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heme/themeOverride1.xml" ContentType="application/vnd.openxmlformats-officedocument.themeOverride+xml"/>
  <Override PartName="/ppt/tags/tag242.xml" ContentType="application/vnd.openxmlformats-officedocument.presentationml.tags+xml"/>
  <Override PartName="/ppt/tags/tag243.xml" ContentType="application/vnd.openxmlformats-officedocument.presentationml.tags+xml"/>
  <Override PartName="/ppt/theme/themeOverride2.xml" ContentType="application/vnd.openxmlformats-officedocument.themeOverride+xml"/>
  <Override PartName="/ppt/tags/tag244.xml" ContentType="application/vnd.openxmlformats-officedocument.presentationml.tags+xml"/>
  <Override PartName="/ppt/tags/tag245.xml" ContentType="application/vnd.openxmlformats-officedocument.presentationml.tags+xml"/>
  <Override PartName="/ppt/theme/themeOverride3.xml" ContentType="application/vnd.openxmlformats-officedocument.themeOverr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4"/>
  </p:notesMasterIdLst>
  <p:sldIdLst>
    <p:sldId id="280" r:id="rId5"/>
    <p:sldId id="281" r:id="rId6"/>
    <p:sldId id="298" r:id="rId7"/>
    <p:sldId id="285" r:id="rId8"/>
    <p:sldId id="299" r:id="rId9"/>
    <p:sldId id="286" r:id="rId10"/>
    <p:sldId id="287" r:id="rId11"/>
    <p:sldId id="288" r:id="rId12"/>
    <p:sldId id="289" r:id="rId13"/>
    <p:sldId id="297" r:id="rId14"/>
    <p:sldId id="291" r:id="rId15"/>
    <p:sldId id="290" r:id="rId16"/>
    <p:sldId id="292" r:id="rId17"/>
    <p:sldId id="293" r:id="rId18"/>
    <p:sldId id="294" r:id="rId19"/>
    <p:sldId id="295" r:id="rId20"/>
    <p:sldId id="296" r:id="rId21"/>
    <p:sldId id="282"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9"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048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489289" y="609600"/>
            <a:ext cx="1920911" cy="707886"/>
          </a:xfrm>
          <a:prstGeom prst="rect">
            <a:avLst/>
          </a:prstGeom>
          <a:noFill/>
        </p:spPr>
        <p:txBody>
          <a:bodyPr wrap="none" rtlCol="0">
            <a:spAutoFit/>
          </a:body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58869" y="221370"/>
            <a:ext cx="2722335" cy="1341236"/>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1"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2"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3"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8"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09"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2"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3"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6"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7"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8"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9"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3"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4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59"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0"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1"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5"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5"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1"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3"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53.bin"/><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54.bin"/><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55.bin"/><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56.bin"/><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57.bin"/><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emf"/><Relationship Id="rId2" Type="http://schemas.openxmlformats.org/officeDocument/2006/relationships/vmlDrawing" Target="../drawings/vmlDrawing40.vml"/><Relationship Id="rId1" Type="http://schemas.openxmlformats.org/officeDocument/2006/relationships/themeOverride" Target="../theme/themeOverride1.xml"/><Relationship Id="rId6" Type="http://schemas.openxmlformats.org/officeDocument/2006/relationships/oleObject" Target="../embeddings/oleObject58.bin"/><Relationship Id="rId5" Type="http://schemas.openxmlformats.org/officeDocument/2006/relationships/slideLayout" Target="../slideLayouts/slideLayout4.xml"/><Relationship Id="rId4" Type="http://schemas.openxmlformats.org/officeDocument/2006/relationships/tags" Target="../tags/tag243.xml"/></Relationships>
</file>

<file path=ppt/slides/_rels/slide16.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emf"/><Relationship Id="rId2" Type="http://schemas.openxmlformats.org/officeDocument/2006/relationships/vmlDrawing" Target="../drawings/vmlDrawing41.vml"/><Relationship Id="rId1" Type="http://schemas.openxmlformats.org/officeDocument/2006/relationships/themeOverride" Target="../theme/themeOverride2.xml"/><Relationship Id="rId6" Type="http://schemas.openxmlformats.org/officeDocument/2006/relationships/oleObject" Target="../embeddings/oleObject59.bin"/><Relationship Id="rId5" Type="http://schemas.openxmlformats.org/officeDocument/2006/relationships/slideLayout" Target="../slideLayouts/slideLayout4.xml"/><Relationship Id="rId4" Type="http://schemas.openxmlformats.org/officeDocument/2006/relationships/tags" Target="../tags/tag245.xml"/></Relationships>
</file>

<file path=ppt/slides/_rels/slide17.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emf"/><Relationship Id="rId2" Type="http://schemas.openxmlformats.org/officeDocument/2006/relationships/vmlDrawing" Target="../drawings/vmlDrawing42.vml"/><Relationship Id="rId1" Type="http://schemas.openxmlformats.org/officeDocument/2006/relationships/themeOverride" Target="../theme/themeOverride3.xml"/><Relationship Id="rId6" Type="http://schemas.openxmlformats.org/officeDocument/2006/relationships/oleObject" Target="../embeddings/oleObject60.bin"/><Relationship Id="rId5" Type="http://schemas.openxmlformats.org/officeDocument/2006/relationships/slideLayout" Target="../slideLayouts/slideLayout4.xml"/><Relationship Id="rId4" Type="http://schemas.openxmlformats.org/officeDocument/2006/relationships/tags" Target="../tags/tag2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48.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49.bin"/><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52.bin"/><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0"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Interfaces-New Development &amp; Modifications</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499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Names of Standard Interface</a:t>
            </a:r>
          </a:p>
        </p:txBody>
      </p:sp>
      <p:sp>
        <p:nvSpPr>
          <p:cNvPr id="5" name="TextBox 4"/>
          <p:cNvSpPr txBox="1"/>
          <p:nvPr/>
        </p:nvSpPr>
        <p:spPr>
          <a:xfrm>
            <a:off x="533400" y="1295400"/>
            <a:ext cx="8229601" cy="2893100"/>
          </a:xfrm>
          <a:prstGeom prst="rect">
            <a:avLst/>
          </a:prstGeom>
          <a:noFill/>
        </p:spPr>
        <p:txBody>
          <a:bodyPr wrap="square" rtlCol="0">
            <a:spAutoFit/>
          </a:bodyPr>
          <a:lstStyle/>
          <a:p>
            <a:pPr marL="457200" indent="-457200"/>
            <a:r>
              <a:rPr lang="en-US" sz="2000" dirty="0" smtClean="0"/>
              <a:t>Below is the list of Standard Interfaces</a:t>
            </a:r>
          </a:p>
          <a:p>
            <a:pPr marL="457200" indent="-457200"/>
            <a:endParaRPr lang="en-US" u="sng" dirty="0" smtClean="0"/>
          </a:p>
          <a:p>
            <a:pPr marL="457200" indent="-457200">
              <a:buFont typeface="Arial" pitchFamily="34" charset="0"/>
              <a:buChar char="•"/>
            </a:pPr>
            <a:r>
              <a:rPr lang="en-US" dirty="0" smtClean="0"/>
              <a:t>Accounts Payables ( AP) Open Interfaces</a:t>
            </a:r>
          </a:p>
          <a:p>
            <a:pPr marL="457200" indent="-457200">
              <a:buFont typeface="Arial" pitchFamily="34" charset="0"/>
              <a:buChar char="•"/>
            </a:pPr>
            <a:r>
              <a:rPr lang="en-US" dirty="0" smtClean="0"/>
              <a:t>Accounts Receivables (AR) Open Interfaces</a:t>
            </a:r>
          </a:p>
          <a:p>
            <a:pPr marL="457200" indent="-457200">
              <a:buFont typeface="Arial" pitchFamily="34" charset="0"/>
              <a:buChar char="•"/>
            </a:pPr>
            <a:r>
              <a:rPr lang="en-US" dirty="0" smtClean="0"/>
              <a:t>Fixed Assets (FA) Open Interfaces</a:t>
            </a:r>
          </a:p>
          <a:p>
            <a:pPr marL="457200" indent="-457200">
              <a:buFont typeface="Arial" pitchFamily="34" charset="0"/>
              <a:buChar char="•"/>
            </a:pPr>
            <a:r>
              <a:rPr lang="en-US" dirty="0" smtClean="0"/>
              <a:t>General Ledger (GL) Open Interfaces</a:t>
            </a:r>
          </a:p>
          <a:p>
            <a:pPr marL="457200" indent="-457200">
              <a:buFont typeface="Arial" pitchFamily="34" charset="0"/>
              <a:buChar char="•"/>
            </a:pPr>
            <a:r>
              <a:rPr lang="en-US" dirty="0" smtClean="0"/>
              <a:t>Order Management ( OM) Open Interfaces</a:t>
            </a:r>
          </a:p>
          <a:p>
            <a:pPr marL="457200" indent="-457200">
              <a:buFont typeface="Arial" pitchFamily="34" charset="0"/>
              <a:buChar char="•"/>
            </a:pPr>
            <a:r>
              <a:rPr lang="en-US" dirty="0" smtClean="0"/>
              <a:t>Purchasing (PO) Open Interfaces</a:t>
            </a:r>
          </a:p>
          <a:p>
            <a:pPr marL="457200" indent="-457200">
              <a:buFont typeface="Arial" pitchFamily="34" charset="0"/>
              <a:buChar char="•"/>
            </a:pPr>
            <a:r>
              <a:rPr lang="en-US" dirty="0" err="1" smtClean="0"/>
              <a:t>Subledger</a:t>
            </a:r>
            <a:r>
              <a:rPr lang="en-US" dirty="0" smtClean="0"/>
              <a:t> Accounting ( XLA ) Transfer Journal Entries to GL Interface</a:t>
            </a:r>
          </a:p>
          <a:p>
            <a:pPr marL="457200" indent="-457200"/>
            <a:endParaRPr lang="en-US" u="sng"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854"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5078313"/>
          </a:xfrm>
          <a:prstGeom prst="rect">
            <a:avLst/>
          </a:prstGeom>
          <a:noFill/>
        </p:spPr>
        <p:txBody>
          <a:bodyPr wrap="square" rtlCol="0">
            <a:spAutoFit/>
          </a:bodyPr>
          <a:lstStyle/>
          <a:p>
            <a:pPr marL="457200" indent="-457200"/>
            <a:r>
              <a:rPr lang="en-US" sz="2000" dirty="0" smtClean="0"/>
              <a:t>Will discuss one Interface in detail</a:t>
            </a:r>
          </a:p>
          <a:p>
            <a:pPr marL="457200" indent="-457200"/>
            <a:endParaRPr lang="en-US" sz="2000" dirty="0" smtClean="0">
              <a:solidFill>
                <a:schemeClr val="tx2">
                  <a:lumMod val="50000"/>
                </a:schemeClr>
              </a:solidFill>
            </a:endParaRPr>
          </a:p>
          <a:p>
            <a:pPr indent="233363">
              <a:buFont typeface="Arial" pitchFamily="34" charset="0"/>
              <a:buChar char="•"/>
            </a:pPr>
            <a:r>
              <a:rPr lang="en-US" dirty="0" smtClean="0"/>
              <a:t>Order Import Interface (Sales Order Conversion)</a:t>
            </a:r>
          </a:p>
          <a:p>
            <a:pPr indent="233363">
              <a:buFont typeface="Arial" pitchFamily="34" charset="0"/>
              <a:buChar char="•"/>
            </a:pPr>
            <a:endParaRPr lang="en-US" dirty="0" smtClean="0"/>
          </a:p>
          <a:p>
            <a:pPr indent="233363"/>
            <a:r>
              <a:rPr lang="en-US" dirty="0" smtClean="0"/>
              <a:t>Order Import enables to import Sales Orders into Oracle Apps instead of manually entering them</a:t>
            </a:r>
          </a:p>
          <a:p>
            <a:pPr indent="233363"/>
            <a:endParaRPr lang="en-US" dirty="0" smtClean="0"/>
          </a:p>
          <a:p>
            <a:r>
              <a:rPr lang="en-US" dirty="0" smtClean="0"/>
              <a:t>Orders can be categorized based on their status:</a:t>
            </a:r>
          </a:p>
          <a:p>
            <a:endParaRPr lang="en-US" dirty="0" smtClean="0"/>
          </a:p>
          <a:p>
            <a:r>
              <a:rPr lang="en-US" dirty="0" smtClean="0"/>
              <a:t>1. Entered orders</a:t>
            </a:r>
          </a:p>
          <a:p>
            <a:r>
              <a:rPr lang="en-US" dirty="0" smtClean="0"/>
              <a:t>2. Booked orders</a:t>
            </a:r>
          </a:p>
          <a:p>
            <a:r>
              <a:rPr lang="en-US" dirty="0" smtClean="0"/>
              <a:t>3. Closed orders</a:t>
            </a:r>
          </a:p>
          <a:p>
            <a:endParaRPr lang="en-US" dirty="0" smtClean="0"/>
          </a:p>
          <a:p>
            <a:r>
              <a:rPr lang="en-US" dirty="0" smtClean="0"/>
              <a:t>Order Import API OE_ORDER_PUB.GET_ORDER and PROCESS_ORDER can also be used to import orders</a:t>
            </a:r>
          </a:p>
          <a:p>
            <a:pPr indent="233363"/>
            <a:endParaRPr lang="en-US" dirty="0" smtClean="0"/>
          </a:p>
          <a:p>
            <a:pPr indent="233363">
              <a:buFont typeface="Arial" pitchFamily="34" charset="0"/>
              <a:buChar char="•"/>
            </a:pPr>
            <a:endParaRPr lang="en-US" dirty="0" smtClean="0"/>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830"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3693319"/>
          </a:xfrm>
          <a:prstGeom prst="rect">
            <a:avLst/>
          </a:prstGeom>
          <a:noFill/>
        </p:spPr>
        <p:txBody>
          <a:bodyPr wrap="square" rtlCol="0">
            <a:spAutoFit/>
          </a:bodyPr>
          <a:lstStyle/>
          <a:p>
            <a:r>
              <a:rPr lang="en-US" sz="2000" u="sng" dirty="0" smtClean="0"/>
              <a:t>Pre-requisites</a:t>
            </a:r>
            <a:r>
              <a:rPr lang="en-US" sz="2000" dirty="0" smtClean="0"/>
              <a:t>:</a:t>
            </a:r>
          </a:p>
          <a:p>
            <a:pPr indent="287338">
              <a:buFont typeface="Arial" pitchFamily="34" charset="0"/>
              <a:buChar char="•"/>
            </a:pPr>
            <a:r>
              <a:rPr lang="en-US" sz="2000" dirty="0" smtClean="0"/>
              <a:t>Order Type</a:t>
            </a:r>
          </a:p>
          <a:p>
            <a:pPr indent="287338">
              <a:buFont typeface="Arial" pitchFamily="34" charset="0"/>
              <a:buChar char="•"/>
            </a:pPr>
            <a:r>
              <a:rPr lang="en-US" sz="2000" dirty="0" smtClean="0"/>
              <a:t>Line Type</a:t>
            </a:r>
          </a:p>
          <a:p>
            <a:pPr indent="287338">
              <a:buFont typeface="Arial" pitchFamily="34" charset="0"/>
              <a:buChar char="•"/>
            </a:pPr>
            <a:r>
              <a:rPr lang="en-US" sz="2000" dirty="0" smtClean="0"/>
              <a:t>Items</a:t>
            </a:r>
          </a:p>
          <a:p>
            <a:pPr indent="287338">
              <a:buFont typeface="Arial" pitchFamily="34" charset="0"/>
              <a:buChar char="•"/>
            </a:pPr>
            <a:r>
              <a:rPr lang="en-US" sz="2000" dirty="0" smtClean="0"/>
              <a:t>Customers</a:t>
            </a:r>
          </a:p>
          <a:p>
            <a:pPr indent="287338">
              <a:buFont typeface="Arial" pitchFamily="34" charset="0"/>
              <a:buChar char="•"/>
            </a:pPr>
            <a:r>
              <a:rPr lang="en-US" sz="2000" dirty="0" smtClean="0"/>
              <a:t>Ship Method/ Freight Carrier</a:t>
            </a:r>
          </a:p>
          <a:p>
            <a:pPr indent="287338">
              <a:buFont typeface="Arial" pitchFamily="34" charset="0"/>
              <a:buChar char="•"/>
            </a:pPr>
            <a:r>
              <a:rPr lang="en-US" sz="2000" dirty="0" smtClean="0"/>
              <a:t>Sales Person</a:t>
            </a:r>
          </a:p>
          <a:p>
            <a:pPr indent="287338">
              <a:buFont typeface="Arial" pitchFamily="34" charset="0"/>
              <a:buChar char="•"/>
            </a:pPr>
            <a:r>
              <a:rPr lang="en-US" sz="2000" dirty="0" smtClean="0"/>
              <a:t>Sales Territories</a:t>
            </a:r>
          </a:p>
          <a:p>
            <a:pPr indent="287338">
              <a:buFont typeface="Arial" pitchFamily="34" charset="0"/>
              <a:buChar char="•"/>
            </a:pPr>
            <a:r>
              <a:rPr lang="en-US" sz="2000" dirty="0" smtClean="0"/>
              <a:t>Customer Order Holds</a:t>
            </a:r>
          </a:p>
          <a:p>
            <a:pPr indent="287338">
              <a:buFont typeface="Arial" pitchFamily="34" charset="0"/>
              <a:buChar char="•"/>
            </a:pPr>
            <a:r>
              <a:rPr lang="en-US" sz="2000" dirty="0" smtClean="0"/>
              <a:t>Sub Inventory/ Locations</a:t>
            </a:r>
          </a:p>
          <a:p>
            <a:pPr indent="287338">
              <a:buFont typeface="Arial" pitchFamily="34" charset="0"/>
              <a:buChar char="•"/>
            </a:pPr>
            <a:r>
              <a:rPr lang="en-US" sz="2000" dirty="0" smtClean="0"/>
              <a:t>On hand Quantity</a:t>
            </a:r>
            <a:endParaRPr lang="en-US" sz="1400" dirty="0" smtClean="0"/>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87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4062651"/>
          </a:xfrm>
          <a:prstGeom prst="rect">
            <a:avLst/>
          </a:prstGeom>
          <a:noFill/>
        </p:spPr>
        <p:txBody>
          <a:bodyPr wrap="square" rtlCol="0">
            <a:spAutoFit/>
          </a:bodyPr>
          <a:lstStyle/>
          <a:p>
            <a:r>
              <a:rPr lang="en-US" sz="2000" u="sng" dirty="0" smtClean="0"/>
              <a:t>Interface tables</a:t>
            </a:r>
            <a:r>
              <a:rPr lang="en-US" sz="2000" dirty="0" smtClean="0"/>
              <a:t>:</a:t>
            </a:r>
          </a:p>
          <a:p>
            <a:pPr indent="287338">
              <a:buFont typeface="Arial" pitchFamily="34" charset="0"/>
              <a:buChar char="•"/>
            </a:pPr>
            <a:r>
              <a:rPr lang="en-US" sz="2000" dirty="0" smtClean="0"/>
              <a:t>OE_HEADERS_IFACE_ALL</a:t>
            </a:r>
          </a:p>
          <a:p>
            <a:pPr indent="287338">
              <a:buFont typeface="Arial" pitchFamily="34" charset="0"/>
              <a:buChar char="•"/>
            </a:pPr>
            <a:r>
              <a:rPr lang="en-US" sz="2000" dirty="0" smtClean="0"/>
              <a:t>OE_LINES_IFACE_ALL</a:t>
            </a:r>
          </a:p>
          <a:p>
            <a:pPr indent="287338">
              <a:buFont typeface="Arial" pitchFamily="34" charset="0"/>
              <a:buChar char="•"/>
            </a:pPr>
            <a:r>
              <a:rPr lang="en-US" sz="2000" dirty="0" smtClean="0"/>
              <a:t>OE_ACTIONS_IFACE_ALL</a:t>
            </a:r>
          </a:p>
          <a:p>
            <a:pPr indent="287338">
              <a:buFont typeface="Arial" pitchFamily="34" charset="0"/>
              <a:buChar char="•"/>
            </a:pPr>
            <a:r>
              <a:rPr lang="en-US" sz="2000" dirty="0" smtClean="0"/>
              <a:t>OE_ORDER_CUST_IFACE_ALL</a:t>
            </a:r>
          </a:p>
          <a:p>
            <a:pPr indent="287338">
              <a:buFont typeface="Arial" pitchFamily="34" charset="0"/>
              <a:buChar char="•"/>
            </a:pPr>
            <a:r>
              <a:rPr lang="en-US" sz="2000" dirty="0" smtClean="0"/>
              <a:t>OE_PRICE_ADJS_IFACE_ALL</a:t>
            </a:r>
          </a:p>
          <a:p>
            <a:pPr indent="287338">
              <a:buFont typeface="Arial" pitchFamily="34" charset="0"/>
              <a:buChar char="•"/>
            </a:pPr>
            <a:r>
              <a:rPr lang="en-US" sz="2000" dirty="0" smtClean="0"/>
              <a:t>OE_PRICE_ATTS_IFACE_ALL</a:t>
            </a:r>
          </a:p>
          <a:p>
            <a:r>
              <a:rPr lang="en-US" sz="2000" dirty="0" smtClean="0"/>
              <a:t> </a:t>
            </a:r>
          </a:p>
          <a:p>
            <a:r>
              <a:rPr lang="en-US" sz="2000" u="sng" dirty="0" smtClean="0"/>
              <a:t>Base tables</a:t>
            </a:r>
            <a:r>
              <a:rPr lang="en-US" sz="2000" dirty="0" smtClean="0"/>
              <a:t>:</a:t>
            </a:r>
          </a:p>
          <a:p>
            <a:pPr indent="287338">
              <a:buFont typeface="Arial" pitchFamily="34" charset="0"/>
              <a:buChar char="•"/>
            </a:pPr>
            <a:r>
              <a:rPr lang="en-US" sz="2000" dirty="0" smtClean="0"/>
              <a:t>OE_ORDER_HEADERS_ALL</a:t>
            </a:r>
          </a:p>
          <a:p>
            <a:pPr indent="287338">
              <a:buFont typeface="Arial" pitchFamily="34" charset="0"/>
              <a:buChar char="•"/>
            </a:pPr>
            <a:r>
              <a:rPr lang="en-US" sz="2000" dirty="0" smtClean="0"/>
              <a:t>OE_ORDER_LINES_ALL</a:t>
            </a:r>
          </a:p>
          <a:p>
            <a:pPr indent="287338">
              <a:buFont typeface="Arial" pitchFamily="34" charset="0"/>
              <a:buChar char="•"/>
            </a:pPr>
            <a:r>
              <a:rPr lang="en-US" sz="2000" dirty="0" smtClean="0"/>
              <a:t>Pricing tables:    QP_PRICING_ATTRIBUTES</a:t>
            </a:r>
          </a:p>
          <a:p>
            <a:pPr marL="457200" indent="-457200"/>
            <a:endParaRPr lang="en-US" sz="2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0902"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3785652"/>
          </a:xfrm>
          <a:prstGeom prst="rect">
            <a:avLst/>
          </a:prstGeom>
          <a:noFill/>
        </p:spPr>
        <p:txBody>
          <a:bodyPr wrap="square" rtlCol="0">
            <a:spAutoFit/>
          </a:bodyPr>
          <a:lstStyle/>
          <a:p>
            <a:r>
              <a:rPr lang="en-US" sz="2000" u="sng" dirty="0" smtClean="0"/>
              <a:t>Concurrent Program:</a:t>
            </a:r>
          </a:p>
          <a:p>
            <a:r>
              <a:rPr lang="en-US" sz="2000" dirty="0" smtClean="0"/>
              <a:t>Order Import</a:t>
            </a:r>
          </a:p>
          <a:p>
            <a:pPr marL="457200" indent="-457200"/>
            <a:endParaRPr lang="en-US" sz="2000" dirty="0" smtClean="0">
              <a:solidFill>
                <a:schemeClr val="tx2">
                  <a:lumMod val="50000"/>
                </a:schemeClr>
              </a:solidFill>
            </a:endParaRPr>
          </a:p>
          <a:p>
            <a:r>
              <a:rPr lang="en-US" sz="2000" u="sng" dirty="0" smtClean="0"/>
              <a:t>Validations:</a:t>
            </a:r>
          </a:p>
          <a:p>
            <a:pPr indent="287338">
              <a:buFont typeface="Arial" pitchFamily="34" charset="0"/>
              <a:buChar char="•"/>
            </a:pPr>
            <a:r>
              <a:rPr lang="en-US" sz="2000" dirty="0" smtClean="0"/>
              <a:t>Check for </a:t>
            </a:r>
            <a:r>
              <a:rPr lang="en-US" sz="2000" dirty="0" err="1" smtClean="0"/>
              <a:t>sold_to_org_id</a:t>
            </a:r>
            <a:r>
              <a:rPr lang="en-US" sz="2000" dirty="0" smtClean="0"/>
              <a:t>. If does not exist, create new customer by calling </a:t>
            </a:r>
            <a:r>
              <a:rPr lang="en-US" sz="2000" dirty="0" err="1" smtClean="0"/>
              <a:t>create_new_cust_info</a:t>
            </a:r>
            <a:r>
              <a:rPr lang="en-US" sz="2000" dirty="0" smtClean="0"/>
              <a:t> API.</a:t>
            </a:r>
          </a:p>
          <a:p>
            <a:pPr indent="287338">
              <a:buFont typeface="Arial" pitchFamily="34" charset="0"/>
              <a:buChar char="•"/>
            </a:pPr>
            <a:r>
              <a:rPr lang="en-US" sz="2000" dirty="0" smtClean="0"/>
              <a:t>Check for </a:t>
            </a:r>
            <a:r>
              <a:rPr lang="en-US" sz="2000" dirty="0" err="1" smtClean="0"/>
              <a:t>sales_rep_id</a:t>
            </a:r>
            <a:r>
              <a:rPr lang="en-US" sz="2000" dirty="0" smtClean="0"/>
              <a:t>. Should exist for a booked order.</a:t>
            </a:r>
          </a:p>
          <a:p>
            <a:pPr indent="287338">
              <a:buFont typeface="Arial" pitchFamily="34" charset="0"/>
              <a:buChar char="•"/>
            </a:pPr>
            <a:r>
              <a:rPr lang="en-US" sz="2000" dirty="0" err="1" smtClean="0"/>
              <a:t>Ordered_date</a:t>
            </a:r>
            <a:r>
              <a:rPr lang="en-US" sz="2000" dirty="0" smtClean="0"/>
              <a:t> should exist (header level)</a:t>
            </a:r>
          </a:p>
          <a:p>
            <a:pPr indent="287338">
              <a:buFont typeface="Arial" pitchFamily="34" charset="0"/>
              <a:buChar char="•"/>
            </a:pPr>
            <a:r>
              <a:rPr lang="en-US" sz="2000" dirty="0" err="1" smtClean="0"/>
              <a:t>Delivery_lead_time</a:t>
            </a:r>
            <a:r>
              <a:rPr lang="en-US" sz="2000" dirty="0" smtClean="0"/>
              <a:t> should exist (line level)</a:t>
            </a:r>
          </a:p>
          <a:p>
            <a:pPr indent="287338">
              <a:buFont typeface="Arial" pitchFamily="34" charset="0"/>
              <a:buChar char="•"/>
            </a:pPr>
            <a:r>
              <a:rPr lang="en-US" sz="2000" dirty="0" err="1" smtClean="0"/>
              <a:t>Earliest_acceptable_date</a:t>
            </a:r>
            <a:r>
              <a:rPr lang="en-US" sz="2000" dirty="0" smtClean="0"/>
              <a:t> should exist.</a:t>
            </a:r>
          </a:p>
          <a:p>
            <a:pPr indent="287338">
              <a:buFont typeface="Arial" pitchFamily="34" charset="0"/>
              <a:buChar char="•"/>
            </a:pPr>
            <a:r>
              <a:rPr lang="en-US" sz="2000" dirty="0" err="1" smtClean="0"/>
              <a:t>Freight_terms</a:t>
            </a:r>
            <a:r>
              <a:rPr lang="en-US" sz="2000" dirty="0" smtClean="0"/>
              <a:t> should exist</a:t>
            </a:r>
          </a:p>
          <a:p>
            <a:pPr marL="457200" indent="-457200"/>
            <a:endParaRPr lang="en-US" sz="2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26"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5016758"/>
          </a:xfrm>
          <a:prstGeom prst="rect">
            <a:avLst/>
          </a:prstGeom>
          <a:noFill/>
        </p:spPr>
        <p:txBody>
          <a:bodyPr wrap="square" rtlCol="0">
            <a:spAutoFit/>
          </a:bodyPr>
          <a:lstStyle/>
          <a:p>
            <a:pPr fontAlgn="base"/>
            <a:r>
              <a:rPr lang="en-US" sz="2000" b="1" dirty="0" smtClean="0"/>
              <a:t>GL INTERFACE TABLES</a:t>
            </a:r>
          </a:p>
          <a:p>
            <a:pPr fontAlgn="base"/>
            <a:endParaRPr lang="en-US" sz="2000" b="1" dirty="0" smtClean="0"/>
          </a:p>
          <a:p>
            <a:pPr fontAlgn="base"/>
            <a:r>
              <a:rPr lang="en-US" sz="2000" dirty="0" smtClean="0"/>
              <a:t>GL_BUDGET_INTERFACE </a:t>
            </a:r>
            <a:br>
              <a:rPr lang="en-US" sz="2000" dirty="0" smtClean="0"/>
            </a:br>
            <a:r>
              <a:rPr lang="en-US" sz="2000" dirty="0" smtClean="0"/>
              <a:t>GL_DAILY_RATES_INTERFACE </a:t>
            </a:r>
            <a:br>
              <a:rPr lang="en-US" sz="2000" dirty="0" smtClean="0"/>
            </a:br>
            <a:r>
              <a:rPr lang="en-US" sz="2000" dirty="0" smtClean="0"/>
              <a:t>GL_IEA_INTERFACE </a:t>
            </a:r>
            <a:br>
              <a:rPr lang="en-US" sz="2000" dirty="0" smtClean="0"/>
            </a:br>
            <a:r>
              <a:rPr lang="en-US" sz="2000" dirty="0" smtClean="0"/>
              <a:t>GL_INTERFACE </a:t>
            </a:r>
            <a:br>
              <a:rPr lang="en-US" sz="2000" dirty="0" smtClean="0"/>
            </a:br>
            <a:r>
              <a:rPr lang="en-US" sz="2000" dirty="0" smtClean="0"/>
              <a:t>GL_INTERFACE_CONTROL </a:t>
            </a:r>
            <a:br>
              <a:rPr lang="en-US" sz="2000" dirty="0" smtClean="0"/>
            </a:br>
            <a:r>
              <a:rPr lang="en-US" sz="2000" dirty="0" smtClean="0"/>
              <a:t>GL_INTERFACE_HISTORY </a:t>
            </a:r>
          </a:p>
          <a:p>
            <a:pPr fontAlgn="base"/>
            <a:endParaRPr lang="en-US" sz="2000" b="1" dirty="0" smtClean="0"/>
          </a:p>
          <a:p>
            <a:pPr fontAlgn="base"/>
            <a:r>
              <a:rPr lang="en-US" sz="2000" b="1" dirty="0" smtClean="0"/>
              <a:t>AP INTERFACE TABLES</a:t>
            </a:r>
            <a:r>
              <a:rPr lang="en-US" sz="2000" dirty="0" smtClean="0"/>
              <a:t> </a:t>
            </a:r>
          </a:p>
          <a:p>
            <a:pPr fontAlgn="base"/>
            <a:r>
              <a:rPr lang="en-US" sz="2000" dirty="0" smtClean="0"/>
              <a:t> </a:t>
            </a:r>
          </a:p>
          <a:p>
            <a:pPr fontAlgn="base"/>
            <a:r>
              <a:rPr lang="en-US" sz="2000" dirty="0" smtClean="0"/>
              <a:t>AP_INTERFACE_CONTROLS</a:t>
            </a:r>
            <a:br>
              <a:rPr lang="en-US" sz="2000" dirty="0" smtClean="0"/>
            </a:br>
            <a:r>
              <a:rPr lang="en-US" sz="2000" dirty="0" smtClean="0"/>
              <a:t>AP_INTERFACE_REJECTIONS</a:t>
            </a:r>
            <a:br>
              <a:rPr lang="en-US" sz="2000" dirty="0" smtClean="0"/>
            </a:br>
            <a:r>
              <a:rPr lang="en-US" sz="2000" dirty="0" smtClean="0"/>
              <a:t>AP_INVOICES_INTERFACE</a:t>
            </a:r>
            <a:br>
              <a:rPr lang="en-US" sz="2000" dirty="0" smtClean="0"/>
            </a:br>
            <a:r>
              <a:rPr lang="en-US" sz="2000" dirty="0" smtClean="0"/>
              <a:t>AP_INVOICE_LINES_INTERFACE</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950"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4093428"/>
          </a:xfrm>
          <a:prstGeom prst="rect">
            <a:avLst/>
          </a:prstGeom>
          <a:noFill/>
        </p:spPr>
        <p:txBody>
          <a:bodyPr wrap="square" rtlCol="0">
            <a:spAutoFit/>
          </a:bodyPr>
          <a:lstStyle/>
          <a:p>
            <a:pPr fontAlgn="base"/>
            <a:r>
              <a:rPr lang="en-US" sz="2000" b="1" dirty="0" smtClean="0"/>
              <a:t>AR INTERFACE TABLES</a:t>
            </a:r>
          </a:p>
          <a:p>
            <a:pPr fontAlgn="base"/>
            <a:endParaRPr lang="en-US" sz="2000" dirty="0" smtClean="0"/>
          </a:p>
          <a:p>
            <a:pPr fontAlgn="base"/>
            <a:r>
              <a:rPr lang="en-US" sz="2000" dirty="0" smtClean="0"/>
              <a:t>AR_PAYMENTS_INTERFACE_ALL</a:t>
            </a:r>
            <a:br>
              <a:rPr lang="en-US" sz="2000" dirty="0" smtClean="0"/>
            </a:br>
            <a:r>
              <a:rPr lang="en-US" sz="2000" dirty="0" smtClean="0"/>
              <a:t>AR_TAX_INTERFACE</a:t>
            </a:r>
            <a:br>
              <a:rPr lang="en-US" sz="2000" dirty="0" smtClean="0"/>
            </a:br>
            <a:r>
              <a:rPr lang="en-US" sz="2000" dirty="0" smtClean="0"/>
              <a:t>HZ_DQM_SYNC_INTERFACE</a:t>
            </a:r>
            <a:br>
              <a:rPr lang="en-US" sz="2000" dirty="0" smtClean="0"/>
            </a:br>
            <a:r>
              <a:rPr lang="en-US" sz="2000" dirty="0" smtClean="0"/>
              <a:t>HZ_PARTY_INTERFACE</a:t>
            </a:r>
            <a:br>
              <a:rPr lang="en-US" sz="2000" dirty="0" smtClean="0"/>
            </a:br>
            <a:r>
              <a:rPr lang="en-US" sz="2000" dirty="0" smtClean="0"/>
              <a:t>HZ_PARTY_INTERFACE_ERRORS</a:t>
            </a:r>
            <a:br>
              <a:rPr lang="en-US" sz="2000" dirty="0" smtClean="0"/>
            </a:br>
            <a:r>
              <a:rPr lang="en-US" sz="2000" dirty="0" smtClean="0"/>
              <a:t>RA_CUSTOMERS_INTERFACE_ALL</a:t>
            </a:r>
            <a:br>
              <a:rPr lang="en-US" sz="2000" dirty="0" smtClean="0"/>
            </a:br>
            <a:r>
              <a:rPr lang="en-US" sz="2000" dirty="0" smtClean="0"/>
              <a:t>RA_INTERFACE_DISTRIBUTIONS_ALL</a:t>
            </a:r>
            <a:br>
              <a:rPr lang="en-US" sz="2000" dirty="0" smtClean="0"/>
            </a:br>
            <a:r>
              <a:rPr lang="en-US" sz="2000" dirty="0" smtClean="0"/>
              <a:t>RA_INTERFACE_ERRORS_ALL</a:t>
            </a:r>
            <a:br>
              <a:rPr lang="en-US" sz="2000" dirty="0" smtClean="0"/>
            </a:br>
            <a:r>
              <a:rPr lang="en-US" sz="2000" dirty="0" smtClean="0"/>
              <a:t>RA_INTERFACE_LINES_ALL</a:t>
            </a:r>
            <a:br>
              <a:rPr lang="en-US" sz="2000" dirty="0" smtClean="0"/>
            </a:br>
            <a:r>
              <a:rPr lang="en-US" sz="2000" dirty="0" smtClean="0"/>
              <a:t>RA_INTERFACE_SALESCREDITS_ALL</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3974"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4401205"/>
          </a:xfrm>
          <a:prstGeom prst="rect">
            <a:avLst/>
          </a:prstGeom>
          <a:noFill/>
        </p:spPr>
        <p:txBody>
          <a:bodyPr wrap="square" rtlCol="0">
            <a:spAutoFit/>
          </a:bodyPr>
          <a:lstStyle/>
          <a:p>
            <a:pPr fontAlgn="base"/>
            <a:r>
              <a:rPr lang="en-US" sz="2000" b="1" dirty="0" smtClean="0"/>
              <a:t>PO INTERFACE TABLES</a:t>
            </a:r>
            <a:endParaRPr lang="en-US" sz="2000" dirty="0" smtClean="0"/>
          </a:p>
          <a:p>
            <a:pPr fontAlgn="base"/>
            <a:r>
              <a:rPr lang="en-US" sz="2000" dirty="0" smtClean="0"/>
              <a:t> </a:t>
            </a:r>
          </a:p>
          <a:p>
            <a:pPr fontAlgn="base"/>
            <a:r>
              <a:rPr lang="en-US" sz="2000" dirty="0" smtClean="0"/>
              <a:t>PO_DISTRIBUTIONS_INTERFACE</a:t>
            </a:r>
            <a:br>
              <a:rPr lang="en-US" sz="2000" dirty="0" smtClean="0"/>
            </a:br>
            <a:r>
              <a:rPr lang="en-US" sz="2000" dirty="0" smtClean="0"/>
              <a:t>PO_HEADERS_INTERFACE</a:t>
            </a:r>
            <a:br>
              <a:rPr lang="en-US" sz="2000" dirty="0" smtClean="0"/>
            </a:br>
            <a:r>
              <a:rPr lang="en-US" sz="2000" dirty="0" smtClean="0"/>
              <a:t>PO_INTERFACE_ERRORS</a:t>
            </a:r>
            <a:br>
              <a:rPr lang="en-US" sz="2000" dirty="0" smtClean="0"/>
            </a:br>
            <a:r>
              <a:rPr lang="en-US" sz="2000" dirty="0" smtClean="0"/>
              <a:t>PO_LINES_INTERFACE</a:t>
            </a:r>
            <a:br>
              <a:rPr lang="en-US" sz="2000" dirty="0" smtClean="0"/>
            </a:br>
            <a:r>
              <a:rPr lang="en-US" sz="2000" dirty="0" smtClean="0"/>
              <a:t>PO_REQUISITIONS_INTERFACE_ALL</a:t>
            </a:r>
            <a:br>
              <a:rPr lang="en-US" sz="2000" dirty="0" smtClean="0"/>
            </a:br>
            <a:r>
              <a:rPr lang="en-US" sz="2000" dirty="0" smtClean="0"/>
              <a:t>PO_REQ_DIST_INTERFACE_ALL</a:t>
            </a:r>
            <a:br>
              <a:rPr lang="en-US" sz="2000" dirty="0" smtClean="0"/>
            </a:br>
            <a:r>
              <a:rPr lang="en-US" sz="2000" dirty="0" smtClean="0"/>
              <a:t>PO_RESCHEDULE_INTERFACE</a:t>
            </a:r>
            <a:br>
              <a:rPr lang="en-US" sz="2000" dirty="0" smtClean="0"/>
            </a:br>
            <a:r>
              <a:rPr lang="en-US" sz="2000" dirty="0" smtClean="0"/>
              <a:t>RCV_HEADERS_INTERFACE</a:t>
            </a:r>
            <a:br>
              <a:rPr lang="en-US" sz="2000" dirty="0" smtClean="0"/>
            </a:br>
            <a:r>
              <a:rPr lang="en-US" sz="2000" dirty="0" smtClean="0"/>
              <a:t>RCV_LOTS_INTERFACE</a:t>
            </a:r>
            <a:br>
              <a:rPr lang="en-US" sz="2000" dirty="0" smtClean="0"/>
            </a:br>
            <a:r>
              <a:rPr lang="en-US" sz="2000" dirty="0" smtClean="0"/>
              <a:t>RCV_SERIALS_INTERFACE</a:t>
            </a:r>
            <a:br>
              <a:rPr lang="en-US" sz="2000" dirty="0" smtClean="0"/>
            </a:br>
            <a:r>
              <a:rPr lang="en-US" sz="2000" dirty="0" smtClean="0"/>
              <a:t>RCV_TRANSACTIONS_INTERFACE</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2"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143000"/>
            <a:ext cx="7770331" cy="5139869"/>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pPr indent="341313">
              <a:buFont typeface="Arial" pitchFamily="34" charset="0"/>
              <a:buChar char="•"/>
            </a:pPr>
            <a:r>
              <a:rPr lang="en-US" sz="2000" dirty="0" smtClean="0">
                <a:solidFill>
                  <a:schemeClr val="tx2">
                    <a:lumMod val="50000"/>
                  </a:schemeClr>
                </a:solidFill>
              </a:rPr>
              <a:t>Types of interfaces / integrations - Batch Processing + Real time</a:t>
            </a:r>
          </a:p>
          <a:p>
            <a:pPr indent="341313">
              <a:buFont typeface="Arial" pitchFamily="34" charset="0"/>
              <a:buChar char="•"/>
            </a:pPr>
            <a:r>
              <a:rPr lang="en-US" sz="2000" dirty="0" smtClean="0">
                <a:solidFill>
                  <a:schemeClr val="tx2">
                    <a:lumMod val="50000"/>
                  </a:schemeClr>
                </a:solidFill>
              </a:rPr>
              <a:t>Understanding of APIs and Standard Open interfaces </a:t>
            </a:r>
          </a:p>
          <a:p>
            <a:pPr indent="341313">
              <a:buFont typeface="Arial" pitchFamily="34" charset="0"/>
              <a:buChar char="•"/>
            </a:pPr>
            <a:r>
              <a:rPr lang="en-US" sz="2000" dirty="0" smtClean="0">
                <a:solidFill>
                  <a:schemeClr val="tx2">
                    <a:lumMod val="50000"/>
                  </a:schemeClr>
                </a:solidFill>
              </a:rPr>
              <a:t>Extracting and loading using SQL Loader, Oracle Loader and UTL_FILE</a:t>
            </a:r>
          </a:p>
          <a:p>
            <a:pPr indent="341313">
              <a:buFont typeface="Arial" pitchFamily="34" charset="0"/>
              <a:buChar char="•"/>
            </a:pPr>
            <a:r>
              <a:rPr lang="en-US" sz="2000" dirty="0" smtClean="0">
                <a:solidFill>
                  <a:schemeClr val="tx2">
                    <a:lumMod val="50000"/>
                  </a:schemeClr>
                </a:solidFill>
              </a:rPr>
              <a:t>Understanding inbound interface requirement document - MD50 walkthrough</a:t>
            </a:r>
          </a:p>
          <a:p>
            <a:pPr indent="341313">
              <a:buFont typeface="Arial" pitchFamily="34" charset="0"/>
              <a:buChar char="•"/>
            </a:pPr>
            <a:r>
              <a:rPr lang="en-US" sz="2000" dirty="0" smtClean="0">
                <a:solidFill>
                  <a:schemeClr val="tx2">
                    <a:lumMod val="50000"/>
                  </a:schemeClr>
                </a:solidFill>
              </a:rPr>
              <a:t>Develop / walkthrough of interface built for that MD50</a:t>
            </a:r>
          </a:p>
          <a:p>
            <a:pPr indent="341313">
              <a:buFont typeface="Arial" pitchFamily="34" charset="0"/>
              <a:buChar char="•"/>
            </a:pPr>
            <a:r>
              <a:rPr lang="en-US" sz="2000" dirty="0" smtClean="0">
                <a:solidFill>
                  <a:schemeClr val="tx2">
                    <a:lumMod val="50000"/>
                  </a:schemeClr>
                </a:solidFill>
              </a:rPr>
              <a:t>Understanding outbound interface requirement document - MD50 walkthrough</a:t>
            </a:r>
          </a:p>
          <a:p>
            <a:pPr indent="341313">
              <a:buFont typeface="Arial" pitchFamily="34" charset="0"/>
              <a:buChar char="•"/>
            </a:pPr>
            <a:r>
              <a:rPr lang="en-US" sz="2000" dirty="0" smtClean="0">
                <a:solidFill>
                  <a:schemeClr val="tx2">
                    <a:lumMod val="50000"/>
                  </a:schemeClr>
                </a:solidFill>
              </a:rPr>
              <a:t>Develop New Interfaces - (Inbound and Outbound)</a:t>
            </a:r>
          </a:p>
          <a:p>
            <a:pPr indent="341313">
              <a:buFont typeface="Arial" pitchFamily="34" charset="0"/>
              <a:buChar char="•"/>
            </a:pPr>
            <a:r>
              <a:rPr lang="en-US" sz="2000" dirty="0" smtClean="0">
                <a:solidFill>
                  <a:schemeClr val="tx2">
                    <a:lumMod val="50000"/>
                  </a:schemeClr>
                </a:solidFill>
              </a:rPr>
              <a:t>Modify Existing Oracle E-BS Interfaces</a:t>
            </a:r>
          </a:p>
          <a:p>
            <a:pPr indent="341313">
              <a:buFont typeface="Arial" pitchFamily="34" charset="0"/>
              <a:buChar char="•"/>
            </a:pPr>
            <a:r>
              <a:rPr lang="en-US" sz="2000" dirty="0" smtClean="0">
                <a:solidFill>
                  <a:schemeClr val="tx2">
                    <a:lumMod val="50000"/>
                  </a:schemeClr>
                </a:solidFill>
              </a:rPr>
              <a:t>Interface Scheduling &amp; Debugging</a:t>
            </a:r>
          </a:p>
          <a:p>
            <a:pPr indent="341313">
              <a:buFont typeface="Arial" pitchFamily="34" charset="0"/>
              <a:buChar char="•"/>
            </a:pPr>
            <a:r>
              <a:rPr lang="en-US" sz="2000" dirty="0" smtClean="0">
                <a:solidFill>
                  <a:schemeClr val="tx2">
                    <a:lumMod val="50000"/>
                  </a:schemeClr>
                </a:solidFill>
              </a:rPr>
              <a:t>Code Packaging &amp; Deployment</a:t>
            </a:r>
          </a:p>
          <a:p>
            <a:pPr indent="341313">
              <a:buFont typeface="Arial" pitchFamily="34" charset="0"/>
              <a:buChar char="•"/>
            </a:pPr>
            <a:r>
              <a:rPr lang="en-US" sz="2000" dirty="0" smtClean="0">
                <a:solidFill>
                  <a:schemeClr val="tx2">
                    <a:lumMod val="50000"/>
                  </a:schemeClr>
                </a:solidFill>
              </a:rPr>
              <a:t>Walkthrough of MD050, MD070 and MD120</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424759"/>
          </a:xfrm>
          <a:prstGeom prst="rect">
            <a:avLst/>
          </a:prstGeom>
          <a:solidFill>
            <a:srgbClr val="4F81BD"/>
          </a:solidFill>
          <a:ln w="9525" cap="flat" cmpd="sng" algn="ctr">
            <a:noFill/>
            <a:prstDash val="solid"/>
          </a:ln>
          <a:effectLst/>
        </p:spPr>
        <p:txBody>
          <a:bodyPr lIns="1097280" rtlCol="0" anchor="ctr" anchorCtr="0"/>
          <a:lstStyle/>
          <a:p>
            <a:pPr defTabSz="844083">
              <a:defRPr/>
            </a:pPr>
            <a:endParaRPr lang="de-DE" sz="1477" b="1" kern="0" baseline="30000" dirty="0">
              <a:solidFill>
                <a:sysClr val="windowText" lastClr="000000"/>
              </a:solidFill>
              <a:latin typeface="Arial" pitchFamily="34" charset="0"/>
              <a:cs typeface="Arial" pitchFamily="34" charset="0"/>
            </a:endParaRPr>
          </a:p>
        </p:txBody>
      </p:sp>
      <p:sp>
        <p:nvSpPr>
          <p:cNvPr id="21" name="AutoShape 8"/>
          <p:cNvSpPr>
            <a:spLocks noChangeArrowheads="1"/>
          </p:cNvSpPr>
          <p:nvPr>
            <p:custDataLst>
              <p:tags r:id="rId2"/>
            </p:custDataLst>
          </p:nvPr>
        </p:nvSpPr>
        <p:spPr bwMode="gray">
          <a:xfrm>
            <a:off x="1142998" y="2997596"/>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kern="0" dirty="0">
              <a:solidFill>
                <a:sysClr val="windowText" lastClr="000000"/>
              </a:solidFill>
              <a:latin typeface="Arial" pitchFamily="34" charset="0"/>
              <a:cs typeface="Arial" pitchFamily="34" charset="0"/>
            </a:endParaRPr>
          </a:p>
        </p:txBody>
      </p:sp>
      <p:sp>
        <p:nvSpPr>
          <p:cNvPr id="22" name="AutoShape 8"/>
          <p:cNvSpPr>
            <a:spLocks noChangeArrowheads="1"/>
          </p:cNvSpPr>
          <p:nvPr>
            <p:custDataLst>
              <p:tags r:id="rId3"/>
            </p:custDataLst>
          </p:nvPr>
        </p:nvSpPr>
        <p:spPr bwMode="gray">
          <a:xfrm>
            <a:off x="1142999" y="4179680"/>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23" name="AutoShape 8"/>
          <p:cNvSpPr>
            <a:spLocks noChangeArrowheads="1"/>
          </p:cNvSpPr>
          <p:nvPr>
            <p:custDataLst>
              <p:tags r:id="rId4"/>
            </p:custDataLst>
          </p:nvPr>
        </p:nvSpPr>
        <p:spPr bwMode="gray">
          <a:xfrm>
            <a:off x="1223988" y="2350886"/>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i="1" kern="0" baseline="30000" dirty="0">
              <a:solidFill>
                <a:sysClr val="windowText" lastClr="000000"/>
              </a:solidFill>
              <a:latin typeface="Arial" pitchFamily="34" charset="0"/>
              <a:cs typeface="Arial" pitchFamily="34" charset="0"/>
            </a:endParaRPr>
          </a:p>
        </p:txBody>
      </p:sp>
      <p:sp>
        <p:nvSpPr>
          <p:cNvPr id="24" name="AutoShape 8"/>
          <p:cNvSpPr>
            <a:spLocks noChangeArrowheads="1"/>
          </p:cNvSpPr>
          <p:nvPr>
            <p:custDataLst>
              <p:tags r:id="rId5"/>
            </p:custDataLst>
          </p:nvPr>
        </p:nvSpPr>
        <p:spPr bwMode="gray">
          <a:xfrm>
            <a:off x="1142998" y="3599498"/>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kern="0" dirty="0">
              <a:solidFill>
                <a:sysClr val="windowText" lastClr="000000"/>
              </a:solidFill>
              <a:latin typeface="Arial" pitchFamily="34" charset="0"/>
              <a:cs typeface="Arial" pitchFamily="34" charset="0"/>
            </a:endParaRPr>
          </a:p>
        </p:txBody>
      </p:sp>
      <p:sp>
        <p:nvSpPr>
          <p:cNvPr id="25" name="Rectangle 24"/>
          <p:cNvSpPr>
            <a:spLocks/>
          </p:cNvSpPr>
          <p:nvPr/>
        </p:nvSpPr>
        <p:spPr bwMode="gray">
          <a:xfrm>
            <a:off x="3114989" y="1702410"/>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Interface Overview</a:t>
            </a:r>
            <a:endParaRPr lang="de-DE" sz="1477" b="1" kern="0" dirty="0">
              <a:solidFill>
                <a:sysClr val="windowText" lastClr="000000"/>
              </a:solidFill>
              <a:latin typeface="Arial" pitchFamily="34" charset="0"/>
              <a:ea typeface="Calibri" pitchFamily="34" charset="0"/>
              <a:cs typeface="Arial" pitchFamily="34" charset="0"/>
            </a:endParaRPr>
          </a:p>
        </p:txBody>
      </p:sp>
      <p:sp>
        <p:nvSpPr>
          <p:cNvPr id="26" name="Rectangle 25"/>
          <p:cNvSpPr>
            <a:spLocks/>
          </p:cNvSpPr>
          <p:nvPr/>
        </p:nvSpPr>
        <p:spPr bwMode="gray">
          <a:xfrm>
            <a:off x="3114989" y="2990458"/>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a:solidFill>
                  <a:sysClr val="windowText" lastClr="000000"/>
                </a:solidFill>
                <a:latin typeface="Arial" pitchFamily="34" charset="0"/>
                <a:ea typeface="Calibri" pitchFamily="34" charset="0"/>
                <a:cs typeface="Arial" pitchFamily="34" charset="0"/>
              </a:rPr>
              <a:t>Oracle Interface Strategy</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28" name="Rectangle 27"/>
          <p:cNvSpPr>
            <a:spLocks/>
          </p:cNvSpPr>
          <p:nvPr/>
        </p:nvSpPr>
        <p:spPr bwMode="gray">
          <a:xfrm>
            <a:off x="3091798" y="4173049"/>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rPr>
              <a:t> </a:t>
            </a:r>
            <a:r>
              <a:rPr lang="de-DE" sz="1477" kern="0" dirty="0" smtClean="0">
                <a:solidFill>
                  <a:sysClr val="windowText" lastClr="000000"/>
                </a:solidFill>
                <a:ea typeface="Calibri" pitchFamily="34" charset="0"/>
              </a:rPr>
              <a:t> Order Import Interface</a:t>
            </a:r>
            <a:endParaRPr lang="de-DE" sz="1477" kern="0" dirty="0">
              <a:solidFill>
                <a:sysClr val="windowText" lastClr="000000"/>
              </a:solidFill>
              <a:ea typeface="Calibri" pitchFamily="34" charset="0"/>
            </a:endParaRPr>
          </a:p>
        </p:txBody>
      </p:sp>
      <p:sp>
        <p:nvSpPr>
          <p:cNvPr id="29" name="Rectangle 28"/>
          <p:cNvSpPr>
            <a:spLocks/>
          </p:cNvSpPr>
          <p:nvPr/>
        </p:nvSpPr>
        <p:spPr bwMode="gray">
          <a:xfrm>
            <a:off x="3091798" y="2357518"/>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Interface Types</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30" name="Rectangle 29"/>
          <p:cNvSpPr>
            <a:spLocks/>
          </p:cNvSpPr>
          <p:nvPr/>
        </p:nvSpPr>
        <p:spPr bwMode="gray">
          <a:xfrm>
            <a:off x="3091798" y="3601159"/>
            <a:ext cx="4902132" cy="437441"/>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Oracle Interface Example</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143000" y="5333270"/>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16" name="Rectangle 15"/>
          <p:cNvSpPr>
            <a:spLocks/>
          </p:cNvSpPr>
          <p:nvPr/>
        </p:nvSpPr>
        <p:spPr bwMode="gray">
          <a:xfrm>
            <a:off x="3114989" y="5332092"/>
            <a:ext cx="4902132" cy="424758"/>
          </a:xfrm>
          <a:prstGeom prst="rect">
            <a:avLst/>
          </a:prstGeom>
          <a:solidFill>
            <a:sysClr val="window" lastClr="FFFFFF">
              <a:lumMod val="85000"/>
            </a:sysClr>
          </a:solidFill>
          <a:effectLst/>
        </p:spPr>
        <p:txBody>
          <a:bodyPr wrap="square" lIns="253218" anchor="ctr">
            <a:noAutofit/>
          </a:bodyPr>
          <a:lstStyle/>
          <a:p>
            <a:pPr marL="263776" indent="-263776" defTabSz="844083" eaLnBrk="0" hangingPunct="0">
              <a:spcBef>
                <a:spcPts val="185"/>
              </a:spcBef>
              <a:spcAft>
                <a:spcPts val="185"/>
              </a:spcAft>
              <a:buClr>
                <a:srgbClr val="0078A9"/>
              </a:buClr>
              <a:buFont typeface="Arial" pitchFamily="34" charset="0"/>
              <a:buChar char="•"/>
              <a:defRPr/>
            </a:pPr>
            <a:r>
              <a:rPr lang="de-DE" sz="1477" kern="0" dirty="0">
                <a:solidFill>
                  <a:sysClr val="windowText" lastClr="000000"/>
                </a:solidFill>
                <a:latin typeface="Arial" pitchFamily="34" charset="0"/>
                <a:ea typeface="Calibri" pitchFamily="34" charset="0"/>
                <a:cs typeface="Arial" pitchFamily="34" charset="0"/>
              </a:rPr>
              <a:t>Interface Tables In Oracle Apps</a:t>
            </a:r>
            <a:endParaRPr lang="de-DE" sz="1477"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990600" y="4777118"/>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27" name="Rectangle 26"/>
          <p:cNvSpPr>
            <a:spLocks/>
          </p:cNvSpPr>
          <p:nvPr/>
        </p:nvSpPr>
        <p:spPr bwMode="gray">
          <a:xfrm>
            <a:off x="3091798" y="4783750"/>
            <a:ext cx="4902132" cy="424758"/>
          </a:xfrm>
          <a:prstGeom prst="rect">
            <a:avLst/>
          </a:prstGeom>
          <a:solidFill>
            <a:sysClr val="window" lastClr="FFFFFF">
              <a:lumMod val="85000"/>
            </a:sysClr>
          </a:solidFill>
          <a:effectLst/>
        </p:spPr>
        <p:txBody>
          <a:bodyPr wrap="square" lIns="253218" anchor="ctr">
            <a:noAutofit/>
          </a:bodyPr>
          <a:lstStyle/>
          <a:p>
            <a:pPr marL="263776" indent="-263776" defTabSz="844083" eaLnBrk="0" hangingPunct="0">
              <a:spcBef>
                <a:spcPts val="185"/>
              </a:spcBef>
              <a:spcAft>
                <a:spcPts val="185"/>
              </a:spcAft>
              <a:buClr>
                <a:srgbClr val="0078A9"/>
              </a:buClr>
              <a:buFont typeface="Arial" pitchFamily="34" charset="0"/>
              <a:buChar char="•"/>
              <a:defRPr/>
            </a:pPr>
            <a:r>
              <a:rPr lang="de-DE" sz="1477" kern="0" dirty="0">
                <a:solidFill>
                  <a:sysClr val="windowText" lastClr="000000"/>
                </a:solidFill>
                <a:latin typeface="Arial" pitchFamily="34" charset="0"/>
                <a:ea typeface="Calibri" pitchFamily="34" charset="0"/>
                <a:cs typeface="Arial" pitchFamily="34" charset="0"/>
              </a:rPr>
              <a:t>Names of  Standard Interface</a:t>
            </a:r>
            <a:endParaRPr lang="de-DE" sz="1477"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0" y="1698987"/>
            <a:ext cx="2716978" cy="4072304"/>
          </a:xfrm>
          <a:prstGeom prst="rect">
            <a:avLst/>
          </a:prstGeom>
          <a:noFill/>
          <a:ln w="9525">
            <a:noFill/>
            <a:miter lim="800000"/>
            <a:headEnd/>
            <a:tailEnd/>
          </a:ln>
          <a:effectLst/>
        </p:spPr>
      </p:pic>
    </p:spTree>
    <p:extLst>
      <p:ext uri="{BB962C8B-B14F-4D97-AF65-F5344CB8AC3E}">
        <p14:creationId xmlns:p14="http://schemas.microsoft.com/office/powerpoint/2010/main" val="3945261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0"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Overview</a:t>
            </a:r>
          </a:p>
        </p:txBody>
      </p:sp>
      <p:sp>
        <p:nvSpPr>
          <p:cNvPr id="5" name="TextBox 4"/>
          <p:cNvSpPr txBox="1"/>
          <p:nvPr/>
        </p:nvSpPr>
        <p:spPr>
          <a:xfrm>
            <a:off x="533400" y="1524000"/>
            <a:ext cx="8229601" cy="4001095"/>
          </a:xfrm>
          <a:prstGeom prst="rect">
            <a:avLst/>
          </a:prstGeom>
          <a:noFill/>
        </p:spPr>
        <p:txBody>
          <a:bodyPr wrap="square" rtlCol="0">
            <a:spAutoFit/>
          </a:bodyPr>
          <a:lstStyle/>
          <a:p>
            <a:r>
              <a:rPr lang="en-US" sz="2000" dirty="0" smtClean="0"/>
              <a:t>Oracle provides flexible tools in the form of Interface programs to import the master and transactional data like Customers, Invoices, and Sales Orders etc from external systems into Oracle Applications or to transfer the data from one module to another module.</a:t>
            </a:r>
          </a:p>
          <a:p>
            <a:endParaRPr lang="en-US" sz="2000" dirty="0" smtClean="0"/>
          </a:p>
          <a:p>
            <a:r>
              <a:rPr lang="en-US" sz="2000" dirty="0" smtClean="0"/>
              <a:t>There are 2 types of interfaces:</a:t>
            </a:r>
          </a:p>
          <a:p>
            <a:endParaRPr lang="en-US" sz="2000" dirty="0" smtClean="0"/>
          </a:p>
          <a:p>
            <a:pPr marL="457200" indent="-457200">
              <a:buAutoNum type="arabicPeriod"/>
            </a:pPr>
            <a:r>
              <a:rPr lang="en-US" sz="2000" dirty="0" smtClean="0"/>
              <a:t>Inbound Interface: will be used to upload the data from legacy system (Flat files) into Oracle Applications base tables.</a:t>
            </a:r>
            <a:br>
              <a:rPr lang="en-US" sz="2000" dirty="0" smtClean="0"/>
            </a:br>
            <a:endParaRPr lang="en-US" sz="2000" dirty="0" smtClean="0"/>
          </a:p>
          <a:p>
            <a:pPr marL="457200" indent="-457200">
              <a:buAutoNum type="arabicPeriod"/>
            </a:pPr>
            <a:r>
              <a:rPr lang="en-US" sz="2000" dirty="0" smtClean="0"/>
              <a:t>Outbound Interface:  will be used to extract the data from oracle Database tables into the flat files.</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601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a:t>
            </a:r>
            <a:r>
              <a:rPr lang="en-US" dirty="0" smtClean="0"/>
              <a:t>Types</a:t>
            </a:r>
            <a:endParaRPr lang="en-US" dirty="0" smtClean="0"/>
          </a:p>
        </p:txBody>
      </p:sp>
      <p:sp>
        <p:nvSpPr>
          <p:cNvPr id="5" name="TextBox 4"/>
          <p:cNvSpPr txBox="1"/>
          <p:nvPr/>
        </p:nvSpPr>
        <p:spPr>
          <a:xfrm>
            <a:off x="533400" y="1524000"/>
            <a:ext cx="8229601" cy="3385542"/>
          </a:xfrm>
          <a:prstGeom prst="rect">
            <a:avLst/>
          </a:prstGeom>
          <a:noFill/>
        </p:spPr>
        <p:txBody>
          <a:bodyPr wrap="square" rtlCol="0">
            <a:spAutoFit/>
          </a:bodyPr>
          <a:lstStyle/>
          <a:p>
            <a:r>
              <a:rPr lang="en-US" sz="2000" dirty="0" smtClean="0"/>
              <a:t>There </a:t>
            </a:r>
            <a:r>
              <a:rPr lang="en-US" sz="2000" dirty="0" smtClean="0"/>
              <a:t>are 2 types of interfaces:</a:t>
            </a:r>
          </a:p>
          <a:p>
            <a:endParaRPr lang="en-US" sz="2000" dirty="0" smtClean="0"/>
          </a:p>
          <a:p>
            <a:pPr marL="457200" indent="-457200">
              <a:buAutoNum type="arabicPeriod"/>
            </a:pPr>
            <a:r>
              <a:rPr lang="en-US" sz="2000" dirty="0" smtClean="0"/>
              <a:t>Real Time</a:t>
            </a:r>
          </a:p>
          <a:p>
            <a:pPr marL="457200" indent="-457200">
              <a:buAutoNum type="arabicPeriod"/>
            </a:pPr>
            <a:r>
              <a:rPr lang="en-US" sz="2000" dirty="0" smtClean="0"/>
              <a:t>Batch Processing</a:t>
            </a:r>
          </a:p>
          <a:p>
            <a:pPr marL="457200" indent="-457200">
              <a:buAutoNum type="arabicPeriod"/>
            </a:pPr>
            <a:endParaRPr lang="en-US" sz="2000" dirty="0"/>
          </a:p>
          <a:p>
            <a:pPr marL="457200" indent="-457200">
              <a:buAutoNum type="arabicPeriod"/>
            </a:pPr>
            <a:endParaRPr lang="en-US" sz="2000" dirty="0" smtClean="0"/>
          </a:p>
          <a:p>
            <a:r>
              <a:rPr lang="en-US" sz="2000" dirty="0" smtClean="0"/>
              <a:t>Methods of uploading and downloading the data</a:t>
            </a:r>
          </a:p>
          <a:p>
            <a:pPr marL="457200" indent="-457200">
              <a:buFont typeface="+mj-lt"/>
              <a:buAutoNum type="arabicPeriod"/>
            </a:pPr>
            <a:r>
              <a:rPr lang="en-US" sz="2000" dirty="0" smtClean="0"/>
              <a:t>SQL loader</a:t>
            </a:r>
          </a:p>
          <a:p>
            <a:pPr marL="457200" indent="-457200">
              <a:buFont typeface="+mj-lt"/>
              <a:buAutoNum type="arabicPeriod"/>
            </a:pPr>
            <a:r>
              <a:rPr lang="en-US" sz="2000" dirty="0" smtClean="0"/>
              <a:t>Oracle Loader</a:t>
            </a:r>
          </a:p>
          <a:p>
            <a:pPr marL="457200" indent="-457200">
              <a:buFont typeface="+mj-lt"/>
              <a:buAutoNum type="arabicPeriod"/>
            </a:pPr>
            <a:r>
              <a:rPr lang="en-US" sz="2000" dirty="0" smtClean="0"/>
              <a:t>UTL_FILE API</a:t>
            </a:r>
            <a:endParaRPr lang="en-US" sz="2000" dirty="0" smtClean="0"/>
          </a:p>
          <a:p>
            <a:endParaRPr lang="en-US" sz="1400" dirty="0" err="1" smtClean="0">
              <a:solidFill>
                <a:schemeClr val="tx2">
                  <a:lumMod val="50000"/>
                </a:schemeClr>
              </a:solidFill>
            </a:endParaRPr>
          </a:p>
        </p:txBody>
      </p:sp>
    </p:spTree>
    <p:extLst>
      <p:ext uri="{BB962C8B-B14F-4D97-AF65-F5344CB8AC3E}">
        <p14:creationId xmlns:p14="http://schemas.microsoft.com/office/powerpoint/2010/main" val="4051552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4"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Strategy </a:t>
            </a:r>
          </a:p>
        </p:txBody>
      </p:sp>
      <p:sp>
        <p:nvSpPr>
          <p:cNvPr id="5" name="TextBox 4"/>
          <p:cNvSpPr txBox="1"/>
          <p:nvPr/>
        </p:nvSpPr>
        <p:spPr>
          <a:xfrm>
            <a:off x="533400" y="1295400"/>
            <a:ext cx="8229601" cy="5232202"/>
          </a:xfrm>
          <a:prstGeom prst="rect">
            <a:avLst/>
          </a:prstGeom>
          <a:noFill/>
        </p:spPr>
        <p:txBody>
          <a:bodyPr wrap="square" rtlCol="0">
            <a:spAutoFit/>
          </a:bodyPr>
          <a:lstStyle/>
          <a:p>
            <a:pPr marL="457200" indent="-457200">
              <a:buFont typeface="Arial" pitchFamily="34" charset="0"/>
              <a:buChar char="•"/>
            </a:pPr>
            <a:r>
              <a:rPr lang="en-US" sz="2000" u="sng" dirty="0" smtClean="0"/>
              <a:t>Data Mapping</a:t>
            </a:r>
          </a:p>
          <a:p>
            <a:pPr marL="457200" indent="-457200"/>
            <a:r>
              <a:rPr lang="en-US" sz="2000" dirty="0" smtClean="0"/>
              <a:t>	During the data mapping process, list of all the data sets and data elements that will need to be moved into the Oracle tables as part of conversion are identified. Data mapping tables are prepared as part of this activity that show what are the data elements that are needed by the target system to meet the business requirements and from where they will be extracted in the old system.</a:t>
            </a:r>
          </a:p>
          <a:p>
            <a:pPr marL="457200" indent="-457200">
              <a:buAutoNum type="arabicPeriod"/>
            </a:pPr>
            <a:endParaRPr lang="en-US" sz="2000" dirty="0" smtClean="0"/>
          </a:p>
          <a:p>
            <a:pPr marL="457200" indent="-457200">
              <a:buFont typeface="Arial" pitchFamily="34" charset="0"/>
              <a:buChar char="•"/>
            </a:pPr>
            <a:r>
              <a:rPr lang="en-US" sz="2000" u="sng" dirty="0" smtClean="0"/>
              <a:t>Download Programs</a:t>
            </a:r>
          </a:p>
          <a:p>
            <a:pPr marL="457200" indent="-457200"/>
            <a:r>
              <a:rPr lang="en-US" sz="2000" dirty="0" smtClean="0"/>
              <a:t>	After the conversion data mapping is complete, download programs are developed that are used to extract the identified conversion data elements from the current systems in the form of an ASCII flat file. The structure of the flat file must match the structure of the Oracle standard interface tables. These flat files generated may be in text form or a comma or space delimited, variable or fixed format data file.</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5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Strategy </a:t>
            </a:r>
          </a:p>
        </p:txBody>
      </p:sp>
      <p:sp>
        <p:nvSpPr>
          <p:cNvPr id="5" name="TextBox 4"/>
          <p:cNvSpPr txBox="1"/>
          <p:nvPr/>
        </p:nvSpPr>
        <p:spPr>
          <a:xfrm>
            <a:off x="533400" y="1295400"/>
            <a:ext cx="8229601" cy="4616648"/>
          </a:xfrm>
          <a:prstGeom prst="rect">
            <a:avLst/>
          </a:prstGeom>
          <a:noFill/>
        </p:spPr>
        <p:txBody>
          <a:bodyPr wrap="square" rtlCol="0">
            <a:spAutoFit/>
          </a:bodyPr>
          <a:lstStyle/>
          <a:p>
            <a:pPr marL="457200" indent="-457200">
              <a:buFont typeface="Arial" pitchFamily="34" charset="0"/>
              <a:buChar char="•"/>
            </a:pPr>
            <a:r>
              <a:rPr lang="en-US" sz="2000" u="sng" dirty="0" smtClean="0"/>
              <a:t>Upload Program</a:t>
            </a:r>
          </a:p>
          <a:p>
            <a:pPr marL="457200" indent="-457200"/>
            <a:r>
              <a:rPr lang="en-US" sz="2000" dirty="0" smtClean="0"/>
              <a:t>	Once the data has been extracted to a flat file, it is then moved to the target file system and the data from the file is loaded into user defined staging tables in the target database using SQL Loader or UTL_FILE utilities. Then programs are written and run which validate the data in the staging tables and insert the same into the Oracle provided standard Interface tables</a:t>
            </a:r>
          </a:p>
          <a:p>
            <a:pPr marL="457200" indent="-457200">
              <a:buAutoNum type="arabicPeriod"/>
            </a:pPr>
            <a:endParaRPr lang="en-US" sz="2000" dirty="0" smtClean="0"/>
          </a:p>
          <a:p>
            <a:pPr marL="457200" indent="-457200">
              <a:buFont typeface="Arial" pitchFamily="34" charset="0"/>
              <a:buChar char="•"/>
            </a:pPr>
            <a:r>
              <a:rPr lang="en-US" sz="2000" u="sng" dirty="0" smtClean="0"/>
              <a:t>Interface Program</a:t>
            </a:r>
          </a:p>
          <a:p>
            <a:pPr marL="457200" indent="-457200"/>
            <a:r>
              <a:rPr lang="en-US" sz="2000" dirty="0" smtClean="0"/>
              <a:t>	Once the interface tables are populated, the respective interface program (each data element interface has a specific interface program to run) is submitted. The interface programs validate the data, derive and assign the default values and ultimately populate the production base tables.</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typical path to transfer the data from Legacy System to Oracle Apps</a:t>
            </a:r>
            <a:endParaRPr lang="en-US" dirty="0"/>
          </a:p>
        </p:txBody>
      </p:sp>
      <p:pic>
        <p:nvPicPr>
          <p:cNvPr id="75778" name="Picture 2"/>
          <p:cNvPicPr>
            <a:picLocks noChangeAspect="1" noChangeArrowheads="1"/>
          </p:cNvPicPr>
          <p:nvPr/>
        </p:nvPicPr>
        <p:blipFill>
          <a:blip r:embed="rId2" cstate="print"/>
          <a:srcRect l="14375" t="26667" r="50000" b="46666"/>
          <a:stretch>
            <a:fillRect/>
          </a:stretch>
        </p:blipFill>
        <p:spPr bwMode="auto">
          <a:xfrm>
            <a:off x="380999" y="2133600"/>
            <a:ext cx="8143875"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06"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Interface examples and details </a:t>
            </a:r>
          </a:p>
        </p:txBody>
      </p:sp>
      <p:sp>
        <p:nvSpPr>
          <p:cNvPr id="5" name="TextBox 4"/>
          <p:cNvSpPr txBox="1"/>
          <p:nvPr/>
        </p:nvSpPr>
        <p:spPr>
          <a:xfrm>
            <a:off x="533400" y="1295400"/>
            <a:ext cx="8229601" cy="5078313"/>
          </a:xfrm>
          <a:prstGeom prst="rect">
            <a:avLst/>
          </a:prstGeom>
          <a:noFill/>
        </p:spPr>
        <p:txBody>
          <a:bodyPr wrap="square" rtlCol="0">
            <a:spAutoFit/>
          </a:bodyPr>
          <a:lstStyle/>
          <a:p>
            <a:pPr marL="457200" indent="-457200"/>
            <a:r>
              <a:rPr lang="en-US" sz="2000" dirty="0" smtClean="0"/>
              <a:t>The below is the list of interfaces</a:t>
            </a:r>
          </a:p>
          <a:p>
            <a:pPr marL="457200" indent="-457200"/>
            <a:endParaRPr lang="en-US" sz="2000" dirty="0" smtClean="0">
              <a:solidFill>
                <a:schemeClr val="tx2">
                  <a:lumMod val="50000"/>
                </a:schemeClr>
              </a:solidFill>
            </a:endParaRPr>
          </a:p>
          <a:p>
            <a:pPr indent="233363">
              <a:buFont typeface="Arial" pitchFamily="34" charset="0"/>
              <a:buChar char="•"/>
            </a:pPr>
            <a:r>
              <a:rPr lang="en-US" dirty="0" smtClean="0"/>
              <a:t>Order Import Interface (Sales Order Conversion)</a:t>
            </a:r>
          </a:p>
          <a:p>
            <a:pPr indent="233363">
              <a:buFont typeface="Arial" pitchFamily="34" charset="0"/>
              <a:buChar char="•"/>
            </a:pPr>
            <a:r>
              <a:rPr lang="en-US" dirty="0" smtClean="0"/>
              <a:t>Customer conversion</a:t>
            </a:r>
          </a:p>
          <a:p>
            <a:pPr indent="233363">
              <a:buFont typeface="Arial" pitchFamily="34" charset="0"/>
              <a:buChar char="•"/>
            </a:pPr>
            <a:r>
              <a:rPr lang="en-US" dirty="0" smtClean="0"/>
              <a:t>Item import (Item conversion)</a:t>
            </a:r>
          </a:p>
          <a:p>
            <a:pPr indent="233363">
              <a:buFont typeface="Arial" pitchFamily="34" charset="0"/>
              <a:buChar char="•"/>
            </a:pPr>
            <a:r>
              <a:rPr lang="en-US" dirty="0" smtClean="0"/>
              <a:t>Inventory On-hand quantity Interface</a:t>
            </a:r>
          </a:p>
          <a:p>
            <a:pPr indent="233363">
              <a:buFont typeface="Arial" pitchFamily="34" charset="0"/>
              <a:buChar char="•"/>
            </a:pPr>
            <a:r>
              <a:rPr lang="en-US" dirty="0" smtClean="0"/>
              <a:t>Customer conversion</a:t>
            </a:r>
          </a:p>
          <a:p>
            <a:pPr indent="233363">
              <a:buFont typeface="Arial" pitchFamily="34" charset="0"/>
              <a:buChar char="•"/>
            </a:pPr>
            <a:r>
              <a:rPr lang="en-US" dirty="0" smtClean="0"/>
              <a:t>Auto Invoice Interface</a:t>
            </a:r>
          </a:p>
          <a:p>
            <a:pPr indent="233363">
              <a:buFont typeface="Arial" pitchFamily="34" charset="0"/>
              <a:buChar char="•"/>
            </a:pPr>
            <a:r>
              <a:rPr lang="en-US" dirty="0" smtClean="0"/>
              <a:t>AR Receipts</a:t>
            </a:r>
          </a:p>
          <a:p>
            <a:pPr indent="233363">
              <a:buFont typeface="Arial" pitchFamily="34" charset="0"/>
              <a:buChar char="•"/>
            </a:pPr>
            <a:r>
              <a:rPr lang="en-US" dirty="0" smtClean="0"/>
              <a:t>AP Invoices</a:t>
            </a:r>
          </a:p>
          <a:p>
            <a:pPr indent="233363">
              <a:buFont typeface="Arial" pitchFamily="34" charset="0"/>
              <a:buChar char="•"/>
            </a:pPr>
            <a:r>
              <a:rPr lang="en-US" dirty="0" smtClean="0"/>
              <a:t>Vendor</a:t>
            </a:r>
          </a:p>
          <a:p>
            <a:pPr indent="233363">
              <a:buFont typeface="Arial" pitchFamily="34" charset="0"/>
              <a:buChar char="•"/>
            </a:pPr>
            <a:r>
              <a:rPr lang="en-US" dirty="0" smtClean="0"/>
              <a:t>Purchase Orders</a:t>
            </a:r>
          </a:p>
          <a:p>
            <a:pPr indent="233363">
              <a:buFont typeface="Arial" pitchFamily="34" charset="0"/>
              <a:buChar char="•"/>
            </a:pPr>
            <a:r>
              <a:rPr lang="en-US" dirty="0" smtClean="0"/>
              <a:t>Requisition</a:t>
            </a:r>
          </a:p>
          <a:p>
            <a:pPr indent="233363">
              <a:buFont typeface="Arial" pitchFamily="34" charset="0"/>
              <a:buChar char="•"/>
            </a:pPr>
            <a:r>
              <a:rPr lang="en-US" dirty="0" smtClean="0"/>
              <a:t>Receiving</a:t>
            </a:r>
          </a:p>
          <a:p>
            <a:pPr indent="233363">
              <a:buFont typeface="Arial" pitchFamily="34" charset="0"/>
              <a:buChar char="•"/>
            </a:pPr>
            <a:r>
              <a:rPr lang="en-US" dirty="0" smtClean="0"/>
              <a:t>Journal import</a:t>
            </a:r>
          </a:p>
          <a:p>
            <a:pPr indent="233363">
              <a:buFont typeface="Arial" pitchFamily="34" charset="0"/>
              <a:buChar char="•"/>
            </a:pPr>
            <a:r>
              <a:rPr lang="en-US" dirty="0" smtClean="0"/>
              <a:t>Budget import</a:t>
            </a:r>
          </a:p>
          <a:p>
            <a:pPr indent="233363">
              <a:buFont typeface="Arial" pitchFamily="34" charset="0"/>
              <a:buChar char="•"/>
            </a:pPr>
            <a:r>
              <a:rPr lang="en-US" dirty="0" smtClean="0"/>
              <a:t>Daily Conversion Rates</a:t>
            </a:r>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2.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3.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docProps/app.xml><?xml version="1.0" encoding="utf-8"?>
<Properties xmlns="http://schemas.openxmlformats.org/officeDocument/2006/extended-properties" xmlns:vt="http://schemas.openxmlformats.org/officeDocument/2006/docPropsVTypes">
  <Template>Capgemini Presales</Template>
  <TotalTime>287</TotalTime>
  <Words>591</Words>
  <Application>Microsoft Office PowerPoint</Application>
  <PresentationFormat>On-screen Show (4:3)</PresentationFormat>
  <Paragraphs>151</Paragraphs>
  <Slides>19</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Helvetica Light</vt:lpstr>
      <vt:lpstr>Wingdings</vt:lpstr>
      <vt:lpstr>Capgemini Presales</vt:lpstr>
      <vt:lpstr>Closing slides</vt:lpstr>
      <vt:lpstr>Section break</vt:lpstr>
      <vt:lpstr>1_Capgemini Template</vt:lpstr>
      <vt:lpstr>think-cell Slide</vt:lpstr>
      <vt:lpstr>Interfaces-New Development &amp; Modifications</vt:lpstr>
      <vt:lpstr>What to Expect from the session</vt:lpstr>
      <vt:lpstr>Topics</vt:lpstr>
      <vt:lpstr>Oracle Interface Overview</vt:lpstr>
      <vt:lpstr>Oracle Interface Types</vt:lpstr>
      <vt:lpstr>Oracle Interface Strategy </vt:lpstr>
      <vt:lpstr>Oracle Interface Strategy </vt:lpstr>
      <vt:lpstr>PowerPoint Presentation</vt:lpstr>
      <vt:lpstr>Interface examples and details </vt:lpstr>
      <vt:lpstr>Names of Standard Interface</vt:lpstr>
      <vt:lpstr>Order Import Interface (Sales Order Interface)</vt:lpstr>
      <vt:lpstr>Order Import Interface (Sales Order Interface)</vt:lpstr>
      <vt:lpstr>Order Import Interface (Sales Order Interface)</vt:lpstr>
      <vt:lpstr>Order Import Interface (Sales Order Interface)</vt:lpstr>
      <vt:lpstr>Important Interface Tables in Oracle Apps</vt:lpstr>
      <vt:lpstr>Important Interface Tables in Oracle Apps</vt:lpstr>
      <vt:lpstr>Important Interface Tables in Oracle Apps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86</cp:revision>
  <dcterms:created xsi:type="dcterms:W3CDTF">2017-04-11T12:48:54Z</dcterms:created>
  <dcterms:modified xsi:type="dcterms:W3CDTF">2017-05-17T12:26:51Z</dcterms:modified>
</cp:coreProperties>
</file>