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heme/theme5.xml" ContentType="application/vnd.openxmlformats-officedocument.theme+xml"/>
  <Override PartName="/ppt/tags/tag220.xml" ContentType="application/vnd.openxmlformats-officedocument.presentationml.tags+xml"/>
  <Override PartName="/ppt/tags/tag221.xml" ContentType="application/vnd.openxmlformats-officedocument.presentationml.tags+xml"/>
  <Override PartName="/ppt/notesSlides/notesSlide1.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12"/>
  </p:notesMasterIdLst>
  <p:sldIdLst>
    <p:sldId id="280" r:id="rId5"/>
    <p:sldId id="281" r:id="rId6"/>
    <p:sldId id="288" r:id="rId7"/>
    <p:sldId id="287" r:id="rId8"/>
    <p:sldId id="286" r:id="rId9"/>
    <p:sldId id="282" r:id="rId10"/>
    <p:sldId id="28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5/17/2017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16.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2.png"/><Relationship Id="rId2" Type="http://schemas.openxmlformats.org/officeDocument/2006/relationships/tags" Target="../tags/tag85.xml"/><Relationship Id="rId1" Type="http://schemas.openxmlformats.org/officeDocument/2006/relationships/vmlDrawing" Target="../drawings/vmlDrawing12.vml"/><Relationship Id="rId6" Type="http://schemas.openxmlformats.org/officeDocument/2006/relationships/tags" Target="../tags/tag89.xml"/><Relationship Id="rId11" Type="http://schemas.openxmlformats.org/officeDocument/2006/relationships/image" Target="../media/image1.emf"/><Relationship Id="rId5" Type="http://schemas.openxmlformats.org/officeDocument/2006/relationships/tags" Target="../tags/tag88.xml"/><Relationship Id="rId15" Type="http://schemas.openxmlformats.org/officeDocument/2006/relationships/oleObject" Target="../embeddings/oleObject20.bin"/><Relationship Id="rId10" Type="http://schemas.openxmlformats.org/officeDocument/2006/relationships/oleObject" Target="../embeddings/oleObject19.bin"/><Relationship Id="rId4" Type="http://schemas.openxmlformats.org/officeDocument/2006/relationships/tags" Target="../tags/tag87.xml"/><Relationship Id="rId9" Type="http://schemas.openxmlformats.org/officeDocument/2006/relationships/slideMaster" Target="../slideMasters/slideMaster1.xml"/><Relationship Id="rId14"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4.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3.xml"/><Relationship Id="rId16" Type="http://schemas.openxmlformats.org/officeDocument/2006/relationships/tags" Target="../tags/tag117.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7.xml"/><Relationship Id="rId11" Type="http://schemas.openxmlformats.org/officeDocument/2006/relationships/tags" Target="../tags/tag112.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6.xml"/><Relationship Id="rId15" Type="http://schemas.openxmlformats.org/officeDocument/2006/relationships/tags" Target="../tags/tag116.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1.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0.xml"/><Relationship Id="rId21" Type="http://schemas.openxmlformats.org/officeDocument/2006/relationships/image" Target="../media/image10.png"/><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9.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hyperlink" Target="http://www.twitter.com/capgemini" TargetMode="External"/><Relationship Id="rId5" Type="http://schemas.openxmlformats.org/officeDocument/2006/relationships/tags" Target="../tags/tag122.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7.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3.xml"/><Relationship Id="rId21" Type="http://schemas.openxmlformats.org/officeDocument/2006/relationships/hyperlink" Target="http://www.linkedin.com/company/capgemini" TargetMode="External"/><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2.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image" Target="../media/image12.png"/><Relationship Id="rId5" Type="http://schemas.openxmlformats.org/officeDocument/2006/relationships/tags" Target="../tags/tag135.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0.xml"/><Relationship Id="rId19" Type="http://schemas.openxmlformats.org/officeDocument/2006/relationships/hyperlink" Target="http://www.facebook.com/Capgemini" TargetMode="Externa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146.xml"/><Relationship Id="rId7" Type="http://schemas.openxmlformats.org/officeDocument/2006/relationships/image" Target="../media/image1.emf"/><Relationship Id="rId2" Type="http://schemas.openxmlformats.org/officeDocument/2006/relationships/tags" Target="../tags/tag145.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7.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9.xml"/><Relationship Id="rId7" Type="http://schemas.openxmlformats.org/officeDocument/2006/relationships/image" Target="../media/image1.emf"/><Relationship Id="rId2" Type="http://schemas.openxmlformats.org/officeDocument/2006/relationships/tags" Target="../tags/tag148.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slideMaster" Target="../slideMasters/slideMaster3.xml"/><Relationship Id="rId4" Type="http://schemas.openxmlformats.org/officeDocument/2006/relationships/tags" Target="../tags/tag150.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61.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60.xml"/><Relationship Id="rId1" Type="http://schemas.openxmlformats.org/officeDocument/2006/relationships/vmlDrawing" Target="../drawings/vmlDrawing21.vml"/><Relationship Id="rId6" Type="http://schemas.openxmlformats.org/officeDocument/2006/relationships/tags" Target="../tags/tag164.xml"/><Relationship Id="rId11" Type="http://schemas.openxmlformats.org/officeDocument/2006/relationships/image" Target="../media/image4.emf"/><Relationship Id="rId5" Type="http://schemas.openxmlformats.org/officeDocument/2006/relationships/tags" Target="../tags/tag163.xml"/><Relationship Id="rId10" Type="http://schemas.openxmlformats.org/officeDocument/2006/relationships/image" Target="../media/image1.emf"/><Relationship Id="rId4" Type="http://schemas.openxmlformats.org/officeDocument/2006/relationships/tags" Target="../tags/tag162.xml"/><Relationship Id="rId9" Type="http://schemas.openxmlformats.org/officeDocument/2006/relationships/oleObject" Target="../embeddings/oleObject34.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6.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65.xml"/><Relationship Id="rId1" Type="http://schemas.openxmlformats.org/officeDocument/2006/relationships/vmlDrawing" Target="../drawings/vmlDrawing22.vml"/><Relationship Id="rId6" Type="http://schemas.openxmlformats.org/officeDocument/2006/relationships/tags" Target="../tags/tag169.xml"/><Relationship Id="rId11" Type="http://schemas.openxmlformats.org/officeDocument/2006/relationships/image" Target="../media/image5.png"/><Relationship Id="rId5" Type="http://schemas.openxmlformats.org/officeDocument/2006/relationships/tags" Target="../tags/tag168.xml"/><Relationship Id="rId10" Type="http://schemas.openxmlformats.org/officeDocument/2006/relationships/image" Target="../media/image1.emf"/><Relationship Id="rId4" Type="http://schemas.openxmlformats.org/officeDocument/2006/relationships/tags" Target="../tags/tag167.xml"/><Relationship Id="rId9" Type="http://schemas.openxmlformats.org/officeDocument/2006/relationships/oleObject" Target="../embeddings/oleObject35.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image" Target="../media/image1.emf"/><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oleObject" Target="../embeddings/oleObject36.bin"/><Relationship Id="rId2" Type="http://schemas.openxmlformats.org/officeDocument/2006/relationships/tags" Target="../tags/tag170.xml"/><Relationship Id="rId16" Type="http://schemas.openxmlformats.org/officeDocument/2006/relationships/oleObject" Target="../embeddings/oleObject37.bin"/><Relationship Id="rId1" Type="http://schemas.openxmlformats.org/officeDocument/2006/relationships/vmlDrawing" Target="../drawings/vmlDrawing23.vml"/><Relationship Id="rId6" Type="http://schemas.openxmlformats.org/officeDocument/2006/relationships/tags" Target="../tags/tag174.xml"/><Relationship Id="rId11" Type="http://schemas.openxmlformats.org/officeDocument/2006/relationships/slideMaster" Target="../slideMasters/slideMaster4.xml"/><Relationship Id="rId5" Type="http://schemas.openxmlformats.org/officeDocument/2006/relationships/tags" Target="../tags/tag173.xml"/><Relationship Id="rId15" Type="http://schemas.openxmlformats.org/officeDocument/2006/relationships/image" Target="../media/image8.jpeg"/><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image" Target="../media/image2.png"/><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1.emf"/><Relationship Id="rId2" Type="http://schemas.openxmlformats.org/officeDocument/2006/relationships/tags" Target="../tags/tag179.xml"/><Relationship Id="rId1" Type="http://schemas.openxmlformats.org/officeDocument/2006/relationships/vmlDrawing" Target="../drawings/vmlDrawing24.vml"/><Relationship Id="rId6" Type="http://schemas.openxmlformats.org/officeDocument/2006/relationships/tags" Target="../tags/tag183.xml"/><Relationship Id="rId11" Type="http://schemas.openxmlformats.org/officeDocument/2006/relationships/oleObject" Target="../embeddings/oleObject38.bin"/><Relationship Id="rId5" Type="http://schemas.openxmlformats.org/officeDocument/2006/relationships/tags" Target="../tags/tag182.xml"/><Relationship Id="rId10" Type="http://schemas.openxmlformats.org/officeDocument/2006/relationships/slideMaster" Target="../slideMasters/slideMaster4.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image" Target="../media/image2.png"/><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1.emf"/><Relationship Id="rId2" Type="http://schemas.openxmlformats.org/officeDocument/2006/relationships/tags" Target="../tags/tag187.xml"/><Relationship Id="rId1" Type="http://schemas.openxmlformats.org/officeDocument/2006/relationships/vmlDrawing" Target="../drawings/vmlDrawing25.vml"/><Relationship Id="rId6" Type="http://schemas.openxmlformats.org/officeDocument/2006/relationships/tags" Target="../tags/tag191.xml"/><Relationship Id="rId11" Type="http://schemas.openxmlformats.org/officeDocument/2006/relationships/oleObject" Target="../embeddings/oleObject40.bin"/><Relationship Id="rId5" Type="http://schemas.openxmlformats.org/officeDocument/2006/relationships/tags" Target="../tags/tag190.xml"/><Relationship Id="rId10" Type="http://schemas.openxmlformats.org/officeDocument/2006/relationships/slideMaster" Target="../slideMasters/slideMaster4.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2.png"/><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1.emf"/><Relationship Id="rId2" Type="http://schemas.openxmlformats.org/officeDocument/2006/relationships/tags" Target="../tags/tag195.xml"/><Relationship Id="rId1" Type="http://schemas.openxmlformats.org/officeDocument/2006/relationships/vmlDrawing" Target="../drawings/vmlDrawing26.vml"/><Relationship Id="rId6" Type="http://schemas.openxmlformats.org/officeDocument/2006/relationships/tags" Target="../tags/tag199.xml"/><Relationship Id="rId11" Type="http://schemas.openxmlformats.org/officeDocument/2006/relationships/oleObject" Target="../embeddings/oleObject42.bin"/><Relationship Id="rId5" Type="http://schemas.openxmlformats.org/officeDocument/2006/relationships/tags" Target="../tags/tag198.xml"/><Relationship Id="rId10" Type="http://schemas.openxmlformats.org/officeDocument/2006/relationships/slideMaster" Target="../slideMasters/slideMaster4.xml"/><Relationship Id="rId4" Type="http://schemas.openxmlformats.org/officeDocument/2006/relationships/tags" Target="../tags/tag197.xml"/><Relationship Id="rId9" Type="http://schemas.openxmlformats.org/officeDocument/2006/relationships/tags" Target="../tags/tag202.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image" Target="../media/image2.png"/><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image" Target="../media/image1.emf"/><Relationship Id="rId2" Type="http://schemas.openxmlformats.org/officeDocument/2006/relationships/tags" Target="../tags/tag203.xml"/><Relationship Id="rId1" Type="http://schemas.openxmlformats.org/officeDocument/2006/relationships/vmlDrawing" Target="../drawings/vmlDrawing27.vml"/><Relationship Id="rId6" Type="http://schemas.openxmlformats.org/officeDocument/2006/relationships/tags" Target="../tags/tag207.xml"/><Relationship Id="rId11" Type="http://schemas.openxmlformats.org/officeDocument/2006/relationships/oleObject" Target="../embeddings/oleObject44.bin"/><Relationship Id="rId5" Type="http://schemas.openxmlformats.org/officeDocument/2006/relationships/tags" Target="../tags/tag206.xml"/><Relationship Id="rId10" Type="http://schemas.openxmlformats.org/officeDocument/2006/relationships/slideMaster" Target="../slideMasters/slideMaster4.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oleObject" Target="../embeddings/oleObject45.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image" Target="../media/image2.png"/><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image" Target="../media/image1.emf"/><Relationship Id="rId2" Type="http://schemas.openxmlformats.org/officeDocument/2006/relationships/tags" Target="../tags/tag211.xml"/><Relationship Id="rId1" Type="http://schemas.openxmlformats.org/officeDocument/2006/relationships/vmlDrawing" Target="../drawings/vmlDrawing28.vml"/><Relationship Id="rId6" Type="http://schemas.openxmlformats.org/officeDocument/2006/relationships/tags" Target="../tags/tag215.xml"/><Relationship Id="rId11" Type="http://schemas.openxmlformats.org/officeDocument/2006/relationships/oleObject" Target="../embeddings/oleObject46.bin"/><Relationship Id="rId5" Type="http://schemas.openxmlformats.org/officeDocument/2006/relationships/tags" Target="../tags/tag214.xml"/><Relationship Id="rId10" Type="http://schemas.openxmlformats.org/officeDocument/2006/relationships/slideMaster" Target="../slideMasters/slideMaster4.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9.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7"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53158"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581400" y="6858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19400" cy="128220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49"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798"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799"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0" name="think-cell Slide" r:id="rId10" imgW="360" imgH="360" progId="">
                  <p:embed/>
                </p:oleObj>
              </mc:Choice>
              <mc:Fallback>
                <p:oleObj name="think-cell Slide" r:id="rId10" imgW="360" imgH="360"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eaLnBrk="1" hangingPunct="1"/>
            <a:fld id="{3983A154-B61F-4F13-B5B2-C5334F74A2B6}" type="slidenum">
              <a:rPr lang="en-US" sz="700">
                <a:solidFill>
                  <a:schemeClr val="tx2"/>
                </a:solidFill>
              </a:rPr>
              <a:pPr algn="ctr" eaLnBrk="1" hangingPunct="1"/>
              <a:t>‹#›</a:t>
            </a:fld>
            <a:endParaRPr lang="en-US" sz="700">
              <a:solidFill>
                <a:schemeClr val="tx2"/>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eaLnBrk="1" fontAlgn="auto" hangingPunct="1">
              <a:spcBef>
                <a:spcPts val="0"/>
              </a:spcBef>
              <a:spcAft>
                <a:spcPts val="0"/>
              </a:spcAft>
              <a:defRPr/>
            </a:pPr>
            <a:endParaRPr lang="fr-FR" dirty="0">
              <a:latin typeface="+mn-lt"/>
              <a:cs typeface="+mn-cs"/>
            </a:endParaRPr>
          </a:p>
        </p:txBody>
      </p:sp>
      <p:sp>
        <p:nvSpPr>
          <p:cNvPr id="6" name="Rectangle 1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p:spPr>
        <p:txBody>
          <a:bodyPr lIns="35997" tIns="35997" rIns="35997" bIns="35997" anchor="b"/>
          <a:lstStyle/>
          <a:p>
            <a:pPr algn="r" defTabSz="995363">
              <a:lnSpc>
                <a:spcPct val="90000"/>
              </a:lnSpc>
              <a:spcBef>
                <a:spcPct val="10000"/>
              </a:spcBef>
            </a:pPr>
            <a:r>
              <a:rPr lang="en-US" altLang="en-US" sz="700">
                <a:solidFill>
                  <a:schemeClr val="tx2"/>
                </a:solidFill>
                <a:ea typeface="Helvetica Light"/>
                <a:cs typeface="Helvetica Light"/>
              </a:rPr>
              <a:t>Copyright © Capgemini 2016.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Picture 16" descr="SYMWHT.png"/>
          <p:cNvPicPr>
            <a:picLocks noChangeAspect="1"/>
          </p:cNvPicPr>
          <p:nvPr userDrawn="1"/>
        </p:nvPicPr>
        <p:blipFill>
          <a:blip r:embed="rId13" cstate="print"/>
          <a:srcRect/>
          <a:stretch>
            <a:fillRect/>
          </a:stretch>
        </p:blipFill>
        <p:spPr bwMode="auto">
          <a:xfrm>
            <a:off x="4198328" y="6403976"/>
            <a:ext cx="436685" cy="454025"/>
          </a:xfrm>
          <a:prstGeom prst="rect">
            <a:avLst/>
          </a:prstGeom>
          <a:noFill/>
          <a:ln w="9525">
            <a:noFill/>
            <a:miter lim="800000"/>
            <a:headEnd/>
            <a:tailEnd/>
          </a:ln>
        </p:spPr>
      </p:pic>
      <p:pic>
        <p:nvPicPr>
          <p:cNvPr id="10" name="Picture 18" descr="http://image.rodandcustommagazine.com/f/35488911/1012rc_01_z+ppg_logo+.jpg"/>
          <p:cNvPicPr>
            <a:picLocks noChangeAspect="1" noChangeArrowheads="1"/>
          </p:cNvPicPr>
          <p:nvPr userDrawn="1"/>
        </p:nvPicPr>
        <p:blipFill>
          <a:blip r:embed="rId14" cstate="print"/>
          <a:srcRect/>
          <a:stretch>
            <a:fillRect/>
          </a:stretch>
        </p:blipFill>
        <p:spPr bwMode="auto">
          <a:xfrm>
            <a:off x="4038600" y="6372226"/>
            <a:ext cx="584689" cy="485775"/>
          </a:xfrm>
          <a:prstGeom prst="rect">
            <a:avLst/>
          </a:prstGeom>
          <a:noFill/>
          <a:ln w="9525">
            <a:noFill/>
            <a:miter lim="800000"/>
            <a:headEnd/>
            <a:tailEnd/>
          </a:ln>
        </p:spPr>
      </p:pic>
      <p:graphicFrame>
        <p:nvGraphicFramePr>
          <p:cNvPr id="11" name="Object 5"/>
          <p:cNvGraphicFramePr>
            <a:graphicFrameLocks noChangeAspect="1"/>
          </p:cNvGraphicFramePr>
          <p:nvPr>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1" name="think-cell Slide" r:id="rId15" imgW="360" imgH="360" progId="">
                  <p:embed/>
                </p:oleObj>
              </mc:Choice>
              <mc:Fallback>
                <p:oleObj name="think-cell Slide" r:id="rId15" imgW="360" imgH="360" progId="">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04"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05"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28"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29"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2"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3"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0"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1"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5"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89"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1"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0"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1"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4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6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6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1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1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57"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6"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37"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6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0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0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oleObject" Target="../embeddings/oleObject21.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102.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image" Target="../media/image11.png"/><Relationship Id="rId5" Type="http://schemas.openxmlformats.org/officeDocument/2006/relationships/vmlDrawing" Target="../drawings/vmlDrawing13.vml"/><Relationship Id="rId15" Type="http://schemas.openxmlformats.org/officeDocument/2006/relationships/tags" Target="../tags/tag101.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96.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8.bin"/><Relationship Id="rId5" Type="http://schemas.openxmlformats.org/officeDocument/2006/relationships/tags" Target="../tags/tag144.xml"/><Relationship Id="rId4" Type="http://schemas.openxmlformats.org/officeDocument/2006/relationships/vmlDrawing" Target="../drawings/vmlDrawing1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slideLayout" Target="../slideLayouts/slideLayout20.xml"/><Relationship Id="rId21" Type="http://schemas.openxmlformats.org/officeDocument/2006/relationships/tags" Target="../tags/tag159.xml"/><Relationship Id="rId7" Type="http://schemas.openxmlformats.org/officeDocument/2006/relationships/slideLayout" Target="../slideLayouts/slideLayout24.xml"/><Relationship Id="rId12" Type="http://schemas.openxmlformats.org/officeDocument/2006/relationships/vmlDrawing" Target="../drawings/vmlDrawing20.vml"/><Relationship Id="rId17" Type="http://schemas.openxmlformats.org/officeDocument/2006/relationships/tags" Target="../tags/tag155.xml"/><Relationship Id="rId2" Type="http://schemas.openxmlformats.org/officeDocument/2006/relationships/slideLayout" Target="../slideLayouts/slideLayout19.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2.xml"/><Relationship Id="rId15" Type="http://schemas.openxmlformats.org/officeDocument/2006/relationships/tags" Target="../tags/tag153.xml"/><Relationship Id="rId23" Type="http://schemas.openxmlformats.org/officeDocument/2006/relationships/image" Target="../media/image1.emf"/><Relationship Id="rId10" Type="http://schemas.openxmlformats.org/officeDocument/2006/relationships/slideLayout" Target="../slideLayouts/slideLayout27.xml"/><Relationship Id="rId19" Type="http://schemas.openxmlformats.org/officeDocument/2006/relationships/tags" Target="../tags/tag15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152.xml"/><Relationship Id="rId22" Type="http://schemas.openxmlformats.org/officeDocument/2006/relationships/oleObject" Target="../embeddings/oleObject3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3" name="think-cell Slide" r:id="rId24" imgW="360" imgH="360" progId="">
                  <p:embed/>
                </p:oleObj>
              </mc:Choice>
              <mc:Fallback>
                <p:oleObj name="think-cell Slide" r:id="rId24" imgW="360" imgH="360" progId="">
                  <p:embed/>
                  <p:pic>
                    <p:nvPicPr>
                      <p:cNvPr id="0" name="Picture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9"/>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20"/>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 id="2147483691" r:id="rId12"/>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3"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9"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1"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image" Target="../media/image1.emf"/><Relationship Id="rId2" Type="http://schemas.openxmlformats.org/officeDocument/2006/relationships/tags" Target="../tags/tag220.xml"/><Relationship Id="rId1" Type="http://schemas.openxmlformats.org/officeDocument/2006/relationships/vmlDrawing" Target="../drawings/vmlDrawing30.vml"/><Relationship Id="rId6" Type="http://schemas.openxmlformats.org/officeDocument/2006/relationships/oleObject" Target="../embeddings/oleObject4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jpeg"/><Relationship Id="rId3" Type="http://schemas.openxmlformats.org/officeDocument/2006/relationships/tags" Target="../tags/tag224.xml"/><Relationship Id="rId7" Type="http://schemas.openxmlformats.org/officeDocument/2006/relationships/slideLayout" Target="../slideLayouts/slideLayout4.xml"/><Relationship Id="rId12" Type="http://schemas.openxmlformats.org/officeDocument/2006/relationships/image" Target="../media/image2.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image" Target="../media/image29.jpeg"/><Relationship Id="rId5" Type="http://schemas.openxmlformats.org/officeDocument/2006/relationships/tags" Target="../tags/tag226.xml"/><Relationship Id="rId10" Type="http://schemas.openxmlformats.org/officeDocument/2006/relationships/image" Target="../media/image28.emf"/><Relationship Id="rId4" Type="http://schemas.openxmlformats.org/officeDocument/2006/relationships/tags" Target="../tags/tag225.xml"/><Relationship Id="rId9" Type="http://schemas.openxmlformats.org/officeDocument/2006/relationships/image" Target="../media/image27.pn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8.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48"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Project Tools- Relevant  To Fresher’s Scope of work</a:t>
            </a:r>
            <a:endParaRPr lang="en-US" b="1" dirty="0" smtClean="0">
              <a:solidFill>
                <a:schemeClr val="tx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488142"/>
            <a:ext cx="7770331" cy="2913618"/>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Source Code Version – SVN</a:t>
            </a:r>
          </a:p>
          <a:p>
            <a:pPr indent="341313">
              <a:buFont typeface="Arial" pitchFamily="34" charset="0"/>
              <a:buChar char="•"/>
            </a:pPr>
            <a:r>
              <a:rPr lang="en-US" sz="2000" dirty="0" smtClean="0">
                <a:solidFill>
                  <a:schemeClr val="tx2">
                    <a:lumMod val="50000"/>
                  </a:schemeClr>
                </a:solidFill>
              </a:rPr>
              <a:t>TeamForge</a:t>
            </a:r>
          </a:p>
          <a:p>
            <a:pPr indent="341313">
              <a:buFont typeface="Arial" pitchFamily="34" charset="0"/>
              <a:buChar char="•"/>
            </a:pPr>
            <a:r>
              <a:rPr lang="en-US" sz="2000" dirty="0" smtClean="0">
                <a:solidFill>
                  <a:schemeClr val="tx2">
                    <a:lumMod val="50000"/>
                  </a:schemeClr>
                </a:solidFill>
              </a:rPr>
              <a:t>Ticketing Tool </a:t>
            </a:r>
          </a:p>
          <a:p>
            <a:pPr lvl="0" indent="341313">
              <a:buFont typeface="Arial" pitchFamily="34" charset="0"/>
              <a:buChar char="•"/>
            </a:pPr>
            <a:r>
              <a:rPr lang="en-US" sz="2000" dirty="0" smtClean="0"/>
              <a:t>Other Tools &amp; Accelerators</a:t>
            </a:r>
            <a:endParaRPr lang="de-DE" sz="2000" b="1" kern="0" dirty="0" smtClean="0">
              <a:solidFill>
                <a:sysClr val="windowText" lastClr="000000"/>
              </a:solidFill>
              <a:ea typeface="Calibri" pitchFamily="34" charset="0"/>
            </a:endParaRPr>
          </a:p>
          <a:p>
            <a:pPr indent="341313">
              <a:buFont typeface="Arial" pitchFamily="34" charset="0"/>
              <a:buChar char="•"/>
            </a:pPr>
            <a:endParaRPr lang="en-US" sz="2000" dirty="0" smtClean="0">
              <a:solidFill>
                <a:schemeClr val="tx2">
                  <a:lumMod val="50000"/>
                </a:schemeClr>
              </a:solidFill>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Project Tools Used</a:t>
            </a:r>
            <a:endParaRPr lang="en-US" dirty="0"/>
          </a:p>
        </p:txBody>
      </p:sp>
      <p:sp>
        <p:nvSpPr>
          <p:cNvPr id="3" name="TextBox 2"/>
          <p:cNvSpPr txBox="1"/>
          <p:nvPr/>
        </p:nvSpPr>
        <p:spPr>
          <a:xfrm>
            <a:off x="304801" y="1600200"/>
            <a:ext cx="8458200" cy="1384995"/>
          </a:xfrm>
          <a:prstGeom prst="rect">
            <a:avLst/>
          </a:prstGeom>
          <a:noFill/>
        </p:spPr>
        <p:txBody>
          <a:bodyPr wrap="square" rtlCol="0">
            <a:spAutoFit/>
          </a:bodyPr>
          <a:lstStyle/>
          <a:p>
            <a:r>
              <a:rPr lang="en-US" sz="2800" dirty="0" smtClean="0"/>
              <a:t>Capgemini has proprietary tools &amp; accelerators to increase productivity, predictability and reduce costs.</a:t>
            </a:r>
            <a:endParaRPr lang="en-US" sz="2800" dirty="0" smtClean="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dirty="0" smtClean="0"/>
              <a:t>Tools and Accelerator</a:t>
            </a:r>
          </a:p>
        </p:txBody>
      </p:sp>
      <p:sp>
        <p:nvSpPr>
          <p:cNvPr id="3" name="Rounded Rectangle 2"/>
          <p:cNvSpPr/>
          <p:nvPr/>
        </p:nvSpPr>
        <p:spPr>
          <a:xfrm>
            <a:off x="6078416" y="1719263"/>
            <a:ext cx="2857500"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4" name="Rounded Rectangle 3"/>
          <p:cNvSpPr/>
          <p:nvPr/>
        </p:nvSpPr>
        <p:spPr>
          <a:xfrm>
            <a:off x="6137031" y="1774825"/>
            <a:ext cx="2740269"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Knowledge Repository – Team forge</a:t>
            </a:r>
          </a:p>
        </p:txBody>
      </p:sp>
      <p:sp>
        <p:nvSpPr>
          <p:cNvPr id="5" name="Rounded Rectangle 4"/>
          <p:cNvSpPr/>
          <p:nvPr/>
        </p:nvSpPr>
        <p:spPr>
          <a:xfrm>
            <a:off x="3143251" y="1719263"/>
            <a:ext cx="2857500"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6" name="Rounded Rectangle 5"/>
          <p:cNvSpPr/>
          <p:nvPr/>
        </p:nvSpPr>
        <p:spPr>
          <a:xfrm>
            <a:off x="3201866" y="1774825"/>
            <a:ext cx="2740269"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smtClean="0">
                <a:solidFill>
                  <a:schemeClr val="bg1"/>
                </a:solidFill>
              </a:rPr>
              <a:t>Ticketing Tool - Remedy</a:t>
            </a:r>
            <a:endParaRPr lang="en-US" sz="1200" b="1" dirty="0">
              <a:solidFill>
                <a:schemeClr val="bg1"/>
              </a:solidFill>
            </a:endParaRPr>
          </a:p>
        </p:txBody>
      </p:sp>
      <p:sp>
        <p:nvSpPr>
          <p:cNvPr id="7" name="Rounded Rectangle 6"/>
          <p:cNvSpPr/>
          <p:nvPr/>
        </p:nvSpPr>
        <p:spPr>
          <a:xfrm>
            <a:off x="175846" y="1719263"/>
            <a:ext cx="2856035"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8" name="Rounded Rectangle 7"/>
          <p:cNvSpPr/>
          <p:nvPr/>
        </p:nvSpPr>
        <p:spPr>
          <a:xfrm>
            <a:off x="232997" y="1774825"/>
            <a:ext cx="2741734"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err="1">
                <a:solidFill>
                  <a:schemeClr val="bg1"/>
                </a:solidFill>
              </a:rPr>
              <a:t>Config</a:t>
            </a:r>
            <a:r>
              <a:rPr lang="en-US" sz="1200" b="1" dirty="0">
                <a:solidFill>
                  <a:schemeClr val="bg1"/>
                </a:solidFill>
              </a:rPr>
              <a:t> Snapshot</a:t>
            </a:r>
          </a:p>
        </p:txBody>
      </p:sp>
      <p:sp>
        <p:nvSpPr>
          <p:cNvPr id="9" name="Rounded Rectangle 8"/>
          <p:cNvSpPr/>
          <p:nvPr/>
        </p:nvSpPr>
        <p:spPr>
          <a:xfrm>
            <a:off x="181708" y="4040188"/>
            <a:ext cx="2856035"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10" name="Rounded Rectangle 9"/>
          <p:cNvSpPr/>
          <p:nvPr/>
        </p:nvSpPr>
        <p:spPr>
          <a:xfrm>
            <a:off x="238858" y="4094163"/>
            <a:ext cx="2741734"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Custom Spot lighter</a:t>
            </a:r>
          </a:p>
        </p:txBody>
      </p:sp>
      <p:sp>
        <p:nvSpPr>
          <p:cNvPr id="11" name="Rounded Rectangle 10"/>
          <p:cNvSpPr/>
          <p:nvPr/>
        </p:nvSpPr>
        <p:spPr>
          <a:xfrm>
            <a:off x="3143251" y="4040188"/>
            <a:ext cx="2857500"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12" name="Rounded Rectangle 11"/>
          <p:cNvSpPr/>
          <p:nvPr/>
        </p:nvSpPr>
        <p:spPr>
          <a:xfrm>
            <a:off x="3201866" y="4094163"/>
            <a:ext cx="2740269"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Data Migration Toolkit</a:t>
            </a:r>
          </a:p>
        </p:txBody>
      </p:sp>
      <p:sp>
        <p:nvSpPr>
          <p:cNvPr id="13" name="Rounded Rectangle 12"/>
          <p:cNvSpPr/>
          <p:nvPr/>
        </p:nvSpPr>
        <p:spPr>
          <a:xfrm>
            <a:off x="6106259" y="4040188"/>
            <a:ext cx="2856034"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14" name="Rounded Rectangle 13"/>
          <p:cNvSpPr/>
          <p:nvPr/>
        </p:nvSpPr>
        <p:spPr>
          <a:xfrm>
            <a:off x="6163408" y="4094163"/>
            <a:ext cx="2741735"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OATS</a:t>
            </a:r>
          </a:p>
        </p:txBody>
      </p:sp>
      <p:pic>
        <p:nvPicPr>
          <p:cNvPr id="55311" name="Picture 7"/>
          <p:cNvPicPr>
            <a:picLocks noChangeArrowheads="1"/>
          </p:cNvPicPr>
          <p:nvPr/>
        </p:nvPicPr>
        <p:blipFill>
          <a:blip r:embed="rId2" cstate="print"/>
          <a:srcRect r="17290"/>
          <a:stretch>
            <a:fillRect/>
          </a:stretch>
        </p:blipFill>
        <p:spPr bwMode="auto">
          <a:xfrm>
            <a:off x="6352443" y="2235201"/>
            <a:ext cx="2309446" cy="1616075"/>
          </a:xfrm>
          <a:prstGeom prst="rect">
            <a:avLst/>
          </a:prstGeom>
          <a:noFill/>
          <a:ln w="9525">
            <a:noFill/>
            <a:miter lim="800000"/>
            <a:headEnd/>
            <a:tailEnd/>
          </a:ln>
        </p:spPr>
      </p:pic>
      <p:pic>
        <p:nvPicPr>
          <p:cNvPr id="16" name="Picture 3"/>
          <p:cNvPicPr>
            <a:picLocks noChangeArrowheads="1"/>
          </p:cNvPicPr>
          <p:nvPr/>
        </p:nvPicPr>
        <p:blipFill>
          <a:blip r:embed="rId3" cstate="print"/>
          <a:srcRect/>
          <a:stretch>
            <a:fillRect/>
          </a:stretch>
        </p:blipFill>
        <p:spPr bwMode="auto">
          <a:xfrm>
            <a:off x="454269" y="4548189"/>
            <a:ext cx="2310912" cy="1616075"/>
          </a:xfrm>
          <a:prstGeom prst="rect">
            <a:avLst/>
          </a:prstGeom>
          <a:noFill/>
          <a:ln w="9525">
            <a:solidFill>
              <a:schemeClr val="bg1">
                <a:lumMod val="50000"/>
              </a:schemeClr>
            </a:solidFill>
            <a:miter lim="800000"/>
            <a:headEnd/>
            <a:tailEnd/>
          </a:ln>
        </p:spPr>
      </p:pic>
      <p:pic>
        <p:nvPicPr>
          <p:cNvPr id="17" name="Picture 4"/>
          <p:cNvPicPr>
            <a:picLocks noChangeAspect="1" noChangeArrowheads="1"/>
          </p:cNvPicPr>
          <p:nvPr/>
        </p:nvPicPr>
        <p:blipFill>
          <a:blip r:embed="rId4" cstate="print"/>
          <a:srcRect/>
          <a:stretch>
            <a:fillRect/>
          </a:stretch>
        </p:blipFill>
        <p:spPr bwMode="auto">
          <a:xfrm>
            <a:off x="3263969" y="4714246"/>
            <a:ext cx="2616064" cy="12634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5314" name="Picture 4" descr="image002"/>
          <p:cNvPicPr>
            <a:picLocks noChangeAspect="1" noChangeArrowheads="1"/>
          </p:cNvPicPr>
          <p:nvPr/>
        </p:nvPicPr>
        <p:blipFill>
          <a:blip r:embed="rId5" cstate="print"/>
          <a:srcRect/>
          <a:stretch>
            <a:fillRect/>
          </a:stretch>
        </p:blipFill>
        <p:spPr bwMode="auto">
          <a:xfrm>
            <a:off x="6159013" y="1125539"/>
            <a:ext cx="2803280" cy="541337"/>
          </a:xfrm>
          <a:prstGeom prst="rect">
            <a:avLst/>
          </a:prstGeom>
          <a:noFill/>
          <a:ln w="9525">
            <a:noFill/>
            <a:miter lim="800000"/>
            <a:headEnd/>
            <a:tailEnd/>
          </a:ln>
        </p:spPr>
      </p:pic>
      <p:pic>
        <p:nvPicPr>
          <p:cNvPr id="55316" name="Picture 3"/>
          <p:cNvPicPr>
            <a:picLocks noChangeAspect="1" noChangeArrowheads="1"/>
          </p:cNvPicPr>
          <p:nvPr/>
        </p:nvPicPr>
        <p:blipFill>
          <a:blip r:embed="rId6" cstate="print"/>
          <a:srcRect/>
          <a:stretch>
            <a:fillRect/>
          </a:stretch>
        </p:blipFill>
        <p:spPr bwMode="auto">
          <a:xfrm>
            <a:off x="285751" y="2236789"/>
            <a:ext cx="2645019" cy="1646237"/>
          </a:xfrm>
          <a:prstGeom prst="rect">
            <a:avLst/>
          </a:prstGeom>
          <a:noFill/>
          <a:ln w="9525">
            <a:noFill/>
            <a:miter lim="800000"/>
            <a:headEnd/>
            <a:tailEnd/>
          </a:ln>
        </p:spPr>
      </p:pic>
      <p:pic>
        <p:nvPicPr>
          <p:cNvPr id="55317" name="Picture 4"/>
          <p:cNvPicPr>
            <a:picLocks noChangeAspect="1" noChangeArrowheads="1"/>
          </p:cNvPicPr>
          <p:nvPr/>
        </p:nvPicPr>
        <p:blipFill>
          <a:blip r:embed="rId7" cstate="print"/>
          <a:srcRect/>
          <a:stretch>
            <a:fillRect/>
          </a:stretch>
        </p:blipFill>
        <p:spPr bwMode="auto">
          <a:xfrm>
            <a:off x="6205905" y="4537075"/>
            <a:ext cx="2728546" cy="1733550"/>
          </a:xfrm>
          <a:prstGeom prst="rect">
            <a:avLst/>
          </a:prstGeom>
          <a:noFill/>
          <a:ln w="9525">
            <a:noFill/>
            <a:miter lim="800000"/>
            <a:headEnd/>
            <a:tailEnd/>
          </a:ln>
        </p:spPr>
      </p:pic>
      <p:pic>
        <p:nvPicPr>
          <p:cNvPr id="74754" name="Picture 2"/>
          <p:cNvPicPr>
            <a:picLocks noChangeAspect="1" noChangeArrowheads="1"/>
          </p:cNvPicPr>
          <p:nvPr/>
        </p:nvPicPr>
        <p:blipFill>
          <a:blip r:embed="rId8" cstate="print"/>
          <a:srcRect l="12500" t="31111" r="48125" b="24444"/>
          <a:stretch>
            <a:fillRect/>
          </a:stretch>
        </p:blipFill>
        <p:spPr bwMode="auto">
          <a:xfrm>
            <a:off x="3276600" y="2209800"/>
            <a:ext cx="2667000" cy="16933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Accelerator</a:t>
            </a:r>
            <a:endParaRPr lang="en-US" dirty="0"/>
          </a:p>
        </p:txBody>
      </p:sp>
      <p:grpSp>
        <p:nvGrpSpPr>
          <p:cNvPr id="3" name="Group 76"/>
          <p:cNvGrpSpPr/>
          <p:nvPr/>
        </p:nvGrpSpPr>
        <p:grpSpPr>
          <a:xfrm>
            <a:off x="494103" y="1443898"/>
            <a:ext cx="7883523" cy="4124389"/>
            <a:chOff x="535278" y="1443898"/>
            <a:chExt cx="8103729" cy="2796736"/>
          </a:xfrm>
        </p:grpSpPr>
        <p:sp>
          <p:nvSpPr>
            <p:cNvPr id="40" name="Rounded Rectangle 39"/>
            <p:cNvSpPr/>
            <p:nvPr/>
          </p:nvSpPr>
          <p:spPr>
            <a:xfrm>
              <a:off x="3279649" y="1443900"/>
              <a:ext cx="2629794" cy="1317290"/>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1" name="Rounded Rectangle 40"/>
            <p:cNvSpPr/>
            <p:nvPr/>
          </p:nvSpPr>
          <p:spPr>
            <a:xfrm>
              <a:off x="3332668" y="1480191"/>
              <a:ext cx="2523755" cy="24497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 Impact Matrix</a:t>
              </a:r>
            </a:p>
          </p:txBody>
        </p:sp>
        <p:pic>
          <p:nvPicPr>
            <p:cNvPr id="42" name="Picture 4"/>
            <p:cNvPicPr>
              <a:picLocks noChangeArrowheads="1"/>
            </p:cNvPicPr>
            <p:nvPr/>
          </p:nvPicPr>
          <p:blipFill>
            <a:blip r:embed="rId8" cstate="print"/>
            <a:srcRect r="21053" b="13722"/>
            <a:stretch>
              <a:fillRect/>
            </a:stretch>
          </p:blipFill>
          <p:spPr bwMode="auto">
            <a:xfrm>
              <a:off x="3854508" y="1866070"/>
              <a:ext cx="1621189" cy="818900"/>
            </a:xfrm>
            <a:prstGeom prst="rect">
              <a:avLst/>
            </a:prstGeom>
            <a:noFill/>
            <a:ln w="9525">
              <a:noFill/>
              <a:miter lim="800000"/>
              <a:headEnd/>
              <a:tailEnd/>
            </a:ln>
          </p:spPr>
        </p:pic>
        <p:sp>
          <p:nvSpPr>
            <p:cNvPr id="43" name="Rounded Rectangle 42"/>
            <p:cNvSpPr/>
            <p:nvPr/>
          </p:nvSpPr>
          <p:spPr>
            <a:xfrm>
              <a:off x="535278" y="1443899"/>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4" name="Rounded Rectangle 43"/>
            <p:cNvSpPr/>
            <p:nvPr/>
          </p:nvSpPr>
          <p:spPr>
            <a:xfrm>
              <a:off x="588297" y="1480745"/>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Clarity</a:t>
              </a:r>
            </a:p>
          </p:txBody>
        </p:sp>
        <p:sp>
          <p:nvSpPr>
            <p:cNvPr id="46" name="Rounded Rectangle 45"/>
            <p:cNvSpPr/>
            <p:nvPr/>
          </p:nvSpPr>
          <p:spPr>
            <a:xfrm>
              <a:off x="6000799" y="1443898"/>
              <a:ext cx="26297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7" name="Rounded Rectangle 46"/>
            <p:cNvSpPr/>
            <p:nvPr/>
          </p:nvSpPr>
          <p:spPr>
            <a:xfrm>
              <a:off x="6053818" y="1481021"/>
              <a:ext cx="2523755"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Version Control Tool</a:t>
              </a:r>
            </a:p>
          </p:txBody>
        </p:sp>
        <p:sp>
          <p:nvSpPr>
            <p:cNvPr id="49" name="Rounded Rectangle 48"/>
            <p:cNvSpPr/>
            <p:nvPr/>
          </p:nvSpPr>
          <p:spPr>
            <a:xfrm>
              <a:off x="550122" y="2873063"/>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0" name="Rounded Rectangle 49"/>
            <p:cNvSpPr/>
            <p:nvPr/>
          </p:nvSpPr>
          <p:spPr>
            <a:xfrm>
              <a:off x="603141" y="2932207"/>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Testing Toolkit</a:t>
              </a:r>
            </a:p>
          </p:txBody>
        </p:sp>
        <p:pic>
          <p:nvPicPr>
            <p:cNvPr id="51" name="Picture 50"/>
            <p:cNvPicPr>
              <a:picLocks/>
            </p:cNvPicPr>
            <p:nvPr/>
          </p:nvPicPr>
          <p:blipFill>
            <a:blip r:embed="rId9" cstate="print"/>
            <a:srcRect l="6126"/>
            <a:stretch>
              <a:fillRect/>
            </a:stretch>
          </p:blipFill>
          <p:spPr bwMode="auto">
            <a:xfrm>
              <a:off x="1035577" y="3282848"/>
              <a:ext cx="1658885" cy="850732"/>
            </a:xfrm>
            <a:prstGeom prst="rect">
              <a:avLst/>
            </a:prstGeom>
            <a:noFill/>
            <a:ln w="9525">
              <a:noFill/>
              <a:miter lim="800000"/>
              <a:headEnd/>
              <a:tailEnd/>
            </a:ln>
          </p:spPr>
        </p:pic>
        <p:sp>
          <p:nvSpPr>
            <p:cNvPr id="52" name="Rounded Rectangle 51"/>
            <p:cNvSpPr/>
            <p:nvPr/>
          </p:nvSpPr>
          <p:spPr>
            <a:xfrm>
              <a:off x="3320913" y="2873063"/>
              <a:ext cx="26535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3" name="Rounded Rectangle 52"/>
            <p:cNvSpPr/>
            <p:nvPr/>
          </p:nvSpPr>
          <p:spPr>
            <a:xfrm>
              <a:off x="3317760" y="2930337"/>
              <a:ext cx="2546596"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Country Localization Kit</a:t>
              </a:r>
            </a:p>
          </p:txBody>
        </p:sp>
        <p:pic>
          <p:nvPicPr>
            <p:cNvPr id="54" name="Picture 53"/>
            <p:cNvPicPr/>
            <p:nvPr/>
          </p:nvPicPr>
          <p:blipFill>
            <a:blip r:embed="rId10" cstate="print"/>
            <a:srcRect/>
            <a:stretch>
              <a:fillRect/>
            </a:stretch>
          </p:blipFill>
          <p:spPr bwMode="auto">
            <a:xfrm>
              <a:off x="3751929" y="3321589"/>
              <a:ext cx="1791562" cy="773250"/>
            </a:xfrm>
            <a:prstGeom prst="rect">
              <a:avLst/>
            </a:prstGeom>
            <a:noFill/>
            <a:ln w="9525">
              <a:noFill/>
              <a:miter lim="800000"/>
              <a:headEnd/>
              <a:tailEnd/>
            </a:ln>
          </p:spPr>
        </p:pic>
        <p:sp>
          <p:nvSpPr>
            <p:cNvPr id="55" name="Rounded Rectangle 54"/>
            <p:cNvSpPr/>
            <p:nvPr/>
          </p:nvSpPr>
          <p:spPr>
            <a:xfrm>
              <a:off x="6024142" y="2873063"/>
              <a:ext cx="2614865" cy="136757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6" name="Rounded Rectangle 55"/>
            <p:cNvSpPr/>
            <p:nvPr/>
          </p:nvSpPr>
          <p:spPr>
            <a:xfrm>
              <a:off x="6068812" y="2926596"/>
              <a:ext cx="2509428" cy="254322"/>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Global Rollout Kit</a:t>
              </a:r>
            </a:p>
          </p:txBody>
        </p:sp>
        <p:pic>
          <p:nvPicPr>
            <p:cNvPr id="57" name="Picture 56" descr="s2"/>
            <p:cNvPicPr/>
            <p:nvPr/>
          </p:nvPicPr>
          <p:blipFill>
            <a:blip r:embed="rId11" cstate="print"/>
            <a:srcRect l="24626" t="4950" r="60637" b="75856"/>
            <a:stretch>
              <a:fillRect/>
            </a:stretch>
          </p:blipFill>
          <p:spPr bwMode="auto">
            <a:xfrm>
              <a:off x="6465467" y="3320918"/>
              <a:ext cx="1732215" cy="774593"/>
            </a:xfrm>
            <a:prstGeom prst="roundRect">
              <a:avLst>
                <a:gd name="adj" fmla="val 5337"/>
              </a:avLst>
            </a:prstGeom>
            <a:noFill/>
            <a:ln w="9525">
              <a:solidFill>
                <a:srgbClr val="1F497D"/>
              </a:solidFill>
              <a:miter lim="800000"/>
              <a:headEnd/>
              <a:tailEnd/>
            </a:ln>
            <a:effectLst>
              <a:softEdge rad="63500"/>
            </a:effectLst>
          </p:spPr>
        </p:pic>
        <p:pic>
          <p:nvPicPr>
            <p:cNvPr id="66" name="Picture 103" descr="C:\Users\UserSim\Desktop\Capgemini\Capgemini_logo_cmyk.png"/>
            <p:cNvPicPr>
              <a:picLocks noChangeAspect="1" noChangeArrowheads="1"/>
            </p:cNvPicPr>
            <p:nvPr>
              <p:custDataLst>
                <p:tags r:id="rId1"/>
              </p:custDataLst>
            </p:nvPr>
          </p:nvPicPr>
          <p:blipFill>
            <a:blip r:embed="rId12" cstate="email"/>
            <a:srcRect r="73600" b="11077"/>
            <a:stretch>
              <a:fillRect/>
            </a:stretch>
          </p:blipFill>
          <p:spPr bwMode="auto">
            <a:xfrm>
              <a:off x="5483660" y="1504889"/>
              <a:ext cx="302808" cy="249564"/>
            </a:xfrm>
            <a:prstGeom prst="rect">
              <a:avLst/>
            </a:prstGeom>
            <a:noFill/>
          </p:spPr>
        </p:pic>
        <p:pic>
          <p:nvPicPr>
            <p:cNvPr id="67" name="Picture 103" descr="C:\Users\UserSim\Desktop\Capgemini\Capgemini_logo_cmyk.png"/>
            <p:cNvPicPr>
              <a:picLocks noChangeAspect="1" noChangeArrowheads="1"/>
            </p:cNvPicPr>
            <p:nvPr>
              <p:custDataLst>
                <p:tags r:id="rId2"/>
              </p:custDataLst>
            </p:nvPr>
          </p:nvPicPr>
          <p:blipFill>
            <a:blip r:embed="rId12" cstate="email"/>
            <a:srcRect r="73600" b="11077"/>
            <a:stretch>
              <a:fillRect/>
            </a:stretch>
          </p:blipFill>
          <p:spPr bwMode="auto">
            <a:xfrm>
              <a:off x="2611342" y="1506879"/>
              <a:ext cx="302808" cy="249564"/>
            </a:xfrm>
            <a:prstGeom prst="rect">
              <a:avLst/>
            </a:prstGeom>
            <a:noFill/>
          </p:spPr>
        </p:pic>
        <p:pic>
          <p:nvPicPr>
            <p:cNvPr id="68" name="Picture 103" descr="C:\Users\UserSim\Desktop\Capgemini\Capgemini_logo_cmyk.png"/>
            <p:cNvPicPr>
              <a:picLocks noChangeAspect="1" noChangeArrowheads="1"/>
            </p:cNvPicPr>
            <p:nvPr>
              <p:custDataLst>
                <p:tags r:id="rId3"/>
              </p:custDataLst>
            </p:nvPr>
          </p:nvPicPr>
          <p:blipFill>
            <a:blip r:embed="rId12" cstate="email"/>
            <a:srcRect r="73600" b="11077"/>
            <a:stretch>
              <a:fillRect/>
            </a:stretch>
          </p:blipFill>
          <p:spPr bwMode="auto">
            <a:xfrm>
              <a:off x="8159026" y="1518824"/>
              <a:ext cx="302808" cy="249564"/>
            </a:xfrm>
            <a:prstGeom prst="rect">
              <a:avLst/>
            </a:prstGeom>
            <a:noFill/>
          </p:spPr>
        </p:pic>
        <p:pic>
          <p:nvPicPr>
            <p:cNvPr id="69" name="Picture 103" descr="C:\Users\UserSim\Desktop\Capgemini\Capgemini_logo_cmyk.png"/>
            <p:cNvPicPr>
              <a:picLocks noChangeAspect="1" noChangeArrowheads="1"/>
            </p:cNvPicPr>
            <p:nvPr>
              <p:custDataLst>
                <p:tags r:id="rId4"/>
              </p:custDataLst>
            </p:nvPr>
          </p:nvPicPr>
          <p:blipFill>
            <a:blip r:embed="rId12" cstate="email"/>
            <a:srcRect r="73600" b="11077"/>
            <a:stretch>
              <a:fillRect/>
            </a:stretch>
          </p:blipFill>
          <p:spPr bwMode="auto">
            <a:xfrm>
              <a:off x="2647175" y="2959532"/>
              <a:ext cx="302808" cy="249564"/>
            </a:xfrm>
            <a:prstGeom prst="rect">
              <a:avLst/>
            </a:prstGeom>
            <a:noFill/>
          </p:spPr>
        </p:pic>
        <p:pic>
          <p:nvPicPr>
            <p:cNvPr id="70" name="Picture 103" descr="C:\Users\UserSim\Desktop\Capgemini\Capgemini_logo_cmyk.png"/>
            <p:cNvPicPr>
              <a:picLocks noChangeAspect="1" noChangeArrowheads="1"/>
            </p:cNvPicPr>
            <p:nvPr>
              <p:custDataLst>
                <p:tags r:id="rId5"/>
              </p:custDataLst>
            </p:nvPr>
          </p:nvPicPr>
          <p:blipFill>
            <a:blip r:embed="rId12" cstate="email"/>
            <a:srcRect r="73600" b="11077"/>
            <a:stretch>
              <a:fillRect/>
            </a:stretch>
          </p:blipFill>
          <p:spPr bwMode="auto">
            <a:xfrm>
              <a:off x="5475698" y="2925689"/>
              <a:ext cx="302808" cy="249564"/>
            </a:xfrm>
            <a:prstGeom prst="rect">
              <a:avLst/>
            </a:prstGeom>
            <a:noFill/>
          </p:spPr>
        </p:pic>
        <p:pic>
          <p:nvPicPr>
            <p:cNvPr id="71" name="Picture 103" descr="C:\Users\UserSim\Desktop\Capgemini\Capgemini_logo_cmyk.png"/>
            <p:cNvPicPr>
              <a:picLocks noChangeAspect="1" noChangeArrowheads="1"/>
            </p:cNvPicPr>
            <p:nvPr>
              <p:custDataLst>
                <p:tags r:id="rId6"/>
              </p:custDataLst>
            </p:nvPr>
          </p:nvPicPr>
          <p:blipFill>
            <a:blip r:embed="rId12" cstate="email"/>
            <a:srcRect r="73600" b="11077"/>
            <a:stretch>
              <a:fillRect/>
            </a:stretch>
          </p:blipFill>
          <p:spPr bwMode="auto">
            <a:xfrm>
              <a:off x="8161016" y="2925689"/>
              <a:ext cx="302808" cy="249564"/>
            </a:xfrm>
            <a:prstGeom prst="rect">
              <a:avLst/>
            </a:prstGeom>
            <a:noFill/>
          </p:spPr>
        </p:pic>
      </p:grpSp>
      <p:pic>
        <p:nvPicPr>
          <p:cNvPr id="28" name="Picture 32" descr="http://phillipsceramictile.com/wp-content/uploads/2014/04/estimateheader.jpg"/>
          <p:cNvPicPr>
            <a:picLocks noChangeAspect="1" noChangeArrowheads="1"/>
          </p:cNvPicPr>
          <p:nvPr/>
        </p:nvPicPr>
        <p:blipFill>
          <a:blip r:embed="rId13" cstate="print"/>
          <a:srcRect/>
          <a:stretch>
            <a:fillRect/>
          </a:stretch>
        </p:blipFill>
        <p:spPr bwMode="auto">
          <a:xfrm>
            <a:off x="762000" y="2057400"/>
            <a:ext cx="1982666" cy="914400"/>
          </a:xfrm>
          <a:prstGeom prst="rect">
            <a:avLst/>
          </a:prstGeom>
          <a:noFill/>
          <a:ln w="9525">
            <a:noFill/>
            <a:miter lim="800000"/>
            <a:headEnd/>
            <a:tailEnd/>
          </a:ln>
        </p:spPr>
      </p:pic>
      <p:pic>
        <p:nvPicPr>
          <p:cNvPr id="73730" name="Picture 2"/>
          <p:cNvPicPr>
            <a:picLocks noChangeAspect="1" noChangeArrowheads="1"/>
          </p:cNvPicPr>
          <p:nvPr/>
        </p:nvPicPr>
        <p:blipFill>
          <a:blip r:embed="rId14" cstate="print"/>
          <a:srcRect l="18750" t="44444" r="54375" b="27778"/>
          <a:stretch>
            <a:fillRect/>
          </a:stretch>
        </p:blipFill>
        <p:spPr bwMode="auto">
          <a:xfrm>
            <a:off x="5989670" y="2023732"/>
            <a:ext cx="2228088" cy="1295400"/>
          </a:xfrm>
          <a:prstGeom prst="rect">
            <a:avLst/>
          </a:prstGeom>
          <a:noFill/>
          <a:ln w="9525">
            <a:noFill/>
            <a:miter lim="800000"/>
            <a:headEnd/>
            <a:tailEnd/>
          </a:ln>
        </p:spPr>
      </p:pic>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0"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182</TotalTime>
  <Words>101</Words>
  <Application>Microsoft Office PowerPoint</Application>
  <PresentationFormat>On-screen Show (4:3)</PresentationFormat>
  <Paragraphs>27</Paragraphs>
  <Slides>7</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Helvetica Light</vt:lpstr>
      <vt:lpstr>Wingdings</vt:lpstr>
      <vt:lpstr>Capgemini Presales</vt:lpstr>
      <vt:lpstr>Closing slides</vt:lpstr>
      <vt:lpstr>Section break</vt:lpstr>
      <vt:lpstr>1_Capgemini Template</vt:lpstr>
      <vt:lpstr>think-cell Slide</vt:lpstr>
      <vt:lpstr>Project Tools- Relevant  To Fresher’s Scope of work</vt:lpstr>
      <vt:lpstr>What to Expect from the session</vt:lpstr>
      <vt:lpstr>Overview of Project Tools Used</vt:lpstr>
      <vt:lpstr>Tools and Accelerator</vt:lpstr>
      <vt:lpstr>Tools and Accelerator</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Saswani, Sakshi</cp:lastModifiedBy>
  <cp:revision>78</cp:revision>
  <dcterms:created xsi:type="dcterms:W3CDTF">2017-04-11T12:48:54Z</dcterms:created>
  <dcterms:modified xsi:type="dcterms:W3CDTF">2017-05-17T12:27:50Z</dcterms:modified>
</cp:coreProperties>
</file>