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3" r:id="rId5"/>
    <p:sldId id="265" r:id="rId6"/>
    <p:sldId id="267" r:id="rId7"/>
    <p:sldId id="268" r:id="rId8"/>
    <p:sldId id="266"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7/24/2019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7/24/2019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7/24/2019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2" y="3564467"/>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a:t>Ted</a:t>
            </a:r>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8"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5" y="1464816"/>
            <a:ext cx="9701591" cy="4532050"/>
          </a:xfrm>
        </p:spPr>
        <p:txBody>
          <a:bodyPr>
            <a:normAutofit fontScale="92500" lnSpcReduction="10000"/>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Gun violence in the United States results in thousands of deaths and injuries each year.</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2017 alone, 11 mass shootings in the US caused 117 fatalities and 587 injuries occurring in concert, religious, workplace, airport, and shopping venues and in the community.</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On June 12, 2016 at Pulse Nightclub, a single shooter killed 49 people and injured 53. It was the worst mass shooting in US history until the mass shooting in Las Vegas in October 2017 took 58 lives and left 546 injured.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According to the CDC, </a:t>
            </a:r>
            <a:r>
              <a:rPr lang="en-US" dirty="0" err="1">
                <a:latin typeface="Cambria" panose="02040503050406030204" pitchFamily="18" charset="0"/>
                <a:ea typeface="Cambria" panose="02040503050406030204" pitchFamily="18" charset="0"/>
              </a:rPr>
              <a:t>threre</a:t>
            </a:r>
            <a:r>
              <a:rPr lang="en-US" dirty="0">
                <a:latin typeface="Cambria" panose="02040503050406030204" pitchFamily="18" charset="0"/>
                <a:ea typeface="Cambria" panose="02040503050406030204" pitchFamily="18" charset="0"/>
              </a:rPr>
              <a:t> were 1,555 firearm fatalities in Pennsylvania in 2016.</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E23DC47-45C4-498B-9F99-7987214FFD4B}"/>
              </a:ext>
            </a:extLst>
          </p:cNvPr>
          <p:cNvPicPr>
            <a:picLocks noGrp="1" noChangeAspect="1"/>
          </p:cNvPicPr>
          <p:nvPr>
            <p:ph idx="1"/>
          </p:nvPr>
        </p:nvPicPr>
        <p:blipFill rotWithShape="1">
          <a:blip r:embed="rId2"/>
          <a:srcRect t="3730"/>
          <a:stretch/>
        </p:blipFill>
        <p:spPr>
          <a:xfrm>
            <a:off x="2152650" y="1056443"/>
            <a:ext cx="7515132" cy="5040852"/>
          </a:xfrm>
        </p:spPr>
      </p:pic>
      <p:sp>
        <p:nvSpPr>
          <p:cNvPr id="11" name="Rectangle 10">
            <a:extLst>
              <a:ext uri="{FF2B5EF4-FFF2-40B4-BE49-F238E27FC236}">
                <a16:creationId xmlns:a16="http://schemas.microsoft.com/office/drawing/2014/main" id="{D29F815D-9F5E-41A3-A188-C825A0458623}"/>
              </a:ext>
            </a:extLst>
          </p:cNvPr>
          <p:cNvSpPr/>
          <p:nvPr/>
        </p:nvSpPr>
        <p:spPr>
          <a:xfrm>
            <a:off x="2190704" y="760705"/>
            <a:ext cx="7439024" cy="369332"/>
          </a:xfrm>
          <a:prstGeom prst="rect">
            <a:avLst/>
          </a:prstGeom>
        </p:spPr>
        <p:txBody>
          <a:bodyPr wrap="square">
            <a:spAutoFit/>
          </a:bodyPr>
          <a:lstStyle/>
          <a:p>
            <a:pPr algn="ctr"/>
            <a:r>
              <a:rPr lang="en-US" b="1" dirty="0"/>
              <a:t>NICS Handgun Sales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5E64E45-1306-4AF3-95FC-8A67B202104E}"/>
              </a:ext>
            </a:extLst>
          </p:cNvPr>
          <p:cNvPicPr>
            <a:picLocks noGrp="1" noChangeAspect="1"/>
          </p:cNvPicPr>
          <p:nvPr>
            <p:ph idx="1"/>
          </p:nvPr>
        </p:nvPicPr>
        <p:blipFill rotWithShape="1">
          <a:blip r:embed="rId2"/>
          <a:srcRect t="4151"/>
          <a:stretch/>
        </p:blipFill>
        <p:spPr>
          <a:xfrm>
            <a:off x="2305049" y="1056442"/>
            <a:ext cx="7229475" cy="5039557"/>
          </a:xfrm>
        </p:spPr>
      </p:pic>
      <p:sp>
        <p:nvSpPr>
          <p:cNvPr id="8" name="Rectangle 7">
            <a:extLst>
              <a:ext uri="{FF2B5EF4-FFF2-40B4-BE49-F238E27FC236}">
                <a16:creationId xmlns:a16="http://schemas.microsoft.com/office/drawing/2014/main" id="{E244D73D-6210-43DE-AE4B-37B5B9E57145}"/>
              </a:ext>
            </a:extLst>
          </p:cNvPr>
          <p:cNvSpPr/>
          <p:nvPr/>
        </p:nvSpPr>
        <p:spPr>
          <a:xfrm>
            <a:off x="2376488" y="762001"/>
            <a:ext cx="7439024" cy="369332"/>
          </a:xfrm>
          <a:prstGeom prst="rect">
            <a:avLst/>
          </a:prstGeom>
        </p:spPr>
        <p:txBody>
          <a:bodyPr wrap="square">
            <a:spAutoFit/>
          </a:bodyPr>
          <a:lstStyle/>
          <a:p>
            <a:pPr algn="ctr"/>
            <a:r>
              <a:rPr lang="en-US" b="1" dirty="0"/>
              <a:t>Line Graph of Gun Registration</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02D0F91-4E1C-4A91-AC30-066FB3B19DA6}"/>
              </a:ext>
            </a:extLst>
          </p:cNvPr>
          <p:cNvPicPr>
            <a:picLocks noGrp="1" noChangeAspect="1"/>
          </p:cNvPicPr>
          <p:nvPr>
            <p:ph idx="1"/>
          </p:nvPr>
        </p:nvPicPr>
        <p:blipFill rotWithShape="1">
          <a:blip r:embed="rId2"/>
          <a:srcRect t="3808"/>
          <a:stretch/>
        </p:blipFill>
        <p:spPr>
          <a:xfrm>
            <a:off x="2257425" y="1054360"/>
            <a:ext cx="7153275" cy="5042935"/>
          </a:xfrm>
        </p:spPr>
      </p:pic>
      <p:sp>
        <p:nvSpPr>
          <p:cNvPr id="3" name="Rectangle 2">
            <a:extLst>
              <a:ext uri="{FF2B5EF4-FFF2-40B4-BE49-F238E27FC236}">
                <a16:creationId xmlns:a16="http://schemas.microsoft.com/office/drawing/2014/main" id="{F54FE5F4-7A2B-4655-83B0-6F839BDC7442}"/>
              </a:ext>
            </a:extLst>
          </p:cNvPr>
          <p:cNvSpPr/>
          <p:nvPr/>
        </p:nvSpPr>
        <p:spPr>
          <a:xfrm>
            <a:off x="2190704" y="760705"/>
            <a:ext cx="7439024" cy="369332"/>
          </a:xfrm>
          <a:prstGeom prst="rect">
            <a:avLst/>
          </a:prstGeom>
        </p:spPr>
        <p:txBody>
          <a:bodyPr wrap="square">
            <a:spAutoFit/>
          </a:bodyPr>
          <a:lstStyle/>
          <a:p>
            <a:pPr algn="ctr"/>
            <a:r>
              <a:rPr lang="en-US" b="1" dirty="0"/>
              <a:t>NICS Permits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6BC0733-7E68-4226-95DD-0EEA1428DF02}"/>
              </a:ext>
            </a:extLst>
          </p:cNvPr>
          <p:cNvPicPr>
            <a:picLocks noGrp="1" noChangeAspect="1"/>
          </p:cNvPicPr>
          <p:nvPr>
            <p:ph idx="1"/>
          </p:nvPr>
        </p:nvPicPr>
        <p:blipFill rotWithShape="1">
          <a:blip r:embed="rId2"/>
          <a:srcRect t="7713"/>
          <a:stretch/>
        </p:blipFill>
        <p:spPr>
          <a:xfrm>
            <a:off x="2057400" y="1331650"/>
            <a:ext cx="7648575" cy="4764350"/>
          </a:xfrm>
        </p:spPr>
      </p:pic>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Line Graph of Gun Registration</a:t>
            </a:r>
          </a:p>
        </p:txBody>
      </p:sp>
      <p:sp>
        <p:nvSpPr>
          <p:cNvPr id="7" name="Rectangle 6">
            <a:extLst>
              <a:ext uri="{FF2B5EF4-FFF2-40B4-BE49-F238E27FC236}">
                <a16:creationId xmlns:a16="http://schemas.microsoft.com/office/drawing/2014/main" id="{1FE9EF7F-9F5A-46AF-87C2-D0A02E51E56D}"/>
              </a:ext>
            </a:extLst>
          </p:cNvPr>
          <p:cNvSpPr/>
          <p:nvPr/>
        </p:nvSpPr>
        <p:spPr>
          <a:xfrm>
            <a:off x="9789041" y="2213351"/>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7282"/>
          <a:stretch/>
        </p:blipFill>
        <p:spPr>
          <a:xfrm>
            <a:off x="2261633" y="1695450"/>
            <a:ext cx="7615792" cy="4325989"/>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5"/>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5"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636D-5AB0-4EB4-A617-2FA05998E7FC}"/>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NICS Participation Map</a:t>
            </a:r>
          </a:p>
        </p:txBody>
      </p:sp>
      <p:pic>
        <p:nvPicPr>
          <p:cNvPr id="4" name="Content Placeholder 3">
            <a:extLst>
              <a:ext uri="{FF2B5EF4-FFF2-40B4-BE49-F238E27FC236}">
                <a16:creationId xmlns:a16="http://schemas.microsoft.com/office/drawing/2014/main" id="{961AB113-E2FC-417B-8D24-3482044E94F6}"/>
              </a:ext>
            </a:extLst>
          </p:cNvPr>
          <p:cNvPicPr>
            <a:picLocks noGrp="1"/>
          </p:cNvPicPr>
          <p:nvPr>
            <p:ph idx="1"/>
          </p:nvPr>
        </p:nvPicPr>
        <p:blipFill rotWithShape="1">
          <a:blip r:embed="rId2"/>
          <a:srcRect l="18590" t="28489" r="23589" b="8604"/>
          <a:stretch/>
        </p:blipFill>
        <p:spPr bwMode="auto">
          <a:xfrm>
            <a:off x="1130269" y="1447060"/>
            <a:ext cx="9603275" cy="4667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531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0"/>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7"/>
            <a:ext cx="8619060" cy="3304648"/>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p:txBody>
      </p:sp>
    </p:spTree>
    <p:extLst>
      <p:ext uri="{BB962C8B-B14F-4D97-AF65-F5344CB8AC3E}">
        <p14:creationId xmlns:p14="http://schemas.microsoft.com/office/powerpoint/2010/main" val="15216037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592</TotalTime>
  <Words>255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Century Gothic</vt:lpstr>
      <vt:lpstr>Gallery</vt:lpstr>
      <vt:lpstr>Firearm Registration Correlated to State Crime and Social Statistics Data </vt:lpstr>
      <vt:lpstr>Facts</vt:lpstr>
      <vt:lpstr>PowerPoint Presentation</vt:lpstr>
      <vt:lpstr>PowerPoint Presentation</vt:lpstr>
      <vt:lpstr>PowerPoint Presentation</vt:lpstr>
      <vt:lpstr>PowerPoint Presentation</vt:lpstr>
      <vt:lpstr>PowerPoint Presentation</vt:lpstr>
      <vt:lpstr>NICS Participation Map</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17</cp:revision>
  <dcterms:created xsi:type="dcterms:W3CDTF">2019-07-20T18:17:52Z</dcterms:created>
  <dcterms:modified xsi:type="dcterms:W3CDTF">2019-07-24T22:43:18Z</dcterms:modified>
</cp:coreProperties>
</file>