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9" r:id="rId3"/>
    <p:sldId id="262" r:id="rId4"/>
    <p:sldId id="263" r:id="rId5"/>
    <p:sldId id="265" r:id="rId6"/>
    <p:sldId id="267" r:id="rId7"/>
    <p:sldId id="271" r:id="rId8"/>
    <p:sldId id="270" r:id="rId9"/>
    <p:sldId id="26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7/26/2019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191962/participants-in-target-shooting-in-the-us-since-2006/" TargetMode="External"/><Relationship Id="rId2" Type="http://schemas.openxmlformats.org/officeDocument/2006/relationships/hyperlink" Target="https://www.statista.com/statistics/249740/percentage-of-households-in-the-united-states-owning-a-firearm/" TargetMode="External"/><Relationship Id="rId1" Type="http://schemas.openxmlformats.org/officeDocument/2006/relationships/slideLayout" Target="../slideLayouts/slideLayout3.xml"/><Relationship Id="rId4" Type="http://schemas.openxmlformats.org/officeDocument/2006/relationships/hyperlink" Target="https://www.statista.com/statistics/195325/murder-victims-in-the-us-by-weapon-us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en.wikipedia.org/wiki/Federal_Bureau_of_Investigation" TargetMode="External"/><Relationship Id="rId4" Type="http://schemas.openxmlformats.org/officeDocument/2006/relationships/hyperlink" Target="https://en.wikipedia.org/wiki/Brady_Handgun_Violence_Prevention_A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ational_Instant_Criminal_Background_Check_System#cite_note-FBI-NCIS-Index-2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Percentage of homes with firearms has fluctuated between 37-45% since 2000(Statista).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30 million participating in firearms target </a:t>
            </a:r>
            <a:r>
              <a:rPr lang="en-US">
                <a:latin typeface="Cambria" panose="02040503050406030204" pitchFamily="18" charset="0"/>
                <a:ea typeface="Cambria" panose="02040503050406030204" pitchFamily="18" charset="0"/>
              </a:rPr>
              <a:t>shoots in 2017(</a:t>
            </a:r>
            <a:r>
              <a:rPr lang="en-US" dirty="0">
                <a:latin typeface="Cambria" panose="02040503050406030204" pitchFamily="18" charset="0"/>
                <a:ea typeface="Cambria" panose="02040503050406030204" pitchFamily="18" charset="0"/>
              </a:rPr>
              <a:t>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10,982 murders by various firearms in 2017,  at least 7,032 by handguns (Statista)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7"/>
            <a:ext cx="8619060" cy="3304648"/>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a:p>
            <a:r>
              <a:rPr lang="en-US" sz="1400" dirty="0">
                <a:latin typeface="Cambria" panose="02040503050406030204" pitchFamily="18" charset="0"/>
                <a:ea typeface="Cambria" panose="02040503050406030204" pitchFamily="18" charset="0"/>
                <a:hlinkClick r:id="rId2"/>
              </a:rPr>
              <a:t>https://www.statista.com/statistics/249740/percentage-of-households-in-the-united-states-owning-a-firearm/</a:t>
            </a:r>
            <a:r>
              <a:rPr lang="en-US" sz="1400" dirty="0">
                <a:latin typeface="Cambria" panose="02040503050406030204" pitchFamily="18" charset="0"/>
                <a:ea typeface="Cambria" panose="02040503050406030204" pitchFamily="18" charset="0"/>
              </a:rPr>
              <a:t> </a:t>
            </a:r>
          </a:p>
          <a:p>
            <a:r>
              <a:rPr lang="en-US" sz="1400" dirty="0">
                <a:latin typeface="Cambria" panose="02040503050406030204" pitchFamily="18" charset="0"/>
                <a:ea typeface="Cambria" panose="02040503050406030204" pitchFamily="18" charset="0"/>
                <a:hlinkClick r:id="rId3"/>
              </a:rPr>
              <a:t>https://www.statista.com/statistics/191962/participants-in-target-shooting-in-the-us-since-2006/</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4"/>
              </a:rPr>
              <a:t>https://www.statista.com/statistics/195325/murder-victims-in-the-us-by-weapon-used/</a:t>
            </a:r>
            <a:endParaRPr lang="en-US" sz="1400" dirty="0">
              <a:latin typeface="Cambria" panose="02040503050406030204" pitchFamily="18" charset="0"/>
              <a:ea typeface="Cambria" panose="02040503050406030204" pitchFamily="18" charset="0"/>
            </a:endParaRPr>
          </a:p>
          <a:p>
            <a:r>
              <a:rPr lang="en-US" sz="1400" dirty="0"/>
              <a:t>NICS &amp; NIBRS, www.fbi.gov</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11A2-76A9-4A8B-9CC5-233843DA755F}"/>
              </a:ext>
            </a:extLst>
          </p:cNvPr>
          <p:cNvSpPr>
            <a:spLocks noGrp="1"/>
          </p:cNvSpPr>
          <p:nvPr>
            <p:ph type="title"/>
          </p:nvPr>
        </p:nvSpPr>
        <p:spPr>
          <a:xfrm>
            <a:off x="1128413" y="988098"/>
            <a:ext cx="4495380" cy="3417056"/>
          </a:xfrm>
        </p:spPr>
        <p:txBody>
          <a:bodyPr vert="horz" lIns="91440" tIns="45720" rIns="91440" bIns="0" rtlCol="0" anchor="b">
            <a:noAutofit/>
          </a:bodyPr>
          <a:lstStyle/>
          <a:p>
            <a:r>
              <a:rPr lang="en-US" sz="2000"/>
              <a:t>The </a:t>
            </a:r>
            <a:r>
              <a:rPr lang="en-US" sz="2000" b="1"/>
              <a:t>National Instant Criminal Background Check System</a:t>
            </a:r>
            <a:r>
              <a:rPr lang="en-US" sz="2000"/>
              <a:t> (</a:t>
            </a:r>
            <a:r>
              <a:rPr lang="en-US" sz="2000" b="1"/>
              <a:t>NICS</a:t>
            </a:r>
            <a:r>
              <a:rPr lang="en-US" sz="2000"/>
              <a:t>) is a United States system for determining if prospective firearms or explosives buyers' name and birth year match those of a person who is not eligible to buy. It was mandated by the </a:t>
            </a:r>
            <a:r>
              <a:rPr lang="en-US" sz="2000">
                <a:hlinkClick r:id="rId4" tooltip="Brady Handgun Violence Prevention Act"/>
              </a:rPr>
              <a:t>Brady Handgun Violence Prevention Act</a:t>
            </a:r>
            <a:r>
              <a:rPr lang="en-US" sz="2000"/>
              <a:t> (Brady Law) of 1993 and launched by the </a:t>
            </a:r>
            <a:r>
              <a:rPr lang="en-US" sz="2000">
                <a:hlinkClick r:id="rId5" tooltip="Federal Bureau of Investigation"/>
              </a:rPr>
              <a:t>Federal Bureau of Investigation</a:t>
            </a:r>
            <a:r>
              <a:rPr lang="en-US" sz="2000"/>
              <a:t> (FBI) in 1998. </a:t>
            </a:r>
            <a:endParaRPr lang="en-US" sz="2000" dirty="0"/>
          </a:p>
        </p:txBody>
      </p:sp>
      <p:sp>
        <p:nvSpPr>
          <p:cNvPr id="3" name="Text Placeholder 2">
            <a:extLst>
              <a:ext uri="{FF2B5EF4-FFF2-40B4-BE49-F238E27FC236}">
                <a16:creationId xmlns:a16="http://schemas.microsoft.com/office/drawing/2014/main" id="{905B9236-7328-4440-8DF5-13A6B4A7E75A}"/>
              </a:ext>
            </a:extLst>
          </p:cNvPr>
          <p:cNvSpPr>
            <a:spLocks noGrp="1"/>
          </p:cNvSpPr>
          <p:nvPr>
            <p:ph type="body" idx="1"/>
          </p:nvPr>
        </p:nvSpPr>
        <p:spPr>
          <a:xfrm>
            <a:off x="1128415" y="4873923"/>
            <a:ext cx="4495378" cy="240444"/>
          </a:xfrm>
        </p:spPr>
        <p:txBody>
          <a:bodyPr vert="horz" lIns="91440" tIns="91440" rIns="91440" bIns="91440" rtlCol="0">
            <a:normAutofit fontScale="25000" lnSpcReduction="20000"/>
          </a:bodyPr>
          <a:lstStyle/>
          <a:p>
            <a:endParaRPr lang="en-US" sz="1600" dirty="0"/>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E0ECE-8F77-4B67-964D-83DEE19DBD12}"/>
              </a:ext>
            </a:extLst>
          </p:cNvPr>
          <p:cNvPicPr>
            <a:picLocks noChangeAspect="1"/>
          </p:cNvPicPr>
          <p:nvPr/>
        </p:nvPicPr>
        <p:blipFill>
          <a:blip r:embed="rId6"/>
          <a:stretch>
            <a:fillRect/>
          </a:stretch>
        </p:blipFill>
        <p:spPr>
          <a:xfrm>
            <a:off x="6095849" y="889724"/>
            <a:ext cx="5397865" cy="4045829"/>
          </a:xfrm>
          <a:prstGeom prst="rect">
            <a:avLst/>
          </a:prstGeom>
        </p:spPr>
      </p:pic>
    </p:spTree>
    <p:extLst>
      <p:ext uri="{BB962C8B-B14F-4D97-AF65-F5344CB8AC3E}">
        <p14:creationId xmlns:p14="http://schemas.microsoft.com/office/powerpoint/2010/main" val="279837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Complete history of background checks in the USA</a:t>
            </a:r>
          </a:p>
        </p:txBody>
      </p:sp>
      <p:pic>
        <p:nvPicPr>
          <p:cNvPr id="8" name="Content Placeholder 7" descr="A screenshot of a cell phone&#10;&#10;Description automatically generated">
            <a:extLst>
              <a:ext uri="{FF2B5EF4-FFF2-40B4-BE49-F238E27FC236}">
                <a16:creationId xmlns:a16="http://schemas.microsoft.com/office/drawing/2014/main" id="{821B21C3-6596-4F89-8E58-24396E6070B5}"/>
              </a:ext>
            </a:extLst>
          </p:cNvPr>
          <p:cNvPicPr>
            <a:picLocks noGrp="1" noChangeAspect="1"/>
          </p:cNvPicPr>
          <p:nvPr>
            <p:ph idx="1"/>
          </p:nvPr>
        </p:nvPicPr>
        <p:blipFill>
          <a:blip r:embed="rId2"/>
          <a:stretch>
            <a:fillRect/>
          </a:stretch>
        </p:blipFill>
        <p:spPr>
          <a:xfrm>
            <a:off x="883920" y="1513840"/>
            <a:ext cx="10830560" cy="3951923"/>
          </a:xfrm>
        </p:spPr>
      </p:pic>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FCB0-AD29-420F-9A3F-1DE56CCFE8B2}"/>
              </a:ext>
            </a:extLst>
          </p:cNvPr>
          <p:cNvSpPr>
            <a:spLocks noGrp="1"/>
          </p:cNvSpPr>
          <p:nvPr>
            <p:ph type="title"/>
          </p:nvPr>
        </p:nvSpPr>
        <p:spPr/>
        <p:txBody>
          <a:bodyPr/>
          <a:lstStyle/>
          <a:p>
            <a:r>
              <a:rPr lang="en-US" dirty="0"/>
              <a:t>NICS Background Checks 2011-2017</a:t>
            </a:r>
          </a:p>
        </p:txBody>
      </p:sp>
      <p:pic>
        <p:nvPicPr>
          <p:cNvPr id="5" name="Content Placeholder 4" descr="A screenshot of text&#10;&#10;Description automatically generated">
            <a:extLst>
              <a:ext uri="{FF2B5EF4-FFF2-40B4-BE49-F238E27FC236}">
                <a16:creationId xmlns:a16="http://schemas.microsoft.com/office/drawing/2014/main" id="{BBD3480D-95B0-46BD-B84B-054675F968C2}"/>
              </a:ext>
            </a:extLst>
          </p:cNvPr>
          <p:cNvPicPr>
            <a:picLocks noGrp="1" noChangeAspect="1"/>
          </p:cNvPicPr>
          <p:nvPr>
            <p:ph idx="1"/>
          </p:nvPr>
        </p:nvPicPr>
        <p:blipFill>
          <a:blip r:embed="rId2"/>
          <a:stretch>
            <a:fillRect/>
          </a:stretch>
        </p:blipFill>
        <p:spPr>
          <a:xfrm>
            <a:off x="1130270" y="1866900"/>
            <a:ext cx="9785380" cy="3598863"/>
          </a:xfrm>
        </p:spPr>
      </p:pic>
    </p:spTree>
    <p:extLst>
      <p:ext uri="{BB962C8B-B14F-4D97-AF65-F5344CB8AC3E}">
        <p14:creationId xmlns:p14="http://schemas.microsoft.com/office/powerpoint/2010/main" val="2218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C39-F00D-4590-B658-98BECFA51AE0}"/>
              </a:ext>
            </a:extLst>
          </p:cNvPr>
          <p:cNvSpPr>
            <a:spLocks noGrp="1"/>
          </p:cNvSpPr>
          <p:nvPr>
            <p:ph type="title"/>
          </p:nvPr>
        </p:nvSpPr>
        <p:spPr>
          <a:xfrm>
            <a:off x="1129167" y="1756129"/>
            <a:ext cx="8619060" cy="3701696"/>
          </a:xfrm>
        </p:spPr>
        <p:txBody>
          <a:bodyPr>
            <a:normAutofit fontScale="90000"/>
          </a:bodyPr>
          <a:lstStyle/>
          <a:p>
            <a:r>
              <a:rPr lang="en-US" sz="2000" b="1" dirty="0"/>
              <a:t>Prohibited persons</a:t>
            </a:r>
            <a:br>
              <a:rPr lang="en-US" sz="2000" b="1" dirty="0"/>
            </a:br>
            <a:br>
              <a:rPr lang="en-US" sz="2000" dirty="0"/>
            </a:br>
            <a:r>
              <a:rPr lang="en-US" sz="1800" dirty="0"/>
              <a:t>A prohibited person is one who: </a:t>
            </a:r>
            <a:br>
              <a:rPr lang="en-US" sz="1800" dirty="0"/>
            </a:br>
            <a:r>
              <a:rPr lang="en-US" sz="1800" dirty="0"/>
              <a:t>Has been convicted in any court of a crime punishable by imprisonment for a term exceeding one year;</a:t>
            </a:r>
            <a:br>
              <a:rPr lang="en-US" sz="1800" dirty="0"/>
            </a:br>
            <a:r>
              <a:rPr lang="en-US" sz="1800" dirty="0"/>
              <a:t>Is under indictment for a crime punishable by imprisonment for a term exceeding one year;</a:t>
            </a:r>
            <a:br>
              <a:rPr lang="en-US" sz="1800" dirty="0"/>
            </a:br>
            <a:r>
              <a:rPr lang="en-US" sz="1800" dirty="0"/>
              <a:t>Is a fugitive from justice;</a:t>
            </a:r>
            <a:br>
              <a:rPr lang="en-US" sz="1800" dirty="0"/>
            </a:br>
            <a:r>
              <a:rPr lang="en-US" sz="1800" dirty="0"/>
              <a:t>Is an unlawful user of or addicted to any controlled substance;</a:t>
            </a:r>
            <a:br>
              <a:rPr lang="en-US" sz="1800" dirty="0"/>
            </a:br>
            <a:r>
              <a:rPr lang="en-US" sz="1800" dirty="0"/>
              <a:t>Has been adjudicated as a mental defective or committed to a mental institution;</a:t>
            </a:r>
            <a:br>
              <a:rPr lang="en-US" sz="1800" dirty="0"/>
            </a:br>
            <a:r>
              <a:rPr lang="en-US" sz="1800" dirty="0"/>
              <a:t>Is illegally or unlawfully in the United States;</a:t>
            </a:r>
            <a:br>
              <a:rPr lang="en-US" sz="1800" dirty="0"/>
            </a:br>
            <a:r>
              <a:rPr lang="en-US" sz="1800" dirty="0"/>
              <a:t>Has been discharged from the Armed Forces under dishonorable conditions;</a:t>
            </a:r>
            <a:br>
              <a:rPr lang="en-US" sz="1800" dirty="0"/>
            </a:br>
            <a:r>
              <a:rPr lang="en-US" sz="1800" dirty="0"/>
              <a:t>Having been a citizen of the United States, has renounced U.S. citizenship;</a:t>
            </a:r>
            <a:br>
              <a:rPr lang="en-US" sz="1800" dirty="0"/>
            </a:br>
            <a:r>
              <a:rPr lang="en-US" sz="1800" dirty="0"/>
              <a:t>Is subject to a court order that restrains the person from harassing, stalking, or threatening an intimate partner or child of such intimate partner;</a:t>
            </a:r>
            <a:br>
              <a:rPr lang="en-US" sz="1800" dirty="0"/>
            </a:br>
            <a:r>
              <a:rPr lang="en-US" sz="1800" dirty="0"/>
              <a:t>Has been convicted in any court of a "misdemeanor crime of domestic violence", a defined term in 18 U.S.C. 921(a)(33)</a:t>
            </a:r>
            <a:r>
              <a:rPr lang="en-US" sz="1800" baseline="30000" dirty="0">
                <a:hlinkClick r:id="rId2"/>
              </a:rPr>
              <a:t>[21</a:t>
            </a:r>
            <a:r>
              <a:rPr lang="en-US" sz="2000" baseline="30000" dirty="0">
                <a:hlinkClick r:id="rId2"/>
              </a:rPr>
              <a:t>]</a:t>
            </a:r>
            <a:br>
              <a:rPr lang="en-US" dirty="0"/>
            </a:br>
            <a:endParaRPr lang="en-US" dirty="0"/>
          </a:p>
        </p:txBody>
      </p:sp>
      <p:sp>
        <p:nvSpPr>
          <p:cNvPr id="3" name="Text Placeholder 2">
            <a:extLst>
              <a:ext uri="{FF2B5EF4-FFF2-40B4-BE49-F238E27FC236}">
                <a16:creationId xmlns:a16="http://schemas.microsoft.com/office/drawing/2014/main" id="{A50A3E86-2C51-4AF6-B560-8C9E693A3200}"/>
              </a:ext>
            </a:extLst>
          </p:cNvPr>
          <p:cNvSpPr>
            <a:spLocks noGrp="1"/>
          </p:cNvSpPr>
          <p:nvPr>
            <p:ph type="body" idx="1"/>
          </p:nvPr>
        </p:nvSpPr>
        <p:spPr>
          <a:xfrm flipV="1">
            <a:off x="1129166" y="5162549"/>
            <a:ext cx="8619060" cy="295275"/>
          </a:xfrm>
        </p:spPr>
        <p:txBody>
          <a:bodyPr>
            <a:normAutofit fontScale="55000" lnSpcReduction="20000"/>
          </a:bodyPr>
          <a:lstStyle/>
          <a:p>
            <a:endParaRPr lang="en-US" dirty="0"/>
          </a:p>
        </p:txBody>
      </p:sp>
    </p:spTree>
    <p:extLst>
      <p:ext uri="{BB962C8B-B14F-4D97-AF65-F5344CB8AC3E}">
        <p14:creationId xmlns:p14="http://schemas.microsoft.com/office/powerpoint/2010/main" val="35840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2121764" y="1633491"/>
            <a:ext cx="7667277"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10117517"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679</TotalTime>
  <Words>326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Century Gothic</vt:lpstr>
      <vt:lpstr>Gallery</vt:lpstr>
      <vt:lpstr>Firearm Registration Correlated to State Crime and Social Statistics Data </vt:lpstr>
      <vt:lpstr>The National Instant Criminal Background Check System (NICS) is a United States system for determining if prospective firearms or explosives buyers' name and birth year match those of a person who is not eligible to buy. It was mandated by the Brady Handgun Violence Prevention Act (Brady Law) of 1993 and launched by the Federal Bureau of Investigation (FBI) in 1998. </vt:lpstr>
      <vt:lpstr>PowerPoint Presentation</vt:lpstr>
      <vt:lpstr>PowerPoint Presentation</vt:lpstr>
      <vt:lpstr>PowerPoint Presentation</vt:lpstr>
      <vt:lpstr>PowerPoint Presentation</vt:lpstr>
      <vt:lpstr>NICS Background Checks 2011-2017</vt:lpstr>
      <vt:lpstr>Prohibited persons  A prohibited person is one who:  Has been convicted in any court of a crime punishable by imprisonment for a term exceeding one year; Is under indictment for a crime punishable by imprisonment for a term exceeding one year; Is a fugitive from justice; Is an unlawful user of or addicted to any controlled substance; Has been adjudicated as a mental defective or committed to a mental institution; Is illegally or unlawfully in the United States; Has been discharged from the Armed Forces under dishonorable conditions; Having been a citizen of the United States, has renounced U.S. citizenship; Is subject to a court order that restrains the person from harassing, stalking, or threatening an intimate partner or child of such intimate partner; Has been convicted in any court of a "misdemeanor crime of domestic violence", a defined term in 18 U.S.C. 921(a)(33)[21] </vt:lpstr>
      <vt:lpstr>PowerPoint Presentation</vt:lpstr>
      <vt:lpstr>Facts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EasyE</cp:lastModifiedBy>
  <cp:revision>35</cp:revision>
  <dcterms:created xsi:type="dcterms:W3CDTF">2019-07-20T18:17:52Z</dcterms:created>
  <dcterms:modified xsi:type="dcterms:W3CDTF">2019-07-26T22:20:48Z</dcterms:modified>
</cp:coreProperties>
</file>