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6" r:id="rId2"/>
    <p:sldId id="269" r:id="rId3"/>
    <p:sldId id="262" r:id="rId4"/>
    <p:sldId id="263" r:id="rId5"/>
    <p:sldId id="265" r:id="rId6"/>
    <p:sldId id="267" r:id="rId7"/>
    <p:sldId id="271" r:id="rId8"/>
    <p:sldId id="270" r:id="rId9"/>
    <p:sldId id="268" r:id="rId10"/>
    <p:sldId id="260" r:id="rId11"/>
    <p:sldId id="25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7/26/2019</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6D22F896-40B5-4ADD-8801-0D06FADFA095}"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54974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648581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3600254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48A87A34-81AB-432B-8DAE-1953F412C126}" type="datetimeFigureOut">
              <a:rPr lang="en-US" smtClean="0"/>
              <a:pPr/>
              <a:t>7/26/2019</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590457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699934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851151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127392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275258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1453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513412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48A87A34-81AB-432B-8DAE-1953F412C126}" type="datetimeFigureOut">
              <a:rPr lang="en-US" smtClean="0"/>
              <a:pPr/>
              <a:t>7/26/2019</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6D22F896-40B5-4ADD-8801-0D06FADFA095}" type="slidenum">
              <a:rPr lang="en-US" smtClean="0"/>
              <a:t>‹#›</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2797092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7/26/2019</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764336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injury.research.chop.edu/violence-prevention-initiative/types-violence-involving-youth/gun-violence/gun-violence-facts-and#.XTuao-hKhPY"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www.statista.com/statistics/191962/participants-in-target-shooting-in-the-us-since-2006/" TargetMode="External"/><Relationship Id="rId2" Type="http://schemas.openxmlformats.org/officeDocument/2006/relationships/hyperlink" Target="https://www.statista.com/statistics/249740/percentage-of-households-in-the-united-states-owning-a-firearm/" TargetMode="External"/><Relationship Id="rId1" Type="http://schemas.openxmlformats.org/officeDocument/2006/relationships/slideLayout" Target="../slideLayouts/slideLayout3.xml"/><Relationship Id="rId5" Type="http://schemas.openxmlformats.org/officeDocument/2006/relationships/hyperlink" Target="https://injury.research.chop.edu/violence-prevention-initiative/types-violence-involving-youth/gun-violence/gun-violence-facts-and#.XTuao-hKhPY" TargetMode="External"/><Relationship Id="rId4" Type="http://schemas.openxmlformats.org/officeDocument/2006/relationships/hyperlink" Target="https://www.statista.com/statistics/195325/murder-victims-in-the-us-by-weapon-used/"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hyperlink" Target="https://en.wikipedia.org/wiki/Federal_Bureau_of_Investigation" TargetMode="External"/><Relationship Id="rId4" Type="http://schemas.openxmlformats.org/officeDocument/2006/relationships/hyperlink" Target="https://en.wikipedia.org/wiki/Brady_Handgun_Violence_Prevention_Act"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National_Instant_Criminal_Background_Check_System#cite_note-FBI-NCIS-Index-21"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45E4-943F-4B36-9CE2-1FA35ECE3651}"/>
              </a:ext>
            </a:extLst>
          </p:cNvPr>
          <p:cNvSpPr>
            <a:spLocks noGrp="1"/>
          </p:cNvSpPr>
          <p:nvPr>
            <p:ph type="ctrTitle"/>
          </p:nvPr>
        </p:nvSpPr>
        <p:spPr>
          <a:xfrm>
            <a:off x="1128403" y="945913"/>
            <a:ext cx="9684598" cy="2196782"/>
          </a:xfrm>
        </p:spPr>
        <p:txBody>
          <a:bodyPr>
            <a:noAutofit/>
          </a:bodyPr>
          <a:lstStyle/>
          <a:p>
            <a:pPr algn="ctr"/>
            <a:r>
              <a:rPr lang="en-US" sz="3600" dirty="0">
                <a:effectLst>
                  <a:outerShdw blurRad="38100" dist="38100" dir="2700000" algn="tl">
                    <a:srgbClr val="000000">
                      <a:alpha val="43137"/>
                    </a:srgbClr>
                  </a:outerShdw>
                </a:effectLst>
              </a:rPr>
              <a:t>Firearm Registration Correlated to State Crime and Social Statistics Data</a:t>
            </a:r>
            <a:br>
              <a:rPr lang="en-US" sz="4400" dirty="0"/>
            </a:br>
            <a:endParaRPr lang="en-US" sz="4400" dirty="0"/>
          </a:p>
        </p:txBody>
      </p:sp>
      <p:sp>
        <p:nvSpPr>
          <p:cNvPr id="3" name="Subtitle 2">
            <a:extLst>
              <a:ext uri="{FF2B5EF4-FFF2-40B4-BE49-F238E27FC236}">
                <a16:creationId xmlns:a16="http://schemas.microsoft.com/office/drawing/2014/main" id="{20C018E4-EB22-4B17-8A99-7EF06002DE9A}"/>
              </a:ext>
            </a:extLst>
          </p:cNvPr>
          <p:cNvSpPr>
            <a:spLocks noGrp="1"/>
          </p:cNvSpPr>
          <p:nvPr>
            <p:ph type="subTitle" idx="1"/>
          </p:nvPr>
        </p:nvSpPr>
        <p:spPr>
          <a:xfrm>
            <a:off x="6010184" y="3564469"/>
            <a:ext cx="4802819" cy="2072853"/>
          </a:xfrm>
        </p:spPr>
        <p:txBody>
          <a:bodyPr>
            <a:normAutofit fontScale="92500" lnSpcReduction="20000"/>
          </a:bodyPr>
          <a:lstStyle/>
          <a:p>
            <a:pPr algn="r"/>
            <a:r>
              <a:rPr lang="en-US" b="1" i="1" dirty="0"/>
              <a:t>Dream Team</a:t>
            </a:r>
          </a:p>
          <a:p>
            <a:pPr algn="r"/>
            <a:r>
              <a:rPr lang="en-US" i="1" dirty="0"/>
              <a:t>Team Leader: Gene</a:t>
            </a:r>
          </a:p>
          <a:p>
            <a:pPr algn="r"/>
            <a:r>
              <a:rPr lang="en-US" i="1" dirty="0"/>
              <a:t>Mike</a:t>
            </a:r>
          </a:p>
          <a:p>
            <a:pPr algn="r"/>
            <a:r>
              <a:rPr lang="en-US" i="1" dirty="0" err="1"/>
              <a:t>Tulgaa</a:t>
            </a:r>
            <a:endParaRPr lang="en-US" i="1" dirty="0"/>
          </a:p>
          <a:p>
            <a:pPr algn="r"/>
            <a:r>
              <a:rPr lang="en-US" i="1" dirty="0"/>
              <a:t>Enerel</a:t>
            </a:r>
          </a:p>
        </p:txBody>
      </p:sp>
      <p:sp>
        <p:nvSpPr>
          <p:cNvPr id="4" name="Rectangle 3">
            <a:extLst>
              <a:ext uri="{FF2B5EF4-FFF2-40B4-BE49-F238E27FC236}">
                <a16:creationId xmlns:a16="http://schemas.microsoft.com/office/drawing/2014/main" id="{F565BF2D-F061-4027-99AE-86993B66779F}"/>
              </a:ext>
            </a:extLst>
          </p:cNvPr>
          <p:cNvSpPr/>
          <p:nvPr/>
        </p:nvSpPr>
        <p:spPr>
          <a:xfrm>
            <a:off x="1263589" y="4465910"/>
            <a:ext cx="3379433" cy="1077218"/>
          </a:xfrm>
          <a:prstGeom prst="rect">
            <a:avLst/>
          </a:prstGeom>
        </p:spPr>
        <p:txBody>
          <a:bodyPr wrap="square">
            <a:spAutoFit/>
          </a:bodyPr>
          <a:lstStyle/>
          <a:p>
            <a:pPr algn="r"/>
            <a:endParaRPr lang="en-US" sz="1600" dirty="0"/>
          </a:p>
          <a:p>
            <a:pPr algn="r"/>
            <a:r>
              <a:rPr lang="en-US" sz="1600" i="1" dirty="0" err="1"/>
              <a:t>GW_Data</a:t>
            </a:r>
            <a:r>
              <a:rPr lang="en-US" sz="1600" i="1" dirty="0"/>
              <a:t> Analytics </a:t>
            </a:r>
            <a:r>
              <a:rPr lang="en-US" sz="1600" i="1" dirty="0" err="1"/>
              <a:t>BootCamp</a:t>
            </a:r>
            <a:endParaRPr lang="en-US" sz="1600" i="1" dirty="0"/>
          </a:p>
          <a:p>
            <a:pPr algn="r"/>
            <a:endParaRPr lang="en-US" sz="1600" i="1" dirty="0"/>
          </a:p>
          <a:p>
            <a:pPr algn="r"/>
            <a:r>
              <a:rPr lang="en-US" sz="1600" i="1" dirty="0"/>
              <a:t>July, 2019</a:t>
            </a:r>
          </a:p>
        </p:txBody>
      </p:sp>
    </p:spTree>
    <p:extLst>
      <p:ext uri="{BB962C8B-B14F-4D97-AF65-F5344CB8AC3E}">
        <p14:creationId xmlns:p14="http://schemas.microsoft.com/office/powerpoint/2010/main" val="1361709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8F28C-5DF7-4AC0-90F1-C15EFA55A65E}"/>
              </a:ext>
            </a:extLst>
          </p:cNvPr>
          <p:cNvSpPr>
            <a:spLocks noGrp="1"/>
          </p:cNvSpPr>
          <p:nvPr>
            <p:ph type="title"/>
          </p:nvPr>
        </p:nvSpPr>
        <p:spPr>
          <a:xfrm>
            <a:off x="1129167" y="861134"/>
            <a:ext cx="8619060" cy="426128"/>
          </a:xfrm>
        </p:spPr>
        <p:txBody>
          <a:bodyPr>
            <a:noAutofit/>
          </a:bodyPr>
          <a:lstStyle/>
          <a:p>
            <a:pPr algn="ctr"/>
            <a:r>
              <a:rPr lang="en-US" sz="2800" b="1" dirty="0">
                <a:latin typeface="Cambria" panose="02040503050406030204" pitchFamily="18" charset="0"/>
                <a:ea typeface="Cambria" panose="02040503050406030204" pitchFamily="18" charset="0"/>
                <a:cs typeface="+mn-cs"/>
              </a:rPr>
              <a:t>Facts</a:t>
            </a:r>
          </a:p>
        </p:txBody>
      </p:sp>
      <p:sp>
        <p:nvSpPr>
          <p:cNvPr id="3" name="Text Placeholder 2">
            <a:extLst>
              <a:ext uri="{FF2B5EF4-FFF2-40B4-BE49-F238E27FC236}">
                <a16:creationId xmlns:a16="http://schemas.microsoft.com/office/drawing/2014/main" id="{8DB01614-0DE4-4250-B759-1C385403A152}"/>
              </a:ext>
            </a:extLst>
          </p:cNvPr>
          <p:cNvSpPr>
            <a:spLocks noGrp="1"/>
          </p:cNvSpPr>
          <p:nvPr>
            <p:ph type="body" idx="1"/>
          </p:nvPr>
        </p:nvSpPr>
        <p:spPr>
          <a:xfrm>
            <a:off x="1129166" y="1464816"/>
            <a:ext cx="9701591" cy="4532050"/>
          </a:xfrm>
        </p:spPr>
        <p:txBody>
          <a:bodyPr>
            <a:normAutofit/>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Percentage of homes with firearms has fluctuated between 37-45% since 2000(Statista). </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Approximately 30 million participating in firearms target shoots in 2017(Statista).</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The US currently has the most gun-related murders per 100,000 people in the developed world, at a little over 3 gun murders per 100,000 people (CDC, 2015).</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10,982 murders by various firearms in 2017,  at least 7,032 by handguns (Statista). </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In 2015, 2,824 children (age 0 to 19 years) died by gunshot and an additional 13,723 were injured (</a:t>
            </a:r>
            <a:r>
              <a:rPr lang="en-US" dirty="0">
                <a:latin typeface="Cambria" panose="02040503050406030204" pitchFamily="18" charset="0"/>
                <a:ea typeface="Cambria" panose="02040503050406030204" pitchFamily="18" charset="0"/>
                <a:hlinkClick r:id="rId2"/>
              </a:rPr>
              <a:t>injury.research.chop.edu</a:t>
            </a:r>
            <a:r>
              <a:rPr lang="en-US" dirty="0">
                <a:latin typeface="Cambria" panose="02040503050406030204" pitchFamily="18" charset="0"/>
                <a:ea typeface="Cambria" panose="02040503050406030204" pitchFamily="18" charset="0"/>
              </a:rPr>
              <a:t>).</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Approximately one of three handguns guns is kept loaded and unlocked and most children know where their parents keep their guns (</a:t>
            </a:r>
            <a:r>
              <a:rPr lang="en-US" dirty="0">
                <a:latin typeface="Cambria" panose="02040503050406030204" pitchFamily="18" charset="0"/>
                <a:ea typeface="Cambria" panose="02040503050406030204" pitchFamily="18" charset="0"/>
                <a:hlinkClick r:id="rId2"/>
              </a:rPr>
              <a:t>injury.research.chop.edu</a:t>
            </a:r>
            <a:r>
              <a:rPr lang="en-US" dirty="0">
                <a:latin typeface="Cambria" panose="02040503050406030204" pitchFamily="18" charset="0"/>
                <a:ea typeface="Cambria" panose="02040503050406030204" pitchFamily="18" charset="0"/>
              </a:rPr>
              <a:t>).</a:t>
            </a:r>
          </a:p>
          <a:p>
            <a:pPr marL="285750" indent="-285750">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US" sz="1600" dirty="0">
              <a:latin typeface="Cambria" panose="02040503050406030204" pitchFamily="18" charset="0"/>
              <a:ea typeface="Cambria" panose="02040503050406030204" pitchFamily="18" charset="0"/>
            </a:endParaRPr>
          </a:p>
          <a:p>
            <a:endParaRPr lang="en-US" sz="1600" dirty="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39235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AFE62-1177-4408-A28F-EF30AA4C24FA}"/>
              </a:ext>
            </a:extLst>
          </p:cNvPr>
          <p:cNvSpPr>
            <a:spLocks noGrp="1"/>
          </p:cNvSpPr>
          <p:nvPr>
            <p:ph type="title"/>
          </p:nvPr>
        </p:nvSpPr>
        <p:spPr>
          <a:xfrm>
            <a:off x="1129166" y="841732"/>
            <a:ext cx="8619060" cy="444145"/>
          </a:xfrm>
        </p:spPr>
        <p:txBody>
          <a:bodyPr>
            <a:normAutofit fontScale="90000"/>
          </a:bodyPr>
          <a:lstStyle/>
          <a:p>
            <a:br>
              <a:rPr lang="en-US" dirty="0">
                <a:latin typeface="Cambria" panose="02040503050406030204" pitchFamily="18" charset="0"/>
                <a:ea typeface="Cambria" panose="02040503050406030204" pitchFamily="18" charset="0"/>
              </a:rPr>
            </a:br>
            <a:r>
              <a:rPr lang="en-US" sz="2700" dirty="0">
                <a:latin typeface="Cambria" panose="02040503050406030204" pitchFamily="18" charset="0"/>
                <a:ea typeface="Cambria" panose="02040503050406030204" pitchFamily="18" charset="0"/>
              </a:rPr>
              <a:t>References:</a:t>
            </a:r>
            <a:endParaRPr lang="en-US"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0E4F5FD9-B3FE-4E5E-8E72-026B7B315BEA}"/>
              </a:ext>
            </a:extLst>
          </p:cNvPr>
          <p:cNvSpPr>
            <a:spLocks noGrp="1"/>
          </p:cNvSpPr>
          <p:nvPr>
            <p:ph type="body" idx="1"/>
          </p:nvPr>
        </p:nvSpPr>
        <p:spPr>
          <a:xfrm>
            <a:off x="1129166" y="1514476"/>
            <a:ext cx="9834756" cy="4229375"/>
          </a:xfrm>
        </p:spPr>
        <p:txBody>
          <a:bodyPr>
            <a:normAutofit/>
          </a:bodyPr>
          <a:lstStyle/>
          <a:p>
            <a:r>
              <a:rPr lang="en-US" sz="1400" dirty="0">
                <a:latin typeface="Cambria" panose="02040503050406030204" pitchFamily="18" charset="0"/>
                <a:ea typeface="Cambria" panose="02040503050406030204" pitchFamily="18" charset="0"/>
              </a:rPr>
              <a:t>CDC (2015). Injury mortality reports 1999 and onwards (USA). In Web-based Injury Statistics Query and Reporting System / CDC WISQARS. Atlanta: National Center for Injury Prevention and Control, Centers for Disease Control and Prevention / CDC. </a:t>
            </a:r>
          </a:p>
          <a:p>
            <a:r>
              <a:rPr lang="en-US" sz="1400" dirty="0">
                <a:latin typeface="Cambria" panose="02040503050406030204" pitchFamily="18" charset="0"/>
                <a:ea typeface="Cambria" panose="02040503050406030204" pitchFamily="18" charset="0"/>
                <a:hlinkClick r:id="rId2"/>
              </a:rPr>
              <a:t>Percentage of households in the United States owning one or more firearms from 1972 to 2018</a:t>
            </a:r>
            <a:r>
              <a:rPr lang="en-US" sz="1400" dirty="0">
                <a:latin typeface="Cambria" panose="02040503050406030204" pitchFamily="18" charset="0"/>
                <a:ea typeface="Cambria" panose="02040503050406030204" pitchFamily="18" charset="0"/>
              </a:rPr>
              <a:t> </a:t>
            </a:r>
          </a:p>
          <a:p>
            <a:r>
              <a:rPr lang="en-US" sz="1400" dirty="0">
                <a:latin typeface="Cambria" panose="02040503050406030204" pitchFamily="18" charset="0"/>
                <a:ea typeface="Cambria" panose="02040503050406030204" pitchFamily="18" charset="0"/>
                <a:hlinkClick r:id="rId3"/>
              </a:rPr>
              <a:t>Number of participants in target shooting in the United States from 2006 to 2017 (in millions)*</a:t>
            </a:r>
            <a:endParaRPr lang="en-US" sz="1400" dirty="0">
              <a:latin typeface="Cambria" panose="02040503050406030204" pitchFamily="18" charset="0"/>
              <a:ea typeface="Cambria" panose="02040503050406030204" pitchFamily="18" charset="0"/>
            </a:endParaRPr>
          </a:p>
          <a:p>
            <a:r>
              <a:rPr lang="en-US" sz="1400" dirty="0">
                <a:latin typeface="Cambria" panose="02040503050406030204" pitchFamily="18" charset="0"/>
                <a:ea typeface="Cambria" panose="02040503050406030204" pitchFamily="18" charset="0"/>
                <a:hlinkClick r:id="rId4"/>
              </a:rPr>
              <a:t>Number of murder victims in the United States in 2017, by weapon</a:t>
            </a:r>
            <a:endParaRPr lang="en-US" sz="1400" dirty="0">
              <a:latin typeface="Cambria" panose="02040503050406030204" pitchFamily="18" charset="0"/>
              <a:ea typeface="Cambria" panose="02040503050406030204" pitchFamily="18" charset="0"/>
            </a:endParaRPr>
          </a:p>
          <a:p>
            <a:r>
              <a:rPr lang="en-US" sz="1400" dirty="0">
                <a:latin typeface="Cambria" panose="02040503050406030204" pitchFamily="18" charset="0"/>
                <a:ea typeface="Cambria" panose="02040503050406030204" pitchFamily="18" charset="0"/>
                <a:hlinkClick r:id="rId5"/>
              </a:rPr>
              <a:t>Gun Violence: Facts and Statistics</a:t>
            </a:r>
            <a:endParaRPr lang="en-US" sz="1400" dirty="0">
              <a:latin typeface="Cambria" panose="02040503050406030204" pitchFamily="18" charset="0"/>
              <a:ea typeface="Cambria" panose="02040503050406030204" pitchFamily="18" charset="0"/>
            </a:endParaRPr>
          </a:p>
          <a:p>
            <a:r>
              <a:rPr lang="en-US" sz="1400" dirty="0">
                <a:latin typeface="Cambria" panose="02040503050406030204" pitchFamily="18" charset="0"/>
                <a:ea typeface="Cambria" panose="02040503050406030204" pitchFamily="18" charset="0"/>
              </a:rPr>
              <a:t>NICS &amp; NIBRS, www.fbi.gov</a:t>
            </a:r>
          </a:p>
        </p:txBody>
      </p:sp>
    </p:spTree>
    <p:extLst>
      <p:ext uri="{BB962C8B-B14F-4D97-AF65-F5344CB8AC3E}">
        <p14:creationId xmlns:p14="http://schemas.microsoft.com/office/powerpoint/2010/main" val="1521603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B1DE69F-569C-4A49-8E50-4093C135AE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1" name="Rectangle 10">
            <a:extLst>
              <a:ext uri="{FF2B5EF4-FFF2-40B4-BE49-F238E27FC236}">
                <a16:creationId xmlns:a16="http://schemas.microsoft.com/office/drawing/2014/main" id="{50B488F5-9CE4-4346-B22F-600286ED4D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5F76596F-57DF-4A0C-96D9-046DC3B30E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16176A8D-754E-4699-9AAC-A833466A20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17" name="Rectangle 16">
            <a:extLst>
              <a:ext uri="{FF2B5EF4-FFF2-40B4-BE49-F238E27FC236}">
                <a16:creationId xmlns:a16="http://schemas.microsoft.com/office/drawing/2014/main" id="{2AA0E174-1032-45EB-8FEE-2178019BAE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017D167-735C-4828-BF61-5BEC0A93C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1A11A2-76A9-4A8B-9CC5-233843DA755F}"/>
              </a:ext>
            </a:extLst>
          </p:cNvPr>
          <p:cNvSpPr>
            <a:spLocks noGrp="1"/>
          </p:cNvSpPr>
          <p:nvPr>
            <p:ph type="title"/>
          </p:nvPr>
        </p:nvSpPr>
        <p:spPr>
          <a:xfrm>
            <a:off x="1128413" y="988098"/>
            <a:ext cx="4495380" cy="3417056"/>
          </a:xfrm>
        </p:spPr>
        <p:txBody>
          <a:bodyPr vert="horz" lIns="91440" tIns="45720" rIns="91440" bIns="0" rtlCol="0" anchor="b">
            <a:noAutofit/>
          </a:bodyPr>
          <a:lstStyle/>
          <a:p>
            <a:r>
              <a:rPr lang="en-US" sz="2000"/>
              <a:t>The </a:t>
            </a:r>
            <a:r>
              <a:rPr lang="en-US" sz="2000" b="1"/>
              <a:t>National Instant Criminal Background Check System</a:t>
            </a:r>
            <a:r>
              <a:rPr lang="en-US" sz="2000"/>
              <a:t> (</a:t>
            </a:r>
            <a:r>
              <a:rPr lang="en-US" sz="2000" b="1"/>
              <a:t>NICS</a:t>
            </a:r>
            <a:r>
              <a:rPr lang="en-US" sz="2000"/>
              <a:t>) is a United States system for determining if prospective firearms or explosives buyers' name and birth year match those of a person who is not eligible to buy. It was mandated by the </a:t>
            </a:r>
            <a:r>
              <a:rPr lang="en-US" sz="2000">
                <a:hlinkClick r:id="rId4" tooltip="Brady Handgun Violence Prevention Act"/>
              </a:rPr>
              <a:t>Brady Handgun Violence Prevention Act</a:t>
            </a:r>
            <a:r>
              <a:rPr lang="en-US" sz="2000"/>
              <a:t> (Brady Law) of 1993 and launched by the </a:t>
            </a:r>
            <a:r>
              <a:rPr lang="en-US" sz="2000">
                <a:hlinkClick r:id="rId5" tooltip="Federal Bureau of Investigation"/>
              </a:rPr>
              <a:t>Federal Bureau of Investigation</a:t>
            </a:r>
            <a:r>
              <a:rPr lang="en-US" sz="2000"/>
              <a:t> (FBI) in 1998. </a:t>
            </a:r>
            <a:endParaRPr lang="en-US" sz="2000" dirty="0"/>
          </a:p>
        </p:txBody>
      </p:sp>
      <p:pic>
        <p:nvPicPr>
          <p:cNvPr id="21" name="Picture 20">
            <a:extLst>
              <a:ext uri="{FF2B5EF4-FFF2-40B4-BE49-F238E27FC236}">
                <a16:creationId xmlns:a16="http://schemas.microsoft.com/office/drawing/2014/main" id="{48A2A651-3D77-45F6-9A25-3762F5E4663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t="474" r="60418" b="36564"/>
          <a:stretch/>
        </p:blipFill>
        <p:spPr>
          <a:xfrm>
            <a:off x="1125460" y="643464"/>
            <a:ext cx="4526280" cy="155448"/>
          </a:xfrm>
          <a:prstGeom prst="rect">
            <a:avLst/>
          </a:prstGeom>
          <a:noFill/>
          <a:ln>
            <a:noFill/>
          </a:ln>
        </p:spPr>
      </p:pic>
      <p:pic>
        <p:nvPicPr>
          <p:cNvPr id="23" name="Picture 22">
            <a:extLst>
              <a:ext uri="{FF2B5EF4-FFF2-40B4-BE49-F238E27FC236}">
                <a16:creationId xmlns:a16="http://schemas.microsoft.com/office/drawing/2014/main" id="{EE1B9172-598D-41CA-A120-1347A28BA08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25" name="Straight Connector 24">
            <a:extLst>
              <a:ext uri="{FF2B5EF4-FFF2-40B4-BE49-F238E27FC236}">
                <a16:creationId xmlns:a16="http://schemas.microsoft.com/office/drawing/2014/main" id="{FD3493C9-FDB6-46AD-891A-36C02F24D8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AFEE0ECE-8F77-4B67-964D-83DEE19DBD12}"/>
              </a:ext>
            </a:extLst>
          </p:cNvPr>
          <p:cNvPicPr>
            <a:picLocks noChangeAspect="1"/>
          </p:cNvPicPr>
          <p:nvPr/>
        </p:nvPicPr>
        <p:blipFill>
          <a:blip r:embed="rId6"/>
          <a:stretch>
            <a:fillRect/>
          </a:stretch>
        </p:blipFill>
        <p:spPr>
          <a:xfrm>
            <a:off x="6095849" y="889724"/>
            <a:ext cx="5397865" cy="4045829"/>
          </a:xfrm>
          <a:prstGeom prst="rect">
            <a:avLst/>
          </a:prstGeom>
        </p:spPr>
      </p:pic>
    </p:spTree>
    <p:extLst>
      <p:ext uri="{BB962C8B-B14F-4D97-AF65-F5344CB8AC3E}">
        <p14:creationId xmlns:p14="http://schemas.microsoft.com/office/powerpoint/2010/main" val="2798372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map&#10;&#10;Description automatically generated">
            <a:extLst>
              <a:ext uri="{FF2B5EF4-FFF2-40B4-BE49-F238E27FC236}">
                <a16:creationId xmlns:a16="http://schemas.microsoft.com/office/drawing/2014/main" id="{993B592A-E76E-4814-B015-C9A46BF50950}"/>
              </a:ext>
            </a:extLst>
          </p:cNvPr>
          <p:cNvPicPr>
            <a:picLocks noChangeAspect="1"/>
          </p:cNvPicPr>
          <p:nvPr/>
        </p:nvPicPr>
        <p:blipFill>
          <a:blip r:embed="rId2"/>
          <a:stretch>
            <a:fillRect/>
          </a:stretch>
        </p:blipFill>
        <p:spPr>
          <a:xfrm>
            <a:off x="2097072" y="1459268"/>
            <a:ext cx="7705818" cy="4575923"/>
          </a:xfrm>
          <a:prstGeom prst="rect">
            <a:avLst/>
          </a:prstGeom>
        </p:spPr>
      </p:pic>
      <p:sp>
        <p:nvSpPr>
          <p:cNvPr id="7" name="Rectangle 6">
            <a:extLst>
              <a:ext uri="{FF2B5EF4-FFF2-40B4-BE49-F238E27FC236}">
                <a16:creationId xmlns:a16="http://schemas.microsoft.com/office/drawing/2014/main" id="{31F62676-392E-47C9-843C-55DA1978629E}"/>
              </a:ext>
            </a:extLst>
          </p:cNvPr>
          <p:cNvSpPr/>
          <p:nvPr/>
        </p:nvSpPr>
        <p:spPr>
          <a:xfrm>
            <a:off x="3817398" y="910709"/>
            <a:ext cx="4527612" cy="369332"/>
          </a:xfrm>
          <a:prstGeom prst="rect">
            <a:avLst/>
          </a:prstGeom>
        </p:spPr>
        <p:txBody>
          <a:bodyPr wrap="square">
            <a:spAutoFit/>
          </a:bodyPr>
          <a:lstStyle/>
          <a:p>
            <a:pPr algn="ctr"/>
            <a:r>
              <a:rPr lang="en-US" b="1" dirty="0"/>
              <a:t>Handgun Registration Per State 2017</a:t>
            </a:r>
          </a:p>
        </p:txBody>
      </p:sp>
    </p:spTree>
    <p:extLst>
      <p:ext uri="{BB962C8B-B14F-4D97-AF65-F5344CB8AC3E}">
        <p14:creationId xmlns:p14="http://schemas.microsoft.com/office/powerpoint/2010/main" val="1592542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map&#10;&#10;Description automatically generated">
            <a:extLst>
              <a:ext uri="{FF2B5EF4-FFF2-40B4-BE49-F238E27FC236}">
                <a16:creationId xmlns:a16="http://schemas.microsoft.com/office/drawing/2014/main" id="{C8A84A29-6371-4499-A941-8F5975B0B64D}"/>
              </a:ext>
            </a:extLst>
          </p:cNvPr>
          <p:cNvPicPr>
            <a:picLocks noChangeAspect="1"/>
          </p:cNvPicPr>
          <p:nvPr/>
        </p:nvPicPr>
        <p:blipFill>
          <a:blip r:embed="rId2"/>
          <a:stretch>
            <a:fillRect/>
          </a:stretch>
        </p:blipFill>
        <p:spPr>
          <a:xfrm>
            <a:off x="2000251" y="1552575"/>
            <a:ext cx="7898998" cy="4488126"/>
          </a:xfrm>
          <a:prstGeom prst="rect">
            <a:avLst/>
          </a:prstGeom>
        </p:spPr>
      </p:pic>
      <p:sp>
        <p:nvSpPr>
          <p:cNvPr id="7" name="Rectangle 6">
            <a:extLst>
              <a:ext uri="{FF2B5EF4-FFF2-40B4-BE49-F238E27FC236}">
                <a16:creationId xmlns:a16="http://schemas.microsoft.com/office/drawing/2014/main" id="{B8B15296-CC13-4D74-8C4A-605CCE3F4CAC}"/>
              </a:ext>
            </a:extLst>
          </p:cNvPr>
          <p:cNvSpPr/>
          <p:nvPr/>
        </p:nvSpPr>
        <p:spPr>
          <a:xfrm>
            <a:off x="3231473" y="944463"/>
            <a:ext cx="5033638" cy="369332"/>
          </a:xfrm>
          <a:prstGeom prst="rect">
            <a:avLst/>
          </a:prstGeom>
        </p:spPr>
        <p:txBody>
          <a:bodyPr wrap="square">
            <a:spAutoFit/>
          </a:bodyPr>
          <a:lstStyle/>
          <a:p>
            <a:pPr algn="ctr"/>
            <a:r>
              <a:rPr lang="en-US" b="1" dirty="0"/>
              <a:t>Long gun Registration Per State 2017</a:t>
            </a:r>
          </a:p>
        </p:txBody>
      </p:sp>
    </p:spTree>
    <p:extLst>
      <p:ext uri="{BB962C8B-B14F-4D97-AF65-F5344CB8AC3E}">
        <p14:creationId xmlns:p14="http://schemas.microsoft.com/office/powerpoint/2010/main" val="558882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E230737-46B7-485B-A51B-1FD576A34A4B}"/>
              </a:ext>
            </a:extLst>
          </p:cNvPr>
          <p:cNvPicPr/>
          <p:nvPr/>
        </p:nvPicPr>
        <p:blipFill rotWithShape="1">
          <a:blip r:embed="rId2"/>
          <a:srcRect l="28377" t="31176" r="22702" b="21944"/>
          <a:stretch/>
        </p:blipFill>
        <p:spPr bwMode="auto">
          <a:xfrm>
            <a:off x="2003951" y="1519645"/>
            <a:ext cx="7934325" cy="4481659"/>
          </a:xfrm>
          <a:prstGeom prst="rect">
            <a:avLst/>
          </a:prstGeom>
          <a:ln>
            <a:noFill/>
          </a:ln>
          <a:extLst>
            <a:ext uri="{53640926-AAD7-44D8-BBD7-CCE9431645EC}">
              <a14:shadowObscured xmlns:a14="http://schemas.microsoft.com/office/drawing/2010/main"/>
            </a:ext>
          </a:extLst>
        </p:spPr>
      </p:pic>
      <p:sp>
        <p:nvSpPr>
          <p:cNvPr id="7" name="Rectangle 6">
            <a:extLst>
              <a:ext uri="{FF2B5EF4-FFF2-40B4-BE49-F238E27FC236}">
                <a16:creationId xmlns:a16="http://schemas.microsoft.com/office/drawing/2014/main" id="{D481F215-86EB-43AE-BEF5-E5742C8CE124}"/>
              </a:ext>
            </a:extLst>
          </p:cNvPr>
          <p:cNvSpPr/>
          <p:nvPr/>
        </p:nvSpPr>
        <p:spPr>
          <a:xfrm>
            <a:off x="3710662" y="977384"/>
            <a:ext cx="4071949" cy="369332"/>
          </a:xfrm>
          <a:prstGeom prst="rect">
            <a:avLst/>
          </a:prstGeom>
        </p:spPr>
        <p:txBody>
          <a:bodyPr wrap="none">
            <a:spAutoFit/>
          </a:bodyPr>
          <a:lstStyle/>
          <a:p>
            <a:pPr algn="ctr"/>
            <a:r>
              <a:rPr lang="en-US" b="1" dirty="0"/>
              <a:t>Firearm Transactions Per State 2017</a:t>
            </a:r>
          </a:p>
        </p:txBody>
      </p:sp>
    </p:spTree>
    <p:extLst>
      <p:ext uri="{BB962C8B-B14F-4D97-AF65-F5344CB8AC3E}">
        <p14:creationId xmlns:p14="http://schemas.microsoft.com/office/powerpoint/2010/main" val="2497936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7211DCB-7A8D-4905-8EF4-54E053A49FCB}"/>
              </a:ext>
            </a:extLst>
          </p:cNvPr>
          <p:cNvSpPr/>
          <p:nvPr/>
        </p:nvSpPr>
        <p:spPr>
          <a:xfrm>
            <a:off x="2350017" y="906855"/>
            <a:ext cx="7439024" cy="369332"/>
          </a:xfrm>
          <a:prstGeom prst="rect">
            <a:avLst/>
          </a:prstGeom>
        </p:spPr>
        <p:txBody>
          <a:bodyPr wrap="square">
            <a:spAutoFit/>
          </a:bodyPr>
          <a:lstStyle/>
          <a:p>
            <a:pPr algn="ctr"/>
            <a:r>
              <a:rPr lang="en-US" b="1" dirty="0"/>
              <a:t>Complete history of background checks in the USA</a:t>
            </a:r>
          </a:p>
        </p:txBody>
      </p:sp>
      <p:pic>
        <p:nvPicPr>
          <p:cNvPr id="8" name="Content Placeholder 7" descr="A screenshot of a cell phone&#10;&#10;Description automatically generated">
            <a:extLst>
              <a:ext uri="{FF2B5EF4-FFF2-40B4-BE49-F238E27FC236}">
                <a16:creationId xmlns:a16="http://schemas.microsoft.com/office/drawing/2014/main" id="{821B21C3-6596-4F89-8E58-24396E6070B5}"/>
              </a:ext>
            </a:extLst>
          </p:cNvPr>
          <p:cNvPicPr>
            <a:picLocks noGrp="1" noChangeAspect="1"/>
          </p:cNvPicPr>
          <p:nvPr>
            <p:ph idx="1"/>
          </p:nvPr>
        </p:nvPicPr>
        <p:blipFill rotWithShape="1">
          <a:blip r:embed="rId2"/>
          <a:srcRect b="6217"/>
          <a:stretch/>
        </p:blipFill>
        <p:spPr>
          <a:xfrm>
            <a:off x="1171853" y="1513841"/>
            <a:ext cx="9561250" cy="4212256"/>
          </a:xfrm>
        </p:spPr>
      </p:pic>
    </p:spTree>
    <p:extLst>
      <p:ext uri="{BB962C8B-B14F-4D97-AF65-F5344CB8AC3E}">
        <p14:creationId xmlns:p14="http://schemas.microsoft.com/office/powerpoint/2010/main" val="3820850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7FCB0-AD29-420F-9A3F-1DE56CCFE8B2}"/>
              </a:ext>
            </a:extLst>
          </p:cNvPr>
          <p:cNvSpPr>
            <a:spLocks noGrp="1"/>
          </p:cNvSpPr>
          <p:nvPr>
            <p:ph type="title"/>
          </p:nvPr>
        </p:nvSpPr>
        <p:spPr>
          <a:xfrm>
            <a:off x="3483946" y="985421"/>
            <a:ext cx="5078027" cy="403934"/>
          </a:xfrm>
        </p:spPr>
        <p:txBody>
          <a:bodyPr>
            <a:normAutofit/>
          </a:bodyPr>
          <a:lstStyle/>
          <a:p>
            <a:r>
              <a:rPr lang="en-US" sz="1800" b="1" dirty="0"/>
              <a:t>NICS Background Checks 2011-2017</a:t>
            </a:r>
          </a:p>
        </p:txBody>
      </p:sp>
      <p:pic>
        <p:nvPicPr>
          <p:cNvPr id="5" name="Content Placeholder 4" descr="A screenshot of text&#10;&#10;Description automatically generated">
            <a:extLst>
              <a:ext uri="{FF2B5EF4-FFF2-40B4-BE49-F238E27FC236}">
                <a16:creationId xmlns:a16="http://schemas.microsoft.com/office/drawing/2014/main" id="{BBD3480D-95B0-46BD-B84B-054675F968C2}"/>
              </a:ext>
            </a:extLst>
          </p:cNvPr>
          <p:cNvPicPr>
            <a:picLocks noGrp="1" noChangeAspect="1"/>
          </p:cNvPicPr>
          <p:nvPr>
            <p:ph idx="1"/>
          </p:nvPr>
        </p:nvPicPr>
        <p:blipFill rotWithShape="1">
          <a:blip r:embed="rId2"/>
          <a:srcRect b="6580"/>
          <a:stretch/>
        </p:blipFill>
        <p:spPr>
          <a:xfrm>
            <a:off x="1130270" y="1642368"/>
            <a:ext cx="9602833" cy="4154749"/>
          </a:xfrm>
        </p:spPr>
      </p:pic>
    </p:spTree>
    <p:extLst>
      <p:ext uri="{BB962C8B-B14F-4D97-AF65-F5344CB8AC3E}">
        <p14:creationId xmlns:p14="http://schemas.microsoft.com/office/powerpoint/2010/main" val="2218835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94C39-F00D-4590-B658-98BECFA51AE0}"/>
              </a:ext>
            </a:extLst>
          </p:cNvPr>
          <p:cNvSpPr>
            <a:spLocks noGrp="1"/>
          </p:cNvSpPr>
          <p:nvPr>
            <p:ph type="title"/>
          </p:nvPr>
        </p:nvSpPr>
        <p:spPr>
          <a:xfrm>
            <a:off x="1129166" y="1756129"/>
            <a:ext cx="9532915" cy="3701696"/>
          </a:xfrm>
        </p:spPr>
        <p:txBody>
          <a:bodyPr>
            <a:normAutofit fontScale="90000"/>
          </a:bodyPr>
          <a:lstStyle/>
          <a:p>
            <a:r>
              <a:rPr lang="en-US" sz="2000" b="1" dirty="0"/>
              <a:t>Prohibited persons</a:t>
            </a:r>
            <a:br>
              <a:rPr lang="en-US" sz="2000" b="1" dirty="0"/>
            </a:br>
            <a:br>
              <a:rPr lang="en-US" sz="2000" dirty="0"/>
            </a:br>
            <a:r>
              <a:rPr lang="en-US" sz="1800" dirty="0"/>
              <a:t>A prohibited person is one who: </a:t>
            </a:r>
            <a:br>
              <a:rPr lang="en-US" sz="1800" dirty="0"/>
            </a:br>
            <a:r>
              <a:rPr lang="en-US" sz="1800" dirty="0"/>
              <a:t>Has been convicted in any court of a crime punishable by imprisonment for a term exceeding one year;</a:t>
            </a:r>
            <a:br>
              <a:rPr lang="en-US" sz="1800" dirty="0"/>
            </a:br>
            <a:r>
              <a:rPr lang="en-US" sz="1800" dirty="0"/>
              <a:t>Is under indictment for a crime punishable by imprisonment for a term exceeding one year;</a:t>
            </a:r>
            <a:br>
              <a:rPr lang="en-US" sz="1800" dirty="0"/>
            </a:br>
            <a:r>
              <a:rPr lang="en-US" sz="1800" dirty="0"/>
              <a:t>Is a fugitive from justice;</a:t>
            </a:r>
            <a:br>
              <a:rPr lang="en-US" sz="1800" dirty="0"/>
            </a:br>
            <a:r>
              <a:rPr lang="en-US" sz="1800" dirty="0"/>
              <a:t>Is an unlawful user of or addicted to any controlled substance;</a:t>
            </a:r>
            <a:br>
              <a:rPr lang="en-US" sz="1800" dirty="0"/>
            </a:br>
            <a:r>
              <a:rPr lang="en-US" sz="1800" dirty="0"/>
              <a:t>Has been adjudicated as a mental defective or committed to a mental institution;</a:t>
            </a:r>
            <a:br>
              <a:rPr lang="en-US" sz="1800" dirty="0"/>
            </a:br>
            <a:r>
              <a:rPr lang="en-US" sz="1800" dirty="0"/>
              <a:t>Is illegally or unlawfully in the United States;</a:t>
            </a:r>
            <a:br>
              <a:rPr lang="en-US" sz="1800" dirty="0"/>
            </a:br>
            <a:r>
              <a:rPr lang="en-US" sz="1800" dirty="0"/>
              <a:t>Has been discharged from the Armed Forces under dishonorable conditions;</a:t>
            </a:r>
            <a:br>
              <a:rPr lang="en-US" sz="1800" dirty="0"/>
            </a:br>
            <a:r>
              <a:rPr lang="en-US" sz="1800" dirty="0"/>
              <a:t>Having been a citizen of the United States, has renounced U.S. citizenship;</a:t>
            </a:r>
            <a:br>
              <a:rPr lang="en-US" sz="1800" dirty="0"/>
            </a:br>
            <a:r>
              <a:rPr lang="en-US" sz="1800" dirty="0"/>
              <a:t>Is subject to a court order that restrains the person from harassing, stalking, or threatening an intimate partner or child of such intimate partner;</a:t>
            </a:r>
            <a:br>
              <a:rPr lang="en-US" sz="1800" dirty="0"/>
            </a:br>
            <a:r>
              <a:rPr lang="en-US" sz="1800" dirty="0"/>
              <a:t>Has been convicted in any court of a "misdemeanor crime of domestic violence", a defined term in 18 U.S.C. 921(a)(33)</a:t>
            </a:r>
            <a:r>
              <a:rPr lang="en-US" sz="1800" baseline="30000" dirty="0">
                <a:hlinkClick r:id="rId2"/>
              </a:rPr>
              <a:t>[21</a:t>
            </a:r>
            <a:r>
              <a:rPr lang="en-US" sz="2000" baseline="30000" dirty="0">
                <a:hlinkClick r:id="rId2"/>
              </a:rPr>
              <a:t>]</a:t>
            </a:r>
            <a:br>
              <a:rPr lang="en-US" dirty="0"/>
            </a:br>
            <a:endParaRPr lang="en-US" dirty="0"/>
          </a:p>
        </p:txBody>
      </p:sp>
    </p:spTree>
    <p:extLst>
      <p:ext uri="{BB962C8B-B14F-4D97-AF65-F5344CB8AC3E}">
        <p14:creationId xmlns:p14="http://schemas.microsoft.com/office/powerpoint/2010/main" val="3584022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F4484036-EE9B-4C47-990E-23D94173D970}"/>
              </a:ext>
            </a:extLst>
          </p:cNvPr>
          <p:cNvPicPr>
            <a:picLocks noGrp="1" noChangeAspect="1"/>
          </p:cNvPicPr>
          <p:nvPr>
            <p:ph idx="1"/>
          </p:nvPr>
        </p:nvPicPr>
        <p:blipFill rotWithShape="1">
          <a:blip r:embed="rId2"/>
          <a:srcRect t="6623" b="6209"/>
          <a:stretch/>
        </p:blipFill>
        <p:spPr>
          <a:xfrm>
            <a:off x="1651248" y="1633491"/>
            <a:ext cx="8137794" cy="4317651"/>
          </a:xfrm>
        </p:spPr>
      </p:pic>
      <p:sp>
        <p:nvSpPr>
          <p:cNvPr id="6" name="Rectangle 5">
            <a:extLst>
              <a:ext uri="{FF2B5EF4-FFF2-40B4-BE49-F238E27FC236}">
                <a16:creationId xmlns:a16="http://schemas.microsoft.com/office/drawing/2014/main" id="{6092711E-B520-4293-BCBE-828E3204AE9F}"/>
              </a:ext>
            </a:extLst>
          </p:cNvPr>
          <p:cNvSpPr/>
          <p:nvPr/>
        </p:nvSpPr>
        <p:spPr>
          <a:xfrm>
            <a:off x="2350017" y="906857"/>
            <a:ext cx="7439024" cy="646331"/>
          </a:xfrm>
          <a:prstGeom prst="rect">
            <a:avLst/>
          </a:prstGeom>
        </p:spPr>
        <p:txBody>
          <a:bodyPr wrap="square">
            <a:spAutoFit/>
          </a:bodyPr>
          <a:lstStyle/>
          <a:p>
            <a:pPr algn="ctr"/>
            <a:r>
              <a:rPr lang="en-US" b="1" dirty="0"/>
              <a:t>Plot the National Incident Based Reporting System (NIBRS) - Violent Crimes Data </a:t>
            </a:r>
          </a:p>
        </p:txBody>
      </p:sp>
      <p:sp>
        <p:nvSpPr>
          <p:cNvPr id="7" name="Rectangle 6">
            <a:extLst>
              <a:ext uri="{FF2B5EF4-FFF2-40B4-BE49-F238E27FC236}">
                <a16:creationId xmlns:a16="http://schemas.microsoft.com/office/drawing/2014/main" id="{AC1B8A79-C206-4983-9982-0FA980BB845A}"/>
              </a:ext>
            </a:extLst>
          </p:cNvPr>
          <p:cNvSpPr/>
          <p:nvPr/>
        </p:nvSpPr>
        <p:spPr>
          <a:xfrm>
            <a:off x="9957719" y="2551837"/>
            <a:ext cx="1704513" cy="1754326"/>
          </a:xfrm>
          <a:prstGeom prst="rect">
            <a:avLst/>
          </a:prstGeom>
        </p:spPr>
        <p:txBody>
          <a:bodyPr wrap="square">
            <a:spAutoFit/>
          </a:bodyPr>
          <a:lstStyle/>
          <a:p>
            <a:pPr algn="ctr"/>
            <a:r>
              <a:rPr lang="en-US" dirty="0"/>
              <a:t>Red lines correlate to 2012 and 2016 Presidential Election</a:t>
            </a:r>
          </a:p>
        </p:txBody>
      </p:sp>
    </p:spTree>
    <p:extLst>
      <p:ext uri="{BB962C8B-B14F-4D97-AF65-F5344CB8AC3E}">
        <p14:creationId xmlns:p14="http://schemas.microsoft.com/office/powerpoint/2010/main" val="63310296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TotalTime>724</TotalTime>
  <Words>336</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Cambria</vt:lpstr>
      <vt:lpstr>Century Gothic</vt:lpstr>
      <vt:lpstr>Gallery</vt:lpstr>
      <vt:lpstr>Firearm Registration Correlated to State Crime and Social Statistics Data </vt:lpstr>
      <vt:lpstr>The National Instant Criminal Background Check System (NICS) is a United States system for determining if prospective firearms or explosives buyers' name and birth year match those of a person who is not eligible to buy. It was mandated by the Brady Handgun Violence Prevention Act (Brady Law) of 1993 and launched by the Federal Bureau of Investigation (FBI) in 1998. </vt:lpstr>
      <vt:lpstr>PowerPoint Presentation</vt:lpstr>
      <vt:lpstr>PowerPoint Presentation</vt:lpstr>
      <vt:lpstr>PowerPoint Presentation</vt:lpstr>
      <vt:lpstr>PowerPoint Presentation</vt:lpstr>
      <vt:lpstr>NICS Background Checks 2011-2017</vt:lpstr>
      <vt:lpstr>Prohibited persons  A prohibited person is one who:  Has been convicted in any court of a crime punishable by imprisonment for a term exceeding one year; Is under indictment for a crime punishable by imprisonment for a term exceeding one year; Is a fugitive from justice; Is an unlawful user of or addicted to any controlled substance; Has been adjudicated as a mental defective or committed to a mental institution; Is illegally or unlawfully in the United States; Has been discharged from the Armed Forces under dishonorable conditions; Having been a citizen of the United States, has renounced U.S. citizenship; Is subject to a court order that restrains the person from harassing, stalking, or threatening an intimate partner or child of such intimate partner; Has been convicted in any court of a "misdemeanor crime of domestic violence", a defined term in 18 U.S.C. 921(a)(33)[21] </vt:lpstr>
      <vt:lpstr>PowerPoint Presentation</vt:lpstr>
      <vt:lpstr>Facts</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Firearm Registration correlated to state crime and social statistics Data</dc:title>
  <dc:creator>enerel tsogt-ochir</dc:creator>
  <cp:lastModifiedBy>enerel tsogt-ochir</cp:lastModifiedBy>
  <cp:revision>42</cp:revision>
  <dcterms:created xsi:type="dcterms:W3CDTF">2019-07-20T18:17:52Z</dcterms:created>
  <dcterms:modified xsi:type="dcterms:W3CDTF">2019-07-27T02:01:48Z</dcterms:modified>
</cp:coreProperties>
</file>