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2" r:id="rId4"/>
    <p:sldId id="263" r:id="rId5"/>
    <p:sldId id="264" r:id="rId6"/>
    <p:sldId id="265" r:id="rId7"/>
    <p:sldId id="267" r:id="rId8"/>
    <p:sldId id="268" r:id="rId9"/>
    <p:sldId id="266" r:id="rId10"/>
    <p:sldId id="269"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7/22/2019</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7/22/2019</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7/22/2019</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7/22/2019</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45E4-943F-4B36-9CE2-1FA35ECE3651}"/>
              </a:ext>
            </a:extLst>
          </p:cNvPr>
          <p:cNvSpPr>
            <a:spLocks noGrp="1"/>
          </p:cNvSpPr>
          <p:nvPr>
            <p:ph type="ctrTitle"/>
          </p:nvPr>
        </p:nvSpPr>
        <p:spPr>
          <a:xfrm>
            <a:off x="1128403" y="945913"/>
            <a:ext cx="9684598" cy="2196782"/>
          </a:xfrm>
        </p:spPr>
        <p:txBody>
          <a:bodyPr>
            <a:noAutofit/>
          </a:bodyPr>
          <a:lstStyle/>
          <a:p>
            <a:pPr algn="ctr"/>
            <a:r>
              <a:rPr lang="en-US" sz="3600" dirty="0">
                <a:effectLst>
                  <a:outerShdw blurRad="38100" dist="38100" dir="2700000" algn="tl">
                    <a:srgbClr val="000000">
                      <a:alpha val="43137"/>
                    </a:srgbClr>
                  </a:outerShdw>
                </a:effectLst>
              </a:rPr>
              <a:t>Firearm Registration correlated to state crime and social statistics Data</a:t>
            </a:r>
            <a:br>
              <a:rPr lang="en-US" sz="4400" dirty="0"/>
            </a:br>
            <a:endParaRPr lang="en-US" sz="4400" dirty="0"/>
          </a:p>
        </p:txBody>
      </p:sp>
      <p:sp>
        <p:nvSpPr>
          <p:cNvPr id="3" name="Subtitle 2">
            <a:extLst>
              <a:ext uri="{FF2B5EF4-FFF2-40B4-BE49-F238E27FC236}">
                <a16:creationId xmlns:a16="http://schemas.microsoft.com/office/drawing/2014/main" id="{20C018E4-EB22-4B17-8A99-7EF06002DE9A}"/>
              </a:ext>
            </a:extLst>
          </p:cNvPr>
          <p:cNvSpPr>
            <a:spLocks noGrp="1"/>
          </p:cNvSpPr>
          <p:nvPr>
            <p:ph type="subTitle" idx="1"/>
          </p:nvPr>
        </p:nvSpPr>
        <p:spPr>
          <a:xfrm>
            <a:off x="6010182" y="3564467"/>
            <a:ext cx="4802819" cy="2072853"/>
          </a:xfrm>
        </p:spPr>
        <p:txBody>
          <a:bodyPr>
            <a:normAutofit fontScale="92500" lnSpcReduction="20000"/>
          </a:bodyPr>
          <a:lstStyle/>
          <a:p>
            <a:pPr algn="r"/>
            <a:r>
              <a:rPr lang="en-US" b="1" i="1" dirty="0"/>
              <a:t>Dream Team</a:t>
            </a:r>
          </a:p>
          <a:p>
            <a:pPr algn="r"/>
            <a:r>
              <a:rPr lang="en-US" i="1" dirty="0"/>
              <a:t>Team Leader: Gene</a:t>
            </a:r>
          </a:p>
          <a:p>
            <a:pPr algn="r"/>
            <a:r>
              <a:rPr lang="en-US" i="1" dirty="0"/>
              <a:t>Mike</a:t>
            </a:r>
          </a:p>
          <a:p>
            <a:pPr algn="r"/>
            <a:r>
              <a:rPr lang="en-US" i="1" dirty="0"/>
              <a:t>Ted</a:t>
            </a:r>
          </a:p>
          <a:p>
            <a:pPr algn="r"/>
            <a:r>
              <a:rPr lang="en-US" i="1" dirty="0"/>
              <a:t>Enerel</a:t>
            </a:r>
          </a:p>
        </p:txBody>
      </p:sp>
      <p:sp>
        <p:nvSpPr>
          <p:cNvPr id="4" name="Rectangle 3">
            <a:extLst>
              <a:ext uri="{FF2B5EF4-FFF2-40B4-BE49-F238E27FC236}">
                <a16:creationId xmlns:a16="http://schemas.microsoft.com/office/drawing/2014/main" id="{F565BF2D-F061-4027-99AE-86993B66779F}"/>
              </a:ext>
            </a:extLst>
          </p:cNvPr>
          <p:cNvSpPr/>
          <p:nvPr/>
        </p:nvSpPr>
        <p:spPr>
          <a:xfrm>
            <a:off x="1263588" y="4465910"/>
            <a:ext cx="3379433" cy="1077218"/>
          </a:xfrm>
          <a:prstGeom prst="rect">
            <a:avLst/>
          </a:prstGeom>
        </p:spPr>
        <p:txBody>
          <a:bodyPr wrap="square">
            <a:spAutoFit/>
          </a:bodyPr>
          <a:lstStyle/>
          <a:p>
            <a:pPr algn="r"/>
            <a:endParaRPr lang="en-US" sz="1600" dirty="0"/>
          </a:p>
          <a:p>
            <a:pPr algn="r"/>
            <a:r>
              <a:rPr lang="en-US" sz="1600" i="1" dirty="0" err="1"/>
              <a:t>GW_Data</a:t>
            </a:r>
            <a:r>
              <a:rPr lang="en-US" sz="1600" i="1" dirty="0"/>
              <a:t> Analytics </a:t>
            </a:r>
            <a:r>
              <a:rPr lang="en-US" sz="1600" i="1" dirty="0" err="1"/>
              <a:t>BootCamp</a:t>
            </a:r>
            <a:endParaRPr lang="en-US" sz="1600" i="1" dirty="0"/>
          </a:p>
          <a:p>
            <a:pPr algn="r"/>
            <a:endParaRPr lang="en-US" sz="1600" i="1" dirty="0"/>
          </a:p>
          <a:p>
            <a:pPr algn="r"/>
            <a:r>
              <a:rPr lang="en-US" sz="1600" i="1" dirty="0"/>
              <a:t>July, 2019</a:t>
            </a:r>
          </a:p>
        </p:txBody>
      </p:sp>
    </p:spTree>
    <p:extLst>
      <p:ext uri="{BB962C8B-B14F-4D97-AF65-F5344CB8AC3E}">
        <p14:creationId xmlns:p14="http://schemas.microsoft.com/office/powerpoint/2010/main" val="1361709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F45D-5348-4B06-B487-0FCDB3C6D13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0A86820-9F29-4EC4-BAD1-13C411F309A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36109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FE62-1177-4408-A28F-EF30AA4C24FA}"/>
              </a:ext>
            </a:extLst>
          </p:cNvPr>
          <p:cNvSpPr>
            <a:spLocks noGrp="1"/>
          </p:cNvSpPr>
          <p:nvPr>
            <p:ph type="title"/>
          </p:nvPr>
        </p:nvSpPr>
        <p:spPr>
          <a:xfrm>
            <a:off x="1129166" y="841730"/>
            <a:ext cx="8619060" cy="444145"/>
          </a:xfrm>
        </p:spPr>
        <p:txBody>
          <a:bodyPr>
            <a:normAutofit fontScale="90000"/>
          </a:bodyPr>
          <a:lstStyle/>
          <a:p>
            <a:br>
              <a:rPr lang="en-US" dirty="0">
                <a:latin typeface="Cambria" panose="02040503050406030204" pitchFamily="18" charset="0"/>
                <a:ea typeface="Cambria" panose="02040503050406030204" pitchFamily="18" charset="0"/>
              </a:rPr>
            </a:br>
            <a:r>
              <a:rPr lang="en-US" sz="2700" dirty="0">
                <a:latin typeface="Cambria" panose="02040503050406030204" pitchFamily="18" charset="0"/>
                <a:ea typeface="Cambria" panose="02040503050406030204" pitchFamily="18" charset="0"/>
              </a:rPr>
              <a:t>References:</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0E4F5FD9-B3FE-4E5E-8E72-026B7B315BEA}"/>
              </a:ext>
            </a:extLst>
          </p:cNvPr>
          <p:cNvSpPr>
            <a:spLocks noGrp="1"/>
          </p:cNvSpPr>
          <p:nvPr>
            <p:ph type="body" idx="1"/>
          </p:nvPr>
        </p:nvSpPr>
        <p:spPr>
          <a:xfrm>
            <a:off x="1129166" y="1514477"/>
            <a:ext cx="8619060" cy="3304648"/>
          </a:xfrm>
        </p:spPr>
        <p:txBody>
          <a:bodyPr>
            <a:normAutofit/>
          </a:bodyPr>
          <a:lstStyle/>
          <a:p>
            <a:r>
              <a:rPr lang="en-US" sz="1400" dirty="0">
                <a:latin typeface="Cambria" panose="02040503050406030204" pitchFamily="18" charset="0"/>
                <a:ea typeface="Cambria" panose="02040503050406030204" pitchFamily="18" charset="0"/>
              </a:rPr>
              <a:t>CDC (2015). Injury mortality reports 1999 and onwards (USA). In Web-based Injury Statistics Query and Reporting System / CDC WISQARS. Atlanta: National Center for Injury Prevention and Control, Centers for Disease Control and Prevention / CDC. </a:t>
            </a:r>
          </a:p>
        </p:txBody>
      </p:sp>
    </p:spTree>
    <p:extLst>
      <p:ext uri="{BB962C8B-B14F-4D97-AF65-F5344CB8AC3E}">
        <p14:creationId xmlns:p14="http://schemas.microsoft.com/office/powerpoint/2010/main" val="1521603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F28C-5DF7-4AC0-90F1-C15EFA55A65E}"/>
              </a:ext>
            </a:extLst>
          </p:cNvPr>
          <p:cNvSpPr>
            <a:spLocks noGrp="1"/>
          </p:cNvSpPr>
          <p:nvPr>
            <p:ph type="title"/>
          </p:nvPr>
        </p:nvSpPr>
        <p:spPr>
          <a:xfrm>
            <a:off x="1129167" y="861134"/>
            <a:ext cx="8619060" cy="426128"/>
          </a:xfrm>
        </p:spPr>
        <p:txBody>
          <a:bodyPr>
            <a:noAutofit/>
          </a:bodyPr>
          <a:lstStyle/>
          <a:p>
            <a:pPr algn="ctr"/>
            <a:r>
              <a:rPr lang="en-US" sz="2800" b="1" dirty="0">
                <a:latin typeface="Cambria" panose="02040503050406030204" pitchFamily="18" charset="0"/>
                <a:ea typeface="Cambria" panose="02040503050406030204" pitchFamily="18" charset="0"/>
                <a:cs typeface="+mn-cs"/>
              </a:rPr>
              <a:t>Facts</a:t>
            </a:r>
          </a:p>
        </p:txBody>
      </p:sp>
      <p:sp>
        <p:nvSpPr>
          <p:cNvPr id="3" name="Text Placeholder 2">
            <a:extLst>
              <a:ext uri="{FF2B5EF4-FFF2-40B4-BE49-F238E27FC236}">
                <a16:creationId xmlns:a16="http://schemas.microsoft.com/office/drawing/2014/main" id="{8DB01614-0DE4-4250-B759-1C385403A152}"/>
              </a:ext>
            </a:extLst>
          </p:cNvPr>
          <p:cNvSpPr>
            <a:spLocks noGrp="1"/>
          </p:cNvSpPr>
          <p:nvPr>
            <p:ph type="body" idx="1"/>
          </p:nvPr>
        </p:nvSpPr>
        <p:spPr>
          <a:xfrm>
            <a:off x="1129165" y="1464816"/>
            <a:ext cx="9701591" cy="4181381"/>
          </a:xfrm>
        </p:spPr>
        <p:txBody>
          <a:bodyPr>
            <a:normAutofit/>
          </a:bodyPr>
          <a:lstStyle/>
          <a:p>
            <a:pPr marL="285750" indent="-285750">
              <a:buFont typeface="Arial" panose="020B0604020202020204" pitchFamily="34" charset="0"/>
              <a:buChar char="•"/>
            </a:pPr>
            <a:r>
              <a:rPr lang="en-US" sz="1600" dirty="0">
                <a:latin typeface="Cambria" panose="02040503050406030204" pitchFamily="18" charset="0"/>
                <a:ea typeface="Cambria" panose="02040503050406030204" pitchFamily="18" charset="0"/>
              </a:rPr>
              <a:t>Gun violence in the United States results in thousands of deaths and injuries each year.</a:t>
            </a:r>
          </a:p>
          <a:p>
            <a:pPr marL="285750" indent="-285750">
              <a:buFont typeface="Arial" panose="020B0604020202020204" pitchFamily="34" charset="0"/>
              <a:buChar char="•"/>
            </a:pPr>
            <a:r>
              <a:rPr lang="en-US" sz="1600" dirty="0">
                <a:latin typeface="Cambria" panose="02040503050406030204" pitchFamily="18" charset="0"/>
                <a:ea typeface="Cambria" panose="02040503050406030204" pitchFamily="18" charset="0"/>
              </a:rPr>
              <a:t>The US currently has the most gun-related murders per 100,000 people in the developed world, at a little over 3 gun murders per 100,000 people (CDC, 2015).</a:t>
            </a:r>
          </a:p>
          <a:p>
            <a:pPr marL="285750" indent="-285750">
              <a:buFont typeface="Arial" panose="020B0604020202020204" pitchFamily="34" charset="0"/>
              <a:buChar char="•"/>
            </a:pPr>
            <a:r>
              <a:rPr lang="en-US" sz="1600" dirty="0">
                <a:latin typeface="Cambria" panose="02040503050406030204" pitchFamily="18" charset="0"/>
                <a:ea typeface="Cambria" panose="02040503050406030204" pitchFamily="18" charset="0"/>
              </a:rPr>
              <a:t>In 2017 alone, 11 mass shootings in the US caused 117 fatalities and 587 injuries occurring in concert, religious, workplace, airport, and shopping venues and in the community.</a:t>
            </a:r>
          </a:p>
          <a:p>
            <a:pPr marL="285750" indent="-285750">
              <a:buFont typeface="Arial" panose="020B0604020202020204" pitchFamily="34" charset="0"/>
              <a:buChar char="•"/>
            </a:pPr>
            <a:r>
              <a:rPr lang="en-US" sz="1600" dirty="0">
                <a:latin typeface="Cambria" panose="02040503050406030204" pitchFamily="18" charset="0"/>
                <a:ea typeface="Cambria" panose="02040503050406030204" pitchFamily="18" charset="0"/>
              </a:rPr>
              <a:t>On June 12, 2016 at Pulse Nightclub, a single shooter killed 49 people and injured 53. It was the worst mass shooting in US history until the mass shooting in Las Vegas in October 2017 took 58 lives and left 546 injured. </a:t>
            </a:r>
          </a:p>
          <a:p>
            <a:pPr marL="285750" indent="-285750">
              <a:buFont typeface="Arial" panose="020B0604020202020204" pitchFamily="34" charset="0"/>
              <a:buChar char="•"/>
            </a:pPr>
            <a:r>
              <a:rPr lang="en-US" sz="1600" dirty="0">
                <a:latin typeface="Cambria" panose="02040503050406030204" pitchFamily="18" charset="0"/>
                <a:ea typeface="Cambria" panose="02040503050406030204" pitchFamily="18" charset="0"/>
              </a:rPr>
              <a:t>Approximately one of three handguns guns is kept loaded and unlocked and most children know where their parents keep their guns.</a:t>
            </a:r>
          </a:p>
          <a:p>
            <a:pPr marL="285750" indent="-285750">
              <a:buFont typeface="Arial" panose="020B0604020202020204" pitchFamily="34" charset="0"/>
              <a:buChar char="•"/>
            </a:pPr>
            <a:r>
              <a:rPr lang="en-US" sz="1600" dirty="0">
                <a:latin typeface="Cambria" panose="02040503050406030204" pitchFamily="18" charset="0"/>
                <a:ea typeface="Cambria" panose="02040503050406030204" pitchFamily="18" charset="0"/>
              </a:rPr>
              <a:t>In 2015, 2,824 children (age 0 to 19 years) died by gunshot and an additional 13,723 were injured.</a:t>
            </a:r>
          </a:p>
          <a:p>
            <a:pPr marL="285750" indent="-285750">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endParaRPr lang="en-US" sz="1600"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3923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217E-4734-4317-863B-B61E44714E99}"/>
              </a:ext>
            </a:extLst>
          </p:cNvPr>
          <p:cNvSpPr>
            <a:spLocks noGrp="1"/>
          </p:cNvSpPr>
          <p:nvPr>
            <p:ph type="title"/>
          </p:nvPr>
        </p:nvSpPr>
        <p:spPr/>
        <p:txBody>
          <a:bodyPr/>
          <a:lstStyle/>
          <a:p>
            <a:r>
              <a:rPr lang="en-US" dirty="0"/>
              <a:t>Handguns Bar Graph</a:t>
            </a:r>
          </a:p>
        </p:txBody>
      </p:sp>
      <p:sp>
        <p:nvSpPr>
          <p:cNvPr id="3" name="Content Placeholder 2">
            <a:extLst>
              <a:ext uri="{FF2B5EF4-FFF2-40B4-BE49-F238E27FC236}">
                <a16:creationId xmlns:a16="http://schemas.microsoft.com/office/drawing/2014/main" id="{59DC3CBD-7A91-479D-A916-ED8065B0692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92542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6D21C-FFB1-46D5-A765-B8AF0E104000}"/>
              </a:ext>
            </a:extLst>
          </p:cNvPr>
          <p:cNvSpPr>
            <a:spLocks noGrp="1"/>
          </p:cNvSpPr>
          <p:nvPr>
            <p:ph type="title"/>
          </p:nvPr>
        </p:nvSpPr>
        <p:spPr/>
        <p:txBody>
          <a:bodyPr/>
          <a:lstStyle/>
          <a:p>
            <a:r>
              <a:rPr lang="en-US" dirty="0"/>
              <a:t>Long Guns  Bar Graph</a:t>
            </a:r>
          </a:p>
        </p:txBody>
      </p:sp>
      <p:sp>
        <p:nvSpPr>
          <p:cNvPr id="3" name="Content Placeholder 2">
            <a:extLst>
              <a:ext uri="{FF2B5EF4-FFF2-40B4-BE49-F238E27FC236}">
                <a16:creationId xmlns:a16="http://schemas.microsoft.com/office/drawing/2014/main" id="{5ABEBBE0-D71E-4CF4-B74F-08D0024285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58882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7AA5-D7AD-4259-BBF1-6D827AFFFB32}"/>
              </a:ext>
            </a:extLst>
          </p:cNvPr>
          <p:cNvSpPr>
            <a:spLocks noGrp="1"/>
          </p:cNvSpPr>
          <p:nvPr>
            <p:ph type="title"/>
          </p:nvPr>
        </p:nvSpPr>
        <p:spPr/>
        <p:txBody>
          <a:bodyPr/>
          <a:lstStyle/>
          <a:p>
            <a:r>
              <a:rPr lang="en-US" dirty="0"/>
              <a:t>Scatter Plots with population</a:t>
            </a:r>
          </a:p>
        </p:txBody>
      </p:sp>
      <p:sp>
        <p:nvSpPr>
          <p:cNvPr id="3" name="Content Placeholder 2">
            <a:extLst>
              <a:ext uri="{FF2B5EF4-FFF2-40B4-BE49-F238E27FC236}">
                <a16:creationId xmlns:a16="http://schemas.microsoft.com/office/drawing/2014/main" id="{AD67B3A3-82CF-4BBB-BE07-5C7ECF4DBC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703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D5915-20C3-4191-8084-8E5CA0E79FAC}"/>
              </a:ext>
            </a:extLst>
          </p:cNvPr>
          <p:cNvSpPr>
            <a:spLocks noGrp="1"/>
          </p:cNvSpPr>
          <p:nvPr>
            <p:ph type="title"/>
          </p:nvPr>
        </p:nvSpPr>
        <p:spPr/>
        <p:txBody>
          <a:bodyPr/>
          <a:lstStyle/>
          <a:p>
            <a:r>
              <a:rPr lang="en-US" dirty="0"/>
              <a:t>Permit Bar Graph</a:t>
            </a:r>
          </a:p>
        </p:txBody>
      </p:sp>
      <p:sp>
        <p:nvSpPr>
          <p:cNvPr id="3" name="Content Placeholder 2">
            <a:extLst>
              <a:ext uri="{FF2B5EF4-FFF2-40B4-BE49-F238E27FC236}">
                <a16:creationId xmlns:a16="http://schemas.microsoft.com/office/drawing/2014/main" id="{AE7B4B4F-9ADD-4B81-AC55-A860CA4ED68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97936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1918-0F07-4F12-9399-39FDC83C9A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26FA42-D752-4B25-8ABA-FD586CB2D9A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20850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A479-176A-4498-9A93-B4A60AABF2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5139E4-7E22-48A2-B660-4767871FA54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33102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5636D-5AB0-4EB4-A617-2FA05998E7FC}"/>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NICS Participation Map</a:t>
            </a:r>
          </a:p>
        </p:txBody>
      </p:sp>
      <p:pic>
        <p:nvPicPr>
          <p:cNvPr id="4" name="Content Placeholder 3">
            <a:extLst>
              <a:ext uri="{FF2B5EF4-FFF2-40B4-BE49-F238E27FC236}">
                <a16:creationId xmlns:a16="http://schemas.microsoft.com/office/drawing/2014/main" id="{961AB113-E2FC-417B-8D24-3482044E94F6}"/>
              </a:ext>
            </a:extLst>
          </p:cNvPr>
          <p:cNvPicPr>
            <a:picLocks noGrp="1"/>
          </p:cNvPicPr>
          <p:nvPr>
            <p:ph idx="1"/>
          </p:nvPr>
        </p:nvPicPr>
        <p:blipFill rotWithShape="1">
          <a:blip r:embed="rId2"/>
          <a:srcRect l="18590" t="28489" r="23589" b="8604"/>
          <a:stretch/>
        </p:blipFill>
        <p:spPr bwMode="auto">
          <a:xfrm>
            <a:off x="1130269" y="1447060"/>
            <a:ext cx="9603275" cy="46679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0531961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otalTime>283</TotalTime>
  <Words>216</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Cambria</vt:lpstr>
      <vt:lpstr>Century Gothic</vt:lpstr>
      <vt:lpstr>Gallery</vt:lpstr>
      <vt:lpstr>Firearm Registration correlated to state crime and social statistics Data </vt:lpstr>
      <vt:lpstr>Facts</vt:lpstr>
      <vt:lpstr>Handguns Bar Graph</vt:lpstr>
      <vt:lpstr>Long Guns  Bar Graph</vt:lpstr>
      <vt:lpstr>Scatter Plots with population</vt:lpstr>
      <vt:lpstr>Permit Bar Graph</vt:lpstr>
      <vt:lpstr>PowerPoint Presentation</vt:lpstr>
      <vt:lpstr>PowerPoint Presentation</vt:lpstr>
      <vt:lpstr>NICS Participation Map</vt:lpstr>
      <vt:lpstr>PowerPoint Presentation</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Firearm Registration correlated to state crime and social statistics Data </dc:title>
  <dc:creator>enerel tsogt-ochir</dc:creator>
  <cp:lastModifiedBy>enerel tsogt-ochir</cp:lastModifiedBy>
  <cp:revision>8</cp:revision>
  <dcterms:created xsi:type="dcterms:W3CDTF">2019-07-20T18:17:52Z</dcterms:created>
  <dcterms:modified xsi:type="dcterms:W3CDTF">2019-07-22T23:01:58Z</dcterms:modified>
</cp:coreProperties>
</file>