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7/18/2019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882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795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7/18/2019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02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7/18/2019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309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7/18/2019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203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6564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10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1608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521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7/18/2019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1793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7/18/2019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518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7/18/2019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3128116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7B4E73F-AC49-460C-A8BA-F199CF5F10D7}"/>
              </a:ext>
            </a:extLst>
          </p:cNvPr>
          <p:cNvPicPr>
            <a:picLocks noChangeAspect="1"/>
          </p:cNvPicPr>
          <p:nvPr/>
        </p:nvPicPr>
        <p:blipFill rotWithShape="1">
          <a:blip r:embed="rId2"/>
          <a:srcRect/>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6A9D250-7419-4ED5-A164-989247FCADDD}"/>
              </a:ext>
            </a:extLst>
          </p:cNvPr>
          <p:cNvSpPr>
            <a:spLocks noGrp="1"/>
          </p:cNvSpPr>
          <p:nvPr>
            <p:ph type="ctrTitle"/>
          </p:nvPr>
        </p:nvSpPr>
        <p:spPr>
          <a:xfrm>
            <a:off x="837126" y="1419225"/>
            <a:ext cx="4320227" cy="2395117"/>
          </a:xfrm>
        </p:spPr>
        <p:txBody>
          <a:bodyPr>
            <a:normAutofit/>
          </a:bodyPr>
          <a:lstStyle/>
          <a:p>
            <a:r>
              <a:rPr lang="en-US" sz="4000" dirty="0">
                <a:solidFill>
                  <a:srgbClr val="FFFFFF"/>
                </a:solidFill>
              </a:rPr>
              <a:t>Graphing Firearms in America</a:t>
            </a:r>
          </a:p>
        </p:txBody>
      </p:sp>
      <p:sp>
        <p:nvSpPr>
          <p:cNvPr id="3" name="Subtitle 2">
            <a:extLst>
              <a:ext uri="{FF2B5EF4-FFF2-40B4-BE49-F238E27FC236}">
                <a16:creationId xmlns:a16="http://schemas.microsoft.com/office/drawing/2014/main" id="{8DB56449-446E-42F4-9538-411507173C7D}"/>
              </a:ext>
            </a:extLst>
          </p:cNvPr>
          <p:cNvSpPr>
            <a:spLocks noGrp="1"/>
          </p:cNvSpPr>
          <p:nvPr>
            <p:ph type="subTitle" idx="1"/>
          </p:nvPr>
        </p:nvSpPr>
        <p:spPr>
          <a:xfrm>
            <a:off x="837126" y="3824577"/>
            <a:ext cx="4320228" cy="1614198"/>
          </a:xfrm>
        </p:spPr>
        <p:txBody>
          <a:bodyPr>
            <a:normAutofit/>
          </a:bodyPr>
          <a:lstStyle/>
          <a:p>
            <a:r>
              <a:rPr lang="en-US" sz="1800" dirty="0">
                <a:solidFill>
                  <a:srgbClr val="FFFFFF">
                    <a:alpha val="75000"/>
                  </a:srgbClr>
                </a:solidFill>
              </a:rPr>
              <a:t>By Mike, </a:t>
            </a:r>
            <a:r>
              <a:rPr lang="en-US" sz="1800" dirty="0" err="1">
                <a:solidFill>
                  <a:srgbClr val="FFFFFF">
                    <a:alpha val="75000"/>
                  </a:srgbClr>
                </a:solidFill>
              </a:rPr>
              <a:t>Tulga,a</a:t>
            </a:r>
            <a:r>
              <a:rPr lang="en-US" sz="1800" dirty="0">
                <a:solidFill>
                  <a:srgbClr val="FFFFFF">
                    <a:alpha val="75000"/>
                  </a:srgbClr>
                </a:solidFill>
              </a:rPr>
              <a:t> </a:t>
            </a:r>
            <a:r>
              <a:rPr lang="en-US" sz="1800" dirty="0" err="1">
                <a:solidFill>
                  <a:srgbClr val="FFFFFF">
                    <a:alpha val="75000"/>
                  </a:srgbClr>
                </a:solidFill>
              </a:rPr>
              <a:t>enerel</a:t>
            </a:r>
            <a:r>
              <a:rPr lang="en-US" sz="1800" dirty="0">
                <a:solidFill>
                  <a:srgbClr val="FFFFFF">
                    <a:alpha val="75000"/>
                  </a:srgbClr>
                </a:solidFill>
              </a:rPr>
              <a:t> and gene</a:t>
            </a:r>
          </a:p>
          <a:p>
            <a:r>
              <a:rPr lang="en-US" sz="1800" dirty="0">
                <a:solidFill>
                  <a:srgbClr val="FFFFFF">
                    <a:alpha val="75000"/>
                  </a:srgbClr>
                </a:solidFill>
              </a:rPr>
              <a:t>Aka Dream Team</a:t>
            </a:r>
          </a:p>
        </p:txBody>
      </p:sp>
    </p:spTree>
    <p:extLst>
      <p:ext uri="{BB962C8B-B14F-4D97-AF65-F5344CB8AC3E}">
        <p14:creationId xmlns:p14="http://schemas.microsoft.com/office/powerpoint/2010/main" val="34936777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88000">
              <a:schemeClr val="bg1">
                <a:shade val="94000"/>
                <a:satMod val="110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39DFA-D5FC-4D61-A9E6-BEEE9B6BD433}"/>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2400" dirty="0"/>
              <a:t>Preliminary chart &amp; plot focus:</a:t>
            </a:r>
            <a:br>
              <a:rPr lang="en-US" sz="2400" dirty="0"/>
            </a:br>
            <a:r>
              <a:rPr lang="en-US" sz="2400" dirty="0"/>
              <a:t>1. Firearm registration per state - bar graph</a:t>
            </a:r>
            <a:br>
              <a:rPr lang="en-US" sz="2400" dirty="0"/>
            </a:br>
            <a:r>
              <a:rPr lang="en-US" sz="2400" dirty="0"/>
              <a:t>2. Gun type breakout </a:t>
            </a:r>
            <a:br>
              <a:rPr lang="en-US" sz="2400" dirty="0"/>
            </a:br>
            <a:r>
              <a:rPr lang="en-US" sz="2400" dirty="0"/>
              <a:t>3. Google gun stores per state </a:t>
            </a:r>
            <a:br>
              <a:rPr lang="en-US" sz="2400" dirty="0"/>
            </a:br>
            <a:r>
              <a:rPr lang="en-US" sz="2400" dirty="0"/>
              <a:t>4. State concealed carry permits </a:t>
            </a:r>
            <a:br>
              <a:rPr lang="en-US" sz="2400" dirty="0"/>
            </a:br>
            <a:r>
              <a:rPr lang="en-US" sz="2400" dirty="0"/>
              <a:t>5. Firearm related deaths</a:t>
            </a:r>
            <a:br>
              <a:rPr lang="en-US" sz="2400" dirty="0"/>
            </a:br>
            <a:r>
              <a:rPr lang="en-US" sz="2400" dirty="0"/>
              <a:t>6. Aggregated gun purchasers vs major news stories (e.g., school shooting)</a:t>
            </a:r>
          </a:p>
        </p:txBody>
      </p:sp>
      <p:sp>
        <p:nvSpPr>
          <p:cNvPr id="18" name="Rectangle 17">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93771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88000">
              <a:schemeClr val="bg1">
                <a:shade val="94000"/>
                <a:satMod val="110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0FA07D-50CD-4E4F-A384-9A537AB4790C}"/>
              </a:ext>
            </a:extLst>
          </p:cNvPr>
          <p:cNvSpPr>
            <a:spLocks noGrp="1"/>
          </p:cNvSpPr>
          <p:nvPr>
            <p:ph type="title"/>
          </p:nvPr>
        </p:nvSpPr>
        <p:spPr>
          <a:xfrm>
            <a:off x="4449960" y="1507414"/>
            <a:ext cx="7295507" cy="3703320"/>
          </a:xfrm>
        </p:spPr>
        <p:txBody>
          <a:bodyPr vert="horz" lIns="91440" tIns="45720" rIns="91440" bIns="45720" rtlCol="0" anchor="ctr">
            <a:normAutofit fontScale="90000"/>
          </a:bodyPr>
          <a:lstStyle/>
          <a:p>
            <a:r>
              <a:rPr lang="en-US" sz="4800" dirty="0"/>
              <a:t>Data sources(potential)</a:t>
            </a:r>
            <a:br>
              <a:rPr lang="en-US" sz="4800" dirty="0"/>
            </a:br>
            <a:r>
              <a:rPr lang="en-US" sz="2700" dirty="0"/>
              <a:t>1.Firearms Background checks csv</a:t>
            </a:r>
            <a:br>
              <a:rPr lang="en-US" sz="2700" dirty="0"/>
            </a:br>
            <a:r>
              <a:rPr lang="en-US" sz="2700" dirty="0"/>
              <a:t>2.firearms mortality csv</a:t>
            </a:r>
            <a:br>
              <a:rPr lang="en-US" sz="2700" dirty="0"/>
            </a:br>
            <a:r>
              <a:rPr lang="en-US" sz="2700" dirty="0"/>
              <a:t>3. google </a:t>
            </a:r>
            <a:r>
              <a:rPr lang="en-US" sz="2700" dirty="0" err="1"/>
              <a:t>api</a:t>
            </a:r>
            <a:br>
              <a:rPr lang="en-US" sz="2700" dirty="0"/>
            </a:br>
            <a:r>
              <a:rPr lang="en-US" sz="2700" dirty="0"/>
              <a:t>4. </a:t>
            </a:r>
            <a:r>
              <a:rPr lang="en-US" sz="2700" dirty="0" err="1"/>
              <a:t>nyt</a:t>
            </a:r>
            <a:r>
              <a:rPr lang="en-US" sz="2700" dirty="0"/>
              <a:t> </a:t>
            </a:r>
            <a:r>
              <a:rPr lang="en-US" sz="2700" dirty="0" err="1"/>
              <a:t>api</a:t>
            </a:r>
            <a:br>
              <a:rPr lang="en-US" sz="2700" dirty="0"/>
            </a:br>
            <a:r>
              <a:rPr lang="en-US" sz="2700" dirty="0"/>
              <a:t>5. </a:t>
            </a:r>
            <a:r>
              <a:rPr lang="en-US" sz="2700" dirty="0" err="1"/>
              <a:t>fbi</a:t>
            </a:r>
            <a:r>
              <a:rPr lang="en-US" sz="2700" dirty="0"/>
              <a:t> </a:t>
            </a:r>
            <a:r>
              <a:rPr lang="en-US" sz="2700" dirty="0" err="1"/>
              <a:t>api</a:t>
            </a:r>
            <a:br>
              <a:rPr lang="en-US" sz="2700" dirty="0"/>
            </a:br>
            <a:br>
              <a:rPr lang="en-US" sz="4800" dirty="0"/>
            </a:br>
            <a:endParaRPr lang="en-US" sz="4800" dirty="0"/>
          </a:p>
        </p:txBody>
      </p:sp>
      <p:sp>
        <p:nvSpPr>
          <p:cNvPr id="18" name="Rectangle 17">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26364975"/>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941"/>
      </a:dk2>
      <a:lt2>
        <a:srgbClr val="E2E8E5"/>
      </a:lt2>
      <a:accent1>
        <a:srgbClr val="C34D86"/>
      </a:accent1>
      <a:accent2>
        <a:srgbClr val="B13BA5"/>
      </a:accent2>
      <a:accent3>
        <a:srgbClr val="9E4DC3"/>
      </a:accent3>
      <a:accent4>
        <a:srgbClr val="6142B4"/>
      </a:accent4>
      <a:accent5>
        <a:srgbClr val="4D5EC3"/>
      </a:accent5>
      <a:accent6>
        <a:srgbClr val="3B7EB1"/>
      </a:accent6>
      <a:hlink>
        <a:srgbClr val="6A68CC"/>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4</TotalTime>
  <Words>27</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Gill Sans MT</vt:lpstr>
      <vt:lpstr>Wingdings 2</vt:lpstr>
      <vt:lpstr>DividendVTI</vt:lpstr>
      <vt:lpstr>Graphing Firearms in America</vt:lpstr>
      <vt:lpstr>Preliminary chart &amp; plot focus: 1. Firearm registration per state - bar graph 2. Gun type breakout  3. Google gun stores per state  4. State concealed carry permits  5. Firearm related deaths 6. Aggregated gun purchasers vs major news stories (e.g., school shooting)</vt:lpstr>
      <vt:lpstr>Data sources(potential) 1.Firearms Background checks csv 2.firearms mortality csv 3. google api 4. nyt api 5. fbi api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Graphing Firearms in america</dc:title>
  <dc:creator>EasyE</dc:creator>
  <cp:lastModifiedBy>EasyE</cp:lastModifiedBy>
  <cp:revision>2</cp:revision>
  <dcterms:created xsi:type="dcterms:W3CDTF">2019-07-18T16:29:05Z</dcterms:created>
  <dcterms:modified xsi:type="dcterms:W3CDTF">2019-07-18T16:33:29Z</dcterms:modified>
</cp:coreProperties>
</file>