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9"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1"/>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E1BCDE3-2672-8F40-AB24-36D27D587B2A}" type="datetimeFigureOut">
              <a:rPr lang="en-US" smtClean="0"/>
              <a:t>8/30/20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278041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BCDE3-2672-8F40-AB24-36D27D587B2A}"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81170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BCDE3-2672-8F40-AB24-36D27D587B2A}"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4246218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BCDE3-2672-8F40-AB24-36D27D587B2A}"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2EF46-5895-6145-87F6-94409622E52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184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BCDE3-2672-8F40-AB24-36D27D587B2A}"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393923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1BCDE3-2672-8F40-AB24-36D27D587B2A}" type="datetimeFigureOut">
              <a:rPr lang="en-US" smtClean="0"/>
              <a:t>8/30/20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1460684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1BCDE3-2672-8F40-AB24-36D27D587B2A}" type="datetimeFigureOut">
              <a:rPr lang="en-US" smtClean="0"/>
              <a:t>8/30/20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3800938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1BCDE3-2672-8F40-AB24-36D27D587B2A}"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1886912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1BCDE3-2672-8F40-AB24-36D27D587B2A}"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3928378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1BCDE3-2672-8F40-AB24-36D27D587B2A}"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14820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1BCDE3-2672-8F40-AB24-36D27D587B2A}"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3832127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1BCDE3-2672-8F40-AB24-36D27D587B2A}"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186788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BCDE3-2672-8F40-AB24-36D27D587B2A}" type="datetimeFigureOut">
              <a:rPr lang="en-US" smtClean="0"/>
              <a:t>8/30/20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80472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1BCDE3-2672-8F40-AB24-36D27D587B2A}" type="datetimeFigureOut">
              <a:rPr lang="en-US" smtClean="0"/>
              <a:t>8/30/20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142636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BCDE3-2672-8F40-AB24-36D27D587B2A}" type="datetimeFigureOut">
              <a:rPr lang="en-US" smtClean="0"/>
              <a:t>8/30/20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336477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BCDE3-2672-8F40-AB24-36D27D587B2A}"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2095970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BCDE3-2672-8F40-AB24-36D27D587B2A}"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2EF46-5895-6145-87F6-94409622E52D}" type="slidenum">
              <a:rPr lang="en-US" smtClean="0"/>
              <a:t>‹#›</a:t>
            </a:fld>
            <a:endParaRPr lang="en-US"/>
          </a:p>
        </p:txBody>
      </p:sp>
    </p:spTree>
    <p:extLst>
      <p:ext uri="{BB962C8B-B14F-4D97-AF65-F5344CB8AC3E}">
        <p14:creationId xmlns:p14="http://schemas.microsoft.com/office/powerpoint/2010/main" val="379854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1BCDE3-2672-8F40-AB24-36D27D587B2A}" type="datetimeFigureOut">
              <a:rPr lang="en-US" smtClean="0"/>
              <a:t>8/30/20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C2EF46-5895-6145-87F6-94409622E52D}" type="slidenum">
              <a:rPr lang="en-US" smtClean="0"/>
              <a:t>‹#›</a:t>
            </a:fld>
            <a:endParaRPr lang="en-US"/>
          </a:p>
        </p:txBody>
      </p:sp>
    </p:spTree>
    <p:extLst>
      <p:ext uri="{BB962C8B-B14F-4D97-AF65-F5344CB8AC3E}">
        <p14:creationId xmlns:p14="http://schemas.microsoft.com/office/powerpoint/2010/main" val="3421435609"/>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housepriceh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7C14-B267-BF46-9DA7-11188AD226EB}"/>
              </a:ext>
            </a:extLst>
          </p:cNvPr>
          <p:cNvSpPr>
            <a:spLocks noGrp="1"/>
          </p:cNvSpPr>
          <p:nvPr>
            <p:ph type="ctrTitle"/>
          </p:nvPr>
        </p:nvSpPr>
        <p:spPr/>
        <p:txBody>
          <a:bodyPr/>
          <a:lstStyle/>
          <a:p>
            <a:r>
              <a:rPr lang="en-US" dirty="0"/>
              <a:t>The Battle of neighborhoods – Toronto borough</a:t>
            </a:r>
          </a:p>
        </p:txBody>
      </p:sp>
      <p:sp>
        <p:nvSpPr>
          <p:cNvPr id="3" name="Subtitle 2">
            <a:extLst>
              <a:ext uri="{FF2B5EF4-FFF2-40B4-BE49-F238E27FC236}">
                <a16:creationId xmlns:a16="http://schemas.microsoft.com/office/drawing/2014/main" id="{FC426933-562E-8148-8B20-4E0CC057AA19}"/>
              </a:ext>
            </a:extLst>
          </p:cNvPr>
          <p:cNvSpPr>
            <a:spLocks noGrp="1"/>
          </p:cNvSpPr>
          <p:nvPr>
            <p:ph type="subTitle" idx="1"/>
          </p:nvPr>
        </p:nvSpPr>
        <p:spPr/>
        <p:txBody>
          <a:bodyPr/>
          <a:lstStyle/>
          <a:p>
            <a:r>
              <a:rPr lang="en-US" dirty="0"/>
              <a:t>Author: Abishek Venkatakrishnan</a:t>
            </a:r>
          </a:p>
          <a:p>
            <a:r>
              <a:rPr lang="en-US" dirty="0"/>
              <a:t>Date: August 30, 2020</a:t>
            </a:r>
          </a:p>
        </p:txBody>
      </p:sp>
    </p:spTree>
    <p:extLst>
      <p:ext uri="{BB962C8B-B14F-4D97-AF65-F5344CB8AC3E}">
        <p14:creationId xmlns:p14="http://schemas.microsoft.com/office/powerpoint/2010/main" val="365722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2605-B81B-E942-855F-EA35CB18CB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C5A4ADD-05E5-C54B-A173-ED91E6511A65}"/>
              </a:ext>
            </a:extLst>
          </p:cNvPr>
          <p:cNvSpPr>
            <a:spLocks noGrp="1"/>
          </p:cNvSpPr>
          <p:nvPr>
            <p:ph idx="1"/>
          </p:nvPr>
        </p:nvSpPr>
        <p:spPr>
          <a:xfrm>
            <a:off x="1141412" y="1853184"/>
            <a:ext cx="9905999" cy="3938017"/>
          </a:xfrm>
        </p:spPr>
        <p:txBody>
          <a:bodyPr>
            <a:normAutofit/>
          </a:bodyPr>
          <a:lstStyle/>
          <a:p>
            <a:r>
              <a:rPr lang="en-US" sz="1800" dirty="0"/>
              <a:t> Canada has one of the hottest real estate markets in the world. Cities like Vancouver and Toronto lead the charts in terms of expensive housing in the country. Toronto attracts a lot of people from different part of the country and as well as the world as its technological hub is constantly growing and thriving. </a:t>
            </a:r>
          </a:p>
          <a:p>
            <a:r>
              <a:rPr lang="en-US" sz="1800" dirty="0"/>
              <a:t>With ever increasing population in the Greater Toronto Area, the real estate market is having a hard time meeting the demand. This has resulted in the housing prices skyrocketing in the last few years. </a:t>
            </a:r>
          </a:p>
          <a:p>
            <a:r>
              <a:rPr lang="en-US" sz="1800" dirty="0"/>
              <a:t>Given the limited supply of housing and ever-increasing prices, it is imperative that people make an informed decision while buying a property.</a:t>
            </a:r>
          </a:p>
          <a:p>
            <a:r>
              <a:rPr lang="en-US" sz="1800" dirty="0"/>
              <a:t>This project aims to help the general public such as buyers and real estate agents to make such an informed decision.</a:t>
            </a:r>
          </a:p>
          <a:p>
            <a:endParaRPr lang="en-US" sz="1400" dirty="0"/>
          </a:p>
        </p:txBody>
      </p:sp>
    </p:spTree>
    <p:extLst>
      <p:ext uri="{BB962C8B-B14F-4D97-AF65-F5344CB8AC3E}">
        <p14:creationId xmlns:p14="http://schemas.microsoft.com/office/powerpoint/2010/main" val="23680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AE92-307C-3048-BD7D-02B89FD62F0A}"/>
              </a:ext>
            </a:extLst>
          </p:cNvPr>
          <p:cNvSpPr>
            <a:spLocks noGrp="1"/>
          </p:cNvSpPr>
          <p:nvPr>
            <p:ph type="title"/>
          </p:nvPr>
        </p:nvSpPr>
        <p:spPr/>
        <p:txBody>
          <a:bodyPr/>
          <a:lstStyle/>
          <a:p>
            <a:r>
              <a:rPr lang="en-US" dirty="0"/>
              <a:t>Acquiring data:</a:t>
            </a:r>
          </a:p>
        </p:txBody>
      </p:sp>
      <p:sp>
        <p:nvSpPr>
          <p:cNvPr id="3" name="Content Placeholder 2">
            <a:extLst>
              <a:ext uri="{FF2B5EF4-FFF2-40B4-BE49-F238E27FC236}">
                <a16:creationId xmlns:a16="http://schemas.microsoft.com/office/drawing/2014/main" id="{7A78FE53-5E67-A64E-85A1-B210FD3BFBAB}"/>
              </a:ext>
            </a:extLst>
          </p:cNvPr>
          <p:cNvSpPr>
            <a:spLocks noGrp="1"/>
          </p:cNvSpPr>
          <p:nvPr>
            <p:ph idx="1"/>
          </p:nvPr>
        </p:nvSpPr>
        <p:spPr/>
        <p:txBody>
          <a:bodyPr>
            <a:normAutofit/>
          </a:bodyPr>
          <a:lstStyle/>
          <a:p>
            <a:r>
              <a:rPr lang="en-US" sz="1800" dirty="0"/>
              <a:t>We need to obtain data from different sources that include Wikipedia, </a:t>
            </a:r>
            <a:r>
              <a:rPr lang="en-US" sz="1800" dirty="0">
                <a:hlinkClick r:id="rId2"/>
              </a:rPr>
              <a:t>www.housepricehub.com</a:t>
            </a:r>
            <a:r>
              <a:rPr lang="en-US" sz="1800" dirty="0"/>
              <a:t> and Foursquare. </a:t>
            </a:r>
          </a:p>
          <a:p>
            <a:r>
              <a:rPr lang="en-US" sz="1800" dirty="0"/>
              <a:t>All the postal code, borough and neighborhood information can be obtained from Wikipedia.</a:t>
            </a:r>
          </a:p>
          <a:p>
            <a:r>
              <a:rPr lang="en-US" sz="1800" dirty="0"/>
              <a:t>Average house prices for each postal code/neighborhood are found at </a:t>
            </a:r>
            <a:r>
              <a:rPr lang="en-US" sz="1800" dirty="0">
                <a:hlinkClick r:id="rId2"/>
              </a:rPr>
              <a:t>www.housepricehub.com</a:t>
            </a:r>
            <a:r>
              <a:rPr lang="en-US" sz="1800" dirty="0"/>
              <a:t>.</a:t>
            </a:r>
          </a:p>
          <a:p>
            <a:r>
              <a:rPr lang="en-US" sz="1800" dirty="0"/>
              <a:t>Venue information and venue categories can be fetched from Foursquare using API. </a:t>
            </a:r>
          </a:p>
          <a:p>
            <a:endParaRPr lang="en-US" sz="1800" dirty="0"/>
          </a:p>
        </p:txBody>
      </p:sp>
    </p:spTree>
    <p:extLst>
      <p:ext uri="{BB962C8B-B14F-4D97-AF65-F5344CB8AC3E}">
        <p14:creationId xmlns:p14="http://schemas.microsoft.com/office/powerpoint/2010/main" val="185637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CAAB-897B-974D-A147-E74BE6EC4BD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2D2AE52-D811-264B-8B9E-E9F7E4925910}"/>
              </a:ext>
            </a:extLst>
          </p:cNvPr>
          <p:cNvSpPr>
            <a:spLocks noGrp="1"/>
          </p:cNvSpPr>
          <p:nvPr>
            <p:ph idx="1"/>
          </p:nvPr>
        </p:nvSpPr>
        <p:spPr/>
        <p:txBody>
          <a:bodyPr>
            <a:normAutofit/>
          </a:bodyPr>
          <a:lstStyle/>
          <a:p>
            <a:r>
              <a:rPr lang="en-US" sz="1800" dirty="0"/>
              <a:t>Analyze the impact of venue categories and number of venues in each neighborhood on average house prices in that area.</a:t>
            </a:r>
          </a:p>
          <a:p>
            <a:r>
              <a:rPr lang="en-US" sz="1800" dirty="0"/>
              <a:t>Use k-means clustering to cluster house prices, neighborhoods and use that information to pick our sample space to be used in the detailed analysis.</a:t>
            </a:r>
          </a:p>
          <a:p>
            <a:r>
              <a:rPr lang="en-US" sz="1800" dirty="0"/>
              <a:t>Assign main category type to each venue entries based on the category hierarchical level tree obtained from Foursquare website. This ”main category” will help us better understand and evaluate data.</a:t>
            </a:r>
          </a:p>
          <a:p>
            <a:r>
              <a:rPr lang="en-US" sz="1800" dirty="0"/>
              <a:t>Count the number of each type of venues in an area and store that information in the dataset. This data will be used to compare against house prices to study their impact.</a:t>
            </a:r>
          </a:p>
          <a:p>
            <a:endParaRPr lang="en-US" sz="1800" dirty="0"/>
          </a:p>
          <a:p>
            <a:endParaRPr lang="en-US" sz="1800" dirty="0"/>
          </a:p>
        </p:txBody>
      </p:sp>
    </p:spTree>
    <p:extLst>
      <p:ext uri="{BB962C8B-B14F-4D97-AF65-F5344CB8AC3E}">
        <p14:creationId xmlns:p14="http://schemas.microsoft.com/office/powerpoint/2010/main" val="377905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icture containing boat&#10;&#10;Description automatically generated">
            <a:extLst>
              <a:ext uri="{FF2B5EF4-FFF2-40B4-BE49-F238E27FC236}">
                <a16:creationId xmlns:a16="http://schemas.microsoft.com/office/drawing/2014/main" id="{51BB3CA0-C8AE-FA44-8F60-6DFE38ACFCF2}"/>
              </a:ext>
            </a:extLst>
          </p:cNvPr>
          <p:cNvPicPr>
            <a:picLocks noGrp="1"/>
          </p:cNvPicPr>
          <p:nvPr>
            <p:ph idx="1"/>
          </p:nvPr>
        </p:nvPicPr>
        <p:blipFill rotWithShape="1">
          <a:blip r:embed="rId2"/>
          <a:srcRect l="3057" t="4695" r="1788" b="1871"/>
          <a:stretch/>
        </p:blipFill>
        <p:spPr bwMode="auto">
          <a:xfrm>
            <a:off x="1243585" y="1755648"/>
            <a:ext cx="6461759" cy="4730496"/>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F809C77D-643E-4941-AB0E-29D89CE170AD}"/>
              </a:ext>
            </a:extLst>
          </p:cNvPr>
          <p:cNvSpPr>
            <a:spLocks noGrp="1"/>
          </p:cNvSpPr>
          <p:nvPr>
            <p:ph type="title"/>
          </p:nvPr>
        </p:nvSpPr>
        <p:spPr/>
        <p:txBody>
          <a:bodyPr/>
          <a:lstStyle/>
          <a:p>
            <a:r>
              <a:rPr lang="en-US" dirty="0"/>
              <a:t>Results:</a:t>
            </a:r>
          </a:p>
        </p:txBody>
      </p:sp>
      <p:sp>
        <p:nvSpPr>
          <p:cNvPr id="5" name="TextBox 4">
            <a:extLst>
              <a:ext uri="{FF2B5EF4-FFF2-40B4-BE49-F238E27FC236}">
                <a16:creationId xmlns:a16="http://schemas.microsoft.com/office/drawing/2014/main" id="{4D009D70-8B8B-0A44-8899-AC7D1CFBD8D5}"/>
              </a:ext>
            </a:extLst>
          </p:cNvPr>
          <p:cNvSpPr txBox="1"/>
          <p:nvPr/>
        </p:nvSpPr>
        <p:spPr>
          <a:xfrm>
            <a:off x="8144256" y="1755648"/>
            <a:ext cx="3706368"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Plot shows total number of venues in an area for different neighborhoods (bar plot). The line plots shows average house prices.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Based on the plot, there seems to be no direct impact of total venues on house prices.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does seem to be few scenarios where the number of venues seems to have an opposite effect on house prices i.e. lower the number of venues in an area, the higher the house prices.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However, there are also scenarios where the higher number of venues in an area, the lower the house prices.</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71443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boat, sitting&#10;&#10;Description automatically generated">
            <a:extLst>
              <a:ext uri="{FF2B5EF4-FFF2-40B4-BE49-F238E27FC236}">
                <a16:creationId xmlns:a16="http://schemas.microsoft.com/office/drawing/2014/main" id="{23BDA346-0684-FF4C-B5A7-E6E0335E6976}"/>
              </a:ext>
            </a:extLst>
          </p:cNvPr>
          <p:cNvPicPr/>
          <p:nvPr/>
        </p:nvPicPr>
        <p:blipFill rotWithShape="1">
          <a:blip r:embed="rId2"/>
          <a:srcRect l="1567" t="6619" r="2686"/>
          <a:stretch/>
        </p:blipFill>
        <p:spPr bwMode="auto">
          <a:xfrm>
            <a:off x="1243584" y="1755648"/>
            <a:ext cx="6461759" cy="4730496"/>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F809C77D-643E-4941-AB0E-29D89CE170AD}"/>
              </a:ext>
            </a:extLst>
          </p:cNvPr>
          <p:cNvSpPr>
            <a:spLocks noGrp="1"/>
          </p:cNvSpPr>
          <p:nvPr>
            <p:ph type="title"/>
          </p:nvPr>
        </p:nvSpPr>
        <p:spPr/>
        <p:txBody>
          <a:bodyPr/>
          <a:lstStyle/>
          <a:p>
            <a:r>
              <a:rPr lang="en-US" dirty="0"/>
              <a:t>Results:</a:t>
            </a:r>
          </a:p>
        </p:txBody>
      </p:sp>
      <p:sp>
        <p:nvSpPr>
          <p:cNvPr id="5" name="TextBox 4">
            <a:extLst>
              <a:ext uri="{FF2B5EF4-FFF2-40B4-BE49-F238E27FC236}">
                <a16:creationId xmlns:a16="http://schemas.microsoft.com/office/drawing/2014/main" id="{4D009D70-8B8B-0A44-8899-AC7D1CFBD8D5}"/>
              </a:ext>
            </a:extLst>
          </p:cNvPr>
          <p:cNvSpPr txBox="1"/>
          <p:nvPr/>
        </p:nvSpPr>
        <p:spPr>
          <a:xfrm>
            <a:off x="8144256" y="1755648"/>
            <a:ext cx="3706368" cy="2831544"/>
          </a:xfrm>
          <a:prstGeom prst="rect">
            <a:avLst/>
          </a:prstGeom>
          <a:noFill/>
        </p:spPr>
        <p:txBody>
          <a:bodyPr wrap="square" rtlCol="0">
            <a:spAutoFit/>
          </a:bodyPr>
          <a:lstStyle/>
          <a:p>
            <a:pPr marL="285750" indent="-285750">
              <a:buFont typeface="Arial" panose="020B0604020202020204" pitchFamily="34" charset="0"/>
              <a:buChar char="•"/>
            </a:pPr>
            <a:r>
              <a:rPr lang="en-US" dirty="0"/>
              <a:t>The “Nightlife Spot” category has a clear trend in the plot shown above. Areas with higher count of nightlife spots seem to have lower average house prices.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areas with highest house prices don’t have any or very few nightlife spots in the above plot.</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56886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254E9E-6433-BF49-A83F-A5853FD1ECD4}"/>
              </a:ext>
            </a:extLst>
          </p:cNvPr>
          <p:cNvPicPr/>
          <p:nvPr/>
        </p:nvPicPr>
        <p:blipFill>
          <a:blip r:embed="rId2"/>
          <a:stretch>
            <a:fillRect/>
          </a:stretch>
        </p:blipFill>
        <p:spPr>
          <a:xfrm>
            <a:off x="1243584" y="1755648"/>
            <a:ext cx="6461759" cy="4730496"/>
          </a:xfrm>
          <a:prstGeom prst="rect">
            <a:avLst/>
          </a:prstGeom>
        </p:spPr>
      </p:pic>
      <p:sp>
        <p:nvSpPr>
          <p:cNvPr id="2" name="Title 1">
            <a:extLst>
              <a:ext uri="{FF2B5EF4-FFF2-40B4-BE49-F238E27FC236}">
                <a16:creationId xmlns:a16="http://schemas.microsoft.com/office/drawing/2014/main" id="{F809C77D-643E-4941-AB0E-29D89CE170AD}"/>
              </a:ext>
            </a:extLst>
          </p:cNvPr>
          <p:cNvSpPr>
            <a:spLocks noGrp="1"/>
          </p:cNvSpPr>
          <p:nvPr>
            <p:ph type="title"/>
          </p:nvPr>
        </p:nvSpPr>
        <p:spPr/>
        <p:txBody>
          <a:bodyPr/>
          <a:lstStyle/>
          <a:p>
            <a:r>
              <a:rPr lang="en-US" dirty="0"/>
              <a:t>Results:</a:t>
            </a:r>
          </a:p>
        </p:txBody>
      </p:sp>
      <p:sp>
        <p:nvSpPr>
          <p:cNvPr id="5" name="TextBox 4">
            <a:extLst>
              <a:ext uri="{FF2B5EF4-FFF2-40B4-BE49-F238E27FC236}">
                <a16:creationId xmlns:a16="http://schemas.microsoft.com/office/drawing/2014/main" id="{4D009D70-8B8B-0A44-8899-AC7D1CFBD8D5}"/>
              </a:ext>
            </a:extLst>
          </p:cNvPr>
          <p:cNvSpPr txBox="1"/>
          <p:nvPr/>
        </p:nvSpPr>
        <p:spPr>
          <a:xfrm>
            <a:off x="8144256" y="1755648"/>
            <a:ext cx="3706368" cy="2831544"/>
          </a:xfrm>
          <a:prstGeom prst="rect">
            <a:avLst/>
          </a:prstGeom>
          <a:noFill/>
        </p:spPr>
        <p:txBody>
          <a:bodyPr wrap="square" rtlCol="0">
            <a:spAutoFit/>
          </a:bodyPr>
          <a:lstStyle/>
          <a:p>
            <a:pPr marL="285750" indent="-285750">
              <a:buFont typeface="Arial" panose="020B0604020202020204" pitchFamily="34" charset="0"/>
              <a:buChar char="•"/>
            </a:pPr>
            <a:r>
              <a:rPr lang="en-US" dirty="0"/>
              <a:t>One category that seems to have a trend is Food. For the most part, the higher the count for food venues in an area, the lower the house prices.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top 3-4 areas that have the highest prices have a very low count of food venues. </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79687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B617-45B7-1A49-AAA5-50635AD9C41E}"/>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C2AA0C9-C5F4-A74E-B42D-4A51626B1C88}"/>
              </a:ext>
            </a:extLst>
          </p:cNvPr>
          <p:cNvSpPr>
            <a:spLocks noGrp="1"/>
          </p:cNvSpPr>
          <p:nvPr>
            <p:ph idx="1"/>
          </p:nvPr>
        </p:nvSpPr>
        <p:spPr/>
        <p:txBody>
          <a:bodyPr>
            <a:normAutofit/>
          </a:bodyPr>
          <a:lstStyle/>
          <a:p>
            <a:r>
              <a:rPr lang="en-US" sz="1800" dirty="0"/>
              <a:t>Based upon the findings in the results section, it is evident that there exists a co-relation between number of venues in an area, number of different venue categories and average house prices.</a:t>
            </a:r>
          </a:p>
          <a:p>
            <a:pPr marL="0" indent="0">
              <a:buNone/>
            </a:pPr>
            <a:endParaRPr lang="en-US" sz="1800" dirty="0"/>
          </a:p>
          <a:p>
            <a:r>
              <a:rPr lang="en-US" sz="1800" dirty="0"/>
              <a:t>Findings from this study can be used to make an informed decision while trying to decide which neighborhood would be the best to buy a house in.</a:t>
            </a:r>
          </a:p>
          <a:p>
            <a:pPr marL="0" indent="0">
              <a:buNone/>
            </a:pPr>
            <a:endParaRPr lang="en-US" sz="1800" dirty="0"/>
          </a:p>
          <a:p>
            <a:r>
              <a:rPr lang="en-US" sz="1800" dirty="0"/>
              <a:t>This study can be further extended in the future by including data that contains information about schools, their rankings and proximity, etc. I believe that will add another valuable layer to this project.</a:t>
            </a:r>
          </a:p>
          <a:p>
            <a:endParaRPr lang="en-US" dirty="0"/>
          </a:p>
        </p:txBody>
      </p:sp>
    </p:spTree>
    <p:extLst>
      <p:ext uri="{BB962C8B-B14F-4D97-AF65-F5344CB8AC3E}">
        <p14:creationId xmlns:p14="http://schemas.microsoft.com/office/powerpoint/2010/main" val="30409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8139-CCBE-B540-8D59-A8B5050D892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F9C922D-928D-1C47-BF61-51A0DC813F23}"/>
              </a:ext>
            </a:extLst>
          </p:cNvPr>
          <p:cNvSpPr>
            <a:spLocks noGrp="1"/>
          </p:cNvSpPr>
          <p:nvPr>
            <p:ph idx="1"/>
          </p:nvPr>
        </p:nvSpPr>
        <p:spPr/>
        <p:txBody>
          <a:bodyPr/>
          <a:lstStyle/>
          <a:p>
            <a:r>
              <a:rPr lang="en-US" dirty="0"/>
              <a:t>In this project, we analyzed the house prices in various neighborhoods in Toronto and studied the impact of various venue categories on house prices. This study can be used by the general public such as buyers and real estate agents to make informed decisions.</a:t>
            </a:r>
          </a:p>
        </p:txBody>
      </p:sp>
    </p:spTree>
    <p:extLst>
      <p:ext uri="{BB962C8B-B14F-4D97-AF65-F5344CB8AC3E}">
        <p14:creationId xmlns:p14="http://schemas.microsoft.com/office/powerpoint/2010/main" val="1475425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{41F049CD-DDEB-8C47-9717-844C9376F3C3}tf10001122</Template>
  <TotalTime>24</TotalTime>
  <Words>710</Words>
  <Application>Microsoft Macintosh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The Battle of neighborhoods – Toronto borough</vt:lpstr>
      <vt:lpstr>Introduction:</vt:lpstr>
      <vt:lpstr>Acquiring data:</vt:lpstr>
      <vt:lpstr>Methodology:</vt:lpstr>
      <vt:lpstr>Results:</vt:lpstr>
      <vt:lpstr>Results:</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 Toronto borough</dc:title>
  <dc:creator>Murali, Nithya (muralina)</dc:creator>
  <cp:lastModifiedBy>Murali, Nithya (muralina)</cp:lastModifiedBy>
  <cp:revision>12</cp:revision>
  <dcterms:created xsi:type="dcterms:W3CDTF">2020-08-30T20:55:53Z</dcterms:created>
  <dcterms:modified xsi:type="dcterms:W3CDTF">2020-08-30T21:20:36Z</dcterms:modified>
</cp:coreProperties>
</file>