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74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ConditionDependentPBEE\NLTHA_ConditionDependentPBEE\DataPlotter\FragilityFunction\2022\1.0.1\220211\Results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ALR=5%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Steel!$B$3:$B$7</c:f>
              <c:numCache>
                <c:formatCode>0.00</c:formatCode>
                <c:ptCount val="5"/>
                <c:pt idx="0">
                  <c:v>27.57714935120319</c:v>
                </c:pt>
                <c:pt idx="1">
                  <c:v>25.575350026899198</c:v>
                </c:pt>
                <c:pt idx="2">
                  <c:v>24.85985536119566</c:v>
                </c:pt>
                <c:pt idx="3">
                  <c:v>23.3</c:v>
                </c:pt>
                <c:pt idx="4" formatCode="_(* #,##0.00_);_(* \(#,##0.00\);_(* &quot;-&quot;??_);_(@_)">
                  <c:v>21.75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79-4118-B053-B36A26765443}"/>
            </c:ext>
          </c:extLst>
        </c:ser>
        <c:ser>
          <c:idx val="1"/>
          <c:order val="1"/>
          <c:tx>
            <c:v>ALR=10%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Steel!$C$3:$C$7</c:f>
              <c:numCache>
                <c:formatCode>0.00</c:formatCode>
                <c:ptCount val="5"/>
                <c:pt idx="0">
                  <c:v>22.94</c:v>
                </c:pt>
                <c:pt idx="1">
                  <c:v>19</c:v>
                </c:pt>
                <c:pt idx="2">
                  <c:v>18.579999999999998</c:v>
                </c:pt>
                <c:pt idx="3">
                  <c:v>17.7</c:v>
                </c:pt>
                <c:pt idx="4" formatCode="_(* #,##0.00_);_(* \(#,##0.00\);_(* &quot;-&quot;??_);_(@_)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79-4118-B053-B36A26765443}"/>
            </c:ext>
          </c:extLst>
        </c:ser>
        <c:ser>
          <c:idx val="2"/>
          <c:order val="2"/>
          <c:tx>
            <c:v>ALR=15%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Steel!$D$3:$D$7</c:f>
              <c:numCache>
                <c:formatCode>0.00</c:formatCode>
                <c:ptCount val="5"/>
                <c:pt idx="0">
                  <c:v>21.128014745839852</c:v>
                </c:pt>
                <c:pt idx="1">
                  <c:v>18.489999999999998</c:v>
                </c:pt>
                <c:pt idx="2">
                  <c:v>17.399999999999999</c:v>
                </c:pt>
                <c:pt idx="3">
                  <c:v>16.07</c:v>
                </c:pt>
                <c:pt idx="4">
                  <c:v>14.69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79-4118-B053-B36A26765443}"/>
            </c:ext>
          </c:extLst>
        </c:ser>
        <c:ser>
          <c:idx val="3"/>
          <c:order val="3"/>
          <c:tx>
            <c:v>ALR=20%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Steel!$E$3:$E$7</c:f>
              <c:numCache>
                <c:formatCode>0.00</c:formatCode>
                <c:ptCount val="5"/>
                <c:pt idx="0">
                  <c:v>19.28</c:v>
                </c:pt>
                <c:pt idx="1">
                  <c:v>16.12</c:v>
                </c:pt>
                <c:pt idx="2">
                  <c:v>15.84</c:v>
                </c:pt>
                <c:pt idx="3">
                  <c:v>13.36</c:v>
                </c:pt>
                <c:pt idx="4">
                  <c:v>11.94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79-4118-B053-B36A26765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36400"/>
        <c:axId val="499536728"/>
      </c:scatterChart>
      <c:valAx>
        <c:axId val="4995364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Corrosion Level, CL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728"/>
        <c:crosses val="autoZero"/>
        <c:crossBetween val="midCat"/>
      </c:valAx>
      <c:valAx>
        <c:axId val="49953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Mean</a:t>
                </a:r>
                <a:r>
                  <a:rPr lang="en-US" baseline="0"/>
                  <a:t> Spectral Displacement, Sd(t</a:t>
                </a:r>
                <a:r>
                  <a:rPr lang="en-US" baseline="-25000"/>
                  <a:t>eff</a:t>
                </a:r>
                <a:r>
                  <a:rPr lang="en-US" baseline="0"/>
                  <a:t>,</a:t>
                </a:r>
                <a:r>
                  <a:rPr lang="el-GR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ξ</a:t>
                </a:r>
                <a:r>
                  <a:rPr lang="en-US" baseline="0"/>
                  <a:t>) (in)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4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226386154855643"/>
          <c:y val="0.46242490522018082"/>
          <c:w val="0.28288194444444442"/>
          <c:h val="0.31415135608048994"/>
        </c:manualLayout>
      </c:layout>
      <c:overlay val="1"/>
      <c:spPr>
        <a:solidFill>
          <a:schemeClr val="bg1"/>
        </a:solidFill>
        <a:ln>
          <a:solidFill>
            <a:schemeClr val="accent5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ALR=5%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Steel!$F$3:$F$7</c:f>
              <c:numCache>
                <c:formatCode>0.00</c:formatCode>
                <c:ptCount val="5"/>
                <c:pt idx="0">
                  <c:v>53.80607884500445</c:v>
                </c:pt>
                <c:pt idx="1">
                  <c:v>52.48</c:v>
                </c:pt>
                <c:pt idx="2">
                  <c:v>50.78</c:v>
                </c:pt>
                <c:pt idx="3">
                  <c:v>49.617441046760078</c:v>
                </c:pt>
                <c:pt idx="4" formatCode="_(* #,##0.00_);_(* \(#,##0.00\);_(* &quot;-&quot;??_);_(@_)">
                  <c:v>42.878420049368088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5F-441A-B02C-1313BF3ADF4E}"/>
            </c:ext>
          </c:extLst>
        </c:ser>
        <c:ser>
          <c:idx val="1"/>
          <c:order val="1"/>
          <c:tx>
            <c:v>ALR=10%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Steel!$G$3:$G$7</c:f>
              <c:numCache>
                <c:formatCode>General</c:formatCode>
                <c:ptCount val="5"/>
                <c:pt idx="0">
                  <c:v>49.91</c:v>
                </c:pt>
                <c:pt idx="1">
                  <c:v>44.95</c:v>
                </c:pt>
                <c:pt idx="2">
                  <c:v>30.81</c:v>
                </c:pt>
                <c:pt idx="3">
                  <c:v>28.59</c:v>
                </c:pt>
                <c:pt idx="4">
                  <c:v>27.69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5F-441A-B02C-1313BF3ADF4E}"/>
            </c:ext>
          </c:extLst>
        </c:ser>
        <c:ser>
          <c:idx val="2"/>
          <c:order val="2"/>
          <c:tx>
            <c:v>ALR=15%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Steel!$H$3:$H$7</c:f>
              <c:numCache>
                <c:formatCode>General</c:formatCode>
                <c:ptCount val="5"/>
                <c:pt idx="0">
                  <c:v>44.96</c:v>
                </c:pt>
                <c:pt idx="1">
                  <c:v>39.07</c:v>
                </c:pt>
                <c:pt idx="2">
                  <c:v>27.95</c:v>
                </c:pt>
                <c:pt idx="3">
                  <c:v>26.91</c:v>
                </c:pt>
                <c:pt idx="4">
                  <c:v>25.38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5F-441A-B02C-1313BF3ADF4E}"/>
            </c:ext>
          </c:extLst>
        </c:ser>
        <c:ser>
          <c:idx val="3"/>
          <c:order val="3"/>
          <c:tx>
            <c:v>ALR=20%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Steel!$I$3:$I$7</c:f>
              <c:numCache>
                <c:formatCode>General</c:formatCode>
                <c:ptCount val="5"/>
                <c:pt idx="0">
                  <c:v>42.711999999999996</c:v>
                </c:pt>
                <c:pt idx="1">
                  <c:v>37.116500000000002</c:v>
                </c:pt>
                <c:pt idx="2">
                  <c:v>26.552499999999998</c:v>
                </c:pt>
                <c:pt idx="3">
                  <c:v>25.564499999999999</c:v>
                </c:pt>
                <c:pt idx="4">
                  <c:v>24.110999999999997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5F-441A-B02C-1313BF3AD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36400"/>
        <c:axId val="499536728"/>
      </c:scatterChart>
      <c:valAx>
        <c:axId val="4995364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Corrosion Level, CL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728"/>
        <c:crosses val="autoZero"/>
        <c:crossBetween val="midCat"/>
      </c:valAx>
      <c:valAx>
        <c:axId val="49953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Mean Spectral Displacement, Sd(teff,</a:t>
                </a:r>
                <a:r>
                  <a:rPr lang="el-GR"/>
                  <a:t>ξ</a:t>
                </a:r>
                <a:r>
                  <a:rPr lang="en-US"/>
                  <a:t>) (in)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4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569417104111985"/>
          <c:y val="0.45779527559055117"/>
          <c:w val="0.28288194444444442"/>
          <c:h val="0.3141513560804899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ALR=5%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Steel!$J$3:$J$7</c:f>
              <c:numCache>
                <c:formatCode>0.00</c:formatCode>
                <c:ptCount val="5"/>
                <c:pt idx="0">
                  <c:v>60.47</c:v>
                </c:pt>
                <c:pt idx="1">
                  <c:v>58.78</c:v>
                </c:pt>
                <c:pt idx="2">
                  <c:v>57.78</c:v>
                </c:pt>
                <c:pt idx="3">
                  <c:v>52.502293315690743</c:v>
                </c:pt>
                <c:pt idx="4" formatCode="_(* #,##0.00_);_(* \(#,##0.00\);_(* &quot;-&quot;??_);_(@_)">
                  <c:v>46.769619449105313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2D-494D-AD56-403CCE368894}"/>
            </c:ext>
          </c:extLst>
        </c:ser>
        <c:ser>
          <c:idx val="1"/>
          <c:order val="1"/>
          <c:tx>
            <c:v>ALR=10%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Steel!$K$3:$K$7</c:f>
              <c:numCache>
                <c:formatCode>0.00</c:formatCode>
                <c:ptCount val="5"/>
                <c:pt idx="0">
                  <c:v>50.776973523845967</c:v>
                </c:pt>
                <c:pt idx="1">
                  <c:v>47.39762943794446</c:v>
                </c:pt>
                <c:pt idx="2">
                  <c:v>44.61</c:v>
                </c:pt>
                <c:pt idx="3">
                  <c:v>43.158561008077164</c:v>
                </c:pt>
                <c:pt idx="4" formatCode="_(* #,##0.00_);_(* \(#,##0.00\);_(* &quot;-&quot;??_);_(@_)">
                  <c:v>37.536460694360507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2D-494D-AD56-403CCE368894}"/>
            </c:ext>
          </c:extLst>
        </c:ser>
        <c:ser>
          <c:idx val="2"/>
          <c:order val="2"/>
          <c:tx>
            <c:v>ALR=15%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Steel!$L$3:$L$7</c:f>
              <c:numCache>
                <c:formatCode>0.00</c:formatCode>
                <c:ptCount val="5"/>
                <c:pt idx="0">
                  <c:v>48.36</c:v>
                </c:pt>
                <c:pt idx="1">
                  <c:v>43.299845758644935</c:v>
                </c:pt>
                <c:pt idx="2">
                  <c:v>40.26</c:v>
                </c:pt>
                <c:pt idx="3">
                  <c:v>37.340000000000003</c:v>
                </c:pt>
                <c:pt idx="4">
                  <c:v>33.638622112766214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2D-494D-AD56-403CCE368894}"/>
            </c:ext>
          </c:extLst>
        </c:ser>
        <c:ser>
          <c:idx val="3"/>
          <c:order val="3"/>
          <c:tx>
            <c:v>ALR=20%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Steel!$A$3:$A$7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Steel!$M$3:$M$7</c:f>
              <c:numCache>
                <c:formatCode>General</c:formatCode>
                <c:ptCount val="5"/>
                <c:pt idx="0">
                  <c:v>44.249000000000002</c:v>
                </c:pt>
                <c:pt idx="1">
                  <c:v>39.185000000000002</c:v>
                </c:pt>
                <c:pt idx="2">
                  <c:v>33.180999999999997</c:v>
                </c:pt>
                <c:pt idx="3">
                  <c:v>31.472999999999999</c:v>
                </c:pt>
                <c:pt idx="4">
                  <c:v>25.95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92D-494D-AD56-403CCE368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36400"/>
        <c:axId val="499536728"/>
      </c:scatterChart>
      <c:valAx>
        <c:axId val="4995364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Corrosion Level</a:t>
                </a:r>
                <a:r>
                  <a:rPr lang="en-US" sz="1100" b="0" i="0" u="none" strike="noStrike" baseline="0">
                    <a:effectLst/>
                  </a:rPr>
                  <a:t>, CL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728"/>
        <c:crosses val="autoZero"/>
        <c:crossBetween val="midCat"/>
      </c:valAx>
      <c:valAx>
        <c:axId val="49953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baseline="0">
                    <a:effectLst/>
                  </a:rPr>
                  <a:t>Mean Spectral Displacement, Sd(t</a:t>
                </a:r>
                <a:r>
                  <a:rPr lang="en-US" sz="1100" b="0" i="0" baseline="-25000">
                    <a:effectLst/>
                  </a:rPr>
                  <a:t>eff</a:t>
                </a:r>
                <a:r>
                  <a:rPr lang="en-US" sz="1100" b="0" i="0" baseline="0">
                    <a:effectLst/>
                  </a:rPr>
                  <a:t>,</a:t>
                </a:r>
                <a:r>
                  <a:rPr lang="el-GR" sz="1100" b="0" i="0" baseline="0">
                    <a:effectLst/>
                  </a:rPr>
                  <a:t>ξ</a:t>
                </a:r>
                <a:r>
                  <a:rPr lang="en-US" sz="1100" b="0" i="0" baseline="0">
                    <a:effectLst/>
                  </a:rPr>
                  <a:t>) (in)</a:t>
                </a:r>
                <a:endParaRPr lang="en-US" sz="11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95364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916639326334209"/>
          <c:y val="0.45779527559055117"/>
          <c:w val="0.28288194444444442"/>
          <c:h val="0.3141513560804899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CL=0%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Steel!$B$2:$E$2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Steel!$B$3:$E$3</c:f>
              <c:numCache>
                <c:formatCode>0.00</c:formatCode>
                <c:ptCount val="4"/>
                <c:pt idx="0">
                  <c:v>27.57714935120319</c:v>
                </c:pt>
                <c:pt idx="1">
                  <c:v>22.94</c:v>
                </c:pt>
                <c:pt idx="2">
                  <c:v>21.128014745839852</c:v>
                </c:pt>
                <c:pt idx="3">
                  <c:v>19.28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EA-4E88-BE5B-E3A87C9BE82A}"/>
            </c:ext>
          </c:extLst>
        </c:ser>
        <c:ser>
          <c:idx val="1"/>
          <c:order val="1"/>
          <c:tx>
            <c:v>CL=15%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Steel!$B$2:$E$2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Steel!$B$4:$E$4</c:f>
              <c:numCache>
                <c:formatCode>0.00</c:formatCode>
                <c:ptCount val="4"/>
                <c:pt idx="0">
                  <c:v>25.575350026899198</c:v>
                </c:pt>
                <c:pt idx="1">
                  <c:v>19</c:v>
                </c:pt>
                <c:pt idx="2">
                  <c:v>18.489999999999998</c:v>
                </c:pt>
                <c:pt idx="3">
                  <c:v>16.12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EA-4E88-BE5B-E3A87C9BE82A}"/>
            </c:ext>
          </c:extLst>
        </c:ser>
        <c:ser>
          <c:idx val="2"/>
          <c:order val="2"/>
          <c:tx>
            <c:v>CL=10%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Steel!$B$2:$E$2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Steel!$B$5:$E$5</c:f>
              <c:numCache>
                <c:formatCode>0.00</c:formatCode>
                <c:ptCount val="4"/>
                <c:pt idx="0">
                  <c:v>24.85985536119566</c:v>
                </c:pt>
                <c:pt idx="1">
                  <c:v>18.579999999999998</c:v>
                </c:pt>
                <c:pt idx="2">
                  <c:v>17.399999999999999</c:v>
                </c:pt>
                <c:pt idx="3">
                  <c:v>15.84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EA-4E88-BE5B-E3A87C9BE82A}"/>
            </c:ext>
          </c:extLst>
        </c:ser>
        <c:ser>
          <c:idx val="3"/>
          <c:order val="3"/>
          <c:tx>
            <c:v>CL=15%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Steel!$B$2:$E$2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Steel!$B$6:$E$6</c:f>
              <c:numCache>
                <c:formatCode>0.00</c:formatCode>
                <c:ptCount val="4"/>
                <c:pt idx="0">
                  <c:v>23.3</c:v>
                </c:pt>
                <c:pt idx="1">
                  <c:v>17.7</c:v>
                </c:pt>
                <c:pt idx="2">
                  <c:v>16.07</c:v>
                </c:pt>
                <c:pt idx="3">
                  <c:v>13.36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4EA-4E88-BE5B-E3A87C9BE82A}"/>
            </c:ext>
          </c:extLst>
        </c:ser>
        <c:ser>
          <c:idx val="4"/>
          <c:order val="4"/>
          <c:tx>
            <c:v>CL=20%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Steel!$B$2:$E$2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Steel!$B$7:$E$7</c:f>
              <c:numCache>
                <c:formatCode>_(* #,##0.00_);_(* \(#,##0.00\);_(* "-"??_);_(@_)</c:formatCode>
                <c:ptCount val="4"/>
                <c:pt idx="0">
                  <c:v>21.75</c:v>
                </c:pt>
                <c:pt idx="1">
                  <c:v>16.5</c:v>
                </c:pt>
                <c:pt idx="2" formatCode="0.00">
                  <c:v>14.69</c:v>
                </c:pt>
                <c:pt idx="3" formatCode="0.00">
                  <c:v>11.94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4EA-4E88-BE5B-E3A87C9BE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521200"/>
        <c:axId val="1041521528"/>
      </c:scatterChart>
      <c:valAx>
        <c:axId val="104152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Axial</a:t>
                </a:r>
                <a:r>
                  <a:rPr lang="en-US" baseline="0"/>
                  <a:t> Load Ratio, </a:t>
                </a:r>
                <a:r>
                  <a:rPr lang="en-US"/>
                  <a:t>ALR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528"/>
        <c:crosses val="autoZero"/>
        <c:crossBetween val="midCat"/>
      </c:valAx>
      <c:valAx>
        <c:axId val="104152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baseline="0">
                    <a:effectLst/>
                  </a:rPr>
                  <a:t>Mean Spectral Displacement, Sd(t</a:t>
                </a:r>
                <a:r>
                  <a:rPr lang="en-US" sz="1100" b="0" i="0" baseline="-25000">
                    <a:effectLst/>
                  </a:rPr>
                  <a:t>eff</a:t>
                </a:r>
                <a:r>
                  <a:rPr lang="en-US" sz="1100" b="0" i="0" baseline="0">
                    <a:effectLst/>
                  </a:rPr>
                  <a:t>,</a:t>
                </a:r>
                <a:r>
                  <a:rPr lang="el-GR" sz="1100" b="0" i="0" baseline="0">
                    <a:effectLst/>
                  </a:rPr>
                  <a:t>ξ</a:t>
                </a:r>
                <a:r>
                  <a:rPr lang="en-US" sz="1100" b="0" i="0" baseline="0">
                    <a:effectLst/>
                  </a:rPr>
                  <a:t>) (in)</a:t>
                </a:r>
                <a:endParaRPr lang="en-US" sz="11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1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2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5720745844269466"/>
          <c:y val="0.46305810731991837"/>
          <c:w val="0.2578125"/>
          <c:h val="0.31398549139690873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CL=0%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Steel!$F$2:$I$2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Steel!$F$3:$I$3</c:f>
              <c:numCache>
                <c:formatCode>General</c:formatCode>
                <c:ptCount val="4"/>
                <c:pt idx="0" formatCode="0.00">
                  <c:v>53.80607884500445</c:v>
                </c:pt>
                <c:pt idx="1">
                  <c:v>49.91</c:v>
                </c:pt>
                <c:pt idx="2">
                  <c:v>44.96</c:v>
                </c:pt>
                <c:pt idx="3">
                  <c:v>42.711999999999996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AA-429D-A2C7-9436C674403C}"/>
            </c:ext>
          </c:extLst>
        </c:ser>
        <c:ser>
          <c:idx val="1"/>
          <c:order val="1"/>
          <c:tx>
            <c:v>CL=5%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Steel!$F$2:$I$2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Steel!$F$4:$I$4</c:f>
              <c:numCache>
                <c:formatCode>General</c:formatCode>
                <c:ptCount val="4"/>
                <c:pt idx="0" formatCode="0.00">
                  <c:v>52.48</c:v>
                </c:pt>
                <c:pt idx="1">
                  <c:v>44.95</c:v>
                </c:pt>
                <c:pt idx="2">
                  <c:v>39.07</c:v>
                </c:pt>
                <c:pt idx="3">
                  <c:v>37.116500000000002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AA-429D-A2C7-9436C674403C}"/>
            </c:ext>
          </c:extLst>
        </c:ser>
        <c:ser>
          <c:idx val="2"/>
          <c:order val="2"/>
          <c:tx>
            <c:v>CL=10%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Steel!$F$2:$I$2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Steel!$F$5:$I$5</c:f>
              <c:numCache>
                <c:formatCode>General</c:formatCode>
                <c:ptCount val="4"/>
                <c:pt idx="0" formatCode="0.00">
                  <c:v>50.78</c:v>
                </c:pt>
                <c:pt idx="1">
                  <c:v>30.81</c:v>
                </c:pt>
                <c:pt idx="2">
                  <c:v>27.95</c:v>
                </c:pt>
                <c:pt idx="3">
                  <c:v>26.552499999999998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AA-429D-A2C7-9436C674403C}"/>
            </c:ext>
          </c:extLst>
        </c:ser>
        <c:ser>
          <c:idx val="3"/>
          <c:order val="3"/>
          <c:tx>
            <c:v>CL=15%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Steel!$F$2:$I$2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Steel!$F$6:$I$6</c:f>
              <c:numCache>
                <c:formatCode>General</c:formatCode>
                <c:ptCount val="4"/>
                <c:pt idx="0" formatCode="0.00">
                  <c:v>49.617441046760078</c:v>
                </c:pt>
                <c:pt idx="1">
                  <c:v>28.59</c:v>
                </c:pt>
                <c:pt idx="2">
                  <c:v>26.91</c:v>
                </c:pt>
                <c:pt idx="3">
                  <c:v>25.564499999999999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7AA-429D-A2C7-9436C674403C}"/>
            </c:ext>
          </c:extLst>
        </c:ser>
        <c:ser>
          <c:idx val="4"/>
          <c:order val="4"/>
          <c:tx>
            <c:v>CL=20%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Steel!$F$2:$I$2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Steel!$F$7:$I$7</c:f>
              <c:numCache>
                <c:formatCode>General</c:formatCode>
                <c:ptCount val="4"/>
                <c:pt idx="0" formatCode="_(* #,##0.00_);_(* \(#,##0.00\);_(* &quot;-&quot;??_);_(@_)">
                  <c:v>42.878420049368088</c:v>
                </c:pt>
                <c:pt idx="1">
                  <c:v>27.69</c:v>
                </c:pt>
                <c:pt idx="2">
                  <c:v>25.38</c:v>
                </c:pt>
                <c:pt idx="3">
                  <c:v>24.110999999999997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7AA-429D-A2C7-9436C6744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521200"/>
        <c:axId val="1041521528"/>
      </c:scatterChart>
      <c:valAx>
        <c:axId val="104152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u="none" strike="noStrike" baseline="0">
                    <a:effectLst/>
                  </a:rPr>
                  <a:t>Axial Load Ratio, </a:t>
                </a:r>
                <a:r>
                  <a:rPr lang="en-US"/>
                  <a:t>ALR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528"/>
        <c:crosses val="autoZero"/>
        <c:crossBetween val="midCat"/>
      </c:valAx>
      <c:valAx>
        <c:axId val="104152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baseline="0">
                    <a:effectLst/>
                  </a:rPr>
                  <a:t>Mean Spectral Displacement, Sd(t</a:t>
                </a:r>
                <a:r>
                  <a:rPr lang="en-US" sz="1100" b="0" i="0" baseline="-25000">
                    <a:effectLst/>
                  </a:rPr>
                  <a:t>eff</a:t>
                </a:r>
                <a:r>
                  <a:rPr lang="en-US" sz="1100" b="0" i="0" baseline="0">
                    <a:effectLst/>
                  </a:rPr>
                  <a:t>,</a:t>
                </a:r>
                <a:r>
                  <a:rPr lang="el-GR" sz="1100" b="0" i="0" baseline="0">
                    <a:effectLst/>
                  </a:rPr>
                  <a:t>ξ</a:t>
                </a:r>
                <a:r>
                  <a:rPr lang="en-US" sz="1100" b="0" i="0" baseline="0">
                    <a:effectLst/>
                  </a:rPr>
                  <a:t>) (in)</a:t>
                </a:r>
                <a:endParaRPr lang="en-US" sz="11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2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461149387576553"/>
          <c:y val="0.42546551472732569"/>
          <c:w val="0.24973999343832023"/>
          <c:h val="0.35319699620880723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CL=0%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Steel!$J$2:$M$2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Steel!$J$3:$M$3</c:f>
              <c:numCache>
                <c:formatCode>0.00</c:formatCode>
                <c:ptCount val="4"/>
                <c:pt idx="0">
                  <c:v>60.47</c:v>
                </c:pt>
                <c:pt idx="1">
                  <c:v>50.776973523845967</c:v>
                </c:pt>
                <c:pt idx="2">
                  <c:v>48.36</c:v>
                </c:pt>
                <c:pt idx="3" formatCode="General">
                  <c:v>44.249000000000002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F3-42B3-AE33-7AA4DE05F375}"/>
            </c:ext>
          </c:extLst>
        </c:ser>
        <c:ser>
          <c:idx val="1"/>
          <c:order val="1"/>
          <c:tx>
            <c:v>CL=5%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Steel!$J$2:$M$2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Steel!$J$4:$M$4</c:f>
              <c:numCache>
                <c:formatCode>0.00</c:formatCode>
                <c:ptCount val="4"/>
                <c:pt idx="0">
                  <c:v>58.78</c:v>
                </c:pt>
                <c:pt idx="1">
                  <c:v>47.39762943794446</c:v>
                </c:pt>
                <c:pt idx="2">
                  <c:v>43.299845758644935</c:v>
                </c:pt>
                <c:pt idx="3" formatCode="General">
                  <c:v>39.185000000000002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F3-42B3-AE33-7AA4DE05F375}"/>
            </c:ext>
          </c:extLst>
        </c:ser>
        <c:ser>
          <c:idx val="2"/>
          <c:order val="2"/>
          <c:tx>
            <c:v>CL=10%</c:v>
          </c:tx>
          <c:spPr>
            <a:ln w="1905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Steel!$J$2:$M$2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Steel!$J$5:$M$5</c:f>
              <c:numCache>
                <c:formatCode>0.00</c:formatCode>
                <c:ptCount val="4"/>
                <c:pt idx="0">
                  <c:v>57.78</c:v>
                </c:pt>
                <c:pt idx="1">
                  <c:v>44.61</c:v>
                </c:pt>
                <c:pt idx="2">
                  <c:v>40.26</c:v>
                </c:pt>
                <c:pt idx="3" formatCode="General">
                  <c:v>33.180999999999997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F3-42B3-AE33-7AA4DE05F375}"/>
            </c:ext>
          </c:extLst>
        </c:ser>
        <c:ser>
          <c:idx val="3"/>
          <c:order val="3"/>
          <c:tx>
            <c:v>CL=15%</c:v>
          </c:tx>
          <c:spPr>
            <a:ln w="19050" cap="rnd">
              <a:solidFill>
                <a:schemeClr val="accent4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Steel!$J$2:$M$2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Steel!$J$6:$M$6</c:f>
              <c:numCache>
                <c:formatCode>0.00</c:formatCode>
                <c:ptCount val="4"/>
                <c:pt idx="0">
                  <c:v>52.502293315690743</c:v>
                </c:pt>
                <c:pt idx="1">
                  <c:v>43.158561008077164</c:v>
                </c:pt>
                <c:pt idx="2">
                  <c:v>37.340000000000003</c:v>
                </c:pt>
                <c:pt idx="3" formatCode="General">
                  <c:v>31.472999999999999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9F3-42B3-AE33-7AA4DE05F375}"/>
            </c:ext>
          </c:extLst>
        </c:ser>
        <c:ser>
          <c:idx val="4"/>
          <c:order val="4"/>
          <c:tx>
            <c:v>CL=20%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Steel!$J$2:$M$2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Steel!$J$7:$M$7</c:f>
              <c:numCache>
                <c:formatCode>_(* #,##0.00_);_(* \(#,##0.00\);_(* "-"??_);_(@_)</c:formatCode>
                <c:ptCount val="4"/>
                <c:pt idx="0">
                  <c:v>46.769619449105313</c:v>
                </c:pt>
                <c:pt idx="1">
                  <c:v>37.536460694360507</c:v>
                </c:pt>
                <c:pt idx="2" formatCode="0.00">
                  <c:v>33.638622112766214</c:v>
                </c:pt>
                <c:pt idx="3" formatCode="General">
                  <c:v>25.95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9F3-42B3-AE33-7AA4DE05F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521200"/>
        <c:axId val="1041521528"/>
      </c:scatterChart>
      <c:valAx>
        <c:axId val="104152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u="none" strike="noStrike" baseline="0">
                    <a:effectLst/>
                  </a:rPr>
                  <a:t>Axial Load Ratio, </a:t>
                </a:r>
                <a:r>
                  <a:rPr lang="en-US"/>
                  <a:t>ALR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528"/>
        <c:crosses val="autoZero"/>
        <c:crossBetween val="midCat"/>
      </c:valAx>
      <c:valAx>
        <c:axId val="104152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b="0" i="0" baseline="0">
                    <a:effectLst/>
                  </a:rPr>
                  <a:t>Mean Spectral Displacement, Sd(t</a:t>
                </a:r>
                <a:r>
                  <a:rPr lang="en-US" sz="1100" b="0" i="0" baseline="-25000">
                    <a:effectLst/>
                  </a:rPr>
                  <a:t>eff</a:t>
                </a:r>
                <a:r>
                  <a:rPr lang="en-US" sz="1100" b="0" i="0" baseline="0">
                    <a:effectLst/>
                  </a:rPr>
                  <a:t>,</a:t>
                </a:r>
                <a:r>
                  <a:rPr lang="el-GR" sz="1100" b="0" i="0" baseline="0">
                    <a:effectLst/>
                  </a:rPr>
                  <a:t>ξ</a:t>
                </a:r>
                <a:r>
                  <a:rPr lang="en-US" sz="1100" b="0" i="0" baseline="0">
                    <a:effectLst/>
                  </a:rPr>
                  <a:t>) (in)</a:t>
                </a:r>
                <a:endParaRPr lang="en-US" sz="11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15212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786034558180228"/>
          <c:y val="0.44398403324584429"/>
          <c:w val="0.27057332677165352"/>
          <c:h val="0.33004884806065909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0.47109</cdr:x>
      <cdr:y>0.11836</cdr:y>
    </cdr:from>
    <cdr:to>
      <cdr:x>0.85391</cdr:x>
      <cdr:y>0.56319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723074" y="324695"/>
          <a:ext cx="1400175" cy="12202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6487-8972-4F97-9B1D-06FC2EFE69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FE02-D448-4C18-AC5E-98C2A8A7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10610850" cy="56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60212" y="1420883"/>
            <a:ext cx="14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71463" y="3345526"/>
            <a:ext cx="17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 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639" y="5169770"/>
            <a:ext cx="10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Ultimate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4039" y="316468"/>
            <a:ext cx="10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 =5%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8879" y="316468"/>
            <a:ext cx="11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 =15%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5772" y="316468"/>
            <a:ext cx="11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 =10%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09706" y="316468"/>
            <a:ext cx="11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 =20%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521475"/>
              </p:ext>
            </p:extLst>
          </p:nvPr>
        </p:nvGraphicFramePr>
        <p:xfrm>
          <a:off x="447675" y="2043112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349340"/>
              </p:ext>
            </p:extLst>
          </p:nvPr>
        </p:nvGraphicFramePr>
        <p:xfrm>
          <a:off x="4267200" y="2037291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869245"/>
              </p:ext>
            </p:extLst>
          </p:nvPr>
        </p:nvGraphicFramePr>
        <p:xfrm>
          <a:off x="8086725" y="2037291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42391" y="1667959"/>
            <a:ext cx="14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Ultimate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2191" y="1667959"/>
            <a:ext cx="205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 Control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6384" y="1667959"/>
            <a:ext cx="14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Serviceability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3000" y="2184400"/>
            <a:ext cx="482600" cy="19896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43040" y="2184399"/>
            <a:ext cx="1055159" cy="19896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6384" y="2184399"/>
            <a:ext cx="482600" cy="10922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6384" y="4924425"/>
            <a:ext cx="9411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limit state there is a limiting corrosion level, at which the performance is reduced. For the serviceability limit state a corrosion level between 5% -10% appears to decrease the performance. For Damage control and Ultimate, this limit seems to be CL&gt;10%. This is in well agreement with observed experiments in beams and columns at which a CL=10% or greater generated a lower performance, and in some cases a brittle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0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146030"/>
              </p:ext>
            </p:extLst>
          </p:nvPr>
        </p:nvGraphicFramePr>
        <p:xfrm>
          <a:off x="446722" y="200787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15956"/>
              </p:ext>
            </p:extLst>
          </p:nvPr>
        </p:nvGraphicFramePr>
        <p:xfrm>
          <a:off x="4267199" y="200787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945968"/>
              </p:ext>
            </p:extLst>
          </p:nvPr>
        </p:nvGraphicFramePr>
        <p:xfrm>
          <a:off x="8087676" y="200787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42391" y="1667959"/>
            <a:ext cx="14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Ultimate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2191" y="1667959"/>
            <a:ext cx="205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 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6384" y="1667959"/>
            <a:ext cx="14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Serviceability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6384" y="4924425"/>
            <a:ext cx="941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responses can be observed if the results are observed by the axial load ratio parameter. It appears that axial load ratios of 10% and greater have a significant drop in the performance of the structure. Specially as the corrosion level is equal to or greater than 10%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6934" y="2210646"/>
            <a:ext cx="482600" cy="10469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38849" y="2377202"/>
            <a:ext cx="1318683" cy="10469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66775"/>
            <a:ext cx="1038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take away from this analysis is that the recommendation substantiated by the experimental program, previous research, and now with the NLTHA. Is that CL=10% is an acceptable upper limit of acceptable level of corrosion. A much better outcome would be to specify a limit on corrosion level of 5%. Certainly on existing structures that were not designed to a performance level given a corrosion level a range of corrosion between 0%-10% would be acceptable if the structure is analyzed using NLTHA and accounting for the effective properties of the corroded RC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0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NCSU_Thesis_ColorBlind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C0000"/>
    </a:accent1>
    <a:accent2>
      <a:srgbClr val="E1616E"/>
    </a:accent2>
    <a:accent3>
      <a:srgbClr val="73A8D4"/>
    </a:accent3>
    <a:accent4>
      <a:srgbClr val="F7B76D"/>
    </a:accent4>
    <a:accent5>
      <a:srgbClr val="545066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Alejandro Calderon</dc:creator>
  <cp:lastModifiedBy>Victor Alejandro Calderon</cp:lastModifiedBy>
  <cp:revision>3</cp:revision>
  <dcterms:created xsi:type="dcterms:W3CDTF">2022-02-15T16:52:58Z</dcterms:created>
  <dcterms:modified xsi:type="dcterms:W3CDTF">2022-02-15T17:04:18Z</dcterms:modified>
</cp:coreProperties>
</file>