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7B8B04-93FC-4648-8B83-15D1C3E6E83B}">
  <a:tblStyle styleId="{2A7B8B04-93FC-4648-8B83-15D1C3E6E8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032e2b47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032e2b4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032e2b47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032e2b47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032e2b4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032e2b4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032e2b4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032e2b4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032e2b47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032e2b47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032e2b47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032e2b47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032e2b47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032e2b47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032e2b47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032e2b47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032e2b47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032e2b47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032e2b47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032e2b47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8075"/>
            <a:ext cx="8520600" cy="13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3D SceneFlow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595950" y="2960750"/>
            <a:ext cx="1778100" cy="1073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Flow Optimization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(No training data)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00" y="2445675"/>
            <a:ext cx="2002676" cy="11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00" y="3685425"/>
            <a:ext cx="2002676" cy="11352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666363" y="1817426"/>
            <a:ext cx="22836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Consecutive Point clouds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with ground removed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9" name="Google Shape;59;p13"/>
          <p:cNvCxnSpPr/>
          <p:nvPr/>
        </p:nvCxnSpPr>
        <p:spPr>
          <a:xfrm>
            <a:off x="2925363" y="3497450"/>
            <a:ext cx="50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3"/>
          <p:cNvSpPr/>
          <p:nvPr/>
        </p:nvSpPr>
        <p:spPr>
          <a:xfrm>
            <a:off x="6416775" y="2019700"/>
            <a:ext cx="1348800" cy="457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Per-point velocity</a:t>
            </a:r>
            <a:endParaRPr/>
          </a:p>
        </p:txBody>
      </p:sp>
      <p:cxnSp>
        <p:nvCxnSpPr>
          <p:cNvPr id="61" name="Google Shape;61;p13"/>
          <p:cNvCxnSpPr/>
          <p:nvPr/>
        </p:nvCxnSpPr>
        <p:spPr>
          <a:xfrm>
            <a:off x="5540313" y="3497450"/>
            <a:ext cx="50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3"/>
          <p:cNvSpPr/>
          <p:nvPr/>
        </p:nvSpPr>
        <p:spPr>
          <a:xfrm>
            <a:off x="6416775" y="4347348"/>
            <a:ext cx="1348800" cy="667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Robust Odometry estimation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6416775" y="2693125"/>
            <a:ext cx="1377600" cy="63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Per-point Motion </a:t>
            </a:r>
            <a:r>
              <a:rPr lang="cs"/>
              <a:t>Segmentation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6402375" y="3558350"/>
            <a:ext cx="1377600" cy="638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Instance Segmentation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GPU Consumption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81275"/>
            <a:ext cx="8520600" cy="3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86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Char char="●"/>
            </a:pPr>
            <a:r>
              <a:rPr lang="cs" sz="1260">
                <a:solidFill>
                  <a:schemeClr val="dk1"/>
                </a:solidFill>
              </a:rPr>
              <a:t>Radius: 150 meters, 200k points</a:t>
            </a:r>
            <a:endParaRPr sz="12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60">
              <a:solidFill>
                <a:schemeClr val="dk1"/>
              </a:solidFill>
            </a:endParaRPr>
          </a:p>
          <a:p>
            <a:pPr indent="-30861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0"/>
              <a:buChar char="●"/>
            </a:pPr>
            <a:r>
              <a:rPr lang="cs" sz="1260">
                <a:solidFill>
                  <a:schemeClr val="dk1"/>
                </a:solidFill>
              </a:rPr>
              <a:t>FastNSF —&gt; 4 seconds, 3.5 GB</a:t>
            </a:r>
            <a:endParaRPr sz="1260">
              <a:solidFill>
                <a:schemeClr val="dk1"/>
              </a:solidFill>
            </a:endParaRPr>
          </a:p>
          <a:p>
            <a:pPr indent="-30226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0"/>
              <a:buChar char="●"/>
            </a:pPr>
            <a:r>
              <a:rPr lang="cs" sz="1400">
                <a:solidFill>
                  <a:schemeClr val="dk1"/>
                </a:solidFill>
              </a:rPr>
              <a:t>Can produce labels for Big Neural Network for better and faster (~80 ms) performance.</a:t>
            </a:r>
            <a:endParaRPr sz="1160">
              <a:solidFill>
                <a:schemeClr val="dk1"/>
              </a:solidFill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451" y="2373850"/>
            <a:ext cx="3857603" cy="222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51376"/>
            <a:ext cx="3738772" cy="2055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2"/>
          <p:cNvGraphicFramePr/>
          <p:nvPr/>
        </p:nvGraphicFramePr>
        <p:xfrm>
          <a:off x="444650" y="22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{2A7B8B04-93FC-4648-8B83-15D1C3E6E83B}</a:tableStyleId>
              </a:tblPr>
              <a:tblGrid>
                <a:gridCol w="1005025"/>
                <a:gridCol w="1969350"/>
              </a:tblGrid>
              <a:tr h="47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500"/>
                        <a:t>K = 8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500"/>
                        <a:t>5 GB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500"/>
                        <a:t>K = 16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500"/>
                        <a:t>8 GB 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500"/>
                        <a:t>(5.7GB in 70 meters)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500"/>
                        <a:t>K = 32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500"/>
                        <a:t>18 GB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s" sz="1600">
                          <a:solidFill>
                            <a:schemeClr val="dk1"/>
                          </a:solidFill>
                        </a:rPr>
                        <a:t>K = 64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s" sz="1600">
                          <a:solidFill>
                            <a:schemeClr val="dk1"/>
                          </a:solidFill>
                        </a:rPr>
                        <a:t>32 GB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Intuitive Limitations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cs">
                <a:solidFill>
                  <a:schemeClr val="dk1"/>
                </a:solidFill>
              </a:rPr>
              <a:t>Neural Prior Architecture small for Pandar (2x points </a:t>
            </a:r>
            <a:r>
              <a:rPr lang="cs">
                <a:solidFill>
                  <a:schemeClr val="dk1"/>
                </a:solidFill>
              </a:rPr>
              <a:t>compared</a:t>
            </a:r>
            <a:r>
              <a:rPr lang="cs">
                <a:solidFill>
                  <a:schemeClr val="dk1"/>
                </a:solidFill>
              </a:rPr>
              <a:t> to Velodyne)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cs">
                <a:solidFill>
                  <a:schemeClr val="dk1"/>
                </a:solidFill>
              </a:rPr>
              <a:t>Not yet joint Instance and Flow optimization for better performance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cs">
                <a:solidFill>
                  <a:schemeClr val="dk1"/>
                </a:solidFill>
              </a:rPr>
              <a:t>Does not use whole sequence so might fail in greater distances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cs">
                <a:solidFill>
                  <a:schemeClr val="dk1"/>
                </a:solidFill>
              </a:rPr>
              <a:t>Odometry estimation also does not use sequence, therefore prefer KISS-ICP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cs">
                <a:solidFill>
                  <a:schemeClr val="dk1"/>
                </a:solidFill>
              </a:rPr>
              <a:t>Tuning</a:t>
            </a:r>
            <a:r>
              <a:rPr lang="cs">
                <a:solidFill>
                  <a:schemeClr val="dk1"/>
                </a:solidFill>
              </a:rPr>
              <a:t> moving (velocity) threshold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User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cs">
                <a:solidFill>
                  <a:schemeClr val="dk1"/>
                </a:solidFill>
              </a:rPr>
              <a:t>Libraries in pip, Python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cs">
                <a:solidFill>
                  <a:schemeClr val="dk1"/>
                </a:solidFill>
              </a:rPr>
              <a:t>Flows (velocities) without relying on object-class visual appearance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cs">
                <a:solidFill>
                  <a:schemeClr val="dk1"/>
                </a:solidFill>
              </a:rPr>
              <a:t>Set threshold for moving objects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cs">
                <a:solidFill>
                  <a:schemeClr val="dk1"/>
                </a:solidFill>
              </a:rPr>
              <a:t>Gather motion features, cluster with </a:t>
            </a:r>
            <a:r>
              <a:rPr lang="cs">
                <a:solidFill>
                  <a:schemeClr val="dk1"/>
                </a:solidFill>
              </a:rPr>
              <a:t>motion features for instances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499" y="2946325"/>
            <a:ext cx="6026570" cy="21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Flow magnitudes - 70 meter radius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63" y="1152475"/>
            <a:ext cx="6260075" cy="37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Motion Segmentation after speed thresholding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325" y="1152475"/>
            <a:ext cx="6554176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Moving Instance Segmentation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250" y="1116575"/>
            <a:ext cx="6095651" cy="39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Odometry Estimation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275" y="1152475"/>
            <a:ext cx="5407900" cy="39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Frame in 150 meter radius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2627"/>
            <a:ext cx="9144001" cy="3451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Joint Flow and Instances in 4D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25" y="1620726"/>
            <a:ext cx="8520598" cy="33258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20"/>
          <p:cNvCxnSpPr>
            <a:stCxn id="113" idx="0"/>
          </p:cNvCxnSpPr>
          <p:nvPr/>
        </p:nvCxnSpPr>
        <p:spPr>
          <a:xfrm>
            <a:off x="4512424" y="1620726"/>
            <a:ext cx="0" cy="332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0"/>
          <p:cNvSpPr txBox="1"/>
          <p:nvPr/>
        </p:nvSpPr>
        <p:spPr>
          <a:xfrm>
            <a:off x="1174225" y="1656875"/>
            <a:ext cx="2478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dk1"/>
                </a:solidFill>
              </a:rPr>
              <a:t>Per-Frame instance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5223850" y="1682675"/>
            <a:ext cx="3003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dk1"/>
                </a:solidFill>
              </a:rPr>
              <a:t>Joint I</a:t>
            </a:r>
            <a:r>
              <a:rPr lang="cs" sz="1800">
                <a:solidFill>
                  <a:schemeClr val="dk1"/>
                </a:solidFill>
              </a:rPr>
              <a:t>nstances and Flow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Transfer to new LiDAR data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cs">
                <a:solidFill>
                  <a:schemeClr val="dk1"/>
                </a:solidFill>
              </a:rPr>
              <a:t>Remove ground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cs">
                <a:solidFill>
                  <a:schemeClr val="dk1"/>
                </a:solidFill>
              </a:rPr>
              <a:t>As it is or tune params: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cs">
                <a:solidFill>
                  <a:srgbClr val="FF0000"/>
                </a:solidFill>
              </a:rPr>
              <a:t>Learning rate</a:t>
            </a:r>
            <a:r>
              <a:rPr lang="cs">
                <a:solidFill>
                  <a:schemeClr val="dk1"/>
                </a:solidFill>
              </a:rPr>
              <a:t> - one that minimize the loss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cs">
                <a:solidFill>
                  <a:srgbClr val="FF0000"/>
                </a:solidFill>
              </a:rPr>
              <a:t>K</a:t>
            </a:r>
            <a:r>
              <a:rPr lang="cs">
                <a:solidFill>
                  <a:schemeClr val="dk1"/>
                </a:solidFill>
              </a:rPr>
              <a:t> - increase for </a:t>
            </a:r>
            <a:r>
              <a:rPr lang="cs">
                <a:solidFill>
                  <a:schemeClr val="dk1"/>
                </a:solidFill>
              </a:rPr>
              <a:t>dense</a:t>
            </a:r>
            <a:r>
              <a:rPr lang="cs">
                <a:solidFill>
                  <a:schemeClr val="dk1"/>
                </a:solidFill>
              </a:rPr>
              <a:t> point clouds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cs">
                <a:solidFill>
                  <a:schemeClr val="dk1"/>
                </a:solidFill>
              </a:rPr>
              <a:t>Trade Speed (random subsampling, max iterations)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501" y="827225"/>
            <a:ext cx="2520101" cy="167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6850800" y="365525"/>
            <a:ext cx="131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dk2"/>
                </a:solidFill>
              </a:rPr>
              <a:t>Mittal 2020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623" y="365525"/>
            <a:ext cx="1201000" cy="15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1600" y="2849525"/>
            <a:ext cx="2689401" cy="19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