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352" r:id="rId2"/>
    <p:sldId id="355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355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ccineimpact.org/" TargetMode="External"/><Relationship Id="rId3" Type="http://schemas.openxmlformats.org/officeDocument/2006/relationships/hyperlink" Target="https://study.sagepub.com/lambert" TargetMode="External"/><Relationship Id="rId7" Type="http://schemas.openxmlformats.org/officeDocument/2006/relationships/hyperlink" Target="https://r4ds.had.co.nz/" TargetMode="External"/><Relationship Id="rId2" Type="http://schemas.openxmlformats.org/officeDocument/2006/relationships/hyperlink" Target="https://civil.colorado.edu/~balajir/CVEN6833/bayes-resources/RM-StatRethink-Bay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aschmi11/RESMHandbook/" TargetMode="External"/><Relationship Id="rId11" Type="http://schemas.openxmlformats.org/officeDocument/2006/relationships/hyperlink" Target="https://www.vaccineimpact.org/publications" TargetMode="External"/><Relationship Id="rId5" Type="http://schemas.openxmlformats.org/officeDocument/2006/relationships/hyperlink" Target="https://link.springer.com/book/10.1007/978-1-4471-0049-2" TargetMode="External"/><Relationship Id="rId10" Type="http://schemas.openxmlformats.org/officeDocument/2006/relationships/hyperlink" Target="https://www.vaccineimpact.org/fellowships" TargetMode="External"/><Relationship Id="rId4" Type="http://schemas.openxmlformats.org/officeDocument/2006/relationships/hyperlink" Target="https://ben-lambert.com/bayesian/" TargetMode="External"/><Relationship Id="rId9" Type="http://schemas.openxmlformats.org/officeDocument/2006/relationships/hyperlink" Target="https://www.vaccineimpact.org/affiliate-sche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s://moodle2.units.it/pluginfile.php/297018/mod_resource/content/1/Brauer%20et%20al.%20-%202008%20-%20Mathematical%20epidemiology.pdf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imodel.org/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hyperlink" Target="https://www.complexity-explorables.org/fields/epidemi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rc-ide.github.io/mcstate/articles/sir_models.html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www.gleamviz.org/" TargetMode="External"/><Relationship Id="rId9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54106E-3A01-A583-D41E-35BA1E8C00A4}"/>
              </a:ext>
            </a:extLst>
          </p:cNvPr>
          <p:cNvSpPr txBox="1"/>
          <p:nvPr/>
        </p:nvSpPr>
        <p:spPr>
          <a:xfrm>
            <a:off x="4299675" y="3720226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7939-ED14-B8BD-75F6-231972FF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26CA-A0E1-B656-0D65-9DB447124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Bayesian thinking</a:t>
            </a:r>
          </a:p>
          <a:p>
            <a:pPr lvl="1"/>
            <a:r>
              <a:rPr lang="en-GB" dirty="0">
                <a:hlinkClick r:id="rId2"/>
              </a:rPr>
              <a:t>Statistical rethinking </a:t>
            </a:r>
            <a:r>
              <a:rPr lang="en-GB" dirty="0"/>
              <a:t>by Richard </a:t>
            </a:r>
            <a:r>
              <a:rPr lang="en-GB" dirty="0" err="1"/>
              <a:t>McElreath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A student’s guide to Bayesian statistics </a:t>
            </a:r>
            <a:r>
              <a:rPr lang="en-GB" dirty="0"/>
              <a:t>by </a:t>
            </a:r>
            <a:r>
              <a:rPr lang="en-GB" dirty="0">
                <a:hlinkClick r:id="rId4"/>
              </a:rPr>
              <a:t>Ben Lambert 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Mathematical biology</a:t>
            </a:r>
          </a:p>
          <a:p>
            <a:pPr lvl="1"/>
            <a:r>
              <a:rPr lang="en-GB" dirty="0">
                <a:hlinkClick r:id="rId5"/>
              </a:rPr>
              <a:t>Essential mathematical biology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Getting used to R</a:t>
            </a:r>
          </a:p>
          <a:p>
            <a:pPr lvl="1"/>
            <a:r>
              <a:rPr lang="en-GB" dirty="0">
                <a:hlinkClick r:id="rId6"/>
              </a:rPr>
              <a:t>R handbook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R for data science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hlinkClick r:id="rId8"/>
              </a:rPr>
              <a:t>VIMC</a:t>
            </a:r>
            <a:endParaRPr lang="en-GB" dirty="0"/>
          </a:p>
          <a:p>
            <a:pPr lvl="1"/>
            <a:r>
              <a:rPr lang="en-GB" dirty="0"/>
              <a:t>Apply for </a:t>
            </a:r>
            <a:r>
              <a:rPr lang="en-GB" dirty="0">
                <a:hlinkClick r:id="rId9"/>
              </a:rPr>
              <a:t>affiliation</a:t>
            </a:r>
            <a:endParaRPr lang="en-GB" dirty="0"/>
          </a:p>
          <a:p>
            <a:pPr lvl="1"/>
            <a:r>
              <a:rPr lang="en-GB" dirty="0"/>
              <a:t>Learn more about </a:t>
            </a:r>
            <a:r>
              <a:rPr lang="en-GB" dirty="0">
                <a:hlinkClick r:id="rId10"/>
              </a:rPr>
              <a:t>fellowship visits</a:t>
            </a:r>
            <a:endParaRPr lang="en-GB" dirty="0"/>
          </a:p>
          <a:p>
            <a:pPr lvl="1"/>
            <a:r>
              <a:rPr lang="en-GB" dirty="0"/>
              <a:t>Look through VIMC </a:t>
            </a:r>
            <a:r>
              <a:rPr lang="en-GB" dirty="0">
                <a:hlinkClick r:id="rId11"/>
              </a:rPr>
              <a:t>publications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C130-226C-BDD1-64B2-E8E1222FD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3599" y="1698704"/>
            <a:ext cx="1673860" cy="25050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249" y="1731089"/>
            <a:ext cx="1680845" cy="24726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23751" y="1714896"/>
            <a:ext cx="1644650" cy="24726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6FB43DF-6B21-83DF-AC92-613B9FDB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99" y="297329"/>
            <a:ext cx="11501059" cy="919579"/>
          </a:xfrm>
        </p:spPr>
        <p:txBody>
          <a:bodyPr/>
          <a:lstStyle/>
          <a:p>
            <a:r>
              <a:rPr lang="en-GB" dirty="0">
                <a:cs typeface="Baskerville"/>
              </a:rPr>
              <a:t>Mathematical </a:t>
            </a:r>
            <a:r>
              <a:rPr lang="en-US" dirty="0">
                <a:cs typeface="Baskerville"/>
              </a:rPr>
              <a:t>Epidemiology Textbooks</a:t>
            </a:r>
          </a:p>
        </p:txBody>
      </p:sp>
      <p:pic>
        <p:nvPicPr>
          <p:cNvPr id="11" name="Picture 10">
            <a:hlinkClick r:id="rId5"/>
            <a:extLst>
              <a:ext uri="{FF2B5EF4-FFF2-40B4-BE49-F238E27FC236}">
                <a16:creationId xmlns:a16="http://schemas.microsoft.com/office/drawing/2014/main" id="{D6A3D159-1997-6450-CA88-68A9FC2BF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282" y="1714896"/>
            <a:ext cx="3602256" cy="24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00C0F84A-CC7B-AEA2-00D1-630E542A71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063" y="3725733"/>
            <a:ext cx="6096000" cy="3030407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08BB3694-30AD-EAD2-5412-30615ADA4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063" y="413632"/>
            <a:ext cx="3717365" cy="3050563"/>
          </a:xfrm>
          <a:prstGeom prst="rect">
            <a:avLst/>
          </a:prstGeom>
        </p:spPr>
      </p:pic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9EF2AC5A-A149-49A1-6017-DA08749EB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99" y="1409694"/>
            <a:ext cx="5135609" cy="24724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ACF01E-442F-2A67-4EE4-659142CF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99" y="297329"/>
            <a:ext cx="11501059" cy="850827"/>
          </a:xfrm>
        </p:spPr>
        <p:txBody>
          <a:bodyPr/>
          <a:lstStyle/>
          <a:p>
            <a:r>
              <a:rPr lang="en-GB" dirty="0">
                <a:cs typeface="Baskerville"/>
              </a:rPr>
              <a:t>Other links</a:t>
            </a:r>
            <a:endParaRPr lang="en-US" dirty="0">
              <a:cs typeface="Baskerville"/>
            </a:endParaRPr>
          </a:p>
        </p:txBody>
      </p:sp>
      <p:pic>
        <p:nvPicPr>
          <p:cNvPr id="6" name="Picture 2">
            <a:hlinkClick r:id="rId8"/>
            <a:extLst>
              <a:ext uri="{FF2B5EF4-FFF2-40B4-BE49-F238E27FC236}">
                <a16:creationId xmlns:a16="http://schemas.microsoft.com/office/drawing/2014/main" id="{D7353683-5224-FA4B-AD6B-986FA4A3D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27" y="3882106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C9BB5-88E8-7341-A3B0-23324A803BC9}"/>
              </a:ext>
            </a:extLst>
          </p:cNvPr>
          <p:cNvSpPr txBox="1"/>
          <p:nvPr/>
        </p:nvSpPr>
        <p:spPr>
          <a:xfrm>
            <a:off x="9726527" y="5221777"/>
            <a:ext cx="2298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EpiModel</a:t>
            </a:r>
            <a:endParaRPr lang="en-GB" b="1" i="0" dirty="0">
              <a:solidFill>
                <a:srgbClr val="343A4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GB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Mathematical </a:t>
            </a:r>
            <a:r>
              <a:rPr lang="en-GB" b="0" i="0" dirty="0" err="1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Modeling</a:t>
            </a:r>
            <a:r>
              <a:rPr lang="en-GB" b="0" i="0" dirty="0">
                <a:solidFill>
                  <a:srgbClr val="343A40"/>
                </a:solidFill>
                <a:effectLst/>
                <a:latin typeface="Source Sans Pro" panose="020B0503030403020204" pitchFamily="34" charset="0"/>
              </a:rPr>
              <a:t> of Infectious Disease Dynamics</a:t>
            </a:r>
          </a:p>
        </p:txBody>
      </p:sp>
    </p:spTree>
    <p:extLst>
      <p:ext uri="{BB962C8B-B14F-4D97-AF65-F5344CB8AC3E}">
        <p14:creationId xmlns:p14="http://schemas.microsoft.com/office/powerpoint/2010/main" val="3106842443"/>
      </p:ext>
    </p:extLst>
  </p:cSld>
  <p:clrMapOvr>
    <a:masterClrMapping/>
  </p:clrMapOvr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Imperial">
      <a:majorFont>
        <a:latin typeface="Imperial sans"/>
        <a:ea typeface=""/>
        <a:cs typeface=""/>
      </a:majorFont>
      <a:minorFont>
        <a:latin typeface="Imperia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1278</TotalTime>
  <Words>71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Imperial sans</vt:lpstr>
      <vt:lpstr>Source Sans Pro</vt:lpstr>
      <vt:lpstr>VIMC_ppt7</vt:lpstr>
      <vt:lpstr>Mathematical modelling for vaccine-preventable diseases</vt:lpstr>
      <vt:lpstr>Further reading</vt:lpstr>
      <vt:lpstr>Mathematical Epidemiology Textbooks</vt:lpstr>
      <vt:lpstr>Other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Marianne Munene</cp:lastModifiedBy>
  <cp:revision>86</cp:revision>
  <dcterms:created xsi:type="dcterms:W3CDTF">2018-03-18T15:49:19Z</dcterms:created>
  <dcterms:modified xsi:type="dcterms:W3CDTF">2024-09-12T14:19:28Z</dcterms:modified>
</cp:coreProperties>
</file>