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352" r:id="rId2"/>
    <p:sldId id="353" r:id="rId3"/>
    <p:sldId id="354" r:id="rId4"/>
    <p:sldId id="356" r:id="rId5"/>
    <p:sldId id="357" r:id="rId6"/>
    <p:sldId id="358" r:id="rId7"/>
    <p:sldId id="359" r:id="rId8"/>
    <p:sldId id="360" r:id="rId9"/>
    <p:sldId id="362" r:id="rId10"/>
    <p:sldId id="363" r:id="rId11"/>
    <p:sldId id="361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80" r:id="rId28"/>
    <p:sldId id="379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2"/>
            <p14:sldId id="363"/>
            <p14:sldId id="361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79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2A357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7472-9D49-4668-98DA-39B25188084E}"/>
              </a:ext>
            </a:extLst>
          </p:cNvPr>
          <p:cNvSpPr txBox="1"/>
          <p:nvPr/>
        </p:nvSpPr>
        <p:spPr>
          <a:xfrm>
            <a:off x="3346690" y="3720226"/>
            <a:ext cx="54986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Mathematics lecture 4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Probability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Andrew Conlan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Department of Veterinary Medicine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University of Cambridge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ajkc2@cam.ac.uk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5BF179-A446-FA8D-B4B8-A3A32DAC66EB}"/>
              </a:ext>
            </a:extLst>
          </p:cNvPr>
          <p:cNvSpPr txBox="1"/>
          <p:nvPr/>
        </p:nvSpPr>
        <p:spPr>
          <a:xfrm>
            <a:off x="1680964" y="5770211"/>
            <a:ext cx="186185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"/>
                <a:ea typeface="Calibri"/>
                <a:cs typeface="Calibri"/>
              </a:rPr>
              <a:t>With materials contributed by Matt Castle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32A-4A06-D957-CE5B-5626D4E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D05-AC8A-01EE-3914-DCD702C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3. Subjective Interpretation</a:t>
            </a:r>
          </a:p>
          <a:p>
            <a:pPr marL="0" indent="0">
              <a:buNone/>
            </a:pPr>
            <a:r>
              <a:rPr lang="en-GB" dirty="0"/>
              <a:t>“A degree of belief that a particular outcome will</a:t>
            </a:r>
          </a:p>
          <a:p>
            <a:pPr marL="0" indent="0">
              <a:buNone/>
            </a:pPr>
            <a:r>
              <a:rPr lang="en-GB" dirty="0"/>
              <a:t>occur”</a:t>
            </a:r>
          </a:p>
          <a:p>
            <a:pPr marL="0" indent="0" algn="ctr">
              <a:buNone/>
            </a:pPr>
            <a:r>
              <a:rPr lang="en-GB" dirty="0"/>
              <a:t>Can interpret a probability as a number</a:t>
            </a:r>
          </a:p>
          <a:p>
            <a:pPr marL="0" indent="0" algn="ctr">
              <a:buNone/>
            </a:pPr>
            <a:r>
              <a:rPr lang="en-GB" dirty="0"/>
              <a:t>between 0 and 1 which represents our</a:t>
            </a:r>
          </a:p>
          <a:p>
            <a:pPr marL="0" indent="0" algn="ctr">
              <a:buNone/>
            </a:pPr>
            <a:r>
              <a:rPr lang="en-GB" dirty="0"/>
              <a:t>belief in how likely an outcome is.</a:t>
            </a:r>
          </a:p>
          <a:p>
            <a:pPr marL="0" indent="0" algn="ctr">
              <a:buNone/>
            </a:pPr>
            <a:r>
              <a:rPr lang="en-GB" dirty="0"/>
              <a:t>0=Impossible </a:t>
            </a:r>
          </a:p>
          <a:p>
            <a:pPr marL="0" indent="0" algn="ctr">
              <a:buNone/>
            </a:pPr>
            <a:r>
              <a:rPr lang="en-GB" dirty="0"/>
              <a:t>1=Certain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6CDD-333E-7FB2-41F8-E95F79A5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1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D368-FC7D-9D0C-51A8-B5D411FB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and 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E131-A6BD-C17F-F16F-B549E4F6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Events are what we calculate probabilities about</a:t>
            </a:r>
          </a:p>
          <a:p>
            <a:r>
              <a:rPr lang="en-GB" dirty="0"/>
              <a:t>Venn Diagrams allow us to visualise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1FFF1-07C6-206A-2BE2-0E86E1CF5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638C2-744D-C553-7908-9056D58F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1419" y="2627321"/>
            <a:ext cx="9589161" cy="29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6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D368-FC7D-9D0C-51A8-B5D411FB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and 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E131-A6BD-C17F-F16F-B549E4F6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Choice of sample space is not unique</a:t>
            </a:r>
          </a:p>
          <a:p>
            <a:r>
              <a:rPr lang="en-GB" dirty="0"/>
              <a:t>Events can overlap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1FFF1-07C6-206A-2BE2-0E86E1CF5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A5D1AC-C908-2AE3-AFAD-188E8D3A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3377" y="2196507"/>
            <a:ext cx="9025245" cy="35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D7F0-8701-3E90-7ACC-383A624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6D47-7C8A-13E5-281F-8571D029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A:	 Name of event we are interested in</a:t>
            </a:r>
          </a:p>
          <a:p>
            <a:pPr marL="0" indent="0">
              <a:buNone/>
            </a:pPr>
            <a:r>
              <a:rPr lang="en-GB" dirty="0"/>
              <a:t>P(A):	 Probability that A occurs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0" u="none" strike="noStrike" baseline="0" dirty="0">
                <a:latin typeface="Calibri" panose="020F0502020204030204" pitchFamily="34" charset="0"/>
              </a:rPr>
              <a:t>P(A) </a:t>
            </a:r>
            <a:r>
              <a:rPr lang="en-GB" b="0" i="0" u="none" strike="noStrike" baseline="0" dirty="0">
                <a:latin typeface="Calibri" panose="020F0502020204030204" pitchFamily="34" charset="0"/>
              </a:rPr>
              <a:t>is the ‘size’ of </a:t>
            </a:r>
            <a:r>
              <a:rPr lang="en-GB" b="1" i="0" u="none" strike="noStrike" baseline="0" dirty="0">
                <a:latin typeface="Calibri" panose="020F0502020204030204" pitchFamily="34" charset="0"/>
              </a:rPr>
              <a:t>A </a:t>
            </a:r>
            <a:r>
              <a:rPr lang="en-GB" b="0" i="0" u="none" strike="noStrike" baseline="0" dirty="0">
                <a:latin typeface="Calibri" panose="020F0502020204030204" pitchFamily="34" charset="0"/>
              </a:rPr>
              <a:t>relative to the ‘size’ of the sample space</a:t>
            </a:r>
            <a:endParaRPr lang="en-GB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1E5DA-5BD9-7793-199F-EFE616DB9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48034-83C6-88B6-7434-44860CEC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2301" y="3533127"/>
            <a:ext cx="9039919" cy="23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1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3038-6005-C2B6-5A66-115A78B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-  complements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FF40-4823-EF94-ACE9-EC0E1AB4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0" u="none" strike="noStrike" baseline="0" dirty="0">
                <a:latin typeface="Calibri" panose="020F0502020204030204" pitchFamily="34" charset="0"/>
              </a:rPr>
              <a:t>Ac</a:t>
            </a:r>
            <a:r>
              <a:rPr lang="en-GB" sz="2400" b="0" i="0" u="none" strike="noStrike" baseline="0" dirty="0">
                <a:latin typeface="Calibri" panose="020F0502020204030204" pitchFamily="34" charset="0"/>
              </a:rPr>
              <a:t>: Complement of A (everything not in A)</a:t>
            </a:r>
          </a:p>
          <a:p>
            <a:r>
              <a:rPr lang="en-GB" sz="2400" b="1" i="0" u="none" strike="noStrike" baseline="0" dirty="0">
                <a:latin typeface="Calibri" panose="020F0502020204030204" pitchFamily="34" charset="0"/>
              </a:rPr>
              <a:t>P(Ac) </a:t>
            </a:r>
            <a:r>
              <a:rPr lang="en-GB" sz="2400" b="0" i="0" u="none" strike="noStrike" baseline="0" dirty="0">
                <a:latin typeface="Calibri" panose="020F0502020204030204" pitchFamily="34" charset="0"/>
              </a:rPr>
              <a:t>: </a:t>
            </a:r>
            <a:r>
              <a:rPr lang="en-GB" sz="2400" b="1" i="0" u="none" strike="noStrike" baseline="0" dirty="0">
                <a:latin typeface="Calibri" panose="020F0502020204030204" pitchFamily="34" charset="0"/>
              </a:rPr>
              <a:t>1</a:t>
            </a:r>
            <a:r>
              <a:rPr lang="en-GB" sz="2400" b="0" i="0" u="none" strike="noStrike" baseline="0" dirty="0">
                <a:latin typeface="Calibri" panose="020F0502020204030204" pitchFamily="34" charset="0"/>
              </a:rPr>
              <a:t>-</a:t>
            </a:r>
            <a:r>
              <a:rPr lang="en-GB" sz="2400" b="1" i="0" u="none" strike="noStrike" baseline="0" dirty="0">
                <a:latin typeface="Calibri" panose="020F0502020204030204" pitchFamily="34" charset="0"/>
              </a:rPr>
              <a:t>P(A)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8973-EC59-6CC9-E645-A3AE7DC46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D48EA-ABBC-F6DA-8050-C8023A0781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2607" y="3002749"/>
            <a:ext cx="8286785" cy="26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B32-BDE2-4A37-1711-0ABF009A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Notation - Multiple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294B-0B25-BEE0-02EA-F33E64E8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GB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i="0" u="none" strike="noStrike" baseline="0" dirty="0">
                <a:latin typeface="Calibri" panose="020F0502020204030204" pitchFamily="34" charset="0"/>
              </a:rPr>
              <a:t>A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∩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B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–Intersection of A and 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AE8DC-BD22-BC62-98F3-CC803856C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40504-903E-7105-AB30-0A0184F7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079" y="2062410"/>
            <a:ext cx="7939841" cy="38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9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0147-9D8E-B267-6068-59543437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- Multiple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D4DD-20F9-10AD-4433-CBECDA1E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–Union of A and B(A or B occur)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P(AUB) = P(A) + P(B) –P(A∩B)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9D4C5-4BC2-DD8A-E982-DB548320F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6C21E-BA4D-6394-093F-BEC5E611BFF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235" y="2838062"/>
            <a:ext cx="7181530" cy="29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E90-49CF-E5D4-AFB0-0CBD7E81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43ED-7E1A-1E47-B086-97B16469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Sometimes events affect each other’s probabilities</a:t>
            </a:r>
          </a:p>
          <a:p>
            <a:r>
              <a:rPr lang="en-GB" b="0" i="0" u="none" strike="noStrike" baseline="0" dirty="0">
                <a:latin typeface="Calibri" panose="020F0502020204030204" pitchFamily="34" charset="0"/>
              </a:rPr>
              <a:t>Consider rolling a dice</a:t>
            </a:r>
          </a:p>
          <a:p>
            <a:pPr lvl="1"/>
            <a:r>
              <a:rPr lang="en-GB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What is P(get a 6)?</a:t>
            </a:r>
          </a:p>
          <a:p>
            <a:pPr lvl="1"/>
            <a:r>
              <a:rPr lang="en-GB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How does this change if you already know you rolled an even number?</a:t>
            </a:r>
          </a:p>
          <a:p>
            <a:endParaRPr lang="en-GB" sz="2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In this case we say that the events are 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conditioned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on each other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ACA26-BD27-6BFB-4B5E-F8F110D2B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E90-49CF-E5D4-AFB0-0CBD7E81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43ED-7E1A-1E47-B086-97B16469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GB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P(A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|</a:t>
            </a:r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B)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–Probability that A occurs </a:t>
            </a:r>
            <a:r>
              <a:rPr lang="en-GB" b="1">
                <a:latin typeface="Calibri"/>
                <a:ea typeface="Calibri"/>
                <a:cs typeface="Calibri"/>
              </a:rPr>
              <a:t>given </a:t>
            </a:r>
            <a:r>
              <a:rPr lang="en-GB" dirty="0">
                <a:latin typeface="Calibri"/>
                <a:ea typeface="Calibri"/>
                <a:cs typeface="Calibri"/>
              </a:rPr>
              <a:t>that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 B has already occurred</a:t>
            </a:r>
          </a:p>
          <a:p>
            <a:pPr algn="l"/>
            <a:endParaRPr lang="en-GB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P(A|B) 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is the ‘size’ of </a:t>
            </a:r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A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∩</a:t>
            </a:r>
            <a:r>
              <a:rPr lang="en-GB" b="1">
                <a:latin typeface="Calibri"/>
                <a:ea typeface="Calibri"/>
                <a:cs typeface="Calibri"/>
              </a:rPr>
              <a:t>B </a:t>
            </a:r>
            <a:r>
              <a:rPr lang="en-GB" dirty="0">
                <a:latin typeface="Calibri"/>
                <a:ea typeface="Calibri"/>
                <a:cs typeface="Calibri"/>
              </a:rPr>
              <a:t>relative</a:t>
            </a:r>
            <a:r>
              <a:rPr lang="en-GB" sz="2800" b="0" i="0" u="none" strike="noStrike" baseline="0" dirty="0">
                <a:latin typeface="Calibri"/>
                <a:ea typeface="Calibri"/>
                <a:cs typeface="Calibri"/>
              </a:rPr>
              <a:t> to the ‘size’ of </a:t>
            </a:r>
            <a:r>
              <a:rPr lang="en-GB" sz="2800" b="1" i="0" u="none" strike="noStrike" baseline="0" dirty="0">
                <a:latin typeface="Calibri"/>
                <a:ea typeface="Calibri"/>
                <a:cs typeface="Calibri"/>
              </a:rPr>
              <a:t>B</a:t>
            </a:r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ACA26-BD27-6BFB-4B5E-F8F110D2B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014A2-9E7B-A841-2F3B-E6E05EBE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917" y="3231602"/>
            <a:ext cx="8248166" cy="28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0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572F-4F5F-959E-1673-F446129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0D65-4FF3-1E59-185D-49A81B07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GB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Sometimes events 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don’t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affect each other.</a:t>
            </a:r>
          </a:p>
          <a:p>
            <a:r>
              <a:rPr lang="en-GB" sz="2800" b="0" i="0" u="none" strike="noStrike" baseline="0" dirty="0">
                <a:latin typeface="Cambria Math" panose="02040503050406030204" pitchFamily="18" charset="0"/>
              </a:rPr>
              <a:t>𝑃(𝐴|𝐵)=𝑃(𝐴)		𝑃(𝐵|𝐴)=𝑃(𝐵)</a:t>
            </a: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We say that these events are 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independent</a:t>
            </a:r>
            <a:endParaRPr lang="en-GB" sz="2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2800" b="0" i="0" u="none" strike="noStrike" baseline="0" dirty="0">
                <a:latin typeface="Calibri" panose="020F0502020204030204" pitchFamily="34" charset="0"/>
              </a:rPr>
              <a:t>This makes it easy to calculate the probability of both events occurring:</a:t>
            </a:r>
          </a:p>
          <a:p>
            <a:r>
              <a:rPr lang="en-GB" sz="2800" b="0" i="0" u="none" strike="noStrike" baseline="0" dirty="0">
                <a:latin typeface="Cambria Math" panose="02040503050406030204" pitchFamily="18" charset="0"/>
              </a:rPr>
              <a:t>𝑃(𝐴∩𝐵)=𝑃(𝐴|𝐵)𝑃(𝐵)</a:t>
            </a:r>
          </a:p>
          <a:p>
            <a:r>
              <a:rPr lang="en-GB" sz="2800" b="0" i="0" u="none" strike="noStrike" baseline="0" dirty="0">
                <a:latin typeface="Cambria Math" panose="02040503050406030204" pitchFamily="18" charset="0"/>
              </a:rPr>
              <a:t>𝑃(𝐴∩𝐵)=𝑃(𝐴)𝑃(𝐵)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3A91-65FE-8311-4539-6D23D682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0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2084-7C88-5CDD-5525-B85016CF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</p:spPr>
        <p:txBody>
          <a:bodyPr anchor="ctr">
            <a:normAutofit/>
          </a:bodyPr>
          <a:lstStyle/>
          <a:p>
            <a:r>
              <a:rPr lang="en-GB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8782-41E0-6653-59F7-F63BBE76A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>
            <a:normAutofit/>
          </a:bodyPr>
          <a:lstStyle/>
          <a:p>
            <a:r>
              <a:rPr lang="en-GB" dirty="0"/>
              <a:t>1. Probability</a:t>
            </a:r>
          </a:p>
          <a:p>
            <a:r>
              <a:rPr lang="en-GB" dirty="0"/>
              <a:t>2. Random Variables</a:t>
            </a:r>
          </a:p>
          <a:p>
            <a:r>
              <a:rPr lang="en-GB" dirty="0"/>
              <a:t>3. Distributions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2CA6F-1505-282D-8565-A64325D8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768181"/>
            <a:ext cx="5181600" cy="3886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039FA-1985-2DEF-9484-340D4E54F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8A6EE70-77F6-40C0-AED2-27236C7D2C5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2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53C-AFEE-15A9-5190-8663A32C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B1BA-BEFF-D1BD-846A-91A214F2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0" i="0" u="none" strike="noStrike" baseline="0" dirty="0">
                <a:latin typeface="Arial" panose="020B0604020202020204" pitchFamily="34" charset="0"/>
              </a:rPr>
              <a:t>A </a:t>
            </a:r>
            <a:r>
              <a:rPr lang="en-GB" sz="2800" b="1" i="0" u="none" strike="noStrike" baseline="0" dirty="0">
                <a:latin typeface="Arial" panose="020B0604020202020204" pitchFamily="34" charset="0"/>
              </a:rPr>
              <a:t>random variable </a:t>
            </a:r>
            <a:r>
              <a:rPr lang="en-GB" sz="2800" b="0" i="0" u="none" strike="noStrike" baseline="0" dirty="0">
                <a:latin typeface="Arial" panose="020B0604020202020204" pitchFamily="34" charset="0"/>
              </a:rPr>
              <a:t>is a quantity whose value depends on the outcome of a random process (e.g. an experiment)</a:t>
            </a:r>
          </a:p>
          <a:p>
            <a:r>
              <a:rPr lang="en-GB" sz="2800" b="0" i="0" u="none" strike="noStrike" baseline="0" dirty="0">
                <a:latin typeface="Arial" panose="020B0604020202020204" pitchFamily="34" charset="0"/>
              </a:rPr>
              <a:t>Consider rolling two dice (the random process)</a:t>
            </a:r>
          </a:p>
          <a:p>
            <a:pPr marL="0" indent="0">
              <a:buNone/>
            </a:pPr>
            <a:r>
              <a:rPr lang="en-GB" sz="2800" b="1" i="0" u="none" strike="noStrike" baseline="0" dirty="0">
                <a:latin typeface="Calibri" panose="020F0502020204030204" pitchFamily="34" charset="0"/>
              </a:rPr>
              <a:t>Random Variable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	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Definition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			</a:t>
            </a:r>
            <a:r>
              <a:rPr lang="en-GB" sz="2800" b="1" i="0" u="none" strike="noStrike" baseline="0" dirty="0">
                <a:latin typeface="Calibri" panose="020F0502020204030204" pitchFamily="34" charset="0"/>
              </a:rPr>
              <a:t>Values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	X		The highest number	{1,2,..,6}	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	Y		The number of sixes	{0,1,2}	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	Z		The sum of the two dice	{2,3,…,12}	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A random variable taking a particular value is an event e.g.</a:t>
            </a:r>
          </a:p>
          <a:p>
            <a:pPr marL="0" indent="0">
              <a:buNone/>
            </a:pPr>
            <a:r>
              <a:rPr lang="en-GB" sz="2800" b="0" i="0" u="none" strike="noStrike" baseline="0" dirty="0">
                <a:latin typeface="Calibri" panose="020F0502020204030204" pitchFamily="34" charset="0"/>
              </a:rPr>
              <a:t>X=4 and therefore has a probability P(X=4)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3935E-3D4F-CF2B-EF89-85E5851C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6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45CF-F28E-F9FC-2927-0082E4C1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88CD-9218-B7B2-5511-ED16C1ED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i="0" u="none" strike="noStrike" baseline="0" dirty="0">
                <a:latin typeface="Calibri" panose="020F0502020204030204" pitchFamily="34" charset="0"/>
              </a:rPr>
              <a:t>X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is the highest number obtained when throwing two dice.</a:t>
            </a:r>
          </a:p>
          <a:p>
            <a:r>
              <a:rPr lang="en-GB" sz="2800" b="1" i="0" u="none" strike="noStrike" baseline="0" dirty="0">
                <a:latin typeface="Calibri" panose="020F0502020204030204" pitchFamily="34" charset="0"/>
              </a:rPr>
              <a:t>X </a:t>
            </a:r>
            <a:r>
              <a:rPr lang="en-GB" sz="2800" b="0" i="0" u="none" strike="noStrike" baseline="0" dirty="0">
                <a:latin typeface="Calibri" panose="020F0502020204030204" pitchFamily="34" charset="0"/>
              </a:rPr>
              <a:t>takes values from {1, 2, 3, 4, 5, 6}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5BDA-646F-4DC9-DB0F-47094B72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7A087-02DE-D039-AD67-F77DD51565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5966" y="2541480"/>
            <a:ext cx="7940068" cy="30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5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188C-3A26-E1BF-AEEA-95C65C42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FB7EF-70D5-8E6B-7F3F-1AC068E8E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B9326-13BF-2433-71C4-669E2B6E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7092" y="1114511"/>
            <a:ext cx="7477816" cy="45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6E78-3FC5-511F-504C-E2509B88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2811-310F-975E-613B-532E4E56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These can be derived experimentally as well as theoretically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Imagine throwing two dice 50 times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384E3-CAF6-A1C6-004C-6E27629C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96DEE-D49E-424B-461D-7BC944DA2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96"/>
          <a:stretch/>
        </p:blipFill>
        <p:spPr>
          <a:xfrm>
            <a:off x="2103245" y="2585381"/>
            <a:ext cx="7985510" cy="32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7F2B-EA98-AB7C-77D7-73B333E0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Mass Functions (PMF)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EACE-312F-C6AB-588E-9BC16001E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36926-6FE0-0AEA-110A-83B96F71DD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315" y="1323321"/>
            <a:ext cx="8839369" cy="44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1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D62D-ACE4-41B6-CEB4-A9A26F4A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vs.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4D14-C6B0-4489-918C-B8C89436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random variable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 a quantity whose value depends on the outcome of a random process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value can be a continuous number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Continuous random variables need to be treated slightly differently from discrete random variables</a:t>
            </a: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22E9-AD25-D20D-EEF2-0E17AF73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AAA0A-85EC-4C4E-AC9E-47D5D147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382" y="2696864"/>
            <a:ext cx="7965235" cy="22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1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A5-08A9-AFC0-E5BC-ACA0E232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F9748-885D-5FCF-4BD4-A7150F55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F6921-73E1-01BE-DDB6-241D0EBF50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676" y="1245600"/>
            <a:ext cx="8520648" cy="44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0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A5-08A9-AFC0-E5BC-ACA0E232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F9748-885D-5FCF-4BD4-A7150F55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983AC-B5DB-CDB0-C176-6E86451F4C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3353" y="1299967"/>
            <a:ext cx="8732674" cy="45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2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53D7-6B75-25BA-29B2-7A5B36B3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Density Functions (PDF)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83ABD1-5D91-D6E3-CEDD-7BE57F8E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1650" y="1265042"/>
            <a:ext cx="9308700" cy="45424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72F00-4CF6-6C43-4E6E-9A8698759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8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FF75-0B01-67BA-5E24-3F32FF0A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3148-0CC3-128A-5C90-8B4028A8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simple experiments we can derive equations that explicitly calculate the values of a probability distribution 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What’s the probability of having to roll a dice 10 times before getting a six? (i.e. I get a six on my 10</a:t>
            </a:r>
            <a:r>
              <a:rPr lang="en-GB" sz="2800" b="0" i="0" u="none" strike="noStrike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GB" sz="1800" b="0" i="0" u="none" strike="noStrike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throw)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P(get a six) = 1/6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P(not get a six) = 5/6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Need to “not get a six” 9 times and then “get a six”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FA93E-C17C-165A-4D02-33798A5DD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E86A3-316B-B32C-2A50-7A360AD7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68" y="4772178"/>
            <a:ext cx="5134664" cy="12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0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08F-AD2F-1E78-3715-123DC3F1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0D21-6BFC-BADB-BB9F-69F0C3C76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Formal way of describing processes with are in some way </a:t>
            </a:r>
            <a:r>
              <a:rPr lang="en-GB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random </a:t>
            </a:r>
            <a:r>
              <a:rPr lang="en-GB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 </a:t>
            </a:r>
            <a:r>
              <a:rPr lang="en-GB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subject to chance</a:t>
            </a:r>
            <a:endParaRPr lang="en-GB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A24BB-FA7F-72D9-0523-E441A34060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Classical Interpretation</a:t>
            </a:r>
          </a:p>
          <a:p>
            <a:pPr marL="0" indent="0">
              <a:buNone/>
            </a:pPr>
            <a:r>
              <a:rPr lang="en-GB" dirty="0"/>
              <a:t>“The number of favourable outcomes divided by</a:t>
            </a:r>
          </a:p>
          <a:p>
            <a:pPr marL="0" indent="0">
              <a:buNone/>
            </a:pPr>
            <a:r>
              <a:rPr lang="en-GB" dirty="0"/>
              <a:t>the number of possible outcomes”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A0742-E725-8230-E4C0-CE1CDD25E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37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DAF9-05AC-20CA-787F-3A898C53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4705-DE56-2061-B8F5-E8DD485B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Consider an experiment which consists of only two possible outcomes (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GB" sz="2800" b="1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Failure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lvl="1">
              <a:buFont typeface="Courier New"/>
              <a:buChar char="o"/>
            </a:pPr>
            <a:r>
              <a:rPr lang="en-GB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P(</a:t>
            </a:r>
            <a:r>
              <a:rPr lang="en-GB" b="1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= 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 </a:t>
            </a:r>
          </a:p>
          <a:p>
            <a:pPr lvl="1">
              <a:buFont typeface="Courier New"/>
              <a:buChar char="o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GB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GB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Failure</a:t>
            </a:r>
            <a:r>
              <a:rPr lang="en-GB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= (1-p)</a:t>
            </a:r>
            <a:endParaRPr lang="en-GB">
              <a:solidFill>
                <a:srgbClr val="2A3578"/>
              </a:solidFill>
              <a:ea typeface="Calibri"/>
              <a:cs typeface="Calibri"/>
            </a:endParaRP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Let </a:t>
            </a:r>
            <a:r>
              <a:rPr lang="en-GB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X </a:t>
            </a: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number of trials until my first success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What’s the probability of having to complete k trials? 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 k-1 “failures” and then 1 “success”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47C2D-5859-7052-4404-F4EF1AA8B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D8CEC-B7F7-8BB7-CF29-DFD8FC04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41" y="4518160"/>
            <a:ext cx="5192518" cy="11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9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F002-2A23-D4CC-786E-0B98B7B1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465D-AF84-F86C-28DA-96B78E1C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Binomial (Discrete)</a:t>
            </a:r>
          </a:p>
          <a:p>
            <a:endParaRPr lang="en-GB" dirty="0"/>
          </a:p>
          <a:p>
            <a:r>
              <a:rPr lang="en-GB" dirty="0"/>
              <a:t>Normal (Continuous)</a:t>
            </a:r>
          </a:p>
          <a:p>
            <a:endParaRPr lang="en-GB" dirty="0"/>
          </a:p>
          <a:p>
            <a:r>
              <a:rPr lang="en-GB" dirty="0"/>
              <a:t>Gamma (Continuous)</a:t>
            </a:r>
          </a:p>
          <a:p>
            <a:endParaRPr lang="en-GB" dirty="0"/>
          </a:p>
          <a:p>
            <a:r>
              <a:rPr lang="en-GB" dirty="0"/>
              <a:t>Exponential (Continuous)</a:t>
            </a:r>
          </a:p>
          <a:p>
            <a:endParaRPr lang="en-GB" dirty="0"/>
          </a:p>
          <a:p>
            <a:r>
              <a:rPr lang="en-GB" dirty="0"/>
              <a:t>Uniform (Continuous)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2F7-D7A7-8146-9744-9697DAE9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4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ABC-3DD4-2319-3003-D0099A0A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C989-0BA8-208C-9A93-93FA72610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76029-1915-3D1F-1D5E-5387CE04D7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1845" y="1328733"/>
            <a:ext cx="8528309" cy="46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F14F-3758-92D5-C1E6-281AE59F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(Gaussian)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C0BD1-5907-46E0-55D9-B492CA404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1ADC1-D873-1B91-8002-8708E2ED93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046" y="1212058"/>
            <a:ext cx="9169907" cy="44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6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1D21-A9C7-6A72-7B6A-9FFD3218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Gamma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ED3AC-2C4A-9E2F-2440-99CBF7455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49FD1-7D1C-9401-208F-BAB6DD3C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608" y="1069189"/>
            <a:ext cx="9288784" cy="47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CB0-BD06-560D-8E08-9B78295F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Distribution (k=1)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B72F-D719-9CA1-A5D5-50354DCEF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2A19D-94D7-A1CC-8188-A334137AE6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2476" y="1118781"/>
            <a:ext cx="8907048" cy="46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13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D13E-DAF0-B7B6-85CA-ECE37889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02A83-22DF-ECC9-477D-712D96583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C8E94-A8E2-1EA1-33DA-968AA236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4268" y="1055803"/>
            <a:ext cx="9118670" cy="4926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8CC1E4-AD71-2FD1-320D-9C15BC2A9F9A}"/>
              </a:ext>
            </a:extLst>
          </p:cNvPr>
          <p:cNvSpPr/>
          <p:nvPr/>
        </p:nvSpPr>
        <p:spPr>
          <a:xfrm>
            <a:off x="5467546" y="5580668"/>
            <a:ext cx="1263192" cy="348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61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41AB-4011-7586-36AC-60414DB4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FCED-DB94-8CAD-DB20-01A37598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Probability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Definitions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Venn Diagrams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Mathematics</a:t>
            </a: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Random Variables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Continuous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Discrete</a:t>
            </a:r>
          </a:p>
          <a:p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Distributions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C388-DB99-C564-B7C7-64B5167C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5C2-E123-92DD-93D5-9B0BE976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Flipping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E02B-CEFD-3C58-AD73-AF0E41F4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flip a coin, what is the probability that it comes up heads?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I flip a coin twice, what is the probability of getting two</a:t>
            </a:r>
          </a:p>
          <a:p>
            <a:pPr marL="0" indent="0">
              <a:buNone/>
            </a:pPr>
            <a:r>
              <a:rPr lang="en-GB" dirty="0"/>
              <a:t>heads?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92F7D-D94A-E171-FD2E-E3FC9E46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79884-4C23-E05B-7B26-052913FA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4653782"/>
            <a:ext cx="3009900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7A006-ED13-482B-33BD-8764860B6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91" y="1653705"/>
            <a:ext cx="3605559" cy="11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0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6719-4A1A-6F0A-9E8D-FCBB23E1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Flipping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68366-4357-44C0-4500-E5F22B84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8B5B2-FD3E-1D64-9B3A-BFD78A47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553" y="1751291"/>
            <a:ext cx="3009900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ACCDC-43C1-B5F1-C6D5-DA096EF3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29553" y="3265766"/>
            <a:ext cx="300990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D17F2-A474-C538-DC8E-6964AD41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553" y="4780241"/>
            <a:ext cx="3009900" cy="1514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BF58F0-56B9-8038-2897-687F18F01F80}"/>
              </a:ext>
            </a:extLst>
          </p:cNvPr>
          <p:cNvSpPr txBox="1"/>
          <p:nvPr/>
        </p:nvSpPr>
        <p:spPr>
          <a:xfrm>
            <a:off x="954464" y="3267554"/>
            <a:ext cx="637959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2A357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 flip a coin twice, what is the probability of getting two heads?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6DE13-7FF3-5A76-0AB6-A306DE8A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614"/>
          <a:stretch/>
        </p:blipFill>
        <p:spPr>
          <a:xfrm>
            <a:off x="9934503" y="4780241"/>
            <a:ext cx="1486473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C3D8C-2A7D-BDDF-3929-F3DD27C5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415"/>
          <a:stretch/>
        </p:blipFill>
        <p:spPr>
          <a:xfrm>
            <a:off x="8429553" y="250452"/>
            <a:ext cx="1552647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5D2AB5-EAA0-4C6F-224D-FBE43B22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14"/>
          <a:stretch/>
        </p:blipFill>
        <p:spPr>
          <a:xfrm>
            <a:off x="9952980" y="250452"/>
            <a:ext cx="1486473" cy="1514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6C6286-FB35-4D0C-AC35-A9F0513A5173}"/>
                  </a:ext>
                </a:extLst>
              </p:cNvPr>
              <p:cNvSpPr txBox="1"/>
              <p:nvPr/>
            </p:nvSpPr>
            <p:spPr>
              <a:xfrm>
                <a:off x="1025237" y="1482436"/>
                <a:ext cx="5120376" cy="93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𝐹𝑎𝑣𝑜𝑢𝑟𝑎𝑏𝑙𝑒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6C6286-FB35-4D0C-AC35-A9F0513A5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7" y="1482436"/>
                <a:ext cx="5120376" cy="935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E796B38-D055-B687-5D8E-0CF443F6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14"/>
          <a:stretch/>
        </p:blipFill>
        <p:spPr>
          <a:xfrm>
            <a:off x="8429553" y="3234949"/>
            <a:ext cx="1486473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096672-5563-251A-A3BB-B186D6AE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614"/>
          <a:stretch/>
        </p:blipFill>
        <p:spPr>
          <a:xfrm>
            <a:off x="9943741" y="3265765"/>
            <a:ext cx="1486473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32A-4A06-D957-CE5B-5626D4E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D05-AC8A-01EE-3914-DCD702C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Classical Interpretation</a:t>
            </a:r>
          </a:p>
          <a:p>
            <a:pPr marL="0" indent="0">
              <a:buNone/>
            </a:pPr>
            <a:r>
              <a:rPr lang="en-GB" dirty="0"/>
              <a:t>“The number of favourable outcomes divided by the number of possible outcomes given that all outcomes are equally likely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Sometimes outcomes not equally likely…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6CDD-333E-7FB2-41F8-E95F79A5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70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32A-4A06-D957-CE5B-5626D4E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D05-AC8A-01EE-3914-DCD702C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Frequentist Interpretation</a:t>
            </a:r>
          </a:p>
          <a:p>
            <a:pPr marL="0" indent="0">
              <a:buNone/>
            </a:pPr>
            <a:r>
              <a:rPr lang="en-GB" dirty="0"/>
              <a:t>“The proportion of favourable outcomes that</a:t>
            </a:r>
          </a:p>
          <a:p>
            <a:pPr marL="0" indent="0">
              <a:buNone/>
            </a:pPr>
            <a:r>
              <a:rPr lang="en-GB" dirty="0"/>
              <a:t>occur in a large number of trials”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6CDD-333E-7FB2-41F8-E95F79A5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4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FA1C-BABF-E4BC-9738-C91D6963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Flipping Coins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F4A8-D3C9-DFF2-629E-D7282697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384"/>
            <a:ext cx="7225603" cy="352368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flip a coin repeatedly, how does the long term</a:t>
            </a:r>
          </a:p>
          <a:p>
            <a:pPr marL="0" indent="0">
              <a:buNone/>
            </a:pPr>
            <a:r>
              <a:rPr lang="en-GB" dirty="0"/>
              <a:t>proportion of heads vary?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EC85-87A6-ABE9-8DA4-B4531582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183A3-79C9-96EC-BCB9-19C0C17C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245600"/>
            <a:ext cx="300990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FFA6F-B8BB-834F-3658-4FF5E4D3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04" y="2760075"/>
            <a:ext cx="3289995" cy="32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8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832A-4A06-D957-CE5B-5626D4E5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9D05-AC8A-01EE-3914-DCD702C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Frequentist Interpretation</a:t>
            </a:r>
          </a:p>
          <a:p>
            <a:pPr marL="0" indent="0">
              <a:buNone/>
            </a:pPr>
            <a:r>
              <a:rPr lang="en-GB" dirty="0"/>
              <a:t>“The proportion of favourable outcomes that</a:t>
            </a:r>
          </a:p>
          <a:p>
            <a:pPr marL="0" indent="0">
              <a:buNone/>
            </a:pPr>
            <a:r>
              <a:rPr lang="en-GB" dirty="0"/>
              <a:t>occur in a large number of trials”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what if we can’t perform a large number of</a:t>
            </a:r>
          </a:p>
          <a:p>
            <a:pPr marL="0" indent="0">
              <a:buNone/>
            </a:pPr>
            <a:r>
              <a:rPr lang="en-GB" dirty="0"/>
              <a:t>trials?...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C6CDD-333E-7FB2-41F8-E95F79A5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9629"/>
      </p:ext>
    </p:extLst>
  </p:cSld>
  <p:clrMapOvr>
    <a:masterClrMapping/>
  </p:clrMapOvr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1066</TotalTime>
  <Words>1058</Words>
  <Application>Microsoft Office PowerPoint</Application>
  <PresentationFormat>Widescreen</PresentationFormat>
  <Paragraphs>202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Courier New</vt:lpstr>
      <vt:lpstr>VIMC_ppt7</vt:lpstr>
      <vt:lpstr>Mathematical modelling for vaccine-preventable diseases</vt:lpstr>
      <vt:lpstr>Probability</vt:lpstr>
      <vt:lpstr>Definitions</vt:lpstr>
      <vt:lpstr>Coin Flipping</vt:lpstr>
      <vt:lpstr>Coin Flipping</vt:lpstr>
      <vt:lpstr>Definitions</vt:lpstr>
      <vt:lpstr>Definitions</vt:lpstr>
      <vt:lpstr>Back to Flipping Coins</vt:lpstr>
      <vt:lpstr>Definitions</vt:lpstr>
      <vt:lpstr>Definitions</vt:lpstr>
      <vt:lpstr>Events and Venn Diagrams</vt:lpstr>
      <vt:lpstr>Events and Venn Diagrams</vt:lpstr>
      <vt:lpstr>Notation</vt:lpstr>
      <vt:lpstr>Notation -  complements</vt:lpstr>
      <vt:lpstr>Notation - Multiple Events</vt:lpstr>
      <vt:lpstr>Notation - Multiple Events</vt:lpstr>
      <vt:lpstr>Conditional Probability</vt:lpstr>
      <vt:lpstr>Conditional Probability</vt:lpstr>
      <vt:lpstr>Independence</vt:lpstr>
      <vt:lpstr>Random Variables</vt:lpstr>
      <vt:lpstr>Example</vt:lpstr>
      <vt:lpstr>Probability Distributions</vt:lpstr>
      <vt:lpstr>Probability Distributions</vt:lpstr>
      <vt:lpstr>Probability Mass Functions (PMF)</vt:lpstr>
      <vt:lpstr>Discrete vs. Continuous</vt:lpstr>
      <vt:lpstr>Continuous Random Variables</vt:lpstr>
      <vt:lpstr>Continuous Random Variables</vt:lpstr>
      <vt:lpstr>Probability Density Functions (PDF)</vt:lpstr>
      <vt:lpstr>Probability Distributions</vt:lpstr>
      <vt:lpstr>Geometric Distribution</vt:lpstr>
      <vt:lpstr>Distribution Summary</vt:lpstr>
      <vt:lpstr>Binomial distribution</vt:lpstr>
      <vt:lpstr>Normal (Gaussian) Distribution</vt:lpstr>
      <vt:lpstr>Gamma Distribution</vt:lpstr>
      <vt:lpstr>Exponential Distribution (k=1)</vt:lpstr>
      <vt:lpstr>Uniform Distribution</vt:lpstr>
      <vt:lpstr>Probability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Gaythorpe, Katy</cp:lastModifiedBy>
  <cp:revision>117</cp:revision>
  <dcterms:created xsi:type="dcterms:W3CDTF">2018-03-18T15:49:19Z</dcterms:created>
  <dcterms:modified xsi:type="dcterms:W3CDTF">2024-09-11T09:42:44Z</dcterms:modified>
</cp:coreProperties>
</file>