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Lst>
  <p:sldIdLst>
    <p:sldId id="274" r:id="rId5"/>
    <p:sldId id="256" r:id="rId6"/>
    <p:sldId id="257" r:id="rId7"/>
    <p:sldId id="258" r:id="rId8"/>
    <p:sldId id="259" r:id="rId9"/>
    <p:sldId id="260" r:id="rId10"/>
    <p:sldId id="261" r:id="rId11"/>
    <p:sldId id="262" r:id="rId12"/>
    <p:sldId id="263" r:id="rId13"/>
    <p:sldId id="275" r:id="rId14"/>
    <p:sldId id="276" r:id="rId15"/>
    <p:sldId id="277" r:id="rId16"/>
    <p:sldId id="264" r:id="rId17"/>
    <p:sldId id="265" r:id="rId18"/>
    <p:sldId id="266" r:id="rId19"/>
    <p:sldId id="269" r:id="rId20"/>
    <p:sldId id="267" r:id="rId21"/>
    <p:sldId id="268" r:id="rId22"/>
    <p:sldId id="270" r:id="rId23"/>
    <p:sldId id="271" r:id="rId24"/>
    <p:sldId id="278"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502DB-6082-4D68-B12F-9FB0D11E5667}" v="82" vWet="86" dt="2021-12-30T18:17:03.974"/>
    <p1510:client id="{51B97B17-74B1-404F-AFE5-A02D913E0712}" v="8" dt="2021-12-30T18:17:14.312"/>
    <p1510:client id="{C68F8FB0-7E8F-4D73-8095-DD998491FEA1}" v="1" dt="2021-12-31T10:09:04.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6339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5979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66107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94167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967957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612567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70703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55737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30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6827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4634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1638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7646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8628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7589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2083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6429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49155339"/>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beladys-anomaly-in-page-replacement-algorith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440A-1EF0-49DA-A741-0D8FAED5B375}"/>
              </a:ext>
            </a:extLst>
          </p:cNvPr>
          <p:cNvSpPr>
            <a:spLocks noGrp="1"/>
          </p:cNvSpPr>
          <p:nvPr>
            <p:ph type="title"/>
          </p:nvPr>
        </p:nvSpPr>
        <p:spPr/>
        <p:txBody>
          <a:bodyPr>
            <a:normAutofit fontScale="90000"/>
          </a:bodyPr>
          <a:lstStyle/>
          <a:p>
            <a:r>
              <a:rPr lang="en-US" u="sng" dirty="0">
                <a:solidFill>
                  <a:srgbClr val="FF0000"/>
                </a:solidFill>
              </a:rPr>
              <a:t>Os tutorials-7 </a:t>
            </a:r>
            <a:br>
              <a:rPr lang="en-US" dirty="0"/>
            </a:br>
            <a:br>
              <a:rPr lang="en-US" dirty="0"/>
            </a:br>
            <a:r>
              <a:rPr lang="en-US" dirty="0">
                <a:solidFill>
                  <a:srgbClr val="FF0000"/>
                </a:solidFill>
              </a:rPr>
              <a:t>priority scheduling and fifo page replacement algorithm</a:t>
            </a:r>
          </a:p>
        </p:txBody>
      </p:sp>
      <p:sp>
        <p:nvSpPr>
          <p:cNvPr id="3" name="Content Placeholder 2">
            <a:extLst>
              <a:ext uri="{FF2B5EF4-FFF2-40B4-BE49-F238E27FC236}">
                <a16:creationId xmlns:a16="http://schemas.microsoft.com/office/drawing/2014/main" id="{59DABF12-BF62-4633-ABAE-F70AE477EB1A}"/>
              </a:ext>
            </a:extLst>
          </p:cNvPr>
          <p:cNvSpPr>
            <a:spLocks noGrp="1"/>
          </p:cNvSpPr>
          <p:nvPr>
            <p:ph idx="1"/>
          </p:nvPr>
        </p:nvSpPr>
        <p:spPr>
          <a:xfrm>
            <a:off x="1141412" y="2249487"/>
            <a:ext cx="9905999" cy="4524175"/>
          </a:xfrm>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800" dirty="0">
                <a:solidFill>
                  <a:srgbClr val="FF0000"/>
                </a:solidFill>
              </a:rPr>
              <a:t>Team Members:-</a:t>
            </a:r>
          </a:p>
          <a:p>
            <a:pPr marL="0" indent="0">
              <a:buNone/>
            </a:pPr>
            <a:r>
              <a:rPr lang="en-US" dirty="0">
                <a:solidFill>
                  <a:srgbClr val="FF0000"/>
                </a:solidFill>
              </a:rPr>
              <a:t>                                                                                                 </a:t>
            </a:r>
            <a:r>
              <a:rPr lang="en-US" sz="2300" dirty="0"/>
              <a:t>Srujan Gowda-4NI19CS107</a:t>
            </a:r>
          </a:p>
          <a:p>
            <a:pPr marL="0" indent="0">
              <a:buNone/>
            </a:pPr>
            <a:r>
              <a:rPr lang="en-US" dirty="0"/>
              <a:t>                                                                                                </a:t>
            </a:r>
            <a:r>
              <a:rPr lang="en-US" sz="2300" dirty="0"/>
              <a:t>Vachan C Mendon-4NI19CS117</a:t>
            </a:r>
          </a:p>
        </p:txBody>
      </p:sp>
    </p:spTree>
    <p:extLst>
      <p:ext uri="{BB962C8B-B14F-4D97-AF65-F5344CB8AC3E}">
        <p14:creationId xmlns:p14="http://schemas.microsoft.com/office/powerpoint/2010/main" val="156308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B1B1A-8D0A-43C6-A72C-7061F189B1E6}"/>
              </a:ext>
            </a:extLst>
          </p:cNvPr>
          <p:cNvSpPr>
            <a:spLocks noGrp="1"/>
          </p:cNvSpPr>
          <p:nvPr>
            <p:ph idx="1"/>
          </p:nvPr>
        </p:nvSpPr>
        <p:spPr>
          <a:xfrm>
            <a:off x="1141412" y="257452"/>
            <a:ext cx="9905999" cy="6409678"/>
          </a:xfrm>
        </p:spPr>
        <p:txBody>
          <a:bodyPr>
            <a:normAutofit fontScale="70000" lnSpcReduction="20000"/>
          </a:bodyPr>
          <a:lstStyle/>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swap(&amp;a[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PR,&amp;a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[j].PR);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Total_WT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Total_WT+a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completion time of the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Turn Around Time of the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compl-Arival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Total_TAT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Total_TAT+a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if all the process are arrived at same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 min=a[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2143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86A06-4A95-4023-AED6-28E9F0650AC9}"/>
              </a:ext>
            </a:extLst>
          </p:cNvPr>
          <p:cNvSpPr>
            <a:spLocks noGrp="1"/>
          </p:cNvSpPr>
          <p:nvPr>
            <p:ph idx="1"/>
          </p:nvPr>
        </p:nvSpPr>
        <p:spPr>
          <a:xfrm>
            <a:off x="1141412" y="248574"/>
            <a:ext cx="9905999" cy="6462943"/>
          </a:xfrm>
        </p:spPr>
        <p:txBody>
          <a:bodyPr>
            <a:normAutofit fontScale="85000" lnSpcReduction="20000"/>
          </a:bodyPr>
          <a:lstStyle/>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for(int j=i+1;j&lt;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n;j</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if(min&gt;a[j].PR &amp;&amp; a[j].AT&lt;=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min=a[j].PR;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id,&amp;a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[j].id);</a:t>
            </a:r>
          </a:p>
          <a:p>
            <a:pPr marL="0" marR="274320" indent="0">
              <a:lnSpc>
                <a:spcPct val="107000"/>
              </a:lnSpc>
              <a:spcBef>
                <a:spcPts val="0"/>
              </a:spcBef>
              <a:spcAft>
                <a:spcPts val="800"/>
              </a:spcAft>
              <a:buNone/>
              <a:tabLst>
                <a:tab pos="171450" algn="l"/>
              </a:tabLst>
            </a:pPr>
            <a:r>
              <a:rPr lang="en-US" sz="14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swap(&amp;a[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AT,&amp;a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BT,&amp;a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[j].BT);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[j].PR);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a:t>
            </a:r>
          </a:p>
          <a:p>
            <a:pPr marL="0" marR="274320" indent="0">
              <a:lnSpc>
                <a:spcPct val="107000"/>
              </a:lnSpc>
              <a:spcBef>
                <a:spcPts val="0"/>
              </a:spcBef>
              <a:spcAft>
                <a:spcPts val="800"/>
              </a:spcAft>
              <a:buNone/>
              <a:tabLst>
                <a:tab pos="171450" algn="l"/>
              </a:tabLst>
            </a:pP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completion time of the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Cmp_time+a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Turn Around Time of the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compl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-Arrival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Total_WT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Total_WT+a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Total_TAT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Total_TAT+a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p>
        </p:txBody>
      </p:sp>
    </p:spTree>
    <p:extLst>
      <p:ext uri="{BB962C8B-B14F-4D97-AF65-F5344CB8AC3E}">
        <p14:creationId xmlns:p14="http://schemas.microsoft.com/office/powerpoint/2010/main" val="113015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DE355-4128-4832-BC79-C77A37ED540A}"/>
              </a:ext>
            </a:extLst>
          </p:cNvPr>
          <p:cNvSpPr>
            <a:spLocks noGrp="1"/>
          </p:cNvSpPr>
          <p:nvPr>
            <p:ph idx="1"/>
          </p:nvPr>
        </p:nvSpPr>
        <p:spPr>
          <a:xfrm>
            <a:off x="1141412" y="159798"/>
            <a:ext cx="9905999" cy="6604986"/>
          </a:xfrm>
        </p:spPr>
        <p:txBody>
          <a:bodyPr>
            <a:normAutofit/>
          </a:bodyPr>
          <a:lstStyle/>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Avg_WT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Total_WT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Avg_TAT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Total_TAT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Printing of the results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&lt;&lt;"The process are\n";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&lt;&lt;"ID WT TAT\n";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].id&lt;&lt;" "&lt;&lt;a[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].WT&lt;&lt;" "&lt;&lt;a[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].TAT&lt;&lt;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&lt;&lt;"Avg waiting time is: "&lt;&lt;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Avg_WT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&lt;&lt;"Avg turn around time is: "&lt;&lt;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Avg_TAT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return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47661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8927-5A4E-4042-BF54-213080C41617}"/>
              </a:ext>
            </a:extLst>
          </p:cNvPr>
          <p:cNvSpPr>
            <a:spLocks noGrp="1"/>
          </p:cNvSpPr>
          <p:nvPr>
            <p:ph type="title"/>
          </p:nvPr>
        </p:nvSpPr>
        <p:spPr>
          <a:xfrm>
            <a:off x="1141413" y="618518"/>
            <a:ext cx="9905998" cy="563737"/>
          </a:xfrm>
        </p:spPr>
        <p:txBody>
          <a:bodyPr>
            <a:normAutofit fontScale="90000"/>
          </a:bodyPr>
          <a:lstStyle/>
          <a:p>
            <a:r>
              <a:rPr lang="en-US"/>
              <a:t>Advantages </a:t>
            </a:r>
            <a:r>
              <a:rPr lang="en-US" sz="5400"/>
              <a:t>:-</a:t>
            </a:r>
          </a:p>
        </p:txBody>
      </p:sp>
      <p:sp>
        <p:nvSpPr>
          <p:cNvPr id="3" name="Content Placeholder 2">
            <a:extLst>
              <a:ext uri="{FF2B5EF4-FFF2-40B4-BE49-F238E27FC236}">
                <a16:creationId xmlns:a16="http://schemas.microsoft.com/office/drawing/2014/main" id="{7AB0D122-0B79-431D-B0E3-C03B6B38ED79}"/>
              </a:ext>
            </a:extLst>
          </p:cNvPr>
          <p:cNvSpPr>
            <a:spLocks noGrp="1"/>
          </p:cNvSpPr>
          <p:nvPr>
            <p:ph idx="1"/>
          </p:nvPr>
        </p:nvSpPr>
        <p:spPr>
          <a:xfrm>
            <a:off x="1141412" y="1293091"/>
            <a:ext cx="9905999" cy="4498110"/>
          </a:xfrm>
        </p:spPr>
        <p:txBody>
          <a:bodyPr/>
          <a:lstStyle/>
          <a:p>
            <a:pPr>
              <a:buFont typeface="Wingdings" panose="05000000000000000000" pitchFamily="2" charset="2"/>
              <a:buChar char="Ø"/>
            </a:pPr>
            <a:r>
              <a:rPr lang="en-US" b="0" i="0">
                <a:solidFill>
                  <a:srgbClr val="FFFFFF"/>
                </a:solidFill>
                <a:effectLst/>
                <a:latin typeface="urw-din"/>
              </a:rPr>
              <a:t>This provides a good mechanism where the relative importance of each process maybe precisely defined.</a:t>
            </a:r>
          </a:p>
          <a:p>
            <a:pPr>
              <a:buFont typeface="Wingdings" panose="05000000000000000000" pitchFamily="2" charset="2"/>
              <a:buChar char="Ø"/>
            </a:pPr>
            <a:r>
              <a:rPr lang="en-US"/>
              <a:t>Priority is considered. Critical processes can get even better response time.</a:t>
            </a:r>
          </a:p>
          <a:p>
            <a:pPr>
              <a:buFont typeface="Wingdings" panose="05000000000000000000" pitchFamily="2" charset="2"/>
              <a:buChar char="Ø"/>
            </a:pPr>
            <a:endParaRPr lang="en-US"/>
          </a:p>
          <a:p>
            <a:pPr>
              <a:buFont typeface="Wingdings" panose="05000000000000000000" pitchFamily="2" charset="2"/>
              <a:buChar char="Ø"/>
            </a:pPr>
            <a:endParaRPr lang="en-US"/>
          </a:p>
        </p:txBody>
      </p:sp>
    </p:spTree>
    <p:extLst>
      <p:ext uri="{BB962C8B-B14F-4D97-AF65-F5344CB8AC3E}">
        <p14:creationId xmlns:p14="http://schemas.microsoft.com/office/powerpoint/2010/main" val="224213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6A9A-2C16-432C-A3BF-D2DCCDFC39A8}"/>
              </a:ext>
            </a:extLst>
          </p:cNvPr>
          <p:cNvSpPr>
            <a:spLocks noGrp="1"/>
          </p:cNvSpPr>
          <p:nvPr>
            <p:ph type="title"/>
          </p:nvPr>
        </p:nvSpPr>
        <p:spPr>
          <a:xfrm>
            <a:off x="1141413" y="618518"/>
            <a:ext cx="9905998" cy="554500"/>
          </a:xfrm>
        </p:spPr>
        <p:txBody>
          <a:bodyPr>
            <a:normAutofit fontScale="90000"/>
          </a:bodyPr>
          <a:lstStyle/>
          <a:p>
            <a:r>
              <a:rPr lang="en-US"/>
              <a:t>Disadvantages</a:t>
            </a:r>
            <a:r>
              <a:rPr lang="en-US" sz="5400"/>
              <a:t>:-</a:t>
            </a:r>
          </a:p>
        </p:txBody>
      </p:sp>
      <p:sp>
        <p:nvSpPr>
          <p:cNvPr id="3" name="Content Placeholder 2">
            <a:extLst>
              <a:ext uri="{FF2B5EF4-FFF2-40B4-BE49-F238E27FC236}">
                <a16:creationId xmlns:a16="http://schemas.microsoft.com/office/drawing/2014/main" id="{316E703B-3F6B-44D8-A25C-A09E46C113BF}"/>
              </a:ext>
            </a:extLst>
          </p:cNvPr>
          <p:cNvSpPr>
            <a:spLocks noGrp="1"/>
          </p:cNvSpPr>
          <p:nvPr>
            <p:ph idx="1"/>
          </p:nvPr>
        </p:nvSpPr>
        <p:spPr>
          <a:xfrm>
            <a:off x="1141412" y="1237672"/>
            <a:ext cx="9905999" cy="5001809"/>
          </a:xfrm>
        </p:spPr>
        <p:txBody>
          <a:bodyPr/>
          <a:lstStyle/>
          <a:p>
            <a:pPr>
              <a:buFont typeface="Wingdings" panose="05000000000000000000" pitchFamily="2" charset="2"/>
              <a:buChar char="Ø"/>
            </a:pPr>
            <a:r>
              <a:rPr lang="en-US" b="0" i="0">
                <a:solidFill>
                  <a:srgbClr val="FFFFFF"/>
                </a:solidFill>
                <a:effectLst/>
                <a:latin typeface="urw-din"/>
              </a:rPr>
              <a:t>If high priority processes use up a lot of CPU time, lower priority processes may starve and be postponed </a:t>
            </a:r>
            <a:r>
              <a:rPr lang="en-US" b="0" i="0" err="1">
                <a:solidFill>
                  <a:srgbClr val="FFFFFF"/>
                </a:solidFill>
                <a:effectLst/>
                <a:latin typeface="urw-din"/>
              </a:rPr>
              <a:t>indefinitely.The</a:t>
            </a:r>
            <a:r>
              <a:rPr lang="en-US" b="0" i="0">
                <a:solidFill>
                  <a:srgbClr val="FFFFFF"/>
                </a:solidFill>
                <a:effectLst/>
                <a:latin typeface="urw-din"/>
              </a:rPr>
              <a:t> situation where a process never gets scheduled to run is called </a:t>
            </a:r>
            <a:r>
              <a:rPr lang="en-US" b="0" i="0" u="sng">
                <a:solidFill>
                  <a:srgbClr val="FFFFFF"/>
                </a:solidFill>
                <a:effectLst/>
                <a:latin typeface="urw-din"/>
              </a:rPr>
              <a:t>starvation</a:t>
            </a:r>
            <a:r>
              <a:rPr lang="en-US" b="0" i="0">
                <a:solidFill>
                  <a:srgbClr val="FFFFFF"/>
                </a:solidFill>
                <a:effectLst/>
                <a:latin typeface="urw-din"/>
              </a:rPr>
              <a:t>.</a:t>
            </a:r>
          </a:p>
          <a:p>
            <a:pPr>
              <a:buFont typeface="Wingdings" panose="05000000000000000000" pitchFamily="2" charset="2"/>
              <a:buChar char="Ø"/>
            </a:pPr>
            <a:r>
              <a:rPr lang="en-US" b="0" i="0">
                <a:solidFill>
                  <a:srgbClr val="FFFFFF"/>
                </a:solidFill>
                <a:effectLst/>
                <a:latin typeface="urw-din"/>
              </a:rPr>
              <a:t>Another problem is deciding which process gets which priority level assigned to it.</a:t>
            </a:r>
          </a:p>
          <a:p>
            <a:pPr>
              <a:buFont typeface="Wingdings" panose="05000000000000000000" pitchFamily="2" charset="2"/>
              <a:buChar char="Ø"/>
            </a:pPr>
            <a:endParaRPr lang="en-US"/>
          </a:p>
        </p:txBody>
      </p:sp>
    </p:spTree>
    <p:extLst>
      <p:ext uri="{BB962C8B-B14F-4D97-AF65-F5344CB8AC3E}">
        <p14:creationId xmlns:p14="http://schemas.microsoft.com/office/powerpoint/2010/main" val="266528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03D6-DBD3-48DD-B47E-ED4129983B5A}"/>
              </a:ext>
            </a:extLst>
          </p:cNvPr>
          <p:cNvSpPr>
            <a:spLocks noGrp="1"/>
          </p:cNvSpPr>
          <p:nvPr>
            <p:ph type="title"/>
          </p:nvPr>
        </p:nvSpPr>
        <p:spPr>
          <a:xfrm>
            <a:off x="1141413" y="618518"/>
            <a:ext cx="9905998" cy="572973"/>
          </a:xfrm>
        </p:spPr>
        <p:txBody>
          <a:bodyPr>
            <a:normAutofit fontScale="90000"/>
          </a:bodyPr>
          <a:lstStyle/>
          <a:p>
            <a:r>
              <a:rPr lang="en-US" dirty="0"/>
              <a:t>First-in first-out( fifo) algorithm </a:t>
            </a:r>
            <a:r>
              <a:rPr lang="en-US" sz="4800" dirty="0"/>
              <a:t>:-</a:t>
            </a:r>
          </a:p>
        </p:txBody>
      </p:sp>
      <p:sp>
        <p:nvSpPr>
          <p:cNvPr id="3" name="Content Placeholder 2">
            <a:extLst>
              <a:ext uri="{FF2B5EF4-FFF2-40B4-BE49-F238E27FC236}">
                <a16:creationId xmlns:a16="http://schemas.microsoft.com/office/drawing/2014/main" id="{3FE56651-8498-40EB-9268-833CCFE4DF9E}"/>
              </a:ext>
            </a:extLst>
          </p:cNvPr>
          <p:cNvSpPr>
            <a:spLocks noGrp="1"/>
          </p:cNvSpPr>
          <p:nvPr>
            <p:ph idx="1"/>
          </p:nvPr>
        </p:nvSpPr>
        <p:spPr>
          <a:xfrm>
            <a:off x="1141412" y="1274618"/>
            <a:ext cx="9905999" cy="5338618"/>
          </a:xfrm>
        </p:spPr>
        <p:txBody>
          <a:bodyPr/>
          <a:lstStyle/>
          <a:p>
            <a:pPr marL="0" indent="0">
              <a:buNone/>
            </a:pPr>
            <a:r>
              <a:rPr lang="en-US" b="0" i="0">
                <a:solidFill>
                  <a:srgbClr val="FFFFFF"/>
                </a:solidFill>
                <a:effectLst/>
                <a:latin typeface="urw-din"/>
              </a:rPr>
              <a:t>This is the simplest page replacement algorithm. In this algorithm, the operating system keeps track of all pages in the memory in a queue, the oldest page is in the front of the queue. When a page needs to be replaced page in the front of the queue is selected for removal. </a:t>
            </a:r>
            <a:endParaRPr lang="en-US"/>
          </a:p>
        </p:txBody>
      </p:sp>
    </p:spTree>
    <p:extLst>
      <p:ext uri="{BB962C8B-B14F-4D97-AF65-F5344CB8AC3E}">
        <p14:creationId xmlns:p14="http://schemas.microsoft.com/office/powerpoint/2010/main" val="35674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286D-31EE-4676-8D94-9B1B43A3A70D}"/>
              </a:ext>
            </a:extLst>
          </p:cNvPr>
          <p:cNvSpPr>
            <a:spLocks noGrp="1"/>
          </p:cNvSpPr>
          <p:nvPr>
            <p:ph type="title"/>
          </p:nvPr>
        </p:nvSpPr>
        <p:spPr>
          <a:xfrm>
            <a:off x="1141413" y="212118"/>
            <a:ext cx="9905998" cy="545264"/>
          </a:xfrm>
        </p:spPr>
        <p:txBody>
          <a:bodyPr>
            <a:normAutofit fontScale="90000"/>
          </a:bodyPr>
          <a:lstStyle/>
          <a:p>
            <a:r>
              <a:rPr lang="en-US"/>
              <a:t>Implementation </a:t>
            </a:r>
            <a:r>
              <a:rPr lang="en-US" sz="5400"/>
              <a:t>:-</a:t>
            </a:r>
          </a:p>
        </p:txBody>
      </p:sp>
      <p:sp>
        <p:nvSpPr>
          <p:cNvPr id="3" name="Content Placeholder 2">
            <a:extLst>
              <a:ext uri="{FF2B5EF4-FFF2-40B4-BE49-F238E27FC236}">
                <a16:creationId xmlns:a16="http://schemas.microsoft.com/office/drawing/2014/main" id="{33D14109-D443-42A6-A2DE-0F1C47D95A11}"/>
              </a:ext>
            </a:extLst>
          </p:cNvPr>
          <p:cNvSpPr>
            <a:spLocks noGrp="1"/>
          </p:cNvSpPr>
          <p:nvPr>
            <p:ph idx="1"/>
          </p:nvPr>
        </p:nvSpPr>
        <p:spPr>
          <a:xfrm>
            <a:off x="1520102" y="951345"/>
            <a:ext cx="9905999" cy="5694537"/>
          </a:xfrm>
        </p:spPr>
        <p:txBody>
          <a:bodyPr>
            <a:normAutofit fontScale="40000" lnSpcReduction="20000"/>
          </a:bodyPr>
          <a:lstStyle/>
          <a:p>
            <a:pPr marL="0" indent="0">
              <a:buNone/>
            </a:pPr>
            <a:r>
              <a:rPr lang="en-US" dirty="0"/>
              <a:t>1- Start traversing the pages.</a:t>
            </a:r>
          </a:p>
          <a:p>
            <a:pPr marL="0" indent="0">
              <a:buNone/>
            </a:pPr>
            <a:r>
              <a:rPr lang="en-US" dirty="0"/>
              <a:t> </a:t>
            </a:r>
            <a:r>
              <a:rPr lang="en-US" dirty="0" err="1"/>
              <a:t>i</a:t>
            </a:r>
            <a:r>
              <a:rPr lang="en-US" dirty="0"/>
              <a:t>) If set holds less pages than capacity.</a:t>
            </a:r>
          </a:p>
          <a:p>
            <a:pPr marL="0" indent="0">
              <a:buNone/>
            </a:pPr>
            <a:r>
              <a:rPr lang="en-US" dirty="0"/>
              <a:t>   a) Insert page into the set one by one until </a:t>
            </a:r>
          </a:p>
          <a:p>
            <a:pPr marL="0" indent="0">
              <a:buNone/>
            </a:pPr>
            <a:r>
              <a:rPr lang="en-US" dirty="0"/>
              <a:t>      the size  of set reaches capacity or all</a:t>
            </a:r>
          </a:p>
          <a:p>
            <a:pPr marL="0" indent="0">
              <a:buNone/>
            </a:pPr>
            <a:r>
              <a:rPr lang="en-US" dirty="0"/>
              <a:t>      page requests are processed.</a:t>
            </a:r>
          </a:p>
          <a:p>
            <a:pPr marL="0" indent="0">
              <a:buNone/>
            </a:pPr>
            <a:r>
              <a:rPr lang="en-US" dirty="0"/>
              <a:t>   b) Simultaneously maintain the pages in the</a:t>
            </a:r>
          </a:p>
          <a:p>
            <a:pPr marL="0" indent="0">
              <a:buNone/>
            </a:pPr>
            <a:r>
              <a:rPr lang="en-US" dirty="0"/>
              <a:t>      queue to perform FIFO.</a:t>
            </a:r>
          </a:p>
          <a:p>
            <a:pPr marL="0" indent="0">
              <a:buNone/>
            </a:pPr>
            <a:r>
              <a:rPr lang="en-US" dirty="0"/>
              <a:t>   c) Increment page fault</a:t>
            </a:r>
          </a:p>
          <a:p>
            <a:pPr marL="0" indent="0">
              <a:buNone/>
            </a:pPr>
            <a:r>
              <a:rPr lang="en-US" dirty="0"/>
              <a:t> ii) Else </a:t>
            </a:r>
          </a:p>
          <a:p>
            <a:pPr marL="0" indent="0">
              <a:buNone/>
            </a:pPr>
            <a:r>
              <a:rPr lang="en-US" dirty="0"/>
              <a:t>   If current page is present in set, do nothing.</a:t>
            </a:r>
          </a:p>
          <a:p>
            <a:pPr marL="0" indent="0">
              <a:buNone/>
            </a:pPr>
            <a:r>
              <a:rPr lang="en-US" dirty="0"/>
              <a:t>   Else </a:t>
            </a:r>
          </a:p>
          <a:p>
            <a:pPr marL="0" indent="0">
              <a:buNone/>
            </a:pPr>
            <a:r>
              <a:rPr lang="en-US" dirty="0"/>
              <a:t>     a) Remove the first page from the queue</a:t>
            </a:r>
          </a:p>
          <a:p>
            <a:pPr marL="0" indent="0">
              <a:buNone/>
            </a:pPr>
            <a:r>
              <a:rPr lang="en-US" dirty="0"/>
              <a:t>        as it was the first to be entered in</a:t>
            </a:r>
          </a:p>
          <a:p>
            <a:pPr marL="0" indent="0">
              <a:buNone/>
            </a:pPr>
            <a:r>
              <a:rPr lang="en-US" dirty="0"/>
              <a:t>        the memory</a:t>
            </a:r>
          </a:p>
          <a:p>
            <a:pPr marL="0" indent="0">
              <a:buNone/>
            </a:pPr>
            <a:r>
              <a:rPr lang="en-US" dirty="0"/>
              <a:t>     b) Replace the first page in the queue with </a:t>
            </a:r>
          </a:p>
          <a:p>
            <a:pPr marL="0" indent="0">
              <a:buNone/>
            </a:pPr>
            <a:r>
              <a:rPr lang="en-US" dirty="0"/>
              <a:t>        the current page in the string.</a:t>
            </a:r>
          </a:p>
          <a:p>
            <a:pPr marL="0" indent="0">
              <a:buNone/>
            </a:pPr>
            <a:r>
              <a:rPr lang="en-US" dirty="0"/>
              <a:t>     c) Store current page in the queue.</a:t>
            </a:r>
          </a:p>
          <a:p>
            <a:pPr marL="0" indent="0">
              <a:buNone/>
            </a:pPr>
            <a:r>
              <a:rPr lang="en-US" dirty="0"/>
              <a:t>     d) Increment page faults.</a:t>
            </a:r>
          </a:p>
          <a:p>
            <a:pPr marL="0" indent="0">
              <a:buNone/>
            </a:pPr>
            <a:endParaRPr lang="en-US" dirty="0"/>
          </a:p>
          <a:p>
            <a:pPr marL="0" indent="0">
              <a:buNone/>
            </a:pPr>
            <a:r>
              <a:rPr lang="en-US" dirty="0"/>
              <a:t>2. Return page faults.</a:t>
            </a:r>
          </a:p>
        </p:txBody>
      </p:sp>
    </p:spTree>
    <p:extLst>
      <p:ext uri="{BB962C8B-B14F-4D97-AF65-F5344CB8AC3E}">
        <p14:creationId xmlns:p14="http://schemas.microsoft.com/office/powerpoint/2010/main" val="366808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EA21-4564-4B70-9079-E48222569756}"/>
              </a:ext>
            </a:extLst>
          </p:cNvPr>
          <p:cNvSpPr>
            <a:spLocks noGrp="1"/>
          </p:cNvSpPr>
          <p:nvPr>
            <p:ph type="title"/>
          </p:nvPr>
        </p:nvSpPr>
        <p:spPr>
          <a:xfrm>
            <a:off x="1149808" y="213944"/>
            <a:ext cx="9905998" cy="526791"/>
          </a:xfrm>
        </p:spPr>
        <p:txBody>
          <a:bodyPr>
            <a:normAutofit fontScale="90000"/>
          </a:bodyPr>
          <a:lstStyle/>
          <a:p>
            <a:r>
              <a:rPr lang="en-US"/>
              <a:t>Example :-</a:t>
            </a:r>
          </a:p>
        </p:txBody>
      </p:sp>
      <p:sp>
        <p:nvSpPr>
          <p:cNvPr id="3" name="Content Placeholder 2">
            <a:extLst>
              <a:ext uri="{FF2B5EF4-FFF2-40B4-BE49-F238E27FC236}">
                <a16:creationId xmlns:a16="http://schemas.microsoft.com/office/drawing/2014/main" id="{45DEE55E-7C2A-44B2-BDA7-D9D5199622C9}"/>
              </a:ext>
            </a:extLst>
          </p:cNvPr>
          <p:cNvSpPr>
            <a:spLocks noGrp="1"/>
          </p:cNvSpPr>
          <p:nvPr>
            <p:ph idx="1"/>
          </p:nvPr>
        </p:nvSpPr>
        <p:spPr>
          <a:xfrm>
            <a:off x="1275985" y="740735"/>
            <a:ext cx="9914393" cy="5789374"/>
          </a:xfrm>
        </p:spPr>
        <p:txBody>
          <a:bodyPr>
            <a:normAutofit fontScale="92500" lnSpcReduction="10000"/>
          </a:bodyPr>
          <a:lstStyle/>
          <a:p>
            <a:pPr marL="0" indent="0">
              <a:buNone/>
            </a:pPr>
            <a:r>
              <a:rPr lang="en-US" sz="2000" b="0" i="0">
                <a:solidFill>
                  <a:srgbClr val="FFFFFF"/>
                </a:solidFill>
                <a:effectLst/>
                <a:latin typeface="urw-din"/>
              </a:rPr>
              <a:t>Consider page reference string 1, 3, 0, 3, 5, 6,3 with 3 page frames . Find number of page faults. </a:t>
            </a:r>
          </a:p>
          <a:p>
            <a:pPr marL="0" indent="0">
              <a:buNone/>
            </a:pPr>
            <a:r>
              <a:rPr lang="en-US"/>
              <a:t>      </a:t>
            </a:r>
          </a:p>
          <a:p>
            <a:pPr marL="0" indent="0">
              <a:buNone/>
            </a:pPr>
            <a:endParaRPr lang="en-US"/>
          </a:p>
          <a:p>
            <a:pPr marL="0" indent="0">
              <a:buNone/>
            </a:pPr>
            <a:endParaRPr lang="en-US"/>
          </a:p>
          <a:p>
            <a:pPr marL="0" indent="0">
              <a:buNone/>
            </a:pPr>
            <a:endParaRPr lang="en-US"/>
          </a:p>
          <a:p>
            <a:pPr marL="0" indent="0">
              <a:buNone/>
            </a:pPr>
            <a:endParaRPr lang="en-US" sz="2200" b="0" i="0">
              <a:solidFill>
                <a:srgbClr val="FFFFFF"/>
              </a:solidFill>
              <a:effectLst/>
              <a:latin typeface="urw-din"/>
            </a:endParaRPr>
          </a:p>
          <a:p>
            <a:pPr marL="0" indent="0">
              <a:buNone/>
            </a:pPr>
            <a:r>
              <a:rPr lang="en-US" sz="2200" b="0" i="0">
                <a:solidFill>
                  <a:srgbClr val="FFFFFF"/>
                </a:solidFill>
                <a:effectLst/>
                <a:latin typeface="urw-din"/>
              </a:rPr>
              <a:t>Initially all slots are empty, so when 1, 3, 0 came they are allocated to the empty slots —&gt; </a:t>
            </a:r>
            <a:r>
              <a:rPr lang="en-US" sz="2200" b="1" i="0">
                <a:solidFill>
                  <a:srgbClr val="FFFFFF"/>
                </a:solidFill>
                <a:effectLst/>
                <a:latin typeface="urw-din"/>
              </a:rPr>
              <a:t>3 Page Faults.</a:t>
            </a:r>
            <a:r>
              <a:rPr lang="en-US" sz="2200" b="0" i="0">
                <a:solidFill>
                  <a:srgbClr val="FFFFFF"/>
                </a:solidFill>
                <a:effectLst/>
                <a:latin typeface="urw-din"/>
              </a:rPr>
              <a:t> </a:t>
            </a:r>
            <a:br>
              <a:rPr lang="en-US" sz="2200"/>
            </a:br>
            <a:r>
              <a:rPr lang="en-US" sz="2200" b="0" i="0">
                <a:solidFill>
                  <a:srgbClr val="FFFFFF"/>
                </a:solidFill>
                <a:effectLst/>
                <a:latin typeface="urw-din"/>
              </a:rPr>
              <a:t>when 3 comes, it is already in  memory so —&gt; </a:t>
            </a:r>
            <a:r>
              <a:rPr lang="en-US" sz="2200" b="1" i="0">
                <a:solidFill>
                  <a:srgbClr val="FFFFFF"/>
                </a:solidFill>
                <a:effectLst/>
                <a:latin typeface="urw-din"/>
              </a:rPr>
              <a:t>0 Page Faults.</a:t>
            </a:r>
            <a:r>
              <a:rPr lang="en-US" sz="2200" b="0" i="0">
                <a:solidFill>
                  <a:srgbClr val="FFFFFF"/>
                </a:solidFill>
                <a:effectLst/>
                <a:latin typeface="urw-din"/>
              </a:rPr>
              <a:t> </a:t>
            </a:r>
            <a:br>
              <a:rPr lang="en-US" sz="2200"/>
            </a:br>
            <a:r>
              <a:rPr lang="en-US" sz="2200" b="0" i="0">
                <a:solidFill>
                  <a:srgbClr val="FFFFFF"/>
                </a:solidFill>
                <a:effectLst/>
                <a:latin typeface="urw-din"/>
              </a:rPr>
              <a:t>Then 5 comes, it is not available in  memory so it replaces the oldest page slot </a:t>
            </a:r>
            <a:r>
              <a:rPr lang="en-US" sz="2200" b="0" i="0" err="1">
                <a:solidFill>
                  <a:srgbClr val="FFFFFF"/>
                </a:solidFill>
                <a:effectLst/>
                <a:latin typeface="urw-din"/>
              </a:rPr>
              <a:t>i.e</a:t>
            </a:r>
            <a:r>
              <a:rPr lang="en-US" sz="2200" b="0" i="0">
                <a:solidFill>
                  <a:srgbClr val="FFFFFF"/>
                </a:solidFill>
                <a:effectLst/>
                <a:latin typeface="urw-din"/>
              </a:rPr>
              <a:t> 1. —&gt;</a:t>
            </a:r>
            <a:r>
              <a:rPr lang="en-US" sz="2200" b="1" i="0">
                <a:solidFill>
                  <a:srgbClr val="FFFFFF"/>
                </a:solidFill>
                <a:effectLst/>
                <a:latin typeface="urw-din"/>
              </a:rPr>
              <a:t>1 Page Fault.</a:t>
            </a:r>
            <a:r>
              <a:rPr lang="en-US" sz="2200" b="0" i="0">
                <a:solidFill>
                  <a:srgbClr val="FFFFFF"/>
                </a:solidFill>
                <a:effectLst/>
                <a:latin typeface="urw-din"/>
              </a:rPr>
              <a:t> </a:t>
            </a:r>
            <a:br>
              <a:rPr lang="en-US" sz="2200"/>
            </a:br>
            <a:r>
              <a:rPr lang="en-US" sz="2200" b="0" i="0">
                <a:solidFill>
                  <a:srgbClr val="FFFFFF"/>
                </a:solidFill>
                <a:effectLst/>
                <a:latin typeface="urw-din"/>
              </a:rPr>
              <a:t>6 comes, it is also not available in memory so it replaces the oldest page slot </a:t>
            </a:r>
            <a:r>
              <a:rPr lang="en-US" sz="2200" b="0" i="0" err="1">
                <a:solidFill>
                  <a:srgbClr val="FFFFFF"/>
                </a:solidFill>
                <a:effectLst/>
                <a:latin typeface="urw-din"/>
              </a:rPr>
              <a:t>i.e</a:t>
            </a:r>
            <a:r>
              <a:rPr lang="en-US" sz="2200" b="0" i="0">
                <a:solidFill>
                  <a:srgbClr val="FFFFFF"/>
                </a:solidFill>
                <a:effectLst/>
                <a:latin typeface="urw-din"/>
              </a:rPr>
              <a:t> 3 —&gt;</a:t>
            </a:r>
            <a:r>
              <a:rPr lang="en-US" sz="2200" b="1" i="0">
                <a:solidFill>
                  <a:srgbClr val="FFFFFF"/>
                </a:solidFill>
                <a:effectLst/>
                <a:latin typeface="urw-din"/>
              </a:rPr>
              <a:t>1 Page Fault.</a:t>
            </a:r>
            <a:r>
              <a:rPr lang="en-US" sz="2200" b="0" i="0">
                <a:solidFill>
                  <a:srgbClr val="FFFFFF"/>
                </a:solidFill>
                <a:effectLst/>
                <a:latin typeface="urw-din"/>
              </a:rPr>
              <a:t> </a:t>
            </a:r>
            <a:br>
              <a:rPr lang="en-US" sz="2200"/>
            </a:br>
            <a:r>
              <a:rPr lang="en-US" sz="2200" b="0" i="0">
                <a:solidFill>
                  <a:srgbClr val="FFFFFF"/>
                </a:solidFill>
                <a:effectLst/>
                <a:latin typeface="urw-din"/>
              </a:rPr>
              <a:t>Finally when 3 come it is not available so it replaces 0 </a:t>
            </a:r>
            <a:r>
              <a:rPr lang="en-US" sz="2200" b="1" i="0">
                <a:solidFill>
                  <a:srgbClr val="FFFFFF"/>
                </a:solidFill>
                <a:effectLst/>
                <a:latin typeface="urw-din"/>
              </a:rPr>
              <a:t>1 page fault</a:t>
            </a:r>
            <a:r>
              <a:rPr lang="en-US" sz="2200" b="0" i="0">
                <a:solidFill>
                  <a:srgbClr val="FFFFFF"/>
                </a:solidFill>
                <a:effectLst/>
                <a:latin typeface="urw-din"/>
              </a:rPr>
              <a:t> </a:t>
            </a:r>
            <a:r>
              <a:rPr lang="en-US" sz="2200"/>
              <a:t>                                                     </a:t>
            </a:r>
          </a:p>
        </p:txBody>
      </p:sp>
      <p:pic>
        <p:nvPicPr>
          <p:cNvPr id="4098" name="Picture 2" descr="Lightbox">
            <a:extLst>
              <a:ext uri="{FF2B5EF4-FFF2-40B4-BE49-F238E27FC236}">
                <a16:creationId xmlns:a16="http://schemas.microsoft.com/office/drawing/2014/main" id="{CB2012BD-930B-4668-8281-A01893CE9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496" y="1472444"/>
            <a:ext cx="3148323" cy="2162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11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46BA-665C-43CB-8DFB-9C2DC4A7DFD2}"/>
              </a:ext>
            </a:extLst>
          </p:cNvPr>
          <p:cNvSpPr>
            <a:spLocks noGrp="1"/>
          </p:cNvSpPr>
          <p:nvPr>
            <p:ph type="title"/>
          </p:nvPr>
        </p:nvSpPr>
        <p:spPr>
          <a:xfrm>
            <a:off x="1141413" y="212118"/>
            <a:ext cx="9905998" cy="563737"/>
          </a:xfrm>
        </p:spPr>
        <p:txBody>
          <a:bodyPr>
            <a:normAutofit fontScale="90000"/>
          </a:bodyPr>
          <a:lstStyle/>
          <a:p>
            <a:r>
              <a:rPr lang="en-US"/>
              <a:t>Code </a:t>
            </a:r>
            <a:r>
              <a:rPr lang="en-US" sz="5400"/>
              <a:t>:-</a:t>
            </a:r>
          </a:p>
        </p:txBody>
      </p:sp>
      <p:sp>
        <p:nvSpPr>
          <p:cNvPr id="3" name="Content Placeholder 2">
            <a:extLst>
              <a:ext uri="{FF2B5EF4-FFF2-40B4-BE49-F238E27FC236}">
                <a16:creationId xmlns:a16="http://schemas.microsoft.com/office/drawing/2014/main" id="{41E2C5A8-CC5E-4B67-B1E0-E91D899DE3D1}"/>
              </a:ext>
            </a:extLst>
          </p:cNvPr>
          <p:cNvSpPr>
            <a:spLocks noGrp="1"/>
          </p:cNvSpPr>
          <p:nvPr>
            <p:ph idx="1"/>
          </p:nvPr>
        </p:nvSpPr>
        <p:spPr>
          <a:xfrm>
            <a:off x="1141412" y="775855"/>
            <a:ext cx="9905999" cy="6012872"/>
          </a:xfrm>
        </p:spPr>
        <p:txBody>
          <a:bodyPr>
            <a:normAutofit/>
          </a:bodyPr>
          <a:lstStyle/>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#include&lt;iostream &gt;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#include&lt;vector&gt;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#include&lt;unordered_set&gt;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#include&lt;queue&gt;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using namespace std;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Function to find page faults using FIFO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(vector&lt;int&gt; pages, int n, int capacity)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To represent set of current pages. We use an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unordered_set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so that we quickly check if a page is present in set or not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unordered_set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&lt;int&gt; 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To store the pages in FIFO manner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queue&lt;int&gt; indexes;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Start from initial page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page_faults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for (int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&lt;n;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111467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EB6B7-47CE-44BC-B824-FCBD79D7F6ED}"/>
              </a:ext>
            </a:extLst>
          </p:cNvPr>
          <p:cNvSpPr>
            <a:spLocks noGrp="1"/>
          </p:cNvSpPr>
          <p:nvPr>
            <p:ph idx="1"/>
          </p:nvPr>
        </p:nvSpPr>
        <p:spPr>
          <a:xfrm>
            <a:off x="1141412" y="397164"/>
            <a:ext cx="9905999" cy="6349865"/>
          </a:xfrm>
        </p:spPr>
        <p:txBody>
          <a:bodyPr>
            <a:normAutofit fontScale="92500" lnSpcReduction="10000"/>
          </a:bodyPr>
          <a:lstStyle/>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Check if the set can hold more pages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s.size</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&lt; capacity)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Insert it into set if not present already which represents page fault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s.find</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(pages[</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s.end</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Insert the current page into the 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s.insert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(pages[</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increment page fault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page_faults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Push the current page into the queue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indexes.push</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(pages[</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500" spc="10" dirty="0">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If the set is full then need to perform FIFO i.e. remove the first page of the queue from set and queue </a:t>
            </a:r>
            <a:r>
              <a:rPr lang="en-US" sz="1500" spc="10" dirty="0">
                <a:latin typeface="Times New Roman" panose="02020603050405020304" pitchFamily="18" charset="0"/>
                <a:ea typeface="Calibri" panose="020F0502020204030204" pitchFamily="34" charset="0"/>
                <a:cs typeface="Times New Roman" panose="02020603050405020304" pitchFamily="18" charset="0"/>
              </a:rPr>
              <a:t>both </a:t>
            </a:r>
            <a:r>
              <a:rPr lang="en-US" sz="1500" spc="10" dirty="0" err="1">
                <a:latin typeface="Times New Roman" panose="02020603050405020304" pitchFamily="18" charset="0"/>
                <a:ea typeface="Calibri" panose="020F0502020204030204" pitchFamily="34" charset="0"/>
                <a:cs typeface="Times New Roman" panose="02020603050405020304" pitchFamily="18" charset="0"/>
              </a:rPr>
              <a:t>andl</a:t>
            </a:r>
            <a:r>
              <a:rPr lang="en-US" sz="1500" spc="10" dirty="0">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insert the current page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ese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Check if current page is not already present in the set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s.find</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(pages[</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s.end</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216437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96DD-FB61-4F99-8A3B-32B7AAD39D23}"/>
              </a:ext>
            </a:extLst>
          </p:cNvPr>
          <p:cNvSpPr>
            <a:spLocks noGrp="1"/>
          </p:cNvSpPr>
          <p:nvPr>
            <p:ph type="ctrTitle"/>
          </p:nvPr>
        </p:nvSpPr>
        <p:spPr>
          <a:xfrm>
            <a:off x="1876424" y="1122363"/>
            <a:ext cx="8791575" cy="790327"/>
          </a:xfrm>
        </p:spPr>
        <p:txBody>
          <a:bodyPr>
            <a:noAutofit/>
          </a:bodyPr>
          <a:lstStyle/>
          <a:p>
            <a:r>
              <a:rPr lang="en-US" sz="4000" b="1"/>
              <a:t>Non-preemptive priority scheduling algorithm</a:t>
            </a:r>
          </a:p>
        </p:txBody>
      </p:sp>
      <p:sp>
        <p:nvSpPr>
          <p:cNvPr id="3" name="Subtitle 2">
            <a:extLst>
              <a:ext uri="{FF2B5EF4-FFF2-40B4-BE49-F238E27FC236}">
                <a16:creationId xmlns:a16="http://schemas.microsoft.com/office/drawing/2014/main" id="{4F20F714-1DC4-4308-A7D5-9CAB288C7F1B}"/>
              </a:ext>
            </a:extLst>
          </p:cNvPr>
          <p:cNvSpPr>
            <a:spLocks noGrp="1"/>
          </p:cNvSpPr>
          <p:nvPr>
            <p:ph type="subTitle" idx="1"/>
          </p:nvPr>
        </p:nvSpPr>
        <p:spPr>
          <a:xfrm>
            <a:off x="1876424" y="2315361"/>
            <a:ext cx="8791575" cy="4001549"/>
          </a:xfrm>
        </p:spPr>
        <p:txBody>
          <a:bodyPr/>
          <a:lstStyle/>
          <a:p>
            <a:r>
              <a:rPr lang="en-US" b="0" i="0" cap="none">
                <a:solidFill>
                  <a:srgbClr val="FFFFFF"/>
                </a:solidFill>
                <a:effectLst/>
                <a:latin typeface="urw-din"/>
              </a:rPr>
              <a:t>Priority scheduling is a non-preemptive algorithm and one of the most common scheduling algorithms in batch systems. Each process is assigned first arrival time (less arrival time process first) if two processes have same arrival time, then compare to priorities (highest process first). Also, if two processes have same priority then compare to process number (less process number first). This process is repeated while all process get executed.</a:t>
            </a:r>
            <a:endParaRPr lang="en-US" cap="none"/>
          </a:p>
        </p:txBody>
      </p:sp>
    </p:spTree>
    <p:extLst>
      <p:ext uri="{BB962C8B-B14F-4D97-AF65-F5344CB8AC3E}">
        <p14:creationId xmlns:p14="http://schemas.microsoft.com/office/powerpoint/2010/main" val="711257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92CDC-2FC3-4B6C-88C1-0E0B76901B7D}"/>
              </a:ext>
            </a:extLst>
          </p:cNvPr>
          <p:cNvSpPr>
            <a:spLocks noGrp="1"/>
          </p:cNvSpPr>
          <p:nvPr>
            <p:ph idx="1"/>
          </p:nvPr>
        </p:nvSpPr>
        <p:spPr>
          <a:xfrm>
            <a:off x="1141412" y="360218"/>
            <a:ext cx="9905999" cy="5985164"/>
          </a:xfrm>
        </p:spPr>
        <p:txBody>
          <a:bodyPr>
            <a:normAutofit/>
          </a:bodyPr>
          <a:lstStyle/>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Store the first page in the queue to be used to find and erase the page from the 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indexes.front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 Pop the first page from the queue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indexes.pop</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Remove the indexes page from the set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s.erase</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insert the current page in the set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s.insert</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(pages[</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push the current page into the queue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indexes.push</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(pages[</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 Increment page faults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page_faults</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    return </a:t>
            </a:r>
            <a:r>
              <a:rPr lang="en-US" sz="1500" spc="10" dirty="0" err="1">
                <a:effectLst/>
                <a:latin typeface="Times New Roman" panose="02020603050405020304" pitchFamily="18" charset="0"/>
                <a:ea typeface="Calibri" panose="020F0502020204030204" pitchFamily="34" charset="0"/>
                <a:cs typeface="Times New Roman" panose="02020603050405020304" pitchFamily="18" charset="0"/>
              </a:rPr>
              <a:t>page_faults</a:t>
            </a: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5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p>
        </p:txBody>
      </p:sp>
    </p:spTree>
    <p:extLst>
      <p:ext uri="{BB962C8B-B14F-4D97-AF65-F5344CB8AC3E}">
        <p14:creationId xmlns:p14="http://schemas.microsoft.com/office/powerpoint/2010/main" val="213146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0730D-4A0A-492B-80AD-E8169C9DDC13}"/>
              </a:ext>
            </a:extLst>
          </p:cNvPr>
          <p:cNvSpPr>
            <a:spLocks noGrp="1"/>
          </p:cNvSpPr>
          <p:nvPr>
            <p:ph idx="1"/>
          </p:nvPr>
        </p:nvSpPr>
        <p:spPr>
          <a:xfrm>
            <a:off x="1141412" y="310718"/>
            <a:ext cx="9905999" cy="6471822"/>
          </a:xfrm>
        </p:spPr>
        <p:txBody>
          <a:bodyPr>
            <a:normAutofit/>
          </a:bodyPr>
          <a:lstStyle/>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Driver 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vector&lt;int&gt; pages(100);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&lt;&lt;"Enter the number of pages"&lt;&lt;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int 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&lt;&lt;"Enter the pages"&lt;&lt;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&gt;&gt;pages[</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int capacity = 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&lt;&lt;"Number of page faults = "&lt;&lt;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(pages, n, capacity)&lt;&lt;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&lt;&lt;"Number of hits = "&lt;&lt;n-</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pages,n,capacity</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)&lt;&lt;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&lt;&lt;"Hit ratio = "&lt;&lt;(n-</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pages,n,capacity</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))/(float)n;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&lt;&lt;"Miss ratio = "&lt;&lt;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pageFaults</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spc="10" dirty="0" err="1">
                <a:effectLst/>
                <a:latin typeface="Times New Roman" panose="02020603050405020304" pitchFamily="18" charset="0"/>
                <a:ea typeface="Calibri" panose="020F0502020204030204" pitchFamily="34" charset="0"/>
                <a:cs typeface="Times New Roman" panose="02020603050405020304" pitchFamily="18" charset="0"/>
              </a:rPr>
              <a:t>pages,n,capacity</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)/(float)n;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return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1210281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211F-20FD-4EFB-9D38-8FACC4928619}"/>
              </a:ext>
            </a:extLst>
          </p:cNvPr>
          <p:cNvSpPr>
            <a:spLocks noGrp="1"/>
          </p:cNvSpPr>
          <p:nvPr>
            <p:ph type="title"/>
          </p:nvPr>
        </p:nvSpPr>
        <p:spPr>
          <a:xfrm>
            <a:off x="1141413" y="318335"/>
            <a:ext cx="9905998" cy="748464"/>
          </a:xfrm>
        </p:spPr>
        <p:txBody>
          <a:bodyPr>
            <a:normAutofit fontScale="90000"/>
          </a:bodyPr>
          <a:lstStyle/>
          <a:p>
            <a:r>
              <a:rPr lang="en-US"/>
              <a:t>Advantages </a:t>
            </a:r>
            <a:r>
              <a:rPr lang="en-US" sz="6000"/>
              <a:t>:-</a:t>
            </a:r>
          </a:p>
        </p:txBody>
      </p:sp>
      <p:sp>
        <p:nvSpPr>
          <p:cNvPr id="3" name="Content Placeholder 2">
            <a:extLst>
              <a:ext uri="{FF2B5EF4-FFF2-40B4-BE49-F238E27FC236}">
                <a16:creationId xmlns:a16="http://schemas.microsoft.com/office/drawing/2014/main" id="{4392C8DB-157B-4531-A064-52DAEE8467E5}"/>
              </a:ext>
            </a:extLst>
          </p:cNvPr>
          <p:cNvSpPr>
            <a:spLocks noGrp="1"/>
          </p:cNvSpPr>
          <p:nvPr>
            <p:ph idx="1"/>
          </p:nvPr>
        </p:nvSpPr>
        <p:spPr>
          <a:xfrm>
            <a:off x="1141412" y="1066798"/>
            <a:ext cx="9905999" cy="5278583"/>
          </a:xfrm>
        </p:spPr>
        <p:txBody>
          <a:bodyPr/>
          <a:lstStyle/>
          <a:p>
            <a:pPr>
              <a:buFont typeface="Wingdings" panose="05000000000000000000" pitchFamily="2" charset="2"/>
              <a:buChar char="Ø"/>
            </a:pPr>
            <a:r>
              <a:rPr lang="en-US" b="0" i="0">
                <a:solidFill>
                  <a:srgbClr val="FFFFFF"/>
                </a:solidFill>
                <a:effectLst/>
                <a:latin typeface="urw-din"/>
              </a:rPr>
              <a:t>It is simple and easy to understand &amp; implement.</a:t>
            </a:r>
          </a:p>
          <a:p>
            <a:pPr>
              <a:buFont typeface="Wingdings" panose="05000000000000000000" pitchFamily="2" charset="2"/>
              <a:buChar char="Ø"/>
            </a:pPr>
            <a:endParaRPr lang="en-US"/>
          </a:p>
        </p:txBody>
      </p:sp>
    </p:spTree>
    <p:extLst>
      <p:ext uri="{BB962C8B-B14F-4D97-AF65-F5344CB8AC3E}">
        <p14:creationId xmlns:p14="http://schemas.microsoft.com/office/powerpoint/2010/main" val="152911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87F7-820F-4A85-887F-CCFA58F9679C}"/>
              </a:ext>
            </a:extLst>
          </p:cNvPr>
          <p:cNvSpPr>
            <a:spLocks noGrp="1"/>
          </p:cNvSpPr>
          <p:nvPr>
            <p:ph type="title"/>
          </p:nvPr>
        </p:nvSpPr>
        <p:spPr>
          <a:xfrm>
            <a:off x="1143001" y="313718"/>
            <a:ext cx="9905998" cy="572973"/>
          </a:xfrm>
        </p:spPr>
        <p:txBody>
          <a:bodyPr>
            <a:normAutofit fontScale="90000"/>
          </a:bodyPr>
          <a:lstStyle/>
          <a:p>
            <a:r>
              <a:rPr lang="en-US"/>
              <a:t>Disadvantages </a:t>
            </a:r>
            <a:r>
              <a:rPr lang="en-US" sz="5400"/>
              <a:t>:-</a:t>
            </a:r>
          </a:p>
        </p:txBody>
      </p:sp>
      <p:sp>
        <p:nvSpPr>
          <p:cNvPr id="3" name="Content Placeholder 2">
            <a:extLst>
              <a:ext uri="{FF2B5EF4-FFF2-40B4-BE49-F238E27FC236}">
                <a16:creationId xmlns:a16="http://schemas.microsoft.com/office/drawing/2014/main" id="{830F5894-AC74-448B-806D-C0F99386DB06}"/>
              </a:ext>
            </a:extLst>
          </p:cNvPr>
          <p:cNvSpPr>
            <a:spLocks noGrp="1"/>
          </p:cNvSpPr>
          <p:nvPr>
            <p:ph idx="1"/>
          </p:nvPr>
        </p:nvSpPr>
        <p:spPr>
          <a:xfrm>
            <a:off x="1141412" y="1006764"/>
            <a:ext cx="9905999" cy="5403272"/>
          </a:xfrm>
        </p:spPr>
        <p:txBody>
          <a:bodyPr/>
          <a:lstStyle/>
          <a:p>
            <a:pPr>
              <a:buFont typeface="Wingdings" panose="05000000000000000000" pitchFamily="2" charset="2"/>
              <a:buChar char="Ø"/>
            </a:pPr>
            <a:r>
              <a:rPr lang="en-US" b="0" i="0" dirty="0">
                <a:solidFill>
                  <a:srgbClr val="FFFFFF"/>
                </a:solidFill>
                <a:effectLst/>
                <a:latin typeface="urw-din"/>
              </a:rPr>
              <a:t>The process effectiveness is low.</a:t>
            </a:r>
          </a:p>
          <a:p>
            <a:pPr>
              <a:buFont typeface="Wingdings" panose="05000000000000000000" pitchFamily="2" charset="2"/>
              <a:buChar char="Ø"/>
            </a:pPr>
            <a:r>
              <a:rPr lang="en-US" b="0" i="0" dirty="0">
                <a:solidFill>
                  <a:srgbClr val="FFFFFF"/>
                </a:solidFill>
                <a:effectLst/>
                <a:latin typeface="urw-din"/>
              </a:rPr>
              <a:t>When we increase the number of frames while using FIFO, we are giving more memory to processes. So, page fault should decrease, but here the page faults are increasing. This problem is called as </a:t>
            </a:r>
            <a:r>
              <a:rPr lang="en-US" b="0" i="0" u="sng" dirty="0" err="1">
                <a:solidFill>
                  <a:srgbClr val="FFFFFF"/>
                </a:solidFill>
                <a:effectLst/>
                <a:latin typeface="urw-din"/>
                <a:hlinkClick r:id="rId2"/>
              </a:rPr>
              <a:t>Belady’s</a:t>
            </a:r>
            <a:r>
              <a:rPr lang="en-US" b="0" i="0" u="sng" dirty="0">
                <a:solidFill>
                  <a:srgbClr val="FFFFFF"/>
                </a:solidFill>
                <a:effectLst/>
                <a:latin typeface="urw-din"/>
                <a:hlinkClick r:id="rId2"/>
              </a:rPr>
              <a:t> Anomaly</a:t>
            </a:r>
            <a:r>
              <a:rPr lang="en-US" b="0" i="0" dirty="0">
                <a:solidFill>
                  <a:srgbClr val="FFFFFF"/>
                </a:solidFill>
                <a:effectLst/>
                <a:latin typeface="urw-din"/>
              </a:rPr>
              <a:t>.</a:t>
            </a:r>
          </a:p>
          <a:p>
            <a:pPr>
              <a:buFont typeface="Wingdings" panose="05000000000000000000" pitchFamily="2" charset="2"/>
              <a:buChar char="Ø"/>
            </a:pPr>
            <a:r>
              <a:rPr lang="en-US" b="0" i="0" dirty="0">
                <a:solidFill>
                  <a:srgbClr val="FFFFFF"/>
                </a:solidFill>
                <a:effectLst/>
                <a:latin typeface="urw-din"/>
              </a:rPr>
              <a:t>Every frame needs to be taken account off.</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1520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526D-905E-41B4-B52F-973D863BD120}"/>
              </a:ext>
            </a:extLst>
          </p:cNvPr>
          <p:cNvSpPr>
            <a:spLocks noGrp="1"/>
          </p:cNvSpPr>
          <p:nvPr>
            <p:ph type="title"/>
          </p:nvPr>
        </p:nvSpPr>
        <p:spPr>
          <a:xfrm>
            <a:off x="1141413" y="618518"/>
            <a:ext cx="9905998" cy="815999"/>
          </a:xfrm>
        </p:spPr>
        <p:txBody>
          <a:bodyPr>
            <a:normAutofit/>
          </a:bodyPr>
          <a:lstStyle/>
          <a:p>
            <a:r>
              <a:rPr lang="en-US" sz="4000"/>
              <a:t>implementation</a:t>
            </a:r>
          </a:p>
        </p:txBody>
      </p:sp>
      <p:sp>
        <p:nvSpPr>
          <p:cNvPr id="3" name="Content Placeholder 2">
            <a:extLst>
              <a:ext uri="{FF2B5EF4-FFF2-40B4-BE49-F238E27FC236}">
                <a16:creationId xmlns:a16="http://schemas.microsoft.com/office/drawing/2014/main" id="{53904918-7B31-4D00-9C03-673AFA1A7636}"/>
              </a:ext>
            </a:extLst>
          </p:cNvPr>
          <p:cNvSpPr>
            <a:spLocks noGrp="1"/>
          </p:cNvSpPr>
          <p:nvPr>
            <p:ph idx="1"/>
          </p:nvPr>
        </p:nvSpPr>
        <p:spPr>
          <a:xfrm>
            <a:off x="1141413" y="1652630"/>
            <a:ext cx="9905998" cy="4815282"/>
          </a:xfrm>
        </p:spPr>
        <p:txBody>
          <a:bodyPr vert="horz" lIns="91440" tIns="45720" rIns="91440" bIns="45720" rtlCol="0" anchor="t">
            <a:normAutofit fontScale="92500"/>
          </a:bodyPr>
          <a:lstStyle/>
          <a:p>
            <a:pPr>
              <a:buFont typeface="Wingdings" panose="05000000000000000000" pitchFamily="2" charset="2"/>
              <a:buChar char="Ø"/>
            </a:pPr>
            <a:r>
              <a:rPr lang="en-US" b="0" i="0">
                <a:solidFill>
                  <a:srgbClr val="FFFFFF"/>
                </a:solidFill>
                <a:effectLst/>
                <a:latin typeface="urw-din"/>
              </a:rPr>
              <a:t>First input the processes with their arrival time, burst time and priority.</a:t>
            </a:r>
          </a:p>
          <a:p>
            <a:pPr algn="l" fontAlgn="base">
              <a:buFont typeface="Wingdings" panose="05000000000000000000" pitchFamily="2" charset="2"/>
              <a:buChar char="Ø"/>
            </a:pPr>
            <a:r>
              <a:rPr lang="en-US" b="0" i="0">
                <a:solidFill>
                  <a:srgbClr val="FFFFFF"/>
                </a:solidFill>
                <a:effectLst/>
                <a:latin typeface="urw-din"/>
              </a:rPr>
              <a:t>First process will schedule, which have the lowest arrival time, if two or more processes will have lowest arrival time, then whoever has higher priority will schedule first.</a:t>
            </a:r>
          </a:p>
          <a:p>
            <a:pPr>
              <a:buFont typeface="Wingdings" panose="05000000000000000000" pitchFamily="2" charset="2"/>
              <a:buChar char="Ø"/>
            </a:pPr>
            <a:r>
              <a:rPr lang="en-US" b="0" i="0">
                <a:solidFill>
                  <a:srgbClr val="FFFFFF"/>
                </a:solidFill>
                <a:effectLst/>
                <a:latin typeface="urw-din"/>
              </a:rPr>
              <a:t>Now further processes will be schedule according to the arrival time and priority of the process. (Here we are assuming that lower the priority number having higher priority). If two process priority are same then sort according to process number.</a:t>
            </a:r>
            <a:endParaRPr lang="en-US" i="0">
              <a:effectLst/>
              <a:latin typeface="urw-din"/>
            </a:endParaRPr>
          </a:p>
          <a:p>
            <a:pPr>
              <a:buFont typeface="Wingdings" panose="05000000000000000000" pitchFamily="2" charset="2"/>
              <a:buChar char="Ø"/>
            </a:pPr>
            <a:r>
              <a:rPr lang="en-US" b="0" i="0">
                <a:solidFill>
                  <a:srgbClr val="FFFFFF"/>
                </a:solidFill>
                <a:effectLst/>
                <a:latin typeface="urw-din"/>
              </a:rPr>
              <a:t>Once all the processes have been arrived, we can schedule them based on their priority.</a:t>
            </a:r>
            <a:br>
              <a:rPr lang="en-US"/>
            </a:br>
            <a:endParaRPr lang="en-US"/>
          </a:p>
        </p:txBody>
      </p:sp>
    </p:spTree>
    <p:extLst>
      <p:ext uri="{BB962C8B-B14F-4D97-AF65-F5344CB8AC3E}">
        <p14:creationId xmlns:p14="http://schemas.microsoft.com/office/powerpoint/2010/main" val="3462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3E6A-7365-42EE-BF92-894D128BE3EA}"/>
              </a:ext>
            </a:extLst>
          </p:cNvPr>
          <p:cNvSpPr>
            <a:spLocks noGrp="1"/>
          </p:cNvSpPr>
          <p:nvPr>
            <p:ph type="title"/>
          </p:nvPr>
        </p:nvSpPr>
        <p:spPr>
          <a:xfrm>
            <a:off x="1141413" y="346395"/>
            <a:ext cx="9905998" cy="857944"/>
          </a:xfrm>
        </p:spPr>
        <p:txBody>
          <a:bodyPr>
            <a:normAutofit/>
          </a:bodyPr>
          <a:lstStyle/>
          <a:p>
            <a:r>
              <a:rPr lang="en-US"/>
              <a:t>Example </a:t>
            </a:r>
            <a:r>
              <a:rPr lang="en-US" sz="5400"/>
              <a:t>:-</a:t>
            </a:r>
          </a:p>
        </p:txBody>
      </p:sp>
      <p:pic>
        <p:nvPicPr>
          <p:cNvPr id="1026" name="Picture 2">
            <a:extLst>
              <a:ext uri="{FF2B5EF4-FFF2-40B4-BE49-F238E27FC236}">
                <a16:creationId xmlns:a16="http://schemas.microsoft.com/office/drawing/2014/main" id="{3750C168-6AA8-434A-B607-53A174865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543" y="1138078"/>
            <a:ext cx="3950704" cy="22820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5CFDA2F7-FB77-41E5-95A5-342529F1AE6B}"/>
              </a:ext>
            </a:extLst>
          </p:cNvPr>
          <p:cNvGraphicFramePr>
            <a:graphicFrameLocks noGrp="1"/>
          </p:cNvGraphicFramePr>
          <p:nvPr>
            <p:extLst>
              <p:ext uri="{D42A27DB-BD31-4B8C-83A1-F6EECF244321}">
                <p14:modId xmlns:p14="http://schemas.microsoft.com/office/powerpoint/2010/main" val="2308406996"/>
              </p:ext>
            </p:extLst>
          </p:nvPr>
        </p:nvGraphicFramePr>
        <p:xfrm>
          <a:off x="1029896" y="3586294"/>
          <a:ext cx="8128001" cy="3037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71642002"/>
                    </a:ext>
                  </a:extLst>
                </a:gridCol>
                <a:gridCol w="1161143">
                  <a:extLst>
                    <a:ext uri="{9D8B030D-6E8A-4147-A177-3AD203B41FA5}">
                      <a16:colId xmlns:a16="http://schemas.microsoft.com/office/drawing/2014/main" val="1714491958"/>
                    </a:ext>
                  </a:extLst>
                </a:gridCol>
                <a:gridCol w="1161143">
                  <a:extLst>
                    <a:ext uri="{9D8B030D-6E8A-4147-A177-3AD203B41FA5}">
                      <a16:colId xmlns:a16="http://schemas.microsoft.com/office/drawing/2014/main" val="1707061600"/>
                    </a:ext>
                  </a:extLst>
                </a:gridCol>
                <a:gridCol w="1161143">
                  <a:extLst>
                    <a:ext uri="{9D8B030D-6E8A-4147-A177-3AD203B41FA5}">
                      <a16:colId xmlns:a16="http://schemas.microsoft.com/office/drawing/2014/main" val="1748646166"/>
                    </a:ext>
                  </a:extLst>
                </a:gridCol>
                <a:gridCol w="1161143">
                  <a:extLst>
                    <a:ext uri="{9D8B030D-6E8A-4147-A177-3AD203B41FA5}">
                      <a16:colId xmlns:a16="http://schemas.microsoft.com/office/drawing/2014/main" val="1077045023"/>
                    </a:ext>
                  </a:extLst>
                </a:gridCol>
                <a:gridCol w="1161143">
                  <a:extLst>
                    <a:ext uri="{9D8B030D-6E8A-4147-A177-3AD203B41FA5}">
                      <a16:colId xmlns:a16="http://schemas.microsoft.com/office/drawing/2014/main" val="1406226817"/>
                    </a:ext>
                  </a:extLst>
                </a:gridCol>
                <a:gridCol w="1161143">
                  <a:extLst>
                    <a:ext uri="{9D8B030D-6E8A-4147-A177-3AD203B41FA5}">
                      <a16:colId xmlns:a16="http://schemas.microsoft.com/office/drawing/2014/main" val="1037778073"/>
                    </a:ext>
                  </a:extLst>
                </a:gridCol>
              </a:tblGrid>
              <a:tr h="370840">
                <a:tc>
                  <a:txBody>
                    <a:bodyPr/>
                    <a:lstStyle/>
                    <a:p>
                      <a:r>
                        <a:rPr lang="en-US">
                          <a:solidFill>
                            <a:schemeClr val="bg1"/>
                          </a:solidFill>
                        </a:rPr>
                        <a:t>Process</a:t>
                      </a:r>
                    </a:p>
                  </a:txBody>
                  <a:tcPr/>
                </a:tc>
                <a:tc>
                  <a:txBody>
                    <a:bodyPr/>
                    <a:lstStyle/>
                    <a:p>
                      <a:r>
                        <a:rPr lang="en-US">
                          <a:solidFill>
                            <a:schemeClr val="bg1"/>
                          </a:solidFill>
                        </a:rPr>
                        <a:t>Arrival Time(AT)</a:t>
                      </a:r>
                    </a:p>
                  </a:txBody>
                  <a:tcPr/>
                </a:tc>
                <a:tc>
                  <a:txBody>
                    <a:bodyPr/>
                    <a:lstStyle/>
                    <a:p>
                      <a:r>
                        <a:rPr lang="en-US">
                          <a:solidFill>
                            <a:schemeClr val="bg1"/>
                          </a:solidFill>
                        </a:rPr>
                        <a:t>Burst Time(BT)</a:t>
                      </a:r>
                    </a:p>
                  </a:txBody>
                  <a:tcPr/>
                </a:tc>
                <a:tc>
                  <a:txBody>
                    <a:bodyPr/>
                    <a:lstStyle/>
                    <a:p>
                      <a:r>
                        <a:rPr lang="en-US">
                          <a:solidFill>
                            <a:schemeClr val="bg1"/>
                          </a:solidFill>
                        </a:rPr>
                        <a:t>Priority</a:t>
                      </a:r>
                    </a:p>
                  </a:txBody>
                  <a:tcPr/>
                </a:tc>
                <a:tc>
                  <a:txBody>
                    <a:bodyPr/>
                    <a:lstStyle/>
                    <a:p>
                      <a:r>
                        <a:rPr lang="en-US">
                          <a:solidFill>
                            <a:schemeClr val="bg1"/>
                          </a:solidFill>
                        </a:rPr>
                        <a:t>Completion Time(CT) </a:t>
                      </a:r>
                    </a:p>
                  </a:txBody>
                  <a:tcPr/>
                </a:tc>
                <a:tc>
                  <a:txBody>
                    <a:bodyPr/>
                    <a:lstStyle/>
                    <a:p>
                      <a:r>
                        <a:rPr lang="en-US">
                          <a:solidFill>
                            <a:schemeClr val="bg1"/>
                          </a:solidFill>
                        </a:rPr>
                        <a:t>Turn Around Time(TAT=CT-AT)</a:t>
                      </a:r>
                    </a:p>
                  </a:txBody>
                  <a:tcPr/>
                </a:tc>
                <a:tc>
                  <a:txBody>
                    <a:bodyPr/>
                    <a:lstStyle/>
                    <a:p>
                      <a:r>
                        <a:rPr lang="en-US">
                          <a:solidFill>
                            <a:schemeClr val="bg1"/>
                          </a:solidFill>
                        </a:rPr>
                        <a:t>Wait Time(WT=TAT-BT)</a:t>
                      </a:r>
                    </a:p>
                  </a:txBody>
                  <a:tcPr/>
                </a:tc>
                <a:extLst>
                  <a:ext uri="{0D108BD9-81ED-4DB2-BD59-A6C34878D82A}">
                    <a16:rowId xmlns:a16="http://schemas.microsoft.com/office/drawing/2014/main" val="4231046801"/>
                  </a:ext>
                </a:extLst>
              </a:tr>
              <a:tr h="370840">
                <a:tc>
                  <a:txBody>
                    <a:bodyPr/>
                    <a:lstStyle/>
                    <a:p>
                      <a:r>
                        <a:rPr lang="en-US"/>
                        <a:t>P1</a:t>
                      </a:r>
                    </a:p>
                  </a:txBody>
                  <a:tcPr/>
                </a:tc>
                <a:tc>
                  <a:txBody>
                    <a:bodyPr/>
                    <a:lstStyle/>
                    <a:p>
                      <a:r>
                        <a:rPr lang="en-US"/>
                        <a:t>0</a:t>
                      </a:r>
                    </a:p>
                  </a:txBody>
                  <a:tcPr/>
                </a:tc>
                <a:tc>
                  <a:txBody>
                    <a:bodyPr/>
                    <a:lstStyle/>
                    <a:p>
                      <a:r>
                        <a:rPr lang="en-US"/>
                        <a:t>11</a:t>
                      </a:r>
                    </a:p>
                  </a:txBody>
                  <a:tcPr/>
                </a:tc>
                <a:tc>
                  <a:txBody>
                    <a:bodyPr/>
                    <a:lstStyle/>
                    <a:p>
                      <a:r>
                        <a:rPr lang="en-US"/>
                        <a:t>2</a:t>
                      </a:r>
                    </a:p>
                  </a:txBody>
                  <a:tcPr/>
                </a:tc>
                <a:tc>
                  <a:txBody>
                    <a:bodyPr/>
                    <a:lstStyle/>
                    <a:p>
                      <a:r>
                        <a:rPr lang="en-US"/>
                        <a:t>11</a:t>
                      </a:r>
                    </a:p>
                  </a:txBody>
                  <a:tcPr/>
                </a:tc>
                <a:tc>
                  <a:txBody>
                    <a:bodyPr/>
                    <a:lstStyle/>
                    <a:p>
                      <a:r>
                        <a:rPr lang="en-US"/>
                        <a:t>11</a:t>
                      </a:r>
                    </a:p>
                  </a:txBody>
                  <a:tcPr/>
                </a:tc>
                <a:tc>
                  <a:txBody>
                    <a:bodyPr/>
                    <a:lstStyle/>
                    <a:p>
                      <a:r>
                        <a:rPr lang="en-US"/>
                        <a:t>0</a:t>
                      </a:r>
                    </a:p>
                  </a:txBody>
                  <a:tcPr/>
                </a:tc>
                <a:extLst>
                  <a:ext uri="{0D108BD9-81ED-4DB2-BD59-A6C34878D82A}">
                    <a16:rowId xmlns:a16="http://schemas.microsoft.com/office/drawing/2014/main" val="3779070568"/>
                  </a:ext>
                </a:extLst>
              </a:tr>
              <a:tr h="0">
                <a:tc>
                  <a:txBody>
                    <a:bodyPr/>
                    <a:lstStyle/>
                    <a:p>
                      <a:r>
                        <a:rPr lang="en-US"/>
                        <a:t>P2</a:t>
                      </a:r>
                    </a:p>
                  </a:txBody>
                  <a:tcPr/>
                </a:tc>
                <a:tc>
                  <a:txBody>
                    <a:bodyPr/>
                    <a:lstStyle/>
                    <a:p>
                      <a:r>
                        <a:rPr lang="en-US"/>
                        <a:t>5</a:t>
                      </a:r>
                    </a:p>
                  </a:txBody>
                  <a:tcPr/>
                </a:tc>
                <a:tc>
                  <a:txBody>
                    <a:bodyPr/>
                    <a:lstStyle/>
                    <a:p>
                      <a:r>
                        <a:rPr lang="en-US"/>
                        <a:t>28</a:t>
                      </a:r>
                    </a:p>
                  </a:txBody>
                  <a:tcPr/>
                </a:tc>
                <a:tc>
                  <a:txBody>
                    <a:bodyPr/>
                    <a:lstStyle/>
                    <a:p>
                      <a:r>
                        <a:rPr lang="en-US"/>
                        <a:t>0</a:t>
                      </a:r>
                    </a:p>
                  </a:txBody>
                  <a:tcPr/>
                </a:tc>
                <a:tc>
                  <a:txBody>
                    <a:bodyPr/>
                    <a:lstStyle/>
                    <a:p>
                      <a:r>
                        <a:rPr lang="en-US"/>
                        <a:t>39</a:t>
                      </a:r>
                    </a:p>
                  </a:txBody>
                  <a:tcPr/>
                </a:tc>
                <a:tc>
                  <a:txBody>
                    <a:bodyPr/>
                    <a:lstStyle/>
                    <a:p>
                      <a:r>
                        <a:rPr lang="en-US"/>
                        <a:t>34</a:t>
                      </a:r>
                    </a:p>
                  </a:txBody>
                  <a:tcPr/>
                </a:tc>
                <a:tc>
                  <a:txBody>
                    <a:bodyPr/>
                    <a:lstStyle/>
                    <a:p>
                      <a:r>
                        <a:rPr lang="en-US"/>
                        <a:t>6</a:t>
                      </a:r>
                    </a:p>
                  </a:txBody>
                  <a:tcPr/>
                </a:tc>
                <a:extLst>
                  <a:ext uri="{0D108BD9-81ED-4DB2-BD59-A6C34878D82A}">
                    <a16:rowId xmlns:a16="http://schemas.microsoft.com/office/drawing/2014/main" val="147725741"/>
                  </a:ext>
                </a:extLst>
              </a:tr>
              <a:tr h="370840">
                <a:tc>
                  <a:txBody>
                    <a:bodyPr/>
                    <a:lstStyle/>
                    <a:p>
                      <a:r>
                        <a:rPr lang="en-US"/>
                        <a:t>P3</a:t>
                      </a:r>
                    </a:p>
                  </a:txBody>
                  <a:tcPr/>
                </a:tc>
                <a:tc>
                  <a:txBody>
                    <a:bodyPr/>
                    <a:lstStyle/>
                    <a:p>
                      <a:r>
                        <a:rPr lang="en-US"/>
                        <a:t>12</a:t>
                      </a:r>
                    </a:p>
                  </a:txBody>
                  <a:tcPr/>
                </a:tc>
                <a:tc>
                  <a:txBody>
                    <a:bodyPr/>
                    <a:lstStyle/>
                    <a:p>
                      <a:r>
                        <a:rPr lang="en-US"/>
                        <a:t>2</a:t>
                      </a:r>
                    </a:p>
                  </a:txBody>
                  <a:tcPr/>
                </a:tc>
                <a:tc>
                  <a:txBody>
                    <a:bodyPr/>
                    <a:lstStyle/>
                    <a:p>
                      <a:r>
                        <a:rPr lang="en-US"/>
                        <a:t>3</a:t>
                      </a:r>
                    </a:p>
                  </a:txBody>
                  <a:tcPr/>
                </a:tc>
                <a:tc>
                  <a:txBody>
                    <a:bodyPr/>
                    <a:lstStyle/>
                    <a:p>
                      <a:r>
                        <a:rPr lang="en-US"/>
                        <a:t>51</a:t>
                      </a:r>
                    </a:p>
                  </a:txBody>
                  <a:tcPr/>
                </a:tc>
                <a:tc>
                  <a:txBody>
                    <a:bodyPr/>
                    <a:lstStyle/>
                    <a:p>
                      <a:r>
                        <a:rPr lang="en-US"/>
                        <a:t>39</a:t>
                      </a:r>
                    </a:p>
                  </a:txBody>
                  <a:tcPr/>
                </a:tc>
                <a:tc>
                  <a:txBody>
                    <a:bodyPr/>
                    <a:lstStyle/>
                    <a:p>
                      <a:r>
                        <a:rPr lang="en-US"/>
                        <a:t>37</a:t>
                      </a:r>
                    </a:p>
                  </a:txBody>
                  <a:tcPr/>
                </a:tc>
                <a:extLst>
                  <a:ext uri="{0D108BD9-81ED-4DB2-BD59-A6C34878D82A}">
                    <a16:rowId xmlns:a16="http://schemas.microsoft.com/office/drawing/2014/main" val="2225117558"/>
                  </a:ext>
                </a:extLst>
              </a:tr>
              <a:tr h="370840">
                <a:tc>
                  <a:txBody>
                    <a:bodyPr/>
                    <a:lstStyle/>
                    <a:p>
                      <a:r>
                        <a:rPr lang="en-US"/>
                        <a:t>P4</a:t>
                      </a:r>
                    </a:p>
                  </a:txBody>
                  <a:tcPr/>
                </a:tc>
                <a:tc>
                  <a:txBody>
                    <a:bodyPr/>
                    <a:lstStyle/>
                    <a:p>
                      <a:r>
                        <a:rPr lang="en-US"/>
                        <a:t>2</a:t>
                      </a:r>
                    </a:p>
                  </a:txBody>
                  <a:tcPr/>
                </a:tc>
                <a:tc>
                  <a:txBody>
                    <a:bodyPr/>
                    <a:lstStyle/>
                    <a:p>
                      <a:r>
                        <a:rPr lang="en-US"/>
                        <a:t>10</a:t>
                      </a:r>
                    </a:p>
                  </a:txBody>
                  <a:tcPr/>
                </a:tc>
                <a:tc>
                  <a:txBody>
                    <a:bodyPr/>
                    <a:lstStyle/>
                    <a:p>
                      <a:r>
                        <a:rPr lang="en-US"/>
                        <a:t>1</a:t>
                      </a:r>
                    </a:p>
                  </a:txBody>
                  <a:tcPr/>
                </a:tc>
                <a:tc>
                  <a:txBody>
                    <a:bodyPr/>
                    <a:lstStyle/>
                    <a:p>
                      <a:r>
                        <a:rPr lang="en-US"/>
                        <a:t>49</a:t>
                      </a:r>
                    </a:p>
                  </a:txBody>
                  <a:tcPr/>
                </a:tc>
                <a:tc>
                  <a:txBody>
                    <a:bodyPr/>
                    <a:lstStyle/>
                    <a:p>
                      <a:r>
                        <a:rPr lang="en-US"/>
                        <a:t>47</a:t>
                      </a:r>
                    </a:p>
                  </a:txBody>
                  <a:tcPr/>
                </a:tc>
                <a:tc>
                  <a:txBody>
                    <a:bodyPr/>
                    <a:lstStyle/>
                    <a:p>
                      <a:r>
                        <a:rPr lang="en-US"/>
                        <a:t>37</a:t>
                      </a:r>
                    </a:p>
                  </a:txBody>
                  <a:tcPr/>
                </a:tc>
                <a:extLst>
                  <a:ext uri="{0D108BD9-81ED-4DB2-BD59-A6C34878D82A}">
                    <a16:rowId xmlns:a16="http://schemas.microsoft.com/office/drawing/2014/main" val="2056630808"/>
                  </a:ext>
                </a:extLst>
              </a:tr>
              <a:tr h="370840">
                <a:tc>
                  <a:txBody>
                    <a:bodyPr/>
                    <a:lstStyle/>
                    <a:p>
                      <a:r>
                        <a:rPr lang="en-US"/>
                        <a:t>P5</a:t>
                      </a:r>
                    </a:p>
                  </a:txBody>
                  <a:tcPr/>
                </a:tc>
                <a:tc>
                  <a:txBody>
                    <a:bodyPr/>
                    <a:lstStyle/>
                    <a:p>
                      <a:r>
                        <a:rPr lang="en-US"/>
                        <a:t>9</a:t>
                      </a:r>
                    </a:p>
                  </a:txBody>
                  <a:tcPr/>
                </a:tc>
                <a:tc>
                  <a:txBody>
                    <a:bodyPr/>
                    <a:lstStyle/>
                    <a:p>
                      <a:r>
                        <a:rPr lang="en-US"/>
                        <a:t>16</a:t>
                      </a:r>
                    </a:p>
                  </a:txBody>
                  <a:tcPr/>
                </a:tc>
                <a:tc>
                  <a:txBody>
                    <a:bodyPr/>
                    <a:lstStyle/>
                    <a:p>
                      <a:r>
                        <a:rPr lang="en-US"/>
                        <a:t>4</a:t>
                      </a:r>
                    </a:p>
                  </a:txBody>
                  <a:tcPr/>
                </a:tc>
                <a:tc>
                  <a:txBody>
                    <a:bodyPr/>
                    <a:lstStyle/>
                    <a:p>
                      <a:r>
                        <a:rPr lang="en-US"/>
                        <a:t>67</a:t>
                      </a:r>
                    </a:p>
                  </a:txBody>
                  <a:tcPr/>
                </a:tc>
                <a:tc>
                  <a:txBody>
                    <a:bodyPr/>
                    <a:lstStyle/>
                    <a:p>
                      <a:r>
                        <a:rPr lang="en-US"/>
                        <a:t>58</a:t>
                      </a:r>
                    </a:p>
                  </a:txBody>
                  <a:tcPr/>
                </a:tc>
                <a:tc>
                  <a:txBody>
                    <a:bodyPr/>
                    <a:lstStyle/>
                    <a:p>
                      <a:r>
                        <a:rPr lang="en-US"/>
                        <a:t>42</a:t>
                      </a:r>
                    </a:p>
                  </a:txBody>
                  <a:tcPr/>
                </a:tc>
                <a:extLst>
                  <a:ext uri="{0D108BD9-81ED-4DB2-BD59-A6C34878D82A}">
                    <a16:rowId xmlns:a16="http://schemas.microsoft.com/office/drawing/2014/main" val="4071040115"/>
                  </a:ext>
                </a:extLst>
              </a:tr>
            </a:tbl>
          </a:graphicData>
        </a:graphic>
      </p:graphicFrame>
      <p:pic>
        <p:nvPicPr>
          <p:cNvPr id="1028" name="Picture 4">
            <a:extLst>
              <a:ext uri="{FF2B5EF4-FFF2-40B4-BE49-F238E27FC236}">
                <a16:creationId xmlns:a16="http://schemas.microsoft.com/office/drawing/2014/main" id="{9B300D4D-D870-4371-94D0-424B7D091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168" y="2341011"/>
            <a:ext cx="4343400" cy="930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CFD3C2-4DED-4445-9295-61BFE75B58D6}"/>
              </a:ext>
            </a:extLst>
          </p:cNvPr>
          <p:cNvSpPr txBox="1"/>
          <p:nvPr/>
        </p:nvSpPr>
        <p:spPr>
          <a:xfrm>
            <a:off x="6667151" y="1931904"/>
            <a:ext cx="6102990" cy="646331"/>
          </a:xfrm>
          <a:prstGeom prst="rect">
            <a:avLst/>
          </a:prstGeom>
          <a:noFill/>
        </p:spPr>
        <p:txBody>
          <a:bodyPr wrap="square">
            <a:spAutoFit/>
          </a:bodyPr>
          <a:lstStyle/>
          <a:p>
            <a:r>
              <a:rPr lang="en-US" b="1" i="0">
                <a:solidFill>
                  <a:srgbClr val="FFFFFF"/>
                </a:solidFill>
                <a:effectLst/>
                <a:latin typeface="urw-din"/>
              </a:rPr>
              <a:t>Gantt Chart – </a:t>
            </a:r>
            <a:br>
              <a:rPr lang="en-US" b="1"/>
            </a:br>
            <a:endParaRPr lang="en-US" b="1"/>
          </a:p>
        </p:txBody>
      </p:sp>
      <p:graphicFrame>
        <p:nvGraphicFramePr>
          <p:cNvPr id="7" name="Table 6">
            <a:extLst>
              <a:ext uri="{FF2B5EF4-FFF2-40B4-BE49-F238E27FC236}">
                <a16:creationId xmlns:a16="http://schemas.microsoft.com/office/drawing/2014/main" id="{57257C0F-1CD5-46C6-9F4B-A19A28F710D2}"/>
              </a:ext>
            </a:extLst>
          </p:cNvPr>
          <p:cNvGraphicFramePr>
            <a:graphicFrameLocks noGrp="1"/>
          </p:cNvGraphicFramePr>
          <p:nvPr>
            <p:extLst>
              <p:ext uri="{D42A27DB-BD31-4B8C-83A1-F6EECF244321}">
                <p14:modId xmlns:p14="http://schemas.microsoft.com/office/powerpoint/2010/main" val="3763442128"/>
              </p:ext>
            </p:extLst>
          </p:nvPr>
        </p:nvGraphicFramePr>
        <p:xfrm>
          <a:off x="9177556" y="4647501"/>
          <a:ext cx="1149292" cy="365760"/>
        </p:xfrm>
        <a:graphic>
          <a:graphicData uri="http://schemas.openxmlformats.org/drawingml/2006/table">
            <a:tbl>
              <a:tblPr lastRow="1">
                <a:tableStyleId>{2D5ABB26-0587-4C30-8999-92F81FD0307C}</a:tableStyleId>
              </a:tblPr>
              <a:tblGrid>
                <a:gridCol w="1149292">
                  <a:extLst>
                    <a:ext uri="{9D8B030D-6E8A-4147-A177-3AD203B41FA5}">
                      <a16:colId xmlns:a16="http://schemas.microsoft.com/office/drawing/2014/main" val="4011357237"/>
                    </a:ext>
                  </a:extLst>
                </a:gridCol>
              </a:tblGrid>
              <a:tr h="0">
                <a:tc>
                  <a:txBody>
                    <a:bodyPr/>
                    <a:lstStyle/>
                    <a:p>
                      <a:endParaRPr lang="en-US"/>
                    </a:p>
                  </a:txBody>
                  <a:tcPr/>
                </a:tc>
                <a:extLst>
                  <a:ext uri="{0D108BD9-81ED-4DB2-BD59-A6C34878D82A}">
                    <a16:rowId xmlns:a16="http://schemas.microsoft.com/office/drawing/2014/main" val="1366591633"/>
                  </a:ext>
                </a:extLst>
              </a:tr>
            </a:tbl>
          </a:graphicData>
        </a:graphic>
      </p:graphicFrame>
      <p:graphicFrame>
        <p:nvGraphicFramePr>
          <p:cNvPr id="10" name="Table 10">
            <a:extLst>
              <a:ext uri="{FF2B5EF4-FFF2-40B4-BE49-F238E27FC236}">
                <a16:creationId xmlns:a16="http://schemas.microsoft.com/office/drawing/2014/main" id="{1D67DFC8-24D5-4076-BF7A-E7850C88FDAE}"/>
              </a:ext>
            </a:extLst>
          </p:cNvPr>
          <p:cNvGraphicFramePr>
            <a:graphicFrameLocks noGrp="1"/>
          </p:cNvGraphicFramePr>
          <p:nvPr>
            <p:extLst>
              <p:ext uri="{D42A27DB-BD31-4B8C-83A1-F6EECF244321}">
                <p14:modId xmlns:p14="http://schemas.microsoft.com/office/powerpoint/2010/main" val="3538459379"/>
              </p:ext>
            </p:extLst>
          </p:nvPr>
        </p:nvGraphicFramePr>
        <p:xfrm>
          <a:off x="9158490" y="3586294"/>
          <a:ext cx="1173018" cy="3040903"/>
        </p:xfrm>
        <a:graphic>
          <a:graphicData uri="http://schemas.openxmlformats.org/drawingml/2006/table">
            <a:tbl>
              <a:tblPr firstRow="1" bandRow="1">
                <a:tableStyleId>{5C22544A-7EE6-4342-B048-85BDC9FD1C3A}</a:tableStyleId>
              </a:tblPr>
              <a:tblGrid>
                <a:gridCol w="1173018">
                  <a:extLst>
                    <a:ext uri="{9D8B030D-6E8A-4147-A177-3AD203B41FA5}">
                      <a16:colId xmlns:a16="http://schemas.microsoft.com/office/drawing/2014/main" val="1390188051"/>
                    </a:ext>
                  </a:extLst>
                </a:gridCol>
              </a:tblGrid>
              <a:tr h="1186703">
                <a:tc>
                  <a:txBody>
                    <a:bodyPr/>
                    <a:lstStyle/>
                    <a:p>
                      <a:r>
                        <a:rPr lang="en-US">
                          <a:solidFill>
                            <a:schemeClr val="bg1"/>
                          </a:solidFill>
                        </a:rPr>
                        <a:t>Response Time(RT)</a:t>
                      </a:r>
                    </a:p>
                  </a:txBody>
                  <a:tcPr/>
                </a:tc>
                <a:extLst>
                  <a:ext uri="{0D108BD9-81ED-4DB2-BD59-A6C34878D82A}">
                    <a16:rowId xmlns:a16="http://schemas.microsoft.com/office/drawing/2014/main" val="3585457958"/>
                  </a:ext>
                </a:extLst>
              </a:tr>
              <a:tr h="370840">
                <a:tc>
                  <a:txBody>
                    <a:bodyPr/>
                    <a:lstStyle/>
                    <a:p>
                      <a:r>
                        <a:rPr lang="en-US"/>
                        <a:t>0</a:t>
                      </a:r>
                    </a:p>
                  </a:txBody>
                  <a:tcPr/>
                </a:tc>
                <a:extLst>
                  <a:ext uri="{0D108BD9-81ED-4DB2-BD59-A6C34878D82A}">
                    <a16:rowId xmlns:a16="http://schemas.microsoft.com/office/drawing/2014/main" val="161968497"/>
                  </a:ext>
                </a:extLst>
              </a:tr>
              <a:tr h="370840">
                <a:tc>
                  <a:txBody>
                    <a:bodyPr/>
                    <a:lstStyle/>
                    <a:p>
                      <a:r>
                        <a:rPr lang="en-US"/>
                        <a:t>6</a:t>
                      </a:r>
                    </a:p>
                  </a:txBody>
                  <a:tcPr/>
                </a:tc>
                <a:extLst>
                  <a:ext uri="{0D108BD9-81ED-4DB2-BD59-A6C34878D82A}">
                    <a16:rowId xmlns:a16="http://schemas.microsoft.com/office/drawing/2014/main" val="470813431"/>
                  </a:ext>
                </a:extLst>
              </a:tr>
              <a:tr h="370840">
                <a:tc>
                  <a:txBody>
                    <a:bodyPr/>
                    <a:lstStyle/>
                    <a:p>
                      <a:r>
                        <a:rPr lang="en-US"/>
                        <a:t>37</a:t>
                      </a:r>
                    </a:p>
                  </a:txBody>
                  <a:tcPr/>
                </a:tc>
                <a:extLst>
                  <a:ext uri="{0D108BD9-81ED-4DB2-BD59-A6C34878D82A}">
                    <a16:rowId xmlns:a16="http://schemas.microsoft.com/office/drawing/2014/main" val="2368762287"/>
                  </a:ext>
                </a:extLst>
              </a:tr>
              <a:tr h="370840">
                <a:tc>
                  <a:txBody>
                    <a:bodyPr/>
                    <a:lstStyle/>
                    <a:p>
                      <a:r>
                        <a:rPr lang="en-US"/>
                        <a:t>37</a:t>
                      </a:r>
                    </a:p>
                  </a:txBody>
                  <a:tcPr/>
                </a:tc>
                <a:extLst>
                  <a:ext uri="{0D108BD9-81ED-4DB2-BD59-A6C34878D82A}">
                    <a16:rowId xmlns:a16="http://schemas.microsoft.com/office/drawing/2014/main" val="1646172578"/>
                  </a:ext>
                </a:extLst>
              </a:tr>
              <a:tr h="370840">
                <a:tc>
                  <a:txBody>
                    <a:bodyPr/>
                    <a:lstStyle/>
                    <a:p>
                      <a:r>
                        <a:rPr lang="en-US"/>
                        <a:t>42</a:t>
                      </a:r>
                    </a:p>
                  </a:txBody>
                  <a:tcPr/>
                </a:tc>
                <a:extLst>
                  <a:ext uri="{0D108BD9-81ED-4DB2-BD59-A6C34878D82A}">
                    <a16:rowId xmlns:a16="http://schemas.microsoft.com/office/drawing/2014/main" val="1334865923"/>
                  </a:ext>
                </a:extLst>
              </a:tr>
            </a:tbl>
          </a:graphicData>
        </a:graphic>
      </p:graphicFrame>
    </p:spTree>
    <p:extLst>
      <p:ext uri="{BB962C8B-B14F-4D97-AF65-F5344CB8AC3E}">
        <p14:creationId xmlns:p14="http://schemas.microsoft.com/office/powerpoint/2010/main" val="312356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7EE54-1783-4AAC-97FD-58E4E555CDC8}"/>
              </a:ext>
            </a:extLst>
          </p:cNvPr>
          <p:cNvSpPr>
            <a:spLocks noGrp="1"/>
          </p:cNvSpPr>
          <p:nvPr>
            <p:ph idx="1"/>
          </p:nvPr>
        </p:nvSpPr>
        <p:spPr>
          <a:xfrm>
            <a:off x="984394" y="1159596"/>
            <a:ext cx="9905999" cy="5028768"/>
          </a:xfrm>
        </p:spPr>
        <p:txBody>
          <a:bodyPr/>
          <a:lstStyle/>
          <a:p>
            <a:r>
              <a:rPr lang="en-US"/>
              <a:t>Average Wait Time=(0+6+37+37+42)/5</a:t>
            </a:r>
          </a:p>
          <a:p>
            <a:pPr marL="0" indent="0">
              <a:buNone/>
            </a:pPr>
            <a:r>
              <a:rPr lang="en-US"/>
              <a:t>                               =24.4</a:t>
            </a:r>
          </a:p>
          <a:p>
            <a:r>
              <a:rPr lang="en-US"/>
              <a:t>Average Turn Around Time=(11+34+39+47+59)/5</a:t>
            </a:r>
          </a:p>
          <a:p>
            <a:pPr marL="0" indent="0">
              <a:buNone/>
            </a:pPr>
            <a:r>
              <a:rPr lang="en-US"/>
              <a:t>                                         =38</a:t>
            </a:r>
          </a:p>
          <a:p>
            <a:r>
              <a:rPr lang="en-US"/>
              <a:t>Average Response Time=(0+6+37+37+42)/5</a:t>
            </a:r>
          </a:p>
          <a:p>
            <a:pPr marL="0" indent="0">
              <a:buNone/>
            </a:pPr>
            <a:r>
              <a:rPr lang="en-US"/>
              <a:t>                                     =24.4</a:t>
            </a:r>
          </a:p>
          <a:p>
            <a:r>
              <a:rPr lang="en-US"/>
              <a:t>In a non preemptive scheduling algorithm Wait Time(WT) and Response Time(RT) are always same</a:t>
            </a:r>
          </a:p>
        </p:txBody>
      </p:sp>
    </p:spTree>
    <p:extLst>
      <p:ext uri="{BB962C8B-B14F-4D97-AF65-F5344CB8AC3E}">
        <p14:creationId xmlns:p14="http://schemas.microsoft.com/office/powerpoint/2010/main" val="196421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E112-6EAD-417A-BD1C-3CEA96CA42EB}"/>
              </a:ext>
            </a:extLst>
          </p:cNvPr>
          <p:cNvSpPr>
            <a:spLocks noGrp="1"/>
          </p:cNvSpPr>
          <p:nvPr>
            <p:ph type="title"/>
          </p:nvPr>
        </p:nvSpPr>
        <p:spPr>
          <a:xfrm>
            <a:off x="1142133" y="267536"/>
            <a:ext cx="9905998" cy="554500"/>
          </a:xfrm>
        </p:spPr>
        <p:txBody>
          <a:bodyPr>
            <a:normAutofit fontScale="90000"/>
          </a:bodyPr>
          <a:lstStyle/>
          <a:p>
            <a:r>
              <a:rPr lang="en-US"/>
              <a:t>Code :-</a:t>
            </a:r>
          </a:p>
        </p:txBody>
      </p:sp>
      <p:sp>
        <p:nvSpPr>
          <p:cNvPr id="3" name="Content Placeholder 2">
            <a:extLst>
              <a:ext uri="{FF2B5EF4-FFF2-40B4-BE49-F238E27FC236}">
                <a16:creationId xmlns:a16="http://schemas.microsoft.com/office/drawing/2014/main" id="{66B8DA69-7163-49B4-ABCA-77B7F407B57E}"/>
              </a:ext>
            </a:extLst>
          </p:cNvPr>
          <p:cNvSpPr>
            <a:spLocks noGrp="1"/>
          </p:cNvSpPr>
          <p:nvPr>
            <p:ph idx="1"/>
          </p:nvPr>
        </p:nvSpPr>
        <p:spPr>
          <a:xfrm>
            <a:off x="1142133" y="796395"/>
            <a:ext cx="9905999" cy="5794069"/>
          </a:xfrm>
        </p:spPr>
        <p:txBody>
          <a:bodyPr>
            <a:noAutofit/>
          </a:bodyPr>
          <a:lstStyle/>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#include&lt;iostream&gt;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using namespace std;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struct process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id,WT,AT,BT,TAT,PR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struct process a[10];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function for swapping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void swap(int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b,int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tem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tem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tem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143025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73C0B-1C1A-4D6D-A9A5-09753511DA5D}"/>
              </a:ext>
            </a:extLst>
          </p:cNvPr>
          <p:cNvSpPr>
            <a:spLocks noGrp="1"/>
          </p:cNvSpPr>
          <p:nvPr>
            <p:ph idx="1"/>
          </p:nvPr>
        </p:nvSpPr>
        <p:spPr>
          <a:xfrm>
            <a:off x="1141413" y="62144"/>
            <a:ext cx="8926224" cy="6795856"/>
          </a:xfrm>
        </p:spPr>
        <p:txBody>
          <a:bodyPr>
            <a:noAutofit/>
          </a:bodyPr>
          <a:lstStyle/>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 function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n,check_ar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float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Total_WT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Total_TAT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=0,Avg_WT,Avg_TAT;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&lt;&lt;"Enter the number of process \n";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&gt;&gt;n;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&lt;&lt;"Enter the Arrival time, Burst time and priority of the process\n";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&lt;&lt;"AT BT PR\n";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&gt;&gt;a[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].AT&gt;&gt;a[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].BT&gt;&gt;a[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].id=i+1;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here we are checking that arrival time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of the process are same or different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check_ar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check_ar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check_ar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a:t>
            </a: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214822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D385-662D-4248-B6AC-20749C3BAFC7}"/>
              </a:ext>
            </a:extLst>
          </p:cNvPr>
          <p:cNvSpPr>
            <a:spLocks noGrp="1"/>
          </p:cNvSpPr>
          <p:nvPr>
            <p:ph idx="1"/>
          </p:nvPr>
        </p:nvSpPr>
        <p:spPr>
          <a:xfrm>
            <a:off x="1141412" y="92364"/>
            <a:ext cx="9905999" cy="6557818"/>
          </a:xfrm>
        </p:spPr>
        <p:txBody>
          <a:bodyPr>
            <a:normAutofit/>
          </a:bodyPr>
          <a:lstStyle/>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if process are arrived at the different time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then sort the process on the basis of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check_ar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for(int j=0;j&lt;n-i-1;j++)</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if(a[j].AT&gt;a[j+1].AT)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swap(&amp;a[j].</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id,&amp;a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[j+1].id);</a:t>
            </a:r>
          </a:p>
          <a:p>
            <a:pPr marL="0" marR="274320" indent="0">
              <a:lnSpc>
                <a:spcPct val="107000"/>
              </a:lnSpc>
              <a:spcBef>
                <a:spcPts val="0"/>
              </a:spcBef>
              <a:spcAft>
                <a:spcPts val="800"/>
              </a:spcAft>
              <a:buNone/>
              <a:tabLst>
                <a:tab pos="171450" algn="l"/>
              </a:tabLst>
            </a:pPr>
            <a:r>
              <a:rPr lang="en-US" sz="1400" dirty="0">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swap(&amp;a[j].</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AT,&amp;a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[j+1].AT);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swap(&amp;a[j].</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BT,&amp;a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[j+1].BT);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swap(&amp;a[j].</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PR,&amp;a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[j+1].PR);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389642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F6ECA-3A51-4E80-8630-9332D6574B15}"/>
              </a:ext>
            </a:extLst>
          </p:cNvPr>
          <p:cNvSpPr>
            <a:spLocks noGrp="1"/>
          </p:cNvSpPr>
          <p:nvPr>
            <p:ph idx="1"/>
          </p:nvPr>
        </p:nvSpPr>
        <p:spPr>
          <a:xfrm>
            <a:off x="1141412" y="106532"/>
            <a:ext cx="9905999" cy="6405103"/>
          </a:xfrm>
        </p:spPr>
        <p:txBody>
          <a:bodyPr>
            <a:normAutofit fontScale="85000" lnSpcReduction="20000"/>
          </a:bodyPr>
          <a:lstStyle/>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logic of Priority scheduling (non preemptive) algo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if all the process are arrived at different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check_ar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a[0].WT=a[0].AT;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a[0].TAT=a[0].BT-a[0].AT;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completion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=a[0].TAT;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Total_WT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Total_WT+a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[0].WT;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Total_TAT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Total_TAT+a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[0].TAT;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=1;i&lt;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 min=a[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j=i+1;j&lt;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n;j</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if(min&gt;a[j].PR &amp;&amp; a[j].AT&lt;=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Cmp_time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min=a[j].PR;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swap(&amp;a[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id,&amp;a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swap(&amp;a[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AT,&amp;a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74320" indent="0">
              <a:lnSpc>
                <a:spcPct val="107000"/>
              </a:lnSpc>
              <a:spcBef>
                <a:spcPts val="0"/>
              </a:spcBef>
              <a:spcAft>
                <a:spcPts val="800"/>
              </a:spcAft>
              <a:buNone/>
              <a:tabLst>
                <a:tab pos="1714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swap(&amp;a[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BT,&amp;a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[j].BT);</a:t>
            </a:r>
            <a:endParaRPr lang="en-US" dirty="0"/>
          </a:p>
        </p:txBody>
      </p:sp>
    </p:spTree>
    <p:extLst>
      <p:ext uri="{BB962C8B-B14F-4D97-AF65-F5344CB8AC3E}">
        <p14:creationId xmlns:p14="http://schemas.microsoft.com/office/powerpoint/2010/main" val="3856253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45946203A6C548BC8B80DB31A0C142" ma:contentTypeVersion="4" ma:contentTypeDescription="Create a new document." ma:contentTypeScope="" ma:versionID="7c91fe7c76b2a2d54fe92086d74b3ce4">
  <xsd:schema xmlns:xsd="http://www.w3.org/2001/XMLSchema" xmlns:xs="http://www.w3.org/2001/XMLSchema" xmlns:p="http://schemas.microsoft.com/office/2006/metadata/properties" xmlns:ns3="99abe4c1-9c01-4f93-9cbf-dda8c2476726" targetNamespace="http://schemas.microsoft.com/office/2006/metadata/properties" ma:root="true" ma:fieldsID="2202b16a83e3d55284d18c6724749a80" ns3:_="">
    <xsd:import namespace="99abe4c1-9c01-4f93-9cbf-dda8c247672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abe4c1-9c01-4f93-9cbf-dda8c2476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828572-14C3-45F1-8947-5FB8C6802F89}">
  <ds:schemaRefs>
    <ds:schemaRef ds:uri="http://schemas.microsoft.com/sharepoint/v3/contenttype/forms"/>
  </ds:schemaRefs>
</ds:datastoreItem>
</file>

<file path=customXml/itemProps2.xml><?xml version="1.0" encoding="utf-8"?>
<ds:datastoreItem xmlns:ds="http://schemas.openxmlformats.org/officeDocument/2006/customXml" ds:itemID="{B7EAD651-DB7C-4DC6-B25A-3FF609750983}">
  <ds:schemaRefs>
    <ds:schemaRef ds:uri="99abe4c1-9c01-4f93-9cbf-dda8c24767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B4BC5B-2604-45DB-AED0-B5B74F88F75D}">
  <ds:schemaRefs>
    <ds:schemaRef ds:uri="99abe4c1-9c01-4f93-9cbf-dda8c247672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TotalTime>
  <Words>2594</Words>
  <Application>Microsoft Office PowerPoint</Application>
  <PresentationFormat>Widescreen</PresentationFormat>
  <Paragraphs>330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Times New Roman</vt:lpstr>
      <vt:lpstr>Tw Cen MT</vt:lpstr>
      <vt:lpstr>urw-din</vt:lpstr>
      <vt:lpstr>Wingdings</vt:lpstr>
      <vt:lpstr>Circuit</vt:lpstr>
      <vt:lpstr>Os tutorials-7   priority scheduling and fifo page replacement algorithm</vt:lpstr>
      <vt:lpstr>Non-preemptive priority scheduling algorithm</vt:lpstr>
      <vt:lpstr>implementation</vt:lpstr>
      <vt:lpstr>Example :-</vt:lpstr>
      <vt:lpstr>PowerPoint Presentation</vt:lpstr>
      <vt:lpstr>Code :-</vt:lpstr>
      <vt:lpstr>PowerPoint Presentation</vt:lpstr>
      <vt:lpstr>PowerPoint Presentation</vt:lpstr>
      <vt:lpstr>PowerPoint Presentation</vt:lpstr>
      <vt:lpstr>PowerPoint Presentation</vt:lpstr>
      <vt:lpstr>PowerPoint Presentation</vt:lpstr>
      <vt:lpstr>PowerPoint Presentation</vt:lpstr>
      <vt:lpstr>Advantages :-</vt:lpstr>
      <vt:lpstr>Disadvantages:-</vt:lpstr>
      <vt:lpstr>First-in first-out( fifo) algorithm :-</vt:lpstr>
      <vt:lpstr>Implementation :-</vt:lpstr>
      <vt:lpstr>Example :-</vt:lpstr>
      <vt:lpstr>Code :-</vt:lpstr>
      <vt:lpstr>PowerPoint Presentation</vt:lpstr>
      <vt:lpstr>PowerPoint Presentation</vt:lpstr>
      <vt:lpstr>PowerPoint Presentation</vt:lpstr>
      <vt:lpstr>Advantages :-</vt:lpstr>
      <vt:lpstr>Disadvantages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Non-preemptive priority scheduling algorithm</dc:title>
  <dc:creator>Vachan Mendon</dc:creator>
  <cp:lastModifiedBy>Vachan Mendon</cp:lastModifiedBy>
  <cp:revision>5</cp:revision>
  <dcterms:created xsi:type="dcterms:W3CDTF">2021-12-30T04:41:36Z</dcterms:created>
  <dcterms:modified xsi:type="dcterms:W3CDTF">2022-01-02T17:23:59Z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0x010100AC45946203A6C548BC8B80DB31A0C142</vt:lpwstr>
  </property>
</Properties>
</file>