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7"/>
  </p:notesMasterIdLst>
  <p:sldIdLst>
    <p:sldId id="349" r:id="rId4"/>
    <p:sldId id="270" r:id="rId5"/>
    <p:sldId id="271" r:id="rId6"/>
    <p:sldId id="261" r:id="rId7"/>
    <p:sldId id="351" r:id="rId8"/>
    <p:sldId id="291" r:id="rId9"/>
    <p:sldId id="281" r:id="rId10"/>
    <p:sldId id="288" r:id="rId11"/>
    <p:sldId id="346" r:id="rId12"/>
    <p:sldId id="340" r:id="rId13"/>
    <p:sldId id="268" r:id="rId14"/>
    <p:sldId id="299" r:id="rId15"/>
    <p:sldId id="341" r:id="rId16"/>
    <p:sldId id="335" r:id="rId17"/>
    <p:sldId id="343" r:id="rId18"/>
    <p:sldId id="344" r:id="rId19"/>
    <p:sldId id="342" r:id="rId20"/>
    <p:sldId id="350" r:id="rId21"/>
    <p:sldId id="347" r:id="rId22"/>
    <p:sldId id="352" r:id="rId23"/>
    <p:sldId id="353" r:id="rId24"/>
    <p:sldId id="354" r:id="rId25"/>
    <p:sldId id="260" r:id="rId2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BA"/>
    <a:srgbClr val="F3F3F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snapToGrid="0">
      <p:cViewPr>
        <p:scale>
          <a:sx n="70" d="100"/>
          <a:sy n="70" d="100"/>
        </p:scale>
        <p:origin x="79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43716554995657E-2"/>
          <c:y val="9.8572790184323356E-2"/>
          <c:w val="0.94147091508778835"/>
          <c:h val="0.89156993079724434"/>
        </c:manualLayout>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93F3-45AE-A7A3-DA15508C4785}"/>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93F3-45AE-A7A3-DA15508C4785}"/>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93F3-45AE-A7A3-DA15508C4785}"/>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93F3-45AE-A7A3-DA15508C4785}"/>
              </c:ext>
            </c:extLst>
          </c:dPt>
          <c:cat>
            <c:strRef>
              <c:f>Sheet1!$A$2:$A$5</c:f>
              <c:strCache>
                <c:ptCount val="4"/>
                <c:pt idx="0">
                  <c:v>Category 1</c:v>
                </c:pt>
                <c:pt idx="1">
                  <c:v>Category 2</c:v>
                </c:pt>
                <c:pt idx="2">
                  <c:v>Category 3</c:v>
                </c:pt>
                <c:pt idx="3">
                  <c:v>Category 4</c:v>
                </c:pt>
              </c:strCache>
            </c:strRef>
          </c:cat>
          <c:val>
            <c:numRef>
              <c:f>Sheet1!$B$2:$B$5</c:f>
              <c:numCache>
                <c:formatCode>0.00%</c:formatCode>
                <c:ptCount val="4"/>
                <c:pt idx="0">
                  <c:v>0.28599999999999998</c:v>
                </c:pt>
                <c:pt idx="1">
                  <c:v>0.47399999999999998</c:v>
                </c:pt>
                <c:pt idx="2">
                  <c:v>0.33200000000000002</c:v>
                </c:pt>
                <c:pt idx="3">
                  <c:v>0.43</c:v>
                </c:pt>
              </c:numCache>
            </c:numRef>
          </c:val>
          <c:extLst>
            <c:ext xmlns:c16="http://schemas.microsoft.com/office/drawing/2014/chart" uri="{C3380CC4-5D6E-409C-BE32-E72D297353CC}">
              <c16:uniqueId val="{00000008-93F3-45AE-A7A3-DA15508C4785}"/>
            </c:ext>
          </c:extLst>
        </c:ser>
        <c:dLbls>
          <c:showLegendKey val="0"/>
          <c:showVal val="0"/>
          <c:showCatName val="0"/>
          <c:showSerName val="0"/>
          <c:showPercent val="0"/>
          <c:showBubbleSize val="0"/>
        </c:dLbls>
        <c:gapWidth val="132"/>
        <c:overlap val="100"/>
        <c:axId val="528401256"/>
        <c:axId val="528396336"/>
      </c:barChart>
      <c:catAx>
        <c:axId val="528401256"/>
        <c:scaling>
          <c:orientation val="minMax"/>
        </c:scaling>
        <c:delete val="1"/>
        <c:axPos val="b"/>
        <c:numFmt formatCode="General" sourceLinked="1"/>
        <c:majorTickMark val="none"/>
        <c:minorTickMark val="none"/>
        <c:tickLblPos val="nextTo"/>
        <c:crossAx val="528396336"/>
        <c:crosses val="autoZero"/>
        <c:auto val="1"/>
        <c:lblAlgn val="ctr"/>
        <c:lblOffset val="100"/>
        <c:noMultiLvlLbl val="0"/>
      </c:catAx>
      <c:valAx>
        <c:axId val="528396336"/>
        <c:scaling>
          <c:orientation val="minMax"/>
        </c:scaling>
        <c:delete val="1"/>
        <c:axPos val="l"/>
        <c:numFmt formatCode="0.00%" sourceLinked="1"/>
        <c:majorTickMark val="none"/>
        <c:minorTickMark val="none"/>
        <c:tickLblPos val="nextTo"/>
        <c:crossAx val="528401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‹nº›</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13058BF-FF39-4639-8409-0A309A502028}" type="slidenum">
              <a:rPr lang="ko-KR" altLang="en-US" smtClean="0"/>
              <a:t>12</a:t>
            </a:fld>
            <a:endParaRPr lang="ko-KR" altLang="en-US"/>
          </a:p>
        </p:txBody>
      </p:sp>
    </p:spTree>
    <p:extLst>
      <p:ext uri="{BB962C8B-B14F-4D97-AF65-F5344CB8AC3E}">
        <p14:creationId xmlns:p14="http://schemas.microsoft.com/office/powerpoint/2010/main" val="413663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E266523-43D8-433D-AE07-1C240F716282}" type="slidenum">
              <a:rPr lang="en-US" smtClean="0"/>
              <a:t>19</a:t>
            </a:fld>
            <a:endParaRPr lang="en-US"/>
          </a:p>
        </p:txBody>
      </p:sp>
    </p:spTree>
    <p:extLst>
      <p:ext uri="{BB962C8B-B14F-4D97-AF65-F5344CB8AC3E}">
        <p14:creationId xmlns:p14="http://schemas.microsoft.com/office/powerpoint/2010/main" val="137591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E266523-43D8-433D-AE07-1C240F716282}" type="slidenum">
              <a:rPr lang="en-US" smtClean="0"/>
              <a:t>22</a:t>
            </a:fld>
            <a:endParaRPr lang="en-US"/>
          </a:p>
        </p:txBody>
      </p:sp>
    </p:spTree>
    <p:extLst>
      <p:ext uri="{BB962C8B-B14F-4D97-AF65-F5344CB8AC3E}">
        <p14:creationId xmlns:p14="http://schemas.microsoft.com/office/powerpoint/2010/main" val="242894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536453" y="1516026"/>
            <a:ext cx="3096000" cy="381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1547742" y="540839"/>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8245163" y="3571213"/>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144767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Images &amp; Contents Layout">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1"/>
            <a:ext cx="5039883" cy="685800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2722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1902947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68D868F-37D4-43E3-BED0-5F79BF17C801}" type="datetimeFigureOut">
              <a:rPr lang="pt-BR" smtClean="0"/>
              <a:t>04/09/2019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40D7B8-72A8-4C74-B721-176C43CA522A}" type="slidenum">
              <a:rPr lang="pt-BR" smtClean="0"/>
              <a:t>‹nº›</a:t>
            </a:fld>
            <a:endParaRPr lang="pt-BR"/>
          </a:p>
        </p:txBody>
      </p:sp>
    </p:spTree>
    <p:extLst>
      <p:ext uri="{BB962C8B-B14F-4D97-AF65-F5344CB8AC3E}">
        <p14:creationId xmlns:p14="http://schemas.microsoft.com/office/powerpoint/2010/main" val="2071801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tyl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7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31" r:id="rId2"/>
    <p:sldLayoutId id="2147483740" r:id="rId3"/>
    <p:sldLayoutId id="2147483736" r:id="rId4"/>
    <p:sldLayoutId id="2147483738" r:id="rId5"/>
    <p:sldLayoutId id="2147483737" r:id="rId6"/>
    <p:sldLayoutId id="2147483753" r:id="rId7"/>
    <p:sldLayoutId id="2147483739" r:id="rId8"/>
    <p:sldLayoutId id="2147483741" r:id="rId9"/>
    <p:sldLayoutId id="2147483744" r:id="rId10"/>
    <p:sldLayoutId id="2147483745" r:id="rId11"/>
    <p:sldLayoutId id="2147483754" r:id="rId12"/>
    <p:sldLayoutId id="2147483747" r:id="rId13"/>
    <p:sldLayoutId id="2147483732" r:id="rId14"/>
    <p:sldLayoutId id="2147483755" r:id="rId15"/>
    <p:sldLayoutId id="2147483756"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7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7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hyperlink" Target="Simulador%20Financeiro/simulador.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trabalho-bandtec-master/Simulador%20Financeiro/simulador.html" TargetMode="Externa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Backlog%20completo.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vacina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www.saude.gov.br/noticias/agencia-saude/45730-municipios-receberao-r-44-milhoes-para-equipar-salas-de-vacinacao"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78000"/>
          </a:schemeClr>
        </a:solidFill>
        <a:effectLst/>
      </p:bgPr>
    </p:bg>
    <p:spTree>
      <p:nvGrpSpPr>
        <p:cNvPr id="1" name=""/>
        <p:cNvGrpSpPr/>
        <p:nvPr/>
      </p:nvGrpSpPr>
      <p:grpSpPr>
        <a:xfrm>
          <a:off x="0" y="0"/>
          <a:ext cx="0" cy="0"/>
          <a:chOff x="0" y="0"/>
          <a:chExt cx="0" cy="0"/>
        </a:xfrm>
      </p:grpSpPr>
      <p:grpSp>
        <p:nvGrpSpPr>
          <p:cNvPr id="236" name="Group 235">
            <a:extLst>
              <a:ext uri="{FF2B5EF4-FFF2-40B4-BE49-F238E27FC236}">
                <a16:creationId xmlns:a16="http://schemas.microsoft.com/office/drawing/2014/main" id="{C2BB8104-3530-4C06-BCFE-83494F3D2F7E}"/>
              </a:ext>
            </a:extLst>
          </p:cNvPr>
          <p:cNvGrpSpPr/>
          <p:nvPr/>
        </p:nvGrpSpPr>
        <p:grpSpPr>
          <a:xfrm rot="7523209">
            <a:off x="5395209" y="121476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561403" y="437683"/>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179452" y="5442079"/>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pic>
        <p:nvPicPr>
          <p:cNvPr id="150" name="Imagem 149">
            <a:extLst>
              <a:ext uri="{FF2B5EF4-FFF2-40B4-BE49-F238E27FC236}">
                <a16:creationId xmlns:a16="http://schemas.microsoft.com/office/drawing/2014/main" id="{2C2C47C0-CB1F-4C75-AF11-F76217E5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1238" y="2385013"/>
            <a:ext cx="6068399" cy="1256121"/>
          </a:xfrm>
          <a:prstGeom prst="rect">
            <a:avLst/>
          </a:prstGeom>
          <a:effectLst>
            <a:glow>
              <a:schemeClr val="bg2">
                <a:lumMod val="75000"/>
              </a:schemeClr>
            </a:glow>
          </a:effectLst>
        </p:spPr>
      </p:pic>
    </p:spTree>
    <p:extLst>
      <p:ext uri="{BB962C8B-B14F-4D97-AF65-F5344CB8AC3E}">
        <p14:creationId xmlns:p14="http://schemas.microsoft.com/office/powerpoint/2010/main" val="52470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312436" y="2793227"/>
            <a:ext cx="6983663" cy="830997"/>
          </a:xfrm>
          <a:prstGeom prst="rect">
            <a:avLst/>
          </a:prstGeom>
          <a:noFill/>
        </p:spPr>
        <p:txBody>
          <a:bodyPr wrap="square" rtlCol="0" anchor="ctr">
            <a:spAutoFit/>
          </a:bodyPr>
          <a:lstStyle/>
          <a:p>
            <a:r>
              <a:rPr lang="en-US" altLang="ko-KR" sz="4800" b="1" dirty="0" err="1">
                <a:solidFill>
                  <a:schemeClr val="bg1"/>
                </a:solidFill>
                <a:cs typeface="Arial" pitchFamily="34" charset="0"/>
              </a:rPr>
              <a:t>Os</a:t>
            </a:r>
            <a:r>
              <a:rPr lang="en-US" altLang="ko-KR" sz="4800" b="1" dirty="0">
                <a:solidFill>
                  <a:schemeClr val="bg1"/>
                </a:solidFill>
                <a:cs typeface="Arial" pitchFamily="34" charset="0"/>
              </a:rPr>
              <a:t> </a:t>
            </a:r>
            <a:r>
              <a:rPr lang="en-US" altLang="ko-KR" sz="4800" b="1" dirty="0" err="1">
                <a:solidFill>
                  <a:schemeClr val="bg1"/>
                </a:solidFill>
                <a:cs typeface="Arial" pitchFamily="34" charset="0"/>
              </a:rPr>
              <a:t>refrigeradores</a:t>
            </a:r>
            <a:endParaRPr lang="ko-KR" altLang="en-US"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312520" y="3539196"/>
            <a:ext cx="6983579" cy="379656"/>
          </a:xfrm>
          <a:prstGeom prst="rect">
            <a:avLst/>
          </a:prstGeom>
          <a:noFill/>
        </p:spPr>
        <p:txBody>
          <a:bodyPr wrap="square" rtlCol="0" anchor="ctr">
            <a:spAutoFit/>
          </a:bodyPr>
          <a:lstStyle/>
          <a:p>
            <a:r>
              <a:rPr lang="en-US" altLang="ko-KR" sz="1867" dirty="0" err="1">
                <a:solidFill>
                  <a:schemeClr val="bg1"/>
                </a:solidFill>
                <a:cs typeface="Arial" pitchFamily="34" charset="0"/>
              </a:rPr>
              <a:t>Arquitetura</a:t>
            </a:r>
            <a:r>
              <a:rPr lang="en-US" altLang="ko-KR" sz="1867" dirty="0">
                <a:solidFill>
                  <a:schemeClr val="bg1"/>
                </a:solidFill>
                <a:cs typeface="Arial" pitchFamily="34" charset="0"/>
              </a:rPr>
              <a:t> e </a:t>
            </a:r>
            <a:r>
              <a:rPr lang="en-US" altLang="ko-KR" sz="1867" dirty="0" err="1">
                <a:solidFill>
                  <a:schemeClr val="bg1"/>
                </a:solidFill>
                <a:cs typeface="Arial" pitchFamily="34" charset="0"/>
              </a:rPr>
              <a:t>maneira</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correta</a:t>
            </a:r>
            <a:r>
              <a:rPr lang="en-US" altLang="ko-KR" sz="1867" dirty="0">
                <a:solidFill>
                  <a:schemeClr val="bg1"/>
                </a:solidFill>
                <a:cs typeface="Arial" pitchFamily="34" charset="0"/>
              </a:rPr>
              <a:t> de </a:t>
            </a:r>
            <a:r>
              <a:rPr lang="en-US" altLang="ko-KR" sz="1867" dirty="0" err="1">
                <a:solidFill>
                  <a:schemeClr val="bg1"/>
                </a:solidFill>
                <a:cs typeface="Arial" pitchFamily="34" charset="0"/>
              </a:rPr>
              <a:t>armazenar</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vacinas</a:t>
            </a:r>
            <a:r>
              <a:rPr lang="en-US" altLang="ko-KR" sz="1867" dirty="0">
                <a:solidFill>
                  <a:schemeClr val="bg1"/>
                </a:solidFill>
                <a:cs typeface="Arial" pitchFamily="34" charset="0"/>
              </a:rPr>
              <a:t> </a:t>
            </a:r>
            <a:endParaRPr lang="ko-KR" altLang="en-US" sz="1867"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3115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D309D7-50CA-4F4A-9813-13A1C4AC547C}"/>
              </a:ext>
            </a:extLst>
          </p:cNvPr>
          <p:cNvSpPr txBox="1"/>
          <p:nvPr/>
        </p:nvSpPr>
        <p:spPr>
          <a:xfrm>
            <a:off x="1" y="1268364"/>
            <a:ext cx="4742596" cy="923330"/>
          </a:xfrm>
          <a:prstGeom prst="rect">
            <a:avLst/>
          </a:prstGeom>
          <a:noFill/>
        </p:spPr>
        <p:txBody>
          <a:bodyPr wrap="square" rtlCol="0" anchor="ctr">
            <a:spAutoFit/>
          </a:bodyPr>
          <a:lstStyle/>
          <a:p>
            <a:pPr algn="r"/>
            <a:r>
              <a:rPr lang="pt-BR" altLang="ko-KR" sz="5400" b="1" dirty="0">
                <a:solidFill>
                  <a:schemeClr val="bg1"/>
                </a:solidFill>
                <a:cs typeface="Arial" pitchFamily="34" charset="0"/>
              </a:rPr>
              <a:t>ORIENTAÇÃO</a:t>
            </a:r>
            <a:endParaRPr lang="ko-KR" altLang="en-US" sz="5400" b="1" dirty="0">
              <a:solidFill>
                <a:schemeClr val="bg1"/>
              </a:solidFill>
              <a:cs typeface="Arial" pitchFamily="34" charset="0"/>
            </a:endParaRPr>
          </a:p>
        </p:txBody>
      </p:sp>
      <p:sp>
        <p:nvSpPr>
          <p:cNvPr id="9" name="TextBox 8">
            <a:extLst>
              <a:ext uri="{FF2B5EF4-FFF2-40B4-BE49-F238E27FC236}">
                <a16:creationId xmlns:a16="http://schemas.microsoft.com/office/drawing/2014/main" id="{BD4CC3C6-D6FD-4C70-B404-36E9DEA26CF5}"/>
              </a:ext>
            </a:extLst>
          </p:cNvPr>
          <p:cNvSpPr txBox="1"/>
          <p:nvPr/>
        </p:nvSpPr>
        <p:spPr>
          <a:xfrm>
            <a:off x="81877" y="2247050"/>
            <a:ext cx="4578841" cy="954107"/>
          </a:xfrm>
          <a:prstGeom prst="rect">
            <a:avLst/>
          </a:prstGeom>
          <a:noFill/>
        </p:spPr>
        <p:txBody>
          <a:bodyPr wrap="square" rtlCol="0" anchor="ctr">
            <a:spAutoFit/>
          </a:bodyPr>
          <a:lstStyle/>
          <a:p>
            <a:pPr algn="r"/>
            <a:r>
              <a:rPr lang="en-GB" altLang="ko-KR" sz="2800" dirty="0">
                <a:solidFill>
                  <a:schemeClr val="bg1"/>
                </a:solidFill>
                <a:cs typeface="Arial" pitchFamily="34" charset="0"/>
              </a:rPr>
              <a:t>DO </a:t>
            </a:r>
            <a:r>
              <a:rPr lang="en-US" altLang="ko-KR" sz="2800" dirty="0">
                <a:solidFill>
                  <a:schemeClr val="bg1"/>
                </a:solidFill>
                <a:cs typeface="Arial" pitchFamily="34" charset="0"/>
              </a:rPr>
              <a:t>MANUAL DA REDE DE FRIO</a:t>
            </a:r>
            <a:endParaRPr lang="ko-KR" altLang="en-US" sz="2800" dirty="0">
              <a:solidFill>
                <a:schemeClr val="bg1"/>
              </a:solidFill>
              <a:cs typeface="Arial" pitchFamily="34" charset="0"/>
            </a:endParaRPr>
          </a:p>
        </p:txBody>
      </p:sp>
      <p:sp>
        <p:nvSpPr>
          <p:cNvPr id="2" name="CaixaDeTexto 1">
            <a:extLst>
              <a:ext uri="{FF2B5EF4-FFF2-40B4-BE49-F238E27FC236}">
                <a16:creationId xmlns:a16="http://schemas.microsoft.com/office/drawing/2014/main" id="{28A8CF57-CEBA-458D-915F-087EFD4AFFAB}"/>
              </a:ext>
            </a:extLst>
          </p:cNvPr>
          <p:cNvSpPr txBox="1"/>
          <p:nvPr/>
        </p:nvSpPr>
        <p:spPr>
          <a:xfrm>
            <a:off x="4742597" y="350267"/>
            <a:ext cx="7185546" cy="6494085"/>
          </a:xfrm>
          <a:prstGeom prst="rect">
            <a:avLst/>
          </a:prstGeom>
          <a:noFill/>
        </p:spPr>
        <p:txBody>
          <a:bodyPr wrap="square" rtlCol="0">
            <a:spAutoFit/>
          </a:bodyPr>
          <a:lstStyle/>
          <a:p>
            <a:r>
              <a:rPr lang="pt-BR" sz="1300" dirty="0">
                <a:solidFill>
                  <a:schemeClr val="accent1">
                    <a:lumMod val="50000"/>
                  </a:schemeClr>
                </a:solidFill>
              </a:rPr>
              <a:t>• colocar gelo reciclável no congelador;</a:t>
            </a:r>
          </a:p>
          <a:p>
            <a:endParaRPr lang="pt-BR" sz="1300" dirty="0">
              <a:solidFill>
                <a:schemeClr val="accent1">
                  <a:lumMod val="50000"/>
                </a:schemeClr>
              </a:solidFill>
            </a:endParaRPr>
          </a:p>
          <a:p>
            <a:r>
              <a:rPr lang="pt-BR" sz="1300" dirty="0">
                <a:solidFill>
                  <a:schemeClr val="accent1">
                    <a:lumMod val="50000"/>
                  </a:schemeClr>
                </a:solidFill>
              </a:rPr>
              <a:t>• na primeira prateleira devem ser colocadas as vacinas que podem ser congeladas, como os imunobiológicos contra a poliomielite, sarampo, caxumba, rubéola (</a:t>
            </a:r>
            <a:r>
              <a:rPr lang="pt-BR" sz="1300" dirty="0" err="1">
                <a:solidFill>
                  <a:schemeClr val="accent1">
                    <a:lumMod val="50000"/>
                  </a:schemeClr>
                </a:solidFill>
              </a:rPr>
              <a:t>triviral</a:t>
            </a:r>
            <a:r>
              <a:rPr lang="pt-BR" sz="1300" dirty="0">
                <a:solidFill>
                  <a:schemeClr val="accent1">
                    <a:lumMod val="50000"/>
                  </a:schemeClr>
                </a:solidFill>
              </a:rPr>
              <a:t>) e antiamarílica (FA);</a:t>
            </a:r>
          </a:p>
          <a:p>
            <a:endParaRPr lang="pt-BR" sz="1300" dirty="0">
              <a:solidFill>
                <a:schemeClr val="accent1">
                  <a:lumMod val="50000"/>
                </a:schemeClr>
              </a:solidFill>
            </a:endParaRPr>
          </a:p>
          <a:p>
            <a:r>
              <a:rPr lang="pt-BR" sz="1300" dirty="0">
                <a:solidFill>
                  <a:schemeClr val="accent1">
                    <a:lumMod val="50000"/>
                  </a:schemeClr>
                </a:solidFill>
              </a:rPr>
              <a:t>• na segunda prateleira vacinas que não podem ser congeladas, como os imunobiológicos dupla adulto (</a:t>
            </a:r>
            <a:r>
              <a:rPr lang="pt-BR" sz="1300" dirty="0" err="1">
                <a:solidFill>
                  <a:schemeClr val="accent1">
                    <a:lumMod val="50000"/>
                  </a:schemeClr>
                </a:solidFill>
              </a:rPr>
              <a:t>dT</a:t>
            </a:r>
            <a:r>
              <a:rPr lang="pt-BR" sz="1300" dirty="0">
                <a:solidFill>
                  <a:schemeClr val="accent1">
                    <a:lumMod val="50000"/>
                  </a:schemeClr>
                </a:solidFill>
              </a:rPr>
              <a:t>), tríplice bacteriana (DPT), tetravalente, BCG, </a:t>
            </a:r>
            <a:r>
              <a:rPr lang="pt-BR" sz="1300" dirty="0" err="1">
                <a:solidFill>
                  <a:schemeClr val="accent1">
                    <a:lumMod val="50000"/>
                  </a:schemeClr>
                </a:solidFill>
              </a:rPr>
              <a:t>antihepatite</a:t>
            </a:r>
            <a:r>
              <a:rPr lang="pt-BR" sz="1300" dirty="0">
                <a:solidFill>
                  <a:schemeClr val="accent1">
                    <a:lumMod val="50000"/>
                  </a:schemeClr>
                </a:solidFill>
              </a:rPr>
              <a:t> B;</a:t>
            </a:r>
          </a:p>
          <a:p>
            <a:endParaRPr lang="pt-BR" sz="1300" dirty="0">
              <a:solidFill>
                <a:schemeClr val="accent1">
                  <a:lumMod val="50000"/>
                </a:schemeClr>
              </a:solidFill>
            </a:endParaRPr>
          </a:p>
          <a:p>
            <a:r>
              <a:rPr lang="pt-BR" sz="1300" dirty="0">
                <a:solidFill>
                  <a:schemeClr val="accent1">
                    <a:lumMod val="50000"/>
                  </a:schemeClr>
                </a:solidFill>
              </a:rPr>
              <a:t>• na terceira prateleira, podem ser colocados soros e caixas com vacinas bacterianas;</a:t>
            </a:r>
          </a:p>
          <a:p>
            <a:endParaRPr lang="pt-BR" sz="1300" dirty="0">
              <a:solidFill>
                <a:schemeClr val="accent1">
                  <a:lumMod val="50000"/>
                </a:schemeClr>
              </a:solidFill>
            </a:endParaRPr>
          </a:p>
          <a:p>
            <a:r>
              <a:rPr lang="pt-BR" sz="1300" b="1" dirty="0">
                <a:solidFill>
                  <a:schemeClr val="accent1">
                    <a:lumMod val="50000"/>
                  </a:schemeClr>
                </a:solidFill>
              </a:rPr>
              <a:t>• colocar o termômetro de máxima e mínima na posição vertical, no centro da segunda prateleira;</a:t>
            </a:r>
          </a:p>
          <a:p>
            <a:endParaRPr lang="pt-BR" sz="1300" dirty="0">
              <a:solidFill>
                <a:schemeClr val="accent1">
                  <a:lumMod val="50000"/>
                </a:schemeClr>
              </a:solidFill>
            </a:endParaRPr>
          </a:p>
          <a:p>
            <a:r>
              <a:rPr lang="pt-BR" sz="1300" b="1" dirty="0">
                <a:solidFill>
                  <a:schemeClr val="accent1">
                    <a:lumMod val="50000"/>
                  </a:schemeClr>
                </a:solidFill>
              </a:rPr>
              <a:t>• retirar a gaveta de legumes e no local dela colocar garrafas de água colorida, que ajudam a manter a temperatura no interior do refrigerador.</a:t>
            </a:r>
          </a:p>
          <a:p>
            <a:endParaRPr lang="pt-BR" sz="1300" dirty="0">
              <a:solidFill>
                <a:schemeClr val="accent1">
                  <a:lumMod val="50000"/>
                </a:schemeClr>
              </a:solidFill>
            </a:endParaRPr>
          </a:p>
          <a:p>
            <a:r>
              <a:rPr lang="pt-BR" sz="1300" dirty="0">
                <a:solidFill>
                  <a:schemeClr val="accent1">
                    <a:lumMod val="50000"/>
                  </a:schemeClr>
                </a:solidFill>
              </a:rPr>
              <a:t>• fazer a leitura do termômetro interno do refrigerador no início e final da jornada e registrar no mapa de temperatura;</a:t>
            </a:r>
          </a:p>
          <a:p>
            <a:endParaRPr lang="pt-BR" sz="1300" dirty="0">
              <a:solidFill>
                <a:schemeClr val="accent1">
                  <a:lumMod val="50000"/>
                </a:schemeClr>
              </a:solidFill>
            </a:endParaRPr>
          </a:p>
          <a:p>
            <a:r>
              <a:rPr lang="pt-BR" sz="1300" dirty="0">
                <a:solidFill>
                  <a:schemeClr val="accent1">
                    <a:lumMod val="50000"/>
                  </a:schemeClr>
                </a:solidFill>
              </a:rPr>
              <a:t>• usar tomada exclusiva para o refrigerador;</a:t>
            </a:r>
          </a:p>
          <a:p>
            <a:endParaRPr lang="pt-BR" sz="1300" dirty="0">
              <a:solidFill>
                <a:schemeClr val="accent1">
                  <a:lumMod val="50000"/>
                </a:schemeClr>
              </a:solidFill>
            </a:endParaRPr>
          </a:p>
          <a:p>
            <a:r>
              <a:rPr lang="pt-BR" sz="1300" dirty="0">
                <a:solidFill>
                  <a:schemeClr val="accent1">
                    <a:lumMod val="50000"/>
                  </a:schemeClr>
                </a:solidFill>
              </a:rPr>
              <a:t>• instalar o refrigerador fora de fontes de calor e distante 20 cm da parede;</a:t>
            </a:r>
          </a:p>
          <a:p>
            <a:endParaRPr lang="pt-BR" sz="1300" dirty="0">
              <a:solidFill>
                <a:schemeClr val="accent1">
                  <a:lumMod val="50000"/>
                </a:schemeClr>
              </a:solidFill>
            </a:endParaRPr>
          </a:p>
          <a:p>
            <a:r>
              <a:rPr lang="pt-BR" sz="1300" dirty="0">
                <a:solidFill>
                  <a:schemeClr val="accent1">
                    <a:lumMod val="50000"/>
                  </a:schemeClr>
                </a:solidFill>
              </a:rPr>
              <a:t>• o refrigerador deve ser exclusivo para o armazenamento dos imunobiológicos;</a:t>
            </a:r>
          </a:p>
          <a:p>
            <a:endParaRPr lang="pt-BR" sz="1300" dirty="0">
              <a:solidFill>
                <a:schemeClr val="accent1">
                  <a:lumMod val="50000"/>
                </a:schemeClr>
              </a:solidFill>
            </a:endParaRPr>
          </a:p>
          <a:p>
            <a:r>
              <a:rPr lang="pt-BR" sz="1300" dirty="0">
                <a:solidFill>
                  <a:schemeClr val="accent1">
                    <a:lumMod val="50000"/>
                  </a:schemeClr>
                </a:solidFill>
              </a:rPr>
              <a:t>• não armazenar qualquer produto na porta do refrigerador;</a:t>
            </a:r>
          </a:p>
          <a:p>
            <a:endParaRPr lang="pt-BR" sz="1300" dirty="0">
              <a:solidFill>
                <a:schemeClr val="accent1">
                  <a:lumMod val="50000"/>
                </a:schemeClr>
              </a:solidFill>
            </a:endParaRPr>
          </a:p>
          <a:p>
            <a:r>
              <a:rPr lang="pt-BR" sz="1300" dirty="0">
                <a:solidFill>
                  <a:schemeClr val="accent1">
                    <a:lumMod val="50000"/>
                  </a:schemeClr>
                </a:solidFill>
              </a:rPr>
              <a:t>• fazer o degelo a cada 15 dias ou sempre que necessário (nesse caso considera-se a camada de gelo no interior do congelador, a qual não deve ultrapassar a 0,5 cm);</a:t>
            </a:r>
          </a:p>
          <a:p>
            <a:endParaRPr lang="pt-BR" sz="1300" dirty="0">
              <a:solidFill>
                <a:schemeClr val="accent1">
                  <a:lumMod val="50000"/>
                </a:schemeClr>
              </a:solidFill>
            </a:endParaRPr>
          </a:p>
          <a:p>
            <a:r>
              <a:rPr lang="pt-BR" sz="1300" dirty="0">
                <a:solidFill>
                  <a:schemeClr val="accent1">
                    <a:lumMod val="50000"/>
                  </a:schemeClr>
                </a:solidFill>
              </a:rPr>
              <a:t>• manter a porta da geladeira vedada adequadamente.</a:t>
            </a:r>
          </a:p>
        </p:txBody>
      </p:sp>
      <p:sp>
        <p:nvSpPr>
          <p:cNvPr id="4" name="Retângulo 3">
            <a:extLst>
              <a:ext uri="{FF2B5EF4-FFF2-40B4-BE49-F238E27FC236}">
                <a16:creationId xmlns:a16="http://schemas.microsoft.com/office/drawing/2014/main" id="{19F3B4E7-493A-4774-90D5-F9EEABD97F5E}"/>
              </a:ext>
            </a:extLst>
          </p:cNvPr>
          <p:cNvSpPr/>
          <p:nvPr/>
        </p:nvSpPr>
        <p:spPr>
          <a:xfrm>
            <a:off x="4742595" y="350267"/>
            <a:ext cx="7185547" cy="6307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3793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5774" y="3925708"/>
            <a:ext cx="4210679" cy="830997"/>
          </a:xfrm>
          <a:prstGeom prst="rect">
            <a:avLst/>
          </a:prstGeom>
          <a:noFill/>
        </p:spPr>
        <p:txBody>
          <a:bodyPr wrap="square" rtlCol="0">
            <a:spAutoFit/>
          </a:bodyPr>
          <a:lstStyle/>
          <a:p>
            <a:pPr algn="r"/>
            <a:r>
              <a:rPr lang="pt-BR" altLang="ko-KR" sz="1200" dirty="0">
                <a:solidFill>
                  <a:schemeClr val="tx1">
                    <a:lumMod val="75000"/>
                    <a:lumOff val="25000"/>
                  </a:schemeClr>
                </a:solidFill>
                <a:cs typeface="Arial" pitchFamily="34" charset="0"/>
              </a:rPr>
              <a:t>De acordo com a orientação da Organização Pan-Americana de Saúde, deve-se armazenar os</a:t>
            </a:r>
          </a:p>
          <a:p>
            <a:pPr algn="r"/>
            <a:r>
              <a:rPr lang="pt-BR" altLang="ko-KR" sz="1200" dirty="0">
                <a:solidFill>
                  <a:schemeClr val="tx1">
                    <a:lumMod val="75000"/>
                    <a:lumOff val="25000"/>
                  </a:schemeClr>
                </a:solidFill>
                <a:cs typeface="Arial" pitchFamily="34" charset="0"/>
              </a:rPr>
              <a:t>imunobiológicos de maneira a não ocupar todo o espaço do equipamento.</a:t>
            </a:r>
          </a:p>
        </p:txBody>
      </p:sp>
      <p:sp>
        <p:nvSpPr>
          <p:cNvPr id="13" name="L-Shape 12">
            <a:extLst>
              <a:ext uri="{FF2B5EF4-FFF2-40B4-BE49-F238E27FC236}">
                <a16:creationId xmlns:a16="http://schemas.microsoft.com/office/drawing/2014/main" id="{2DD527F7-0A4F-4AC9-9C36-2CD61137BEDF}"/>
              </a:ext>
            </a:extLst>
          </p:cNvPr>
          <p:cNvSpPr/>
          <p:nvPr/>
        </p:nvSpPr>
        <p:spPr>
          <a:xfrm>
            <a:off x="8435013" y="2406341"/>
            <a:ext cx="671044" cy="671044"/>
          </a:xfrm>
          <a:prstGeom prst="corner">
            <a:avLst>
              <a:gd name="adj1" fmla="val 16112"/>
              <a:gd name="adj2" fmla="val 143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A72F2722-7A5B-4887-A1CD-E5284E74C195}"/>
              </a:ext>
            </a:extLst>
          </p:cNvPr>
          <p:cNvSpPr txBox="1"/>
          <p:nvPr/>
        </p:nvSpPr>
        <p:spPr>
          <a:xfrm>
            <a:off x="8564213" y="563322"/>
            <a:ext cx="2917672" cy="2308324"/>
          </a:xfrm>
          <a:prstGeom prst="rect">
            <a:avLst/>
          </a:prstGeom>
          <a:noFill/>
        </p:spPr>
        <p:txBody>
          <a:bodyPr wrap="square" rtlCol="0" anchor="ctr">
            <a:spAutoFit/>
          </a:bodyPr>
          <a:lstStyle/>
          <a:p>
            <a:pPr algn="dist"/>
            <a:r>
              <a:rPr lang="en-US" altLang="ko-KR" sz="4800" b="1" dirty="0" err="1">
                <a:solidFill>
                  <a:schemeClr val="accent3"/>
                </a:solidFill>
                <a:latin typeface="+mj-lt"/>
                <a:cs typeface="Arial" pitchFamily="34" charset="0"/>
              </a:rPr>
              <a:t>Maneiras</a:t>
            </a:r>
            <a:endParaRPr lang="en-US" altLang="ko-KR" sz="4800" b="1" dirty="0">
              <a:solidFill>
                <a:schemeClr val="accent3"/>
              </a:solidFill>
              <a:latin typeface="+mj-lt"/>
              <a:cs typeface="Arial" pitchFamily="34" charset="0"/>
            </a:endParaRPr>
          </a:p>
          <a:p>
            <a:pPr algn="dist"/>
            <a:r>
              <a:rPr lang="en-US" altLang="ko-KR" sz="3600" b="1" dirty="0" err="1">
                <a:solidFill>
                  <a:schemeClr val="accent5"/>
                </a:solidFill>
                <a:latin typeface="+mj-lt"/>
                <a:cs typeface="Arial" pitchFamily="34" charset="0"/>
              </a:rPr>
              <a:t>Adequadas</a:t>
            </a:r>
            <a:endParaRPr lang="en-US" altLang="ko-KR" sz="3600" b="1" dirty="0">
              <a:solidFill>
                <a:schemeClr val="accent5"/>
              </a:solidFill>
              <a:latin typeface="+mj-lt"/>
              <a:cs typeface="Arial" pitchFamily="34" charset="0"/>
            </a:endParaRPr>
          </a:p>
          <a:p>
            <a:pPr algn="dist"/>
            <a:endParaRPr lang="en-US" altLang="ko-KR" sz="3600" b="1" dirty="0">
              <a:solidFill>
                <a:schemeClr val="accent5"/>
              </a:solidFill>
              <a:latin typeface="+mj-lt"/>
              <a:cs typeface="Arial" pitchFamily="34" charset="0"/>
            </a:endParaRPr>
          </a:p>
          <a:p>
            <a:pPr algn="dist"/>
            <a:r>
              <a:rPr lang="en-US" altLang="ko-KR" sz="2400" b="1" dirty="0" err="1">
                <a:solidFill>
                  <a:schemeClr val="accent3"/>
                </a:solidFill>
                <a:cs typeface="Arial" pitchFamily="34" charset="0"/>
              </a:rPr>
              <a:t>Armazenamento</a:t>
            </a:r>
            <a:endParaRPr lang="en-US" altLang="ko-KR" sz="2400" b="1" dirty="0">
              <a:solidFill>
                <a:schemeClr val="accent5"/>
              </a:solidFill>
              <a:latin typeface="+mj-lt"/>
              <a:cs typeface="Arial" pitchFamily="34" charset="0"/>
            </a:endParaRPr>
          </a:p>
        </p:txBody>
      </p:sp>
      <p:sp>
        <p:nvSpPr>
          <p:cNvPr id="16" name="L-Shape 15">
            <a:extLst>
              <a:ext uri="{FF2B5EF4-FFF2-40B4-BE49-F238E27FC236}">
                <a16:creationId xmlns:a16="http://schemas.microsoft.com/office/drawing/2014/main" id="{52B5AFD8-D22C-4266-9349-913DA9DA0DDB}"/>
              </a:ext>
            </a:extLst>
          </p:cNvPr>
          <p:cNvSpPr/>
          <p:nvPr/>
        </p:nvSpPr>
        <p:spPr>
          <a:xfrm rot="10800000">
            <a:off x="10953801" y="401471"/>
            <a:ext cx="671044" cy="671044"/>
          </a:xfrm>
          <a:prstGeom prst="corner">
            <a:avLst>
              <a:gd name="adj1" fmla="val 16112"/>
              <a:gd name="adj2" fmla="val 156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a:extLst>
              <a:ext uri="{FF2B5EF4-FFF2-40B4-BE49-F238E27FC236}">
                <a16:creationId xmlns:a16="http://schemas.microsoft.com/office/drawing/2014/main" id="{1E03EB3A-2E4E-4756-8147-9D3890940C9E}"/>
              </a:ext>
            </a:extLst>
          </p:cNvPr>
          <p:cNvSpPr txBox="1"/>
          <p:nvPr/>
        </p:nvSpPr>
        <p:spPr>
          <a:xfrm>
            <a:off x="4356453" y="244304"/>
            <a:ext cx="3485915" cy="1015663"/>
          </a:xfrm>
          <a:prstGeom prst="rect">
            <a:avLst/>
          </a:prstGeom>
          <a:noFill/>
        </p:spPr>
        <p:txBody>
          <a:bodyPr wrap="square" rtlCol="0">
            <a:spAutoFit/>
          </a:bodyPr>
          <a:lstStyle/>
          <a:p>
            <a:r>
              <a:rPr lang="pt-BR" altLang="ko-KR" sz="1200" dirty="0">
                <a:solidFill>
                  <a:schemeClr val="tx1">
                    <a:lumMod val="75000"/>
                    <a:lumOff val="25000"/>
                  </a:schemeClr>
                </a:solidFill>
                <a:cs typeface="Arial" pitchFamily="34" charset="0"/>
              </a:rPr>
              <a:t>A Rede de Frio, também denominada de Cadeia de Frio, é o processo de armazenamento, conservação, manipulação, distribuição e transporte dos imunobiológicos do Programa Nacional de Imunizações.</a:t>
            </a:r>
            <a:endParaRPr lang="ko-KR" altLang="en-US" sz="1200" dirty="0">
              <a:solidFill>
                <a:schemeClr val="tx1">
                  <a:lumMod val="75000"/>
                  <a:lumOff val="25000"/>
                </a:schemeClr>
              </a:solidFill>
              <a:cs typeface="Arial" pitchFamily="34" charset="0"/>
            </a:endParaRPr>
          </a:p>
        </p:txBody>
      </p:sp>
      <p:sp>
        <p:nvSpPr>
          <p:cNvPr id="25" name="Rectangle 24">
            <a:extLst>
              <a:ext uri="{FF2B5EF4-FFF2-40B4-BE49-F238E27FC236}">
                <a16:creationId xmlns:a16="http://schemas.microsoft.com/office/drawing/2014/main" id="{03010289-A043-47AE-97EE-63C8CD4D69C7}"/>
              </a:ext>
            </a:extLst>
          </p:cNvPr>
          <p:cNvSpPr/>
          <p:nvPr/>
        </p:nvSpPr>
        <p:spPr>
          <a:xfrm>
            <a:off x="4356453" y="1372026"/>
            <a:ext cx="3456000" cy="4104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ectangle 26">
            <a:extLst>
              <a:ext uri="{FF2B5EF4-FFF2-40B4-BE49-F238E27FC236}">
                <a16:creationId xmlns:a16="http://schemas.microsoft.com/office/drawing/2014/main" id="{53B68CF4-6C84-442E-922C-4DF8AFA158FC}"/>
              </a:ext>
            </a:extLst>
          </p:cNvPr>
          <p:cNvSpPr/>
          <p:nvPr/>
        </p:nvSpPr>
        <p:spPr>
          <a:xfrm>
            <a:off x="1403742" y="396839"/>
            <a:ext cx="2664000" cy="302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9" name="Rectangle 28">
            <a:extLst>
              <a:ext uri="{FF2B5EF4-FFF2-40B4-BE49-F238E27FC236}">
                <a16:creationId xmlns:a16="http://schemas.microsoft.com/office/drawing/2014/main" id="{446E4907-6655-4326-9454-CDBDB54FAE31}"/>
              </a:ext>
            </a:extLst>
          </p:cNvPr>
          <p:cNvSpPr/>
          <p:nvPr/>
        </p:nvSpPr>
        <p:spPr>
          <a:xfrm>
            <a:off x="8101163" y="3427213"/>
            <a:ext cx="2664000" cy="302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3" name="Imagem 2">
            <a:extLst>
              <a:ext uri="{FF2B5EF4-FFF2-40B4-BE49-F238E27FC236}">
                <a16:creationId xmlns:a16="http://schemas.microsoft.com/office/drawing/2014/main" id="{2EFB3D36-E199-48C0-A364-1A1EF0382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405" y="1072515"/>
            <a:ext cx="2518746" cy="4600911"/>
          </a:xfrm>
          <a:prstGeom prst="rect">
            <a:avLst/>
          </a:prstGeom>
        </p:spPr>
      </p:pic>
      <p:pic>
        <p:nvPicPr>
          <p:cNvPr id="5" name="Imagem 4">
            <a:extLst>
              <a:ext uri="{FF2B5EF4-FFF2-40B4-BE49-F238E27FC236}">
                <a16:creationId xmlns:a16="http://schemas.microsoft.com/office/drawing/2014/main" id="{DCB50AD6-F889-40B4-A295-B500EF087F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5013" y="3487626"/>
            <a:ext cx="2022054" cy="2352323"/>
          </a:xfrm>
          <a:prstGeom prst="rect">
            <a:avLst/>
          </a:prstGeom>
        </p:spPr>
      </p:pic>
      <p:pic>
        <p:nvPicPr>
          <p:cNvPr id="8" name="Imagem 7">
            <a:extLst>
              <a:ext uri="{FF2B5EF4-FFF2-40B4-BE49-F238E27FC236}">
                <a16:creationId xmlns:a16="http://schemas.microsoft.com/office/drawing/2014/main" id="{4A6E3467-AD2D-460B-87FC-929A80C1C7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1496" y="-342441"/>
            <a:ext cx="2285956" cy="3428934"/>
          </a:xfrm>
          <a:prstGeom prst="rect">
            <a:avLst/>
          </a:prstGeom>
        </p:spPr>
      </p:pic>
      <p:sp>
        <p:nvSpPr>
          <p:cNvPr id="20" name="TextBox 6">
            <a:extLst>
              <a:ext uri="{FF2B5EF4-FFF2-40B4-BE49-F238E27FC236}">
                <a16:creationId xmlns:a16="http://schemas.microsoft.com/office/drawing/2014/main" id="{D9B07B1F-779A-4B92-9D74-50A536754EED}"/>
              </a:ext>
            </a:extLst>
          </p:cNvPr>
          <p:cNvSpPr txBox="1"/>
          <p:nvPr/>
        </p:nvSpPr>
        <p:spPr>
          <a:xfrm>
            <a:off x="3723559" y="5486415"/>
            <a:ext cx="4210679" cy="1200329"/>
          </a:xfrm>
          <a:prstGeom prst="rect">
            <a:avLst/>
          </a:prstGeom>
          <a:noFill/>
        </p:spPr>
        <p:txBody>
          <a:bodyPr wrap="square" rtlCol="0">
            <a:spAutoFit/>
          </a:bodyPr>
          <a:lstStyle/>
          <a:p>
            <a:pPr algn="r"/>
            <a:endParaRPr lang="pt-BR" altLang="ko-KR" sz="1200" dirty="0">
              <a:solidFill>
                <a:schemeClr val="tx1">
                  <a:lumMod val="75000"/>
                  <a:lumOff val="25000"/>
                </a:schemeClr>
              </a:solidFill>
              <a:cs typeface="Arial" pitchFamily="34" charset="0"/>
            </a:endParaRPr>
          </a:p>
          <a:p>
            <a:pPr algn="r"/>
            <a:r>
              <a:rPr lang="pt-BR" altLang="ko-KR" sz="1200" dirty="0">
                <a:solidFill>
                  <a:schemeClr val="tx1">
                    <a:lumMod val="75000"/>
                    <a:lumOff val="25000"/>
                  </a:schemeClr>
                </a:solidFill>
                <a:cs typeface="Arial" pitchFamily="34" charset="0"/>
              </a:rPr>
              <a:t>• geladeira: ocupar somente 50% da sua capacidade com</a:t>
            </a:r>
          </a:p>
          <a:p>
            <a:pPr algn="r"/>
            <a:r>
              <a:rPr lang="pt-BR" altLang="ko-KR" sz="1200" dirty="0">
                <a:solidFill>
                  <a:schemeClr val="tx1">
                    <a:lumMod val="75000"/>
                    <a:lumOff val="25000"/>
                  </a:schemeClr>
                </a:solidFill>
                <a:cs typeface="Arial" pitchFamily="34" charset="0"/>
              </a:rPr>
              <a:t> imunobiológicos, bobinas e garrafas;</a:t>
            </a:r>
          </a:p>
          <a:p>
            <a:pPr algn="r"/>
            <a:r>
              <a:rPr lang="pt-BR" altLang="ko-KR" sz="1200" dirty="0">
                <a:solidFill>
                  <a:schemeClr val="tx1">
                    <a:lumMod val="75000"/>
                    <a:lumOff val="25000"/>
                  </a:schemeClr>
                </a:solidFill>
                <a:cs typeface="Arial" pitchFamily="34" charset="0"/>
              </a:rPr>
              <a:t>• freezer: ocupar 65% da sua capacidade com imunobiológico ou gelo.</a:t>
            </a:r>
          </a:p>
          <a:p>
            <a:pPr algn="r"/>
            <a:endParaRPr lang="ko-KR" altLang="en-US" sz="1200" dirty="0">
              <a:solidFill>
                <a:schemeClr val="tx1">
                  <a:lumMod val="75000"/>
                  <a:lumOff val="25000"/>
                </a:schemeClr>
              </a:solidFill>
              <a:cs typeface="Arial" pitchFamily="34" charset="0"/>
            </a:endParaRPr>
          </a:p>
        </p:txBody>
      </p:sp>
      <p:sp>
        <p:nvSpPr>
          <p:cNvPr id="2" name="CaixaDeTexto 1">
            <a:extLst>
              <a:ext uri="{FF2B5EF4-FFF2-40B4-BE49-F238E27FC236}">
                <a16:creationId xmlns:a16="http://schemas.microsoft.com/office/drawing/2014/main" id="{9AAE5A68-AA62-476B-A408-56A091ECC01F}"/>
              </a:ext>
            </a:extLst>
          </p:cNvPr>
          <p:cNvSpPr txBox="1"/>
          <p:nvPr/>
        </p:nvSpPr>
        <p:spPr>
          <a:xfrm>
            <a:off x="9728617" y="2014856"/>
            <a:ext cx="604653" cy="523220"/>
          </a:xfrm>
          <a:prstGeom prst="rect">
            <a:avLst/>
          </a:prstGeom>
          <a:noFill/>
        </p:spPr>
        <p:txBody>
          <a:bodyPr wrap="none" rtlCol="0">
            <a:spAutoFit/>
          </a:bodyPr>
          <a:lstStyle/>
          <a:p>
            <a:r>
              <a:rPr lang="pt-BR" sz="2800" b="1" dirty="0">
                <a:solidFill>
                  <a:schemeClr val="accent5"/>
                </a:solidFill>
              </a:rPr>
              <a:t>de</a:t>
            </a:r>
          </a:p>
        </p:txBody>
      </p:sp>
    </p:spTree>
    <p:extLst>
      <p:ext uri="{BB962C8B-B14F-4D97-AF65-F5344CB8AC3E}">
        <p14:creationId xmlns:p14="http://schemas.microsoft.com/office/powerpoint/2010/main" val="220939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312436" y="2697177"/>
            <a:ext cx="6983663" cy="830997"/>
          </a:xfrm>
          <a:prstGeom prst="rect">
            <a:avLst/>
          </a:prstGeom>
          <a:noFill/>
        </p:spPr>
        <p:txBody>
          <a:bodyPr wrap="square" rtlCol="0" anchor="ctr">
            <a:spAutoFit/>
          </a:bodyPr>
          <a:lstStyle/>
          <a:p>
            <a:r>
              <a:rPr lang="en-US" altLang="ko-KR" sz="4800" b="1" dirty="0" err="1">
                <a:solidFill>
                  <a:schemeClr val="bg1"/>
                </a:solidFill>
                <a:cs typeface="Arial" pitchFamily="34" charset="0"/>
              </a:rPr>
              <a:t>Os</a:t>
            </a:r>
            <a:r>
              <a:rPr lang="en-US" altLang="ko-KR" sz="4800" b="1" dirty="0">
                <a:solidFill>
                  <a:schemeClr val="bg1"/>
                </a:solidFill>
                <a:cs typeface="Arial" pitchFamily="34" charset="0"/>
              </a:rPr>
              <a:t> </a:t>
            </a:r>
            <a:r>
              <a:rPr lang="en-US" altLang="ko-KR" sz="4800" b="1" dirty="0" err="1">
                <a:solidFill>
                  <a:schemeClr val="bg1"/>
                </a:solidFill>
                <a:cs typeface="Arial" pitchFamily="34" charset="0"/>
              </a:rPr>
              <a:t>sensores</a:t>
            </a:r>
            <a:endParaRPr lang="en-US" altLang="ko-KR"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312436" y="3596676"/>
            <a:ext cx="6983663" cy="400110"/>
          </a:xfrm>
          <a:prstGeom prst="rect">
            <a:avLst/>
          </a:prstGeom>
          <a:noFill/>
        </p:spPr>
        <p:txBody>
          <a:bodyPr wrap="square" rtlCol="0" anchor="ctr">
            <a:spAutoFit/>
          </a:bodyPr>
          <a:lstStyle/>
          <a:p>
            <a:r>
              <a:rPr lang="en-US" altLang="ko-KR" sz="2000" dirty="0" err="1">
                <a:solidFill>
                  <a:schemeClr val="bg1"/>
                </a:solidFill>
                <a:cs typeface="Arial" pitchFamily="34" charset="0"/>
              </a:rPr>
              <a:t>Suas</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funcionalidades</a:t>
            </a:r>
            <a:r>
              <a:rPr lang="en-US" altLang="ko-KR" sz="2000" dirty="0">
                <a:solidFill>
                  <a:schemeClr val="bg1"/>
                </a:solidFill>
                <a:cs typeface="Arial" pitchFamily="34" charset="0"/>
              </a:rPr>
              <a:t> e </a:t>
            </a:r>
            <a:r>
              <a:rPr lang="en-US" altLang="ko-KR" sz="2000" dirty="0" err="1">
                <a:solidFill>
                  <a:schemeClr val="bg1"/>
                </a:solidFill>
                <a:cs typeface="Arial" pitchFamily="34" charset="0"/>
              </a:rPr>
              <a:t>aplicabilidade</a:t>
            </a:r>
            <a:r>
              <a:rPr lang="en-US" altLang="ko-KR" sz="2000" dirty="0">
                <a:solidFill>
                  <a:schemeClr val="bg1"/>
                </a:solidFill>
                <a:cs typeface="Arial" pitchFamily="34" charset="0"/>
              </a:rPr>
              <a:t> no </a:t>
            </a:r>
            <a:r>
              <a:rPr lang="en-US" altLang="ko-KR" sz="2000" dirty="0" err="1">
                <a:solidFill>
                  <a:schemeClr val="bg1"/>
                </a:solidFill>
                <a:cs typeface="Arial" pitchFamily="34" charset="0"/>
              </a:rPr>
              <a:t>projeto</a:t>
            </a:r>
            <a:r>
              <a:rPr lang="en-US" altLang="ko-KR" sz="2000" dirty="0">
                <a:solidFill>
                  <a:schemeClr val="bg1"/>
                </a:solidFill>
                <a:cs typeface="Arial" pitchFamily="34" charset="0"/>
              </a:rPr>
              <a:t>.</a:t>
            </a: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04849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p:txBody>
          <a:bodyPr/>
          <a:lstStyle/>
          <a:p>
            <a:r>
              <a:rPr lang="en-US" altLang="ko-KR" sz="3600" dirty="0" err="1">
                <a:latin typeface="+mj-lt"/>
              </a:rPr>
              <a:t>Módulo</a:t>
            </a:r>
            <a:r>
              <a:rPr lang="en-US" altLang="ko-KR" sz="3600" dirty="0">
                <a:latin typeface="+mj-lt"/>
              </a:rPr>
              <a:t> Real Time Clock RTC DS3231</a:t>
            </a:r>
            <a:endParaRPr lang="ko-KR" altLang="en-US" sz="3600" dirty="0">
              <a:latin typeface="+mj-lt"/>
            </a:endParaRPr>
          </a:p>
        </p:txBody>
      </p:sp>
      <p:grpSp>
        <p:nvGrpSpPr>
          <p:cNvPr id="5" name="Group 4"/>
          <p:cNvGrpSpPr/>
          <p:nvPr/>
        </p:nvGrpSpPr>
        <p:grpSpPr>
          <a:xfrm>
            <a:off x="5724845" y="2090614"/>
            <a:ext cx="5751279" cy="1261884"/>
            <a:chOff x="2556780" y="1766707"/>
            <a:chExt cx="4243788" cy="1261884"/>
          </a:xfrm>
        </p:grpSpPr>
        <p:sp>
          <p:nvSpPr>
            <p:cNvPr id="6" name="TextBox 5"/>
            <p:cNvSpPr txBox="1"/>
            <p:nvPr/>
          </p:nvSpPr>
          <p:spPr>
            <a:xfrm>
              <a:off x="2556780" y="2012928"/>
              <a:ext cx="4243788" cy="1015663"/>
            </a:xfrm>
            <a:prstGeom prst="rect">
              <a:avLst/>
            </a:prstGeom>
            <a:noFill/>
          </p:spPr>
          <p:txBody>
            <a:bodyPr wrap="square" rtlCol="0">
              <a:spAutoFit/>
            </a:bodyPr>
            <a:lstStyle/>
            <a:p>
              <a:r>
                <a:rPr lang="pt-BR" altLang="ko-KR" sz="1200" dirty="0">
                  <a:solidFill>
                    <a:schemeClr val="tx1">
                      <a:lumMod val="95000"/>
                      <a:lumOff val="5000"/>
                    </a:schemeClr>
                  </a:solidFill>
                  <a:cs typeface="Arial" pitchFamily="34" charset="0"/>
                </a:rPr>
                <a:t>O Módulo Real Time </a:t>
              </a:r>
              <a:r>
                <a:rPr lang="pt-BR" altLang="ko-KR" sz="1200" dirty="0" err="1">
                  <a:solidFill>
                    <a:schemeClr val="tx1">
                      <a:lumMod val="95000"/>
                      <a:lumOff val="5000"/>
                    </a:schemeClr>
                  </a:solidFill>
                  <a:cs typeface="Arial" pitchFamily="34" charset="0"/>
                </a:rPr>
                <a:t>Clock</a:t>
              </a:r>
              <a:r>
                <a:rPr lang="pt-BR" altLang="ko-KR" sz="1200" dirty="0">
                  <a:solidFill>
                    <a:schemeClr val="tx1">
                      <a:lumMod val="95000"/>
                      <a:lumOff val="5000"/>
                    </a:schemeClr>
                  </a:solidFill>
                  <a:cs typeface="Arial" pitchFamily="34" charset="0"/>
                </a:rPr>
                <a:t> RTC DS3231 é um relógio em tempo real (RTC) de alta precisão e baixo consumo de energia. O módulo possui um sensor de temperatura embutido e possui também um cristal oscilador para ampliar sua exatidão. O mesmo é capaz de fornecer informações de hora, minutos, segundos, dia, data, mês e ano.</a:t>
              </a:r>
              <a:r>
                <a:rPr lang="en-US" altLang="ko-KR" sz="1200" dirty="0">
                  <a:cs typeface="Arial" pitchFamily="34" charset="0"/>
                </a:rPr>
                <a:t>. </a:t>
              </a:r>
              <a:endParaRPr lang="ko-KR" altLang="en-US" sz="1200" dirty="0">
                <a:cs typeface="Arial" pitchFamily="34" charset="0"/>
              </a:endParaRPr>
            </a:p>
          </p:txBody>
        </p:sp>
        <p:sp>
          <p:nvSpPr>
            <p:cNvPr id="7" name="TextBox 6"/>
            <p:cNvSpPr txBox="1"/>
            <p:nvPr/>
          </p:nvSpPr>
          <p:spPr>
            <a:xfrm>
              <a:off x="2556780" y="1766707"/>
              <a:ext cx="424378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Descrição</a:t>
              </a:r>
              <a:endParaRPr lang="ko-KR" altLang="en-US" sz="1400" b="1" dirty="0">
                <a:solidFill>
                  <a:schemeClr val="tx1">
                    <a:lumMod val="95000"/>
                    <a:lumOff val="5000"/>
                  </a:schemeClr>
                </a:solidFill>
                <a:cs typeface="Arial" pitchFamily="34" charset="0"/>
              </a:endParaRPr>
            </a:p>
          </p:txBody>
        </p:sp>
      </p:grpSp>
      <p:sp>
        <p:nvSpPr>
          <p:cNvPr id="8" name="Oval 7"/>
          <p:cNvSpPr/>
          <p:nvPr/>
        </p:nvSpPr>
        <p:spPr>
          <a:xfrm flipH="1">
            <a:off x="5833065" y="3969155"/>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1" name="Group 10"/>
          <p:cNvGrpSpPr/>
          <p:nvPr/>
        </p:nvGrpSpPr>
        <p:grpSpPr>
          <a:xfrm>
            <a:off x="6868882" y="3943211"/>
            <a:ext cx="4755476" cy="707886"/>
            <a:chOff x="1353016" y="1766707"/>
            <a:chExt cx="3318868" cy="707886"/>
          </a:xfrm>
        </p:grpSpPr>
        <p:sp>
          <p:nvSpPr>
            <p:cNvPr id="12" name="TextBox 11"/>
            <p:cNvSpPr txBox="1"/>
            <p:nvPr/>
          </p:nvSpPr>
          <p:spPr>
            <a:xfrm>
              <a:off x="1364065" y="2012928"/>
              <a:ext cx="3301319" cy="461665"/>
            </a:xfrm>
            <a:prstGeom prst="rect">
              <a:avLst/>
            </a:prstGeom>
            <a:noFill/>
          </p:spPr>
          <p:txBody>
            <a:bodyPr wrap="square" rtlCol="0">
              <a:spAutoFit/>
            </a:bodyPr>
            <a:lstStyle/>
            <a:p>
              <a:r>
                <a:rPr lang="pt-BR" altLang="ko-KR" sz="1200" dirty="0">
                  <a:cs typeface="Arial" pitchFamily="34" charset="0"/>
                </a:rPr>
                <a:t>Projetos com Arduino ou outras plataformas microcontroladas em que seja necessário obter informações das horas, dia e data.</a:t>
              </a:r>
              <a:endParaRPr lang="ko-KR" altLang="en-US" sz="1200" dirty="0">
                <a:cs typeface="Arial" pitchFamily="34" charset="0"/>
              </a:endParaRP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Aplicações</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5833065" y="5375716"/>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7" name="Group 16"/>
          <p:cNvGrpSpPr/>
          <p:nvPr/>
        </p:nvGrpSpPr>
        <p:grpSpPr>
          <a:xfrm>
            <a:off x="6853050" y="5375716"/>
            <a:ext cx="4755476" cy="1261884"/>
            <a:chOff x="1353016" y="1766707"/>
            <a:chExt cx="3318868" cy="1261884"/>
          </a:xfrm>
        </p:grpSpPr>
        <p:sp>
          <p:nvSpPr>
            <p:cNvPr id="18" name="TextBox 17"/>
            <p:cNvSpPr txBox="1"/>
            <p:nvPr/>
          </p:nvSpPr>
          <p:spPr>
            <a:xfrm>
              <a:off x="1364065" y="2012928"/>
              <a:ext cx="3301319" cy="1015663"/>
            </a:xfrm>
            <a:prstGeom prst="rect">
              <a:avLst/>
            </a:prstGeom>
            <a:noFill/>
          </p:spPr>
          <p:txBody>
            <a:bodyPr wrap="square" rtlCol="0">
              <a:spAutoFit/>
            </a:bodyPr>
            <a:lstStyle/>
            <a:p>
              <a:r>
                <a:rPr lang="pt-BR" altLang="ko-KR" sz="1200" dirty="0">
                  <a:cs typeface="Arial" pitchFamily="34" charset="0"/>
                </a:rPr>
                <a:t>Utilizar o Módulo Real Time </a:t>
              </a:r>
              <a:r>
                <a:rPr lang="pt-BR" altLang="ko-KR" sz="1200" dirty="0" err="1">
                  <a:cs typeface="Arial" pitchFamily="34" charset="0"/>
                </a:rPr>
                <a:t>Clock</a:t>
              </a:r>
              <a:r>
                <a:rPr lang="pt-BR" altLang="ko-KR" sz="1200" dirty="0">
                  <a:cs typeface="Arial" pitchFamily="34" charset="0"/>
                </a:rPr>
                <a:t> RTC DS3231 em conjunto com o Arduino e obter informações de horas, dia e data atual</a:t>
              </a:r>
              <a:r>
                <a:rPr lang="pt-BR" altLang="ko-KR" sz="1200">
                  <a:cs typeface="Arial" pitchFamily="34" charset="0"/>
                </a:rPr>
                <a:t>. Estas informações serão exibidas no monitor serial do ambiente de programação do Arduino.</a:t>
              </a:r>
            </a:p>
            <a:p>
              <a:endParaRPr lang="pt-BR" altLang="ko-KR" sz="1200" dirty="0">
                <a:cs typeface="Arial" pitchFamily="34" charset="0"/>
              </a:endParaRP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Proposta</a:t>
              </a:r>
              <a:r>
                <a:rPr lang="en-US" altLang="ko-KR" sz="1400" b="1" dirty="0">
                  <a:solidFill>
                    <a:schemeClr val="tx1">
                      <a:lumMod val="95000"/>
                      <a:lumOff val="5000"/>
                    </a:schemeClr>
                  </a:solidFill>
                  <a:cs typeface="Arial" pitchFamily="34" charset="0"/>
                </a:rPr>
                <a:t> da </a:t>
              </a:r>
              <a:r>
                <a:rPr lang="en-US" altLang="ko-KR" sz="1400" b="1" dirty="0" err="1">
                  <a:solidFill>
                    <a:schemeClr val="tx1">
                      <a:lumMod val="95000"/>
                      <a:lumOff val="5000"/>
                    </a:schemeClr>
                  </a:solidFill>
                  <a:cs typeface="Arial" pitchFamily="34" charset="0"/>
                </a:rPr>
                <a:t>prática</a:t>
              </a:r>
              <a:endParaRPr lang="ko-KR" altLang="en-US" sz="1400" b="1" dirty="0">
                <a:solidFill>
                  <a:schemeClr val="tx1">
                    <a:lumMod val="95000"/>
                    <a:lumOff val="5000"/>
                  </a:schemeClr>
                </a:solidFill>
                <a:cs typeface="Arial" pitchFamily="34" charset="0"/>
              </a:endParaRPr>
            </a:p>
          </p:txBody>
        </p:sp>
      </p:grpSp>
      <p:sp>
        <p:nvSpPr>
          <p:cNvPr id="25" name="Rounded Rectangle 51">
            <a:extLst>
              <a:ext uri="{FF2B5EF4-FFF2-40B4-BE49-F238E27FC236}">
                <a16:creationId xmlns:a16="http://schemas.microsoft.com/office/drawing/2014/main" id="{DEEC0596-FBCE-49DD-80D6-873DBCBB8584}"/>
              </a:ext>
            </a:extLst>
          </p:cNvPr>
          <p:cNvSpPr/>
          <p:nvPr/>
        </p:nvSpPr>
        <p:spPr>
          <a:xfrm rot="16200000" flipH="1">
            <a:off x="5953909" y="5541500"/>
            <a:ext cx="507294" cy="48350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ectangle 18">
            <a:extLst>
              <a:ext uri="{FF2B5EF4-FFF2-40B4-BE49-F238E27FC236}">
                <a16:creationId xmlns:a16="http://schemas.microsoft.com/office/drawing/2014/main" id="{7AB388F3-EE5A-4741-B955-D113DD313F35}"/>
              </a:ext>
            </a:extLst>
          </p:cNvPr>
          <p:cNvSpPr/>
          <p:nvPr/>
        </p:nvSpPr>
        <p:spPr>
          <a:xfrm>
            <a:off x="5965805" y="4148570"/>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Elipse 35">
            <a:extLst>
              <a:ext uri="{FF2B5EF4-FFF2-40B4-BE49-F238E27FC236}">
                <a16:creationId xmlns:a16="http://schemas.microsoft.com/office/drawing/2014/main" id="{BF19E60B-5849-4AE1-9E3B-8E32297EA6F5}"/>
              </a:ext>
            </a:extLst>
          </p:cNvPr>
          <p:cNvSpPr/>
          <p:nvPr/>
        </p:nvSpPr>
        <p:spPr>
          <a:xfrm>
            <a:off x="356754" y="1404198"/>
            <a:ext cx="4191925" cy="3896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4089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p:txBody>
          <a:bodyPr/>
          <a:lstStyle/>
          <a:p>
            <a:r>
              <a:rPr lang="en-US" altLang="ko-KR" sz="3600" dirty="0">
                <a:latin typeface="+mj-lt"/>
              </a:rPr>
              <a:t>DHT11</a:t>
            </a:r>
            <a:endParaRPr lang="ko-KR" altLang="en-US" sz="3600" dirty="0">
              <a:latin typeface="+mj-lt"/>
            </a:endParaRPr>
          </a:p>
        </p:txBody>
      </p:sp>
      <p:grpSp>
        <p:nvGrpSpPr>
          <p:cNvPr id="5" name="Group 4"/>
          <p:cNvGrpSpPr/>
          <p:nvPr/>
        </p:nvGrpSpPr>
        <p:grpSpPr>
          <a:xfrm>
            <a:off x="5724845" y="2090614"/>
            <a:ext cx="5751279" cy="1077218"/>
            <a:chOff x="2556780" y="1766707"/>
            <a:chExt cx="4243788" cy="1077218"/>
          </a:xfrm>
        </p:grpSpPr>
        <p:sp>
          <p:nvSpPr>
            <p:cNvPr id="6" name="TextBox 5"/>
            <p:cNvSpPr txBox="1"/>
            <p:nvPr/>
          </p:nvSpPr>
          <p:spPr>
            <a:xfrm>
              <a:off x="2556780" y="2012928"/>
              <a:ext cx="4243788" cy="830997"/>
            </a:xfrm>
            <a:prstGeom prst="rect">
              <a:avLst/>
            </a:prstGeom>
            <a:noFill/>
          </p:spPr>
          <p:txBody>
            <a:bodyPr wrap="square" rtlCol="0">
              <a:spAutoFit/>
            </a:bodyPr>
            <a:lstStyle/>
            <a:p>
              <a:r>
                <a:rPr lang="pt-BR" altLang="ko-KR" sz="1200" dirty="0">
                  <a:solidFill>
                    <a:schemeClr val="tx1">
                      <a:lumMod val="95000"/>
                      <a:lumOff val="5000"/>
                    </a:schemeClr>
                  </a:solidFill>
                  <a:cs typeface="Arial" pitchFamily="34" charset="0"/>
                </a:rPr>
                <a:t>O DHT11 é um sensor de umidade e temperatura integrado em um só módulo de baixo custo. Este sensor utiliza um </a:t>
              </a:r>
              <a:r>
                <a:rPr lang="pt-BR" altLang="ko-KR" sz="1200" dirty="0" err="1">
                  <a:solidFill>
                    <a:schemeClr val="tx1">
                      <a:lumMod val="95000"/>
                      <a:lumOff val="5000"/>
                    </a:schemeClr>
                  </a:solidFill>
                  <a:cs typeface="Arial" pitchFamily="34" charset="0"/>
                </a:rPr>
                <a:t>termistor</a:t>
              </a:r>
              <a:r>
                <a:rPr lang="pt-BR" altLang="ko-KR" sz="1200" dirty="0">
                  <a:solidFill>
                    <a:schemeClr val="tx1">
                      <a:lumMod val="95000"/>
                      <a:lumOff val="5000"/>
                    </a:schemeClr>
                  </a:solidFill>
                  <a:cs typeface="Arial" pitchFamily="34" charset="0"/>
                </a:rPr>
                <a:t> para medir a temperatura e um sensor capacitivo para medir a umidade do ambiente. Este sensor é uma excelente opção para </a:t>
              </a:r>
              <a:r>
                <a:rPr lang="pt-BR" altLang="ko-KR" sz="1200" dirty="0" err="1">
                  <a:solidFill>
                    <a:schemeClr val="tx1">
                      <a:lumMod val="95000"/>
                      <a:lumOff val="5000"/>
                    </a:schemeClr>
                  </a:solidFill>
                  <a:cs typeface="Arial" pitchFamily="34" charset="0"/>
                </a:rPr>
                <a:t>monitoranento</a:t>
              </a:r>
              <a:r>
                <a:rPr lang="pt-BR" altLang="ko-KR" sz="1200" dirty="0">
                  <a:solidFill>
                    <a:schemeClr val="tx1">
                      <a:lumMod val="95000"/>
                      <a:lumOff val="5000"/>
                    </a:schemeClr>
                  </a:solidFill>
                  <a:cs typeface="Arial" pitchFamily="34" charset="0"/>
                </a:rPr>
                <a:t> e controle climatização.</a:t>
              </a:r>
              <a:endParaRPr lang="ko-KR" altLang="en-US" sz="1200" dirty="0">
                <a:cs typeface="Arial" pitchFamily="34" charset="0"/>
              </a:endParaRPr>
            </a:p>
          </p:txBody>
        </p:sp>
        <p:sp>
          <p:nvSpPr>
            <p:cNvPr id="7" name="TextBox 6"/>
            <p:cNvSpPr txBox="1"/>
            <p:nvPr/>
          </p:nvSpPr>
          <p:spPr>
            <a:xfrm>
              <a:off x="2556780" y="1766707"/>
              <a:ext cx="424378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Descrição</a:t>
              </a:r>
              <a:endParaRPr lang="ko-KR" altLang="en-US" sz="1400" b="1" dirty="0">
                <a:solidFill>
                  <a:schemeClr val="tx1">
                    <a:lumMod val="95000"/>
                    <a:lumOff val="5000"/>
                  </a:schemeClr>
                </a:solidFill>
                <a:cs typeface="Arial" pitchFamily="34" charset="0"/>
              </a:endParaRPr>
            </a:p>
          </p:txBody>
        </p:sp>
      </p:grpSp>
      <p:sp>
        <p:nvSpPr>
          <p:cNvPr id="8" name="Oval 7"/>
          <p:cNvSpPr/>
          <p:nvPr/>
        </p:nvSpPr>
        <p:spPr>
          <a:xfrm flipH="1">
            <a:off x="5833065" y="3969155"/>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1" name="Group 10"/>
          <p:cNvGrpSpPr/>
          <p:nvPr/>
        </p:nvGrpSpPr>
        <p:grpSpPr>
          <a:xfrm>
            <a:off x="6868882" y="3943211"/>
            <a:ext cx="4755476" cy="892552"/>
            <a:chOff x="1353016" y="1766707"/>
            <a:chExt cx="3318868" cy="892552"/>
          </a:xfrm>
        </p:grpSpPr>
        <p:sp>
          <p:nvSpPr>
            <p:cNvPr id="12" name="TextBox 11"/>
            <p:cNvSpPr txBox="1"/>
            <p:nvPr/>
          </p:nvSpPr>
          <p:spPr>
            <a:xfrm>
              <a:off x="1364065" y="2012928"/>
              <a:ext cx="3301319" cy="646331"/>
            </a:xfrm>
            <a:prstGeom prst="rect">
              <a:avLst/>
            </a:prstGeom>
            <a:noFill/>
          </p:spPr>
          <p:txBody>
            <a:bodyPr wrap="square" rtlCol="0">
              <a:spAutoFit/>
            </a:bodyPr>
            <a:lstStyle/>
            <a:p>
              <a:r>
                <a:rPr lang="pt-BR" altLang="ko-KR" sz="1200" dirty="0">
                  <a:cs typeface="Arial" pitchFamily="34" charset="0"/>
                </a:rPr>
                <a:t>Projetos com Arduino ou outras plataformas microcontroladas em que seja necessário obter informações da umidade e temperatura em tempo real.</a:t>
              </a: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Aplicações</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5833065" y="5375716"/>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7" name="Group 16"/>
          <p:cNvGrpSpPr/>
          <p:nvPr/>
        </p:nvGrpSpPr>
        <p:grpSpPr>
          <a:xfrm>
            <a:off x="6853050" y="5375716"/>
            <a:ext cx="4755476" cy="892552"/>
            <a:chOff x="1353016" y="1766707"/>
            <a:chExt cx="3318868" cy="892552"/>
          </a:xfrm>
        </p:grpSpPr>
        <p:sp>
          <p:nvSpPr>
            <p:cNvPr id="18" name="TextBox 17"/>
            <p:cNvSpPr txBox="1"/>
            <p:nvPr/>
          </p:nvSpPr>
          <p:spPr>
            <a:xfrm>
              <a:off x="1364065" y="2012928"/>
              <a:ext cx="3301319" cy="646331"/>
            </a:xfrm>
            <a:prstGeom prst="rect">
              <a:avLst/>
            </a:prstGeom>
            <a:noFill/>
          </p:spPr>
          <p:txBody>
            <a:bodyPr wrap="square" rtlCol="0">
              <a:spAutoFit/>
            </a:bodyPr>
            <a:lstStyle/>
            <a:p>
              <a:r>
                <a:rPr lang="pt-BR" altLang="ko-KR" sz="1200" dirty="0">
                  <a:cs typeface="Arial" pitchFamily="34" charset="0"/>
                </a:rPr>
                <a:t>Utilizar o sensor em conjunto com o Arduino e obter informações da temperatura e da umidade.</a:t>
              </a:r>
            </a:p>
            <a:p>
              <a:endParaRPr lang="pt-BR" altLang="ko-KR" sz="1200" dirty="0">
                <a:cs typeface="Arial" pitchFamily="34" charset="0"/>
              </a:endParaRP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Proposta</a:t>
              </a:r>
              <a:r>
                <a:rPr lang="en-US" altLang="ko-KR" sz="1400" b="1" dirty="0">
                  <a:solidFill>
                    <a:schemeClr val="tx1">
                      <a:lumMod val="95000"/>
                      <a:lumOff val="5000"/>
                    </a:schemeClr>
                  </a:solidFill>
                  <a:cs typeface="Arial" pitchFamily="34" charset="0"/>
                </a:rPr>
                <a:t> da </a:t>
              </a:r>
              <a:r>
                <a:rPr lang="en-US" altLang="ko-KR" sz="1400" b="1" dirty="0" err="1">
                  <a:solidFill>
                    <a:schemeClr val="tx1">
                      <a:lumMod val="95000"/>
                      <a:lumOff val="5000"/>
                    </a:schemeClr>
                  </a:solidFill>
                  <a:cs typeface="Arial" pitchFamily="34" charset="0"/>
                </a:rPr>
                <a:t>prática</a:t>
              </a:r>
              <a:endParaRPr lang="ko-KR" altLang="en-US" sz="1400" b="1" dirty="0">
                <a:solidFill>
                  <a:schemeClr val="tx1">
                    <a:lumMod val="95000"/>
                    <a:lumOff val="5000"/>
                  </a:schemeClr>
                </a:solidFill>
                <a:cs typeface="Arial" pitchFamily="34" charset="0"/>
              </a:endParaRPr>
            </a:p>
          </p:txBody>
        </p:sp>
      </p:grpSp>
      <p:sp>
        <p:nvSpPr>
          <p:cNvPr id="25" name="Rounded Rectangle 51">
            <a:extLst>
              <a:ext uri="{FF2B5EF4-FFF2-40B4-BE49-F238E27FC236}">
                <a16:creationId xmlns:a16="http://schemas.microsoft.com/office/drawing/2014/main" id="{DEEC0596-FBCE-49DD-80D6-873DBCBB8584}"/>
              </a:ext>
            </a:extLst>
          </p:cNvPr>
          <p:cNvSpPr/>
          <p:nvPr/>
        </p:nvSpPr>
        <p:spPr>
          <a:xfrm rot="16200000" flipH="1">
            <a:off x="5953909" y="5541500"/>
            <a:ext cx="507294" cy="48350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ectangle 18">
            <a:extLst>
              <a:ext uri="{FF2B5EF4-FFF2-40B4-BE49-F238E27FC236}">
                <a16:creationId xmlns:a16="http://schemas.microsoft.com/office/drawing/2014/main" id="{7AB388F3-EE5A-4741-B955-D113DD313F35}"/>
              </a:ext>
            </a:extLst>
          </p:cNvPr>
          <p:cNvSpPr/>
          <p:nvPr/>
        </p:nvSpPr>
        <p:spPr>
          <a:xfrm>
            <a:off x="5965805" y="4148570"/>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Elipse 20">
            <a:extLst>
              <a:ext uri="{FF2B5EF4-FFF2-40B4-BE49-F238E27FC236}">
                <a16:creationId xmlns:a16="http://schemas.microsoft.com/office/drawing/2014/main" id="{2495DD4C-FCF8-44B1-9425-98981436B163}"/>
              </a:ext>
            </a:extLst>
          </p:cNvPr>
          <p:cNvSpPr/>
          <p:nvPr/>
        </p:nvSpPr>
        <p:spPr>
          <a:xfrm>
            <a:off x="356755" y="1404198"/>
            <a:ext cx="4191924" cy="3896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768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p:txBody>
          <a:bodyPr/>
          <a:lstStyle/>
          <a:p>
            <a:r>
              <a:rPr lang="en-US" altLang="ko-KR" sz="3600" dirty="0">
                <a:latin typeface="+mj-lt"/>
              </a:rPr>
              <a:t>DHT22</a:t>
            </a:r>
            <a:endParaRPr lang="ko-KR" altLang="en-US" sz="3600" dirty="0">
              <a:latin typeface="+mj-lt"/>
            </a:endParaRPr>
          </a:p>
        </p:txBody>
      </p:sp>
      <p:grpSp>
        <p:nvGrpSpPr>
          <p:cNvPr id="5" name="Group 4"/>
          <p:cNvGrpSpPr/>
          <p:nvPr/>
        </p:nvGrpSpPr>
        <p:grpSpPr>
          <a:xfrm>
            <a:off x="5724845" y="2090614"/>
            <a:ext cx="5751279" cy="1261884"/>
            <a:chOff x="2556780" y="1766707"/>
            <a:chExt cx="4243788" cy="1261884"/>
          </a:xfrm>
        </p:grpSpPr>
        <p:sp>
          <p:nvSpPr>
            <p:cNvPr id="6" name="TextBox 5"/>
            <p:cNvSpPr txBox="1"/>
            <p:nvPr/>
          </p:nvSpPr>
          <p:spPr>
            <a:xfrm>
              <a:off x="2556780" y="2012928"/>
              <a:ext cx="4243788" cy="1015663"/>
            </a:xfrm>
            <a:prstGeom prst="rect">
              <a:avLst/>
            </a:prstGeom>
            <a:noFill/>
          </p:spPr>
          <p:txBody>
            <a:bodyPr wrap="square" rtlCol="0">
              <a:spAutoFit/>
            </a:bodyPr>
            <a:lstStyle/>
            <a:p>
              <a:r>
                <a:rPr lang="pt-BR" altLang="ko-KR" sz="1200" dirty="0">
                  <a:solidFill>
                    <a:schemeClr val="tx1">
                      <a:lumMod val="95000"/>
                      <a:lumOff val="5000"/>
                    </a:schemeClr>
                  </a:solidFill>
                  <a:cs typeface="Arial" pitchFamily="34" charset="0"/>
                </a:rPr>
                <a:t>O sensor de temperatura e umidade DHT22 (ou AM2302), é uma evolução do DHT11. É um sensor com baixo consumo de corrente (2,5 </a:t>
              </a:r>
              <a:r>
                <a:rPr lang="pt-BR" altLang="ko-KR" sz="1200" dirty="0" err="1">
                  <a:solidFill>
                    <a:schemeClr val="tx1">
                      <a:lumMod val="95000"/>
                      <a:lumOff val="5000"/>
                    </a:schemeClr>
                  </a:solidFill>
                  <a:cs typeface="Arial" pitchFamily="34" charset="0"/>
                </a:rPr>
                <a:t>mA</a:t>
              </a:r>
              <a:r>
                <a:rPr lang="pt-BR" altLang="ko-KR" sz="1200" dirty="0">
                  <a:solidFill>
                    <a:schemeClr val="tx1">
                      <a:lumMod val="95000"/>
                      <a:lumOff val="5000"/>
                    </a:schemeClr>
                  </a:solidFill>
                  <a:cs typeface="Arial" pitchFamily="34" charset="0"/>
                </a:rPr>
                <a:t> durante medições, e 100-150µA em standby), e  que possui internamente um sensor de umidade capacitivo e um </a:t>
              </a:r>
              <a:r>
                <a:rPr lang="pt-BR" altLang="ko-KR" sz="1200" dirty="0" err="1">
                  <a:solidFill>
                    <a:schemeClr val="tx1">
                      <a:lumMod val="95000"/>
                      <a:lumOff val="5000"/>
                    </a:schemeClr>
                  </a:solidFill>
                  <a:cs typeface="Arial" pitchFamily="34" charset="0"/>
                </a:rPr>
                <a:t>termistor</a:t>
              </a:r>
              <a:r>
                <a:rPr lang="pt-BR" altLang="ko-KR" sz="1200" dirty="0">
                  <a:solidFill>
                    <a:schemeClr val="tx1">
                      <a:lumMod val="95000"/>
                      <a:lumOff val="5000"/>
                    </a:schemeClr>
                  </a:solidFill>
                  <a:cs typeface="Arial" pitchFamily="34" charset="0"/>
                </a:rPr>
                <a:t>, além de um conversor analógico/digital para comunicação com o microcontrolador.</a:t>
              </a:r>
              <a:endParaRPr lang="ko-KR" altLang="en-US" sz="1200" dirty="0">
                <a:cs typeface="Arial" pitchFamily="34" charset="0"/>
              </a:endParaRPr>
            </a:p>
          </p:txBody>
        </p:sp>
        <p:sp>
          <p:nvSpPr>
            <p:cNvPr id="7" name="TextBox 6"/>
            <p:cNvSpPr txBox="1"/>
            <p:nvPr/>
          </p:nvSpPr>
          <p:spPr>
            <a:xfrm>
              <a:off x="2556780" y="1766707"/>
              <a:ext cx="424378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Descrição</a:t>
              </a:r>
              <a:endParaRPr lang="ko-KR" altLang="en-US" sz="1400" b="1" dirty="0">
                <a:solidFill>
                  <a:schemeClr val="tx1">
                    <a:lumMod val="95000"/>
                    <a:lumOff val="5000"/>
                  </a:schemeClr>
                </a:solidFill>
                <a:cs typeface="Arial" pitchFamily="34" charset="0"/>
              </a:endParaRPr>
            </a:p>
          </p:txBody>
        </p:sp>
      </p:grpSp>
      <p:sp>
        <p:nvSpPr>
          <p:cNvPr id="8" name="Oval 7"/>
          <p:cNvSpPr/>
          <p:nvPr/>
        </p:nvSpPr>
        <p:spPr>
          <a:xfrm flipH="1">
            <a:off x="5833065" y="3969155"/>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1" name="Group 10"/>
          <p:cNvGrpSpPr/>
          <p:nvPr/>
        </p:nvGrpSpPr>
        <p:grpSpPr>
          <a:xfrm>
            <a:off x="6868882" y="3943211"/>
            <a:ext cx="4755476" cy="892552"/>
            <a:chOff x="1353016" y="1766707"/>
            <a:chExt cx="3318868" cy="892552"/>
          </a:xfrm>
        </p:grpSpPr>
        <p:sp>
          <p:nvSpPr>
            <p:cNvPr id="12" name="TextBox 11"/>
            <p:cNvSpPr txBox="1"/>
            <p:nvPr/>
          </p:nvSpPr>
          <p:spPr>
            <a:xfrm>
              <a:off x="1364065" y="2012928"/>
              <a:ext cx="3301319" cy="646331"/>
            </a:xfrm>
            <a:prstGeom prst="rect">
              <a:avLst/>
            </a:prstGeom>
            <a:noFill/>
          </p:spPr>
          <p:txBody>
            <a:bodyPr wrap="square" rtlCol="0">
              <a:spAutoFit/>
            </a:bodyPr>
            <a:lstStyle/>
            <a:p>
              <a:r>
                <a:rPr lang="pt-BR" altLang="ko-KR" sz="1200" dirty="0">
                  <a:cs typeface="Arial" pitchFamily="34" charset="0"/>
                </a:rPr>
                <a:t>Projetos com Arduino ou outras plataformas microcontroladas em que seja necessário obter informações da umidade e temperatura em tempo real.</a:t>
              </a:r>
              <a:endParaRPr lang="ko-KR" altLang="en-US" sz="1200" dirty="0">
                <a:cs typeface="Arial" pitchFamily="34" charset="0"/>
              </a:endParaRP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Aplicações</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5833065" y="5375716"/>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7" name="Group 16"/>
          <p:cNvGrpSpPr/>
          <p:nvPr/>
        </p:nvGrpSpPr>
        <p:grpSpPr>
          <a:xfrm>
            <a:off x="6853050" y="5375716"/>
            <a:ext cx="4755476" cy="707886"/>
            <a:chOff x="1353016" y="1766707"/>
            <a:chExt cx="3318868" cy="707886"/>
          </a:xfrm>
        </p:grpSpPr>
        <p:sp>
          <p:nvSpPr>
            <p:cNvPr id="18" name="TextBox 17"/>
            <p:cNvSpPr txBox="1"/>
            <p:nvPr/>
          </p:nvSpPr>
          <p:spPr>
            <a:xfrm>
              <a:off x="1364065" y="2012928"/>
              <a:ext cx="3301319" cy="461665"/>
            </a:xfrm>
            <a:prstGeom prst="rect">
              <a:avLst/>
            </a:prstGeom>
            <a:noFill/>
          </p:spPr>
          <p:txBody>
            <a:bodyPr wrap="square" rtlCol="0">
              <a:spAutoFit/>
            </a:bodyPr>
            <a:lstStyle/>
            <a:p>
              <a:r>
                <a:rPr lang="pt-BR" altLang="ko-KR" sz="1200" dirty="0">
                  <a:cs typeface="Arial" pitchFamily="34" charset="0"/>
                </a:rPr>
                <a:t>Utilizar o sensor em conjunto com o Arduino e obter informações da temperatura e da umidade. </a:t>
              </a: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Proposta</a:t>
              </a:r>
              <a:r>
                <a:rPr lang="en-US" altLang="ko-KR" sz="1400" b="1" dirty="0">
                  <a:solidFill>
                    <a:schemeClr val="tx1">
                      <a:lumMod val="95000"/>
                      <a:lumOff val="5000"/>
                    </a:schemeClr>
                  </a:solidFill>
                  <a:cs typeface="Arial" pitchFamily="34" charset="0"/>
                </a:rPr>
                <a:t> da </a:t>
              </a:r>
              <a:r>
                <a:rPr lang="en-US" altLang="ko-KR" sz="1400" b="1" dirty="0" err="1">
                  <a:solidFill>
                    <a:schemeClr val="tx1">
                      <a:lumMod val="95000"/>
                      <a:lumOff val="5000"/>
                    </a:schemeClr>
                  </a:solidFill>
                  <a:cs typeface="Arial" pitchFamily="34" charset="0"/>
                </a:rPr>
                <a:t>prática</a:t>
              </a:r>
              <a:endParaRPr lang="ko-KR" altLang="en-US" sz="1400" b="1" dirty="0">
                <a:solidFill>
                  <a:schemeClr val="tx1">
                    <a:lumMod val="95000"/>
                    <a:lumOff val="5000"/>
                  </a:schemeClr>
                </a:solidFill>
                <a:cs typeface="Arial" pitchFamily="34" charset="0"/>
              </a:endParaRPr>
            </a:p>
          </p:txBody>
        </p:sp>
      </p:grpSp>
      <p:sp>
        <p:nvSpPr>
          <p:cNvPr id="25" name="Rounded Rectangle 51">
            <a:extLst>
              <a:ext uri="{FF2B5EF4-FFF2-40B4-BE49-F238E27FC236}">
                <a16:creationId xmlns:a16="http://schemas.microsoft.com/office/drawing/2014/main" id="{DEEC0596-FBCE-49DD-80D6-873DBCBB8584}"/>
              </a:ext>
            </a:extLst>
          </p:cNvPr>
          <p:cNvSpPr/>
          <p:nvPr/>
        </p:nvSpPr>
        <p:spPr>
          <a:xfrm rot="16200000" flipH="1">
            <a:off x="5953909" y="5541500"/>
            <a:ext cx="507294" cy="48350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ectangle 18">
            <a:extLst>
              <a:ext uri="{FF2B5EF4-FFF2-40B4-BE49-F238E27FC236}">
                <a16:creationId xmlns:a16="http://schemas.microsoft.com/office/drawing/2014/main" id="{7AB388F3-EE5A-4741-B955-D113DD313F35}"/>
              </a:ext>
            </a:extLst>
          </p:cNvPr>
          <p:cNvSpPr/>
          <p:nvPr/>
        </p:nvSpPr>
        <p:spPr>
          <a:xfrm>
            <a:off x="5965805" y="4148570"/>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Elipse 19">
            <a:extLst>
              <a:ext uri="{FF2B5EF4-FFF2-40B4-BE49-F238E27FC236}">
                <a16:creationId xmlns:a16="http://schemas.microsoft.com/office/drawing/2014/main" id="{F5C3CC74-2B58-4822-B785-E084045832FC}"/>
              </a:ext>
            </a:extLst>
          </p:cNvPr>
          <p:cNvSpPr/>
          <p:nvPr/>
        </p:nvSpPr>
        <p:spPr>
          <a:xfrm>
            <a:off x="356754" y="1404198"/>
            <a:ext cx="4191925" cy="3896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2586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b="1" dirty="0">
                <a:solidFill>
                  <a:schemeClr val="bg1"/>
                </a:solidFill>
                <a:cs typeface="Arial" pitchFamily="34" charset="0"/>
              </a:rPr>
              <a:t>A </a:t>
            </a:r>
            <a:r>
              <a:rPr lang="en-US" altLang="ko-KR" sz="4800" b="1" dirty="0" err="1">
                <a:solidFill>
                  <a:schemeClr val="bg1"/>
                </a:solidFill>
                <a:cs typeface="Arial" pitchFamily="34" charset="0"/>
              </a:rPr>
              <a:t>solução</a:t>
            </a:r>
            <a:endParaRPr lang="ko-KR" altLang="en-US"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208421" y="3582049"/>
            <a:ext cx="6983579" cy="400110"/>
          </a:xfrm>
          <a:prstGeom prst="rect">
            <a:avLst/>
          </a:prstGeom>
          <a:noFill/>
        </p:spPr>
        <p:txBody>
          <a:bodyPr wrap="square" rtlCol="0" anchor="ctr">
            <a:spAutoFit/>
          </a:bodyPr>
          <a:lstStyle/>
          <a:p>
            <a:r>
              <a:rPr lang="en-US" altLang="ko-KR" sz="2000" dirty="0">
                <a:solidFill>
                  <a:schemeClr val="bg1"/>
                </a:solidFill>
                <a:cs typeface="Arial" pitchFamily="34" charset="0"/>
              </a:rPr>
              <a:t>Como </a:t>
            </a:r>
            <a:r>
              <a:rPr lang="en-US" altLang="ko-KR" sz="2000" dirty="0" err="1">
                <a:solidFill>
                  <a:schemeClr val="bg1"/>
                </a:solidFill>
                <a:cs typeface="Arial" pitchFamily="34" charset="0"/>
              </a:rPr>
              <a:t>usar</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uma</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solução</a:t>
            </a:r>
            <a:r>
              <a:rPr lang="en-US" altLang="ko-KR" sz="2000" dirty="0">
                <a:solidFill>
                  <a:schemeClr val="bg1"/>
                </a:solidFill>
                <a:cs typeface="Arial" pitchFamily="34" charset="0"/>
              </a:rPr>
              <a:t> IOT para </a:t>
            </a:r>
            <a:r>
              <a:rPr lang="en-US" altLang="ko-KR" sz="2000" dirty="0" err="1">
                <a:solidFill>
                  <a:schemeClr val="bg1"/>
                </a:solidFill>
                <a:cs typeface="Arial" pitchFamily="34" charset="0"/>
              </a:rPr>
              <a:t>evitar</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grandes</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perdas</a:t>
            </a:r>
            <a:endParaRPr lang="en-US" altLang="ko-KR" sz="2000"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4902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8352D5D-CEBC-4DD2-A5D7-F2F0A0CCAF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1052" y="4936733"/>
            <a:ext cx="1332904" cy="1332904"/>
          </a:xfrm>
          <a:prstGeom prst="rect">
            <a:avLst/>
          </a:prstGeom>
        </p:spPr>
      </p:pic>
      <p:pic>
        <p:nvPicPr>
          <p:cNvPr id="7" name="Imagem 6">
            <a:extLst>
              <a:ext uri="{FF2B5EF4-FFF2-40B4-BE49-F238E27FC236}">
                <a16:creationId xmlns:a16="http://schemas.microsoft.com/office/drawing/2014/main" id="{71C04B88-D949-4FCE-9874-9F6388BADD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7796" y="2888163"/>
            <a:ext cx="1332904" cy="1332904"/>
          </a:xfrm>
          <a:prstGeom prst="rect">
            <a:avLst/>
          </a:prstGeom>
        </p:spPr>
      </p:pic>
      <p:pic>
        <p:nvPicPr>
          <p:cNvPr id="13" name="Imagem 12">
            <a:extLst>
              <a:ext uri="{FF2B5EF4-FFF2-40B4-BE49-F238E27FC236}">
                <a16:creationId xmlns:a16="http://schemas.microsoft.com/office/drawing/2014/main" id="{ED0841A7-A450-4C8E-AC58-421F87E624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4340" y="4936733"/>
            <a:ext cx="1332904" cy="1332904"/>
          </a:xfrm>
          <a:prstGeom prst="rect">
            <a:avLst/>
          </a:prstGeom>
        </p:spPr>
      </p:pic>
      <p:pic>
        <p:nvPicPr>
          <p:cNvPr id="14" name="Imagem 13">
            <a:extLst>
              <a:ext uri="{FF2B5EF4-FFF2-40B4-BE49-F238E27FC236}">
                <a16:creationId xmlns:a16="http://schemas.microsoft.com/office/drawing/2014/main" id="{E6216C54-843C-4AB4-B362-1DED1C2D85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4492" y="527166"/>
            <a:ext cx="1332904" cy="1332904"/>
          </a:xfrm>
          <a:prstGeom prst="rect">
            <a:avLst/>
          </a:prstGeom>
        </p:spPr>
      </p:pic>
      <p:pic>
        <p:nvPicPr>
          <p:cNvPr id="18" name="Imagem 17">
            <a:extLst>
              <a:ext uri="{FF2B5EF4-FFF2-40B4-BE49-F238E27FC236}">
                <a16:creationId xmlns:a16="http://schemas.microsoft.com/office/drawing/2014/main" id="{7327E055-92E9-452D-81DB-E5C3430E9F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8812" y="2096096"/>
            <a:ext cx="1332904" cy="1332904"/>
          </a:xfrm>
          <a:prstGeom prst="rect">
            <a:avLst/>
          </a:prstGeom>
        </p:spPr>
      </p:pic>
      <p:pic>
        <p:nvPicPr>
          <p:cNvPr id="20" name="Imagem 19">
            <a:extLst>
              <a:ext uri="{FF2B5EF4-FFF2-40B4-BE49-F238E27FC236}">
                <a16:creationId xmlns:a16="http://schemas.microsoft.com/office/drawing/2014/main" id="{82BB4552-A15C-4C06-AF24-7CEEC62F847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7796" y="4899822"/>
            <a:ext cx="1332904" cy="1332904"/>
          </a:xfrm>
          <a:prstGeom prst="rect">
            <a:avLst/>
          </a:prstGeom>
          <a:effectLst/>
        </p:spPr>
      </p:pic>
      <p:pic>
        <p:nvPicPr>
          <p:cNvPr id="25" name="Imagem 24">
            <a:extLst>
              <a:ext uri="{FF2B5EF4-FFF2-40B4-BE49-F238E27FC236}">
                <a16:creationId xmlns:a16="http://schemas.microsoft.com/office/drawing/2014/main" id="{8C6D582F-BA59-4E05-86DF-68DCF47384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25204" y="5710017"/>
            <a:ext cx="835587" cy="835587"/>
          </a:xfrm>
          <a:prstGeom prst="rect">
            <a:avLst/>
          </a:prstGeom>
        </p:spPr>
      </p:pic>
      <p:pic>
        <p:nvPicPr>
          <p:cNvPr id="27" name="Imagem 26">
            <a:extLst>
              <a:ext uri="{FF2B5EF4-FFF2-40B4-BE49-F238E27FC236}">
                <a16:creationId xmlns:a16="http://schemas.microsoft.com/office/drawing/2014/main" id="{768103AD-739A-43D4-8E47-36DC043E13F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47714" y="4274030"/>
            <a:ext cx="835587" cy="835587"/>
          </a:xfrm>
          <a:prstGeom prst="rect">
            <a:avLst/>
          </a:prstGeom>
        </p:spPr>
      </p:pic>
      <p:pic>
        <p:nvPicPr>
          <p:cNvPr id="29" name="Imagem 28">
            <a:extLst>
              <a:ext uri="{FF2B5EF4-FFF2-40B4-BE49-F238E27FC236}">
                <a16:creationId xmlns:a16="http://schemas.microsoft.com/office/drawing/2014/main" id="{7C49D5DE-6FD3-4513-A1CB-21AFD96D78A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55117" y="4260215"/>
            <a:ext cx="835587" cy="835587"/>
          </a:xfrm>
          <a:prstGeom prst="rect">
            <a:avLst/>
          </a:prstGeom>
        </p:spPr>
      </p:pic>
      <p:pic>
        <p:nvPicPr>
          <p:cNvPr id="31" name="Imagem 30">
            <a:extLst>
              <a:ext uri="{FF2B5EF4-FFF2-40B4-BE49-F238E27FC236}">
                <a16:creationId xmlns:a16="http://schemas.microsoft.com/office/drawing/2014/main" id="{CB35F12C-FAE8-4A88-9DB1-BEA6D64AA8B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4066" y="456135"/>
            <a:ext cx="1332904" cy="1332904"/>
          </a:xfrm>
          <a:prstGeom prst="rect">
            <a:avLst/>
          </a:prstGeom>
        </p:spPr>
      </p:pic>
      <p:pic>
        <p:nvPicPr>
          <p:cNvPr id="33" name="Imagem 32">
            <a:extLst>
              <a:ext uri="{FF2B5EF4-FFF2-40B4-BE49-F238E27FC236}">
                <a16:creationId xmlns:a16="http://schemas.microsoft.com/office/drawing/2014/main" id="{B7B388F3-5103-4DB7-9965-8BF8E877C6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32604" y="450350"/>
            <a:ext cx="1332904" cy="1332904"/>
          </a:xfrm>
          <a:prstGeom prst="rect">
            <a:avLst/>
          </a:prstGeom>
        </p:spPr>
      </p:pic>
      <p:sp>
        <p:nvSpPr>
          <p:cNvPr id="34" name="Retângulo 33">
            <a:extLst>
              <a:ext uri="{FF2B5EF4-FFF2-40B4-BE49-F238E27FC236}">
                <a16:creationId xmlns:a16="http://schemas.microsoft.com/office/drawing/2014/main" id="{1361AAA8-E300-45D8-B5C3-F4C6DCD6DB09}"/>
              </a:ext>
            </a:extLst>
          </p:cNvPr>
          <p:cNvSpPr/>
          <p:nvPr/>
        </p:nvSpPr>
        <p:spPr>
          <a:xfrm>
            <a:off x="3392786" y="375825"/>
            <a:ext cx="1722782" cy="14842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5" name="Retângulo 34">
            <a:extLst>
              <a:ext uri="{FF2B5EF4-FFF2-40B4-BE49-F238E27FC236}">
                <a16:creationId xmlns:a16="http://schemas.microsoft.com/office/drawing/2014/main" id="{96DDBB65-16FC-42D7-9651-5E9E527AD601}"/>
              </a:ext>
            </a:extLst>
          </p:cNvPr>
          <p:cNvSpPr/>
          <p:nvPr/>
        </p:nvSpPr>
        <p:spPr>
          <a:xfrm>
            <a:off x="129127" y="369314"/>
            <a:ext cx="1722782" cy="14842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6" name="Retângulo 35">
            <a:extLst>
              <a:ext uri="{FF2B5EF4-FFF2-40B4-BE49-F238E27FC236}">
                <a16:creationId xmlns:a16="http://schemas.microsoft.com/office/drawing/2014/main" id="{388271E2-B80D-4F76-BD6A-3AF26A8F68C8}"/>
              </a:ext>
            </a:extLst>
          </p:cNvPr>
          <p:cNvSpPr/>
          <p:nvPr/>
        </p:nvSpPr>
        <p:spPr>
          <a:xfrm>
            <a:off x="6681643" y="400554"/>
            <a:ext cx="1547242" cy="31008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7" name="Retângulo 36">
            <a:extLst>
              <a:ext uri="{FF2B5EF4-FFF2-40B4-BE49-F238E27FC236}">
                <a16:creationId xmlns:a16="http://schemas.microsoft.com/office/drawing/2014/main" id="{0480848E-7FB1-4375-ABF3-6F387C5CA3AA}"/>
              </a:ext>
            </a:extLst>
          </p:cNvPr>
          <p:cNvSpPr/>
          <p:nvPr/>
        </p:nvSpPr>
        <p:spPr>
          <a:xfrm>
            <a:off x="9737665" y="374678"/>
            <a:ext cx="1722782" cy="14842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8" name="Retângulo 37">
            <a:extLst>
              <a:ext uri="{FF2B5EF4-FFF2-40B4-BE49-F238E27FC236}">
                <a16:creationId xmlns:a16="http://schemas.microsoft.com/office/drawing/2014/main" id="{69D0F186-0B6F-4C68-ABF5-82256991E6F9}"/>
              </a:ext>
            </a:extLst>
          </p:cNvPr>
          <p:cNvSpPr/>
          <p:nvPr/>
        </p:nvSpPr>
        <p:spPr>
          <a:xfrm>
            <a:off x="10094878" y="5604045"/>
            <a:ext cx="1013736" cy="1036176"/>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9" name="Retângulo 38">
            <a:extLst>
              <a:ext uri="{FF2B5EF4-FFF2-40B4-BE49-F238E27FC236}">
                <a16:creationId xmlns:a16="http://schemas.microsoft.com/office/drawing/2014/main" id="{5D45E7FF-B698-49C3-9FC4-2B73F9A33C64}"/>
              </a:ext>
            </a:extLst>
          </p:cNvPr>
          <p:cNvSpPr/>
          <p:nvPr/>
        </p:nvSpPr>
        <p:spPr>
          <a:xfrm>
            <a:off x="9404306" y="2705972"/>
            <a:ext cx="2382035" cy="2661158"/>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41" name="Retângulo 40">
            <a:extLst>
              <a:ext uri="{FF2B5EF4-FFF2-40B4-BE49-F238E27FC236}">
                <a16:creationId xmlns:a16="http://schemas.microsoft.com/office/drawing/2014/main" id="{6D512A18-57B6-4001-AD88-8EBF8126AFFC}"/>
              </a:ext>
            </a:extLst>
          </p:cNvPr>
          <p:cNvSpPr/>
          <p:nvPr/>
        </p:nvSpPr>
        <p:spPr>
          <a:xfrm>
            <a:off x="1342857" y="2705972"/>
            <a:ext cx="1722782" cy="1663000"/>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42" name="Retângulo 41">
            <a:extLst>
              <a:ext uri="{FF2B5EF4-FFF2-40B4-BE49-F238E27FC236}">
                <a16:creationId xmlns:a16="http://schemas.microsoft.com/office/drawing/2014/main" id="{C2768037-7CFE-41E0-83D8-5713C2E4BE55}"/>
              </a:ext>
            </a:extLst>
          </p:cNvPr>
          <p:cNvSpPr/>
          <p:nvPr/>
        </p:nvSpPr>
        <p:spPr>
          <a:xfrm>
            <a:off x="1333360" y="4846589"/>
            <a:ext cx="1722782" cy="1484245"/>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43" name="Retângulo 42">
            <a:extLst>
              <a:ext uri="{FF2B5EF4-FFF2-40B4-BE49-F238E27FC236}">
                <a16:creationId xmlns:a16="http://schemas.microsoft.com/office/drawing/2014/main" id="{3B523823-4C71-4DBB-8DCE-DDB73E55753C}"/>
              </a:ext>
            </a:extLst>
          </p:cNvPr>
          <p:cNvSpPr/>
          <p:nvPr/>
        </p:nvSpPr>
        <p:spPr>
          <a:xfrm>
            <a:off x="3924314" y="4846589"/>
            <a:ext cx="4161537" cy="1484245"/>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cxnSp>
        <p:nvCxnSpPr>
          <p:cNvPr id="45" name="Conector de Seta Reta 44">
            <a:extLst>
              <a:ext uri="{FF2B5EF4-FFF2-40B4-BE49-F238E27FC236}">
                <a16:creationId xmlns:a16="http://schemas.microsoft.com/office/drawing/2014/main" id="{AB164DBA-F6CB-46BA-997B-44E7659E2E0F}"/>
              </a:ext>
            </a:extLst>
          </p:cNvPr>
          <p:cNvCxnSpPr>
            <a:stCxn id="35" idx="3"/>
            <a:endCxn id="34" idx="1"/>
          </p:cNvCxnSpPr>
          <p:nvPr/>
        </p:nvCxnSpPr>
        <p:spPr>
          <a:xfrm>
            <a:off x="1851909" y="1111437"/>
            <a:ext cx="1540877" cy="6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Angulado 52">
            <a:extLst>
              <a:ext uri="{FF2B5EF4-FFF2-40B4-BE49-F238E27FC236}">
                <a16:creationId xmlns:a16="http://schemas.microsoft.com/office/drawing/2014/main" id="{EA8ECA6D-5EC4-4E81-9CE9-E6CD95DACC72}"/>
              </a:ext>
            </a:extLst>
          </p:cNvPr>
          <p:cNvCxnSpPr>
            <a:stCxn id="34" idx="3"/>
            <a:endCxn id="36" idx="1"/>
          </p:cNvCxnSpPr>
          <p:nvPr/>
        </p:nvCxnSpPr>
        <p:spPr>
          <a:xfrm>
            <a:off x="5115568" y="1117948"/>
            <a:ext cx="1566075" cy="833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do 54">
            <a:extLst>
              <a:ext uri="{FF2B5EF4-FFF2-40B4-BE49-F238E27FC236}">
                <a16:creationId xmlns:a16="http://schemas.microsoft.com/office/drawing/2014/main" id="{D613D6EC-0460-400E-864A-2C879F9195F2}"/>
              </a:ext>
            </a:extLst>
          </p:cNvPr>
          <p:cNvCxnSpPr>
            <a:stCxn id="36" idx="3"/>
            <a:endCxn id="37" idx="1"/>
          </p:cNvCxnSpPr>
          <p:nvPr/>
        </p:nvCxnSpPr>
        <p:spPr>
          <a:xfrm flipV="1">
            <a:off x="8228885" y="1116801"/>
            <a:ext cx="1508780" cy="8341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de Seta Reta 56">
            <a:extLst>
              <a:ext uri="{FF2B5EF4-FFF2-40B4-BE49-F238E27FC236}">
                <a16:creationId xmlns:a16="http://schemas.microsoft.com/office/drawing/2014/main" id="{7F492363-34D0-4988-829D-584156648E26}"/>
              </a:ext>
            </a:extLst>
          </p:cNvPr>
          <p:cNvCxnSpPr>
            <a:cxnSpLocks/>
            <a:stCxn id="37" idx="2"/>
            <a:endCxn id="39" idx="0"/>
          </p:cNvCxnSpPr>
          <p:nvPr/>
        </p:nvCxnSpPr>
        <p:spPr>
          <a:xfrm flipH="1">
            <a:off x="10595324" y="1858923"/>
            <a:ext cx="3732" cy="84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de Seta Reta 64">
            <a:extLst>
              <a:ext uri="{FF2B5EF4-FFF2-40B4-BE49-F238E27FC236}">
                <a16:creationId xmlns:a16="http://schemas.microsoft.com/office/drawing/2014/main" id="{64115E20-A8F2-4DE4-B0E6-C7971E3AE615}"/>
              </a:ext>
            </a:extLst>
          </p:cNvPr>
          <p:cNvCxnSpPr>
            <a:cxnSpLocks/>
            <a:stCxn id="43" idx="1"/>
            <a:endCxn id="42" idx="3"/>
          </p:cNvCxnSpPr>
          <p:nvPr/>
        </p:nvCxnSpPr>
        <p:spPr>
          <a:xfrm flipH="1">
            <a:off x="3056142" y="5588712"/>
            <a:ext cx="868172"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7" name="Conector de Seta Reta 66">
            <a:extLst>
              <a:ext uri="{FF2B5EF4-FFF2-40B4-BE49-F238E27FC236}">
                <a16:creationId xmlns:a16="http://schemas.microsoft.com/office/drawing/2014/main" id="{3EBA3E96-84C0-4249-8E6E-A3149C84AFDA}"/>
              </a:ext>
            </a:extLst>
          </p:cNvPr>
          <p:cNvCxnSpPr>
            <a:cxnSpLocks/>
            <a:stCxn id="42" idx="0"/>
            <a:endCxn id="41" idx="2"/>
          </p:cNvCxnSpPr>
          <p:nvPr/>
        </p:nvCxnSpPr>
        <p:spPr>
          <a:xfrm flipV="1">
            <a:off x="2194751" y="4368972"/>
            <a:ext cx="9497" cy="477617"/>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69" name="Imagem 68">
            <a:extLst>
              <a:ext uri="{FF2B5EF4-FFF2-40B4-BE49-F238E27FC236}">
                <a16:creationId xmlns:a16="http://schemas.microsoft.com/office/drawing/2014/main" id="{7B1A972E-BD05-4309-9852-18859193527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09636" y="450350"/>
            <a:ext cx="1332905" cy="1332905"/>
          </a:xfrm>
          <a:prstGeom prst="rect">
            <a:avLst/>
          </a:prstGeom>
        </p:spPr>
      </p:pic>
      <p:sp>
        <p:nvSpPr>
          <p:cNvPr id="72" name="CaixaDeTexto 71">
            <a:extLst>
              <a:ext uri="{FF2B5EF4-FFF2-40B4-BE49-F238E27FC236}">
                <a16:creationId xmlns:a16="http://schemas.microsoft.com/office/drawing/2014/main" id="{A77C4483-F977-452A-A1A1-742E2070EDCB}"/>
              </a:ext>
            </a:extLst>
          </p:cNvPr>
          <p:cNvSpPr txBox="1"/>
          <p:nvPr/>
        </p:nvSpPr>
        <p:spPr>
          <a:xfrm>
            <a:off x="0" y="20318"/>
            <a:ext cx="2367315" cy="369332"/>
          </a:xfrm>
          <a:prstGeom prst="rect">
            <a:avLst/>
          </a:prstGeom>
          <a:noFill/>
        </p:spPr>
        <p:txBody>
          <a:bodyPr wrap="none" rtlCol="0">
            <a:spAutoFit/>
          </a:bodyPr>
          <a:lstStyle/>
          <a:p>
            <a:r>
              <a:rPr lang="pt-BR" dirty="0">
                <a:solidFill>
                  <a:schemeClr val="accent1">
                    <a:lumMod val="75000"/>
                  </a:schemeClr>
                </a:solidFill>
              </a:rPr>
              <a:t>Fábrica/ Manipuladora</a:t>
            </a:r>
          </a:p>
        </p:txBody>
      </p:sp>
      <p:sp>
        <p:nvSpPr>
          <p:cNvPr id="73" name="CaixaDeTexto 72">
            <a:extLst>
              <a:ext uri="{FF2B5EF4-FFF2-40B4-BE49-F238E27FC236}">
                <a16:creationId xmlns:a16="http://schemas.microsoft.com/office/drawing/2014/main" id="{A1AB93EA-AC9E-4393-A1A7-FEC087D79BFE}"/>
              </a:ext>
            </a:extLst>
          </p:cNvPr>
          <p:cNvSpPr txBox="1"/>
          <p:nvPr/>
        </p:nvSpPr>
        <p:spPr>
          <a:xfrm>
            <a:off x="3769396" y="43183"/>
            <a:ext cx="942822" cy="369332"/>
          </a:xfrm>
          <a:prstGeom prst="rect">
            <a:avLst/>
          </a:prstGeom>
          <a:noFill/>
        </p:spPr>
        <p:txBody>
          <a:bodyPr wrap="none" rtlCol="0">
            <a:spAutoFit/>
          </a:bodyPr>
          <a:lstStyle/>
          <a:p>
            <a:r>
              <a:rPr lang="pt-BR" dirty="0">
                <a:solidFill>
                  <a:schemeClr val="accent1">
                    <a:lumMod val="75000"/>
                  </a:schemeClr>
                </a:solidFill>
              </a:rPr>
              <a:t>Vacinas</a:t>
            </a:r>
            <a:r>
              <a:rPr lang="pt-BR" dirty="0"/>
              <a:t> </a:t>
            </a:r>
          </a:p>
        </p:txBody>
      </p:sp>
      <p:sp>
        <p:nvSpPr>
          <p:cNvPr id="74" name="CaixaDeTexto 73">
            <a:extLst>
              <a:ext uri="{FF2B5EF4-FFF2-40B4-BE49-F238E27FC236}">
                <a16:creationId xmlns:a16="http://schemas.microsoft.com/office/drawing/2014/main" id="{A3CA5CA7-0376-49C5-B924-C73E88B3F50F}"/>
              </a:ext>
            </a:extLst>
          </p:cNvPr>
          <p:cNvSpPr txBox="1"/>
          <p:nvPr/>
        </p:nvSpPr>
        <p:spPr>
          <a:xfrm>
            <a:off x="6577668" y="26414"/>
            <a:ext cx="1686552" cy="369332"/>
          </a:xfrm>
          <a:prstGeom prst="rect">
            <a:avLst/>
          </a:prstGeom>
          <a:noFill/>
        </p:spPr>
        <p:txBody>
          <a:bodyPr wrap="none" rtlCol="0">
            <a:spAutoFit/>
          </a:bodyPr>
          <a:lstStyle/>
          <a:p>
            <a:r>
              <a:rPr lang="pt-BR" dirty="0">
                <a:solidFill>
                  <a:schemeClr val="accent1">
                    <a:lumMod val="75000"/>
                  </a:schemeClr>
                </a:solidFill>
              </a:rPr>
              <a:t>Transportadoras</a:t>
            </a:r>
          </a:p>
        </p:txBody>
      </p:sp>
      <p:sp>
        <p:nvSpPr>
          <p:cNvPr id="77" name="CaixaDeTexto 76">
            <a:extLst>
              <a:ext uri="{FF2B5EF4-FFF2-40B4-BE49-F238E27FC236}">
                <a16:creationId xmlns:a16="http://schemas.microsoft.com/office/drawing/2014/main" id="{4C665F1B-A48B-4DF5-98D0-94B52AD9B480}"/>
              </a:ext>
            </a:extLst>
          </p:cNvPr>
          <p:cNvSpPr txBox="1"/>
          <p:nvPr/>
        </p:nvSpPr>
        <p:spPr>
          <a:xfrm>
            <a:off x="9775366" y="26414"/>
            <a:ext cx="1652760" cy="369332"/>
          </a:xfrm>
          <a:prstGeom prst="rect">
            <a:avLst/>
          </a:prstGeom>
          <a:noFill/>
        </p:spPr>
        <p:txBody>
          <a:bodyPr wrap="none" rtlCol="0">
            <a:spAutoFit/>
          </a:bodyPr>
          <a:lstStyle/>
          <a:p>
            <a:r>
              <a:rPr lang="pt-BR" dirty="0">
                <a:solidFill>
                  <a:schemeClr val="accent1">
                    <a:lumMod val="75000"/>
                  </a:schemeClr>
                </a:solidFill>
              </a:rPr>
              <a:t>Postos de saúde</a:t>
            </a:r>
          </a:p>
        </p:txBody>
      </p:sp>
      <p:sp>
        <p:nvSpPr>
          <p:cNvPr id="79" name="CaixaDeTexto 78">
            <a:extLst>
              <a:ext uri="{FF2B5EF4-FFF2-40B4-BE49-F238E27FC236}">
                <a16:creationId xmlns:a16="http://schemas.microsoft.com/office/drawing/2014/main" id="{E5D89459-2C7E-46A2-B949-6DD2A8AEF396}"/>
              </a:ext>
            </a:extLst>
          </p:cNvPr>
          <p:cNvSpPr txBox="1"/>
          <p:nvPr/>
        </p:nvSpPr>
        <p:spPr>
          <a:xfrm>
            <a:off x="8930321" y="5752514"/>
            <a:ext cx="1327766" cy="923330"/>
          </a:xfrm>
          <a:prstGeom prst="rect">
            <a:avLst/>
          </a:prstGeom>
          <a:noFill/>
        </p:spPr>
        <p:txBody>
          <a:bodyPr wrap="square" rtlCol="0">
            <a:spAutoFit/>
          </a:bodyPr>
          <a:lstStyle/>
          <a:p>
            <a:r>
              <a:rPr lang="pt-BR" dirty="0">
                <a:solidFill>
                  <a:schemeClr val="accent1">
                    <a:lumMod val="75000"/>
                  </a:schemeClr>
                </a:solidFill>
              </a:rPr>
              <a:t>Leitura e envio dos dados</a:t>
            </a:r>
          </a:p>
        </p:txBody>
      </p:sp>
      <p:cxnSp>
        <p:nvCxnSpPr>
          <p:cNvPr id="83" name="Conector reto 82">
            <a:extLst>
              <a:ext uri="{FF2B5EF4-FFF2-40B4-BE49-F238E27FC236}">
                <a16:creationId xmlns:a16="http://schemas.microsoft.com/office/drawing/2014/main" id="{FFAC75B7-0673-4992-A0EC-8DA1FC2887AD}"/>
              </a:ext>
            </a:extLst>
          </p:cNvPr>
          <p:cNvCxnSpPr>
            <a:cxnSpLocks/>
          </p:cNvCxnSpPr>
          <p:nvPr/>
        </p:nvCxnSpPr>
        <p:spPr>
          <a:xfrm flipH="1">
            <a:off x="8862004" y="6640221"/>
            <a:ext cx="1282591" cy="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6" name="CaixaDeTexto 85">
            <a:extLst>
              <a:ext uri="{FF2B5EF4-FFF2-40B4-BE49-F238E27FC236}">
                <a16:creationId xmlns:a16="http://schemas.microsoft.com/office/drawing/2014/main" id="{9D70A9E6-0DBE-4059-967C-6F5D00937FBA}"/>
              </a:ext>
            </a:extLst>
          </p:cNvPr>
          <p:cNvSpPr txBox="1"/>
          <p:nvPr/>
        </p:nvSpPr>
        <p:spPr>
          <a:xfrm>
            <a:off x="3731509" y="4354842"/>
            <a:ext cx="4867781" cy="646331"/>
          </a:xfrm>
          <a:prstGeom prst="rect">
            <a:avLst/>
          </a:prstGeom>
          <a:noFill/>
        </p:spPr>
        <p:txBody>
          <a:bodyPr wrap="square" rtlCol="0">
            <a:spAutoFit/>
          </a:bodyPr>
          <a:lstStyle/>
          <a:p>
            <a:r>
              <a:rPr lang="pt-BR" dirty="0">
                <a:solidFill>
                  <a:schemeClr val="accent1">
                    <a:lumMod val="75000"/>
                  </a:schemeClr>
                </a:solidFill>
              </a:rPr>
              <a:t>Armazenamento e Processamento de dados</a:t>
            </a:r>
            <a:endParaRPr lang="pt-BR" dirty="0"/>
          </a:p>
          <a:p>
            <a:endParaRPr lang="pt-BR" dirty="0">
              <a:solidFill>
                <a:schemeClr val="accent1">
                  <a:lumMod val="75000"/>
                </a:schemeClr>
              </a:solidFill>
            </a:endParaRPr>
          </a:p>
        </p:txBody>
      </p:sp>
      <p:sp>
        <p:nvSpPr>
          <p:cNvPr id="89" name="CaixaDeTexto 88">
            <a:extLst>
              <a:ext uri="{FF2B5EF4-FFF2-40B4-BE49-F238E27FC236}">
                <a16:creationId xmlns:a16="http://schemas.microsoft.com/office/drawing/2014/main" id="{5C54A794-878A-4EEB-8F67-ABCA7179DBFB}"/>
              </a:ext>
            </a:extLst>
          </p:cNvPr>
          <p:cNvSpPr txBox="1"/>
          <p:nvPr/>
        </p:nvSpPr>
        <p:spPr>
          <a:xfrm>
            <a:off x="42954" y="4801714"/>
            <a:ext cx="1846271" cy="923330"/>
          </a:xfrm>
          <a:prstGeom prst="rect">
            <a:avLst/>
          </a:prstGeom>
          <a:noFill/>
        </p:spPr>
        <p:txBody>
          <a:bodyPr wrap="square" rtlCol="0">
            <a:spAutoFit/>
          </a:bodyPr>
          <a:lstStyle/>
          <a:p>
            <a:r>
              <a:rPr lang="pt-BR" dirty="0">
                <a:solidFill>
                  <a:schemeClr val="accent1">
                    <a:lumMod val="75000"/>
                  </a:schemeClr>
                </a:solidFill>
              </a:rPr>
              <a:t>Envio das informações</a:t>
            </a:r>
          </a:p>
          <a:p>
            <a:r>
              <a:rPr lang="pt-BR" dirty="0">
                <a:solidFill>
                  <a:schemeClr val="accent1">
                    <a:lumMod val="75000"/>
                  </a:schemeClr>
                </a:solidFill>
              </a:rPr>
              <a:t>(Relatório)</a:t>
            </a:r>
          </a:p>
        </p:txBody>
      </p:sp>
      <p:cxnSp>
        <p:nvCxnSpPr>
          <p:cNvPr id="91" name="Conector reto 90">
            <a:extLst>
              <a:ext uri="{FF2B5EF4-FFF2-40B4-BE49-F238E27FC236}">
                <a16:creationId xmlns:a16="http://schemas.microsoft.com/office/drawing/2014/main" id="{7E7E6421-D22A-496A-8780-2FA432B14FDD}"/>
              </a:ext>
            </a:extLst>
          </p:cNvPr>
          <p:cNvCxnSpPr>
            <a:cxnSpLocks/>
          </p:cNvCxnSpPr>
          <p:nvPr/>
        </p:nvCxnSpPr>
        <p:spPr>
          <a:xfrm flipH="1">
            <a:off x="42954" y="5725044"/>
            <a:ext cx="1290406" cy="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3" name="Conector reto 92">
            <a:extLst>
              <a:ext uri="{FF2B5EF4-FFF2-40B4-BE49-F238E27FC236}">
                <a16:creationId xmlns:a16="http://schemas.microsoft.com/office/drawing/2014/main" id="{049AD8F0-5821-48B8-9397-25BF1DFF4D8D}"/>
              </a:ext>
            </a:extLst>
          </p:cNvPr>
          <p:cNvCxnSpPr>
            <a:cxnSpLocks/>
            <a:stCxn id="41" idx="3"/>
          </p:cNvCxnSpPr>
          <p:nvPr/>
        </p:nvCxnSpPr>
        <p:spPr>
          <a:xfrm>
            <a:off x="3065639" y="3537472"/>
            <a:ext cx="2216362" cy="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4" name="CaixaDeTexto 93">
            <a:extLst>
              <a:ext uri="{FF2B5EF4-FFF2-40B4-BE49-F238E27FC236}">
                <a16:creationId xmlns:a16="http://schemas.microsoft.com/office/drawing/2014/main" id="{8C17C9D4-30C7-411F-9CD4-7D005F115E32}"/>
              </a:ext>
            </a:extLst>
          </p:cNvPr>
          <p:cNvSpPr txBox="1"/>
          <p:nvPr/>
        </p:nvSpPr>
        <p:spPr>
          <a:xfrm>
            <a:off x="3138004" y="2595682"/>
            <a:ext cx="2379240" cy="923330"/>
          </a:xfrm>
          <a:prstGeom prst="rect">
            <a:avLst/>
          </a:prstGeom>
          <a:noFill/>
        </p:spPr>
        <p:txBody>
          <a:bodyPr wrap="square" rtlCol="0">
            <a:spAutoFit/>
          </a:bodyPr>
          <a:lstStyle/>
          <a:p>
            <a:r>
              <a:rPr lang="pt-BR" dirty="0">
                <a:solidFill>
                  <a:schemeClr val="accent1">
                    <a:lumMod val="75000"/>
                  </a:schemeClr>
                </a:solidFill>
              </a:rPr>
              <a:t>Análise das informações por um profissional da saúde</a:t>
            </a:r>
          </a:p>
        </p:txBody>
      </p:sp>
      <p:cxnSp>
        <p:nvCxnSpPr>
          <p:cNvPr id="32" name="Conector de Seta Reta 31">
            <a:extLst>
              <a:ext uri="{FF2B5EF4-FFF2-40B4-BE49-F238E27FC236}">
                <a16:creationId xmlns:a16="http://schemas.microsoft.com/office/drawing/2014/main" id="{AFBA3F38-8BF4-44C0-8029-05BD8F748652}"/>
              </a:ext>
            </a:extLst>
          </p:cNvPr>
          <p:cNvCxnSpPr>
            <a:stCxn id="39" idx="2"/>
            <a:endCxn id="38" idx="0"/>
          </p:cNvCxnSpPr>
          <p:nvPr/>
        </p:nvCxnSpPr>
        <p:spPr>
          <a:xfrm>
            <a:off x="10595324" y="5367130"/>
            <a:ext cx="6422" cy="236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B7C35778-101D-4F7E-8B1B-FF44F806BA11}"/>
              </a:ext>
            </a:extLst>
          </p:cNvPr>
          <p:cNvCxnSpPr>
            <a:cxnSpLocks/>
            <a:endCxn id="43" idx="3"/>
          </p:cNvCxnSpPr>
          <p:nvPr/>
        </p:nvCxnSpPr>
        <p:spPr>
          <a:xfrm flipH="1" flipV="1">
            <a:off x="8085851" y="5588712"/>
            <a:ext cx="2009027" cy="14473"/>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51" name="Imagem 50">
            <a:extLst>
              <a:ext uri="{FF2B5EF4-FFF2-40B4-BE49-F238E27FC236}">
                <a16:creationId xmlns:a16="http://schemas.microsoft.com/office/drawing/2014/main" id="{4BC132AE-4128-49C1-8FA6-8011AF41EC0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32604" y="2804284"/>
            <a:ext cx="1378773" cy="1378773"/>
          </a:xfrm>
          <a:prstGeom prst="rect">
            <a:avLst/>
          </a:prstGeom>
        </p:spPr>
      </p:pic>
      <p:cxnSp>
        <p:nvCxnSpPr>
          <p:cNvPr id="3" name="Conector reto 2">
            <a:extLst>
              <a:ext uri="{FF2B5EF4-FFF2-40B4-BE49-F238E27FC236}">
                <a16:creationId xmlns:a16="http://schemas.microsoft.com/office/drawing/2014/main" id="{3A3EA3F0-8A21-4C74-823F-0A7CA7E4C45D}"/>
              </a:ext>
            </a:extLst>
          </p:cNvPr>
          <p:cNvCxnSpPr>
            <a:cxnSpLocks/>
            <a:stCxn id="39" idx="1"/>
          </p:cNvCxnSpPr>
          <p:nvPr/>
        </p:nvCxnSpPr>
        <p:spPr>
          <a:xfrm flipH="1" flipV="1">
            <a:off x="7553739" y="4033489"/>
            <a:ext cx="1850567" cy="3062"/>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BEBA8030-1ABB-4B84-B90B-AD297F9EF66D}"/>
              </a:ext>
            </a:extLst>
          </p:cNvPr>
          <p:cNvSpPr txBox="1"/>
          <p:nvPr/>
        </p:nvSpPr>
        <p:spPr>
          <a:xfrm>
            <a:off x="7707225" y="3710484"/>
            <a:ext cx="1502142" cy="369332"/>
          </a:xfrm>
          <a:prstGeom prst="rect">
            <a:avLst/>
          </a:prstGeom>
          <a:noFill/>
          <a:effectLst>
            <a:glow rad="63500">
              <a:schemeClr val="accent1">
                <a:satMod val="175000"/>
                <a:alpha val="40000"/>
              </a:schemeClr>
            </a:glow>
          </a:effectLst>
        </p:spPr>
        <p:txBody>
          <a:bodyPr wrap="none" rtlCol="0">
            <a:spAutoFit/>
          </a:bodyPr>
          <a:lstStyle/>
          <a:p>
            <a:r>
              <a:rPr lang="pt-BR" dirty="0">
                <a:solidFill>
                  <a:schemeClr val="accent1">
                    <a:lumMod val="75000"/>
                  </a:schemeClr>
                </a:solidFill>
              </a:rPr>
              <a:t>Sala de vacina</a:t>
            </a:r>
          </a:p>
        </p:txBody>
      </p:sp>
    </p:spTree>
    <p:extLst>
      <p:ext uri="{BB962C8B-B14F-4D97-AF65-F5344CB8AC3E}">
        <p14:creationId xmlns:p14="http://schemas.microsoft.com/office/powerpoint/2010/main" val="277747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ixaDeTexto 4">
            <a:hlinkClick r:id="rId3" action="ppaction://hlinkfile"/>
            <a:extLst>
              <a:ext uri="{FF2B5EF4-FFF2-40B4-BE49-F238E27FC236}">
                <a16:creationId xmlns:a16="http://schemas.microsoft.com/office/drawing/2014/main" id="{EC923E59-5264-48AE-A2F5-767564969177}"/>
              </a:ext>
            </a:extLst>
          </p:cNvPr>
          <p:cNvSpPr txBox="1"/>
          <p:nvPr/>
        </p:nvSpPr>
        <p:spPr>
          <a:xfrm>
            <a:off x="4726745" y="4684542"/>
            <a:ext cx="2194560" cy="369332"/>
          </a:xfrm>
          <a:prstGeom prst="rect">
            <a:avLst/>
          </a:prstGeom>
          <a:noFill/>
        </p:spPr>
        <p:txBody>
          <a:bodyPr wrap="square" rtlCol="0">
            <a:spAutoFit/>
          </a:bodyPr>
          <a:lstStyle/>
          <a:p>
            <a:r>
              <a:rPr lang="pt-BR" dirty="0">
                <a:solidFill>
                  <a:srgbClr val="008CBA"/>
                </a:solidFill>
              </a:rPr>
              <a:t>.</a:t>
            </a:r>
          </a:p>
        </p:txBody>
      </p:sp>
      <p:pic>
        <p:nvPicPr>
          <p:cNvPr id="9" name="Imagem 8">
            <a:extLst>
              <a:ext uri="{FF2B5EF4-FFF2-40B4-BE49-F238E27FC236}">
                <a16:creationId xmlns:a16="http://schemas.microsoft.com/office/drawing/2014/main" id="{5755A542-7E03-475C-BAD3-2ED9E0770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CaixaDeTexto 9">
            <a:hlinkClick r:id="rId5" action="ppaction://hlinkfile"/>
            <a:extLst>
              <a:ext uri="{FF2B5EF4-FFF2-40B4-BE49-F238E27FC236}">
                <a16:creationId xmlns:a16="http://schemas.microsoft.com/office/drawing/2014/main" id="{0CF630B1-7A2F-4AD2-9FE5-0A7486E8A002}"/>
              </a:ext>
            </a:extLst>
          </p:cNvPr>
          <p:cNvSpPr txBox="1"/>
          <p:nvPr/>
        </p:nvSpPr>
        <p:spPr>
          <a:xfrm>
            <a:off x="4726745" y="4533900"/>
            <a:ext cx="1921705" cy="369332"/>
          </a:xfrm>
          <a:prstGeom prst="rect">
            <a:avLst/>
          </a:prstGeom>
          <a:noFill/>
        </p:spPr>
        <p:txBody>
          <a:bodyPr wrap="square" rtlCol="0">
            <a:spAutoFit/>
          </a:bodyPr>
          <a:lstStyle/>
          <a:p>
            <a:r>
              <a:rPr lang="pt-BR" dirty="0">
                <a:solidFill>
                  <a:srgbClr val="008CBA"/>
                </a:solidFill>
              </a:rPr>
              <a:t>.</a:t>
            </a:r>
          </a:p>
        </p:txBody>
      </p:sp>
    </p:spTree>
    <p:extLst>
      <p:ext uri="{BB962C8B-B14F-4D97-AF65-F5344CB8AC3E}">
        <p14:creationId xmlns:p14="http://schemas.microsoft.com/office/powerpoint/2010/main" val="106014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a:extLst>
              <a:ext uri="{FF2B5EF4-FFF2-40B4-BE49-F238E27FC236}">
                <a16:creationId xmlns:a16="http://schemas.microsoft.com/office/drawing/2014/main" id="{A140D002-FC20-4987-975E-22DC95E51C6A}"/>
              </a:ext>
            </a:extLst>
          </p:cNvPr>
          <p:cNvSpPr/>
          <p:nvPr/>
        </p:nvSpPr>
        <p:spPr>
          <a:xfrm>
            <a:off x="3420729" y="3298574"/>
            <a:ext cx="2005476" cy="276999"/>
          </a:xfrm>
          <a:prstGeom prst="rect">
            <a:avLst/>
          </a:prstGeom>
        </p:spPr>
        <p:txBody>
          <a:bodyPr wrap="square">
            <a:spAutoFit/>
          </a:bodyPr>
          <a:lstStyle/>
          <a:p>
            <a:pPr algn="ctr"/>
            <a:r>
              <a:rPr lang="en-US" altLang="ko-KR" sz="1200" b="1" dirty="0" err="1">
                <a:solidFill>
                  <a:schemeClr val="bg1"/>
                </a:solidFill>
                <a:cs typeface="Arial" pitchFamily="34" charset="0"/>
              </a:rPr>
              <a:t>Vítor</a:t>
            </a:r>
            <a:r>
              <a:rPr lang="en-US" altLang="ko-KR" sz="1200" b="1" dirty="0">
                <a:solidFill>
                  <a:schemeClr val="bg1"/>
                </a:solidFill>
                <a:cs typeface="Arial" pitchFamily="34" charset="0"/>
              </a:rPr>
              <a:t> Braga</a:t>
            </a:r>
          </a:p>
        </p:txBody>
      </p:sp>
      <p:grpSp>
        <p:nvGrpSpPr>
          <p:cNvPr id="18" name="그룹 1">
            <a:extLst>
              <a:ext uri="{FF2B5EF4-FFF2-40B4-BE49-F238E27FC236}">
                <a16:creationId xmlns:a16="http://schemas.microsoft.com/office/drawing/2014/main" id="{335BEF94-F8B5-4034-8E17-61E9A625C245}"/>
              </a:ext>
            </a:extLst>
          </p:cNvPr>
          <p:cNvGrpSpPr/>
          <p:nvPr/>
        </p:nvGrpSpPr>
        <p:grpSpPr>
          <a:xfrm>
            <a:off x="9210740" y="4305102"/>
            <a:ext cx="1983128" cy="1984900"/>
            <a:chOff x="8582298" y="2310847"/>
            <a:chExt cx="2026966" cy="2028775"/>
          </a:xfrm>
        </p:grpSpPr>
        <p:sp>
          <p:nvSpPr>
            <p:cNvPr id="19" name="Oval 18">
              <a:extLst>
                <a:ext uri="{FF2B5EF4-FFF2-40B4-BE49-F238E27FC236}">
                  <a16:creationId xmlns:a16="http://schemas.microsoft.com/office/drawing/2014/main" id="{8914A12A-D1AB-4938-A4B3-DA802C997468}"/>
                </a:ext>
              </a:extLst>
            </p:cNvPr>
            <p:cNvSpPr/>
            <p:nvPr/>
          </p:nvSpPr>
          <p:spPr>
            <a:xfrm>
              <a:off x="8582298"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Oval 19">
              <a:extLst>
                <a:ext uri="{FF2B5EF4-FFF2-40B4-BE49-F238E27FC236}">
                  <a16:creationId xmlns:a16="http://schemas.microsoft.com/office/drawing/2014/main" id="{380950BB-A798-4AF6-829E-3E238499BA00}"/>
                </a:ext>
              </a:extLst>
            </p:cNvPr>
            <p:cNvSpPr/>
            <p:nvPr/>
          </p:nvSpPr>
          <p:spPr>
            <a:xfrm>
              <a:off x="10287809"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 name="그룹 4">
            <a:extLst>
              <a:ext uri="{FF2B5EF4-FFF2-40B4-BE49-F238E27FC236}">
                <a16:creationId xmlns:a16="http://schemas.microsoft.com/office/drawing/2014/main" id="{A030F15D-5F66-4BB6-88F0-8BDDE5615D85}"/>
              </a:ext>
            </a:extLst>
          </p:cNvPr>
          <p:cNvGrpSpPr/>
          <p:nvPr/>
        </p:nvGrpSpPr>
        <p:grpSpPr>
          <a:xfrm>
            <a:off x="6824457" y="1210669"/>
            <a:ext cx="1983128" cy="1984900"/>
            <a:chOff x="853440" y="2310847"/>
            <a:chExt cx="2026966" cy="2028775"/>
          </a:xfrm>
        </p:grpSpPr>
        <p:sp>
          <p:nvSpPr>
            <p:cNvPr id="22" name="Oval 21">
              <a:extLst>
                <a:ext uri="{FF2B5EF4-FFF2-40B4-BE49-F238E27FC236}">
                  <a16:creationId xmlns:a16="http://schemas.microsoft.com/office/drawing/2014/main" id="{BC02DA93-3B0D-4053-B893-2AA90A321940}"/>
                </a:ext>
              </a:extLst>
            </p:cNvPr>
            <p:cNvSpPr/>
            <p:nvPr/>
          </p:nvSpPr>
          <p:spPr>
            <a:xfrm>
              <a:off x="853440"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Oval 22">
              <a:extLst>
                <a:ext uri="{FF2B5EF4-FFF2-40B4-BE49-F238E27FC236}">
                  <a16:creationId xmlns:a16="http://schemas.microsoft.com/office/drawing/2014/main" id="{B159ED32-EB48-43DA-B95D-0933C8B3C925}"/>
                </a:ext>
              </a:extLst>
            </p:cNvPr>
            <p:cNvSpPr/>
            <p:nvPr/>
          </p:nvSpPr>
          <p:spPr>
            <a:xfrm>
              <a:off x="2558951"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4" name="그룹 3">
            <a:extLst>
              <a:ext uri="{FF2B5EF4-FFF2-40B4-BE49-F238E27FC236}">
                <a16:creationId xmlns:a16="http://schemas.microsoft.com/office/drawing/2014/main" id="{17BE73EA-EA3E-4867-95C9-E37FDC00EE52}"/>
              </a:ext>
            </a:extLst>
          </p:cNvPr>
          <p:cNvGrpSpPr/>
          <p:nvPr/>
        </p:nvGrpSpPr>
        <p:grpSpPr>
          <a:xfrm>
            <a:off x="5325375" y="4464741"/>
            <a:ext cx="1983128" cy="1984900"/>
            <a:chOff x="4717869" y="2310847"/>
            <a:chExt cx="2026966" cy="2028775"/>
          </a:xfrm>
        </p:grpSpPr>
        <p:sp>
          <p:nvSpPr>
            <p:cNvPr id="25" name="Oval 24">
              <a:extLst>
                <a:ext uri="{FF2B5EF4-FFF2-40B4-BE49-F238E27FC236}">
                  <a16:creationId xmlns:a16="http://schemas.microsoft.com/office/drawing/2014/main" id="{2D52C3ED-427C-408A-B1CB-C8425846901B}"/>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Oval 25">
              <a:extLst>
                <a:ext uri="{FF2B5EF4-FFF2-40B4-BE49-F238E27FC236}">
                  <a16:creationId xmlns:a16="http://schemas.microsoft.com/office/drawing/2014/main" id="{93D6A8A0-EF68-4AED-B0F8-FD2490D2E588}"/>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31" name="직사각형 3">
            <a:extLst>
              <a:ext uri="{FF2B5EF4-FFF2-40B4-BE49-F238E27FC236}">
                <a16:creationId xmlns:a16="http://schemas.microsoft.com/office/drawing/2014/main" id="{6D38A761-3725-40B1-A284-7BD9269A064D}"/>
              </a:ext>
            </a:extLst>
          </p:cNvPr>
          <p:cNvSpPr/>
          <p:nvPr/>
        </p:nvSpPr>
        <p:spPr>
          <a:xfrm>
            <a:off x="6813283" y="3270249"/>
            <a:ext cx="2005476" cy="276999"/>
          </a:xfrm>
          <a:prstGeom prst="rect">
            <a:avLst/>
          </a:prstGeom>
        </p:spPr>
        <p:txBody>
          <a:bodyPr wrap="square">
            <a:spAutoFit/>
          </a:bodyPr>
          <a:lstStyle/>
          <a:p>
            <a:pPr algn="ctr"/>
            <a:r>
              <a:rPr lang="en-US" altLang="ko-KR" sz="1200" b="1" dirty="0">
                <a:solidFill>
                  <a:schemeClr val="bg1"/>
                </a:solidFill>
                <a:cs typeface="Arial" pitchFamily="34" charset="0"/>
              </a:rPr>
              <a:t>Lucas Dias</a:t>
            </a:r>
          </a:p>
        </p:txBody>
      </p:sp>
      <p:sp>
        <p:nvSpPr>
          <p:cNvPr id="42" name="직사각형 3">
            <a:extLst>
              <a:ext uri="{FF2B5EF4-FFF2-40B4-BE49-F238E27FC236}">
                <a16:creationId xmlns:a16="http://schemas.microsoft.com/office/drawing/2014/main" id="{47B5C434-7564-424E-849D-E4EF36CE6210}"/>
              </a:ext>
            </a:extLst>
          </p:cNvPr>
          <p:cNvSpPr/>
          <p:nvPr/>
        </p:nvSpPr>
        <p:spPr>
          <a:xfrm>
            <a:off x="9210740" y="6397533"/>
            <a:ext cx="2005476" cy="276999"/>
          </a:xfrm>
          <a:prstGeom prst="rect">
            <a:avLst/>
          </a:prstGeom>
        </p:spPr>
        <p:txBody>
          <a:bodyPr wrap="square">
            <a:spAutoFit/>
          </a:bodyPr>
          <a:lstStyle/>
          <a:p>
            <a:pPr algn="ctr"/>
            <a:r>
              <a:rPr lang="en-US" altLang="ko-KR" sz="1200" b="1" dirty="0">
                <a:solidFill>
                  <a:schemeClr val="bg1"/>
                </a:solidFill>
                <a:cs typeface="Arial" pitchFamily="34" charset="0"/>
              </a:rPr>
              <a:t>Vinicius </a:t>
            </a:r>
            <a:r>
              <a:rPr lang="en-US" altLang="ko-KR" sz="1200" b="1" dirty="0" err="1">
                <a:solidFill>
                  <a:schemeClr val="bg1"/>
                </a:solidFill>
                <a:cs typeface="Arial" pitchFamily="34" charset="0"/>
              </a:rPr>
              <a:t>Turquetti</a:t>
            </a:r>
            <a:endParaRPr lang="en-US" altLang="ko-KR" sz="1200" b="1" dirty="0">
              <a:solidFill>
                <a:schemeClr val="bg1"/>
              </a:solidFill>
              <a:cs typeface="Arial" pitchFamily="34" charset="0"/>
            </a:endParaRPr>
          </a:p>
        </p:txBody>
      </p:sp>
      <p:sp>
        <p:nvSpPr>
          <p:cNvPr id="53" name="TextBox 52">
            <a:extLst>
              <a:ext uri="{FF2B5EF4-FFF2-40B4-BE49-F238E27FC236}">
                <a16:creationId xmlns:a16="http://schemas.microsoft.com/office/drawing/2014/main" id="{8D787729-8893-44EB-8A1B-3FD13DF72802}"/>
              </a:ext>
            </a:extLst>
          </p:cNvPr>
          <p:cNvSpPr txBox="1"/>
          <p:nvPr/>
        </p:nvSpPr>
        <p:spPr>
          <a:xfrm>
            <a:off x="7358750" y="6968"/>
            <a:ext cx="4595828" cy="923330"/>
          </a:xfrm>
          <a:prstGeom prst="rect">
            <a:avLst/>
          </a:prstGeom>
          <a:noFill/>
        </p:spPr>
        <p:txBody>
          <a:bodyPr wrap="square" rtlCol="0" anchor="ctr">
            <a:spAutoFit/>
          </a:bodyPr>
          <a:lstStyle/>
          <a:p>
            <a:pPr algn="r"/>
            <a:r>
              <a:rPr lang="en-US" altLang="ko-KR" sz="5400" dirty="0" err="1">
                <a:solidFill>
                  <a:schemeClr val="bg1"/>
                </a:solidFill>
                <a:cs typeface="Arial" pitchFamily="34" charset="0"/>
              </a:rPr>
              <a:t>Nossa</a:t>
            </a:r>
            <a:r>
              <a:rPr lang="en-US" altLang="ko-KR" sz="5400" dirty="0">
                <a:solidFill>
                  <a:schemeClr val="bg1"/>
                </a:solidFill>
                <a:cs typeface="Arial" pitchFamily="34" charset="0"/>
              </a:rPr>
              <a:t> </a:t>
            </a:r>
            <a:r>
              <a:rPr lang="en-US" altLang="ko-KR" sz="5400" dirty="0" err="1">
                <a:solidFill>
                  <a:schemeClr val="bg1"/>
                </a:solidFill>
                <a:cs typeface="Arial" pitchFamily="34" charset="0"/>
              </a:rPr>
              <a:t>Equipe</a:t>
            </a:r>
            <a:endParaRPr lang="ko-KR" altLang="en-US" sz="5400" dirty="0">
              <a:solidFill>
                <a:schemeClr val="bg1"/>
              </a:solidFill>
              <a:cs typeface="Arial" pitchFamily="34" charset="0"/>
            </a:endParaRPr>
          </a:p>
        </p:txBody>
      </p:sp>
      <p:pic>
        <p:nvPicPr>
          <p:cNvPr id="29" name="Espaço Reservado para Imagem 28">
            <a:extLst>
              <a:ext uri="{FF2B5EF4-FFF2-40B4-BE49-F238E27FC236}">
                <a16:creationId xmlns:a16="http://schemas.microsoft.com/office/drawing/2014/main" id="{B19B09BE-9D72-40A1-AA89-EFB0C5F0D475}"/>
              </a:ext>
            </a:extLst>
          </p:cNvPr>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667" r="16667"/>
          <a:stretch>
            <a:fillRect/>
          </a:stretch>
        </p:blipFill>
        <p:spPr>
          <a:xfrm>
            <a:off x="5472113" y="4610100"/>
            <a:ext cx="1690687" cy="1690688"/>
          </a:xfrm>
        </p:spPr>
      </p:pic>
      <p:pic>
        <p:nvPicPr>
          <p:cNvPr id="7" name="Espaço Reservado para Imagem 6">
            <a:extLst>
              <a:ext uri="{FF2B5EF4-FFF2-40B4-BE49-F238E27FC236}">
                <a16:creationId xmlns:a16="http://schemas.microsoft.com/office/drawing/2014/main" id="{19DFDCC5-58FB-4FF9-9F61-34D8EE7C8A16}"/>
              </a:ext>
            </a:extLst>
          </p:cNvPr>
          <p:cNvPicPr>
            <a:picLocks noGrp="1" noChangeAspect="1"/>
          </p:cNvPicPr>
          <p:nvPr>
            <p:ph type="pic" sz="quarter" idx="44"/>
          </p:nvPr>
        </p:nvPicPr>
        <p:blipFill>
          <a:blip r:embed="rId3" cstate="print">
            <a:extLst>
              <a:ext uri="{28A0092B-C50C-407E-A947-70E740481C1C}">
                <a14:useLocalDpi xmlns:a14="http://schemas.microsoft.com/office/drawing/2010/main" val="0"/>
              </a:ext>
            </a:extLst>
          </a:blip>
          <a:srcRect l="16667" r="16667"/>
          <a:stretch>
            <a:fillRect/>
          </a:stretch>
        </p:blipFill>
        <p:spPr>
          <a:xfrm>
            <a:off x="9368134" y="4452208"/>
            <a:ext cx="1690688" cy="1690687"/>
          </a:xfrm>
        </p:spPr>
      </p:pic>
      <p:grpSp>
        <p:nvGrpSpPr>
          <p:cNvPr id="51" name="그룹 3">
            <a:extLst>
              <a:ext uri="{FF2B5EF4-FFF2-40B4-BE49-F238E27FC236}">
                <a16:creationId xmlns:a16="http://schemas.microsoft.com/office/drawing/2014/main" id="{2AB94F3D-2B31-466F-B7AE-DB5B82CF2C16}"/>
              </a:ext>
            </a:extLst>
          </p:cNvPr>
          <p:cNvGrpSpPr/>
          <p:nvPr/>
        </p:nvGrpSpPr>
        <p:grpSpPr>
          <a:xfrm>
            <a:off x="3433819" y="1249244"/>
            <a:ext cx="1983128" cy="1984900"/>
            <a:chOff x="4717869" y="2310847"/>
            <a:chExt cx="2026966" cy="2028775"/>
          </a:xfrm>
        </p:grpSpPr>
        <p:sp>
          <p:nvSpPr>
            <p:cNvPr id="52" name="Oval 24">
              <a:extLst>
                <a:ext uri="{FF2B5EF4-FFF2-40B4-BE49-F238E27FC236}">
                  <a16:creationId xmlns:a16="http://schemas.microsoft.com/office/drawing/2014/main" id="{7797EFCB-8B36-4A9D-8B70-B13EDED8338C}"/>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 name="Oval 25">
              <a:extLst>
                <a:ext uri="{FF2B5EF4-FFF2-40B4-BE49-F238E27FC236}">
                  <a16:creationId xmlns:a16="http://schemas.microsoft.com/office/drawing/2014/main" id="{E765E700-88FD-4F18-8CD0-346D6E73364B}"/>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56" name="그룹 3">
            <a:extLst>
              <a:ext uri="{FF2B5EF4-FFF2-40B4-BE49-F238E27FC236}">
                <a16:creationId xmlns:a16="http://schemas.microsoft.com/office/drawing/2014/main" id="{F7EB098E-E9BE-4CDA-93DD-9727FD9A7E86}"/>
              </a:ext>
            </a:extLst>
          </p:cNvPr>
          <p:cNvGrpSpPr/>
          <p:nvPr/>
        </p:nvGrpSpPr>
        <p:grpSpPr>
          <a:xfrm>
            <a:off x="514185" y="262663"/>
            <a:ext cx="1983128" cy="1984900"/>
            <a:chOff x="4717869" y="2310847"/>
            <a:chExt cx="2026966" cy="2028775"/>
          </a:xfrm>
        </p:grpSpPr>
        <p:sp>
          <p:nvSpPr>
            <p:cNvPr id="57" name="Oval 24">
              <a:extLst>
                <a:ext uri="{FF2B5EF4-FFF2-40B4-BE49-F238E27FC236}">
                  <a16:creationId xmlns:a16="http://schemas.microsoft.com/office/drawing/2014/main" id="{B0D0F6CD-F0CE-46C9-949C-09BADABD886A}"/>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8" name="Oval 25">
              <a:extLst>
                <a:ext uri="{FF2B5EF4-FFF2-40B4-BE49-F238E27FC236}">
                  <a16:creationId xmlns:a16="http://schemas.microsoft.com/office/drawing/2014/main" id="{FB2CD62E-3C63-4DFA-9158-BE60CD6D15C1}"/>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59" name="직사각형 3">
            <a:extLst>
              <a:ext uri="{FF2B5EF4-FFF2-40B4-BE49-F238E27FC236}">
                <a16:creationId xmlns:a16="http://schemas.microsoft.com/office/drawing/2014/main" id="{CCADFFFC-BE2A-4199-AD20-F4CE116CDA69}"/>
              </a:ext>
            </a:extLst>
          </p:cNvPr>
          <p:cNvSpPr/>
          <p:nvPr/>
        </p:nvSpPr>
        <p:spPr>
          <a:xfrm>
            <a:off x="5303027" y="6449641"/>
            <a:ext cx="2005476" cy="276999"/>
          </a:xfrm>
          <a:prstGeom prst="rect">
            <a:avLst/>
          </a:prstGeom>
        </p:spPr>
        <p:txBody>
          <a:bodyPr wrap="square">
            <a:spAutoFit/>
          </a:bodyPr>
          <a:lstStyle/>
          <a:p>
            <a:pPr algn="ctr"/>
            <a:r>
              <a:rPr lang="en-US" altLang="ko-KR" sz="1200" b="1" dirty="0">
                <a:solidFill>
                  <a:schemeClr val="bg1"/>
                </a:solidFill>
                <a:cs typeface="Arial" pitchFamily="34" charset="0"/>
              </a:rPr>
              <a:t>Oliver Gabriel </a:t>
            </a:r>
          </a:p>
        </p:txBody>
      </p:sp>
      <p:sp>
        <p:nvSpPr>
          <p:cNvPr id="60" name="직사각형 3">
            <a:extLst>
              <a:ext uri="{FF2B5EF4-FFF2-40B4-BE49-F238E27FC236}">
                <a16:creationId xmlns:a16="http://schemas.microsoft.com/office/drawing/2014/main" id="{BD9E1F08-4F9A-4A54-8D6F-B54227FCFB3E}"/>
              </a:ext>
            </a:extLst>
          </p:cNvPr>
          <p:cNvSpPr/>
          <p:nvPr/>
        </p:nvSpPr>
        <p:spPr>
          <a:xfrm>
            <a:off x="499203" y="2296651"/>
            <a:ext cx="2005476" cy="276999"/>
          </a:xfrm>
          <a:prstGeom prst="rect">
            <a:avLst/>
          </a:prstGeom>
        </p:spPr>
        <p:txBody>
          <a:bodyPr wrap="square">
            <a:spAutoFit/>
          </a:bodyPr>
          <a:lstStyle/>
          <a:p>
            <a:pPr algn="ctr"/>
            <a:r>
              <a:rPr lang="en-US" altLang="ko-KR" sz="1200" b="1" dirty="0">
                <a:solidFill>
                  <a:schemeClr val="bg1"/>
                </a:solidFill>
                <a:cs typeface="Arial" pitchFamily="34" charset="0"/>
              </a:rPr>
              <a:t>Lucas Amaral</a:t>
            </a:r>
          </a:p>
        </p:txBody>
      </p:sp>
      <p:grpSp>
        <p:nvGrpSpPr>
          <p:cNvPr id="38" name="그룹 3">
            <a:extLst>
              <a:ext uri="{FF2B5EF4-FFF2-40B4-BE49-F238E27FC236}">
                <a16:creationId xmlns:a16="http://schemas.microsoft.com/office/drawing/2014/main" id="{49930DFA-2461-4C18-AA6C-DA04DCAEED11}"/>
              </a:ext>
            </a:extLst>
          </p:cNvPr>
          <p:cNvGrpSpPr/>
          <p:nvPr/>
        </p:nvGrpSpPr>
        <p:grpSpPr>
          <a:xfrm>
            <a:off x="624616" y="4551132"/>
            <a:ext cx="1983128" cy="1984900"/>
            <a:chOff x="4717869" y="2310847"/>
            <a:chExt cx="2026966" cy="2028775"/>
          </a:xfrm>
        </p:grpSpPr>
        <p:sp>
          <p:nvSpPr>
            <p:cNvPr id="39" name="Oval 24">
              <a:extLst>
                <a:ext uri="{FF2B5EF4-FFF2-40B4-BE49-F238E27FC236}">
                  <a16:creationId xmlns:a16="http://schemas.microsoft.com/office/drawing/2014/main" id="{034D045F-533C-40F8-91C3-5ECCBB9BB605}"/>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Oval 25">
              <a:extLst>
                <a:ext uri="{FF2B5EF4-FFF2-40B4-BE49-F238E27FC236}">
                  <a16:creationId xmlns:a16="http://schemas.microsoft.com/office/drawing/2014/main" id="{310896C8-7E44-49F6-883D-51F42AEF6B2B}"/>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pic>
        <p:nvPicPr>
          <p:cNvPr id="45" name="Imagem 44">
            <a:extLst>
              <a:ext uri="{FF2B5EF4-FFF2-40B4-BE49-F238E27FC236}">
                <a16:creationId xmlns:a16="http://schemas.microsoft.com/office/drawing/2014/main" id="{A2C0BF42-567B-4C60-9189-7F3128F5CFAA}"/>
              </a:ext>
            </a:extLst>
          </p:cNvPr>
          <p:cNvPicPr>
            <a:picLocks noChangeAspect="1"/>
          </p:cNvPicPr>
          <p:nvPr/>
        </p:nvPicPr>
        <p:blipFill>
          <a:blip r:embed="rId4"/>
          <a:stretch>
            <a:fillRect/>
          </a:stretch>
        </p:blipFill>
        <p:spPr>
          <a:xfrm>
            <a:off x="771811" y="4695454"/>
            <a:ext cx="1688738" cy="1694835"/>
          </a:xfrm>
          <a:prstGeom prst="rect">
            <a:avLst/>
          </a:prstGeom>
        </p:spPr>
      </p:pic>
      <p:cxnSp>
        <p:nvCxnSpPr>
          <p:cNvPr id="6" name="Conector reto 5">
            <a:extLst>
              <a:ext uri="{FF2B5EF4-FFF2-40B4-BE49-F238E27FC236}">
                <a16:creationId xmlns:a16="http://schemas.microsoft.com/office/drawing/2014/main" id="{9B4E34D2-BEFA-4F67-B669-3FFA84B68042}"/>
              </a:ext>
            </a:extLst>
          </p:cNvPr>
          <p:cNvCxnSpPr>
            <a:cxnSpLocks/>
            <a:stCxn id="57" idx="6"/>
            <a:endCxn id="52" idx="2"/>
          </p:cNvCxnSpPr>
          <p:nvPr/>
        </p:nvCxnSpPr>
        <p:spPr>
          <a:xfrm>
            <a:off x="2497313" y="1255113"/>
            <a:ext cx="936506" cy="98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BBDBB2B7-132B-4EAB-8D62-0316F768F6D9}"/>
              </a:ext>
            </a:extLst>
          </p:cNvPr>
          <p:cNvCxnSpPr>
            <a:cxnSpLocks/>
          </p:cNvCxnSpPr>
          <p:nvPr/>
        </p:nvCxnSpPr>
        <p:spPr>
          <a:xfrm flipH="1">
            <a:off x="2293241" y="3067182"/>
            <a:ext cx="1551629" cy="172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DD80E6A0-9B43-4874-BA93-19ADE3C761D7}"/>
              </a:ext>
            </a:extLst>
          </p:cNvPr>
          <p:cNvCxnSpPr>
            <a:cxnSpLocks/>
            <a:stCxn id="52" idx="6"/>
            <a:endCxn id="22" idx="2"/>
          </p:cNvCxnSpPr>
          <p:nvPr/>
        </p:nvCxnSpPr>
        <p:spPr>
          <a:xfrm flipV="1">
            <a:off x="5416947" y="2203119"/>
            <a:ext cx="1407510" cy="3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CF88B5AB-E570-4D7A-87B6-5BCB3E7A168A}"/>
              </a:ext>
            </a:extLst>
          </p:cNvPr>
          <p:cNvCxnSpPr>
            <a:cxnSpLocks/>
            <a:stCxn id="25" idx="6"/>
            <a:endCxn id="19" idx="2"/>
          </p:cNvCxnSpPr>
          <p:nvPr/>
        </p:nvCxnSpPr>
        <p:spPr>
          <a:xfrm flipV="1">
            <a:off x="7308503" y="5297552"/>
            <a:ext cx="1902237" cy="159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4275B0F2-C443-400E-98C4-A9C78574E759}"/>
              </a:ext>
            </a:extLst>
          </p:cNvPr>
          <p:cNvCxnSpPr>
            <a:cxnSpLocks/>
            <a:stCxn id="22" idx="5"/>
            <a:endCxn id="19" idx="1"/>
          </p:cNvCxnSpPr>
          <p:nvPr/>
        </p:nvCxnSpPr>
        <p:spPr>
          <a:xfrm>
            <a:off x="8517163" y="2904887"/>
            <a:ext cx="983999" cy="1690897"/>
          </a:xfrm>
          <a:prstGeom prst="line">
            <a:avLst/>
          </a:prstGeom>
        </p:spPr>
        <p:style>
          <a:lnRef idx="1">
            <a:schemeClr val="accent1"/>
          </a:lnRef>
          <a:fillRef idx="0">
            <a:schemeClr val="accent1"/>
          </a:fillRef>
          <a:effectRef idx="0">
            <a:schemeClr val="accent1"/>
          </a:effectRef>
          <a:fontRef idx="minor">
            <a:schemeClr val="tx1"/>
          </a:fontRef>
        </p:style>
      </p:cxnSp>
      <p:sp>
        <p:nvSpPr>
          <p:cNvPr id="62" name="직사각형 3">
            <a:extLst>
              <a:ext uri="{FF2B5EF4-FFF2-40B4-BE49-F238E27FC236}">
                <a16:creationId xmlns:a16="http://schemas.microsoft.com/office/drawing/2014/main" id="{B2D9102F-AEC6-4F92-848D-00B47BEF50FA}"/>
              </a:ext>
            </a:extLst>
          </p:cNvPr>
          <p:cNvSpPr/>
          <p:nvPr/>
        </p:nvSpPr>
        <p:spPr>
          <a:xfrm>
            <a:off x="521038" y="6581001"/>
            <a:ext cx="2005476" cy="276999"/>
          </a:xfrm>
          <a:prstGeom prst="rect">
            <a:avLst/>
          </a:prstGeom>
        </p:spPr>
        <p:txBody>
          <a:bodyPr wrap="square">
            <a:spAutoFit/>
          </a:bodyPr>
          <a:lstStyle/>
          <a:p>
            <a:pPr algn="ctr"/>
            <a:r>
              <a:rPr lang="en-US" altLang="ko-KR" sz="1200" b="1" dirty="0">
                <a:solidFill>
                  <a:schemeClr val="bg1"/>
                </a:solidFill>
                <a:cs typeface="Arial" pitchFamily="34" charset="0"/>
              </a:rPr>
              <a:t>Vinicius </a:t>
            </a:r>
            <a:r>
              <a:rPr lang="en-US" altLang="ko-KR" sz="1200" b="1" dirty="0" err="1">
                <a:solidFill>
                  <a:schemeClr val="bg1"/>
                </a:solidFill>
                <a:cs typeface="Arial" pitchFamily="34" charset="0"/>
              </a:rPr>
              <a:t>Sobral</a:t>
            </a:r>
            <a:endParaRPr lang="en-US" altLang="ko-KR" sz="1200" b="1" dirty="0">
              <a:solidFill>
                <a:schemeClr val="bg1"/>
              </a:solidFill>
              <a:cs typeface="Arial" pitchFamily="34" charset="0"/>
            </a:endParaRPr>
          </a:p>
        </p:txBody>
      </p:sp>
      <p:pic>
        <p:nvPicPr>
          <p:cNvPr id="64" name="Espaço Reservado para Imagem 48">
            <a:extLst>
              <a:ext uri="{FF2B5EF4-FFF2-40B4-BE49-F238E27FC236}">
                <a16:creationId xmlns:a16="http://schemas.microsoft.com/office/drawing/2014/main" id="{83168C22-8DBC-4892-B1A6-57F6EE1077A6}"/>
              </a:ext>
            </a:extLst>
          </p:cNvPr>
          <p:cNvPicPr>
            <a:picLocks noChangeAspect="1"/>
          </p:cNvPicPr>
          <p:nvPr/>
        </p:nvPicPr>
        <p:blipFill>
          <a:blip r:embed="rId5" cstate="print">
            <a:extLst>
              <a:ext uri="{28A0092B-C50C-407E-A947-70E740481C1C}">
                <a14:useLocalDpi xmlns:a14="http://schemas.microsoft.com/office/drawing/2010/main" val="0"/>
              </a:ext>
            </a:extLst>
          </a:blip>
          <a:srcRect l="21875" r="21875"/>
          <a:stretch>
            <a:fillRect/>
          </a:stretch>
        </p:blipFill>
        <p:spPr>
          <a:xfrm>
            <a:off x="776806" y="4699601"/>
            <a:ext cx="1690687" cy="1690688"/>
          </a:xfrm>
          <a:prstGeom prst="ellipse">
            <a:avLst/>
          </a:prstGeom>
          <a:solidFill>
            <a:schemeClr val="bg1">
              <a:lumMod val="95000"/>
            </a:schemeClr>
          </a:solidFill>
        </p:spPr>
      </p:pic>
      <p:pic>
        <p:nvPicPr>
          <p:cNvPr id="4" name="Espaço Reservado para Imagem 3">
            <a:extLst>
              <a:ext uri="{FF2B5EF4-FFF2-40B4-BE49-F238E27FC236}">
                <a16:creationId xmlns:a16="http://schemas.microsoft.com/office/drawing/2014/main" id="{0268A1D8-9AA5-4AAD-BBC7-6E63D8170EB1}"/>
              </a:ext>
            </a:extLst>
          </p:cNvPr>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l="16667" r="16667"/>
          <a:stretch>
            <a:fillRect/>
          </a:stretch>
        </p:blipFill>
        <p:spPr>
          <a:xfrm>
            <a:off x="6988175" y="1357313"/>
            <a:ext cx="1690688" cy="1690687"/>
          </a:xfrm>
        </p:spPr>
      </p:pic>
      <p:pic>
        <p:nvPicPr>
          <p:cNvPr id="65" name="Imagem 64">
            <a:extLst>
              <a:ext uri="{FF2B5EF4-FFF2-40B4-BE49-F238E27FC236}">
                <a16:creationId xmlns:a16="http://schemas.microsoft.com/office/drawing/2014/main" id="{081974C3-F76E-4C1E-A53B-85D3F77D7690}"/>
              </a:ext>
            </a:extLst>
          </p:cNvPr>
          <p:cNvPicPr>
            <a:picLocks noChangeAspect="1"/>
          </p:cNvPicPr>
          <p:nvPr/>
        </p:nvPicPr>
        <p:blipFill>
          <a:blip r:embed="rId7"/>
          <a:stretch>
            <a:fillRect/>
          </a:stretch>
        </p:blipFill>
        <p:spPr>
          <a:xfrm>
            <a:off x="633689" y="419494"/>
            <a:ext cx="1749704" cy="1731414"/>
          </a:xfrm>
          <a:prstGeom prst="ellipse">
            <a:avLst/>
          </a:prstGeom>
          <a:noFill/>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cxnSp>
        <p:nvCxnSpPr>
          <p:cNvPr id="67" name="Conector reto 66">
            <a:extLst>
              <a:ext uri="{FF2B5EF4-FFF2-40B4-BE49-F238E27FC236}">
                <a16:creationId xmlns:a16="http://schemas.microsoft.com/office/drawing/2014/main" id="{96A500E5-379D-4BDD-8BB0-17280DDE9C41}"/>
              </a:ext>
            </a:extLst>
          </p:cNvPr>
          <p:cNvCxnSpPr>
            <a:cxnSpLocks/>
            <a:stCxn id="52" idx="5"/>
            <a:endCxn id="25" idx="0"/>
          </p:cNvCxnSpPr>
          <p:nvPr/>
        </p:nvCxnSpPr>
        <p:spPr>
          <a:xfrm>
            <a:off x="5126525" y="2943462"/>
            <a:ext cx="1190414" cy="1521279"/>
          </a:xfrm>
          <a:prstGeom prst="line">
            <a:avLst/>
          </a:prstGeom>
        </p:spPr>
        <p:style>
          <a:lnRef idx="1">
            <a:schemeClr val="accent1"/>
          </a:lnRef>
          <a:fillRef idx="0">
            <a:schemeClr val="accent1"/>
          </a:fillRef>
          <a:effectRef idx="0">
            <a:schemeClr val="accent1"/>
          </a:effectRef>
          <a:fontRef idx="minor">
            <a:schemeClr val="tx1"/>
          </a:fontRef>
        </p:style>
      </p:cxnSp>
      <p:pic>
        <p:nvPicPr>
          <p:cNvPr id="75" name="Imagem 74">
            <a:extLst>
              <a:ext uri="{FF2B5EF4-FFF2-40B4-BE49-F238E27FC236}">
                <a16:creationId xmlns:a16="http://schemas.microsoft.com/office/drawing/2014/main" id="{1313EA43-0D96-45BB-885D-7444071652C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4709" r="19580" b="841"/>
          <a:stretch/>
        </p:blipFill>
        <p:spPr>
          <a:xfrm>
            <a:off x="3545174" y="1379871"/>
            <a:ext cx="1788263" cy="1760191"/>
          </a:xfrm>
          <a:prstGeom prst="ellipse">
            <a:avLst/>
          </a:prstGeom>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5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Imagem 115">
            <a:extLst>
              <a:ext uri="{FF2B5EF4-FFF2-40B4-BE49-F238E27FC236}">
                <a16:creationId xmlns:a16="http://schemas.microsoft.com/office/drawing/2014/main" id="{96A787DB-27DE-4544-8188-E01CEA54E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6" y="0"/>
            <a:ext cx="12158227" cy="6858000"/>
          </a:xfrm>
          <a:prstGeom prst="rect">
            <a:avLst/>
          </a:prstGeom>
        </p:spPr>
      </p:pic>
    </p:spTree>
    <p:extLst>
      <p:ext uri="{BB962C8B-B14F-4D97-AF65-F5344CB8AC3E}">
        <p14:creationId xmlns:p14="http://schemas.microsoft.com/office/powerpoint/2010/main" val="105639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A993003-2DE1-479C-B2C9-8A1E81F12459}"/>
              </a:ext>
            </a:extLst>
          </p:cNvPr>
          <p:cNvSpPr txBox="1"/>
          <p:nvPr/>
        </p:nvSpPr>
        <p:spPr>
          <a:xfrm>
            <a:off x="2592477" y="2828835"/>
            <a:ext cx="7007046" cy="1200329"/>
          </a:xfrm>
          <a:prstGeom prst="rect">
            <a:avLst/>
          </a:prstGeom>
          <a:noFill/>
        </p:spPr>
        <p:txBody>
          <a:bodyPr wrap="none" rtlCol="0">
            <a:spAutoFit/>
          </a:bodyPr>
          <a:lstStyle/>
          <a:p>
            <a:r>
              <a:rPr lang="pt-BR" sz="7200" b="1" dirty="0">
                <a:solidFill>
                  <a:schemeClr val="accent2">
                    <a:lumMod val="50000"/>
                  </a:schemeClr>
                </a:solidFill>
                <a:hlinkClick r:id="rId2" action="ppaction://hlinkfile">
                  <a:extLst>
                    <a:ext uri="{A12FA001-AC4F-418D-AE19-62706E023703}">
                      <ahyp:hlinkClr xmlns:ahyp="http://schemas.microsoft.com/office/drawing/2018/hyperlinkcolor" val="tx"/>
                    </a:ext>
                  </a:extLst>
                </a:hlinkClick>
              </a:rPr>
              <a:t>VER BACKLOG</a:t>
            </a:r>
            <a:endParaRPr lang="pt-BR" sz="7200" b="1" dirty="0">
              <a:solidFill>
                <a:schemeClr val="accent2">
                  <a:lumMod val="50000"/>
                </a:schemeClr>
              </a:solidFill>
            </a:endParaRPr>
          </a:p>
        </p:txBody>
      </p:sp>
    </p:spTree>
    <p:extLst>
      <p:ext uri="{BB962C8B-B14F-4D97-AF65-F5344CB8AC3E}">
        <p14:creationId xmlns:p14="http://schemas.microsoft.com/office/powerpoint/2010/main" val="302519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m 2">
            <a:hlinkClick r:id="rId3"/>
            <a:extLst>
              <a:ext uri="{FF2B5EF4-FFF2-40B4-BE49-F238E27FC236}">
                <a16:creationId xmlns:a16="http://schemas.microsoft.com/office/drawing/2014/main" id="{85A4B5DD-CDDA-4E5C-A59D-CC5B52CD462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tx1">
              <a:lumMod val="95000"/>
              <a:lumOff val="5000"/>
            </a:schemeClr>
          </a:solidFill>
          <a:ln>
            <a:solidFill>
              <a:schemeClr val="tx1"/>
            </a:solidFill>
          </a:ln>
        </p:spPr>
      </p:pic>
    </p:spTree>
    <p:extLst>
      <p:ext uri="{BB962C8B-B14F-4D97-AF65-F5344CB8AC3E}">
        <p14:creationId xmlns:p14="http://schemas.microsoft.com/office/powerpoint/2010/main" val="229695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chemeClr val="accent2">
                    <a:lumMod val="50000"/>
                  </a:schemeClr>
                </a:solidFill>
                <a:cs typeface="Arial" pitchFamily="34" charset="0"/>
              </a:rPr>
              <a:t>Thank You</a:t>
            </a:r>
            <a:endParaRPr lang="ko-KR" altLang="en-US" sz="5867" dirty="0">
              <a:solidFill>
                <a:schemeClr val="accent2">
                  <a:lumMod val="50000"/>
                </a:schemeClr>
              </a:solidFill>
              <a:cs typeface="Arial" pitchFamily="34" charset="0"/>
            </a:endParaRPr>
          </a:p>
        </p:txBody>
      </p:sp>
      <p:sp>
        <p:nvSpPr>
          <p:cNvPr id="13" name="Rounded Rectangle 7">
            <a:extLst>
              <a:ext uri="{FF2B5EF4-FFF2-40B4-BE49-F238E27FC236}">
                <a16:creationId xmlns:a16="http://schemas.microsoft.com/office/drawing/2014/main" id="{4DEEC702-D8E4-4FDF-BA01-C6879675397A}"/>
              </a:ext>
            </a:extLst>
          </p:cNvPr>
          <p:cNvSpPr>
            <a:spLocks noChangeAspect="1"/>
          </p:cNvSpPr>
          <p:nvPr/>
        </p:nvSpPr>
        <p:spPr>
          <a:xfrm rot="13880954" flipH="1">
            <a:off x="5767626" y="24362"/>
            <a:ext cx="1150450" cy="4499533"/>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7">
            <a:extLst>
              <a:ext uri="{FF2B5EF4-FFF2-40B4-BE49-F238E27FC236}">
                <a16:creationId xmlns:a16="http://schemas.microsoft.com/office/drawing/2014/main" id="{5953A101-27DF-49C9-9BFB-BC60025E8D31}"/>
              </a:ext>
            </a:extLst>
          </p:cNvPr>
          <p:cNvSpPr/>
          <p:nvPr userDrawn="1"/>
        </p:nvSpPr>
        <p:spPr>
          <a:xfrm>
            <a:off x="5170159" y="1598578"/>
            <a:ext cx="1851534" cy="1851535"/>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228">
            <a:extLst>
              <a:ext uri="{FF2B5EF4-FFF2-40B4-BE49-F238E27FC236}">
                <a16:creationId xmlns:a16="http://schemas.microsoft.com/office/drawing/2014/main" id="{3679C327-EA7A-4A10-AB4C-DD0116F7F349}"/>
              </a:ext>
            </a:extLst>
          </p:cNvPr>
          <p:cNvGrpSpPr/>
          <p:nvPr/>
        </p:nvGrpSpPr>
        <p:grpSpPr>
          <a:xfrm>
            <a:off x="5827039" y="1798467"/>
            <a:ext cx="5469147" cy="886162"/>
            <a:chOff x="5808996" y="1666120"/>
            <a:chExt cx="5469147" cy="886162"/>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Como o mal </a:t>
              </a:r>
              <a:r>
                <a:rPr lang="en-US" altLang="ko-KR" sz="1200" dirty="0" err="1">
                  <a:solidFill>
                    <a:schemeClr val="bg1"/>
                  </a:solidFill>
                  <a:cs typeface="Arial" pitchFamily="34" charset="0"/>
                </a:rPr>
                <a:t>monitoramento</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refrigerados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influenciam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perdas</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milhões</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reais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imunobiologicos</a:t>
              </a:r>
              <a:r>
                <a:rPr lang="en-US" altLang="ko-KR" sz="1200" dirty="0">
                  <a:solidFill>
                    <a:schemeClr val="bg1"/>
                  </a:solidFill>
                  <a:cs typeface="Arial" pitchFamily="34" charset="0"/>
                </a:rPr>
                <a:t>…</a:t>
              </a:r>
            </a:p>
          </p:txBody>
        </p:sp>
        <p:sp>
          <p:nvSpPr>
            <p:cNvPr id="4" name="TextBox 3">
              <a:extLst>
                <a:ext uri="{FF2B5EF4-FFF2-40B4-BE49-F238E27FC236}">
                  <a16:creationId xmlns:a16="http://schemas.microsoft.com/office/drawing/2014/main" id="{33970DAD-6F8A-4507-B262-C4F7DDA4D33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As </a:t>
              </a:r>
              <a:r>
                <a:rPr lang="en-US" altLang="ko-KR" sz="2700" b="1" dirty="0" err="1">
                  <a:solidFill>
                    <a:schemeClr val="bg1"/>
                  </a:solidFill>
                  <a:cs typeface="Arial" pitchFamily="34" charset="0"/>
                </a:rPr>
                <a:t>vacinas</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827039" y="2889328"/>
            <a:ext cx="5469147" cy="886162"/>
            <a:chOff x="5808996" y="1666120"/>
            <a:chExt cx="5469147" cy="886162"/>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Como a </a:t>
              </a:r>
              <a:r>
                <a:rPr lang="en-US" altLang="ko-KR" sz="1200" dirty="0" err="1">
                  <a:solidFill>
                    <a:schemeClr val="bg1"/>
                  </a:solidFill>
                  <a:cs typeface="Arial" pitchFamily="34" charset="0"/>
                </a:rPr>
                <a:t>arquitetura</a:t>
              </a:r>
              <a:r>
                <a:rPr lang="en-US" altLang="ko-KR" sz="1200" dirty="0">
                  <a:solidFill>
                    <a:schemeClr val="bg1"/>
                  </a:solidFill>
                  <a:cs typeface="Arial" pitchFamily="34" charset="0"/>
                </a:rPr>
                <a:t> dos </a:t>
              </a:r>
              <a:r>
                <a:rPr lang="en-US" altLang="ko-KR" sz="1200" dirty="0" err="1">
                  <a:solidFill>
                    <a:schemeClr val="bg1"/>
                  </a:solidFill>
                  <a:cs typeface="Arial" pitchFamily="34" charset="0"/>
                </a:rPr>
                <a:t>refrigeradores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influenciam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perda</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 </a:t>
              </a:r>
            </a:p>
          </p:txBody>
        </p:sp>
        <p:sp>
          <p:nvSpPr>
            <p:cNvPr id="232" name="TextBox 231">
              <a:extLst>
                <a:ext uri="{FF2B5EF4-FFF2-40B4-BE49-F238E27FC236}">
                  <a16:creationId xmlns:a16="http://schemas.microsoft.com/office/drawing/2014/main" id="{8C9CCE34-CDFE-4E32-94A6-DD9261AEAB3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Os</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refrigeradores</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827039" y="3980189"/>
            <a:ext cx="5469147" cy="809219"/>
            <a:chOff x="5808996" y="1666120"/>
            <a:chExt cx="5469147" cy="809219"/>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276999"/>
            </a:xfrm>
            <a:prstGeom prst="rect">
              <a:avLst/>
            </a:prstGeom>
            <a:noFill/>
          </p:spPr>
          <p:txBody>
            <a:bodyPr wrap="square" rtlCol="0">
              <a:spAutoFit/>
            </a:bodyPr>
            <a:lstStyle/>
            <a:p>
              <a:r>
                <a:rPr lang="en-US" altLang="ko-KR" sz="1200" dirty="0" err="1">
                  <a:solidFill>
                    <a:schemeClr val="bg1"/>
                  </a:solidFill>
                  <a:cs typeface="Arial" pitchFamily="34" charset="0"/>
                </a:rPr>
                <a:t>Sensores</a:t>
              </a:r>
              <a:r>
                <a:rPr lang="en-US" altLang="ko-KR" sz="1200" dirty="0">
                  <a:solidFill>
                    <a:schemeClr val="bg1"/>
                  </a:solidFill>
                  <a:cs typeface="Arial" pitchFamily="34" charset="0"/>
                </a:rPr>
                <a:t> e </a:t>
              </a:r>
              <a:r>
                <a:rPr lang="en-US" altLang="ko-KR" sz="1200" dirty="0" err="1">
                  <a:solidFill>
                    <a:schemeClr val="bg1"/>
                  </a:solidFill>
                  <a:cs typeface="Arial" pitchFamily="34" charset="0"/>
                </a:rPr>
                <a:t>sua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aplicabilidade</a:t>
              </a:r>
              <a:r>
                <a:rPr lang="en-US" altLang="ko-KR" sz="1200" dirty="0">
                  <a:solidFill>
                    <a:schemeClr val="bg1"/>
                  </a:solidFill>
                  <a:cs typeface="Arial" pitchFamily="34" charset="0"/>
                </a:rPr>
                <a:t> no </a:t>
              </a:r>
              <a:r>
                <a:rPr lang="en-US" altLang="ko-KR" sz="1200" dirty="0" err="1">
                  <a:solidFill>
                    <a:schemeClr val="bg1"/>
                  </a:solidFill>
                  <a:cs typeface="Arial" pitchFamily="34" charset="0"/>
                </a:rPr>
                <a:t>projeto</a:t>
              </a:r>
              <a:r>
                <a:rPr lang="en-US" altLang="ko-KR" sz="1200" dirty="0">
                  <a:solidFill>
                    <a:schemeClr val="bg1"/>
                  </a:solidFill>
                  <a:cs typeface="Arial" pitchFamily="34" charset="0"/>
                </a:rPr>
                <a:t>.</a:t>
              </a:r>
            </a:p>
          </p:txBody>
        </p:sp>
        <p:sp>
          <p:nvSpPr>
            <p:cNvPr id="236" name="TextBox 235">
              <a:extLst>
                <a:ext uri="{FF2B5EF4-FFF2-40B4-BE49-F238E27FC236}">
                  <a16:creationId xmlns:a16="http://schemas.microsoft.com/office/drawing/2014/main" id="{2F0D0F1E-A944-4A47-8A71-A22544D6F78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Os</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sensores</a:t>
              </a:r>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827039" y="5071051"/>
            <a:ext cx="5469147" cy="1070828"/>
            <a:chOff x="5808996" y="1666120"/>
            <a:chExt cx="5469147" cy="1070828"/>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1" y="2090617"/>
              <a:ext cx="4507692" cy="646331"/>
            </a:xfrm>
            <a:prstGeom prst="rect">
              <a:avLst/>
            </a:prstGeom>
            <a:noFill/>
          </p:spPr>
          <p:txBody>
            <a:bodyPr wrap="square" rtlCol="0">
              <a:spAutoFit/>
            </a:bodyPr>
            <a:lstStyle/>
            <a:p>
              <a:r>
                <a:rPr lang="en-US" altLang="ko-KR" sz="1200" dirty="0">
                  <a:solidFill>
                    <a:schemeClr val="bg1"/>
                  </a:solidFill>
                  <a:cs typeface="Arial" pitchFamily="34" charset="0"/>
                </a:rPr>
                <a:t>A </a:t>
              </a:r>
              <a:r>
                <a:rPr lang="en-US" altLang="ko-KR" sz="1200" dirty="0" err="1">
                  <a:solidFill>
                    <a:schemeClr val="bg1"/>
                  </a:solidFill>
                  <a:cs typeface="Arial" pitchFamily="34" charset="0"/>
                </a:rPr>
                <a:t>plataforma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sendo</a:t>
              </a:r>
              <a:r>
                <a:rPr lang="en-US" altLang="ko-KR" sz="1200" dirty="0">
                  <a:solidFill>
                    <a:schemeClr val="bg1"/>
                  </a:solidFill>
                  <a:cs typeface="Arial" pitchFamily="34" charset="0"/>
                </a:rPr>
                <a:t> a principal </a:t>
              </a:r>
              <a:r>
                <a:rPr lang="en-US" altLang="ko-KR" sz="1200" dirty="0" err="1">
                  <a:solidFill>
                    <a:schemeClr val="bg1"/>
                  </a:solidFill>
                  <a:cs typeface="Arial" pitchFamily="34" charset="0"/>
                </a:rPr>
                <a:t>aliada</a:t>
              </a:r>
              <a:r>
                <a:rPr lang="en-US" altLang="ko-KR" sz="1200" dirty="0">
                  <a:solidFill>
                    <a:schemeClr val="bg1"/>
                  </a:solidFill>
                  <a:cs typeface="Arial" pitchFamily="34" charset="0"/>
                </a:rPr>
                <a:t> dos </a:t>
              </a:r>
              <a:r>
                <a:rPr lang="en-US" altLang="ko-KR" sz="1200" dirty="0" err="1">
                  <a:solidFill>
                    <a:schemeClr val="bg1"/>
                  </a:solidFill>
                  <a:cs typeface="Arial" pitchFamily="34" charset="0"/>
                </a:rPr>
                <a:t>profissionais</a:t>
              </a:r>
              <a:r>
                <a:rPr lang="en-US" altLang="ko-KR" sz="1200" dirty="0">
                  <a:solidFill>
                    <a:schemeClr val="bg1"/>
                  </a:solidFill>
                  <a:cs typeface="Arial" pitchFamily="34" charset="0"/>
                </a:rPr>
                <a:t> da </a:t>
              </a:r>
              <a:r>
                <a:rPr lang="en-US" altLang="ko-KR" sz="1200" dirty="0" err="1">
                  <a:solidFill>
                    <a:schemeClr val="bg1"/>
                  </a:solidFill>
                  <a:cs typeface="Arial" pitchFamily="34" charset="0"/>
                </a:rPr>
                <a:t>saúde</a:t>
              </a:r>
              <a:r>
                <a:rPr lang="en-US" altLang="ko-KR" sz="1200" dirty="0">
                  <a:solidFill>
                    <a:schemeClr val="bg1"/>
                  </a:solidFill>
                  <a:cs typeface="Arial" pitchFamily="34" charset="0"/>
                </a:rPr>
                <a:t> e </a:t>
              </a:r>
              <a:r>
                <a:rPr lang="en-US" altLang="ko-KR" sz="1200" dirty="0" err="1">
                  <a:solidFill>
                    <a:schemeClr val="bg1"/>
                  </a:solidFill>
                  <a:cs typeface="Arial" pitchFamily="34" charset="0"/>
                </a:rPr>
                <a:t>distribuidores</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redução</a:t>
              </a:r>
              <a:r>
                <a:rPr lang="en-US" altLang="ko-KR" sz="1200" dirty="0">
                  <a:solidFill>
                    <a:schemeClr val="bg1"/>
                  </a:solidFill>
                  <a:cs typeface="Arial" pitchFamily="34" charset="0"/>
                </a:rPr>
                <a:t> da principal da causa </a:t>
              </a:r>
              <a:r>
                <a:rPr lang="en-US" altLang="ko-KR" sz="1200" dirty="0" err="1">
                  <a:solidFill>
                    <a:schemeClr val="bg1"/>
                  </a:solidFill>
                  <a:cs typeface="Arial" pitchFamily="34" charset="0"/>
                </a:rPr>
                <a:t>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invalidez</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a:t>
              </a:r>
            </a:p>
          </p:txBody>
        </p:sp>
        <p:sp>
          <p:nvSpPr>
            <p:cNvPr id="240" name="TextBox 239">
              <a:extLst>
                <a:ext uri="{FF2B5EF4-FFF2-40B4-BE49-F238E27FC236}">
                  <a16:creationId xmlns:a16="http://schemas.microsoft.com/office/drawing/2014/main" id="{EFE85ACD-62AD-4F0F-839F-6988F5202D0C}"/>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 </a:t>
              </a:r>
              <a:r>
                <a:rPr lang="en-US" altLang="ko-KR" sz="2700" b="1" dirty="0" err="1">
                  <a:solidFill>
                    <a:schemeClr val="bg1"/>
                  </a:solidFill>
                  <a:cs typeface="Arial" pitchFamily="34" charset="0"/>
                </a:rPr>
                <a:t>solução</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984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b="1" dirty="0">
                <a:solidFill>
                  <a:schemeClr val="bg1"/>
                </a:solidFill>
                <a:cs typeface="Arial" pitchFamily="34" charset="0"/>
              </a:rPr>
              <a:t>As </a:t>
            </a:r>
            <a:r>
              <a:rPr lang="en-US" altLang="ko-KR" sz="4800" b="1" dirty="0" err="1">
                <a:solidFill>
                  <a:schemeClr val="bg1"/>
                </a:solidFill>
                <a:cs typeface="Arial" pitchFamily="34" charset="0"/>
              </a:rPr>
              <a:t>vacinas</a:t>
            </a:r>
            <a:endParaRPr lang="ko-KR" altLang="en-US"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208421" y="3582049"/>
            <a:ext cx="6983579" cy="400110"/>
          </a:xfrm>
          <a:prstGeom prst="rect">
            <a:avLst/>
          </a:prstGeom>
          <a:noFill/>
        </p:spPr>
        <p:txBody>
          <a:bodyPr wrap="square" rtlCol="0" anchor="ctr">
            <a:spAutoFit/>
          </a:bodyPr>
          <a:lstStyle/>
          <a:p>
            <a:r>
              <a:rPr lang="en-US" altLang="ko-KR" sz="2000" dirty="0">
                <a:solidFill>
                  <a:schemeClr val="bg1"/>
                </a:solidFill>
                <a:cs typeface="Arial" pitchFamily="34" charset="0"/>
              </a:rPr>
              <a:t>Como o mal </a:t>
            </a:r>
            <a:r>
              <a:rPr lang="en-US" altLang="ko-KR" sz="2000" dirty="0" err="1">
                <a:solidFill>
                  <a:schemeClr val="bg1"/>
                </a:solidFill>
                <a:cs typeface="Arial" pitchFamily="34" charset="0"/>
              </a:rPr>
              <a:t>monitoramento</a:t>
            </a:r>
            <a:r>
              <a:rPr lang="en-US" altLang="ko-KR" sz="2000" dirty="0">
                <a:solidFill>
                  <a:schemeClr val="bg1"/>
                </a:solidFill>
                <a:cs typeface="Arial" pitchFamily="34" charset="0"/>
              </a:rPr>
              <a:t> causa </a:t>
            </a:r>
            <a:r>
              <a:rPr lang="en-US" altLang="ko-KR" sz="2000" dirty="0" err="1">
                <a:solidFill>
                  <a:schemeClr val="bg1"/>
                </a:solidFill>
                <a:cs typeface="Arial" pitchFamily="34" charset="0"/>
              </a:rPr>
              <a:t>grandes</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perdas</a:t>
            </a:r>
            <a:r>
              <a:rPr lang="en-US" altLang="ko-KR" sz="2000" dirty="0">
                <a:solidFill>
                  <a:schemeClr val="bg1"/>
                </a:solidFill>
                <a:cs typeface="Arial" pitchFamily="34" charset="0"/>
              </a:rPr>
              <a:t> </a:t>
            </a: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5292674" y="35057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O problema</a:t>
            </a:r>
            <a:endParaRPr lang="ko-KR" altLang="en-US" sz="5400" dirty="0">
              <a:solidFill>
                <a:schemeClr val="bg1"/>
              </a:solidFill>
              <a:cs typeface="Arial" pitchFamily="34" charset="0"/>
            </a:endParaRPr>
          </a:p>
        </p:txBody>
      </p:sp>
      <p:grpSp>
        <p:nvGrpSpPr>
          <p:cNvPr id="12" name="Group 11">
            <a:extLst>
              <a:ext uri="{FF2B5EF4-FFF2-40B4-BE49-F238E27FC236}">
                <a16:creationId xmlns:a16="http://schemas.microsoft.com/office/drawing/2014/main" id="{7C306924-43DA-4425-9822-FC33B6697BAA}"/>
              </a:ext>
            </a:extLst>
          </p:cNvPr>
          <p:cNvGrpSpPr/>
          <p:nvPr/>
        </p:nvGrpSpPr>
        <p:grpSpPr>
          <a:xfrm>
            <a:off x="7327340" y="2126871"/>
            <a:ext cx="3931919" cy="1001221"/>
            <a:chOff x="6436379" y="1401372"/>
            <a:chExt cx="1973373" cy="1001221"/>
          </a:xfrm>
        </p:grpSpPr>
        <p:sp>
          <p:nvSpPr>
            <p:cNvPr id="13" name="TextBox 12">
              <a:extLst>
                <a:ext uri="{FF2B5EF4-FFF2-40B4-BE49-F238E27FC236}">
                  <a16:creationId xmlns:a16="http://schemas.microsoft.com/office/drawing/2014/main" id="{BF1B7197-7221-422C-B87B-D7B1F8CC0F5A}"/>
                </a:ext>
              </a:extLst>
            </p:cNvPr>
            <p:cNvSpPr txBox="1"/>
            <p:nvPr/>
          </p:nvSpPr>
          <p:spPr>
            <a:xfrm>
              <a:off x="6436379" y="1571596"/>
              <a:ext cx="1923961" cy="830997"/>
            </a:xfrm>
            <a:prstGeom prst="rect">
              <a:avLst/>
            </a:prstGeom>
            <a:noFill/>
          </p:spPr>
          <p:txBody>
            <a:bodyPr wrap="square" rtlCol="0">
              <a:spAutoFit/>
            </a:bodyPr>
            <a:lstStyle/>
            <a:p>
              <a:pPr algn="just"/>
              <a:r>
                <a:rPr lang="pt-BR" sz="1200" dirty="0">
                  <a:solidFill>
                    <a:schemeClr val="bg1"/>
                  </a:solidFill>
                </a:rPr>
                <a:t>A China e o Brasil estão entre os países com maiores índices de cobertura de vacinas, com 99,9% e 99,7% da população-alvo imunizada em 2016, respectivamente. </a:t>
              </a:r>
            </a:p>
          </p:txBody>
        </p:sp>
        <p:sp>
          <p:nvSpPr>
            <p:cNvPr id="14" name="TextBox 13">
              <a:extLst>
                <a:ext uri="{FF2B5EF4-FFF2-40B4-BE49-F238E27FC236}">
                  <a16:creationId xmlns:a16="http://schemas.microsoft.com/office/drawing/2014/main" id="{F5F0AEAE-E33C-48E2-A1F1-505419DAE161}"/>
                </a:ext>
              </a:extLst>
            </p:cNvPr>
            <p:cNvSpPr txBox="1"/>
            <p:nvPr/>
          </p:nvSpPr>
          <p:spPr>
            <a:xfrm>
              <a:off x="6485791" y="1401372"/>
              <a:ext cx="1923961" cy="307777"/>
            </a:xfrm>
            <a:prstGeom prst="rect">
              <a:avLst/>
            </a:prstGeom>
            <a:noFill/>
            <a:ln w="3175">
              <a:noFill/>
            </a:ln>
          </p:spPr>
          <p:txBody>
            <a:bodyPr wrap="square" rtlCol="0" anchor="ctr">
              <a:spAutoFit/>
            </a:bodyPr>
            <a:lstStyle/>
            <a:p>
              <a:endParaRPr lang="ko-KR" altLang="en-US" sz="1400" b="1" dirty="0">
                <a:solidFill>
                  <a:schemeClr val="bg1"/>
                </a:solidFill>
                <a:cs typeface="Arial" pitchFamily="34" charset="0"/>
              </a:endParaRPr>
            </a:p>
          </p:txBody>
        </p:sp>
      </p:grpSp>
      <p:sp>
        <p:nvSpPr>
          <p:cNvPr id="16" name="TextBox 15">
            <a:extLst>
              <a:ext uri="{FF2B5EF4-FFF2-40B4-BE49-F238E27FC236}">
                <a16:creationId xmlns:a16="http://schemas.microsoft.com/office/drawing/2014/main" id="{23C5B8AE-4B24-4C04-9B54-ED2F7C0D62A7}"/>
              </a:ext>
            </a:extLst>
          </p:cNvPr>
          <p:cNvSpPr txBox="1"/>
          <p:nvPr/>
        </p:nvSpPr>
        <p:spPr>
          <a:xfrm>
            <a:off x="7327340" y="3246914"/>
            <a:ext cx="3833466" cy="1015663"/>
          </a:xfrm>
          <a:prstGeom prst="rect">
            <a:avLst/>
          </a:prstGeom>
          <a:noFill/>
        </p:spPr>
        <p:txBody>
          <a:bodyPr wrap="square" rtlCol="0">
            <a:spAutoFit/>
          </a:bodyPr>
          <a:lstStyle/>
          <a:p>
            <a:pPr algn="just"/>
            <a:r>
              <a:rPr lang="pt-BR" sz="1200" dirty="0">
                <a:solidFill>
                  <a:schemeClr val="bg1"/>
                </a:solidFill>
              </a:rPr>
              <a:t>O Brasil tem mais de 36 mil salas de vacinação espalhadas por todo o País, onde muitas delas, não possuem um eficiente controle de temperatura. É aplicado em média, cerca de 300 milhões de imunobiológicos anualmente.</a:t>
            </a:r>
          </a:p>
        </p:txBody>
      </p:sp>
      <p:sp>
        <p:nvSpPr>
          <p:cNvPr id="19" name="TextBox 18">
            <a:extLst>
              <a:ext uri="{FF2B5EF4-FFF2-40B4-BE49-F238E27FC236}">
                <a16:creationId xmlns:a16="http://schemas.microsoft.com/office/drawing/2014/main" id="{365E0D78-473F-43FD-B256-A97E65A5714E}"/>
              </a:ext>
            </a:extLst>
          </p:cNvPr>
          <p:cNvSpPr txBox="1"/>
          <p:nvPr/>
        </p:nvSpPr>
        <p:spPr>
          <a:xfrm>
            <a:off x="7327340" y="4381399"/>
            <a:ext cx="3833466" cy="830997"/>
          </a:xfrm>
          <a:prstGeom prst="rect">
            <a:avLst/>
          </a:prstGeom>
          <a:noFill/>
        </p:spPr>
        <p:txBody>
          <a:bodyPr wrap="square" rtlCol="0">
            <a:spAutoFit/>
          </a:bodyPr>
          <a:lstStyle/>
          <a:p>
            <a:pPr algn="just"/>
            <a:r>
              <a:rPr lang="pt-BR" sz="1200" dirty="0">
                <a:solidFill>
                  <a:schemeClr val="bg1"/>
                </a:solidFill>
              </a:rPr>
              <a:t>O Brasil, por ser um dos países com maiores índice de vacinação, possui um problema gravíssimo. Mais que a metade das vacinas que são produzidas são desperdiçadas. </a:t>
            </a:r>
          </a:p>
        </p:txBody>
      </p:sp>
      <p:sp>
        <p:nvSpPr>
          <p:cNvPr id="22" name="TextBox 21">
            <a:extLst>
              <a:ext uri="{FF2B5EF4-FFF2-40B4-BE49-F238E27FC236}">
                <a16:creationId xmlns:a16="http://schemas.microsoft.com/office/drawing/2014/main" id="{ED8772FE-54BE-45C8-9A0E-81EA57F30C01}"/>
              </a:ext>
            </a:extLst>
          </p:cNvPr>
          <p:cNvSpPr txBox="1"/>
          <p:nvPr/>
        </p:nvSpPr>
        <p:spPr>
          <a:xfrm>
            <a:off x="7327340" y="5399748"/>
            <a:ext cx="3833466" cy="1015663"/>
          </a:xfrm>
          <a:prstGeom prst="rect">
            <a:avLst/>
          </a:prstGeom>
          <a:noFill/>
        </p:spPr>
        <p:txBody>
          <a:bodyPr wrap="square" rtlCol="0">
            <a:spAutoFit/>
          </a:bodyPr>
          <a:lstStyle/>
          <a:p>
            <a:pPr algn="just" fontAlgn="base"/>
            <a:r>
              <a:rPr lang="pt-BR" sz="1200" dirty="0">
                <a:solidFill>
                  <a:schemeClr val="bg1"/>
                </a:solidFill>
              </a:rPr>
              <a:t>Um dos grandes problemas no desperdício de vacinas no brasil está na falta de monitoramento. Os imunobiológicos são muito sensíveis a temperatura, e boa parte deles só sobrevivem entre temperaturas de 2º a 8º graus célsius.</a:t>
            </a:r>
          </a:p>
        </p:txBody>
      </p:sp>
      <p:grpSp>
        <p:nvGrpSpPr>
          <p:cNvPr id="31" name="Group 30">
            <a:extLst>
              <a:ext uri="{FF2B5EF4-FFF2-40B4-BE49-F238E27FC236}">
                <a16:creationId xmlns:a16="http://schemas.microsoft.com/office/drawing/2014/main" id="{44A14005-1D28-4A69-9482-DD9976B757BF}"/>
              </a:ext>
            </a:extLst>
          </p:cNvPr>
          <p:cNvGrpSpPr/>
          <p:nvPr/>
        </p:nvGrpSpPr>
        <p:grpSpPr>
          <a:xfrm>
            <a:off x="5379432" y="2264298"/>
            <a:ext cx="1684278" cy="3934778"/>
            <a:chOff x="5154947" y="2108809"/>
            <a:chExt cx="1887663" cy="4409922"/>
          </a:xfrm>
        </p:grpSpPr>
        <p:sp>
          <p:nvSpPr>
            <p:cNvPr id="6" name="Hexagon 5">
              <a:extLst>
                <a:ext uri="{FF2B5EF4-FFF2-40B4-BE49-F238E27FC236}">
                  <a16:creationId xmlns:a16="http://schemas.microsoft.com/office/drawing/2014/main" id="{11073036-2EEB-4E42-8490-D0EF739A3896}"/>
                </a:ext>
              </a:extLst>
            </p:cNvPr>
            <p:cNvSpPr/>
            <p:nvPr/>
          </p:nvSpPr>
          <p:spPr>
            <a:xfrm rot="19800000" flipH="1">
              <a:off x="5154947" y="5440998"/>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Hexagon 8">
              <a:extLst>
                <a:ext uri="{FF2B5EF4-FFF2-40B4-BE49-F238E27FC236}">
                  <a16:creationId xmlns:a16="http://schemas.microsoft.com/office/drawing/2014/main" id="{468F0CAE-7567-4D31-8E50-776EC2092DB9}"/>
                </a:ext>
              </a:extLst>
            </p:cNvPr>
            <p:cNvSpPr/>
            <p:nvPr/>
          </p:nvSpPr>
          <p:spPr>
            <a:xfrm rot="19800000" flipH="1">
              <a:off x="5784000" y="210880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xagon 9">
              <a:extLst>
                <a:ext uri="{FF2B5EF4-FFF2-40B4-BE49-F238E27FC236}">
                  <a16:creationId xmlns:a16="http://schemas.microsoft.com/office/drawing/2014/main" id="{EC305FC1-1E9E-485E-8E2A-65C3317CA6D6}"/>
                </a:ext>
              </a:extLst>
            </p:cNvPr>
            <p:cNvSpPr/>
            <p:nvPr/>
          </p:nvSpPr>
          <p:spPr>
            <a:xfrm rot="19800000" flipH="1">
              <a:off x="5154947" y="321953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Hexagon 10">
              <a:extLst>
                <a:ext uri="{FF2B5EF4-FFF2-40B4-BE49-F238E27FC236}">
                  <a16:creationId xmlns:a16="http://schemas.microsoft.com/office/drawing/2014/main" id="{8F200804-F4AA-481E-B724-3E5DBB96340B}"/>
                </a:ext>
              </a:extLst>
            </p:cNvPr>
            <p:cNvSpPr/>
            <p:nvPr/>
          </p:nvSpPr>
          <p:spPr>
            <a:xfrm rot="19800000" flipH="1">
              <a:off x="5784000" y="433026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2" name="Freeform: Shape 31">
            <a:extLst>
              <a:ext uri="{FF2B5EF4-FFF2-40B4-BE49-F238E27FC236}">
                <a16:creationId xmlns:a16="http://schemas.microsoft.com/office/drawing/2014/main" id="{F174C28A-4134-479A-A929-AD902FE7F174}"/>
              </a:ext>
            </a:extLst>
          </p:cNvPr>
          <p:cNvSpPr/>
          <p:nvPr/>
        </p:nvSpPr>
        <p:spPr>
          <a:xfrm rot="1803479">
            <a:off x="1882974" y="-659230"/>
            <a:ext cx="1813752" cy="7912292"/>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3">
              <a:alpha val="70000"/>
            </a:schemeClr>
          </a:solidFill>
          <a:ln w="15387" cap="flat">
            <a:noFill/>
            <a:prstDash val="solid"/>
            <a:miter/>
          </a:ln>
        </p:spPr>
        <p:txBody>
          <a:bodyPr rtlCol="0" anchor="ctr"/>
          <a:lstStyle/>
          <a:p>
            <a:endParaRPr lang="en-US"/>
          </a:p>
        </p:txBody>
      </p:sp>
      <p:sp>
        <p:nvSpPr>
          <p:cNvPr id="33" name="Rounded Rectangle 7">
            <a:extLst>
              <a:ext uri="{FF2B5EF4-FFF2-40B4-BE49-F238E27FC236}">
                <a16:creationId xmlns:a16="http://schemas.microsoft.com/office/drawing/2014/main" id="{52556F7E-3BEA-408B-BBB5-9ECFF8FDFDE2}"/>
              </a:ext>
            </a:extLst>
          </p:cNvPr>
          <p:cNvSpPr>
            <a:spLocks noChangeAspect="1"/>
          </p:cNvSpPr>
          <p:nvPr/>
        </p:nvSpPr>
        <p:spPr>
          <a:xfrm rot="7954024" flipH="1">
            <a:off x="3904289" y="3414741"/>
            <a:ext cx="534347" cy="2089885"/>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Rectangle 7">
            <a:extLst>
              <a:ext uri="{FF2B5EF4-FFF2-40B4-BE49-F238E27FC236}">
                <a16:creationId xmlns:a16="http://schemas.microsoft.com/office/drawing/2014/main" id="{ADD79131-A7E7-45EE-8375-CAB482029033}"/>
              </a:ext>
            </a:extLst>
          </p:cNvPr>
          <p:cNvSpPr/>
          <p:nvPr/>
        </p:nvSpPr>
        <p:spPr>
          <a:xfrm>
            <a:off x="6266425" y="2509320"/>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Rounded Rectangle 10">
            <a:extLst>
              <a:ext uri="{FF2B5EF4-FFF2-40B4-BE49-F238E27FC236}">
                <a16:creationId xmlns:a16="http://schemas.microsoft.com/office/drawing/2014/main" id="{DB180679-90A9-46BB-BDE7-DFF5A0064B54}"/>
              </a:ext>
            </a:extLst>
          </p:cNvPr>
          <p:cNvSpPr/>
          <p:nvPr/>
        </p:nvSpPr>
        <p:spPr>
          <a:xfrm>
            <a:off x="5754848" y="3508484"/>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Round Same Side Corner Rectangle 21">
            <a:extLst>
              <a:ext uri="{FF2B5EF4-FFF2-40B4-BE49-F238E27FC236}">
                <a16:creationId xmlns:a16="http://schemas.microsoft.com/office/drawing/2014/main" id="{6548736B-DD2B-488C-A100-51845D3D68F6}"/>
              </a:ext>
            </a:extLst>
          </p:cNvPr>
          <p:cNvSpPr/>
          <p:nvPr/>
        </p:nvSpPr>
        <p:spPr>
          <a:xfrm rot="10800000">
            <a:off x="6308875" y="4527684"/>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8" name="Imagem 17">
            <a:extLst>
              <a:ext uri="{FF2B5EF4-FFF2-40B4-BE49-F238E27FC236}">
                <a16:creationId xmlns:a16="http://schemas.microsoft.com/office/drawing/2014/main" id="{CD6C9B20-0DB9-4274-8714-4DCA3DD5C8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7031" y="5374368"/>
            <a:ext cx="687801" cy="687801"/>
          </a:xfrm>
          <a:prstGeom prst="rect">
            <a:avLst/>
          </a:prstGeom>
        </p:spPr>
      </p:pic>
    </p:spTree>
    <p:extLst>
      <p:ext uri="{BB962C8B-B14F-4D97-AF65-F5344CB8AC3E}">
        <p14:creationId xmlns:p14="http://schemas.microsoft.com/office/powerpoint/2010/main" val="35645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4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a:solidFill>
                  <a:schemeClr val="accent1">
                    <a:lumMod val="75000"/>
                  </a:schemeClr>
                </a:solidFill>
              </a:rPr>
              <a:t>Perdas</a:t>
            </a:r>
            <a:r>
              <a:rPr lang="en-US" dirty="0">
                <a:solidFill>
                  <a:schemeClr val="accent1">
                    <a:lumMod val="75000"/>
                  </a:schemeClr>
                </a:solidFill>
              </a:rPr>
              <a:t> por </a:t>
            </a:r>
            <a:r>
              <a:rPr lang="en-US" dirty="0" err="1">
                <a:solidFill>
                  <a:schemeClr val="accent1">
                    <a:lumMod val="75000"/>
                  </a:schemeClr>
                </a:solidFill>
              </a:rPr>
              <a:t>vacina</a:t>
            </a:r>
            <a:endParaRPr lang="en-US" dirty="0">
              <a:solidFill>
                <a:schemeClr val="accent1">
                  <a:lumMod val="75000"/>
                </a:schemeClr>
              </a:solidFill>
            </a:endParaRPr>
          </a:p>
        </p:txBody>
      </p:sp>
      <p:sp>
        <p:nvSpPr>
          <p:cNvPr id="3" name="Rectangle 40">
            <a:extLst>
              <a:ext uri="{FF2B5EF4-FFF2-40B4-BE49-F238E27FC236}">
                <a16:creationId xmlns:a16="http://schemas.microsoft.com/office/drawing/2014/main" id="{3742DCAE-E073-435D-B2A5-EB08ABB32E71}"/>
              </a:ext>
            </a:extLst>
          </p:cNvPr>
          <p:cNvSpPr/>
          <p:nvPr/>
        </p:nvSpPr>
        <p:spPr>
          <a:xfrm>
            <a:off x="958358" y="3059078"/>
            <a:ext cx="4773695" cy="2957202"/>
          </a:xfrm>
          <a:custGeom>
            <a:avLst/>
            <a:gdLst/>
            <a:ahLst/>
            <a:cxnLst/>
            <a:rect l="l" t="t" r="r" b="b"/>
            <a:pathLst>
              <a:path w="4104456" h="2943944">
                <a:moveTo>
                  <a:pt x="279254" y="79832"/>
                </a:moveTo>
                <a:cubicBezTo>
                  <a:pt x="176595" y="79832"/>
                  <a:pt x="93373" y="163054"/>
                  <a:pt x="93373" y="265713"/>
                </a:cubicBezTo>
                <a:lnTo>
                  <a:pt x="93373" y="1441962"/>
                </a:lnTo>
                <a:lnTo>
                  <a:pt x="4011084" y="1441962"/>
                </a:lnTo>
                <a:lnTo>
                  <a:pt x="4011084" y="265713"/>
                </a:lnTo>
                <a:cubicBezTo>
                  <a:pt x="4011084" y="163054"/>
                  <a:pt x="3927862" y="79832"/>
                  <a:pt x="3825203" y="79832"/>
                </a:cubicBezTo>
                <a:close/>
                <a:moveTo>
                  <a:pt x="243023" y="0"/>
                </a:moveTo>
                <a:lnTo>
                  <a:pt x="3861433" y="0"/>
                </a:lnTo>
                <a:cubicBezTo>
                  <a:pt x="3995651" y="0"/>
                  <a:pt x="4104456" y="108805"/>
                  <a:pt x="4104456" y="243023"/>
                </a:cubicBezTo>
                <a:lnTo>
                  <a:pt x="4104456" y="2943944"/>
                </a:lnTo>
                <a:lnTo>
                  <a:pt x="4011084" y="2943944"/>
                </a:lnTo>
                <a:lnTo>
                  <a:pt x="4011084" y="1699747"/>
                </a:lnTo>
                <a:lnTo>
                  <a:pt x="93373" y="1699747"/>
                </a:lnTo>
                <a:lnTo>
                  <a:pt x="93373" y="2943944"/>
                </a:lnTo>
                <a:lnTo>
                  <a:pt x="0" y="2943944"/>
                </a:lnTo>
                <a:lnTo>
                  <a:pt x="0" y="243023"/>
                </a:lnTo>
                <a:cubicBezTo>
                  <a:pt x="0" y="108805"/>
                  <a:pt x="108805" y="0"/>
                  <a:pt x="243023"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4" name="그룹 9">
            <a:extLst>
              <a:ext uri="{FF2B5EF4-FFF2-40B4-BE49-F238E27FC236}">
                <a16:creationId xmlns:a16="http://schemas.microsoft.com/office/drawing/2014/main" id="{24E45A64-8911-4F99-99D4-A0828B08078E}"/>
              </a:ext>
            </a:extLst>
          </p:cNvPr>
          <p:cNvGrpSpPr/>
          <p:nvPr/>
        </p:nvGrpSpPr>
        <p:grpSpPr>
          <a:xfrm>
            <a:off x="1335587" y="2195524"/>
            <a:ext cx="658800" cy="3738394"/>
            <a:chOff x="1335587" y="2195524"/>
            <a:chExt cx="658800" cy="3738394"/>
          </a:xfrm>
        </p:grpSpPr>
        <p:sp>
          <p:nvSpPr>
            <p:cNvPr id="5" name="Rounded Rectangle 9">
              <a:extLst>
                <a:ext uri="{FF2B5EF4-FFF2-40B4-BE49-F238E27FC236}">
                  <a16:creationId xmlns:a16="http://schemas.microsoft.com/office/drawing/2014/main" id="{79BBF297-26BA-494A-95EA-5CA266B4CD2C}"/>
                </a:ext>
              </a:extLst>
            </p:cNvPr>
            <p:cNvSpPr/>
            <p:nvPr/>
          </p:nvSpPr>
          <p:spPr>
            <a:xfrm rot="10800000">
              <a:off x="1337144" y="2495490"/>
              <a:ext cx="657242" cy="3438428"/>
            </a:xfrm>
            <a:custGeom>
              <a:avLst/>
              <a:gdLst/>
              <a:ahLst/>
              <a:cxnLst/>
              <a:rect l="l" t="t" r="r" b="b"/>
              <a:pathLst>
                <a:path w="657242" h="3438428">
                  <a:moveTo>
                    <a:pt x="657241" y="3438428"/>
                  </a:moveTo>
                  <a:lnTo>
                    <a:pt x="0" y="3438428"/>
                  </a:lnTo>
                  <a:lnTo>
                    <a:pt x="0" y="328621"/>
                  </a:lnTo>
                  <a:cubicBezTo>
                    <a:pt x="0" y="147129"/>
                    <a:pt x="147129" y="0"/>
                    <a:pt x="328621" y="0"/>
                  </a:cubicBezTo>
                  <a:cubicBezTo>
                    <a:pt x="510113" y="0"/>
                    <a:pt x="657242" y="147129"/>
                    <a:pt x="657242" y="32862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75">
              <a:extLst>
                <a:ext uri="{FF2B5EF4-FFF2-40B4-BE49-F238E27FC236}">
                  <a16:creationId xmlns:a16="http://schemas.microsoft.com/office/drawing/2014/main" id="{115BD0CD-1A4E-4A6C-AF68-7818FCCCB83F}"/>
                </a:ext>
              </a:extLst>
            </p:cNvPr>
            <p:cNvSpPr/>
            <p:nvPr/>
          </p:nvSpPr>
          <p:spPr>
            <a:xfrm rot="10800000">
              <a:off x="1419438" y="4734790"/>
              <a:ext cx="478800" cy="1080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 Same Side Corner Rectangle 50">
              <a:extLst>
                <a:ext uri="{FF2B5EF4-FFF2-40B4-BE49-F238E27FC236}">
                  <a16:creationId xmlns:a16="http://schemas.microsoft.com/office/drawing/2014/main" id="{A4C5EB77-0BA0-4A3E-A1E0-5D6BDFB38816}"/>
                </a:ext>
              </a:extLst>
            </p:cNvPr>
            <p:cNvSpPr/>
            <p:nvPr/>
          </p:nvSpPr>
          <p:spPr>
            <a:xfrm>
              <a:off x="1335587"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 name="그룹 6">
            <a:extLst>
              <a:ext uri="{FF2B5EF4-FFF2-40B4-BE49-F238E27FC236}">
                <a16:creationId xmlns:a16="http://schemas.microsoft.com/office/drawing/2014/main" id="{5C727EFB-B5C0-4C47-A21B-1E04F3791E8C}"/>
              </a:ext>
            </a:extLst>
          </p:cNvPr>
          <p:cNvGrpSpPr/>
          <p:nvPr/>
        </p:nvGrpSpPr>
        <p:grpSpPr>
          <a:xfrm>
            <a:off x="3573456" y="2195523"/>
            <a:ext cx="658800" cy="3840475"/>
            <a:chOff x="3573456" y="2195524"/>
            <a:chExt cx="658800" cy="3738394"/>
          </a:xfrm>
        </p:grpSpPr>
        <p:sp>
          <p:nvSpPr>
            <p:cNvPr id="9" name="Rounded Rectangle 6">
              <a:extLst>
                <a:ext uri="{FF2B5EF4-FFF2-40B4-BE49-F238E27FC236}">
                  <a16:creationId xmlns:a16="http://schemas.microsoft.com/office/drawing/2014/main" id="{24FF4D3C-16D2-42C8-ADDD-D82B12A17246}"/>
                </a:ext>
              </a:extLst>
            </p:cNvPr>
            <p:cNvSpPr/>
            <p:nvPr/>
          </p:nvSpPr>
          <p:spPr>
            <a:xfrm rot="10800000">
              <a:off x="3583761"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ounded Rectangle 73">
              <a:extLst>
                <a:ext uri="{FF2B5EF4-FFF2-40B4-BE49-F238E27FC236}">
                  <a16:creationId xmlns:a16="http://schemas.microsoft.com/office/drawing/2014/main" id="{B1EFA425-AD81-4580-95FD-AF4E01694A81}"/>
                </a:ext>
              </a:extLst>
            </p:cNvPr>
            <p:cNvSpPr/>
            <p:nvPr/>
          </p:nvSpPr>
          <p:spPr>
            <a:xfrm rot="10800000">
              <a:off x="3662143" y="4734790"/>
              <a:ext cx="486000" cy="1080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ound Same Side Corner Rectangle 54">
              <a:extLst>
                <a:ext uri="{FF2B5EF4-FFF2-40B4-BE49-F238E27FC236}">
                  <a16:creationId xmlns:a16="http://schemas.microsoft.com/office/drawing/2014/main" id="{CDDC358D-27C1-490F-B5F7-57DF2CC563FF}"/>
                </a:ext>
              </a:extLst>
            </p:cNvPr>
            <p:cNvSpPr/>
            <p:nvPr/>
          </p:nvSpPr>
          <p:spPr>
            <a:xfrm>
              <a:off x="357345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2" name="그룹 7">
            <a:extLst>
              <a:ext uri="{FF2B5EF4-FFF2-40B4-BE49-F238E27FC236}">
                <a16:creationId xmlns:a16="http://schemas.microsoft.com/office/drawing/2014/main" id="{0656EC92-9A54-4661-B447-849027078910}"/>
              </a:ext>
            </a:extLst>
          </p:cNvPr>
          <p:cNvGrpSpPr/>
          <p:nvPr/>
        </p:nvGrpSpPr>
        <p:grpSpPr>
          <a:xfrm>
            <a:off x="4684483" y="2204632"/>
            <a:ext cx="663798" cy="3729286"/>
            <a:chOff x="4693466" y="2195524"/>
            <a:chExt cx="658800" cy="3738394"/>
          </a:xfrm>
        </p:grpSpPr>
        <p:sp>
          <p:nvSpPr>
            <p:cNvPr id="13" name="Rounded Rectangle 12">
              <a:extLst>
                <a:ext uri="{FF2B5EF4-FFF2-40B4-BE49-F238E27FC236}">
                  <a16:creationId xmlns:a16="http://schemas.microsoft.com/office/drawing/2014/main" id="{3CA4B09D-547E-44AE-BF08-F6EE1EC25651}"/>
                </a:ext>
              </a:extLst>
            </p:cNvPr>
            <p:cNvSpPr/>
            <p:nvPr/>
          </p:nvSpPr>
          <p:spPr>
            <a:xfrm rot="10800000">
              <a:off x="471407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Rounded Rectangle 82">
              <a:extLst>
                <a:ext uri="{FF2B5EF4-FFF2-40B4-BE49-F238E27FC236}">
                  <a16:creationId xmlns:a16="http://schemas.microsoft.com/office/drawing/2014/main" id="{FE217264-8686-45C7-8079-147628B18458}"/>
                </a:ext>
              </a:extLst>
            </p:cNvPr>
            <p:cNvSpPr/>
            <p:nvPr/>
          </p:nvSpPr>
          <p:spPr>
            <a:xfrm rot="10800000">
              <a:off x="4792749" y="4734791"/>
              <a:ext cx="482400" cy="108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ound Same Side Corner Rectangle 55">
              <a:extLst>
                <a:ext uri="{FF2B5EF4-FFF2-40B4-BE49-F238E27FC236}">
                  <a16:creationId xmlns:a16="http://schemas.microsoft.com/office/drawing/2014/main" id="{72A5692C-ACB7-4283-957A-B6E16A068727}"/>
                </a:ext>
              </a:extLst>
            </p:cNvPr>
            <p:cNvSpPr/>
            <p:nvPr/>
          </p:nvSpPr>
          <p:spPr>
            <a:xfrm>
              <a:off x="469346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6" name="그룹 8">
            <a:extLst>
              <a:ext uri="{FF2B5EF4-FFF2-40B4-BE49-F238E27FC236}">
                <a16:creationId xmlns:a16="http://schemas.microsoft.com/office/drawing/2014/main" id="{C3DB8D70-62C0-4E9E-8972-84610E50BF17}"/>
              </a:ext>
            </a:extLst>
          </p:cNvPr>
          <p:cNvGrpSpPr/>
          <p:nvPr/>
        </p:nvGrpSpPr>
        <p:grpSpPr>
          <a:xfrm>
            <a:off x="2462430" y="2195526"/>
            <a:ext cx="648496" cy="3738393"/>
            <a:chOff x="2462430" y="2195525"/>
            <a:chExt cx="658800" cy="3738393"/>
          </a:xfrm>
        </p:grpSpPr>
        <p:sp>
          <p:nvSpPr>
            <p:cNvPr id="17" name="Rounded Rectangle 3">
              <a:extLst>
                <a:ext uri="{FF2B5EF4-FFF2-40B4-BE49-F238E27FC236}">
                  <a16:creationId xmlns:a16="http://schemas.microsoft.com/office/drawing/2014/main" id="{4C83C5A3-B7C4-471A-AA18-81AFF0ECFF5F}"/>
                </a:ext>
              </a:extLst>
            </p:cNvPr>
            <p:cNvSpPr/>
            <p:nvPr/>
          </p:nvSpPr>
          <p:spPr>
            <a:xfrm rot="10800000">
              <a:off x="247273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Rounded Rectangle 58">
              <a:extLst>
                <a:ext uri="{FF2B5EF4-FFF2-40B4-BE49-F238E27FC236}">
                  <a16:creationId xmlns:a16="http://schemas.microsoft.com/office/drawing/2014/main" id="{7551233A-5A69-4E53-AC09-89FA4CE490F6}"/>
                </a:ext>
              </a:extLst>
            </p:cNvPr>
            <p:cNvSpPr/>
            <p:nvPr/>
          </p:nvSpPr>
          <p:spPr>
            <a:xfrm rot="10800000">
              <a:off x="2550630" y="4734789"/>
              <a:ext cx="482400" cy="108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ound Same Side Corner Rectangle 57">
              <a:extLst>
                <a:ext uri="{FF2B5EF4-FFF2-40B4-BE49-F238E27FC236}">
                  <a16:creationId xmlns:a16="http://schemas.microsoft.com/office/drawing/2014/main" id="{C4A0502D-FB80-49B6-9C10-319D346E0D01}"/>
                </a:ext>
              </a:extLst>
            </p:cNvPr>
            <p:cNvSpPr/>
            <p:nvPr/>
          </p:nvSpPr>
          <p:spPr>
            <a:xfrm rot="10800000">
              <a:off x="2462430" y="2195525"/>
              <a:ext cx="658800" cy="389670"/>
            </a:xfrm>
            <a:custGeom>
              <a:avLst/>
              <a:gdLst/>
              <a:ahLst/>
              <a:cxnLst/>
              <a:rect l="l" t="t" r="r" b="b"/>
              <a:pathLst>
                <a:path w="658800" h="389670">
                  <a:moveTo>
                    <a:pt x="615404" y="389670"/>
                  </a:moveTo>
                  <a:lnTo>
                    <a:pt x="43396" y="389670"/>
                  </a:lnTo>
                  <a:cubicBezTo>
                    <a:pt x="19429" y="389670"/>
                    <a:pt x="0" y="370241"/>
                    <a:pt x="0" y="346274"/>
                  </a:cubicBezTo>
                  <a:lnTo>
                    <a:pt x="0" y="129297"/>
                  </a:lnTo>
                  <a:lnTo>
                    <a:pt x="112845" y="129297"/>
                  </a:lnTo>
                  <a:lnTo>
                    <a:pt x="112845" y="43396"/>
                  </a:lnTo>
                  <a:cubicBezTo>
                    <a:pt x="112845" y="19429"/>
                    <a:pt x="132274" y="0"/>
                    <a:pt x="156241" y="0"/>
                  </a:cubicBezTo>
                  <a:lnTo>
                    <a:pt x="502557" y="0"/>
                  </a:lnTo>
                  <a:cubicBezTo>
                    <a:pt x="526524" y="0"/>
                    <a:pt x="545953" y="19429"/>
                    <a:pt x="545953" y="43396"/>
                  </a:cubicBezTo>
                  <a:lnTo>
                    <a:pt x="545953" y="129297"/>
                  </a:lnTo>
                  <a:lnTo>
                    <a:pt x="658800" y="129297"/>
                  </a:lnTo>
                  <a:lnTo>
                    <a:pt x="658800" y="346274"/>
                  </a:lnTo>
                  <a:cubicBezTo>
                    <a:pt x="658800" y="370241"/>
                    <a:pt x="639371" y="389670"/>
                    <a:pt x="615404" y="38967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0" name="TextBox 19">
            <a:extLst>
              <a:ext uri="{FF2B5EF4-FFF2-40B4-BE49-F238E27FC236}">
                <a16:creationId xmlns:a16="http://schemas.microsoft.com/office/drawing/2014/main" id="{1F35EDB5-5569-4BD6-97C9-782C62E2632C}"/>
              </a:ext>
            </a:extLst>
          </p:cNvPr>
          <p:cNvSpPr txBox="1"/>
          <p:nvPr/>
        </p:nvSpPr>
        <p:spPr>
          <a:xfrm>
            <a:off x="1290380"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28,6%</a:t>
            </a:r>
            <a:endParaRPr lang="ko-KR" altLang="en-US" sz="1600" b="1" dirty="0">
              <a:solidFill>
                <a:schemeClr val="bg1"/>
              </a:solidFill>
              <a:cs typeface="Arial" pitchFamily="34" charset="0"/>
            </a:endParaRPr>
          </a:p>
        </p:txBody>
      </p:sp>
      <p:sp>
        <p:nvSpPr>
          <p:cNvPr id="21" name="TextBox 20">
            <a:extLst>
              <a:ext uri="{FF2B5EF4-FFF2-40B4-BE49-F238E27FC236}">
                <a16:creationId xmlns:a16="http://schemas.microsoft.com/office/drawing/2014/main" id="{CAA6B873-8EEA-4A70-85DA-181FD112B91A}"/>
              </a:ext>
            </a:extLst>
          </p:cNvPr>
          <p:cNvSpPr txBox="1"/>
          <p:nvPr/>
        </p:nvSpPr>
        <p:spPr>
          <a:xfrm>
            <a:off x="4659670"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43%</a:t>
            </a:r>
            <a:endParaRPr lang="ko-KR" altLang="en-US" sz="1600" b="1" dirty="0">
              <a:solidFill>
                <a:schemeClr val="bg1"/>
              </a:solidFill>
              <a:cs typeface="Arial" pitchFamily="34" charset="0"/>
            </a:endParaRPr>
          </a:p>
        </p:txBody>
      </p:sp>
      <p:sp>
        <p:nvSpPr>
          <p:cNvPr id="22" name="TextBox 21">
            <a:extLst>
              <a:ext uri="{FF2B5EF4-FFF2-40B4-BE49-F238E27FC236}">
                <a16:creationId xmlns:a16="http://schemas.microsoft.com/office/drawing/2014/main" id="{E0D1226D-F99F-4548-911A-AE4A9424A59E}"/>
              </a:ext>
            </a:extLst>
          </p:cNvPr>
          <p:cNvSpPr txBox="1"/>
          <p:nvPr/>
        </p:nvSpPr>
        <p:spPr>
          <a:xfrm>
            <a:off x="3527986"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33,2%</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E1A39BA-F6CA-4FA7-8884-BDFEA0777B88}"/>
              </a:ext>
            </a:extLst>
          </p:cNvPr>
          <p:cNvSpPr txBox="1"/>
          <p:nvPr/>
        </p:nvSpPr>
        <p:spPr>
          <a:xfrm>
            <a:off x="2421028"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47,4%</a:t>
            </a:r>
            <a:endParaRPr lang="ko-KR" altLang="en-US" sz="1600" b="1" dirty="0">
              <a:solidFill>
                <a:schemeClr val="bg1"/>
              </a:solidFill>
              <a:cs typeface="Arial" pitchFamily="34" charset="0"/>
            </a:endParaRPr>
          </a:p>
        </p:txBody>
      </p:sp>
      <p:graphicFrame>
        <p:nvGraphicFramePr>
          <p:cNvPr id="24" name="차트 5">
            <a:extLst>
              <a:ext uri="{FF2B5EF4-FFF2-40B4-BE49-F238E27FC236}">
                <a16:creationId xmlns:a16="http://schemas.microsoft.com/office/drawing/2014/main" id="{3A073076-D99D-4F01-92DF-B43E0B0FAE3B}"/>
              </a:ext>
            </a:extLst>
          </p:cNvPr>
          <p:cNvGraphicFramePr/>
          <p:nvPr>
            <p:extLst>
              <p:ext uri="{D42A27DB-BD31-4B8C-83A1-F6EECF244321}">
                <p14:modId xmlns:p14="http://schemas.microsoft.com/office/powerpoint/2010/main" val="1842257391"/>
              </p:ext>
            </p:extLst>
          </p:nvPr>
        </p:nvGraphicFramePr>
        <p:xfrm>
          <a:off x="983293" y="2795942"/>
          <a:ext cx="4773695" cy="2576776"/>
        </p:xfrm>
        <a:graphic>
          <a:graphicData uri="http://schemas.openxmlformats.org/drawingml/2006/chart">
            <c:chart xmlns:c="http://schemas.openxmlformats.org/drawingml/2006/chart" xmlns:r="http://schemas.openxmlformats.org/officeDocument/2006/relationships" r:id="rId2"/>
          </a:graphicData>
        </a:graphic>
      </p:graphicFrame>
      <p:sp>
        <p:nvSpPr>
          <p:cNvPr id="25" name="Oval 55">
            <a:extLst>
              <a:ext uri="{FF2B5EF4-FFF2-40B4-BE49-F238E27FC236}">
                <a16:creationId xmlns:a16="http://schemas.microsoft.com/office/drawing/2014/main" id="{DB293601-4F9A-4B4D-A44B-02E3B974E19A}"/>
              </a:ext>
            </a:extLst>
          </p:cNvPr>
          <p:cNvSpPr/>
          <p:nvPr/>
        </p:nvSpPr>
        <p:spPr>
          <a:xfrm>
            <a:off x="6459308" y="3105801"/>
            <a:ext cx="630965" cy="630965"/>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6" name="Oval 56">
            <a:extLst>
              <a:ext uri="{FF2B5EF4-FFF2-40B4-BE49-F238E27FC236}">
                <a16:creationId xmlns:a16="http://schemas.microsoft.com/office/drawing/2014/main" id="{E8619124-9122-474E-86F4-87584F80ED00}"/>
              </a:ext>
            </a:extLst>
          </p:cNvPr>
          <p:cNvSpPr/>
          <p:nvPr/>
        </p:nvSpPr>
        <p:spPr>
          <a:xfrm>
            <a:off x="6459308" y="2029274"/>
            <a:ext cx="630965" cy="630965"/>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accent4"/>
              </a:solidFill>
              <a:latin typeface="Arial" pitchFamily="34" charset="0"/>
              <a:cs typeface="Arial" pitchFamily="34" charset="0"/>
            </a:endParaRPr>
          </a:p>
        </p:txBody>
      </p:sp>
      <p:sp>
        <p:nvSpPr>
          <p:cNvPr id="27" name="Oval 67">
            <a:extLst>
              <a:ext uri="{FF2B5EF4-FFF2-40B4-BE49-F238E27FC236}">
                <a16:creationId xmlns:a16="http://schemas.microsoft.com/office/drawing/2014/main" id="{7284D79C-C021-4558-B079-28582173386D}"/>
              </a:ext>
            </a:extLst>
          </p:cNvPr>
          <p:cNvSpPr/>
          <p:nvPr/>
        </p:nvSpPr>
        <p:spPr>
          <a:xfrm>
            <a:off x="6459308" y="4182328"/>
            <a:ext cx="630965" cy="630965"/>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8" name="Oval 68">
            <a:extLst>
              <a:ext uri="{FF2B5EF4-FFF2-40B4-BE49-F238E27FC236}">
                <a16:creationId xmlns:a16="http://schemas.microsoft.com/office/drawing/2014/main" id="{66A13B92-12C4-4D35-AE06-674E3FB6C4BC}"/>
              </a:ext>
            </a:extLst>
          </p:cNvPr>
          <p:cNvSpPr/>
          <p:nvPr/>
        </p:nvSpPr>
        <p:spPr>
          <a:xfrm>
            <a:off x="6459308" y="5258854"/>
            <a:ext cx="630965" cy="630965"/>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9" name="TextBox 28">
            <a:extLst>
              <a:ext uri="{FF2B5EF4-FFF2-40B4-BE49-F238E27FC236}">
                <a16:creationId xmlns:a16="http://schemas.microsoft.com/office/drawing/2014/main" id="{70102316-8F48-4849-A0A3-048F8EAF10F3}"/>
              </a:ext>
            </a:extLst>
          </p:cNvPr>
          <p:cNvSpPr txBox="1"/>
          <p:nvPr/>
        </p:nvSpPr>
        <p:spPr>
          <a:xfrm>
            <a:off x="6523624" y="2123712"/>
            <a:ext cx="502330" cy="400110"/>
          </a:xfrm>
          <a:prstGeom prst="rect">
            <a:avLst/>
          </a:prstGeom>
          <a:noFill/>
        </p:spPr>
        <p:txBody>
          <a:bodyPr wrap="square" rtlCol="0">
            <a:spAutoFit/>
          </a:bodyPr>
          <a:lstStyle/>
          <a:p>
            <a:pPr algn="ctr"/>
            <a:r>
              <a:rPr lang="en-US" altLang="ko-KR" sz="2000" b="1" dirty="0">
                <a:solidFill>
                  <a:schemeClr val="accent6"/>
                </a:solidFill>
                <a:latin typeface="Arial" pitchFamily="34" charset="0"/>
                <a:cs typeface="Arial" pitchFamily="34" charset="0"/>
              </a:rPr>
              <a:t>01</a:t>
            </a:r>
            <a:endParaRPr lang="ko-KR" altLang="en-US" sz="2000" b="1" dirty="0">
              <a:solidFill>
                <a:schemeClr val="accent6"/>
              </a:solidFill>
              <a:latin typeface="Arial" pitchFamily="34" charset="0"/>
              <a:cs typeface="Arial" pitchFamily="34" charset="0"/>
            </a:endParaRPr>
          </a:p>
        </p:txBody>
      </p:sp>
      <p:sp>
        <p:nvSpPr>
          <p:cNvPr id="30" name="TextBox 29">
            <a:extLst>
              <a:ext uri="{FF2B5EF4-FFF2-40B4-BE49-F238E27FC236}">
                <a16:creationId xmlns:a16="http://schemas.microsoft.com/office/drawing/2014/main" id="{D2CCD847-B855-4FCB-95BA-9CD194AF8CDB}"/>
              </a:ext>
            </a:extLst>
          </p:cNvPr>
          <p:cNvSpPr txBox="1"/>
          <p:nvPr/>
        </p:nvSpPr>
        <p:spPr>
          <a:xfrm>
            <a:off x="6523624" y="3236616"/>
            <a:ext cx="502330" cy="400110"/>
          </a:xfrm>
          <a:prstGeom prst="rect">
            <a:avLst/>
          </a:prstGeom>
          <a:noFill/>
        </p:spPr>
        <p:txBody>
          <a:bodyPr wrap="square" rtlCol="0">
            <a:spAutoFit/>
          </a:bodyPr>
          <a:lstStyle/>
          <a:p>
            <a:pPr algn="ctr"/>
            <a:r>
              <a:rPr lang="en-US" altLang="ko-KR" sz="2000" b="1" dirty="0">
                <a:solidFill>
                  <a:schemeClr val="accent3"/>
                </a:solidFill>
                <a:latin typeface="Arial" pitchFamily="34" charset="0"/>
                <a:cs typeface="Arial" pitchFamily="34" charset="0"/>
              </a:rPr>
              <a:t>02</a:t>
            </a:r>
            <a:endParaRPr lang="ko-KR" altLang="en-US" sz="2000" b="1" dirty="0">
              <a:solidFill>
                <a:schemeClr val="accent3"/>
              </a:solidFill>
              <a:latin typeface="Arial" pitchFamily="34" charset="0"/>
              <a:cs typeface="Arial" pitchFamily="34" charset="0"/>
            </a:endParaRPr>
          </a:p>
        </p:txBody>
      </p:sp>
      <p:sp>
        <p:nvSpPr>
          <p:cNvPr id="31" name="TextBox 30">
            <a:extLst>
              <a:ext uri="{FF2B5EF4-FFF2-40B4-BE49-F238E27FC236}">
                <a16:creationId xmlns:a16="http://schemas.microsoft.com/office/drawing/2014/main" id="{B1BF4CF6-AA25-4C52-A2E8-5DB8E10EDA1A}"/>
              </a:ext>
            </a:extLst>
          </p:cNvPr>
          <p:cNvSpPr txBox="1"/>
          <p:nvPr/>
        </p:nvSpPr>
        <p:spPr>
          <a:xfrm>
            <a:off x="6523624" y="4313142"/>
            <a:ext cx="502330" cy="400110"/>
          </a:xfrm>
          <a:prstGeom prst="rect">
            <a:avLst/>
          </a:prstGeom>
          <a:noFill/>
        </p:spPr>
        <p:txBody>
          <a:bodyPr wrap="square" rtlCol="0">
            <a:spAutoFit/>
          </a:bodyPr>
          <a:lstStyle/>
          <a:p>
            <a:pPr algn="ctr"/>
            <a:r>
              <a:rPr lang="en-US" altLang="ko-KR" sz="2000" b="1" dirty="0">
                <a:solidFill>
                  <a:schemeClr val="accent2"/>
                </a:solidFill>
                <a:latin typeface="Arial" pitchFamily="34" charset="0"/>
                <a:cs typeface="Arial" pitchFamily="34" charset="0"/>
              </a:rPr>
              <a:t>03</a:t>
            </a:r>
            <a:endParaRPr lang="ko-KR" altLang="en-US" sz="2000" b="1" dirty="0">
              <a:solidFill>
                <a:schemeClr val="accent2"/>
              </a:solidFill>
              <a:latin typeface="Arial" pitchFamily="34" charset="0"/>
              <a:cs typeface="Arial" pitchFamily="34" charset="0"/>
            </a:endParaRPr>
          </a:p>
        </p:txBody>
      </p:sp>
      <p:sp>
        <p:nvSpPr>
          <p:cNvPr id="32" name="TextBox 31">
            <a:extLst>
              <a:ext uri="{FF2B5EF4-FFF2-40B4-BE49-F238E27FC236}">
                <a16:creationId xmlns:a16="http://schemas.microsoft.com/office/drawing/2014/main" id="{5F8BA646-6136-4FF3-8611-1316298AD7E4}"/>
              </a:ext>
            </a:extLst>
          </p:cNvPr>
          <p:cNvSpPr txBox="1"/>
          <p:nvPr/>
        </p:nvSpPr>
        <p:spPr>
          <a:xfrm>
            <a:off x="6523624" y="5389668"/>
            <a:ext cx="502330" cy="400110"/>
          </a:xfrm>
          <a:prstGeom prst="rect">
            <a:avLst/>
          </a:prstGeom>
          <a:noFill/>
        </p:spPr>
        <p:txBody>
          <a:bodyPr wrap="square" rtlCol="0">
            <a:spAutoFit/>
          </a:bodyPr>
          <a:lstStyle/>
          <a:p>
            <a:pPr algn="ctr"/>
            <a:r>
              <a:rPr lang="en-US" altLang="ko-KR" sz="2000" b="1" dirty="0">
                <a:solidFill>
                  <a:schemeClr val="accent1"/>
                </a:solidFill>
                <a:latin typeface="Arial" pitchFamily="34" charset="0"/>
                <a:cs typeface="Arial" pitchFamily="34" charset="0"/>
              </a:rPr>
              <a:t>04</a:t>
            </a:r>
            <a:endParaRPr lang="ko-KR" altLang="en-US" sz="2000" b="1" dirty="0">
              <a:solidFill>
                <a:schemeClr val="accent1"/>
              </a:solidFill>
              <a:latin typeface="Arial" pitchFamily="34" charset="0"/>
              <a:cs typeface="Arial" pitchFamily="34" charset="0"/>
            </a:endParaRPr>
          </a:p>
        </p:txBody>
      </p:sp>
      <p:grpSp>
        <p:nvGrpSpPr>
          <p:cNvPr id="33" name="Group 79">
            <a:extLst>
              <a:ext uri="{FF2B5EF4-FFF2-40B4-BE49-F238E27FC236}">
                <a16:creationId xmlns:a16="http://schemas.microsoft.com/office/drawing/2014/main" id="{1723A50A-9E9A-4A98-9A9F-BDF6F3D1D517}"/>
              </a:ext>
            </a:extLst>
          </p:cNvPr>
          <p:cNvGrpSpPr/>
          <p:nvPr/>
        </p:nvGrpSpPr>
        <p:grpSpPr>
          <a:xfrm>
            <a:off x="7265322" y="2959616"/>
            <a:ext cx="4111923" cy="1107996"/>
            <a:chOff x="2551705" y="4283314"/>
            <a:chExt cx="2357003" cy="1107996"/>
          </a:xfrm>
        </p:grpSpPr>
        <p:sp>
          <p:nvSpPr>
            <p:cNvPr id="34" name="TextBox 33">
              <a:extLst>
                <a:ext uri="{FF2B5EF4-FFF2-40B4-BE49-F238E27FC236}">
                  <a16:creationId xmlns:a16="http://schemas.microsoft.com/office/drawing/2014/main" id="{C4AA4F0A-CF43-4660-BB80-C97211F93433}"/>
                </a:ext>
              </a:extLst>
            </p:cNvPr>
            <p:cNvSpPr txBox="1"/>
            <p:nvPr/>
          </p:nvSpPr>
          <p:spPr>
            <a:xfrm>
              <a:off x="2551706" y="4560313"/>
              <a:ext cx="2357002" cy="830997"/>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A vacina combinada de DTP e </a:t>
              </a:r>
              <a:r>
                <a:rPr lang="pt-BR" altLang="ko-KR" sz="1200" dirty="0" err="1">
                  <a:solidFill>
                    <a:schemeClr val="tx1">
                      <a:lumMod val="75000"/>
                      <a:lumOff val="25000"/>
                    </a:schemeClr>
                  </a:solidFill>
                  <a:latin typeface="Arial" pitchFamily="34" charset="0"/>
                  <a:cs typeface="Arial" pitchFamily="34" charset="0"/>
                </a:rPr>
                <a:t>Hib</a:t>
              </a:r>
              <a:r>
                <a:rPr lang="pt-BR" altLang="ko-KR" sz="1200" dirty="0">
                  <a:solidFill>
                    <a:schemeClr val="tx1">
                      <a:lumMod val="75000"/>
                      <a:lumOff val="25000"/>
                    </a:schemeClr>
                  </a:solidFill>
                  <a:latin typeface="Arial" pitchFamily="34" charset="0"/>
                  <a:cs typeface="Arial" pitchFamily="34" charset="0"/>
                </a:rPr>
                <a:t> é também chamada tetravalente, já que protege, ao mesmo tempo, contra difteria, tétano, </a:t>
              </a:r>
              <a:r>
                <a:rPr lang="pt-BR" altLang="ko-KR" sz="1200" dirty="0" err="1">
                  <a:solidFill>
                    <a:schemeClr val="tx1">
                      <a:lumMod val="75000"/>
                      <a:lumOff val="25000"/>
                    </a:schemeClr>
                  </a:solidFill>
                  <a:latin typeface="Arial" pitchFamily="34" charset="0"/>
                  <a:cs typeface="Arial" pitchFamily="34" charset="0"/>
                </a:rPr>
                <a:t>pertussis</a:t>
              </a:r>
              <a:r>
                <a:rPr lang="pt-BR" altLang="ko-KR" sz="1200" dirty="0">
                  <a:solidFill>
                    <a:schemeClr val="tx1">
                      <a:lumMod val="75000"/>
                      <a:lumOff val="25000"/>
                    </a:schemeClr>
                  </a:solidFill>
                  <a:latin typeface="Arial" pitchFamily="34" charset="0"/>
                  <a:cs typeface="Arial" pitchFamily="34" charset="0"/>
                </a:rPr>
                <a:t> (coqueluche) e infecções graves pelo </a:t>
              </a:r>
              <a:r>
                <a:rPr lang="pt-BR" altLang="ko-KR" sz="1200" dirty="0" err="1">
                  <a:solidFill>
                    <a:schemeClr val="tx1">
                      <a:lumMod val="75000"/>
                      <a:lumOff val="25000"/>
                    </a:schemeClr>
                  </a:solidFill>
                  <a:latin typeface="Arial" pitchFamily="34" charset="0"/>
                  <a:cs typeface="Arial" pitchFamily="34" charset="0"/>
                </a:rPr>
                <a:t>Haemophilus</a:t>
              </a:r>
              <a:r>
                <a:rPr lang="pt-BR" altLang="ko-KR" sz="1200" dirty="0">
                  <a:solidFill>
                    <a:schemeClr val="tx1">
                      <a:lumMod val="75000"/>
                      <a:lumOff val="25000"/>
                    </a:schemeClr>
                  </a:solidFill>
                  <a:latin typeface="Arial" pitchFamily="34" charset="0"/>
                  <a:cs typeface="Arial" pitchFamily="34" charset="0"/>
                </a:rPr>
                <a:t> </a:t>
              </a:r>
              <a:r>
                <a:rPr lang="pt-BR" altLang="ko-KR" sz="1200" dirty="0" err="1">
                  <a:solidFill>
                    <a:schemeClr val="tx1">
                      <a:lumMod val="75000"/>
                      <a:lumOff val="25000"/>
                    </a:schemeClr>
                  </a:solidFill>
                  <a:latin typeface="Arial" pitchFamily="34" charset="0"/>
                  <a:cs typeface="Arial" pitchFamily="34" charset="0"/>
                </a:rPr>
                <a:t>influenzae</a:t>
              </a:r>
              <a:r>
                <a:rPr lang="pt-BR" altLang="ko-KR" sz="1200" dirty="0">
                  <a:solidFill>
                    <a:schemeClr val="tx1">
                      <a:lumMod val="75000"/>
                      <a:lumOff val="25000"/>
                    </a:schemeClr>
                  </a:solidFill>
                  <a:latin typeface="Arial" pitchFamily="34" charset="0"/>
                  <a:cs typeface="Arial" pitchFamily="34" charset="0"/>
                </a:rPr>
                <a:t> tipo b.</a:t>
              </a:r>
              <a:endParaRPr lang="ko-KR" altLang="en-US" sz="1200" dirty="0">
                <a:solidFill>
                  <a:schemeClr val="tx1">
                    <a:lumMod val="75000"/>
                    <a:lumOff val="25000"/>
                  </a:schemeClr>
                </a:solidFill>
                <a:latin typeface="Arial" pitchFamily="34" charset="0"/>
                <a:cs typeface="Arial" pitchFamily="34" charset="0"/>
              </a:endParaRPr>
            </a:p>
          </p:txBody>
        </p:sp>
        <p:sp>
          <p:nvSpPr>
            <p:cNvPr id="35" name="TextBox 34">
              <a:extLst>
                <a:ext uri="{FF2B5EF4-FFF2-40B4-BE49-F238E27FC236}">
                  <a16:creationId xmlns:a16="http://schemas.microsoft.com/office/drawing/2014/main" id="{3EBB5F63-58EE-42EE-8217-28443AF103F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3"/>
                  </a:solidFill>
                  <a:latin typeface="Arial" pitchFamily="34" charset="0"/>
                  <a:cs typeface="Arial" pitchFamily="34" charset="0"/>
                </a:rPr>
                <a:t>DTP+Hib</a:t>
              </a:r>
              <a:r>
                <a:rPr lang="en-US" altLang="ko-KR" sz="1400" b="1" dirty="0">
                  <a:solidFill>
                    <a:schemeClr val="accent3"/>
                  </a:solidFill>
                  <a:latin typeface="Arial" pitchFamily="34" charset="0"/>
                  <a:cs typeface="Arial" pitchFamily="34" charset="0"/>
                </a:rPr>
                <a:t> (</a:t>
              </a:r>
              <a:r>
                <a:rPr lang="en-US" altLang="ko-KR" sz="1400" b="1" dirty="0" err="1">
                  <a:solidFill>
                    <a:schemeClr val="accent3"/>
                  </a:solidFill>
                  <a:latin typeface="Arial" pitchFamily="34" charset="0"/>
                  <a:cs typeface="Arial" pitchFamily="34" charset="0"/>
                </a:rPr>
                <a:t>tetravalente</a:t>
              </a:r>
              <a:r>
                <a:rPr lang="en-US" altLang="ko-KR" sz="1400" b="1" dirty="0">
                  <a:solidFill>
                    <a:schemeClr val="accent3"/>
                  </a:solidFill>
                  <a:latin typeface="Arial" pitchFamily="34" charset="0"/>
                  <a:cs typeface="Arial" pitchFamily="34" charset="0"/>
                </a:rPr>
                <a:t>)</a:t>
              </a:r>
              <a:endParaRPr lang="ko-KR" altLang="en-US" sz="1400" b="1" dirty="0">
                <a:solidFill>
                  <a:schemeClr val="accent3"/>
                </a:solidFill>
                <a:latin typeface="Arial" pitchFamily="34" charset="0"/>
                <a:cs typeface="Arial" pitchFamily="34" charset="0"/>
              </a:endParaRPr>
            </a:p>
          </p:txBody>
        </p:sp>
      </p:grpSp>
      <p:grpSp>
        <p:nvGrpSpPr>
          <p:cNvPr id="36" name="Group 82">
            <a:extLst>
              <a:ext uri="{FF2B5EF4-FFF2-40B4-BE49-F238E27FC236}">
                <a16:creationId xmlns:a16="http://schemas.microsoft.com/office/drawing/2014/main" id="{92543A19-E10A-45D8-A0CE-4EA93622F383}"/>
              </a:ext>
            </a:extLst>
          </p:cNvPr>
          <p:cNvGrpSpPr/>
          <p:nvPr/>
        </p:nvGrpSpPr>
        <p:grpSpPr>
          <a:xfrm>
            <a:off x="7265322" y="1883089"/>
            <a:ext cx="4111923" cy="923330"/>
            <a:chOff x="2551705" y="4283314"/>
            <a:chExt cx="2357003" cy="923330"/>
          </a:xfrm>
        </p:grpSpPr>
        <p:sp>
          <p:nvSpPr>
            <p:cNvPr id="37" name="TextBox 36">
              <a:extLst>
                <a:ext uri="{FF2B5EF4-FFF2-40B4-BE49-F238E27FC236}">
                  <a16:creationId xmlns:a16="http://schemas.microsoft.com/office/drawing/2014/main" id="{4826FC61-3534-49B8-93D0-F73EBE4EEE09}"/>
                </a:ext>
              </a:extLst>
            </p:cNvPr>
            <p:cNvSpPr txBox="1"/>
            <p:nvPr/>
          </p:nvSpPr>
          <p:spPr>
            <a:xfrm>
              <a:off x="2551706" y="4560313"/>
              <a:ext cx="2357002" cy="646331"/>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Contra o vírus da raiva é do gênero </a:t>
              </a:r>
              <a:r>
                <a:rPr lang="pt-BR" altLang="ko-KR" sz="1200" dirty="0" err="1">
                  <a:solidFill>
                    <a:schemeClr val="tx1">
                      <a:lumMod val="75000"/>
                      <a:lumOff val="25000"/>
                    </a:schemeClr>
                  </a:solidFill>
                  <a:latin typeface="Arial" pitchFamily="34" charset="0"/>
                  <a:cs typeface="Arial" pitchFamily="34" charset="0"/>
                </a:rPr>
                <a:t>Lyssavirus</a:t>
              </a:r>
              <a:r>
                <a:rPr lang="pt-BR" altLang="ko-KR" sz="1200" dirty="0">
                  <a:solidFill>
                    <a:schemeClr val="tx1">
                      <a:lumMod val="75000"/>
                      <a:lumOff val="25000"/>
                    </a:schemeClr>
                  </a:solidFill>
                  <a:latin typeface="Arial" pitchFamily="34" charset="0"/>
                  <a:cs typeface="Arial" pitchFamily="34" charset="0"/>
                </a:rPr>
                <a:t> e que é o causador da raiva, uma das doenças historicamente mais temidas da humanidade. </a:t>
              </a:r>
              <a:endParaRPr lang="ko-KR" altLang="en-US" sz="1200" dirty="0">
                <a:solidFill>
                  <a:schemeClr val="tx1">
                    <a:lumMod val="75000"/>
                    <a:lumOff val="25000"/>
                  </a:schemeClr>
                </a:solidFill>
                <a:latin typeface="Arial" pitchFamily="34" charset="0"/>
                <a:cs typeface="Arial" pitchFamily="34" charset="0"/>
              </a:endParaRPr>
            </a:p>
          </p:txBody>
        </p:sp>
        <p:sp>
          <p:nvSpPr>
            <p:cNvPr id="38" name="TextBox 37">
              <a:extLst>
                <a:ext uri="{FF2B5EF4-FFF2-40B4-BE49-F238E27FC236}">
                  <a16:creationId xmlns:a16="http://schemas.microsoft.com/office/drawing/2014/main" id="{2D79972C-8DCF-411F-8A68-FC09CF682E7C}"/>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6"/>
                  </a:solidFill>
                  <a:latin typeface="Arial" pitchFamily="34" charset="0"/>
                  <a:cs typeface="Arial" pitchFamily="34" charset="0"/>
                </a:rPr>
                <a:t>Soro</a:t>
              </a:r>
              <a:r>
                <a:rPr lang="en-US" altLang="ko-KR" sz="1400" b="1" dirty="0">
                  <a:solidFill>
                    <a:schemeClr val="accent6"/>
                  </a:solidFill>
                  <a:latin typeface="Arial" pitchFamily="34" charset="0"/>
                  <a:cs typeface="Arial" pitchFamily="34" charset="0"/>
                </a:rPr>
                <a:t> </a:t>
              </a:r>
              <a:r>
                <a:rPr lang="en-US" altLang="ko-KR" sz="1400" b="1" dirty="0" err="1">
                  <a:solidFill>
                    <a:schemeClr val="accent6"/>
                  </a:solidFill>
                  <a:latin typeface="Arial" pitchFamily="34" charset="0"/>
                  <a:cs typeface="Arial" pitchFamily="34" charset="0"/>
                </a:rPr>
                <a:t>antirrábico</a:t>
              </a:r>
              <a:endParaRPr lang="ko-KR" altLang="en-US" sz="1400" b="1" dirty="0">
                <a:solidFill>
                  <a:schemeClr val="accent6"/>
                </a:solidFill>
                <a:latin typeface="Arial" pitchFamily="34" charset="0"/>
                <a:cs typeface="Arial" pitchFamily="34" charset="0"/>
              </a:endParaRPr>
            </a:p>
          </p:txBody>
        </p:sp>
      </p:grpSp>
      <p:grpSp>
        <p:nvGrpSpPr>
          <p:cNvPr id="39" name="Group 85">
            <a:extLst>
              <a:ext uri="{FF2B5EF4-FFF2-40B4-BE49-F238E27FC236}">
                <a16:creationId xmlns:a16="http://schemas.microsoft.com/office/drawing/2014/main" id="{979245D2-91C8-4C75-9236-5D73AFB6BF27}"/>
              </a:ext>
            </a:extLst>
          </p:cNvPr>
          <p:cNvGrpSpPr/>
          <p:nvPr/>
        </p:nvGrpSpPr>
        <p:grpSpPr>
          <a:xfrm>
            <a:off x="7265322" y="4036143"/>
            <a:ext cx="4111923" cy="553998"/>
            <a:chOff x="2551705" y="4283314"/>
            <a:chExt cx="2357003" cy="553998"/>
          </a:xfrm>
        </p:grpSpPr>
        <p:sp>
          <p:nvSpPr>
            <p:cNvPr id="40" name="TextBox 39">
              <a:extLst>
                <a:ext uri="{FF2B5EF4-FFF2-40B4-BE49-F238E27FC236}">
                  <a16:creationId xmlns:a16="http://schemas.microsoft.com/office/drawing/2014/main" id="{54951D8D-6C97-4929-9E74-40A474D80DA5}"/>
                </a:ext>
              </a:extLst>
            </p:cNvPr>
            <p:cNvSpPr txBox="1"/>
            <p:nvPr/>
          </p:nvSpPr>
          <p:spPr>
            <a:xfrm>
              <a:off x="2551706" y="4560313"/>
              <a:ext cx="2357002" cy="276999"/>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Raiva humana (VERO)</a:t>
              </a:r>
              <a:endParaRPr lang="ko-KR" altLang="en-US" sz="1200" dirty="0">
                <a:solidFill>
                  <a:schemeClr val="tx1">
                    <a:lumMod val="75000"/>
                    <a:lumOff val="25000"/>
                  </a:schemeClr>
                </a:solidFill>
                <a:latin typeface="Arial" pitchFamily="34" charset="0"/>
                <a:cs typeface="Arial" pitchFamily="34" charset="0"/>
              </a:endParaRPr>
            </a:p>
          </p:txBody>
        </p:sp>
        <p:sp>
          <p:nvSpPr>
            <p:cNvPr id="41" name="TextBox 40">
              <a:extLst>
                <a:ext uri="{FF2B5EF4-FFF2-40B4-BE49-F238E27FC236}">
                  <a16:creationId xmlns:a16="http://schemas.microsoft.com/office/drawing/2014/main" id="{5315610F-24DB-4FB9-AE1A-49B17E0C3B09}"/>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2"/>
                  </a:solidFill>
                  <a:latin typeface="Arial" pitchFamily="34" charset="0"/>
                  <a:cs typeface="Arial" pitchFamily="34" charset="0"/>
                </a:rPr>
                <a:t>Raiva</a:t>
              </a:r>
              <a:r>
                <a:rPr lang="en-US" altLang="ko-KR" sz="1400" b="1" dirty="0">
                  <a:solidFill>
                    <a:schemeClr val="accent2"/>
                  </a:solidFill>
                  <a:latin typeface="Arial" pitchFamily="34" charset="0"/>
                  <a:cs typeface="Arial" pitchFamily="34" charset="0"/>
                </a:rPr>
                <a:t> </a:t>
              </a:r>
              <a:r>
                <a:rPr lang="en-US" altLang="ko-KR" sz="1400" b="1" dirty="0" err="1">
                  <a:solidFill>
                    <a:schemeClr val="accent2"/>
                  </a:solidFill>
                  <a:latin typeface="Arial" pitchFamily="34" charset="0"/>
                  <a:cs typeface="Arial" pitchFamily="34" charset="0"/>
                </a:rPr>
                <a:t>celular</a:t>
              </a:r>
              <a:r>
                <a:rPr lang="en-US" altLang="ko-KR" sz="1400" b="1" dirty="0">
                  <a:solidFill>
                    <a:schemeClr val="accent2"/>
                  </a:solidFill>
                  <a:latin typeface="Arial" pitchFamily="34" charset="0"/>
                  <a:cs typeface="Arial" pitchFamily="34" charset="0"/>
                </a:rPr>
                <a:t> </a:t>
              </a:r>
              <a:r>
                <a:rPr lang="en-US" altLang="ko-KR" sz="1400" b="1" dirty="0" err="1">
                  <a:solidFill>
                    <a:schemeClr val="accent2"/>
                  </a:solidFill>
                  <a:latin typeface="Arial" pitchFamily="34" charset="0"/>
                  <a:cs typeface="Arial" pitchFamily="34" charset="0"/>
                </a:rPr>
                <a:t>vero</a:t>
              </a:r>
              <a:endParaRPr lang="ko-KR" altLang="en-US" sz="1400" b="1" dirty="0">
                <a:solidFill>
                  <a:schemeClr val="accent2"/>
                </a:solidFill>
                <a:latin typeface="Arial" pitchFamily="34" charset="0"/>
                <a:cs typeface="Arial" pitchFamily="34" charset="0"/>
              </a:endParaRPr>
            </a:p>
          </p:txBody>
        </p:sp>
      </p:grpSp>
      <p:grpSp>
        <p:nvGrpSpPr>
          <p:cNvPr id="42" name="Group 88">
            <a:extLst>
              <a:ext uri="{FF2B5EF4-FFF2-40B4-BE49-F238E27FC236}">
                <a16:creationId xmlns:a16="http://schemas.microsoft.com/office/drawing/2014/main" id="{6D846B07-B364-4185-9585-4BD9A9A3F99F}"/>
              </a:ext>
            </a:extLst>
          </p:cNvPr>
          <p:cNvGrpSpPr/>
          <p:nvPr/>
        </p:nvGrpSpPr>
        <p:grpSpPr>
          <a:xfrm>
            <a:off x="7265322" y="5112669"/>
            <a:ext cx="4111923" cy="738664"/>
            <a:chOff x="2551705" y="4283314"/>
            <a:chExt cx="2357003" cy="738664"/>
          </a:xfrm>
        </p:grpSpPr>
        <p:sp>
          <p:nvSpPr>
            <p:cNvPr id="43" name="TextBox 42">
              <a:extLst>
                <a:ext uri="{FF2B5EF4-FFF2-40B4-BE49-F238E27FC236}">
                  <a16:creationId xmlns:a16="http://schemas.microsoft.com/office/drawing/2014/main" id="{71B557C4-BAC1-464E-ACBB-4CAA8F33BD6E}"/>
                </a:ext>
              </a:extLst>
            </p:cNvPr>
            <p:cNvSpPr txBox="1"/>
            <p:nvPr/>
          </p:nvSpPr>
          <p:spPr>
            <a:xfrm>
              <a:off x="2551706" y="4560313"/>
              <a:ext cx="2357002" cy="461665"/>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Doenças causadas pelo meningococo C (incluindo meningite e </a:t>
              </a:r>
              <a:r>
                <a:rPr lang="pt-BR" altLang="ko-KR" sz="1200" dirty="0" err="1">
                  <a:solidFill>
                    <a:schemeClr val="tx1">
                      <a:lumMod val="75000"/>
                      <a:lumOff val="25000"/>
                    </a:schemeClr>
                  </a:solidFill>
                  <a:latin typeface="Arial" pitchFamily="34" charset="0"/>
                  <a:cs typeface="Arial" pitchFamily="34" charset="0"/>
                </a:rPr>
                <a:t>meningococcemia</a:t>
              </a:r>
              <a:r>
                <a:rPr lang="pt-BR" altLang="ko-KR" sz="1200" dirty="0">
                  <a:solidFill>
                    <a:schemeClr val="tx1">
                      <a:lumMod val="75000"/>
                      <a:lumOff val="25000"/>
                    </a:schemeClr>
                  </a:solidFill>
                  <a:latin typeface="Arial" pitchFamily="34" charset="0"/>
                  <a:cs typeface="Arial" pitchFamily="34" charset="0"/>
                </a:rPr>
                <a:t>).</a:t>
              </a:r>
              <a:r>
                <a:rPr lang="en-US" altLang="ko-KR" sz="1200" dirty="0">
                  <a:solidFill>
                    <a:schemeClr val="tx1">
                      <a:lumMod val="75000"/>
                      <a:lumOff val="25000"/>
                    </a:schemeClr>
                  </a:solidFill>
                </a:rPr>
                <a: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44" name="TextBox 43">
              <a:extLst>
                <a:ext uri="{FF2B5EF4-FFF2-40B4-BE49-F238E27FC236}">
                  <a16:creationId xmlns:a16="http://schemas.microsoft.com/office/drawing/2014/main" id="{49BDF7FC-27B7-4023-B270-D8383BCA368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1"/>
                  </a:solidFill>
                  <a:latin typeface="Arial" pitchFamily="34" charset="0"/>
                  <a:cs typeface="Arial" pitchFamily="34" charset="0"/>
                </a:rPr>
                <a:t>Hemeningocócica</a:t>
              </a:r>
              <a:r>
                <a:rPr lang="en-US" altLang="ko-KR" sz="1400" b="1" dirty="0">
                  <a:solidFill>
                    <a:schemeClr val="accent1"/>
                  </a:solidFill>
                  <a:latin typeface="Arial" pitchFamily="34" charset="0"/>
                  <a:cs typeface="Arial" pitchFamily="34" charset="0"/>
                </a:rPr>
                <a:t> C </a:t>
              </a:r>
              <a:r>
                <a:rPr lang="en-US" altLang="ko-KR" sz="1400" b="1" dirty="0" err="1">
                  <a:solidFill>
                    <a:schemeClr val="accent1"/>
                  </a:solidFill>
                  <a:latin typeface="Arial" pitchFamily="34" charset="0"/>
                  <a:cs typeface="Arial" pitchFamily="34" charset="0"/>
                </a:rPr>
                <a:t>conjugada</a:t>
              </a:r>
              <a:endParaRPr lang="ko-KR" altLang="en-US" sz="1400" b="1" dirty="0">
                <a:solidFill>
                  <a:schemeClr val="accent1"/>
                </a:solidFill>
                <a:latin typeface="Arial" pitchFamily="34" charset="0"/>
                <a:cs typeface="Arial" pitchFamily="34" charset="0"/>
              </a:endParaRPr>
            </a:p>
          </p:txBody>
        </p:sp>
      </p:grpSp>
    </p:spTree>
    <p:extLst>
      <p:ext uri="{BB962C8B-B14F-4D97-AF65-F5344CB8AC3E}">
        <p14:creationId xmlns:p14="http://schemas.microsoft.com/office/powerpoint/2010/main" val="413302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id="{A0BC9194-F5A2-423F-A629-AAD2955C05B0}"/>
              </a:ext>
            </a:extLst>
          </p:cNvPr>
          <p:cNvSpPr/>
          <p:nvPr/>
        </p:nvSpPr>
        <p:spPr>
          <a:xfrm rot="10800000">
            <a:off x="3851316" y="1"/>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9">
            <a:extLst>
              <a:ext uri="{FF2B5EF4-FFF2-40B4-BE49-F238E27FC236}">
                <a16:creationId xmlns:a16="http://schemas.microsoft.com/office/drawing/2014/main"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39">
            <a:extLst>
              <a:ext uri="{FF2B5EF4-FFF2-40B4-BE49-F238E27FC236}">
                <a16:creationId xmlns:a16="http://schemas.microsoft.com/office/drawing/2014/main"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F0EFFBE-B2A5-4CC9-B4CF-D9FB2ACA2882}"/>
              </a:ext>
            </a:extLst>
          </p:cNvPr>
          <p:cNvSpPr/>
          <p:nvPr/>
        </p:nvSpPr>
        <p:spPr>
          <a:xfrm>
            <a:off x="2807227" y="2896740"/>
            <a:ext cx="2927603" cy="961226"/>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092464E2-0308-45AA-B3A1-C48FE904C623}"/>
              </a:ext>
            </a:extLst>
          </p:cNvPr>
          <p:cNvSpPr/>
          <p:nvPr/>
        </p:nvSpPr>
        <p:spPr>
          <a:xfrm>
            <a:off x="6391362" y="4032874"/>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Title 1">
            <a:extLst>
              <a:ext uri="{FF2B5EF4-FFF2-40B4-BE49-F238E27FC236}">
                <a16:creationId xmlns:a16="http://schemas.microsoft.com/office/drawing/2014/main" id="{A1DFA3B5-ED86-40FF-8546-2D2B4757EFB7}"/>
              </a:ext>
            </a:extLst>
          </p:cNvPr>
          <p:cNvSpPr txBox="1">
            <a:spLocks/>
          </p:cNvSpPr>
          <p:nvPr/>
        </p:nvSpPr>
        <p:spPr>
          <a:xfrm>
            <a:off x="633264" y="719083"/>
            <a:ext cx="3984553" cy="1727200"/>
          </a:xfrm>
          <a:prstGeom prst="rect">
            <a:avLst/>
          </a:prstGeom>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err="1">
                <a:solidFill>
                  <a:schemeClr val="accent2">
                    <a:lumMod val="75000"/>
                  </a:schemeClr>
                </a:solidFill>
              </a:rPr>
              <a:t>Estimativas</a:t>
            </a:r>
            <a:r>
              <a:rPr lang="en-US" altLang="ko-KR" sz="5400" dirty="0">
                <a:solidFill>
                  <a:schemeClr val="accent2">
                    <a:lumMod val="75000"/>
                  </a:schemeClr>
                </a:solidFill>
              </a:rPr>
              <a:t> de </a:t>
            </a:r>
            <a:r>
              <a:rPr lang="en-US" altLang="ko-KR" sz="5400" dirty="0" err="1">
                <a:solidFill>
                  <a:schemeClr val="accent2">
                    <a:lumMod val="75000"/>
                  </a:schemeClr>
                </a:solidFill>
              </a:rPr>
              <a:t>perdas</a:t>
            </a:r>
            <a:endParaRPr lang="en-US" altLang="ko-KR" sz="5400" dirty="0">
              <a:solidFill>
                <a:schemeClr val="accent2">
                  <a:lumMod val="75000"/>
                </a:schemeClr>
              </a:solidFill>
            </a:endParaRPr>
          </a:p>
        </p:txBody>
      </p:sp>
      <p:grpSp>
        <p:nvGrpSpPr>
          <p:cNvPr id="9" name="Group 8">
            <a:extLst>
              <a:ext uri="{FF2B5EF4-FFF2-40B4-BE49-F238E27FC236}">
                <a16:creationId xmlns:a16="http://schemas.microsoft.com/office/drawing/2014/main" id="{41668D8F-0560-40B8-B1AF-3633EC8ACD56}"/>
              </a:ext>
            </a:extLst>
          </p:cNvPr>
          <p:cNvGrpSpPr/>
          <p:nvPr/>
        </p:nvGrpSpPr>
        <p:grpSpPr>
          <a:xfrm>
            <a:off x="5548894" y="2547865"/>
            <a:ext cx="1064571" cy="3610621"/>
            <a:chOff x="4097420" y="3177044"/>
            <a:chExt cx="900000" cy="3052457"/>
          </a:xfrm>
        </p:grpSpPr>
        <p:sp>
          <p:nvSpPr>
            <p:cNvPr id="10" name="Diagonal Stripe 9">
              <a:extLst>
                <a:ext uri="{FF2B5EF4-FFF2-40B4-BE49-F238E27FC236}">
                  <a16:creationId xmlns:a16="http://schemas.microsoft.com/office/drawing/2014/main"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 name="Rectangle 7">
              <a:extLst>
                <a:ext uri="{FF2B5EF4-FFF2-40B4-BE49-F238E27FC236}">
                  <a16:creationId xmlns:a16="http://schemas.microsoft.com/office/drawing/2014/main"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20">
              <a:extLst>
                <a:ext uri="{FF2B5EF4-FFF2-40B4-BE49-F238E27FC236}">
                  <a16:creationId xmlns:a16="http://schemas.microsoft.com/office/drawing/2014/main"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ounded Rectangle 17">
              <a:extLst>
                <a:ext uri="{FF2B5EF4-FFF2-40B4-BE49-F238E27FC236}">
                  <a16:creationId xmlns:a16="http://schemas.microsoft.com/office/drawing/2014/main"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6" name="Parallelogram 31">
            <a:extLst>
              <a:ext uri="{FF2B5EF4-FFF2-40B4-BE49-F238E27FC236}">
                <a16:creationId xmlns:a16="http://schemas.microsoft.com/office/drawing/2014/main" id="{4BF9B406-1863-41A9-B72A-B8431EFDFD26}"/>
              </a:ext>
            </a:extLst>
          </p:cNvPr>
          <p:cNvSpPr/>
          <p:nvPr/>
        </p:nvSpPr>
        <p:spPr>
          <a:xfrm rot="16200000" flipH="1">
            <a:off x="5089175" y="3143918"/>
            <a:ext cx="2074198"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Isosceles Triangle 26">
            <a:extLst>
              <a:ext uri="{FF2B5EF4-FFF2-40B4-BE49-F238E27FC236}">
                <a16:creationId xmlns:a16="http://schemas.microsoft.com/office/drawing/2014/main" id="{2E79603C-AB8A-4C0F-9CF0-983AE71F530B}"/>
              </a:ext>
            </a:extLst>
          </p:cNvPr>
          <p:cNvSpPr/>
          <p:nvPr/>
        </p:nvSpPr>
        <p:spPr>
          <a:xfrm rot="5400000">
            <a:off x="9185515" y="4162268"/>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Isosceles Triangle 27">
            <a:extLst>
              <a:ext uri="{FF2B5EF4-FFF2-40B4-BE49-F238E27FC236}">
                <a16:creationId xmlns:a16="http://schemas.microsoft.com/office/drawing/2014/main" id="{194D154E-AD7F-45AA-9E39-F394803CB65A}"/>
              </a:ext>
            </a:extLst>
          </p:cNvPr>
          <p:cNvSpPr/>
          <p:nvPr/>
        </p:nvSpPr>
        <p:spPr>
          <a:xfrm rot="16200000">
            <a:off x="1785049" y="3041396"/>
            <a:ext cx="1372450" cy="67190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TextBox 31">
            <a:extLst>
              <a:ext uri="{FF2B5EF4-FFF2-40B4-BE49-F238E27FC236}">
                <a16:creationId xmlns:a16="http://schemas.microsoft.com/office/drawing/2014/main" id="{C09216D0-B7F3-4F6F-BB83-4EB783D0578C}"/>
              </a:ext>
            </a:extLst>
          </p:cNvPr>
          <p:cNvSpPr txBox="1"/>
          <p:nvPr/>
        </p:nvSpPr>
        <p:spPr>
          <a:xfrm>
            <a:off x="2824098" y="2948204"/>
            <a:ext cx="2432511" cy="830997"/>
          </a:xfrm>
          <a:prstGeom prst="rect">
            <a:avLst/>
          </a:prstGeom>
          <a:noFill/>
        </p:spPr>
        <p:txBody>
          <a:bodyPr wrap="square" rtlCol="0">
            <a:spAutoFit/>
          </a:bodyPr>
          <a:lstStyle/>
          <a:p>
            <a:r>
              <a:rPr lang="en-US" altLang="ko-KR" sz="1200" dirty="0" err="1">
                <a:solidFill>
                  <a:schemeClr val="accent1">
                    <a:lumMod val="75000"/>
                  </a:schemeClr>
                </a:solidFill>
                <a:cs typeface="Arial" pitchFamily="34" charset="0"/>
              </a:rPr>
              <a:t>Em</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Coritiba</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mais</a:t>
            </a:r>
            <a:r>
              <a:rPr lang="en-US" altLang="ko-KR" sz="1200" dirty="0">
                <a:solidFill>
                  <a:schemeClr val="accent1">
                    <a:lumMod val="75000"/>
                  </a:schemeClr>
                </a:solidFill>
                <a:cs typeface="Arial" pitchFamily="34" charset="0"/>
              </a:rPr>
              <a:t> de um </a:t>
            </a:r>
            <a:r>
              <a:rPr lang="en-US" altLang="ko-KR" sz="1200" dirty="0" err="1">
                <a:solidFill>
                  <a:schemeClr val="accent1">
                    <a:lumMod val="75000"/>
                  </a:schemeClr>
                </a:solidFill>
                <a:cs typeface="Arial" pitchFamily="34" charset="0"/>
              </a:rPr>
              <a:t>milhão</a:t>
            </a:r>
            <a:r>
              <a:rPr lang="en-US" altLang="ko-KR" sz="1200" dirty="0">
                <a:solidFill>
                  <a:schemeClr val="accent1">
                    <a:lumMod val="75000"/>
                  </a:schemeClr>
                </a:solidFill>
                <a:cs typeface="Arial" pitchFamily="34" charset="0"/>
              </a:rPr>
              <a:t> de </a:t>
            </a:r>
            <a:r>
              <a:rPr lang="en-US" altLang="ko-KR" sz="1200" dirty="0" err="1">
                <a:solidFill>
                  <a:schemeClr val="accent1">
                    <a:lumMod val="75000"/>
                  </a:schemeClr>
                </a:solidFill>
                <a:cs typeface="Arial" pitchFamily="34" charset="0"/>
              </a:rPr>
              <a:t>vacinas</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foram</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perdidas</a:t>
            </a:r>
            <a:r>
              <a:rPr lang="en-US" altLang="ko-KR" sz="1200" dirty="0">
                <a:solidFill>
                  <a:schemeClr val="accent1">
                    <a:lumMod val="75000"/>
                  </a:schemeClr>
                </a:solidFill>
                <a:cs typeface="Arial" pitchFamily="34" charset="0"/>
              </a:rPr>
              <a:t> por </a:t>
            </a:r>
            <a:r>
              <a:rPr lang="en-US" altLang="ko-KR" sz="1200" dirty="0" err="1">
                <a:solidFill>
                  <a:schemeClr val="accent1">
                    <a:lumMod val="75000"/>
                  </a:schemeClr>
                </a:solidFill>
                <a:cs typeface="Arial" pitchFamily="34" charset="0"/>
              </a:rPr>
              <a:t>falta</a:t>
            </a:r>
            <a:r>
              <a:rPr lang="en-US" altLang="ko-KR" sz="1200" dirty="0">
                <a:solidFill>
                  <a:schemeClr val="accent1">
                    <a:lumMod val="75000"/>
                  </a:schemeClr>
                </a:solidFill>
                <a:cs typeface="Arial" pitchFamily="34" charset="0"/>
              </a:rPr>
              <a:t> de </a:t>
            </a:r>
            <a:r>
              <a:rPr lang="en-US" altLang="ko-KR" sz="1200" dirty="0" err="1">
                <a:solidFill>
                  <a:schemeClr val="accent1">
                    <a:lumMod val="75000"/>
                  </a:schemeClr>
                </a:solidFill>
                <a:cs typeface="Arial" pitchFamily="34" charset="0"/>
              </a:rPr>
              <a:t>monitoramento</a:t>
            </a:r>
            <a:r>
              <a:rPr lang="en-US" altLang="ko-KR" sz="1200" dirty="0">
                <a:solidFill>
                  <a:schemeClr val="accent1">
                    <a:lumMod val="75000"/>
                  </a:schemeClr>
                </a:solidFill>
                <a:cs typeface="Arial" pitchFamily="34" charset="0"/>
              </a:rPr>
              <a:t> entre 2007 e 2010.</a:t>
            </a:r>
            <a:endParaRPr lang="ko-KR" altLang="en-US" sz="1200" dirty="0">
              <a:solidFill>
                <a:schemeClr val="accent1">
                  <a:lumMod val="75000"/>
                </a:schemeClr>
              </a:solidFill>
              <a:cs typeface="Arial" pitchFamily="34" charset="0"/>
            </a:endParaRPr>
          </a:p>
        </p:txBody>
      </p:sp>
      <p:sp>
        <p:nvSpPr>
          <p:cNvPr id="35" name="TextBox 34">
            <a:extLst>
              <a:ext uri="{FF2B5EF4-FFF2-40B4-BE49-F238E27FC236}">
                <a16:creationId xmlns:a16="http://schemas.microsoft.com/office/drawing/2014/main" id="{2CFFFA81-07D4-41BA-902B-7EE8C5C28C58}"/>
              </a:ext>
            </a:extLst>
          </p:cNvPr>
          <p:cNvSpPr txBox="1"/>
          <p:nvPr/>
        </p:nvSpPr>
        <p:spPr>
          <a:xfrm>
            <a:off x="6911409" y="4095958"/>
            <a:ext cx="2542625" cy="830997"/>
          </a:xfrm>
          <a:prstGeom prst="rect">
            <a:avLst/>
          </a:prstGeom>
          <a:noFill/>
        </p:spPr>
        <p:txBody>
          <a:bodyPr wrap="square" rtlCol="0">
            <a:spAutoFit/>
          </a:bodyPr>
          <a:lstStyle/>
          <a:p>
            <a:pPr algn="r"/>
            <a:r>
              <a:rPr lang="en-US" altLang="ko-KR" sz="1200" dirty="0" err="1">
                <a:solidFill>
                  <a:schemeClr val="bg1"/>
                </a:solidFill>
                <a:cs typeface="Arial" pitchFamily="34" charset="0"/>
              </a:rPr>
              <a:t>Em</a:t>
            </a:r>
            <a:r>
              <a:rPr lang="en-US" altLang="ko-KR" sz="1200" dirty="0">
                <a:solidFill>
                  <a:schemeClr val="bg1"/>
                </a:solidFill>
                <a:cs typeface="Arial" pitchFamily="34" charset="0"/>
              </a:rPr>
              <a:t> Santa Catarina  700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 da Gripe </a:t>
            </a:r>
            <a:r>
              <a:rPr lang="en-US" altLang="ko-KR" sz="1200" dirty="0" err="1">
                <a:solidFill>
                  <a:schemeClr val="bg1"/>
                </a:solidFill>
                <a:cs typeface="Arial" pitchFamily="34" charset="0"/>
              </a:rPr>
              <a:t>foram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inutilizidas</a:t>
            </a:r>
            <a:r>
              <a:rPr lang="en-US" altLang="ko-KR" sz="1200" dirty="0">
                <a:solidFill>
                  <a:schemeClr val="bg1"/>
                </a:solidFill>
                <a:cs typeface="Arial" pitchFamily="34" charset="0"/>
              </a:rPr>
              <a:t> por </a:t>
            </a:r>
            <a:r>
              <a:rPr lang="en-US" altLang="ko-KR" sz="1200" dirty="0" err="1">
                <a:solidFill>
                  <a:schemeClr val="bg1"/>
                </a:solidFill>
                <a:cs typeface="Arial" pitchFamily="34" charset="0"/>
              </a:rPr>
              <a:t>falta</a:t>
            </a:r>
            <a:r>
              <a:rPr lang="en-US" altLang="ko-KR" sz="1200" dirty="0">
                <a:solidFill>
                  <a:schemeClr val="bg1"/>
                </a:solidFill>
                <a:cs typeface="Arial" pitchFamily="34" charset="0"/>
              </a:rPr>
              <a:t> de material </a:t>
            </a:r>
            <a:r>
              <a:rPr lang="en-US" altLang="ko-KR" sz="1200" dirty="0" err="1">
                <a:solidFill>
                  <a:schemeClr val="bg1"/>
                </a:solidFill>
                <a:cs typeface="Arial" pitchFamily="34" charset="0"/>
              </a:rPr>
              <a:t>adequado</a:t>
            </a:r>
            <a:r>
              <a:rPr lang="en-US" altLang="ko-KR" sz="1200" dirty="0">
                <a:solidFill>
                  <a:schemeClr val="bg1"/>
                </a:solidFill>
                <a:cs typeface="Arial" pitchFamily="34" charset="0"/>
              </a:rPr>
              <a:t> para </a:t>
            </a:r>
            <a:r>
              <a:rPr lang="en-US" altLang="ko-KR" sz="1200" dirty="0" err="1">
                <a:solidFill>
                  <a:schemeClr val="bg1"/>
                </a:solidFill>
                <a:cs typeface="Arial" pitchFamily="34" charset="0"/>
              </a:rPr>
              <a:t>armazenamento</a:t>
            </a:r>
            <a:r>
              <a:rPr lang="en-US" altLang="ko-KR" sz="1200" dirty="0">
                <a:solidFill>
                  <a:schemeClr val="bg1"/>
                </a:solidFill>
                <a:cs typeface="Arial" pitchFamily="34" charset="0"/>
              </a:rPr>
              <a:t> e </a:t>
            </a:r>
            <a:r>
              <a:rPr lang="en-US" altLang="ko-KR" sz="1200" dirty="0" err="1">
                <a:solidFill>
                  <a:schemeClr val="bg1"/>
                </a:solidFill>
                <a:cs typeface="Arial" pitchFamily="34" charset="0"/>
              </a:rPr>
              <a:t>monitoramento</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grpSp>
        <p:nvGrpSpPr>
          <p:cNvPr id="37" name="그룹 2">
            <a:extLst>
              <a:ext uri="{FF2B5EF4-FFF2-40B4-BE49-F238E27FC236}">
                <a16:creationId xmlns:a16="http://schemas.microsoft.com/office/drawing/2014/main" id="{C24047EA-E038-4D86-BC5E-45F1311F7DDF}"/>
              </a:ext>
            </a:extLst>
          </p:cNvPr>
          <p:cNvGrpSpPr/>
          <p:nvPr/>
        </p:nvGrpSpPr>
        <p:grpSpPr>
          <a:xfrm>
            <a:off x="4353286" y="2363"/>
            <a:ext cx="3618584" cy="2488435"/>
            <a:chOff x="2794115" y="2362"/>
            <a:chExt cx="3618584" cy="2488435"/>
          </a:xfrm>
          <a:solidFill>
            <a:schemeClr val="accent6"/>
          </a:solidFill>
        </p:grpSpPr>
        <p:sp>
          <p:nvSpPr>
            <p:cNvPr id="38" name="Freeform 9">
              <a:extLst>
                <a:ext uri="{FF2B5EF4-FFF2-40B4-BE49-F238E27FC236}">
                  <a16:creationId xmlns:a16="http://schemas.microsoft.com/office/drawing/2014/main"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9" name="Freeform 9">
              <a:extLst>
                <a:ext uri="{FF2B5EF4-FFF2-40B4-BE49-F238E27FC236}">
                  <a16:creationId xmlns:a16="http://schemas.microsoft.com/office/drawing/2014/main"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Freeform 18">
              <a:extLst>
                <a:ext uri="{FF2B5EF4-FFF2-40B4-BE49-F238E27FC236}">
                  <a16:creationId xmlns:a16="http://schemas.microsoft.com/office/drawing/2014/main"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1" name="Freeform 18">
              <a:extLst>
                <a:ext uri="{FF2B5EF4-FFF2-40B4-BE49-F238E27FC236}">
                  <a16:creationId xmlns:a16="http://schemas.microsoft.com/office/drawing/2014/main"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2" name="Freeform 9">
              <a:extLst>
                <a:ext uri="{FF2B5EF4-FFF2-40B4-BE49-F238E27FC236}">
                  <a16:creationId xmlns:a16="http://schemas.microsoft.com/office/drawing/2014/main"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9">
              <a:extLst>
                <a:ext uri="{FF2B5EF4-FFF2-40B4-BE49-F238E27FC236}">
                  <a16:creationId xmlns:a16="http://schemas.microsoft.com/office/drawing/2014/main"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4" name="Freeform 18">
              <a:extLst>
                <a:ext uri="{FF2B5EF4-FFF2-40B4-BE49-F238E27FC236}">
                  <a16:creationId xmlns:a16="http://schemas.microsoft.com/office/drawing/2014/main"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5" name="Freeform 9">
              <a:extLst>
                <a:ext uri="{FF2B5EF4-FFF2-40B4-BE49-F238E27FC236}">
                  <a16:creationId xmlns:a16="http://schemas.microsoft.com/office/drawing/2014/main"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6" name="Oval 1">
              <a:extLst>
                <a:ext uri="{FF2B5EF4-FFF2-40B4-BE49-F238E27FC236}">
                  <a16:creationId xmlns:a16="http://schemas.microsoft.com/office/drawing/2014/main"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6">
              <a:extLst>
                <a:ext uri="{FF2B5EF4-FFF2-40B4-BE49-F238E27FC236}">
                  <a16:creationId xmlns:a16="http://schemas.microsoft.com/office/drawing/2014/main"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49" name="Freeform 9">
              <a:extLst>
                <a:ext uri="{FF2B5EF4-FFF2-40B4-BE49-F238E27FC236}">
                  <a16:creationId xmlns:a16="http://schemas.microsoft.com/office/drawing/2014/main"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50" name="Rectangle 1">
              <a:extLst>
                <a:ext uri="{FF2B5EF4-FFF2-40B4-BE49-F238E27FC236}">
                  <a16:creationId xmlns:a16="http://schemas.microsoft.com/office/drawing/2014/main"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ound Same Side Corner Rectangle 3">
              <a:extLst>
                <a:ext uri="{FF2B5EF4-FFF2-40B4-BE49-F238E27FC236}">
                  <a16:creationId xmlns:a16="http://schemas.microsoft.com/office/drawing/2014/main"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 Same Side Corner Rectangle 41">
              <a:extLst>
                <a:ext uri="{FF2B5EF4-FFF2-40B4-BE49-F238E27FC236}">
                  <a16:creationId xmlns:a16="http://schemas.microsoft.com/office/drawing/2014/main"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Donut 1">
              <a:extLst>
                <a:ext uri="{FF2B5EF4-FFF2-40B4-BE49-F238E27FC236}">
                  <a16:creationId xmlns:a16="http://schemas.microsoft.com/office/drawing/2014/main"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Donut 1">
              <a:extLst>
                <a:ext uri="{FF2B5EF4-FFF2-40B4-BE49-F238E27FC236}">
                  <a16:creationId xmlns:a16="http://schemas.microsoft.com/office/drawing/2014/main"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5" name="Rounded Rectangle 3">
              <a:extLst>
                <a:ext uri="{FF2B5EF4-FFF2-40B4-BE49-F238E27FC236}">
                  <a16:creationId xmlns:a16="http://schemas.microsoft.com/office/drawing/2014/main"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
              <a:extLst>
                <a:ext uri="{FF2B5EF4-FFF2-40B4-BE49-F238E27FC236}">
                  <a16:creationId xmlns:a16="http://schemas.microsoft.com/office/drawing/2014/main"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3">
              <a:extLst>
                <a:ext uri="{FF2B5EF4-FFF2-40B4-BE49-F238E27FC236}">
                  <a16:creationId xmlns:a16="http://schemas.microsoft.com/office/drawing/2014/main"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8" name="Group 57">
              <a:extLst>
                <a:ext uri="{FF2B5EF4-FFF2-40B4-BE49-F238E27FC236}">
                  <a16:creationId xmlns:a16="http://schemas.microsoft.com/office/drawing/2014/main"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5" name="Donut 82">
                <a:extLst>
                  <a:ext uri="{FF2B5EF4-FFF2-40B4-BE49-F238E27FC236}">
                    <a16:creationId xmlns:a16="http://schemas.microsoft.com/office/drawing/2014/main"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6" name="Rounded Rectangle 83">
                <a:extLst>
                  <a:ext uri="{FF2B5EF4-FFF2-40B4-BE49-F238E27FC236}">
                    <a16:creationId xmlns:a16="http://schemas.microsoft.com/office/drawing/2014/main"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ed Rectangle 84">
                <a:extLst>
                  <a:ext uri="{FF2B5EF4-FFF2-40B4-BE49-F238E27FC236}">
                    <a16:creationId xmlns:a16="http://schemas.microsoft.com/office/drawing/2014/main"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ed Rectangle 85">
                <a:extLst>
                  <a:ext uri="{FF2B5EF4-FFF2-40B4-BE49-F238E27FC236}">
                    <a16:creationId xmlns:a16="http://schemas.microsoft.com/office/drawing/2014/main"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ed Rectangle 86">
                <a:extLst>
                  <a:ext uri="{FF2B5EF4-FFF2-40B4-BE49-F238E27FC236}">
                    <a16:creationId xmlns:a16="http://schemas.microsoft.com/office/drawing/2014/main"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ounded Rectangle 87">
                <a:extLst>
                  <a:ext uri="{FF2B5EF4-FFF2-40B4-BE49-F238E27FC236}">
                    <a16:creationId xmlns:a16="http://schemas.microsoft.com/office/drawing/2014/main"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ounded Rectangle 16">
                <a:extLst>
                  <a:ext uri="{FF2B5EF4-FFF2-40B4-BE49-F238E27FC236}">
                    <a16:creationId xmlns:a16="http://schemas.microsoft.com/office/drawing/2014/main"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Rounded Rectangle 19">
                <a:extLst>
                  <a:ext uri="{FF2B5EF4-FFF2-40B4-BE49-F238E27FC236}">
                    <a16:creationId xmlns:a16="http://schemas.microsoft.com/office/drawing/2014/main"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9" name="Freeform 9">
              <a:extLst>
                <a:ext uri="{FF2B5EF4-FFF2-40B4-BE49-F238E27FC236}">
                  <a16:creationId xmlns:a16="http://schemas.microsoft.com/office/drawing/2014/main"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0" name="Oval 1">
              <a:extLst>
                <a:ext uri="{FF2B5EF4-FFF2-40B4-BE49-F238E27FC236}">
                  <a16:creationId xmlns:a16="http://schemas.microsoft.com/office/drawing/2014/main"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3">
              <a:extLst>
                <a:ext uri="{FF2B5EF4-FFF2-40B4-BE49-F238E27FC236}">
                  <a16:creationId xmlns:a16="http://schemas.microsoft.com/office/drawing/2014/main"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2" name="Group 61">
              <a:extLst>
                <a:ext uri="{FF2B5EF4-FFF2-40B4-BE49-F238E27FC236}">
                  <a16:creationId xmlns:a16="http://schemas.microsoft.com/office/drawing/2014/main"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0" name="Freeform 27">
                <a:extLst>
                  <a:ext uri="{FF2B5EF4-FFF2-40B4-BE49-F238E27FC236}">
                    <a16:creationId xmlns:a16="http://schemas.microsoft.com/office/drawing/2014/main"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1" name="Freeform 45">
                <a:extLst>
                  <a:ext uri="{FF2B5EF4-FFF2-40B4-BE49-F238E27FC236}">
                    <a16:creationId xmlns:a16="http://schemas.microsoft.com/office/drawing/2014/main"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18">
                <a:extLst>
                  <a:ext uri="{FF2B5EF4-FFF2-40B4-BE49-F238E27FC236}">
                    <a16:creationId xmlns:a16="http://schemas.microsoft.com/office/drawing/2014/main"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54">
                <a:extLst>
                  <a:ext uri="{FF2B5EF4-FFF2-40B4-BE49-F238E27FC236}">
                    <a16:creationId xmlns:a16="http://schemas.microsoft.com/office/drawing/2014/main"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63" name="Rounded Rectangle 8">
              <a:extLst>
                <a:ext uri="{FF2B5EF4-FFF2-40B4-BE49-F238E27FC236}">
                  <a16:creationId xmlns:a16="http://schemas.microsoft.com/office/drawing/2014/main"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4" name="Heart 3">
              <a:extLst>
                <a:ext uri="{FF2B5EF4-FFF2-40B4-BE49-F238E27FC236}">
                  <a16:creationId xmlns:a16="http://schemas.microsoft.com/office/drawing/2014/main"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5" name="Oval 19">
              <a:extLst>
                <a:ext uri="{FF2B5EF4-FFF2-40B4-BE49-F238E27FC236}">
                  <a16:creationId xmlns:a16="http://schemas.microsoft.com/office/drawing/2014/main"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6" name="Oval 1">
              <a:extLst>
                <a:ext uri="{FF2B5EF4-FFF2-40B4-BE49-F238E27FC236}">
                  <a16:creationId xmlns:a16="http://schemas.microsoft.com/office/drawing/2014/main"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7" name="Freeform 36">
              <a:extLst>
                <a:ext uri="{FF2B5EF4-FFF2-40B4-BE49-F238E27FC236}">
                  <a16:creationId xmlns:a16="http://schemas.microsoft.com/office/drawing/2014/main"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69" name="Oval 7">
              <a:extLst>
                <a:ext uri="{FF2B5EF4-FFF2-40B4-BE49-F238E27FC236}">
                  <a16:creationId xmlns:a16="http://schemas.microsoft.com/office/drawing/2014/main"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Chord 1">
              <a:extLst>
                <a:ext uri="{FF2B5EF4-FFF2-40B4-BE49-F238E27FC236}">
                  <a16:creationId xmlns:a16="http://schemas.microsoft.com/office/drawing/2014/main"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 Same Side Corner Rectangle 5">
              <a:extLst>
                <a:ext uri="{FF2B5EF4-FFF2-40B4-BE49-F238E27FC236}">
                  <a16:creationId xmlns:a16="http://schemas.microsoft.com/office/drawing/2014/main"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Parallelogram 8">
              <a:extLst>
                <a:ext uri="{FF2B5EF4-FFF2-40B4-BE49-F238E27FC236}">
                  <a16:creationId xmlns:a16="http://schemas.microsoft.com/office/drawing/2014/main"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Freeform 9">
              <a:extLst>
                <a:ext uri="{FF2B5EF4-FFF2-40B4-BE49-F238E27FC236}">
                  <a16:creationId xmlns:a16="http://schemas.microsoft.com/office/drawing/2014/main"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4" name="Freeform 18">
              <a:extLst>
                <a:ext uri="{FF2B5EF4-FFF2-40B4-BE49-F238E27FC236}">
                  <a16:creationId xmlns:a16="http://schemas.microsoft.com/office/drawing/2014/main"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5" name="Oval 12287">
              <a:extLst>
                <a:ext uri="{FF2B5EF4-FFF2-40B4-BE49-F238E27FC236}">
                  <a16:creationId xmlns:a16="http://schemas.microsoft.com/office/drawing/2014/main"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Freeform 18">
              <a:extLst>
                <a:ext uri="{FF2B5EF4-FFF2-40B4-BE49-F238E27FC236}">
                  <a16:creationId xmlns:a16="http://schemas.microsoft.com/office/drawing/2014/main"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7" name="Freeform 9">
              <a:extLst>
                <a:ext uri="{FF2B5EF4-FFF2-40B4-BE49-F238E27FC236}">
                  <a16:creationId xmlns:a16="http://schemas.microsoft.com/office/drawing/2014/main"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8" name="Freeform 18">
              <a:extLst>
                <a:ext uri="{FF2B5EF4-FFF2-40B4-BE49-F238E27FC236}">
                  <a16:creationId xmlns:a16="http://schemas.microsoft.com/office/drawing/2014/main"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9" name="Freeform 9">
              <a:extLst>
                <a:ext uri="{FF2B5EF4-FFF2-40B4-BE49-F238E27FC236}">
                  <a16:creationId xmlns:a16="http://schemas.microsoft.com/office/drawing/2014/main"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80" name="Rounded Rectangle 3">
              <a:extLst>
                <a:ext uri="{FF2B5EF4-FFF2-40B4-BE49-F238E27FC236}">
                  <a16:creationId xmlns:a16="http://schemas.microsoft.com/office/drawing/2014/main"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3">
              <a:extLst>
                <a:ext uri="{FF2B5EF4-FFF2-40B4-BE49-F238E27FC236}">
                  <a16:creationId xmlns:a16="http://schemas.microsoft.com/office/drawing/2014/main"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9">
              <a:extLst>
                <a:ext uri="{FF2B5EF4-FFF2-40B4-BE49-F238E27FC236}">
                  <a16:creationId xmlns:a16="http://schemas.microsoft.com/office/drawing/2014/main"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9">
              <a:extLst>
                <a:ext uri="{FF2B5EF4-FFF2-40B4-BE49-F238E27FC236}">
                  <a16:creationId xmlns:a16="http://schemas.microsoft.com/office/drawing/2014/main"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4" name="Oval 1">
              <a:extLst>
                <a:ext uri="{FF2B5EF4-FFF2-40B4-BE49-F238E27FC236}">
                  <a16:creationId xmlns:a16="http://schemas.microsoft.com/office/drawing/2014/main"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5" name="Group 84">
              <a:extLst>
                <a:ext uri="{FF2B5EF4-FFF2-40B4-BE49-F238E27FC236}">
                  <a16:creationId xmlns:a16="http://schemas.microsoft.com/office/drawing/2014/main"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5" name="Freeform 27">
                <a:extLst>
                  <a:ext uri="{FF2B5EF4-FFF2-40B4-BE49-F238E27FC236}">
                    <a16:creationId xmlns:a16="http://schemas.microsoft.com/office/drawing/2014/main"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6" name="Freeform 45">
                <a:extLst>
                  <a:ext uri="{FF2B5EF4-FFF2-40B4-BE49-F238E27FC236}">
                    <a16:creationId xmlns:a16="http://schemas.microsoft.com/office/drawing/2014/main"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7" name="Freeform 18">
                <a:extLst>
                  <a:ext uri="{FF2B5EF4-FFF2-40B4-BE49-F238E27FC236}">
                    <a16:creationId xmlns:a16="http://schemas.microsoft.com/office/drawing/2014/main"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8" name="Freeform 54">
                <a:extLst>
                  <a:ext uri="{FF2B5EF4-FFF2-40B4-BE49-F238E27FC236}">
                    <a16:creationId xmlns:a16="http://schemas.microsoft.com/office/drawing/2014/main"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86" name="Oval 19">
              <a:extLst>
                <a:ext uri="{FF2B5EF4-FFF2-40B4-BE49-F238E27FC236}">
                  <a16:creationId xmlns:a16="http://schemas.microsoft.com/office/drawing/2014/main"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87" name="Round Same Side Corner Rectangle 3">
              <a:extLst>
                <a:ext uri="{FF2B5EF4-FFF2-40B4-BE49-F238E27FC236}">
                  <a16:creationId xmlns:a16="http://schemas.microsoft.com/office/drawing/2014/main"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Freeform 36">
              <a:extLst>
                <a:ext uri="{FF2B5EF4-FFF2-40B4-BE49-F238E27FC236}">
                  <a16:creationId xmlns:a16="http://schemas.microsoft.com/office/drawing/2014/main"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89" name="Oval 19">
              <a:extLst>
                <a:ext uri="{FF2B5EF4-FFF2-40B4-BE49-F238E27FC236}">
                  <a16:creationId xmlns:a16="http://schemas.microsoft.com/office/drawing/2014/main"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0" name="Oval 12287">
              <a:extLst>
                <a:ext uri="{FF2B5EF4-FFF2-40B4-BE49-F238E27FC236}">
                  <a16:creationId xmlns:a16="http://schemas.microsoft.com/office/drawing/2014/main"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Parallelogram 8">
              <a:extLst>
                <a:ext uri="{FF2B5EF4-FFF2-40B4-BE49-F238E27FC236}">
                  <a16:creationId xmlns:a16="http://schemas.microsoft.com/office/drawing/2014/main"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Parallelogram 8">
              <a:extLst>
                <a:ext uri="{FF2B5EF4-FFF2-40B4-BE49-F238E27FC236}">
                  <a16:creationId xmlns:a16="http://schemas.microsoft.com/office/drawing/2014/main"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ounded Rectangle 8">
              <a:extLst>
                <a:ext uri="{FF2B5EF4-FFF2-40B4-BE49-F238E27FC236}">
                  <a16:creationId xmlns:a16="http://schemas.microsoft.com/office/drawing/2014/main"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grpSp>
      <p:sp>
        <p:nvSpPr>
          <p:cNvPr id="114" name="Oval 113">
            <a:extLst>
              <a:ext uri="{FF2B5EF4-FFF2-40B4-BE49-F238E27FC236}">
                <a16:creationId xmlns:a16="http://schemas.microsoft.com/office/drawing/2014/main"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15" name="Group 114">
            <a:extLst>
              <a:ext uri="{FF2B5EF4-FFF2-40B4-BE49-F238E27FC236}">
                <a16:creationId xmlns:a16="http://schemas.microsoft.com/office/drawing/2014/main" id="{EE9696DE-A1A5-4801-8BBF-5F4A015810BD}"/>
              </a:ext>
            </a:extLst>
          </p:cNvPr>
          <p:cNvGrpSpPr/>
          <p:nvPr/>
        </p:nvGrpSpPr>
        <p:grpSpPr>
          <a:xfrm>
            <a:off x="958625" y="4223151"/>
            <a:ext cx="3557802" cy="2590740"/>
            <a:chOff x="5409468" y="2453189"/>
            <a:chExt cx="3314224" cy="2590740"/>
          </a:xfrm>
        </p:grpSpPr>
        <p:sp>
          <p:nvSpPr>
            <p:cNvPr id="116" name="TextBox 115">
              <a:extLst>
                <a:ext uri="{FF2B5EF4-FFF2-40B4-BE49-F238E27FC236}">
                  <a16:creationId xmlns:a16="http://schemas.microsoft.com/office/drawing/2014/main" id="{80B3F7C7-3A3D-4A1D-AE3D-569DBEB95ADB}"/>
                </a:ext>
              </a:extLst>
            </p:cNvPr>
            <p:cNvSpPr txBox="1"/>
            <p:nvPr/>
          </p:nvSpPr>
          <p:spPr>
            <a:xfrm>
              <a:off x="5411324" y="2797160"/>
              <a:ext cx="3312368" cy="2246769"/>
            </a:xfrm>
            <a:prstGeom prst="rect">
              <a:avLst/>
            </a:prstGeom>
            <a:noFill/>
          </p:spPr>
          <p:txBody>
            <a:bodyPr wrap="square" rtlCol="0">
              <a:spAutoFit/>
            </a:bodyPr>
            <a:lstStyle/>
            <a:p>
              <a:r>
                <a:rPr lang="pt-BR" altLang="ko-KR" sz="1000" b="1" dirty="0">
                  <a:solidFill>
                    <a:schemeClr val="tx1">
                      <a:lumMod val="75000"/>
                      <a:lumOff val="25000"/>
                    </a:schemeClr>
                  </a:solidFill>
                  <a:cs typeface="Arial" pitchFamily="34" charset="0"/>
                </a:rPr>
                <a:t>A ONU (Organização das Nações Unidas) estima que 50% do total de vacinas produzidas em todo mundo são perdidas anualmente. </a:t>
              </a:r>
              <a:r>
                <a:rPr lang="pt-BR" altLang="ko-KR" sz="1000" dirty="0">
                  <a:solidFill>
                    <a:schemeClr val="tx1">
                      <a:lumMod val="75000"/>
                      <a:lumOff val="25000"/>
                    </a:schemeClr>
                  </a:solidFill>
                  <a:cs typeface="Arial" pitchFamily="34" charset="0"/>
                </a:rPr>
                <a:t>Resolver esse problema não é tão simples, demanda tempo e discernimento para a escolha do melhor investimento a ser feito, especialmente porque não existe um único vilão nessa história e sim uma série de fatores, que juntos contribuem para esses indicadores tão alarmantes. As causas do desperdício são diversas, desde falhas de energia, falta de treinamento de profissionais da saúde, até refrigeradores inadequados abarrotados de vacinas. Sem falar da deficiência e escassez no </a:t>
              </a:r>
              <a:r>
                <a:rPr lang="pt-BR" altLang="ko-KR" sz="1000" b="1" dirty="0">
                  <a:solidFill>
                    <a:schemeClr val="tx1">
                      <a:lumMod val="75000"/>
                      <a:lumOff val="25000"/>
                    </a:schemeClr>
                  </a:solidFill>
                  <a:cs typeface="Arial" pitchFamily="34" charset="0"/>
                </a:rPr>
                <a:t>monitoramento contínuo das temperaturas e condições nas quais esses insumos vitais são armazenados</a:t>
              </a:r>
              <a:endParaRPr lang="ko-KR" altLang="en-US" sz="10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45C33F92-21EB-4230-BB75-A3D84D74144F}"/>
                </a:ext>
              </a:extLst>
            </p:cNvPr>
            <p:cNvSpPr txBox="1"/>
            <p:nvPr/>
          </p:nvSpPr>
          <p:spPr>
            <a:xfrm>
              <a:off x="5409468" y="2453189"/>
              <a:ext cx="3312368" cy="307777"/>
            </a:xfrm>
            <a:prstGeom prst="rect">
              <a:avLst/>
            </a:prstGeom>
            <a:noFill/>
          </p:spPr>
          <p:txBody>
            <a:bodyPr wrap="square" rtlCol="0">
              <a:spAutoFit/>
            </a:bodyPr>
            <a:lstStyle/>
            <a:p>
              <a:r>
                <a:rPr lang="pt-BR" altLang="ko-KR" sz="1400" b="1" dirty="0">
                  <a:solidFill>
                    <a:schemeClr val="tx1">
                      <a:lumMod val="75000"/>
                      <a:lumOff val="25000"/>
                    </a:schemeClr>
                  </a:solidFill>
                  <a:cs typeface="Arial" pitchFamily="34" charset="0"/>
                </a:rPr>
                <a:t>Não só em </a:t>
              </a:r>
              <a:r>
                <a:rPr lang="pt-BR" altLang="ko-KR" sz="1400" b="1" dirty="0" err="1">
                  <a:solidFill>
                    <a:schemeClr val="tx1">
                      <a:lumMod val="75000"/>
                      <a:lumOff val="25000"/>
                    </a:schemeClr>
                  </a:solidFill>
                  <a:cs typeface="Arial" pitchFamily="34" charset="0"/>
                </a:rPr>
                <a:t>Coritiba</a:t>
              </a:r>
              <a:endParaRPr lang="ko-KR" altLang="en-US" sz="1400" b="1"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BA62E8FD-9232-4A9D-9A13-3A3EE5D7D0CA}"/>
              </a:ext>
            </a:extLst>
          </p:cNvPr>
          <p:cNvGrpSpPr/>
          <p:nvPr/>
        </p:nvGrpSpPr>
        <p:grpSpPr>
          <a:xfrm>
            <a:off x="7710689" y="1837340"/>
            <a:ext cx="3606423" cy="1292662"/>
            <a:chOff x="5375474" y="2822446"/>
            <a:chExt cx="3312368" cy="1292662"/>
          </a:xfrm>
        </p:grpSpPr>
        <p:sp>
          <p:nvSpPr>
            <p:cNvPr id="119" name="TextBox 118">
              <a:extLst>
                <a:ext uri="{FF2B5EF4-FFF2-40B4-BE49-F238E27FC236}">
                  <a16:creationId xmlns:a16="http://schemas.microsoft.com/office/drawing/2014/main" id="{D98D1460-80B6-497C-B4B9-F1CD970BECDB}"/>
                </a:ext>
              </a:extLst>
            </p:cNvPr>
            <p:cNvSpPr txBox="1"/>
            <p:nvPr/>
          </p:nvSpPr>
          <p:spPr>
            <a:xfrm>
              <a:off x="5375474" y="3099445"/>
              <a:ext cx="3312368" cy="1015663"/>
            </a:xfrm>
            <a:prstGeom prst="rect">
              <a:avLst/>
            </a:prstGeom>
            <a:noFill/>
          </p:spPr>
          <p:txBody>
            <a:bodyPr wrap="square" rtlCol="0">
              <a:spAutoFit/>
            </a:bodyPr>
            <a:lstStyle/>
            <a:p>
              <a:pPr algn="r"/>
              <a:r>
                <a:rPr lang="pt-BR" altLang="ko-KR" sz="1200" dirty="0">
                  <a:solidFill>
                    <a:schemeClr val="tx1">
                      <a:lumMod val="75000"/>
                      <a:lumOff val="25000"/>
                    </a:schemeClr>
                  </a:solidFill>
                  <a:cs typeface="Arial" pitchFamily="34" charset="0"/>
                </a:rPr>
                <a:t>Segundo a Vigilância em Saúde, o material estava em uma caixa de isopor sem termômetro, sendo impossível determinar se foram seguidas as condições térmicas necessárias para a conservação das doses.</a:t>
              </a:r>
              <a:endParaRPr lang="ko-KR" altLang="en-US" sz="1200" dirty="0">
                <a:solidFill>
                  <a:schemeClr val="tx1">
                    <a:lumMod val="75000"/>
                    <a:lumOff val="25000"/>
                  </a:schemeClr>
                </a:solidFill>
                <a:cs typeface="Arial" pitchFamily="34" charset="0"/>
              </a:endParaRPr>
            </a:p>
          </p:txBody>
        </p:sp>
        <p:sp>
          <p:nvSpPr>
            <p:cNvPr id="120" name="TextBox 119">
              <a:extLst>
                <a:ext uri="{FF2B5EF4-FFF2-40B4-BE49-F238E27FC236}">
                  <a16:creationId xmlns:a16="http://schemas.microsoft.com/office/drawing/2014/main" id="{6B334FBB-6A7D-4890-8ED0-C0D0D9B4472B}"/>
                </a:ext>
              </a:extLst>
            </p:cNvPr>
            <p:cNvSpPr txBox="1"/>
            <p:nvPr/>
          </p:nvSpPr>
          <p:spPr>
            <a:xfrm>
              <a:off x="5375474" y="2822446"/>
              <a:ext cx="3312368" cy="307777"/>
            </a:xfrm>
            <a:prstGeom prst="rect">
              <a:avLst/>
            </a:prstGeom>
            <a:noFill/>
          </p:spPr>
          <p:txBody>
            <a:bodyPr wrap="square" rtlCol="0">
              <a:spAutoFit/>
            </a:bodyPr>
            <a:lstStyle/>
            <a:p>
              <a:pPr algn="r"/>
              <a:r>
                <a:rPr lang="pt-BR" altLang="ko-KR" sz="1400" b="1" dirty="0">
                  <a:solidFill>
                    <a:schemeClr val="tx1">
                      <a:lumMod val="75000"/>
                      <a:lumOff val="25000"/>
                    </a:schemeClr>
                  </a:solidFill>
                  <a:cs typeface="Arial" pitchFamily="34" charset="0"/>
                </a:rPr>
                <a:t>Falta de constante monitoramento</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26864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a:solidFill>
                  <a:schemeClr val="accent2">
                    <a:lumMod val="50000"/>
                  </a:schemeClr>
                </a:solidFill>
              </a:rPr>
              <a:t>Perdas</a:t>
            </a:r>
            <a:r>
              <a:rPr lang="en-US" dirty="0">
                <a:solidFill>
                  <a:schemeClr val="accent2">
                    <a:lumMod val="50000"/>
                  </a:schemeClr>
                </a:solidFill>
              </a:rPr>
              <a:t> </a:t>
            </a:r>
            <a:r>
              <a:rPr lang="en-US" dirty="0" err="1">
                <a:solidFill>
                  <a:schemeClr val="accent2">
                    <a:lumMod val="50000"/>
                  </a:schemeClr>
                </a:solidFill>
              </a:rPr>
              <a:t>físicas</a:t>
            </a:r>
            <a:endParaRPr lang="en-US" dirty="0">
              <a:solidFill>
                <a:schemeClr val="accent2">
                  <a:lumMod val="50000"/>
                </a:schemeClr>
              </a:solidFill>
            </a:endParaRPr>
          </a:p>
        </p:txBody>
      </p:sp>
      <p:graphicFrame>
        <p:nvGraphicFramePr>
          <p:cNvPr id="12" name="Table Placeholder 5">
            <a:extLst>
              <a:ext uri="{FF2B5EF4-FFF2-40B4-BE49-F238E27FC236}">
                <a16:creationId xmlns:a16="http://schemas.microsoft.com/office/drawing/2014/main" id="{79DB1354-CDBF-4116-9010-0DE6CDA44FD9}"/>
              </a:ext>
            </a:extLst>
          </p:cNvPr>
          <p:cNvGraphicFramePr>
            <a:graphicFrameLocks/>
          </p:cNvGraphicFramePr>
          <p:nvPr>
            <p:extLst>
              <p:ext uri="{D42A27DB-BD31-4B8C-83A1-F6EECF244321}">
                <p14:modId xmlns:p14="http://schemas.microsoft.com/office/powerpoint/2010/main" val="2989464365"/>
              </p:ext>
            </p:extLst>
          </p:nvPr>
        </p:nvGraphicFramePr>
        <p:xfrm>
          <a:off x="887241" y="1801641"/>
          <a:ext cx="10411485" cy="2733276"/>
        </p:xfrm>
        <a:graphic>
          <a:graphicData uri="http://schemas.openxmlformats.org/drawingml/2006/table">
            <a:tbl>
              <a:tblPr firstRow="1" bandRow="1">
                <a:tableStyleId>{5FD0F851-EC5A-4D38-B0AD-8093EC10F338}</a:tableStyleId>
              </a:tblPr>
              <a:tblGrid>
                <a:gridCol w="2082297">
                  <a:extLst>
                    <a:ext uri="{9D8B030D-6E8A-4147-A177-3AD203B41FA5}">
                      <a16:colId xmlns:a16="http://schemas.microsoft.com/office/drawing/2014/main" val="20000"/>
                    </a:ext>
                  </a:extLst>
                </a:gridCol>
                <a:gridCol w="2082297">
                  <a:extLst>
                    <a:ext uri="{9D8B030D-6E8A-4147-A177-3AD203B41FA5}">
                      <a16:colId xmlns:a16="http://schemas.microsoft.com/office/drawing/2014/main" val="20001"/>
                    </a:ext>
                  </a:extLst>
                </a:gridCol>
                <a:gridCol w="2082297">
                  <a:extLst>
                    <a:ext uri="{9D8B030D-6E8A-4147-A177-3AD203B41FA5}">
                      <a16:colId xmlns:a16="http://schemas.microsoft.com/office/drawing/2014/main" val="20002"/>
                    </a:ext>
                  </a:extLst>
                </a:gridCol>
                <a:gridCol w="2082297">
                  <a:extLst>
                    <a:ext uri="{9D8B030D-6E8A-4147-A177-3AD203B41FA5}">
                      <a16:colId xmlns:a16="http://schemas.microsoft.com/office/drawing/2014/main" val="20003"/>
                    </a:ext>
                  </a:extLst>
                </a:gridCol>
                <a:gridCol w="2082297">
                  <a:extLst>
                    <a:ext uri="{9D8B030D-6E8A-4147-A177-3AD203B41FA5}">
                      <a16:colId xmlns:a16="http://schemas.microsoft.com/office/drawing/2014/main" val="20004"/>
                    </a:ext>
                  </a:extLst>
                </a:gridCol>
              </a:tblGrid>
              <a:tr h="375661">
                <a:tc>
                  <a:txBody>
                    <a:bodyPr/>
                    <a:lstStyle/>
                    <a:p>
                      <a:pPr algn="l"/>
                      <a:endParaRPr lang="en-JM" sz="1200" b="0" spc="0" dirty="0">
                        <a:solidFill>
                          <a:schemeClr val="bg1"/>
                        </a:solidFill>
                        <a:latin typeface="+mn-lt"/>
                      </a:endParaRPr>
                    </a:p>
                  </a:txBody>
                  <a:tcPr anchor="ctr">
                    <a:lnL>
                      <a:noFill/>
                    </a:lnL>
                    <a:lnR w="19050" cap="flat" cmpd="sng" algn="ctr">
                      <a:no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JM" altLang="ko-KR" sz="1600" b="1" spc="0" dirty="0" err="1">
                          <a:solidFill>
                            <a:schemeClr val="bg1"/>
                          </a:solidFill>
                          <a:latin typeface="+mn-lt"/>
                          <a:cs typeface="Arial" pitchFamily="34" charset="0"/>
                        </a:rPr>
                        <a:t>Vacinas</a:t>
                      </a:r>
                      <a:r>
                        <a:rPr lang="en-JM" altLang="ko-KR" sz="1600" b="1" spc="0" dirty="0">
                          <a:solidFill>
                            <a:schemeClr val="bg1"/>
                          </a:solidFill>
                          <a:latin typeface="+mn-lt"/>
                          <a:cs typeface="Arial" pitchFamily="34" charset="0"/>
                        </a:rPr>
                        <a:t> </a:t>
                      </a:r>
                    </a:p>
                    <a:p>
                      <a:pPr algn="ctr"/>
                      <a:r>
                        <a:rPr lang="en-JM" altLang="ko-KR" sz="1600" b="1" spc="0" dirty="0">
                          <a:solidFill>
                            <a:schemeClr val="bg1"/>
                          </a:solidFill>
                          <a:latin typeface="+mn-lt"/>
                          <a:cs typeface="Arial" pitchFamily="34" charset="0"/>
                        </a:rPr>
                        <a:t>(un)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M" altLang="ko-KR" sz="1600" b="1" spc="0" dirty="0" err="1">
                          <a:solidFill>
                            <a:schemeClr val="bg1"/>
                          </a:solidFill>
                          <a:latin typeface="+mn-lt"/>
                          <a:cs typeface="Arial" pitchFamily="34" charset="0"/>
                        </a:rPr>
                        <a:t>Perda</a:t>
                      </a:r>
                      <a:r>
                        <a:rPr lang="en-JM" altLang="ko-KR" sz="1600" b="1" spc="0" dirty="0">
                          <a:solidFill>
                            <a:schemeClr val="bg1"/>
                          </a:solidFill>
                          <a:latin typeface="+mn-lt"/>
                          <a:cs typeface="Arial" pitchFamily="34" charset="0"/>
                        </a:rPr>
                        <a:t> </a:t>
                      </a:r>
                      <a:r>
                        <a:rPr lang="en-JM" altLang="ko-KR" sz="1600" b="1" spc="0" dirty="0" err="1">
                          <a:solidFill>
                            <a:schemeClr val="bg1"/>
                          </a:solidFill>
                          <a:latin typeface="+mn-lt"/>
                          <a:cs typeface="Arial" pitchFamily="34" charset="0"/>
                        </a:rPr>
                        <a:t>física</a:t>
                      </a:r>
                      <a:r>
                        <a:rPr lang="en-JM" altLang="ko-KR" sz="1600" b="1" spc="0" dirty="0">
                          <a:solidFill>
                            <a:schemeClr val="bg1"/>
                          </a:solidFill>
                          <a:latin typeface="+mn-lt"/>
                          <a:cs typeface="Arial" pitchFamily="34" charset="0"/>
                        </a:rPr>
                        <a:t> </a:t>
                      </a:r>
                    </a:p>
                    <a:p>
                      <a:pPr algn="ctr"/>
                      <a:r>
                        <a:rPr lang="en-JM" altLang="ko-KR" sz="1600" b="1" spc="0" dirty="0">
                          <a:solidFill>
                            <a:schemeClr val="bg1"/>
                          </a:solidFill>
                          <a:latin typeface="+mn-lt"/>
                          <a:cs typeface="Arial" pitchFamily="34" charset="0"/>
                        </a:rPr>
                        <a:t>(un)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JM" altLang="ko-KR" sz="1600" b="1" spc="0" dirty="0" err="1">
                          <a:solidFill>
                            <a:schemeClr val="bg1"/>
                          </a:solidFill>
                          <a:latin typeface="+mn-lt"/>
                          <a:cs typeface="Arial" pitchFamily="34" charset="0"/>
                        </a:rPr>
                        <a:t>Valor</a:t>
                      </a:r>
                      <a:r>
                        <a:rPr lang="en-JM" altLang="ko-KR" sz="1600" b="1" spc="0" dirty="0">
                          <a:solidFill>
                            <a:schemeClr val="bg1"/>
                          </a:solidFill>
                          <a:latin typeface="+mn-lt"/>
                          <a:cs typeface="Arial" pitchFamily="34" charset="0"/>
                        </a:rPr>
                        <a:t> de </a:t>
                      </a:r>
                      <a:r>
                        <a:rPr lang="en-JM" altLang="ko-KR" sz="1600" b="1" spc="0" dirty="0" err="1">
                          <a:solidFill>
                            <a:schemeClr val="bg1"/>
                          </a:solidFill>
                          <a:latin typeface="+mn-lt"/>
                          <a:cs typeface="Arial" pitchFamily="34" charset="0"/>
                        </a:rPr>
                        <a:t>perda</a:t>
                      </a:r>
                      <a:r>
                        <a:rPr lang="en-JM" altLang="ko-KR" sz="1600" b="1" spc="0" dirty="0">
                          <a:solidFill>
                            <a:schemeClr val="bg1"/>
                          </a:solidFill>
                          <a:latin typeface="+mn-lt"/>
                          <a:cs typeface="Arial" pitchFamily="34" charset="0"/>
                        </a:rPr>
                        <a:t> </a:t>
                      </a:r>
                      <a:r>
                        <a:rPr lang="en-JM" altLang="ko-KR" sz="1600" b="1" spc="0" dirty="0" err="1">
                          <a:solidFill>
                            <a:schemeClr val="bg1"/>
                          </a:solidFill>
                          <a:latin typeface="+mn-lt"/>
                          <a:cs typeface="Arial" pitchFamily="34" charset="0"/>
                        </a:rPr>
                        <a:t>física</a:t>
                      </a:r>
                      <a:r>
                        <a:rPr lang="en-JM" altLang="ko-KR" sz="1600" b="1" spc="0" dirty="0">
                          <a:solidFill>
                            <a:schemeClr val="bg1"/>
                          </a:solidFill>
                          <a:latin typeface="+mn-lt"/>
                          <a:cs typeface="Arial" pitchFamily="34" charset="0"/>
                        </a:rPr>
                        <a:t> (R$)</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600" b="1" spc="0" dirty="0" err="1">
                          <a:solidFill>
                            <a:schemeClr val="bg1"/>
                          </a:solidFill>
                          <a:latin typeface="+mn-lt"/>
                          <a:cs typeface="Arial" pitchFamily="34" charset="0"/>
                        </a:rPr>
                        <a:t>Valor</a:t>
                      </a:r>
                      <a:r>
                        <a:rPr lang="en-JM" altLang="ko-KR" sz="1600" b="1" spc="0" dirty="0">
                          <a:solidFill>
                            <a:schemeClr val="bg1"/>
                          </a:solidFill>
                          <a:latin typeface="+mn-lt"/>
                          <a:cs typeface="Arial" pitchFamily="34" charset="0"/>
                        </a:rPr>
                        <a:t> por dose </a:t>
                      </a:r>
                    </a:p>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600" b="1" spc="0" dirty="0">
                          <a:solidFill>
                            <a:schemeClr val="bg1"/>
                          </a:solidFill>
                          <a:latin typeface="+mn-lt"/>
                          <a:cs typeface="Arial" pitchFamily="34" charset="0"/>
                        </a:rPr>
                        <a:t>(R$)</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90000"/>
                      </a:schemeClr>
                    </a:solidFill>
                  </a:tcPr>
                </a:tc>
                <a:extLst>
                  <a:ext uri="{0D108BD9-81ED-4DB2-BD59-A6C34878D82A}">
                    <a16:rowId xmlns:a16="http://schemas.microsoft.com/office/drawing/2014/main" val="10000"/>
                  </a:ext>
                </a:extLst>
              </a:tr>
              <a:tr h="359026">
                <a:tc>
                  <a:txBody>
                    <a:bodyPr/>
                    <a:lstStyle/>
                    <a:p>
                      <a:pPr algn="ctr"/>
                      <a:r>
                        <a:rPr lang="en-US" altLang="ko-KR" sz="1200" b="0" baseline="0" dirty="0">
                          <a:solidFill>
                            <a:schemeClr val="bg1"/>
                          </a:solidFill>
                          <a:latin typeface="+mn-lt"/>
                          <a:cs typeface="Arial" pitchFamily="34" charset="0"/>
                        </a:rPr>
                        <a:t>BCG</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261.744</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13.182</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11.470,79</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0,87</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026">
                <a:tc>
                  <a:txBody>
                    <a:bodyPr/>
                    <a:lstStyle/>
                    <a:p>
                      <a:pPr algn="ctr"/>
                      <a:r>
                        <a:rPr lang="en-US" altLang="ko-KR" sz="1200" b="0" baseline="0" dirty="0" err="1">
                          <a:solidFill>
                            <a:schemeClr val="bg1"/>
                          </a:solidFill>
                          <a:latin typeface="+mn-lt"/>
                          <a:cs typeface="Arial" pitchFamily="34" charset="0"/>
                        </a:rPr>
                        <a:t>Tríplice</a:t>
                      </a:r>
                      <a:r>
                        <a:rPr lang="en-US" altLang="ko-KR" sz="1200" b="0" baseline="0" dirty="0">
                          <a:solidFill>
                            <a:schemeClr val="bg1"/>
                          </a:solidFill>
                          <a:latin typeface="+mn-lt"/>
                          <a:cs typeface="Arial" pitchFamily="34" charset="0"/>
                        </a:rPr>
                        <a:t> Viral</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333.647</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5.716</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34.570,36</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6,05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Dupla</a:t>
                      </a:r>
                      <a:r>
                        <a:rPr lang="en-US" altLang="ko-KR" sz="1200" b="0" baseline="0" dirty="0">
                          <a:solidFill>
                            <a:schemeClr val="bg1"/>
                          </a:solidFill>
                          <a:latin typeface="+mn-lt"/>
                          <a:cs typeface="Arial" pitchFamily="34" charset="0"/>
                        </a:rPr>
                        <a:t> Viral</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51.386</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2.130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12.886,50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6,05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Febre</a:t>
                      </a:r>
                      <a:r>
                        <a:rPr lang="en-US" altLang="ko-KR" sz="1200" b="0" baseline="0" dirty="0">
                          <a:solidFill>
                            <a:schemeClr val="bg1"/>
                          </a:solidFill>
                          <a:latin typeface="+mn-lt"/>
                          <a:cs typeface="Arial" pitchFamily="34" charset="0"/>
                        </a:rPr>
                        <a:t> </a:t>
                      </a:r>
                      <a:r>
                        <a:rPr lang="en-US" altLang="ko-KR" sz="1200" b="0" baseline="0" dirty="0" err="1">
                          <a:solidFill>
                            <a:schemeClr val="bg1"/>
                          </a:solidFill>
                          <a:latin typeface="+mn-lt"/>
                          <a:cs typeface="Arial" pitchFamily="34" charset="0"/>
                        </a:rPr>
                        <a:t>Amarela</a:t>
                      </a:r>
                      <a:endParaRPr lang="en-US" altLang="ko-KR" sz="1200" b="0" baseline="0" dirty="0">
                        <a:solidFill>
                          <a:schemeClr val="bg1"/>
                        </a:solidFill>
                        <a:latin typeface="+mn-lt"/>
                        <a:cs typeface="Arial" pitchFamily="34" charset="0"/>
                      </a:endParaRP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258.51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6.600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6.468,00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0,98</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Hepatite</a:t>
                      </a:r>
                      <a:r>
                        <a:rPr lang="en-US" altLang="ko-KR" sz="1200" b="0" baseline="0" dirty="0">
                          <a:solidFill>
                            <a:schemeClr val="bg1"/>
                          </a:solidFill>
                          <a:latin typeface="+mn-lt"/>
                          <a:cs typeface="Arial" pitchFamily="34" charset="0"/>
                        </a:rPr>
                        <a:t> B</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219.392</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5.910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7.387,50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1,25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Dupla</a:t>
                      </a:r>
                      <a:r>
                        <a:rPr lang="en-US" altLang="ko-KR" sz="1200" b="0" baseline="0" dirty="0">
                          <a:solidFill>
                            <a:schemeClr val="bg1"/>
                          </a:solidFill>
                          <a:latin typeface="+mn-lt"/>
                          <a:cs typeface="Arial" pitchFamily="34" charset="0"/>
                        </a:rPr>
                        <a:t> </a:t>
                      </a:r>
                      <a:r>
                        <a:rPr lang="en-US" altLang="ko-KR" sz="1200" b="0" baseline="0" dirty="0" err="1">
                          <a:solidFill>
                            <a:schemeClr val="bg1"/>
                          </a:solidFill>
                          <a:latin typeface="+mn-lt"/>
                          <a:cs typeface="Arial" pitchFamily="34" charset="0"/>
                        </a:rPr>
                        <a:t>Adulto</a:t>
                      </a:r>
                      <a:endParaRPr lang="en-US" altLang="ko-KR" sz="1200" b="0" baseline="0" dirty="0">
                        <a:solidFill>
                          <a:schemeClr val="bg1"/>
                        </a:solidFill>
                        <a:latin typeface="+mn-lt"/>
                        <a:cs typeface="Arial" pitchFamily="34" charset="0"/>
                      </a:endParaRP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194.517</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7.110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2.492,05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0,35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3" name="CaixaDeTexto 2">
            <a:extLst>
              <a:ext uri="{FF2B5EF4-FFF2-40B4-BE49-F238E27FC236}">
                <a16:creationId xmlns:a16="http://schemas.microsoft.com/office/drawing/2014/main" id="{44CCFBDC-8206-4C89-99EE-E2716B69D771}"/>
              </a:ext>
            </a:extLst>
          </p:cNvPr>
          <p:cNvSpPr txBox="1"/>
          <p:nvPr/>
        </p:nvSpPr>
        <p:spPr>
          <a:xfrm>
            <a:off x="0" y="6570745"/>
            <a:ext cx="7100021" cy="276999"/>
          </a:xfrm>
          <a:prstGeom prst="rect">
            <a:avLst/>
          </a:prstGeom>
          <a:noFill/>
        </p:spPr>
        <p:txBody>
          <a:bodyPr wrap="none" rtlCol="0">
            <a:spAutoFit/>
          </a:bodyPr>
          <a:lstStyle/>
          <a:p>
            <a:r>
              <a:rPr lang="pt-BR" sz="1200" dirty="0">
                <a:solidFill>
                  <a:schemeClr val="accent2">
                    <a:lumMod val="50000"/>
                  </a:schemeClr>
                </a:solidFill>
              </a:rPr>
              <a:t>Pesquisa feita em alguns municípios de Curitiba (total de 3 milhões de habitantes) entre 2007 e 2010. </a:t>
            </a:r>
          </a:p>
        </p:txBody>
      </p:sp>
    </p:spTree>
    <p:extLst>
      <p:ext uri="{BB962C8B-B14F-4D97-AF65-F5344CB8AC3E}">
        <p14:creationId xmlns:p14="http://schemas.microsoft.com/office/powerpoint/2010/main" val="93253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ECD0197-0339-4150-83FA-3B4ED9A88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09" y="511769"/>
            <a:ext cx="9364382" cy="4744112"/>
          </a:xfrm>
          <a:prstGeom prst="rect">
            <a:avLst/>
          </a:prstGeom>
          <a:ln w="38100" cap="sq">
            <a:solidFill>
              <a:schemeClr val="accent1">
                <a:lumMod val="20000"/>
                <a:lumOff val="80000"/>
              </a:schemeClr>
            </a:solidFill>
            <a:prstDash val="solid"/>
            <a:miter lim="800000"/>
          </a:ln>
          <a:effectLst>
            <a:outerShdw blurRad="50800" dist="38100" dir="2700000" algn="tl" rotWithShape="0">
              <a:srgbClr val="000000">
                <a:alpha val="43000"/>
              </a:srgbClr>
            </a:outerShdw>
          </a:effectLst>
        </p:spPr>
      </p:pic>
      <p:sp>
        <p:nvSpPr>
          <p:cNvPr id="6" name="CaixaDeTexto 5">
            <a:extLst>
              <a:ext uri="{FF2B5EF4-FFF2-40B4-BE49-F238E27FC236}">
                <a16:creationId xmlns:a16="http://schemas.microsoft.com/office/drawing/2014/main" id="{4BB661DE-AF63-493B-A71D-72DD04C79186}"/>
              </a:ext>
            </a:extLst>
          </p:cNvPr>
          <p:cNvSpPr txBox="1"/>
          <p:nvPr/>
        </p:nvSpPr>
        <p:spPr>
          <a:xfrm>
            <a:off x="0" y="6581001"/>
            <a:ext cx="8596584" cy="276999"/>
          </a:xfrm>
          <a:prstGeom prst="rect">
            <a:avLst/>
          </a:prstGeom>
          <a:noFill/>
        </p:spPr>
        <p:txBody>
          <a:bodyPr wrap="none" rtlCol="0">
            <a:spAutoFit/>
          </a:bodyPr>
          <a:lstStyle/>
          <a:p>
            <a:r>
              <a:rPr lang="pt-BR" sz="1200" dirty="0">
                <a:solidFill>
                  <a:schemeClr val="tx2"/>
                </a:solidFill>
                <a:hlinkClick r:id="rId3">
                  <a:extLst>
                    <a:ext uri="{A12FA001-AC4F-418D-AE19-62706E023703}">
                      <ahyp:hlinkClr xmlns:ahyp="http://schemas.microsoft.com/office/drawing/2018/hyperlinkcolor" val="tx"/>
                    </a:ext>
                  </a:extLst>
                </a:hlinkClick>
              </a:rPr>
              <a:t>http://www.saude.gov.br/noticias/agencia-saude/45730-municipios-receberao-r-44-milhoes-para-equipar-salas-de-vacinacao</a:t>
            </a:r>
            <a:endParaRPr lang="pt-BR" sz="1200" dirty="0">
              <a:solidFill>
                <a:schemeClr val="tx2"/>
              </a:solidFill>
            </a:endParaRPr>
          </a:p>
        </p:txBody>
      </p:sp>
    </p:spTree>
    <p:extLst>
      <p:ext uri="{BB962C8B-B14F-4D97-AF65-F5344CB8AC3E}">
        <p14:creationId xmlns:p14="http://schemas.microsoft.com/office/powerpoint/2010/main" val="3040001210"/>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1396</Words>
  <Application>Microsoft Office PowerPoint</Application>
  <PresentationFormat>Widescreen</PresentationFormat>
  <Paragraphs>173</Paragraphs>
  <Slides>23</Slides>
  <Notes>3</Notes>
  <HiddenSlides>0</HiddenSlides>
  <MMClips>0</MMClips>
  <ScaleCrop>false</ScaleCrop>
  <HeadingPairs>
    <vt:vector size="6" baseType="variant">
      <vt:variant>
        <vt:lpstr>Fontes usadas</vt:lpstr>
      </vt:variant>
      <vt:variant>
        <vt:i4>2</vt:i4>
      </vt:variant>
      <vt:variant>
        <vt:lpstr>Tema</vt:lpstr>
      </vt:variant>
      <vt:variant>
        <vt:i4>3</vt:i4>
      </vt:variant>
      <vt:variant>
        <vt:lpstr>Títulos de slides</vt:lpstr>
      </vt:variant>
      <vt:variant>
        <vt:i4>23</vt:i4>
      </vt:variant>
    </vt:vector>
  </HeadingPairs>
  <TitlesOfParts>
    <vt:vector size="28" baseType="lpstr">
      <vt:lpstr>Arial</vt:lpstr>
      <vt:lpstr>Calibri</vt:lpstr>
      <vt:lpstr>Cover and End Slide Master</vt:lpstr>
      <vt:lpstr>Contents Slide Master</vt:lpstr>
      <vt:lpstr>Section Break Slide Master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Módulo Real Time Clock RTC DS3231</vt:lpstr>
      <vt:lpstr>DHT11</vt:lpstr>
      <vt:lpstr>DHT22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Mateus Sousa</dc:creator>
  <cp:lastModifiedBy>Mateus Sousa</cp:lastModifiedBy>
  <cp:revision>22</cp:revision>
  <dcterms:created xsi:type="dcterms:W3CDTF">2019-09-02T15:57:21Z</dcterms:created>
  <dcterms:modified xsi:type="dcterms:W3CDTF">2019-09-04T16:18:17Z</dcterms:modified>
</cp:coreProperties>
</file>