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256" r:id="rId2"/>
    <p:sldId id="318" r:id="rId3"/>
    <p:sldId id="319" r:id="rId4"/>
    <p:sldId id="320" r:id="rId5"/>
    <p:sldId id="322" r:id="rId6"/>
    <p:sldId id="321" r:id="rId7"/>
    <p:sldId id="323" r:id="rId8"/>
    <p:sldId id="329" r:id="rId9"/>
    <p:sldId id="324" r:id="rId10"/>
    <p:sldId id="325" r:id="rId11"/>
    <p:sldId id="326" r:id="rId12"/>
    <p:sldId id="327" r:id="rId13"/>
    <p:sldId id="328" r:id="rId14"/>
    <p:sldId id="304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569" autoAdjust="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28.03.2022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On-Premise = starám se o vše, musím řešit škálování hardware</a:t>
            </a:r>
          </a:p>
          <a:p>
            <a:r>
              <a:rPr lang="cs-CZ" dirty="0" err="1"/>
              <a:t>IaaS</a:t>
            </a:r>
            <a:r>
              <a:rPr lang="cs-CZ" dirty="0"/>
              <a:t> = VPS</a:t>
            </a:r>
          </a:p>
          <a:p>
            <a:r>
              <a:rPr lang="cs-CZ" dirty="0" err="1"/>
              <a:t>PaaS</a:t>
            </a:r>
            <a:r>
              <a:rPr lang="cs-CZ" dirty="0"/>
              <a:t> = různé části v různých programovacích jazycích?</a:t>
            </a:r>
          </a:p>
          <a:p>
            <a:r>
              <a:rPr lang="cs-CZ" dirty="0" err="1"/>
              <a:t>Serverless</a:t>
            </a:r>
            <a:r>
              <a:rPr lang="cs-CZ" dirty="0"/>
              <a:t> = server nás nezajímá. OS nás nezajímá, verze ničeho nás nezajímá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4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Logic Apps </a:t>
            </a:r>
            <a:r>
              <a:rPr lang="cs-CZ" dirty="0" err="1"/>
              <a:t>Connectors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connectors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410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Přidání položek do </a:t>
            </a:r>
            <a:r>
              <a:rPr lang="cs-CZ" dirty="0" err="1"/>
              <a:t>Blob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– </a:t>
            </a:r>
            <a:r>
              <a:rPr lang="cs-CZ" dirty="0" err="1"/>
              <a:t>resize</a:t>
            </a:r>
            <a:r>
              <a:rPr lang="cs-CZ" dirty="0"/>
              <a:t> obrázků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Logic Apps</a:t>
            </a:r>
          </a:p>
          <a:p>
            <a:pPr marL="171450" indent="-171450">
              <a:buFontTx/>
              <a:buChar char="-"/>
            </a:pP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</a:t>
            </a:r>
            <a:r>
              <a:rPr lang="cs-CZ" dirty="0"/>
              <a:t> (WSDL z MFČR ARES)</a:t>
            </a:r>
          </a:p>
          <a:p>
            <a:pPr marL="171450" indent="-171450">
              <a:buFontTx/>
              <a:buChar char="-"/>
            </a:pPr>
            <a:r>
              <a:rPr lang="cs-CZ" dirty="0"/>
              <a:t>Napojení na 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Facebook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Functions</a:t>
            </a:r>
            <a:endParaRPr lang="cs-CZ" dirty="0"/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Když se v dropboxu objeví fotka, </a:t>
            </a:r>
            <a:r>
              <a:rPr lang="cs-CZ" dirty="0" err="1"/>
              <a:t>zazálohovat</a:t>
            </a:r>
            <a:r>
              <a:rPr lang="cs-CZ" dirty="0"/>
              <a:t> ji někam</a:t>
            </a:r>
          </a:p>
          <a:p>
            <a:pPr marL="171450" indent="-171450">
              <a:buFontTx/>
              <a:buChar char="-"/>
            </a:pPr>
            <a:r>
              <a:rPr lang="cs-CZ" dirty="0"/>
              <a:t>Uložit přílohy emailů do sdílené složky</a:t>
            </a:r>
          </a:p>
          <a:p>
            <a:pPr marL="171450" indent="-171450">
              <a:buFontTx/>
              <a:buChar char="-"/>
            </a:pPr>
            <a:r>
              <a:rPr lang="cs-CZ" dirty="0"/>
              <a:t>Sdílet fotky z Instagramu na Twitter a Facebook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28.03.2022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.iron.io/" TargetMode="External"/><Relationship Id="rId3" Type="http://schemas.openxmlformats.org/officeDocument/2006/relationships/hyperlink" Target="https://cloud.google.com/functions/" TargetMode="External"/><Relationship Id="rId7" Type="http://schemas.openxmlformats.org/officeDocument/2006/relationships/hyperlink" Target="https://www.alibabacloud.com/products/function-compute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loud/functions" TargetMode="External"/><Relationship Id="rId5" Type="http://schemas.openxmlformats.org/officeDocument/2006/relationships/hyperlink" Target="https://azure.microsoft.com/en-us/services/logic-apps/" TargetMode="External"/><Relationship Id="rId10" Type="http://schemas.openxmlformats.org/officeDocument/2006/relationships/hyperlink" Target="https://kubeless.io/" TargetMode="External"/><Relationship Id="rId4" Type="http://schemas.openxmlformats.org/officeDocument/2006/relationships/hyperlink" Target="https://azure.microsoft.com/en-us/services/functions/" TargetMode="External"/><Relationship Id="rId9" Type="http://schemas.openxmlformats.org/officeDocument/2006/relationships/hyperlink" Target="https://fnproject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DF2A3-CE0B-41C8-80A3-7C303952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Logic Apps</a:t>
            </a:r>
            <a:endParaRPr lang="en-US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560035D-CDF7-4EEB-8620-75046AAC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67" y="1981731"/>
            <a:ext cx="906906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76502-EA6A-4F78-839E-2F8961E5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pic>
        <p:nvPicPr>
          <p:cNvPr id="2050" name="Picture 2" descr="VÃ½sledek obrÃ¡zku pro azure functions">
            <a:extLst>
              <a:ext uri="{FF2B5EF4-FFF2-40B4-BE49-F238E27FC236}">
                <a16:creationId xmlns:a16="http://schemas.microsoft.com/office/drawing/2014/main" id="{7AB8DD5D-261D-47D6-9E22-48D76AB82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46" y="1600200"/>
            <a:ext cx="79419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D71688-AAB1-4A94-99EB-82E256C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Serverless</a:t>
            </a:r>
            <a:r>
              <a:rPr lang="cs-CZ" dirty="0"/>
              <a:t> Pricing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E5F641-F106-4A09-9A16-5C7096BB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>
            <a:normAutofit/>
          </a:bodyPr>
          <a:lstStyle/>
          <a:p>
            <a:r>
              <a:rPr lang="en-US" dirty="0"/>
              <a:t>Event Grid</a:t>
            </a:r>
          </a:p>
          <a:p>
            <a:pPr lvl="1"/>
            <a:r>
              <a:rPr lang="en-US" dirty="0"/>
              <a:t>First 100 000 operations for free</a:t>
            </a:r>
            <a:r>
              <a:rPr lang="cs-CZ" dirty="0"/>
              <a:t>. </a:t>
            </a:r>
            <a:endParaRPr lang="en-US" dirty="0"/>
          </a:p>
          <a:p>
            <a:pPr lvl="1"/>
            <a:r>
              <a:rPr lang="en-US" dirty="0"/>
              <a:t>0,5</a:t>
            </a:r>
            <a:r>
              <a:rPr lang="cs-CZ" dirty="0"/>
              <a:t>4</a:t>
            </a:r>
            <a:r>
              <a:rPr lang="en-US" dirty="0"/>
              <a:t>€ for next 1 000 000 operations</a:t>
            </a:r>
          </a:p>
          <a:p>
            <a:r>
              <a:rPr lang="en-US" dirty="0"/>
              <a:t>Logic Apps</a:t>
            </a:r>
          </a:p>
          <a:p>
            <a:pPr lvl="1"/>
            <a:r>
              <a:rPr lang="en-US" dirty="0"/>
              <a:t>2</a:t>
            </a:r>
            <a:r>
              <a:rPr lang="cs-CZ" dirty="0"/>
              <a:t>3</a:t>
            </a:r>
            <a:r>
              <a:rPr lang="en-US" dirty="0"/>
              <a:t>€ for 1 000 000 actions</a:t>
            </a:r>
            <a:r>
              <a:rPr lang="cs-CZ" dirty="0"/>
              <a:t> (4 000 free)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cs-CZ" dirty="0"/>
              <a:t>13</a:t>
            </a:r>
            <a:r>
              <a:rPr lang="en-US" dirty="0"/>
              <a:t>€</a:t>
            </a:r>
            <a:r>
              <a:rPr lang="cs-CZ" dirty="0"/>
              <a:t> (900€)</a:t>
            </a:r>
            <a:r>
              <a:rPr lang="en-US" dirty="0"/>
              <a:t> for 1 000 000 runs of standard</a:t>
            </a:r>
            <a:r>
              <a:rPr lang="cs-CZ" dirty="0"/>
              <a:t> (</a:t>
            </a:r>
            <a:r>
              <a:rPr lang="cs-CZ" dirty="0" err="1"/>
              <a:t>enterprise</a:t>
            </a:r>
            <a:r>
              <a:rPr lang="cs-CZ" dirty="0"/>
              <a:t>)</a:t>
            </a:r>
            <a:r>
              <a:rPr lang="en-US" dirty="0"/>
              <a:t> connectors</a:t>
            </a:r>
          </a:p>
          <a:p>
            <a:r>
              <a:rPr lang="en-US" dirty="0"/>
              <a:t>Functions (+storage)</a:t>
            </a:r>
          </a:p>
          <a:p>
            <a:pPr lvl="1"/>
            <a:r>
              <a:rPr lang="en-US" dirty="0"/>
              <a:t>First 400 000 GB-s for free, 1 000 000 runs for free</a:t>
            </a:r>
          </a:p>
          <a:p>
            <a:pPr lvl="1"/>
            <a:r>
              <a:rPr lang="en-US" dirty="0"/>
              <a:t>1</a:t>
            </a:r>
            <a:r>
              <a:rPr lang="cs-CZ" dirty="0"/>
              <a:t>5</a:t>
            </a:r>
            <a:r>
              <a:rPr lang="en-US" dirty="0"/>
              <a:t>€ for 1 000 000 GB-s = average monthly memory consumption [GB] * run [s[ (measured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0,1</a:t>
            </a:r>
            <a:r>
              <a:rPr lang="cs-CZ" dirty="0"/>
              <a:t>8</a:t>
            </a:r>
            <a:r>
              <a:rPr lang="en-US" dirty="0"/>
              <a:t>€ for 1 000 000 runs</a:t>
            </a:r>
          </a:p>
        </p:txBody>
      </p:sp>
    </p:spTree>
    <p:extLst>
      <p:ext uri="{BB962C8B-B14F-4D97-AF65-F5344CB8AC3E}">
        <p14:creationId xmlns:p14="http://schemas.microsoft.com/office/powerpoint/2010/main" val="36679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173FA-0048-4A44-B9AE-B8EAA148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420661-A4AF-438E-915B-90C0D0FE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stateless</a:t>
            </a:r>
            <a:r>
              <a:rPr lang="cs-CZ" dirty="0"/>
              <a:t> (not </a:t>
            </a:r>
            <a:r>
              <a:rPr lang="cs-CZ" dirty="0" err="1"/>
              <a:t>fully</a:t>
            </a:r>
            <a:r>
              <a:rPr lang="cs-CZ" dirty="0"/>
              <a:t> </a:t>
            </a:r>
            <a:r>
              <a:rPr lang="cs-CZ" dirty="0" err="1"/>
              <a:t>true</a:t>
            </a:r>
            <a:r>
              <a:rPr lang="cs-CZ" dirty="0"/>
              <a:t> -&gt; </a:t>
            </a:r>
            <a:r>
              <a:rPr lang="cs-CZ" dirty="0" err="1"/>
              <a:t>orchestrators</a:t>
            </a:r>
            <a:r>
              <a:rPr lang="cs-CZ" dirty="0"/>
              <a:t>)</a:t>
            </a:r>
          </a:p>
          <a:p>
            <a:r>
              <a:rPr lang="cs-CZ" dirty="0" err="1"/>
              <a:t>Short-running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run in </a:t>
            </a:r>
            <a:r>
              <a:rPr lang="cs-CZ" dirty="0" err="1"/>
              <a:t>App-Service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by </a:t>
            </a:r>
            <a:r>
              <a:rPr lang="cs-CZ" dirty="0" err="1"/>
              <a:t>consumption</a:t>
            </a:r>
            <a:r>
              <a:rPr lang="cs-CZ" dirty="0"/>
              <a:t> </a:t>
            </a:r>
            <a:r>
              <a:rPr lang="cs-CZ" dirty="0" err="1"/>
              <a:t>plan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On-Premises / Data-</a:t>
            </a:r>
            <a:r>
              <a:rPr lang="en-US" dirty="0" err="1"/>
              <a:t>centr</a:t>
            </a:r>
            <a:r>
              <a:rPr lang="cs-CZ" dirty="0"/>
              <a:t>e</a:t>
            </a:r>
            <a:endParaRPr lang="en-US" dirty="0"/>
          </a:p>
          <a:p>
            <a:pPr lvl="1"/>
            <a:r>
              <a:rPr lang="en-US" dirty="0"/>
              <a:t>Hardwar</a:t>
            </a:r>
            <a:r>
              <a:rPr lang="cs-CZ" dirty="0"/>
              <a:t>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en-US" dirty="0"/>
          </a:p>
          <a:p>
            <a:pPr lvl="1"/>
            <a:r>
              <a:rPr lang="en-US" dirty="0"/>
              <a:t>Abstracts the physical hosting environment</a:t>
            </a:r>
          </a:p>
          <a:p>
            <a:r>
              <a:rPr lang="en-US" dirty="0"/>
              <a:t>IaaS</a:t>
            </a:r>
            <a:endParaRPr lang="cs-CZ" dirty="0"/>
          </a:p>
          <a:p>
            <a:pPr lvl="1"/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en-US" dirty="0"/>
              <a:t>system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hardware</a:t>
            </a:r>
            <a:endParaRPr lang="en-US" dirty="0"/>
          </a:p>
          <a:p>
            <a:r>
              <a:rPr lang="en-US" dirty="0"/>
              <a:t>PaaS</a:t>
            </a:r>
            <a:endParaRPr lang="cs-CZ" dirty="0"/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US" dirty="0"/>
          </a:p>
          <a:p>
            <a:r>
              <a:rPr lang="en-US" dirty="0"/>
              <a:t>Serverless</a:t>
            </a:r>
            <a:endParaRPr lang="cs-CZ" dirty="0"/>
          </a:p>
          <a:p>
            <a:pPr lvl="1"/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F6F5F-6217-4EF8-BE39-8706E45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Serverless</a:t>
            </a:r>
            <a:r>
              <a:rPr lang="cs-CZ" dirty="0"/>
              <a:t>?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C2F28-B719-40F2-9E59-CA35AA01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Abstraction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Servers</a:t>
            </a:r>
            <a:endParaRPr lang="cs-CZ" dirty="0"/>
          </a:p>
          <a:p>
            <a:r>
              <a:rPr lang="cs-CZ" dirty="0"/>
              <a:t>Event-</a:t>
            </a:r>
            <a:r>
              <a:rPr lang="cs-CZ" dirty="0" err="1"/>
              <a:t>driven</a:t>
            </a:r>
            <a:r>
              <a:rPr lang="cs-CZ" dirty="0"/>
              <a:t> instant </a:t>
            </a:r>
            <a:r>
              <a:rPr lang="cs-CZ" dirty="0" err="1"/>
              <a:t>scale</a:t>
            </a:r>
            <a:endParaRPr lang="cs-CZ" dirty="0"/>
          </a:p>
          <a:p>
            <a:r>
              <a:rPr lang="cs-CZ" dirty="0" err="1"/>
              <a:t>Microservices</a:t>
            </a:r>
            <a:r>
              <a:rPr lang="cs-CZ" dirty="0"/>
              <a:t> -&gt; </a:t>
            </a:r>
            <a:r>
              <a:rPr lang="cs-CZ" dirty="0" err="1"/>
              <a:t>Nanoservices</a:t>
            </a:r>
            <a:endParaRPr lang="cs-CZ" dirty="0"/>
          </a:p>
          <a:p>
            <a:r>
              <a:rPr lang="cs-CZ" dirty="0" err="1"/>
              <a:t>Stateless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 err="1"/>
              <a:t>Micro-Billing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43D66-41B7-4C4F-8379-7046F8E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17CBA0-6377-41E0-B1FE-5D15A7056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9DDB84-A13C-4379-8CB0-5FE7F1E7F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Scalability</a:t>
            </a:r>
            <a:r>
              <a:rPr lang="cs-CZ" dirty="0"/>
              <a:t>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DevOps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 </a:t>
            </a:r>
            <a:r>
              <a:rPr lang="cs-CZ" dirty="0" err="1"/>
              <a:t>independently</a:t>
            </a:r>
            <a:endParaRPr lang="cs-CZ" dirty="0"/>
          </a:p>
          <a:p>
            <a:r>
              <a:rPr lang="cs-CZ" dirty="0" err="1"/>
              <a:t>Faster</a:t>
            </a:r>
            <a:r>
              <a:rPr lang="cs-CZ" dirty="0"/>
              <a:t> </a:t>
            </a:r>
            <a:r>
              <a:rPr lang="cs-CZ" dirty="0" err="1"/>
              <a:t>delivery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to market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925543D-4000-4553-B62F-D7F61AA9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651D4BA-F8EB-4EB4-A353-E638B3AEE7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Focus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, not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infrastructure</a:t>
            </a:r>
            <a:endParaRPr lang="cs-CZ" dirty="0"/>
          </a:p>
          <a:p>
            <a:r>
              <a:rPr lang="cs-CZ" dirty="0"/>
              <a:t>More „</a:t>
            </a:r>
            <a:r>
              <a:rPr lang="cs-CZ" dirty="0" err="1"/>
              <a:t>Simple</a:t>
            </a:r>
            <a:r>
              <a:rPr lang="cs-CZ" dirty="0"/>
              <a:t>“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configuration</a:t>
            </a:r>
            <a:r>
              <a:rPr lang="cs-CZ" dirty="0"/>
              <a:t> / </a:t>
            </a:r>
            <a:r>
              <a:rPr lang="cs-CZ" dirty="0" err="1"/>
              <a:t>adminsitration</a:t>
            </a:r>
            <a:endParaRPr lang="cs-CZ" dirty="0"/>
          </a:p>
          <a:p>
            <a:r>
              <a:rPr lang="cs-CZ" dirty="0"/>
              <a:t>Monitoring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8600F-0CD4-4396-89D1-73F5F1A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Drawbacks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DE08FB-59B6-49A0-83FF-8629A0E0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783F2-0905-4EEB-94E3-76BBB0ED3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/>
              <a:t>Vendor </a:t>
            </a:r>
            <a:r>
              <a:rPr lang="cs-CZ" dirty="0" err="1"/>
              <a:t>lock</a:t>
            </a:r>
            <a:r>
              <a:rPr lang="cs-CZ" dirty="0"/>
              <a:t>-in</a:t>
            </a:r>
          </a:p>
          <a:p>
            <a:r>
              <a:rPr lang="cs-CZ" dirty="0" err="1"/>
              <a:t>Trustfull</a:t>
            </a:r>
            <a:r>
              <a:rPr lang="cs-CZ" dirty="0"/>
              <a:t> </a:t>
            </a:r>
            <a:r>
              <a:rPr lang="cs-CZ" dirty="0" err="1"/>
              <a:t>third</a:t>
            </a:r>
            <a:r>
              <a:rPr lang="cs-CZ" dirty="0"/>
              <a:t>-party provider</a:t>
            </a:r>
          </a:p>
          <a:p>
            <a:r>
              <a:rPr lang="cs-CZ" dirty="0"/>
              <a:t>More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  <a:p>
            <a:r>
              <a:rPr lang="cs-CZ" dirty="0"/>
              <a:t>More </a:t>
            </a:r>
            <a:r>
              <a:rPr lang="cs-CZ" dirty="0" err="1"/>
              <a:t>disaster</a:t>
            </a:r>
            <a:r>
              <a:rPr lang="cs-CZ" dirty="0"/>
              <a:t> </a:t>
            </a:r>
            <a:r>
              <a:rPr lang="cs-CZ" dirty="0" err="1"/>
              <a:t>recovery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8CBE9C-17AA-4E50-A7BE-5CDEB88E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8B7173A-F667-44B8-A52A-3EE5CC34A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New (</a:t>
            </a:r>
            <a:r>
              <a:rPr lang="cs-CZ" dirty="0" err="1"/>
              <a:t>bleeding-edge</a:t>
            </a:r>
            <a:r>
              <a:rPr lang="cs-CZ" dirty="0"/>
              <a:t>) </a:t>
            </a:r>
            <a:r>
              <a:rPr lang="cs-CZ" dirty="0" err="1"/>
              <a:t>technologies</a:t>
            </a:r>
            <a:endParaRPr lang="cs-CZ" dirty="0"/>
          </a:p>
          <a:p>
            <a:r>
              <a:rPr lang="cs-CZ" dirty="0" err="1"/>
              <a:t>Architectural</a:t>
            </a:r>
            <a:r>
              <a:rPr lang="cs-CZ" dirty="0"/>
              <a:t> </a:t>
            </a:r>
            <a:r>
              <a:rPr lang="cs-CZ" dirty="0" err="1"/>
              <a:t>complexity</a:t>
            </a:r>
            <a:endParaRPr lang="cs-CZ" dirty="0"/>
          </a:p>
          <a:p>
            <a:r>
              <a:rPr lang="cs-CZ" dirty="0" err="1"/>
              <a:t>Difficult</a:t>
            </a:r>
            <a:r>
              <a:rPr lang="cs-CZ" dirty="0"/>
              <a:t> testing </a:t>
            </a:r>
            <a:r>
              <a:rPr lang="cs-CZ" dirty="0" err="1"/>
              <a:t>of</a:t>
            </a:r>
            <a:r>
              <a:rPr lang="cs-CZ" dirty="0"/>
              <a:t> „</a:t>
            </a:r>
            <a:r>
              <a:rPr lang="cs-CZ" dirty="0" err="1"/>
              <a:t>flows</a:t>
            </a:r>
            <a:r>
              <a:rPr lang="cs-CZ" dirty="0"/>
              <a:t>“</a:t>
            </a:r>
          </a:p>
          <a:p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local</a:t>
            </a:r>
            <a:r>
              <a:rPr lang="cs-CZ" dirty="0"/>
              <a:t> testing / debugging</a:t>
            </a:r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CAF0C5-3C95-459E-9601-413C1E03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 </a:t>
            </a:r>
            <a:r>
              <a:rPr lang="cs-CZ" dirty="0" err="1"/>
              <a:t>providers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A814C-C0DF-474E-B385-6E0017A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AWS Lambda</a:t>
            </a:r>
            <a:r>
              <a:rPr lang="cs-CZ" dirty="0"/>
              <a:t> (Amazon)</a:t>
            </a:r>
          </a:p>
          <a:p>
            <a:r>
              <a:rPr lang="cs-CZ" dirty="0">
                <a:hlinkClick r:id="rId3"/>
              </a:rPr>
              <a:t>Google Cloud </a:t>
            </a:r>
            <a:r>
              <a:rPr lang="cs-CZ" dirty="0" err="1">
                <a:hlinkClick r:id="rId3"/>
              </a:rPr>
              <a:t>Functions</a:t>
            </a:r>
            <a:endParaRPr lang="cs-CZ" dirty="0"/>
          </a:p>
          <a:p>
            <a:r>
              <a:rPr lang="cs-CZ" dirty="0">
                <a:hlinkClick r:id="rId4"/>
              </a:rPr>
              <a:t>Azure </a:t>
            </a:r>
            <a:r>
              <a:rPr lang="cs-CZ" dirty="0" err="1">
                <a:hlinkClick r:id="rId4"/>
              </a:rPr>
              <a:t>Functions</a:t>
            </a:r>
            <a:r>
              <a:rPr lang="cs-CZ" dirty="0">
                <a:hlinkClick r:id="rId4"/>
              </a:rPr>
              <a:t> </a:t>
            </a:r>
            <a:r>
              <a:rPr lang="cs-CZ" dirty="0"/>
              <a:t>&amp; </a:t>
            </a:r>
            <a:r>
              <a:rPr lang="cs-CZ" dirty="0">
                <a:hlinkClick r:id="rId5"/>
              </a:rPr>
              <a:t>Logic Apps </a:t>
            </a:r>
            <a:r>
              <a:rPr lang="cs-CZ" dirty="0"/>
              <a:t>(Microsoft)</a:t>
            </a:r>
          </a:p>
          <a:p>
            <a:r>
              <a:rPr lang="cs-CZ" dirty="0">
                <a:hlinkClick r:id="rId6"/>
              </a:rPr>
              <a:t>IBM Cloud </a:t>
            </a:r>
            <a:r>
              <a:rPr lang="cs-CZ" dirty="0" err="1">
                <a:hlinkClick r:id="rId6"/>
              </a:rPr>
              <a:t>Functions</a:t>
            </a:r>
            <a:endParaRPr lang="cs-CZ" dirty="0"/>
          </a:p>
          <a:p>
            <a:r>
              <a:rPr lang="cs-CZ" dirty="0">
                <a:hlinkClick r:id="rId7"/>
              </a:rPr>
              <a:t>Alibaba Cloud </a:t>
            </a:r>
            <a:r>
              <a:rPr lang="cs-CZ" dirty="0" err="1">
                <a:hlinkClick r:id="rId7"/>
              </a:rPr>
              <a:t>Function</a:t>
            </a:r>
            <a:r>
              <a:rPr lang="cs-CZ" dirty="0">
                <a:hlinkClick r:id="rId7"/>
              </a:rPr>
              <a:t> </a:t>
            </a:r>
            <a:r>
              <a:rPr lang="cs-CZ" dirty="0" err="1">
                <a:hlinkClick r:id="rId7"/>
              </a:rPr>
              <a:t>Compute</a:t>
            </a:r>
            <a:endParaRPr lang="cs-CZ" dirty="0"/>
          </a:p>
          <a:p>
            <a:r>
              <a:rPr lang="cs-CZ" dirty="0">
                <a:hlinkClick r:id="rId8"/>
              </a:rPr>
              <a:t>Iron </a:t>
            </a:r>
            <a:r>
              <a:rPr lang="cs-CZ" dirty="0" err="1">
                <a:hlinkClick r:id="rId8"/>
              </a:rPr>
              <a:t>Functions</a:t>
            </a:r>
            <a:r>
              <a:rPr lang="cs-CZ" dirty="0"/>
              <a:t> (Open-source)</a:t>
            </a:r>
          </a:p>
          <a:p>
            <a:r>
              <a:rPr lang="cs-CZ" dirty="0" err="1">
                <a:hlinkClick r:id="rId9"/>
              </a:rPr>
              <a:t>Fn</a:t>
            </a:r>
            <a:r>
              <a:rPr lang="cs-CZ" dirty="0">
                <a:hlinkClick r:id="rId9"/>
              </a:rPr>
              <a:t> Project</a:t>
            </a:r>
            <a:r>
              <a:rPr lang="cs-CZ" dirty="0"/>
              <a:t> (Oracle)</a:t>
            </a:r>
          </a:p>
          <a:p>
            <a:r>
              <a:rPr lang="cs-CZ" dirty="0" err="1">
                <a:hlinkClick r:id="rId10"/>
              </a:rPr>
              <a:t>Kubeless</a:t>
            </a:r>
            <a:r>
              <a:rPr lang="cs-CZ" dirty="0"/>
              <a:t> (</a:t>
            </a:r>
            <a:r>
              <a:rPr lang="cs-CZ" dirty="0" err="1"/>
              <a:t>VMware</a:t>
            </a:r>
            <a:r>
              <a:rPr lang="cs-C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D55A8-6773-4402-9B9A-4B28A65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Azure - </a:t>
            </a:r>
            <a:r>
              <a:rPr lang="cs-CZ" dirty="0" err="1"/>
              <a:t>Components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6C88A-F3C7-4B9B-AFDB-EAA18191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lvl="1"/>
            <a:r>
              <a:rPr lang="cs-CZ" dirty="0"/>
              <a:t>Event-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  <a:p>
            <a:pPr lvl="1"/>
            <a:r>
              <a:rPr lang="cs-CZ" dirty="0"/>
              <a:t>Publisher / </a:t>
            </a:r>
            <a:r>
              <a:rPr lang="cs-CZ" dirty="0" err="1"/>
              <a:t>subscriber</a:t>
            </a:r>
            <a:r>
              <a:rPr lang="cs-CZ" dirty="0"/>
              <a:t> model</a:t>
            </a:r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subscribe</a:t>
            </a:r>
            <a:r>
              <a:rPr lang="cs-CZ" dirty="0"/>
              <a:t> to </a:t>
            </a:r>
            <a:r>
              <a:rPr lang="cs-CZ" dirty="0" err="1"/>
              <a:t>events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in Azure (</a:t>
            </a:r>
            <a:r>
              <a:rPr lang="cs-CZ" dirty="0" err="1"/>
              <a:t>scaling</a:t>
            </a:r>
            <a:r>
              <a:rPr lang="cs-CZ" dirty="0"/>
              <a:t>, …) </a:t>
            </a:r>
          </a:p>
          <a:p>
            <a:r>
              <a:rPr lang="cs-CZ" dirty="0"/>
              <a:t>Logic Apps</a:t>
            </a:r>
          </a:p>
          <a:p>
            <a:pPr lvl="1"/>
            <a:r>
              <a:rPr lang="cs-CZ" dirty="0"/>
              <a:t>Design </a:t>
            </a:r>
            <a:r>
              <a:rPr lang="cs-CZ" dirty="0" err="1"/>
              <a:t>workflows</a:t>
            </a:r>
            <a:r>
              <a:rPr lang="cs-CZ" dirty="0"/>
              <a:t> and </a:t>
            </a:r>
            <a:r>
              <a:rPr lang="cs-CZ" dirty="0" err="1"/>
              <a:t>orchestrate</a:t>
            </a:r>
            <a:r>
              <a:rPr lang="cs-CZ" dirty="0"/>
              <a:t> </a:t>
            </a:r>
            <a:r>
              <a:rPr lang="cs-CZ" dirty="0" err="1"/>
              <a:t>processes</a:t>
            </a:r>
            <a:endParaRPr lang="cs-CZ" dirty="0"/>
          </a:p>
          <a:p>
            <a:r>
              <a:rPr lang="cs-CZ" dirty="0" err="1"/>
              <a:t>Functions</a:t>
            </a:r>
            <a:endParaRPr lang="cs-CZ" dirty="0"/>
          </a:p>
          <a:p>
            <a:pPr lvl="1"/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events</a:t>
            </a:r>
            <a:endParaRPr lang="cs-CZ" dirty="0"/>
          </a:p>
          <a:p>
            <a:pPr lvl="1"/>
            <a:r>
              <a:rPr lang="cs-CZ" dirty="0" err="1"/>
              <a:t>Languages</a:t>
            </a:r>
            <a:r>
              <a:rPr lang="cs-CZ" dirty="0"/>
              <a:t>: C#, JavaScript, Python</a:t>
            </a:r>
            <a:r>
              <a:rPr lang="cs-CZ"/>
              <a:t>, Java in </a:t>
            </a:r>
            <a:r>
              <a:rPr lang="cs-CZ" dirty="0"/>
              <a:t>v2 (C#, F#, Javascript, PHP, </a:t>
            </a:r>
            <a:r>
              <a:rPr lang="cs-CZ" dirty="0" err="1"/>
              <a:t>Powershell</a:t>
            </a:r>
            <a:r>
              <a:rPr lang="cs-CZ" dirty="0"/>
              <a:t> in v1)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CF758-54BE-4668-A49A-EECE9249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r>
              <a:rPr lang="cs-CZ" dirty="0"/>
              <a:t> / Event Hub / </a:t>
            </a:r>
            <a:r>
              <a:rPr lang="cs-CZ" dirty="0" err="1"/>
              <a:t>Service</a:t>
            </a:r>
            <a:r>
              <a:rPr lang="cs-CZ" dirty="0"/>
              <a:t> Bus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C31E07-AB37-4D61-97A8-9A3A6C6E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Delivering</a:t>
            </a:r>
            <a:r>
              <a:rPr lang="cs-CZ" dirty="0"/>
              <a:t> event </a:t>
            </a:r>
            <a:r>
              <a:rPr lang="cs-CZ" dirty="0" err="1"/>
              <a:t>messages</a:t>
            </a:r>
            <a:endParaRPr lang="cs-CZ" dirty="0"/>
          </a:p>
          <a:p>
            <a:r>
              <a:rPr lang="cs-CZ" dirty="0" err="1"/>
              <a:t>Events</a:t>
            </a:r>
            <a:r>
              <a:rPr lang="cs-CZ" dirty="0"/>
              <a:t>  X </a:t>
            </a:r>
            <a:r>
              <a:rPr lang="cs-CZ" dirty="0" err="1"/>
              <a:t>Messages</a:t>
            </a:r>
            <a:endParaRPr lang="cs-CZ" dirty="0"/>
          </a:p>
          <a:p>
            <a:pPr lvl="1"/>
            <a:r>
              <a:rPr lang="cs-CZ" dirty="0"/>
              <a:t>Publisher has no </a:t>
            </a:r>
            <a:r>
              <a:rPr lang="cs-CZ" dirty="0" err="1"/>
              <a:t>expectation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event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handeled</a:t>
            </a:r>
            <a:endParaRPr lang="cs-CZ" dirty="0"/>
          </a:p>
          <a:p>
            <a:pPr lvl="1"/>
            <a:r>
              <a:rPr lang="cs-CZ" dirty="0"/>
              <a:t>Event: „</a:t>
            </a:r>
            <a:r>
              <a:rPr lang="cs-CZ" dirty="0" err="1"/>
              <a:t>something</a:t>
            </a:r>
            <a:r>
              <a:rPr lang="cs-CZ" dirty="0"/>
              <a:t> has </a:t>
            </a:r>
            <a:r>
              <a:rPr lang="cs-CZ" dirty="0" err="1"/>
              <a:t>happened</a:t>
            </a:r>
            <a:r>
              <a:rPr lang="cs-CZ" dirty="0"/>
              <a:t>“ vs </a:t>
            </a:r>
            <a:r>
              <a:rPr lang="cs-CZ" dirty="0" err="1"/>
              <a:t>message</a:t>
            </a:r>
            <a:r>
              <a:rPr lang="cs-CZ" dirty="0"/>
              <a:t>: „ </a:t>
            </a:r>
            <a:r>
              <a:rPr lang="cs-CZ" dirty="0" err="1"/>
              <a:t>raw</a:t>
            </a:r>
            <a:r>
              <a:rPr lang="cs-CZ" dirty="0"/>
              <a:t> data“</a:t>
            </a:r>
          </a:p>
          <a:p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ED4BB36-74D3-4AF0-8001-B96A5EA7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789040"/>
            <a:ext cx="8562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F43F1C-AE6E-4266-B197-C98CB51C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Event </a:t>
            </a:r>
            <a:r>
              <a:rPr lang="cs-CZ" dirty="0" err="1"/>
              <a:t>Grid</a:t>
            </a:r>
            <a:endParaRPr lang="en-US" dirty="0"/>
          </a:p>
        </p:txBody>
      </p:sp>
      <p:pic>
        <p:nvPicPr>
          <p:cNvPr id="1026" name="Picture 2" descr="Event Grid model of sources and handlers">
            <a:extLst>
              <a:ext uri="{FF2B5EF4-FFF2-40B4-BE49-F238E27FC236}">
                <a16:creationId xmlns:a16="http://schemas.microsoft.com/office/drawing/2014/main" id="{4607948E-B1C9-4CC4-AD3A-F9EF3364A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08" y="1600200"/>
            <a:ext cx="676818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927</TotalTime>
  <Words>541</Words>
  <Application>Microsoft Office PowerPoint</Application>
  <PresentationFormat>Widescreen</PresentationFormat>
  <Paragraphs>110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Motiv Office</vt:lpstr>
      <vt:lpstr>Serverless computing</vt:lpstr>
      <vt:lpstr>Serverless?</vt:lpstr>
      <vt:lpstr>What is Serverless?</vt:lpstr>
      <vt:lpstr>Benefits of Serverless</vt:lpstr>
      <vt:lpstr>Drawbacks of Serverless</vt:lpstr>
      <vt:lpstr>Serverless providers</vt:lpstr>
      <vt:lpstr>Microsoft Azure - Components</vt:lpstr>
      <vt:lpstr>Event Grid / Event Hub / Service Bus</vt:lpstr>
      <vt:lpstr>Azure Event Grid</vt:lpstr>
      <vt:lpstr>Azure Logic Apps</vt:lpstr>
      <vt:lpstr>Azure Functions</vt:lpstr>
      <vt:lpstr>Azure Serverless Pricing</vt:lpstr>
      <vt:lpstr>Azure Functions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&lt;Název prezentace&gt;</dc:title>
  <dc:creator>Ondřej Václavek</dc:creator>
  <dc:description/>
  <cp:lastModifiedBy>Václavek, Ondřej</cp:lastModifiedBy>
  <cp:revision>31</cp:revision>
  <dcterms:created xsi:type="dcterms:W3CDTF">2019-03-30T16:06:54Z</dcterms:created>
  <dcterms:modified xsi:type="dcterms:W3CDTF">2022-03-28T15:12:55Z</dcterms:modified>
</cp:coreProperties>
</file>