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6"/>
  </p:notesMasterIdLst>
  <p:sldIdLst>
    <p:sldId id="256" r:id="rId5"/>
    <p:sldId id="318" r:id="rId6"/>
    <p:sldId id="326" r:id="rId7"/>
    <p:sldId id="327" r:id="rId8"/>
    <p:sldId id="328" r:id="rId9"/>
    <p:sldId id="329" r:id="rId10"/>
    <p:sldId id="319" r:id="rId11"/>
    <p:sldId id="320" r:id="rId12"/>
    <p:sldId id="321" r:id="rId13"/>
    <p:sldId id="330" r:id="rId14"/>
    <p:sldId id="331" r:id="rId15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EC75A-B523-E001-032D-53627451ABD3}" v="38" dt="2020-01-08T20:48:50.224"/>
    <p1510:client id="{9A4D5509-D93C-4323-8EA8-1207D3D110B2}" v="1" dt="2020-01-08T20:10:39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700" autoAdjust="0"/>
  </p:normalViewPr>
  <p:slideViewPr>
    <p:cSldViewPr>
      <p:cViewPr varScale="1">
        <p:scale>
          <a:sx n="115" d="100"/>
          <a:sy n="115" d="100"/>
        </p:scale>
        <p:origin x="102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áclavek, Ondřej" userId="S::vaclavek@havit.cz::4d30e18e-a2f2-4bfa-8c1e-d7e2cd91d984" providerId="AD" clId="Web-{95EEC75A-B523-E001-032D-53627451ABD3}"/>
    <pc:docChg chg="addSld modSld">
      <pc:chgData name="Václavek, Ondřej" userId="S::vaclavek@havit.cz::4d30e18e-a2f2-4bfa-8c1e-d7e2cd91d984" providerId="AD" clId="Web-{95EEC75A-B523-E001-032D-53627451ABD3}" dt="2020-01-08T20:48:50.224" v="37" actId="20577"/>
      <pc:docMkLst>
        <pc:docMk/>
      </pc:docMkLst>
      <pc:sldChg chg="modSp add replId">
        <pc:chgData name="Václavek, Ondřej" userId="S::vaclavek@havit.cz::4d30e18e-a2f2-4bfa-8c1e-d7e2cd91d984" providerId="AD" clId="Web-{95EEC75A-B523-E001-032D-53627451ABD3}" dt="2020-01-08T20:48:43.333" v="35" actId="20577"/>
        <pc:sldMkLst>
          <pc:docMk/>
          <pc:sldMk cId="2133112834" sldId="331"/>
        </pc:sldMkLst>
        <pc:spChg chg="mod">
          <ac:chgData name="Václavek, Ondřej" userId="S::vaclavek@havit.cz::4d30e18e-a2f2-4bfa-8c1e-d7e2cd91d984" providerId="AD" clId="Web-{95EEC75A-B523-E001-032D-53627451ABD3}" dt="2020-01-08T20:48:43.333" v="35" actId="20577"/>
          <ac:spMkLst>
            <pc:docMk/>
            <pc:sldMk cId="2133112834" sldId="331"/>
            <ac:spMk id="4" creationId="{00000000-0000-0000-0000-000000000000}"/>
          </ac:spMkLst>
        </pc:spChg>
      </pc:sldChg>
    </pc:docChg>
  </pc:docChgLst>
  <pc:docChgLst>
    <pc:chgData name="Václavek, Ondřej" userId="S::vaclavek@havit.cz::4d30e18e-a2f2-4bfa-8c1e-d7e2cd91d984" providerId="AD" clId="Web-{9A4D5509-D93C-4323-8EA8-1207D3D110B2}"/>
    <pc:docChg chg="modSld">
      <pc:chgData name="Václavek, Ondřej" userId="S::vaclavek@havit.cz::4d30e18e-a2f2-4bfa-8c1e-d7e2cd91d984" providerId="AD" clId="Web-{9A4D5509-D93C-4323-8EA8-1207D3D110B2}" dt="2020-01-08T20:10:39.761" v="0"/>
      <pc:docMkLst>
        <pc:docMk/>
      </pc:docMkLst>
      <pc:sldChg chg="modTransition">
        <pc:chgData name="Václavek, Ondřej" userId="S::vaclavek@havit.cz::4d30e18e-a2f2-4bfa-8c1e-d7e2cd91d984" providerId="AD" clId="Web-{9A4D5509-D93C-4323-8EA8-1207D3D110B2}" dt="2020-01-08T20:10:39.761" v="0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08.01.2020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08.01.2020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08.01.2020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08.01.2020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08.01.2020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08.01.2020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08.01.2020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08.01.2020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08.01.2020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08.01.2020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08.01.2020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08.01.2020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08.01.2020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IEEE_802.11a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Linkov%C3%A1_vrstva" TargetMode="External"/><Relationship Id="rId2" Type="http://schemas.openxmlformats.org/officeDocument/2006/relationships/hyperlink" Target="https://en.wikipedia.org/wiki/Beacon_fr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iya80211.blogspot.com/2013/07/supported-rates-i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ikipedia.org/wiki/Temporal_Key_Integrity_Protoco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%C3%9Atok_Fluhrera,_Mantina_a_%C5%A0amira" TargetMode="External"/><Relationship Id="rId2" Type="http://schemas.openxmlformats.org/officeDocument/2006/relationships/hyperlink" Target="https://www.security-portal.cz/clanky/bezpe%C4%8Dnost-hacking-wifi-80211-3-we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ircrack-ng.org/doku.php?id=cafe-latte" TargetMode="External"/><Relationship Id="rId5" Type="http://schemas.openxmlformats.org/officeDocument/2006/relationships/hyperlink" Target="https://www.aircrack-ng.org/doku.php?id=fragmentation" TargetMode="External"/><Relationship Id="rId4" Type="http://schemas.openxmlformats.org/officeDocument/2006/relationships/hyperlink" Target="https://www.aircrack-ng.org/doku.php?id=chopchopthe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 fontScale="90000"/>
          </a:bodyPr>
          <a:lstStyle/>
          <a:p>
            <a:r>
              <a:rPr lang="cs-CZ" dirty="0"/>
              <a:t>Wi-Fi </a:t>
            </a:r>
            <a:r>
              <a:rPr lang="cs-CZ" dirty="0" err="1"/>
              <a:t>security</a:t>
            </a:r>
            <a:r>
              <a:rPr lang="cs-CZ" dirty="0"/>
              <a:t> - part I.</a:t>
            </a:r>
            <a:br>
              <a:rPr lang="cs-CZ" dirty="0"/>
            </a:br>
            <a:r>
              <a:rPr lang="cs-CZ" dirty="0"/>
              <a:t>WEP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cs-CZ" dirty="0"/>
              <a:t>Ondřej Václavek</a:t>
            </a:r>
          </a:p>
          <a:p>
            <a:r>
              <a:rPr lang="cs-CZ" sz="2000" dirty="0"/>
              <a:t>Software </a:t>
            </a:r>
            <a:r>
              <a:rPr lang="cs-CZ" sz="2000" dirty="0" err="1"/>
              <a:t>engineer</a:t>
            </a:r>
            <a:r>
              <a:rPr lang="cs-CZ" sz="2000" dirty="0"/>
              <a:t>, HAVIT, s.r.o.</a:t>
            </a:r>
            <a:br>
              <a:rPr lang="cs-CZ" sz="2000" dirty="0"/>
            </a:br>
            <a:r>
              <a:rPr lang="cs-CZ" sz="2000" dirty="0"/>
              <a:t>vaclavek@havit.cz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63351" y="203498"/>
            <a:ext cx="11665297" cy="11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Praktická ukázka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232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/>
              <a:t>Pass: </a:t>
            </a:r>
            <a:r>
              <a:rPr lang="cs-CZ" b="1"/>
              <a:t>Ux@4J3wgQ!m9K</a:t>
            </a:r>
            <a:br>
              <a:rPr lang="cs-CZ" dirty="0"/>
            </a:br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11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Legislativa</a:t>
            </a:r>
          </a:p>
          <a:p>
            <a:r>
              <a:rPr lang="cs-CZ" dirty="0"/>
              <a:t>Co je Wi-Fi a jak to funguje?</a:t>
            </a:r>
          </a:p>
          <a:p>
            <a:r>
              <a:rPr lang="cs-CZ" dirty="0"/>
              <a:t>Šifrování Wi-Fi sítí</a:t>
            </a:r>
          </a:p>
          <a:p>
            <a:r>
              <a:rPr lang="cs-CZ" dirty="0"/>
              <a:t>Co je WEP?</a:t>
            </a:r>
          </a:p>
          <a:p>
            <a:r>
              <a:rPr lang="cs-CZ" dirty="0"/>
              <a:t>Jak to funguje</a:t>
            </a:r>
          </a:p>
          <a:p>
            <a:r>
              <a:rPr lang="cs-CZ" dirty="0"/>
              <a:t>Možné útoky</a:t>
            </a:r>
          </a:p>
          <a:p>
            <a:r>
              <a:rPr lang="cs-CZ" dirty="0"/>
              <a:t>Praktická ukázka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600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Legislativa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Zákon č. 40/2009 Sb., trestní zákoník</a:t>
            </a:r>
          </a:p>
          <a:p>
            <a:r>
              <a:rPr lang="cs-CZ" dirty="0"/>
              <a:t>§ 230 </a:t>
            </a:r>
          </a:p>
          <a:p>
            <a:r>
              <a:rPr lang="cs-CZ" b="1" dirty="0"/>
              <a:t>(1)</a:t>
            </a:r>
            <a:r>
              <a:rPr lang="cs-CZ" dirty="0"/>
              <a:t> Kdo překoná bezpečnostní opatření, a tím neoprávněně získá přístup k počítačovému systému nebo k jeho části, bude potrestán odnětím svobody až na </a:t>
            </a:r>
            <a:r>
              <a:rPr lang="cs-CZ" b="1" dirty="0"/>
              <a:t>dvě léta</a:t>
            </a:r>
            <a:endParaRPr lang="cs-CZ" dirty="0"/>
          </a:p>
          <a:p>
            <a:r>
              <a:rPr lang="cs-CZ" b="1" dirty="0"/>
              <a:t>(3)</a:t>
            </a:r>
            <a:r>
              <a:rPr lang="cs-CZ" dirty="0"/>
              <a:t> Odnětím svobody na </a:t>
            </a:r>
            <a:r>
              <a:rPr lang="cs-CZ" b="1" dirty="0"/>
              <a:t>šest měsíců až čtyři léta </a:t>
            </a:r>
            <a:r>
              <a:rPr lang="cs-CZ" dirty="0"/>
              <a:t>… bude pachatel potrestán …  v úmyslu způsobit jinému škodu nebo újmu nebo … omezit funkčnost počítačového systému …</a:t>
            </a:r>
          </a:p>
          <a:p>
            <a:r>
              <a:rPr lang="cs-CZ" b="1" dirty="0"/>
              <a:t>(4)</a:t>
            </a:r>
            <a:r>
              <a:rPr lang="cs-CZ" dirty="0"/>
              <a:t> Odnětím svobody na </a:t>
            </a:r>
            <a:r>
              <a:rPr lang="cs-CZ" b="1" dirty="0"/>
              <a:t>jeden rok až pět let </a:t>
            </a:r>
            <a:r>
              <a:rPr lang="cs-CZ" dirty="0"/>
              <a:t>… spáchá-li čin …jako člen organizované skupiny</a:t>
            </a:r>
          </a:p>
          <a:p>
            <a:r>
              <a:rPr lang="cs-CZ" b="1" dirty="0"/>
              <a:t>(5)</a:t>
            </a:r>
            <a:r>
              <a:rPr lang="cs-CZ" dirty="0"/>
              <a:t> Odnětím svobody na </a:t>
            </a:r>
            <a:r>
              <a:rPr lang="cs-CZ" b="1" dirty="0"/>
              <a:t>tři léta až osm let </a:t>
            </a:r>
            <a:r>
              <a:rPr lang="cs-CZ" dirty="0"/>
              <a:t>… způsobí-li činem … škodu velkého rozsahu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90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Wi-Fi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Wi-Fi = bezvýznamová zkratka, (</a:t>
            </a:r>
            <a:r>
              <a:rPr lang="cs-CZ" i="1" dirty="0" err="1"/>
              <a:t>wireless</a:t>
            </a:r>
            <a:r>
              <a:rPr lang="cs-CZ" i="1" dirty="0"/>
              <a:t> </a:t>
            </a:r>
            <a:r>
              <a:rPr lang="cs-CZ" i="1" dirty="0" err="1"/>
              <a:t>fidelity</a:t>
            </a:r>
            <a:r>
              <a:rPr lang="cs-CZ" i="1" dirty="0"/>
              <a:t> = bezdrátová věrnost)</a:t>
            </a:r>
          </a:p>
          <a:p>
            <a:r>
              <a:rPr lang="cs-CZ" dirty="0"/>
              <a:t>1962 děrný štítek přenesen „vzduchem“ rozprostřeným radiovým spektrem</a:t>
            </a:r>
          </a:p>
          <a:p>
            <a:r>
              <a:rPr lang="cs-CZ" dirty="0"/>
              <a:t>V 80. letech uvolněno pro civilní použití</a:t>
            </a:r>
          </a:p>
          <a:p>
            <a:r>
              <a:rPr lang="cs-CZ" dirty="0"/>
              <a:t>1997 standardizováno normou IEEE 802.11, stále se vyvíjí. Aktuální </a:t>
            </a:r>
            <a:r>
              <a:rPr lang="cs-CZ" dirty="0">
                <a:hlinkClick r:id="rId2"/>
              </a:rPr>
              <a:t>802.11ax</a:t>
            </a:r>
            <a:endParaRPr lang="cs-CZ" dirty="0"/>
          </a:p>
          <a:p>
            <a:r>
              <a:rPr lang="cs-CZ" dirty="0"/>
              <a:t>13 kanálů po 5 MHz (+1 Japonsko) ve </a:t>
            </a:r>
            <a:r>
              <a:rPr lang="cs-CZ" dirty="0" err="1"/>
              <a:t>bezlicenčním</a:t>
            </a:r>
            <a:r>
              <a:rPr lang="cs-CZ" dirty="0"/>
              <a:t> pásmu 2,4 GHz a 5 GHz</a:t>
            </a:r>
          </a:p>
          <a:p>
            <a:r>
              <a:rPr lang="cs-CZ" dirty="0"/>
              <a:t>V různých zemích povolené různé frekvence</a:t>
            </a:r>
          </a:p>
          <a:p>
            <a:r>
              <a:rPr lang="cs-CZ" dirty="0"/>
              <a:t>Nepovolený výkon / frekvence kontroluje ČTU</a:t>
            </a:r>
          </a:p>
          <a:p>
            <a:pPr lvl="1"/>
            <a:r>
              <a:rPr lang="pl-PL" dirty="0"/>
              <a:t>zákon č. 127/2015 Sb., o elektronických komunikacích, §22 – pokuty 100 tis Kč - 20 mio Kč.</a:t>
            </a:r>
          </a:p>
        </p:txBody>
      </p:sp>
      <p:pic>
        <p:nvPicPr>
          <p:cNvPr id="1026" name="Picture 2" descr="https://upload.wikimedia.org/wikipedia/commons/thumb/8/8c/2.4_GHz_Wi-Fi_channels_%28802.11b%2Cg_WLAN%29.svg/720px-2.4_GHz_Wi-Fi_channels_%28802.11b%2Cg_WLAN%29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206376"/>
            <a:ext cx="6858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10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Jak funguje Wi-Fi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Každý Access Point (i peer) </a:t>
            </a:r>
            <a:r>
              <a:rPr lang="cs-CZ" dirty="0" err="1"/>
              <a:t>broadcastuje</a:t>
            </a:r>
            <a:r>
              <a:rPr lang="cs-CZ" dirty="0"/>
              <a:t> </a:t>
            </a:r>
            <a:r>
              <a:rPr lang="cs-CZ" dirty="0">
                <a:hlinkClick r:id="rId2"/>
              </a:rPr>
              <a:t>beacon </a:t>
            </a:r>
            <a:r>
              <a:rPr lang="cs-CZ" dirty="0" err="1">
                <a:hlinkClick r:id="rId2"/>
              </a:rPr>
              <a:t>frame</a:t>
            </a:r>
            <a:r>
              <a:rPr lang="cs-CZ" dirty="0">
                <a:hlinkClick r:id="rId2"/>
              </a:rPr>
              <a:t> </a:t>
            </a:r>
            <a:r>
              <a:rPr lang="cs-CZ" dirty="0"/>
              <a:t>(obvykle 10 – 100x za sekundu)</a:t>
            </a:r>
          </a:p>
          <a:p>
            <a:pPr lvl="1"/>
            <a:r>
              <a:rPr lang="cs-CZ" dirty="0"/>
              <a:t>Textový identifikátor SSID - „název“</a:t>
            </a:r>
          </a:p>
          <a:p>
            <a:pPr lvl="1"/>
            <a:r>
              <a:rPr lang="cs-CZ" dirty="0"/>
              <a:t>V rámci je MAC adresa AP – standartní </a:t>
            </a:r>
            <a:r>
              <a:rPr lang="cs-CZ" dirty="0">
                <a:hlinkClick r:id="rId3"/>
              </a:rPr>
              <a:t>linková vrstva</a:t>
            </a:r>
            <a:endParaRPr lang="cs-CZ" dirty="0"/>
          </a:p>
          <a:p>
            <a:pPr lvl="1"/>
            <a:r>
              <a:rPr lang="cs-CZ" dirty="0" err="1"/>
              <a:t>Compatibility</a:t>
            </a:r>
            <a:r>
              <a:rPr lang="cs-CZ" dirty="0"/>
              <a:t> </a:t>
            </a:r>
            <a:r>
              <a:rPr lang="cs-CZ" dirty="0" err="1"/>
              <a:t>info</a:t>
            </a:r>
            <a:r>
              <a:rPr lang="cs-CZ" dirty="0"/>
              <a:t> (šifrování, typ sítě </a:t>
            </a:r>
            <a:r>
              <a:rPr lang="cs-CZ" dirty="0" err="1"/>
              <a:t>adhoc</a:t>
            </a:r>
            <a:r>
              <a:rPr lang="cs-CZ" dirty="0"/>
              <a:t>/</a:t>
            </a:r>
            <a:r>
              <a:rPr lang="cs-CZ" dirty="0" err="1"/>
              <a:t>infrastructure</a:t>
            </a:r>
            <a:r>
              <a:rPr lang="cs-CZ" dirty="0"/>
              <a:t>)</a:t>
            </a:r>
          </a:p>
          <a:p>
            <a:pPr lvl="1"/>
            <a:r>
              <a:rPr lang="cs-CZ" dirty="0">
                <a:hlinkClick r:id="rId4"/>
              </a:rPr>
              <a:t>Podporované rychlosti</a:t>
            </a:r>
            <a:endParaRPr lang="cs-CZ" dirty="0"/>
          </a:p>
          <a:p>
            <a:pPr lvl="1"/>
            <a:r>
              <a:rPr lang="cs-CZ" dirty="0" err="1"/>
              <a:t>Timestamp</a:t>
            </a:r>
            <a:endParaRPr lang="cs-CZ" dirty="0"/>
          </a:p>
          <a:p>
            <a:pPr lvl="1"/>
            <a:r>
              <a:rPr lang="cs-CZ" dirty="0"/>
              <a:t>Další  pro nás momentálně nezajímavé informace</a:t>
            </a:r>
          </a:p>
        </p:txBody>
      </p:sp>
    </p:spTree>
    <p:extLst>
      <p:ext uri="{BB962C8B-B14F-4D97-AF65-F5344CB8AC3E}">
        <p14:creationId xmlns:p14="http://schemas.microsoft.com/office/powerpoint/2010/main" val="305008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Šifrování Wi-Fi sítí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WEP – požívá šifrování RC4</a:t>
            </a:r>
          </a:p>
          <a:p>
            <a:r>
              <a:rPr lang="cs-CZ" dirty="0" err="1"/>
              <a:t>WEPplus</a:t>
            </a:r>
            <a:r>
              <a:rPr lang="cs-CZ" dirty="0"/>
              <a:t> – </a:t>
            </a:r>
            <a:r>
              <a:rPr lang="cs-CZ" dirty="0" err="1"/>
              <a:t>nastavba</a:t>
            </a:r>
            <a:r>
              <a:rPr lang="cs-CZ" dirty="0"/>
              <a:t> WEP, odstraňuje slabé IV</a:t>
            </a:r>
          </a:p>
          <a:p>
            <a:pPr lvl="1"/>
            <a:r>
              <a:rPr lang="cs-CZ" dirty="0"/>
              <a:t>Musí jej podporovat všechny strany, aby byl využit</a:t>
            </a:r>
          </a:p>
          <a:p>
            <a:r>
              <a:rPr lang="cs-CZ" dirty="0"/>
              <a:t>WPA – interně používá WEP, slabiny odstraněny protokolem </a:t>
            </a:r>
            <a:r>
              <a:rPr lang="cs-CZ" dirty="0">
                <a:hlinkClick r:id="rId2"/>
              </a:rPr>
              <a:t>TKIP</a:t>
            </a:r>
            <a:r>
              <a:rPr lang="cs-CZ" dirty="0"/>
              <a:t> místo RC4</a:t>
            </a:r>
          </a:p>
          <a:p>
            <a:pPr lvl="1"/>
            <a:r>
              <a:rPr lang="cs-CZ" dirty="0"/>
              <a:t>„rychlé odstranění nedostatků děravého WEP na stávající zařízení“</a:t>
            </a:r>
          </a:p>
          <a:p>
            <a:r>
              <a:rPr lang="cs-CZ" dirty="0"/>
              <a:t>WPA2 – nově šifrování AES-CCMP</a:t>
            </a:r>
          </a:p>
          <a:p>
            <a:pPr lvl="1"/>
            <a:r>
              <a:rPr lang="cs-CZ" dirty="0"/>
              <a:t>Nestačí „update firmware“</a:t>
            </a:r>
          </a:p>
          <a:p>
            <a:r>
              <a:rPr lang="cs-CZ" dirty="0"/>
              <a:t>WPA3 – nově 128 bit </a:t>
            </a:r>
            <a:r>
              <a:rPr lang="cs-CZ" dirty="0" err="1"/>
              <a:t>key</a:t>
            </a:r>
            <a:r>
              <a:rPr lang="cs-CZ" dirty="0"/>
              <a:t>, „</a:t>
            </a:r>
            <a:r>
              <a:rPr lang="cs-CZ" dirty="0" err="1"/>
              <a:t>Dragonfly</a:t>
            </a:r>
            <a:r>
              <a:rPr lang="cs-CZ" dirty="0"/>
              <a:t> </a:t>
            </a:r>
            <a:r>
              <a:rPr lang="cs-CZ" dirty="0" err="1"/>
              <a:t>handshake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Nestačí „update firmware“</a:t>
            </a:r>
          </a:p>
          <a:p>
            <a:r>
              <a:rPr lang="cs-CZ" dirty="0" err="1"/>
              <a:t>Enterprise</a:t>
            </a:r>
            <a:r>
              <a:rPr lang="cs-CZ" dirty="0"/>
              <a:t> autorizace s 802.11X využívá autentizační server, např. RADIUS</a:t>
            </a:r>
          </a:p>
          <a:p>
            <a:pPr lvl="1"/>
            <a:r>
              <a:rPr lang="cs-CZ" dirty="0" err="1"/>
              <a:t>Multiple</a:t>
            </a:r>
            <a:r>
              <a:rPr lang="cs-CZ" dirty="0"/>
              <a:t> </a:t>
            </a:r>
            <a:r>
              <a:rPr lang="cs-CZ" dirty="0" err="1"/>
              <a:t>schemes</a:t>
            </a:r>
            <a:r>
              <a:rPr lang="cs-CZ" dirty="0"/>
              <a:t> - PEAP (</a:t>
            </a:r>
            <a:r>
              <a:rPr lang="cs-CZ" dirty="0" err="1"/>
              <a:t>username</a:t>
            </a:r>
            <a:r>
              <a:rPr lang="cs-CZ" dirty="0"/>
              <a:t> + </a:t>
            </a:r>
            <a:r>
              <a:rPr lang="cs-CZ" dirty="0" err="1"/>
              <a:t>pass</a:t>
            </a:r>
            <a:r>
              <a:rPr lang="cs-CZ" dirty="0"/>
              <a:t>), EAP-TLS (</a:t>
            </a:r>
            <a:r>
              <a:rPr lang="cs-CZ" dirty="0" err="1"/>
              <a:t>certificates</a:t>
            </a:r>
            <a:r>
              <a:rPr lang="cs-CZ" dirty="0"/>
              <a:t>), EAP-SIM (</a:t>
            </a:r>
            <a:r>
              <a:rPr lang="cs-CZ" dirty="0" err="1"/>
              <a:t>mobiles</a:t>
            </a:r>
            <a:r>
              <a:rPr lang="cs-CZ" dirty="0"/>
              <a:t>), LEAP (Cisco)  …</a:t>
            </a:r>
          </a:p>
        </p:txBody>
      </p:sp>
    </p:spTree>
    <p:extLst>
      <p:ext uri="{BB962C8B-B14F-4D97-AF65-F5344CB8AC3E}">
        <p14:creationId xmlns:p14="http://schemas.microsoft.com/office/powerpoint/2010/main" val="139224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WEP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WEP = Wired Equivalent Privacy</a:t>
            </a:r>
            <a:r>
              <a:rPr lang="cs-CZ" dirty="0"/>
              <a:t> (</a:t>
            </a:r>
            <a:r>
              <a:rPr lang="en-US" dirty="0"/>
              <a:t>1997 – 2003</a:t>
            </a:r>
            <a:r>
              <a:rPr lang="cs-CZ" dirty="0"/>
              <a:t>)</a:t>
            </a:r>
            <a:endParaRPr lang="en-US" dirty="0"/>
          </a:p>
          <a:p>
            <a:r>
              <a:rPr lang="en-US" dirty="0"/>
              <a:t>64 bit / 128 bit / (256 bit) </a:t>
            </a:r>
            <a:r>
              <a:rPr lang="cs-CZ" dirty="0"/>
              <a:t>šifrování</a:t>
            </a:r>
            <a:endParaRPr lang="en-US" dirty="0"/>
          </a:p>
          <a:p>
            <a:pPr lvl="1"/>
            <a:r>
              <a:rPr lang="en-US" dirty="0"/>
              <a:t>24 bit </a:t>
            </a:r>
            <a:r>
              <a:rPr lang="cs-CZ" b="1" dirty="0" err="1"/>
              <a:t>initialization</a:t>
            </a:r>
            <a:r>
              <a:rPr lang="cs-CZ" b="1" dirty="0"/>
              <a:t> </a:t>
            </a:r>
            <a:r>
              <a:rPr lang="cs-CZ" b="1" dirty="0" err="1"/>
              <a:t>vector</a:t>
            </a:r>
            <a:r>
              <a:rPr lang="cs-CZ" dirty="0"/>
              <a:t> (IV) </a:t>
            </a:r>
            <a:r>
              <a:rPr lang="en-US" dirty="0"/>
              <a:t>+ 10 / 26 </a:t>
            </a:r>
            <a:r>
              <a:rPr lang="cs-CZ" b="1" dirty="0" err="1"/>
              <a:t>shared</a:t>
            </a:r>
            <a:r>
              <a:rPr lang="cs-CZ" b="1" dirty="0"/>
              <a:t> </a:t>
            </a:r>
            <a:r>
              <a:rPr lang="cs-CZ" b="1" dirty="0" err="1"/>
              <a:t>hexadecimal</a:t>
            </a:r>
            <a:r>
              <a:rPr lang="en-US" b="1" dirty="0"/>
              <a:t> key</a:t>
            </a:r>
            <a:r>
              <a:rPr lang="en-US" dirty="0"/>
              <a:t> (</a:t>
            </a:r>
            <a:r>
              <a:rPr lang="cs-CZ" dirty="0"/>
              <a:t>24 + </a:t>
            </a:r>
            <a:r>
              <a:rPr lang="en-US" dirty="0"/>
              <a:t>10 * 4, </a:t>
            </a:r>
            <a:r>
              <a:rPr lang="cs-CZ" dirty="0"/>
              <a:t>24 + </a:t>
            </a:r>
            <a:r>
              <a:rPr lang="en-US" dirty="0"/>
              <a:t>26 * 4</a:t>
            </a:r>
            <a:r>
              <a:rPr lang="cs-CZ" dirty="0"/>
              <a:t>)</a:t>
            </a:r>
          </a:p>
          <a:p>
            <a:r>
              <a:rPr lang="en-US" dirty="0"/>
              <a:t>RC4 </a:t>
            </a:r>
            <a:r>
              <a:rPr lang="en-US" b="1" dirty="0"/>
              <a:t>stream </a:t>
            </a:r>
            <a:r>
              <a:rPr lang="en-US" dirty="0"/>
              <a:t>cipher + CRC32</a:t>
            </a:r>
            <a:endParaRPr lang="cs-CZ" dirty="0"/>
          </a:p>
          <a:p>
            <a:r>
              <a:rPr lang="cs-CZ" dirty="0"/>
              <a:t>IV jako prevence opakování stejných klíčů</a:t>
            </a:r>
          </a:p>
          <a:p>
            <a:pPr lvl="1"/>
            <a:r>
              <a:rPr lang="cs-CZ" dirty="0"/>
              <a:t>Jejich ale málo, takže v 5000 paketech je 50% pravděpodobnost stejného IV </a:t>
            </a:r>
          </a:p>
          <a:p>
            <a:pPr lvl="1"/>
            <a:r>
              <a:rPr lang="cs-CZ" dirty="0"/>
              <a:t>Toho využívá </a:t>
            </a:r>
            <a:r>
              <a:rPr lang="cs-CZ" dirty="0" err="1"/>
              <a:t>Related</a:t>
            </a:r>
            <a:r>
              <a:rPr lang="cs-CZ" dirty="0"/>
              <a:t>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attack</a:t>
            </a:r>
            <a:endParaRPr lang="en-US" dirty="0"/>
          </a:p>
          <a:p>
            <a:r>
              <a:rPr lang="en-US" dirty="0"/>
              <a:t>Open system authentication </a:t>
            </a:r>
            <a:r>
              <a:rPr lang="cs-CZ" dirty="0"/>
              <a:t>- připojit se může každý, šifrují se data</a:t>
            </a:r>
          </a:p>
          <a:p>
            <a:r>
              <a:rPr lang="en-US" dirty="0"/>
              <a:t>Shared key authentication</a:t>
            </a:r>
            <a:r>
              <a:rPr lang="cs-CZ" dirty="0"/>
              <a:t> – autentizace klíčem (</a:t>
            </a:r>
            <a:r>
              <a:rPr lang="cs-CZ" dirty="0" err="1"/>
              <a:t>challenge</a:t>
            </a:r>
            <a:r>
              <a:rPr lang="cs-CZ" dirty="0"/>
              <a:t> - response)</a:t>
            </a:r>
            <a:br>
              <a:rPr lang="en-US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835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28602E-F205-4112-8865-F70859D8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vypadá WEP šifrování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7C47B9-FD61-4113-9A18-8DE5A27718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943894"/>
            <a:ext cx="75057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1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177354-7367-45D1-9E7C-070A3EB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Možné základní útoky (</a:t>
            </a:r>
            <a:r>
              <a:rPr lang="cs-CZ" dirty="0">
                <a:hlinkClick r:id="rId2"/>
              </a:rPr>
              <a:t>a další</a:t>
            </a:r>
            <a:r>
              <a:rPr lang="cs-CZ" dirty="0"/>
              <a:t>)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A8C20A-428B-4225-ACD4-A7A999C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Fluhrer-</a:t>
            </a:r>
            <a:r>
              <a:rPr lang="en-US" dirty="0" err="1">
                <a:hlinkClick r:id="rId3"/>
              </a:rPr>
              <a:t>Mantin</a:t>
            </a:r>
            <a:r>
              <a:rPr lang="en-US" dirty="0">
                <a:hlinkClick r:id="rId3"/>
              </a:rPr>
              <a:t>-Shamir</a:t>
            </a:r>
            <a:r>
              <a:rPr lang="cs-CZ" dirty="0">
                <a:hlinkClick r:id="rId3"/>
              </a:rPr>
              <a:t> </a:t>
            </a:r>
            <a:r>
              <a:rPr lang="cs-CZ" dirty="0" err="1">
                <a:hlinkClick r:id="rId3"/>
              </a:rPr>
              <a:t>attack</a:t>
            </a:r>
            <a:r>
              <a:rPr lang="cs-CZ" dirty="0">
                <a:hlinkClick r:id="rId3"/>
              </a:rPr>
              <a:t> </a:t>
            </a:r>
            <a:endParaRPr lang="cs-CZ" dirty="0"/>
          </a:p>
          <a:p>
            <a:pPr lvl="1"/>
            <a:r>
              <a:rPr lang="cs-CZ" dirty="0"/>
              <a:t>útok na slabé IV u RC4 šifrování. Slabé IV „špatně“ šifrují část rámců. Ze slabých IV „statisticky“ odvodíme klíč</a:t>
            </a:r>
          </a:p>
          <a:p>
            <a:pPr lvl="1"/>
            <a:r>
              <a:rPr lang="cs-CZ" dirty="0"/>
              <a:t>64bit = 0,0198%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weak</a:t>
            </a:r>
            <a:r>
              <a:rPr lang="cs-CZ" dirty="0"/>
              <a:t> </a:t>
            </a:r>
            <a:r>
              <a:rPr lang="cs-CZ" dirty="0" err="1"/>
              <a:t>seeds</a:t>
            </a:r>
            <a:r>
              <a:rPr lang="cs-CZ" dirty="0"/>
              <a:t>, 128bit = 0,0565%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weak</a:t>
            </a:r>
            <a:r>
              <a:rPr lang="cs-CZ" dirty="0"/>
              <a:t> </a:t>
            </a:r>
            <a:r>
              <a:rPr lang="cs-CZ" dirty="0" err="1"/>
              <a:t>seeds</a:t>
            </a:r>
            <a:endParaRPr lang="cs-CZ" dirty="0"/>
          </a:p>
          <a:p>
            <a:r>
              <a:rPr lang="cs-CZ" dirty="0">
                <a:hlinkClick r:id="rId4"/>
              </a:rPr>
              <a:t>KoreK </a:t>
            </a:r>
            <a:r>
              <a:rPr lang="cs-CZ" dirty="0" err="1">
                <a:hlinkClick r:id="rId4"/>
              </a:rPr>
              <a:t>chopchop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attack</a:t>
            </a:r>
            <a:endParaRPr lang="cs-CZ" dirty="0"/>
          </a:p>
          <a:p>
            <a:pPr lvl="1"/>
            <a:r>
              <a:rPr lang="cs-CZ" dirty="0"/>
              <a:t>U známého </a:t>
            </a:r>
            <a:r>
              <a:rPr lang="cs-CZ" dirty="0" err="1"/>
              <a:t>packetu</a:t>
            </a:r>
            <a:r>
              <a:rPr lang="cs-CZ" dirty="0"/>
              <a:t> měníme jednotlivé bity, dopočítáme CRC a posíláme na AP. Pokud AP odpoví, </a:t>
            </a:r>
            <a:r>
              <a:rPr lang="cs-CZ" dirty="0" err="1"/>
              <a:t>packet</a:t>
            </a:r>
            <a:r>
              <a:rPr lang="cs-CZ" dirty="0"/>
              <a:t> byl správný -&gt; známe bit rámce. Opakujeme až dešifrujeme celý rámec (a RC4 proud pro IV).</a:t>
            </a:r>
          </a:p>
          <a:p>
            <a:r>
              <a:rPr lang="cs-CZ" dirty="0"/>
              <a:t> </a:t>
            </a:r>
            <a:r>
              <a:rPr lang="cs-CZ" dirty="0" err="1">
                <a:hlinkClick r:id="rId5"/>
              </a:rPr>
              <a:t>Fragmentation</a:t>
            </a:r>
            <a:r>
              <a:rPr lang="cs-CZ" dirty="0">
                <a:hlinkClick r:id="rId5"/>
              </a:rPr>
              <a:t> </a:t>
            </a:r>
            <a:r>
              <a:rPr lang="cs-CZ" dirty="0" err="1">
                <a:hlinkClick r:id="rId5"/>
              </a:rPr>
              <a:t>attack</a:t>
            </a:r>
            <a:endParaRPr lang="cs-CZ" dirty="0"/>
          </a:p>
          <a:p>
            <a:pPr lvl="1"/>
            <a:r>
              <a:rPr lang="cs-CZ" dirty="0"/>
              <a:t>Vytvoříme malé fragmentované rámce, </a:t>
            </a:r>
            <a:r>
              <a:rPr lang="cs-CZ" dirty="0" err="1"/>
              <a:t>sašifrujeme</a:t>
            </a:r>
            <a:r>
              <a:rPr lang="cs-CZ" dirty="0"/>
              <a:t> známým IV a pošleme na AP. Ten je defragmentuje do velikosti MTU, zašifruje a rozešle klientům. Známe obsah =&gt; můžeme dešifrovat</a:t>
            </a:r>
          </a:p>
          <a:p>
            <a:r>
              <a:rPr lang="cs-CZ" dirty="0">
                <a:hlinkClick r:id="rId6"/>
              </a:rPr>
              <a:t>Cafe-latte </a:t>
            </a:r>
            <a:r>
              <a:rPr lang="cs-CZ" dirty="0" err="1">
                <a:hlinkClick r:id="rId6"/>
              </a:rPr>
              <a:t>attack</a:t>
            </a:r>
            <a:r>
              <a:rPr lang="cs-CZ" dirty="0">
                <a:hlinkClick r:id="rId6"/>
              </a:rPr>
              <a:t> </a:t>
            </a:r>
            <a:endParaRPr lang="cs-CZ" dirty="0"/>
          </a:p>
          <a:p>
            <a:pPr lvl="1"/>
            <a:r>
              <a:rPr lang="cs-CZ" dirty="0"/>
              <a:t>Generování rámců - Odchytíme ARP </a:t>
            </a:r>
            <a:r>
              <a:rPr lang="cs-CZ" dirty="0" err="1"/>
              <a:t>packet</a:t>
            </a:r>
            <a:r>
              <a:rPr lang="cs-CZ" dirty="0"/>
              <a:t> od oběti, modifikujeme bit a pošleme zpět. On nám odpoví ARP </a:t>
            </a:r>
            <a:r>
              <a:rPr lang="cs-CZ" dirty="0" err="1"/>
              <a:t>packetem</a:t>
            </a:r>
            <a:r>
              <a:rPr lang="cs-CZ" dirty="0"/>
              <a:t>, že tam máme chybu. A pořád dokola.</a:t>
            </a:r>
          </a:p>
        </p:txBody>
      </p:sp>
    </p:spTree>
    <p:extLst>
      <p:ext uri="{BB962C8B-B14F-4D97-AF65-F5344CB8AC3E}">
        <p14:creationId xmlns:p14="http://schemas.microsoft.com/office/powerpoint/2010/main" val="29019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1589</TotalTime>
  <Words>685</Words>
  <Application>Microsoft Office PowerPoint</Application>
  <PresentationFormat>Širokoúhlá obrazovka</PresentationFormat>
  <Paragraphs>69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Motiv Office</vt:lpstr>
      <vt:lpstr>Wi-Fi security - part I. WEP</vt:lpstr>
      <vt:lpstr>Agenda</vt:lpstr>
      <vt:lpstr>Legislativa</vt:lpstr>
      <vt:lpstr>Co je Wi-Fi</vt:lpstr>
      <vt:lpstr>Jak funguje Wi-Fi </vt:lpstr>
      <vt:lpstr>Šifrování Wi-Fi sítí</vt:lpstr>
      <vt:lpstr>Co je WEP</vt:lpstr>
      <vt:lpstr>Jak vypadá WEP šifrování</vt:lpstr>
      <vt:lpstr>Možné základní útoky (a další)</vt:lpstr>
      <vt:lpstr>Praktická ukázka </vt:lpstr>
      <vt:lpstr>Pass: Ux@4J3wgQ!m9K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security I. - WEP</dc:title>
  <dc:creator>Ondřej Václavek</dc:creator>
  <dc:description/>
  <cp:lastModifiedBy>Ondřej Václavek</cp:lastModifiedBy>
  <cp:revision>42</cp:revision>
  <dcterms:created xsi:type="dcterms:W3CDTF">2019-12-16T21:15:56Z</dcterms:created>
  <dcterms:modified xsi:type="dcterms:W3CDTF">2020-01-08T20:48:51Z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