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0"/>
  </p:notesMasterIdLst>
  <p:sldIdLst>
    <p:sldId id="256" r:id="rId5"/>
    <p:sldId id="321" r:id="rId6"/>
    <p:sldId id="322" r:id="rId7"/>
    <p:sldId id="350" r:id="rId8"/>
    <p:sldId id="32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9" r:id="rId27"/>
    <p:sldId id="341" r:id="rId28"/>
    <p:sldId id="343" r:id="rId29"/>
    <p:sldId id="344" r:id="rId30"/>
    <p:sldId id="345" r:id="rId31"/>
    <p:sldId id="346" r:id="rId32"/>
    <p:sldId id="347" r:id="rId33"/>
    <p:sldId id="348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80" r:id="rId63"/>
    <p:sldId id="379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90" r:id="rId73"/>
    <p:sldId id="389" r:id="rId74"/>
    <p:sldId id="391" r:id="rId75"/>
    <p:sldId id="392" r:id="rId76"/>
    <p:sldId id="394" r:id="rId77"/>
    <p:sldId id="304" r:id="rId78"/>
    <p:sldId id="393" r:id="rId79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700" autoAdjust="0"/>
  </p:normalViewPr>
  <p:slideViewPr>
    <p:cSldViewPr>
      <p:cViewPr varScale="1">
        <p:scale>
          <a:sx n="60" d="100"/>
          <a:sy n="60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03.06.2020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Session_hijacking_attack" TargetMode="External"/><Relationship Id="rId2" Type="http://schemas.openxmlformats.org/officeDocument/2006/relationships/hyperlink" Target="https://owasp.org/www-community/attacks/Session_fix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wlock.net/preventing-mass-assignment-or-over-posting-in-asp-net-co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ustwave.com/en-us/resources/blogs/spiderlabs-blog/understanding-and-discovering-open-redirect-vulnerabiliti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general/basic-concepts" TargetMode="External"/><Relationship Id="rId2" Type="http://schemas.openxmlformats.org/officeDocument/2006/relationships/hyperlink" Target="https://docs.microsoft.com/en-us/previous-versions/dtkwfdky(v=vs.140)?redirectedfrom=MSD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asp.org/www-community/attacks/Path_Travers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XML_External_Entity_Prevention_Cheat_Sheet.html" TargetMode="External"/><Relationship Id="rId2" Type="http://schemas.openxmlformats.org/officeDocument/2006/relationships/hyperlink" Target="https://owasp.org/www-chapter-pune/XXE_Exploitation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Security/Subresource_Integrit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prox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headers.cz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sr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W29A0_NIUw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when-ux-equals-keeping-or-losing-the-custom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/vendor_id-6538/Jquery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/vendor_id-26/product_id-2002/version_id-205549/Microsoft-.net-Framework-4.6.2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verandsmart.cz/vyvojove-testovaci-produkcni-prostredi-a-rizika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boulevard.com/2019/09/why-websites-need-http-strict-transport-security-hsts/" TargetMode="External"/><Relationship Id="rId2" Type="http://schemas.openxmlformats.org/officeDocument/2006/relationships/hyperlink" Target="https://security.stackexchange.com/questions/29988/what-is-certificate-pinn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/+/master/services/network/cross_origin_read_blocking_explainer.md" TargetMode="External"/><Relationship Id="rId2" Type="http://schemas.openxmlformats.org/officeDocument/2006/relationships/hyperlink" Target="https://developer.mozilla.org/en-US/docs/Web/HTTP/Cross-Origin_Resource_Policy_(CORP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30785/password-hashing-security-of-argon2-versus-bcrypt-pbkdf2" TargetMode="External"/><Relationship Id="rId2" Type="http://schemas.openxmlformats.org/officeDocument/2006/relationships/hyperlink" Target="https://gist.github.com/epixoip/abd64f1af800013abb1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dotnet/articles/ms972969(v=msdn.10)?redirectedfrom=MSDN#viewstateuserke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rtac.com/Products/IISCrypto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YNnvTXwlAw" TargetMode="External"/><Relationship Id="rId2" Type="http://schemas.openxmlformats.org/officeDocument/2006/relationships/hyperlink" Target="https://project-rainbowcrack.com/table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936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markapp.com/guides/password-reset-email-best-practices#what-information-should-be-included-in-reset-password-email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ves-internet-guide.com/ssl-certificates-explained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Web </a:t>
            </a:r>
            <a:r>
              <a:rPr lang="cs-CZ" dirty="0" err="1"/>
              <a:t>Applications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Ondřej Václavek</a:t>
            </a:r>
          </a:p>
          <a:p>
            <a:r>
              <a:rPr lang="en-US" sz="2000" dirty="0"/>
              <a:t>Software engineer</a:t>
            </a:r>
            <a:r>
              <a:rPr lang="cs-CZ" sz="2000" dirty="0"/>
              <a:t>, HAVIT, s.r.o.</a:t>
            </a:r>
            <a:br>
              <a:rPr lang="cs-CZ" sz="2000" dirty="0"/>
            </a:br>
            <a:r>
              <a:rPr lang="cs-CZ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Délka hesla by měla být vynuceně nejméně 8 znaků, neomezujeme délku hesla shora.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dirty="0">
              <a:solidFill>
                <a:srgbClr val="172B4D"/>
              </a:solidFill>
              <a:latin typeface="-apple-system"/>
            </a:endParaRPr>
          </a:p>
          <a:p>
            <a:r>
              <a:rPr lang="cs-CZ" dirty="0"/>
              <a:t>Pokud už omezujeme délku shora, je potřeba o tom dostatečně výrazně dát vědět uživateli. </a:t>
            </a:r>
            <a:br>
              <a:rPr lang="cs-CZ" dirty="0"/>
            </a:br>
            <a:endParaRPr lang="cs-CZ" i="0" dirty="0">
              <a:effectLst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F2B344F-EDA2-4F2E-BDA3-20B06C66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333625"/>
            <a:ext cx="11410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Zkontrolujeme, že správně pracujeme s kódováním speciálních znaků (středník, uvozovky, mezera, ^ atp.), že je možné se zaregistrovat a přihlásit s heslem obsahující tyto znaky.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Pokud omezujeme některé znaky, jasně a zřetelně je komunikujeme k uživateli. Bude se divit, když při registraci použije v hesle mezeru a následně se nebude moci přihlásit.</a:t>
            </a:r>
          </a:p>
          <a:p>
            <a:br>
              <a:rPr lang="cs-CZ" dirty="0"/>
            </a:br>
            <a:endParaRPr lang="cs-CZ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92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Přihlášení, změna hesla a další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security-critical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operace probíhají výhradně pomocí POST/PUT metody, nikdy GET.</a:t>
            </a:r>
          </a:p>
          <a:p>
            <a:r>
              <a:rPr lang="cs-CZ" dirty="0"/>
              <a:t>Důvody – parametry v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stringu</a:t>
            </a:r>
            <a:r>
              <a:rPr lang="cs-CZ" dirty="0"/>
              <a:t>, </a:t>
            </a:r>
            <a:r>
              <a:rPr lang="cs-CZ" dirty="0" err="1"/>
              <a:t>cachování</a:t>
            </a:r>
            <a:r>
              <a:rPr lang="cs-CZ" dirty="0"/>
              <a:t> v prohlížeči, </a:t>
            </a:r>
            <a:r>
              <a:rPr lang="cs-CZ" dirty="0" err="1"/>
              <a:t>cachování</a:t>
            </a:r>
            <a:r>
              <a:rPr lang="cs-CZ" dirty="0"/>
              <a:t> na infrastruktuře (různé </a:t>
            </a:r>
            <a:r>
              <a:rPr lang="cs-CZ" dirty="0" err="1"/>
              <a:t>proxy</a:t>
            </a:r>
            <a:r>
              <a:rPr lang="cs-CZ" dirty="0"/>
              <a:t> apod.)</a:t>
            </a:r>
          </a:p>
          <a:p>
            <a:r>
              <a:rPr lang="cs-CZ" dirty="0"/>
              <a:t>HTTP </a:t>
            </a:r>
            <a:r>
              <a:rPr lang="cs-CZ" dirty="0" err="1"/>
              <a:t>Methods</a:t>
            </a:r>
            <a:r>
              <a:rPr lang="cs-CZ" dirty="0"/>
              <a:t> (</a:t>
            </a:r>
            <a:r>
              <a:rPr lang="cs-CZ" dirty="0" err="1"/>
              <a:t>verbs</a:t>
            </a:r>
            <a:r>
              <a:rPr lang="cs-CZ" dirty="0"/>
              <a:t>) </a:t>
            </a:r>
            <a:r>
              <a:rPr lang="cs-CZ" dirty="0" err="1"/>
              <a:t>standards</a:t>
            </a:r>
            <a:br>
              <a:rPr lang="cs-CZ" dirty="0"/>
            </a:br>
            <a:endParaRPr lang="cs-CZ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53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Zobrazení dat, které zadává uživatel (kdekoli!) musí být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escapované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na výstupu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Ochrana proti XSS</a:t>
            </a:r>
            <a:endParaRPr lang="cs-CZ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6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používáme někde v aplikaci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SqlCommand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ověříme, že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query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využívá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SqlParameters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 nemůže dojít k SQL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injection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Stejný problém může nastat při posílání textu do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Stored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Procedury a využití dynamického skládání SQL dotazů</a:t>
            </a: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 (např. řazení)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534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 změně oprávnění uživatele (typicky přihlášení/odhlášení/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impersonace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) je třeba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přegenerovat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session Id jako obrana před session 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fixation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  <a:hlinkClick r:id="rId2"/>
              </a:rPr>
              <a:t>attacks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Jak to funguje? Jednoduše řešeno, útočník se snaží získat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sessionId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přihlášeného uživatele / vnutit uživateli svoji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sessionId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Obecně útoky na session (různé 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3"/>
              </a:rPr>
              <a:t>Session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3"/>
              </a:rPr>
              <a:t>Hijacking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) jsou časté a nebezpečné, protože útočník v aplikaci získá oprávnění oběti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55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Pro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security-critical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akce v aplikaci je uživatel re-autentizován (znovu vyzván k zadání hesla) - např. změna hesla, změna e-mailu, smazání účtu, ale i práce s penězi, změna jiných uživatelských účtů z pozice administrátora …</a:t>
            </a:r>
          </a:p>
          <a:p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N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apř. zapomenutý přihlášený účet v kavárně, úspěšný únos session …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803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Nezměnitelným způsobem auditujeme citlivé přihlášení uživatelů s administrátorským oprávněním, odhlášení, změny hesla a e-mailu včetně dodatečných informací (IP adresy …)</a:t>
            </a:r>
          </a:p>
          <a:p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Pokud už k n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ěčemu dojde, abychom věděli kdy, jak, co vše bylo kompromitováno …</a:t>
            </a:r>
          </a:p>
          <a:p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Nad těmito audit logy pak lze spouštět analýzu neobvyklých akcí …</a:t>
            </a:r>
          </a:p>
        </p:txBody>
      </p:sp>
    </p:spTree>
    <p:extLst>
      <p:ext uri="{BB962C8B-B14F-4D97-AF65-F5344CB8AC3E}">
        <p14:creationId xmlns:p14="http://schemas.microsoft.com/office/powerpoint/2010/main" val="31182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 přijímání dat na server u každé entity ověřujeme, že uživatel má oprávnění s ní manipulovat. Pozor na ukládání složitějších struktur s ID, které může uživatel změnit. Je potřeba nějak hlídat i oprávnění na dalších vlastnostech, “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podobjektech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”, nejen na hlavní entitě.</a:t>
            </a:r>
          </a:p>
          <a:p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Změna ID v </a:t>
            </a:r>
            <a:r>
              <a:rPr lang="cs-CZ" b="0" i="0" dirty="0" err="1">
                <a:solidFill>
                  <a:srgbClr val="172B4D"/>
                </a:solidFill>
                <a:effectLst/>
                <a:latin typeface="-apple-system"/>
              </a:rPr>
              <a:t>query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0" dirty="0" err="1">
                <a:solidFill>
                  <a:srgbClr val="172B4D"/>
                </a:solidFill>
                <a:effectLst/>
                <a:latin typeface="-apple-system"/>
              </a:rPr>
              <a:t>stringu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172B4D"/>
                </a:solidFill>
                <a:latin typeface="-apple-system"/>
              </a:rPr>
              <a:t>{ „id“: 10, „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name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“: „Ondra“, „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roleId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“: 3 }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040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API by nemělo mít možnost přenášet (oběma směry) více dat, než je nutné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Útok Over-posting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Nám se to asi nestává,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protože používáme vlastní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View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modely pro každé akce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53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DC2A1-8A60-4B87-BF89-8E2869C0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 </a:t>
            </a:r>
            <a:r>
              <a:rPr lang="cs-CZ" dirty="0" err="1"/>
              <a:t>Applications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C674F6-5206-4F39-AA96-8FC7E538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jsme řešili?</a:t>
            </a:r>
          </a:p>
          <a:p>
            <a:r>
              <a:rPr lang="cs-CZ" dirty="0"/>
              <a:t>Proč?</a:t>
            </a:r>
          </a:p>
          <a:p>
            <a:r>
              <a:rPr lang="cs-CZ" dirty="0"/>
              <a:t>Závěry?</a:t>
            </a:r>
          </a:p>
          <a:p>
            <a:pPr lvl="1"/>
            <a:r>
              <a:rPr lang="cs-CZ" dirty="0"/>
              <a:t>Testování (JN)</a:t>
            </a:r>
          </a:p>
          <a:p>
            <a:pPr lvl="1"/>
            <a:r>
              <a:rPr lang="cs-CZ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5915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máme v aplikaci přesměrování, musíme ověřit URL, která je přijatá od uživatele.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Ideálně předáváme pouze relativní URL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i="1" dirty="0">
                <a:solidFill>
                  <a:srgbClr val="172B4D"/>
                </a:solidFill>
                <a:latin typeface="-apple-system"/>
              </a:rPr>
              <a:t>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ikdy nepřesměrováváme mimo aplikaci, příp. kontrolujeme, že URL je validní a je doména (včetně protokolu) mezi povolenými.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O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pen-</a:t>
            </a:r>
            <a:r>
              <a:rPr lang="cs-CZ" b="0" i="0" dirty="0" err="1">
                <a:solidFill>
                  <a:srgbClr val="172B4D"/>
                </a:solidFill>
                <a:effectLst/>
                <a:latin typeface="-apple-system"/>
                <a:hlinkClick r:id="rId2"/>
              </a:rPr>
              <a:t>redirect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 útok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cs-CZ" dirty="0"/>
              <a:t>Např. https://banka.cz/login.html?returnUrl=https://xss.cz/stealmoney</a:t>
            </a:r>
            <a:br>
              <a:rPr lang="cs-CZ" dirty="0"/>
            </a:b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88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Veškeré odkazy posílané e-mailem (změna hesla, verifikace e-mailu, případně další potvrzení) by měly mít časovou platnost (podle situace např. 30 minut až 24 hodin).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Pokud se útočník dostane ke starému e-mailu, a odkaz bude navždy platný, může např. změnit heslo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46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uživatel neexistuje, zobrazujeme generickou hlášku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Incorrect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user ID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or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password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Z hlášky nesmí být zřejmé, zda daný uživatelský účet existuje.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Obdobně při využití funkce „zapomenuté heslo“ použijeme hlášku, která neodhalí, zda je e-mail registrován.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Znesnadníme tak útočníkům zkoušení přihlášení, protože nikdy neví, jestli uživatelské jméno/e-mail je registrovaný.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Přihlašovací údaj bychom také nikdy neměli zobrazit ostatním v aplikaci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498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b="1" dirty="0" err="1"/>
              <a:t>Optional</a:t>
            </a:r>
            <a:endParaRPr lang="cs-CZ" b="1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34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Nevynucujeme použití speciálních znaků, velkých, malých písmen, číslic - dostatečně dlouhé heslo je bezpečné.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Samozřejmě větší „abeceda“ znamená větší množství kombinací, ale hůře se pamatují.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EF9CD99-CBFF-40E2-9024-C9BE3E2A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780928"/>
            <a:ext cx="9763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Přihlašovací údaje (hesla k DB a dalším „službám“, tokeny, certifikáty - samozřejmě kromě veřejných klíčů atp.) nejsou ani na disku (ani v *.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config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) v „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plain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-textu”, použijeme </a:t>
            </a:r>
            <a:r>
              <a:rPr lang="cs-CZ" b="0" i="1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docs.microsoft.com/en-us/previous-versions/dtkwfdky(v=vs.140)?redirectedfrom=MSDN"/>
              </a:rPr>
              <a:t>šifrování </a:t>
            </a:r>
            <a:r>
              <a:rPr lang="cs-CZ" b="0" i="1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docs.microsoft.com/en-us/previous-versions/dtkwfdky(v=vs.140)?redirectedfrom=MSDN"/>
              </a:rPr>
              <a:t>web.configu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nebo (lépe) </a:t>
            </a:r>
            <a:r>
              <a:rPr lang="cs-CZ" b="0" i="1" u="none" strike="noStrike" dirty="0">
                <a:solidFill>
                  <a:srgbClr val="0052CC"/>
                </a:solidFill>
                <a:effectLst/>
                <a:latin typeface="-apple-system"/>
                <a:hlinkClick r:id="rId3" tooltip="https://docs.microsoft.com/en-us/azure/key-vault/general/basic-concepts"/>
              </a:rPr>
              <a:t>Azure </a:t>
            </a:r>
            <a:r>
              <a:rPr lang="cs-CZ" b="0" i="1" u="none" strike="noStrike" dirty="0" err="1">
                <a:solidFill>
                  <a:srgbClr val="0052CC"/>
                </a:solidFill>
                <a:effectLst/>
                <a:latin typeface="-apple-system"/>
                <a:hlinkClick r:id="rId3" tooltip="https://docs.microsoft.com/en-us/azure/key-vault/general/basic-concepts"/>
              </a:rPr>
              <a:t>Key</a:t>
            </a:r>
            <a:r>
              <a:rPr lang="cs-CZ" b="0" i="1" u="none" strike="noStrike" dirty="0">
                <a:solidFill>
                  <a:srgbClr val="0052CC"/>
                </a:solidFill>
                <a:effectLst/>
                <a:latin typeface="-apple-system"/>
                <a:hlinkClick r:id="rId3" tooltip="https://docs.microsoft.com/en-us/azure/key-vault/general/basic-concepts"/>
              </a:rPr>
              <a:t> </a:t>
            </a:r>
            <a:r>
              <a:rPr lang="cs-CZ" b="0" i="1" u="none" strike="noStrike" dirty="0" err="1">
                <a:solidFill>
                  <a:srgbClr val="0052CC"/>
                </a:solidFill>
                <a:effectLst/>
                <a:latin typeface="-apple-system"/>
                <a:hlinkClick r:id="rId3" tooltip="https://docs.microsoft.com/en-us/azure/key-vault/general/basic-concepts"/>
              </a:rPr>
              <a:t>Vault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r>
              <a:rPr lang="cs-CZ" dirty="0"/>
              <a:t>Pokud se uživateli podaří zobrazit obsah </a:t>
            </a:r>
            <a:r>
              <a:rPr lang="cs-CZ" dirty="0" err="1"/>
              <a:t>web.configu</a:t>
            </a:r>
            <a:r>
              <a:rPr lang="cs-CZ" dirty="0"/>
              <a:t>, stále nemusí mít vyhráno.</a:t>
            </a:r>
          </a:p>
          <a:p>
            <a:r>
              <a:rPr lang="cs-CZ" dirty="0"/>
              <a:t>Obrana proti různým </a:t>
            </a:r>
            <a:r>
              <a:rPr lang="cs-CZ" dirty="0">
                <a:hlinkClick r:id="rId4"/>
              </a:rPr>
              <a:t>Path </a:t>
            </a:r>
            <a:r>
              <a:rPr lang="cs-CZ" dirty="0" err="1">
                <a:hlinkClick r:id="rId4"/>
              </a:rPr>
              <a:t>Traversal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útokům</a:t>
            </a:r>
            <a:br>
              <a:rPr lang="cs-CZ" i="1" dirty="0"/>
            </a:b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91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možno nepřijímáme od uživatele žádné soubory, které zpracováváme jako XML (týká se i DOCX, XLSX atd.).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XML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parsery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mají velké množství zranitelností. Nebo pokud už musíme, pak se snažíme omezit seznam uživatelů, kteří na tuto akci mají oprávnění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Typicky využití 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XXE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(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3"/>
              </a:rPr>
              <a:t>Xml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3"/>
              </a:rPr>
              <a:t>External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3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3"/>
              </a:rPr>
              <a:t>Entities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), různé DOS útoky přes cyklické reference apod.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36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referencování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externích zdrojů použijeme 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Subresource Integrity</a:t>
            </a: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172B4D"/>
                </a:solidFill>
                <a:latin typeface="-apple-system"/>
              </a:rPr>
              <a:t>Kompromitace externích knihoven nebo jejich závislostí / opuštěné knihovny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DNS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poisoning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861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Používáme kromě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sliding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expiration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také maximální délku přihlášení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Při úspěšné kompromitaci účtu vynutíme znovu-přihlášení po fixním čase (např. 24h)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32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 zavření okna prohlížeče “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force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 odhlásíme uživatele a zahodíme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sessions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Obrana proti různým únosům session, session fixation útokům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63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A0643D-637F-4449-A420-1C200A8E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E0D35D-CEF9-4797-8B50-AB64CA07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OWASP ZAP (web </a:t>
            </a:r>
            <a:r>
              <a:rPr lang="cs-CZ" dirty="0" err="1"/>
              <a:t>app</a:t>
            </a:r>
            <a:r>
              <a:rPr lang="cs-CZ" dirty="0"/>
              <a:t> scanner) </a:t>
            </a:r>
            <a:r>
              <a:rPr lang="cs-CZ" dirty="0">
                <a:hlinkClick r:id="rId2"/>
              </a:rPr>
              <a:t>https://www.zaproxy.org/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896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b="1" dirty="0"/>
              <a:t>Nice to </a:t>
            </a:r>
            <a:r>
              <a:rPr lang="cs-CZ" b="1" dirty="0" err="1"/>
              <a:t>have</a:t>
            </a:r>
            <a:endParaRPr lang="cs-CZ" b="1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20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– nice to </a:t>
            </a:r>
            <a:r>
              <a:rPr lang="cs-CZ" dirty="0" err="1"/>
              <a:t>have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Ve stránkovaných seznamech při předávání „velikosti stránky“ by měl být limit na vrácený počet záznamů  tak, aby útočník nemohl jednoduše vrátit všechny záznamy.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Případné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requesty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s nadměrným množstvím dat (což se v aplikaci typicky nemůže stát) logujeme - ochrana/důkaz stažení dat včetně útoku “zevnitř”.</a:t>
            </a:r>
          </a:p>
          <a:p>
            <a:br>
              <a:rPr lang="cs-CZ" i="1" dirty="0"/>
            </a:b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94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– nice to </a:t>
            </a:r>
            <a:r>
              <a:rPr lang="cs-CZ" dirty="0" err="1"/>
              <a:t>have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Při pokusu o přihlášení z IP adresy, ze které uživatel dosud nebyl přihlášen posíláme e-mail, kde uživatel musí kliknutím tuto IP adresu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whitelistovat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 až následně se z ní může přihlásit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695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logika – nice to </a:t>
            </a:r>
            <a:r>
              <a:rPr lang="cs-CZ" dirty="0" err="1"/>
              <a:t>have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SessionId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máme svázané s IP adresou a User-Agentem a pokud se stejné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sessionId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použije z jiné IP adresy, uživatele odhlásíme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Ochrana proti únosu session</a:t>
            </a:r>
          </a:p>
        </p:txBody>
      </p:sp>
    </p:spTree>
    <p:extLst>
      <p:ext uri="{BB962C8B-B14F-4D97-AF65-F5344CB8AC3E}">
        <p14:creationId xmlns:p14="http://schemas.microsoft.com/office/powerpoint/2010/main" val="23877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b="1" dirty="0"/>
              <a:t>Aplikační infrastruktura</a:t>
            </a:r>
          </a:p>
          <a:p>
            <a:pPr lvl="1"/>
            <a:r>
              <a:rPr lang="cs-CZ" b="1" dirty="0" err="1"/>
              <a:t>Required</a:t>
            </a:r>
            <a:endParaRPr lang="cs-CZ" b="1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14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Každá aplikace (v každém prostředí) by měla mít dedikovaný účet s oprávněním pouze na svoji databázi, ideálně jen takovou rolí, kterou potřebuje -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reader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/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writer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/SP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executor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aby při kompromitaci aplikace neměl útočník přístup k dalším aplikacím na serveru a nemohl napáchat další škodu.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Pokud SQL uživatel má dostatečná oprávnění, může prostřednictvím volání  COM objektů volat URL, ukládat data na disk, spouštět aplikace …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20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Používáme následující bezpečnostní hlavičky: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Strict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-Transport-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Security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X-XSS-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Protection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X-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Frame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Options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X-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Content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-Type-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Options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CSP,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Referrer-Policy</a:t>
            </a: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cs-CZ" dirty="0">
                <a:hlinkClick r:id="rId2"/>
              </a:rPr>
              <a:t>https://securityheaders.cz/</a:t>
            </a:r>
            <a:br>
              <a:rPr lang="cs-CZ" i="1" dirty="0"/>
            </a:b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301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172B4D"/>
                </a:solidFill>
                <a:effectLst/>
                <a:latin typeface="-apple-system"/>
              </a:rPr>
              <a:t>V requestech používáme ochranu proti </a:t>
            </a:r>
            <a:r>
              <a:rPr lang="pt-BR" b="0" i="1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CSRF útokům</a:t>
            </a: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Jednorázový token vygenerovaný do formuláře a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cookie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, který znemožňuje volání akcí „na pozadí“ bez vědomí uživatele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Časté využití např. s open-</a:t>
            </a:r>
            <a:r>
              <a:rPr lang="cs-CZ" b="0" dirty="0" err="1">
                <a:solidFill>
                  <a:srgbClr val="172B4D"/>
                </a:solidFill>
                <a:effectLst/>
                <a:latin typeface="-apple-system"/>
              </a:rPr>
              <a:t>redirect</a:t>
            </a: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 útokem: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https://banka.cz/login?returnUrl=https://banka.cz/sendmoney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960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U cookies máme zapnutý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secure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flag a http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only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nastaveno správně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SameSite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Viz 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vzdělávací okénko Jirky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2"/>
              </a:rPr>
              <a:t>Kandy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marL="0" indent="0" algn="l">
              <a:buNone/>
            </a:pP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116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Platnost session máme nastaveno nejvýše na 30 minut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Je třeba balancovat</a:t>
            </a: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399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Aplikační logika</a:t>
            </a:r>
          </a:p>
          <a:p>
            <a:pPr lvl="1"/>
            <a:r>
              <a:rPr lang="cs-CZ" b="1" dirty="0" err="1"/>
              <a:t>Required</a:t>
            </a:r>
            <a:endParaRPr lang="cs-CZ" b="1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30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Aplikace včetně všech částí (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WebAPI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Middleware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…) běží pouze na HTTPS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Kompromitace na úrovni infrastruktury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Odposlechnutí komunikace (např. přes wifi </a:t>
            </a:r>
            <a:r>
              <a:rPr lang="cs-CZ" dirty="0">
                <a:solidFill>
                  <a:srgbClr val="172B4D"/>
                </a:solidFill>
                <a:latin typeface="-apple-system"/>
                <a:sym typeface="Wingdings" panose="05000000000000000000" pitchFamily="2" charset="2"/>
              </a:rPr>
              <a:t>)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419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Aplikace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referencuje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všechny zdroje přes HTTPS.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Útočník může kompromitovat HTTP zdroj a přes něj pak originální HTTPS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7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Aplikace má nainstalovány nejnovější verze závislostí (např. u starší verze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Bootstrap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lze přes zranitelnost v implementaci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tooltipu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dostat do stránky cizí skript, obdobně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jQuery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 další používané knihovny)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Např: </a:t>
            </a:r>
            <a:r>
              <a:rPr lang="cs-CZ" dirty="0">
                <a:hlinkClick r:id="rId2"/>
              </a:rPr>
              <a:t>https://www.cvedetails.com/vulnerability-list/vendor_id-6538/Jquery.html</a:t>
            </a: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529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2B4D"/>
                </a:solidFill>
                <a:effectLst/>
                <a:latin typeface="-apple-system"/>
              </a:rPr>
              <a:t>Používáme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 .NET FW se </a:t>
            </a:r>
            <a:r>
              <a:rPr lang="en-US" b="0" i="1" dirty="0" err="1">
                <a:solidFill>
                  <a:srgbClr val="172B4D"/>
                </a:solidFill>
                <a:effectLst/>
                <a:latin typeface="-apple-system"/>
              </a:rPr>
              <a:t>všemi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 security </a:t>
            </a:r>
            <a:r>
              <a:rPr lang="en-US" b="0" i="1" dirty="0" err="1">
                <a:solidFill>
                  <a:srgbClr val="172B4D"/>
                </a:solidFill>
                <a:effectLst/>
                <a:latin typeface="-apple-system"/>
              </a:rPr>
              <a:t>updaty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https://www.cvedetails.com/vulnerability-list/vendor_id-26/product_id-2002/version_id-205549/Microsoft-.net-Framework-4.6.2.html</a:t>
            </a:r>
            <a:endParaRPr lang="cs-CZ" i="1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597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Nepoužíváme na testování ani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preview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produkční data bez anonymizace.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Kompromitace testovacích prostředí, která obvykle bývají méně zabezpečená, znamená únik produkčních dat.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effectLst/>
                <a:latin typeface="-apple-system"/>
              </a:rPr>
              <a:t>A taky nebudeme zákazníkům posílat testovací newslettery </a:t>
            </a:r>
            <a:r>
              <a:rPr lang="cs-CZ" dirty="0">
                <a:solidFill>
                  <a:srgbClr val="172B4D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https://www.cleverandsmart.cz/vyvojove-testovaci-produkcni-prostredi-a-rizika/</a:t>
            </a: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714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Aplikace by se měla autentizovat i k internímu API běžícímu ve vnitřní síti, nespoléhat se čistě na zabezpečení síťovou vrstvou (že není API “zvenku” přístupné)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Kdokoli/cokoli ve vnitřní síti pak může API volat bez přihlášení, což není žádoucí</a:t>
            </a: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79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b="1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b="1" dirty="0" err="1"/>
              <a:t>Optional</a:t>
            </a:r>
            <a:endParaRPr lang="cs-CZ" b="1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32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Redirect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na HTTPS provádíme přes HSTS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První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request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stejně proběhne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nešifrovaně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cs-CZ" dirty="0">
                <a:solidFill>
                  <a:srgbClr val="172B4D"/>
                </a:solidFill>
                <a:latin typeface="-apple-system"/>
                <a:sym typeface="Wingdings" panose="05000000000000000000" pitchFamily="2" charset="2"/>
              </a:rPr>
              <a:t>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HTTPS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2"/>
              </a:rPr>
              <a:t>Certificate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  <a:hlinkClick r:id="rId2"/>
              </a:rPr>
              <a:t>pinning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ale nelze doporučit s ohledem na rizikovost a náročnost procesu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hlinkClick r:id="rId3"/>
              </a:rPr>
              <a:t>https://securityboulevard.com/2019/09/why-websites-need-http-strict-transport-security-hsts/</a:t>
            </a: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Cross-Origin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Resource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Sharing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(CORS): U interních API používáme Access-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Control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Allow-Origin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ovšem nikdy s hvězdičkou a jen připravený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white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-listovaný seznam domén.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Snad nikoho nenapadne použít třeba </a:t>
            </a:r>
            <a:r>
              <a:rPr lang="cs-CZ" b="0" dirty="0" err="1">
                <a:solidFill>
                  <a:srgbClr val="172B4D"/>
                </a:solidFill>
                <a:effectLst/>
                <a:latin typeface="-apple-system"/>
              </a:rPr>
              <a:t>Referrera</a:t>
            </a: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730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Používáme následující bezpečnostní hlavičky: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developer.mozilla.org/en-US/docs/Web/HTTP/Cross-Origin_Resource_Policy_(CORP)"/>
              </a:rPr>
              <a:t>Cross-Origin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developer.mozilla.org/en-US/docs/Web/HTTP/Cross-Origin_Resource_Policy_(CORP)"/>
              </a:rPr>
              <a:t> </a:t>
            </a: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developer.mozilla.org/en-US/docs/Web/HTTP/Cross-Origin_Resource_Policy_(CORP)"/>
              </a:rPr>
              <a:t>Resource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developer.mozilla.org/en-US/docs/Web/HTTP/Cross-Origin_Resource_Policy_(CORP)"/>
              </a:rPr>
              <a:t> </a:t>
            </a: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developer.mozilla.org/en-US/docs/Web/HTTP/Cross-Origin_Resource_Policy_(CORP)"/>
              </a:rPr>
              <a:t>Policy</a:t>
            </a:r>
            <a:r>
              <a:rPr lang="cs-CZ" u="none" strike="noStrike" dirty="0">
                <a:solidFill>
                  <a:srgbClr val="172B4D"/>
                </a:solidFill>
                <a:latin typeface="-apple-system"/>
              </a:rPr>
              <a:t> – možnost zvolit, jaké skripty a obrázky se mají na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čítat</a:t>
            </a:r>
            <a:endParaRPr lang="cs-CZ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3" tooltip="https://chromium.googlesource.com/chromium/src/+/master/services/network/cross_origin_read_blocking_explainer.md"/>
              </a:rPr>
              <a:t>Cross-Origin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3" tooltip="https://chromium.googlesource.com/chromium/src/+/master/services/network/cross_origin_read_blocking_explainer.md"/>
              </a:rPr>
              <a:t> </a:t>
            </a: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3" tooltip="https://chromium.googlesource.com/chromium/src/+/master/services/network/cross_origin_read_blocking_explainer.md"/>
              </a:rPr>
              <a:t>Resource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3" tooltip="https://chromium.googlesource.com/chromium/src/+/master/services/network/cross_origin_read_blocking_explainer.md"/>
              </a:rPr>
              <a:t> </a:t>
            </a: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3" tooltip="https://chromium.googlesource.com/chromium/src/+/master/services/network/cross_origin_read_blocking_explainer.md"/>
              </a:rPr>
              <a:t>Blocking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</a:rPr>
              <a:t> 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– prohlížeč ověřuje, jaký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content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-type má zdroj a podle toho se k němu chová. Obrana proti XSS</a:t>
            </a:r>
          </a:p>
          <a:p>
            <a:br>
              <a:rPr lang="cs-CZ" dirty="0"/>
            </a:br>
            <a:endParaRPr lang="cs-CZ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99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Hesla vždy </a:t>
            </a:r>
            <a:r>
              <a:rPr lang="cs-CZ" i="1" dirty="0" err="1">
                <a:solidFill>
                  <a:srgbClr val="172B4D"/>
                </a:solidFill>
                <a:effectLst/>
                <a:latin typeface="-apple-system"/>
              </a:rPr>
              <a:t>hashujeme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, nikde nejsou uložená v </a:t>
            </a:r>
            <a:r>
              <a:rPr lang="cs-CZ" i="1" dirty="0" err="1">
                <a:solidFill>
                  <a:srgbClr val="172B4D"/>
                </a:solidFill>
                <a:effectLst/>
                <a:latin typeface="-apple-system"/>
              </a:rPr>
              <a:t>plaintextu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. </a:t>
            </a:r>
          </a:p>
          <a:p>
            <a:r>
              <a:rPr lang="cs-CZ" i="1" dirty="0" err="1">
                <a:solidFill>
                  <a:srgbClr val="172B4D"/>
                </a:solidFill>
                <a:effectLst/>
                <a:latin typeface="-apple-system"/>
              </a:rPr>
              <a:t>Hashujeme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 silným hashovacím algoritmem. </a:t>
            </a:r>
          </a:p>
          <a:p>
            <a:r>
              <a:rPr lang="cs-CZ" i="1" dirty="0" err="1">
                <a:solidFill>
                  <a:srgbClr val="172B4D"/>
                </a:solidFill>
                <a:effectLst/>
                <a:latin typeface="-apple-system"/>
              </a:rPr>
              <a:t>Hashe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 MD5 a SHA1 nepoužíváme (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102 GH/s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), nejsou vhodné pro účely hashovaní hesel. </a:t>
            </a:r>
          </a:p>
          <a:p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Doporučujeme použít dostačující a časem prověřený hashovací algoritmus SHA-512. 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Lze zvážit i např. Argon2 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(pozor na nevýhody - neexistuje nativní implementace v .NET FW a SQL serveru, výkon?).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80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U </a:t>
            </a:r>
            <a:r>
              <a:rPr lang="cs-CZ" b="0" i="0" dirty="0" err="1">
                <a:solidFill>
                  <a:srgbClr val="172B4D"/>
                </a:solidFill>
                <a:effectLst/>
                <a:latin typeface="-apple-system"/>
              </a:rPr>
              <a:t>WebForms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 chráníme </a:t>
            </a:r>
            <a:r>
              <a:rPr lang="cs-CZ" b="0" i="0" dirty="0" err="1">
                <a:solidFill>
                  <a:srgbClr val="172B4D"/>
                </a:solidFill>
                <a:effectLst/>
                <a:latin typeface="-apple-system"/>
              </a:rPr>
              <a:t>ViewState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docs.microsoft.com/en-us/previous-versions/dotnet/articles/ms972969(v=msdn.10)?redirectedfrom=MSDN#viewstateuserkey"/>
              </a:rPr>
              <a:t>ViewStateUserKey</a:t>
            </a:r>
            <a:endParaRPr lang="cs-CZ" b="0" i="0" u="none" strike="noStrike" dirty="0">
              <a:solidFill>
                <a:srgbClr val="0052CC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172B4D"/>
                </a:solidFill>
                <a:latin typeface="-apple-system"/>
              </a:rPr>
              <a:t>Pokud útočník může modifikovat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ViewState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, změní nám objekt, se kterým pracujeme.</a:t>
            </a:r>
          </a:p>
        </p:txBody>
      </p:sp>
    </p:spTree>
    <p:extLst>
      <p:ext uri="{BB962C8B-B14F-4D97-AF65-F5344CB8AC3E}">
        <p14:creationId xmlns:p14="http://schemas.microsoft.com/office/powerpoint/2010/main" val="47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Aplikační infrastruktura –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Používáme 2FA pomocí (T)OTP či HW tokenu, alespoň jako volitelnou možnost pro uživatele, kteří chtějí.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máme 2FA implementovaný, používáme jej pro všechny klíčové operace (přihlášení, práce s penězi, změna hesla… ).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2FA pomocí SMS se snažíme vyhnout (nespolehlivé SMS brány, různé typy útoků na GSM sítě: SIM-swap, SS7, SMS jsou nešifrované atd.).</a:t>
            </a:r>
            <a:endParaRPr lang="cs-CZ" i="1" dirty="0">
              <a:solidFill>
                <a:srgbClr val="172B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46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Infrastruktura</a:t>
            </a:r>
          </a:p>
          <a:p>
            <a:pPr lvl="1"/>
            <a:r>
              <a:rPr lang="cs-CZ" b="1" dirty="0" err="1"/>
              <a:t>Required</a:t>
            </a:r>
            <a:endParaRPr lang="cs-CZ" b="1" dirty="0"/>
          </a:p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endParaRPr lang="cs-CZ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7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Nepoužíváme na SQL serveru “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sa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 účet.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Rozhodně ne v aplikaci a doporučujeme jej mít obecně zakázaný.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Pro každou instanci aplikaci vytvoříme vlastního SQL login, který dostane jen nezbytná oprávnění na příslušné databázi.</a:t>
            </a:r>
          </a:p>
        </p:txBody>
      </p:sp>
    </p:spTree>
    <p:extLst>
      <p:ext uri="{BB962C8B-B14F-4D97-AF65-F5344CB8AC3E}">
        <p14:creationId xmlns:p14="http://schemas.microsoft.com/office/powerpoint/2010/main" val="31358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Nepoužíváme na Windows serveru “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Administrator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 účet, pro správu serveru si vytvoříme vlastní účty s administrátorským oprávněním.,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Ztížíme tím útočníkům hádání hesel</a:t>
            </a:r>
            <a:r>
              <a:rPr lang="cs-CZ" i="1" dirty="0">
                <a:solidFill>
                  <a:srgbClr val="172B4D"/>
                </a:solidFill>
                <a:latin typeface="-apple-system"/>
              </a:rPr>
              <a:t>. 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Pokud použijeme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username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Administrator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, mají půl práce hotovo.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93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Naše aplikace (weby,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konzolovky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) jsou spouštěné pod uživatelem, který má minimální oprávnění včetně oprávnění na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filesystém</a:t>
            </a:r>
            <a:endParaRPr lang="cs-CZ" b="0" i="1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Pokud dojde ke kompromitaci aplikace, nemá administrátorská oprávnění na serveru (nebo dokonce v celé síti).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83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Jsou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disablovány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slabé SSL protokoly (SSL3 a starší, TLS 1.1 a starší).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Pro nastavení m</a:t>
            </a:r>
            <a:r>
              <a:rPr lang="cs-CZ" b="0" i="0" dirty="0">
                <a:solidFill>
                  <a:srgbClr val="172B4D"/>
                </a:solidFill>
                <a:effectLst/>
                <a:latin typeface="-apple-system"/>
              </a:rPr>
              <a:t>ůžeme využít ověřenou aplikaci 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www.nartac.com/Products/IISCrypto/"/>
              </a:rPr>
              <a:t>https://www.nartac.com/Products/</a:t>
            </a:r>
            <a:r>
              <a:rPr lang="cs-CZ" b="0" i="0" u="none" strike="noStrike" dirty="0" err="1">
                <a:solidFill>
                  <a:srgbClr val="0052CC"/>
                </a:solidFill>
                <a:effectLst/>
                <a:latin typeface="-apple-system"/>
                <a:hlinkClick r:id="rId2" tooltip="https://www.nartac.com/Products/IISCrypto/"/>
              </a:rPr>
              <a:t>IISCrypto</a:t>
            </a:r>
            <a:r>
              <a:rPr lang="cs-CZ" b="0" i="0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www.nartac.com/Products/IISCrypto/"/>
              </a:rPr>
              <a:t>/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, která provede nastavení protokolů i šifer doslova na jedno kliknutí</a:t>
            </a:r>
          </a:p>
        </p:txBody>
      </p:sp>
    </p:spTree>
    <p:extLst>
      <p:ext uri="{BB962C8B-B14F-4D97-AF65-F5344CB8AC3E}">
        <p14:creationId xmlns:p14="http://schemas.microsoft.com/office/powerpoint/2010/main" val="42148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 response nejsou hlavičky, které prozrazují verzi serveru a .NET FW (X-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Powered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-By), CMS …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Usnadňujeme útočníkovi identifikaci prostředí a odhalujeme zranitelnosti. 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Často se dají verze zjistit postranními kanály, ale proč to útočníkovi usnadňovat.</a:t>
            </a:r>
          </a:p>
        </p:txBody>
      </p:sp>
    </p:spTree>
    <p:extLst>
      <p:ext uri="{BB962C8B-B14F-4D97-AF65-F5344CB8AC3E}">
        <p14:creationId xmlns:p14="http://schemas.microsoft.com/office/powerpoint/2010/main" val="20707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/>
              <a:t>Infrastruktura –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je to naše práce, udržujeme OS a veškerý software na něm aktualizovaný.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Viz naše zkušenost s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crypto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lockerem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marL="0" indent="0" algn="l">
              <a:buNone/>
            </a:pPr>
            <a:endParaRPr lang="cs-CZ" dirty="0">
              <a:solidFill>
                <a:srgbClr val="172B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18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b="1" dirty="0" err="1"/>
              <a:t>Good</a:t>
            </a:r>
            <a:r>
              <a:rPr lang="cs-CZ" b="1" dirty="0"/>
              <a:t> </a:t>
            </a:r>
            <a:r>
              <a:rPr lang="cs-CZ" b="1" dirty="0" err="1"/>
              <a:t>behaviors</a:t>
            </a:r>
            <a:endParaRPr lang="cs-CZ" b="1" dirty="0"/>
          </a:p>
          <a:p>
            <a:pPr lvl="1"/>
            <a:r>
              <a:rPr lang="cs-CZ" b="1" dirty="0" err="1"/>
              <a:t>Required</a:t>
            </a:r>
            <a:endParaRPr lang="cs-CZ" b="1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782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Pro </a:t>
            </a:r>
            <a:r>
              <a:rPr lang="cs-CZ" i="1" dirty="0" err="1">
                <a:solidFill>
                  <a:srgbClr val="172B4D"/>
                </a:solidFill>
                <a:effectLst/>
                <a:latin typeface="-apple-system"/>
              </a:rPr>
              <a:t>hash</a:t>
            </a: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 používáme sůl o délce alespoň 4 znaky, každé heslo má vlastní sůl.</a:t>
            </a:r>
          </a:p>
          <a:p>
            <a:r>
              <a:rPr lang="cs-CZ" dirty="0"/>
              <a:t>Obrana proti útokům na hesla pomocí </a:t>
            </a:r>
            <a:r>
              <a:rPr lang="cs-CZ" dirty="0">
                <a:hlinkClick r:id="rId2"/>
              </a:rPr>
              <a:t>rainbow tabulek </a:t>
            </a:r>
            <a:r>
              <a:rPr lang="cs-CZ" dirty="0"/>
              <a:t>.</a:t>
            </a:r>
          </a:p>
          <a:p>
            <a:r>
              <a:rPr lang="cs-CZ" dirty="0"/>
              <a:t>Přednáška – </a:t>
            </a:r>
            <a:r>
              <a:rPr lang="cs-CZ" dirty="0">
                <a:hlinkClick r:id="rId3"/>
              </a:rPr>
              <a:t>„</a:t>
            </a:r>
            <a:r>
              <a:rPr lang="cs-CZ" b="0" i="0" dirty="0" err="1">
                <a:effectLst/>
                <a:latin typeface="Roboto"/>
                <a:hlinkClick r:id="rId3"/>
              </a:rPr>
              <a:t>Crackování</a:t>
            </a:r>
            <a:r>
              <a:rPr lang="cs-CZ" b="0" i="0" dirty="0">
                <a:effectLst/>
                <a:latin typeface="Roboto"/>
                <a:hlinkClick r:id="rId3"/>
              </a:rPr>
              <a:t> hesel (nejen) z úniku Mall.cz“ (Michal Špaček)</a:t>
            </a:r>
            <a:endParaRPr lang="cs-CZ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 aplikaci jsou přístupy s neodhadnutelným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username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 dostatečně silným heslem (nikoli admin/admin,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root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/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root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atp.).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Mluvíme o prostředích, která nejsou vývojářská - často jsou u zákazníka, v Azure, případně veřejně dostupná.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V vývojářských PC a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stage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můžeme tolerovat i jednoduché účty.</a:t>
            </a:r>
          </a:p>
        </p:txBody>
      </p:sp>
    </p:spTree>
    <p:extLst>
      <p:ext uri="{BB962C8B-B14F-4D97-AF65-F5344CB8AC3E}">
        <p14:creationId xmlns:p14="http://schemas.microsoft.com/office/powerpoint/2010/main" val="1117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Pro naše účty nepoužíváme jednoduchá hesla typu “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password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 ani odvozeniny včetně běžných náhrad znaků a číselných prefixů a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suffixů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typu 1passw@rd2020, Hesslo.123.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Před “</a:t>
            </a:r>
            <a:r>
              <a:rPr lang="cs-CZ" b="0" i="1" u="none" strike="noStrike" dirty="0">
                <a:solidFill>
                  <a:srgbClr val="0052CC"/>
                </a:solidFill>
                <a:effectLst/>
                <a:latin typeface="-apple-system"/>
                <a:hlinkClick r:id="rId2" tooltip="https://xkcd.com/936/"/>
              </a:rPr>
              <a:t>komplexitou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” preferujeme délku</a:t>
            </a:r>
            <a:endParaRPr lang="cs-CZ" i="1" dirty="0">
              <a:solidFill>
                <a:srgbClr val="172B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71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Všechny vstupy z klientské části aplikace považujeme za potenciálně nebezpečné. A to včetně hlaviček,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query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stringu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hidden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polí,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referrer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atd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Často se zapomíná/ignorují např. HTTP hlavičky. Ale i ty může útočník modifikovat a provést s nimi útok např. SQL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injection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.</a:t>
            </a:r>
          </a:p>
          <a:p>
            <a:pPr algn="l"/>
            <a:endParaRPr lang="cs-CZ" dirty="0">
              <a:solidFill>
                <a:srgbClr val="172B4D"/>
              </a:solidFill>
              <a:latin typeface="-apple-system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684EC07-F669-4968-A3D5-8A91EAB4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933056"/>
            <a:ext cx="362871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Všechny vstupy z klientské části aplikace považujeme za potenciálně nebezpečné. A to včetně hlaviček,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query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stringu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hidden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polí,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referrer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atd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Často se zapomíná/ignorují např. HTTP hlavičky. Ale i ty může útočník modifikovat a provést s nimi útok např. SQL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injection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.</a:t>
            </a:r>
          </a:p>
          <a:p>
            <a:pPr algn="l"/>
            <a:endParaRPr lang="cs-CZ" dirty="0">
              <a:solidFill>
                <a:srgbClr val="172B4D"/>
              </a:solidFill>
              <a:latin typeface="-apple-system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684EC07-F669-4968-A3D5-8A91EAB4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933056"/>
            <a:ext cx="362871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Mějme na paměti, že pokud do klientského počítače ukládáme data, pravděpodobně tam zůstanou a může si je přečíst kdokoli - měli bychom je tedy zašifrovat.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Neměly by zde tedy být uložené citlivé údaje, případně se musíme postarat o jejich smazání.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Zejména platné u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frontendových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aplikací, které si stahují a ukládají často používaná data (číselníky …)</a:t>
            </a:r>
          </a:p>
        </p:txBody>
      </p:sp>
    </p:spTree>
    <p:extLst>
      <p:ext uri="{BB962C8B-B14F-4D97-AF65-F5344CB8AC3E}">
        <p14:creationId xmlns:p14="http://schemas.microsoft.com/office/powerpoint/2010/main" val="20711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Citlivé údaje (hesla, platební karty, atd.) by neměly putovat po síti pokud možno vůbec (samozřejmě tím nemyslíme přihlášení, změnu hesla, přidání platební karty k účtu atd.)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Pokud už jsou údaje jednou zadané, nepřenášíme je zbytečně tam a zpět. 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Rozhodně nemáme například uložené heslo někde v cookies,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localStorage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apod. 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Ani zašifrované.</a:t>
            </a:r>
          </a:p>
        </p:txBody>
      </p:sp>
    </p:spTree>
    <p:extLst>
      <p:ext uri="{BB962C8B-B14F-4D97-AF65-F5344CB8AC3E}">
        <p14:creationId xmlns:p14="http://schemas.microsoft.com/office/powerpoint/2010/main" val="25665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Ověřujeme, že všechny administrační/příslušné části aplikace vyžadují přihlášení (a nezůstal tam např. z testování některý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endpoint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přístupný bez přihlášení). Včetně 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endpointů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vracející data hledaná přes AJAX v našeptávačích, data z číselníkových položek atd.</a:t>
            </a:r>
          </a:p>
          <a:p>
            <a:pPr algn="l"/>
            <a:endParaRPr lang="cs-CZ" dirty="0">
              <a:solidFill>
                <a:srgbClr val="172B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376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Mějme na paměti, že odcházející uživatelé (ať už vývojáři, nebo zaměstnanci zákazníka) mohou „vynést“ přihlašovací údaje a je vhodné je periodicky měnit.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Zejména při obměně uživatelů s vyššími oprávněními. Různé servisní účty, klíče, tokeny apod. často zůstávají roky beze změn.</a:t>
            </a:r>
          </a:p>
        </p:txBody>
      </p:sp>
    </p:spTree>
    <p:extLst>
      <p:ext uri="{BB962C8B-B14F-4D97-AF65-F5344CB8AC3E}">
        <p14:creationId xmlns:p14="http://schemas.microsoft.com/office/powerpoint/2010/main" val="6495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Mějme na paměti, že odcházející uživatelé (ať už vývojáři, nebo zaměstnanci zákazníka) mohou „vynést“ přihlašovací údaje a je vhodné je periodicky měnit. </a:t>
            </a:r>
          </a:p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Zejména při obměně uživatelů s vyššími oprávněními. Různé servisní účty, klíče, tokeny apod. často zůstávají roky beze změn.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Vynucování změny hesel ale vede k Heslo2019, Heslo2020 apod.</a:t>
            </a:r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606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b="1" dirty="0" err="1"/>
              <a:t>Good</a:t>
            </a:r>
            <a:r>
              <a:rPr lang="cs-CZ" b="1" dirty="0"/>
              <a:t> </a:t>
            </a:r>
            <a:r>
              <a:rPr lang="cs-CZ" b="1" dirty="0" err="1"/>
              <a:t>behaviors</a:t>
            </a:r>
            <a:endParaRPr lang="cs-CZ" b="1" dirty="0"/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b="1" dirty="0" err="1"/>
              <a:t>Optional</a:t>
            </a:r>
            <a:endParaRPr lang="cs-CZ" b="1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84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i="1" dirty="0">
                <a:solidFill>
                  <a:srgbClr val="172B4D"/>
                </a:solidFill>
                <a:effectLst/>
                <a:latin typeface="-apple-system"/>
              </a:rPr>
              <a:t>Pro obnovení hesla používáme odkaz na reset hesla místo resetu pomocí známých otázek a odpovědí.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Doporučené postupy: 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https://postmarkapp.com/guides/password-reset-email-best-practices#what-information-should-be-included-in-reset-password-emails</a:t>
            </a:r>
            <a:endParaRPr lang="cs-CZ" dirty="0">
              <a:solidFill>
                <a:srgbClr val="172B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cs-CZ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8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S certifikátem bychom měli nakládat tak, aby nemohl být kompromitován. 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Typicky generování certifikátů s veřejným a soukromým klíčem by mělo </a:t>
            </a:r>
            <a:r>
              <a:rPr lang="cs-CZ" dirty="0">
                <a:solidFill>
                  <a:srgbClr val="172B4D"/>
                </a:solidFill>
                <a:latin typeface="-apple-system"/>
                <a:hlinkClick r:id="rId2"/>
              </a:rPr>
              <a:t>probíhat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:</a:t>
            </a:r>
          </a:p>
          <a:p>
            <a:pPr lvl="1"/>
            <a:r>
              <a:rPr lang="cs-CZ" dirty="0">
                <a:solidFill>
                  <a:srgbClr val="172B4D"/>
                </a:solidFill>
                <a:latin typeface="-apple-system"/>
              </a:rPr>
              <a:t>Sami si vygenerujete na svém PC žádost (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certificate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request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), který doručíte certifikační autoritě.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Certificate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request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 obsahuje váš veřejný klíč.</a:t>
            </a:r>
          </a:p>
          <a:p>
            <a:pPr lvl="1"/>
            <a:r>
              <a:rPr lang="cs-CZ" dirty="0">
                <a:solidFill>
                  <a:srgbClr val="172B4D"/>
                </a:solidFill>
                <a:latin typeface="-apple-system"/>
              </a:rPr>
              <a:t>Autorita ověří, že žádost pochází od vás, a na základě ní vystaví certifikát, který vám vrátí. V certifikátu je digitálně podepsaný váš veřejný klíč pomocí certifikátu certifikační autority</a:t>
            </a:r>
          </a:p>
          <a:p>
            <a:pPr lvl="1"/>
            <a:r>
              <a:rPr lang="cs-CZ" dirty="0">
                <a:solidFill>
                  <a:srgbClr val="172B4D"/>
                </a:solidFill>
                <a:latin typeface="-apple-system"/>
              </a:rPr>
              <a:t>Pouze vy máte soukromý klíč, který patří k vašemu certifikátu, a váš klíč neopustil váš PC – nemohl být kompromitován.</a:t>
            </a:r>
          </a:p>
          <a:p>
            <a:r>
              <a:rPr lang="cs-CZ" dirty="0">
                <a:solidFill>
                  <a:srgbClr val="172B4D"/>
                </a:solidFill>
                <a:latin typeface="-apple-system"/>
              </a:rPr>
              <a:t>Principiálně stejně při jakémkoli vystavování certifikátů.</a:t>
            </a:r>
          </a:p>
          <a:p>
            <a:r>
              <a:rPr lang="cs-CZ" dirty="0">
                <a:solidFill>
                  <a:srgbClr val="172B4D"/>
                </a:solidFill>
                <a:latin typeface="-apple-system"/>
              </a:rPr>
              <a:t>Pokud vám někdo vygeneruje veřejný i soukromý klíč, je to špatně. (kompromitace „po cestě“, </a:t>
            </a:r>
            <a:r>
              <a:rPr lang="cs-CZ" dirty="0" err="1">
                <a:solidFill>
                  <a:srgbClr val="172B4D"/>
                </a:solidFill>
                <a:latin typeface="-apple-system"/>
              </a:rPr>
              <a:t>cert</a:t>
            </a:r>
            <a:r>
              <a:rPr lang="cs-CZ" dirty="0">
                <a:solidFill>
                  <a:srgbClr val="172B4D"/>
                </a:solidFill>
                <a:latin typeface="-apple-system"/>
              </a:rPr>
              <a:t>. autorita má váš soukromý klíč …)</a:t>
            </a:r>
          </a:p>
          <a:p>
            <a:pPr lvl="1"/>
            <a:endParaRPr lang="cs-CZ" b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114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Checklist  - rozdělení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Aplikační logika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r>
              <a:rPr lang="cs-CZ" dirty="0"/>
              <a:t>Aplikační 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pPr lvl="1"/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A04439-EA90-41B9-A43B-1C9843F2E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Infrastruktura</a:t>
            </a:r>
          </a:p>
          <a:p>
            <a:pPr lvl="1"/>
            <a:r>
              <a:rPr lang="cs-CZ" dirty="0" err="1"/>
              <a:t>Required</a:t>
            </a:r>
            <a:endParaRPr lang="cs-CZ" dirty="0"/>
          </a:p>
          <a:p>
            <a:r>
              <a:rPr lang="cs-CZ" b="1" dirty="0" err="1"/>
              <a:t>Good</a:t>
            </a:r>
            <a:r>
              <a:rPr lang="cs-CZ" b="1" dirty="0"/>
              <a:t> </a:t>
            </a:r>
            <a:r>
              <a:rPr lang="cs-CZ" b="1" dirty="0" err="1"/>
              <a:t>behaviors</a:t>
            </a:r>
            <a:endParaRPr lang="cs-CZ" b="1" dirty="0"/>
          </a:p>
          <a:p>
            <a:pPr lvl="1"/>
            <a:r>
              <a:rPr lang="cs-CZ" b="1" dirty="0" err="1"/>
              <a:t>Required</a:t>
            </a:r>
            <a:endParaRPr lang="cs-CZ" b="1" dirty="0"/>
          </a:p>
          <a:p>
            <a:pPr lvl="1"/>
            <a:r>
              <a:rPr lang="cs-CZ" dirty="0" err="1"/>
              <a:t>Optional</a:t>
            </a:r>
            <a:endParaRPr lang="cs-CZ" dirty="0"/>
          </a:p>
          <a:p>
            <a:pPr lvl="1"/>
            <a:r>
              <a:rPr lang="cs-CZ" dirty="0"/>
              <a:t>Nice to </a:t>
            </a:r>
            <a:r>
              <a:rPr lang="cs-CZ" dirty="0" err="1"/>
              <a:t>have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37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behaviors</a:t>
            </a:r>
            <a:r>
              <a:rPr lang="cs-CZ" dirty="0"/>
              <a:t> - </a:t>
            </a:r>
            <a:r>
              <a:rPr lang="cs-CZ" dirty="0" err="1"/>
              <a:t>optional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Pokud můžeme, snažíme se autorizaci uživatelů vyhnout a využít jiné identity providery. Ať už zákaznické SSO, AD, nebo veřejné providery typu Microsoft/Google/Facebook/Apple/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OpenID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/</a:t>
            </a:r>
            <a:r>
              <a:rPr lang="cs-CZ" b="0" i="1" dirty="0" err="1">
                <a:solidFill>
                  <a:srgbClr val="172B4D"/>
                </a:solidFill>
                <a:effectLst/>
                <a:latin typeface="-apple-system"/>
              </a:rPr>
              <a:t>MojeID</a:t>
            </a: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 atd</a:t>
            </a:r>
          </a:p>
          <a:p>
            <a:pPr algn="l"/>
            <a:r>
              <a:rPr lang="cs-CZ" dirty="0">
                <a:solidFill>
                  <a:srgbClr val="172B4D"/>
                </a:solidFill>
                <a:latin typeface="-apple-system"/>
              </a:rPr>
              <a:t>V kódu, který nenapíšeme, neuděláme chyby.</a:t>
            </a:r>
          </a:p>
          <a:p>
            <a:pPr algn="l"/>
            <a:r>
              <a:rPr lang="cs-CZ" b="0" dirty="0">
                <a:solidFill>
                  <a:srgbClr val="172B4D"/>
                </a:solidFill>
                <a:effectLst/>
                <a:latin typeface="-apple-system"/>
              </a:rPr>
              <a:t>Nechme starosti o zabezpečení uživatelských účtů jiným.</a:t>
            </a:r>
          </a:p>
        </p:txBody>
      </p:sp>
    </p:spTree>
    <p:extLst>
      <p:ext uri="{BB962C8B-B14F-4D97-AF65-F5344CB8AC3E}">
        <p14:creationId xmlns:p14="http://schemas.microsoft.com/office/powerpoint/2010/main" val="864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01CDDB-5FC7-42DD-93BC-DF98F374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E776530-F914-4411-9471-80D3D7EE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42D668-1536-4680-B5B0-F373E8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0"/>
            <a:ext cx="7593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ctr">
            <a:normAutofit/>
          </a:bodyPr>
          <a:lstStyle/>
          <a:p>
            <a:r>
              <a:rPr lang="cs-CZ" dirty="0"/>
              <a:t>Dotazy? </a:t>
            </a:r>
            <a:br>
              <a:rPr lang="cs-CZ" dirty="0"/>
            </a:br>
            <a:r>
              <a:rPr lang="cs-CZ" dirty="0"/>
              <a:t>Diskuse!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CB60A0-69F0-403F-B3FD-E8D15EFF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41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1" dirty="0">
                <a:solidFill>
                  <a:srgbClr val="172B4D"/>
                </a:solidFill>
                <a:effectLst/>
                <a:latin typeface="-apple-system"/>
              </a:rPr>
              <a:t>Nikdy neposíláme heslo e-mailem (ani nemůžeme, máme jej hashované).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172B4D"/>
                </a:solidFill>
                <a:latin typeface="-apple-system"/>
              </a:rPr>
              <a:t>Pokud jste schopni poslat z aplikace heslo, něco je špatně </a:t>
            </a:r>
            <a:r>
              <a:rPr lang="cs-CZ" dirty="0">
                <a:solidFill>
                  <a:srgbClr val="172B4D"/>
                </a:solidFill>
                <a:latin typeface="-apple-system"/>
                <a:sym typeface="Wingdings" panose="05000000000000000000" pitchFamily="2" charset="2"/>
              </a:rPr>
              <a:t></a:t>
            </a:r>
            <a:endParaRPr lang="cs-CZ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12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193AE7-9270-4F92-B4B1-3F76919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cs-CZ" dirty="0"/>
              <a:t>Aplikační logika - </a:t>
            </a:r>
            <a:r>
              <a:rPr lang="cs-CZ" dirty="0" err="1"/>
              <a:t>required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E3596-B0F4-46D6-9CB3-A96F164E1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0" i="1" dirty="0">
                <a:effectLst/>
              </a:rPr>
              <a:t>Přihlašovací údaje (hesla k DB a dalším „službám“, tokeny, certifikáty - samozřejmě kromě veřejných klíčů atp.) nejsou </a:t>
            </a:r>
            <a:r>
              <a:rPr lang="cs-CZ" b="0" i="1" dirty="0" err="1">
                <a:effectLst/>
              </a:rPr>
              <a:t>includovány</a:t>
            </a:r>
            <a:r>
              <a:rPr lang="cs-CZ" b="0" i="1" dirty="0">
                <a:effectLst/>
              </a:rPr>
              <a:t> ve zdrojovém kódu aplikace, jsou umístěny v konfiguraci aplikace či Azure </a:t>
            </a:r>
            <a:r>
              <a:rPr lang="cs-CZ" b="0" i="1" dirty="0" err="1">
                <a:effectLst/>
              </a:rPr>
              <a:t>Key</a:t>
            </a:r>
            <a:r>
              <a:rPr lang="cs-CZ" b="0" i="1" dirty="0">
                <a:effectLst/>
              </a:rPr>
              <a:t> </a:t>
            </a:r>
            <a:r>
              <a:rPr lang="cs-CZ" b="0" i="1" dirty="0" err="1">
                <a:effectLst/>
              </a:rPr>
              <a:t>Vault</a:t>
            </a:r>
            <a:r>
              <a:rPr lang="cs-CZ" b="0" i="1" dirty="0">
                <a:effectLst/>
              </a:rPr>
              <a:t>.</a:t>
            </a:r>
          </a:p>
          <a:p>
            <a:pPr marL="0" indent="0">
              <a:buNone/>
            </a:pPr>
            <a:endParaRPr lang="cs-CZ" i="1" dirty="0">
              <a:effectLst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89868C9-1214-4282-B505-855F3BFC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35" y="1600201"/>
            <a:ext cx="517252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3183</Words>
  <Application>Microsoft Office PowerPoint</Application>
  <PresentationFormat>Širokoúhlá obrazovka</PresentationFormat>
  <Paragraphs>371</Paragraphs>
  <Slides>75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75</vt:i4>
      </vt:variant>
    </vt:vector>
  </HeadingPairs>
  <TitlesOfParts>
    <vt:vector size="80" baseType="lpstr">
      <vt:lpstr>-apple-system</vt:lpstr>
      <vt:lpstr>Arial</vt:lpstr>
      <vt:lpstr>Calibri</vt:lpstr>
      <vt:lpstr>Roboto</vt:lpstr>
      <vt:lpstr>Motiv Office</vt:lpstr>
      <vt:lpstr>Web Applications Security</vt:lpstr>
      <vt:lpstr>Web Applications Security</vt:lpstr>
      <vt:lpstr>Testování</vt:lpstr>
      <vt:lpstr>Checklist  - rozdělení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Aplikační logika - required</vt:lpstr>
      <vt:lpstr>Checklist  - rozdělení</vt:lpstr>
      <vt:lpstr>Aplikační logika - optional</vt:lpstr>
      <vt:lpstr>Aplikační logika - optional</vt:lpstr>
      <vt:lpstr>Aplikační logika - optional</vt:lpstr>
      <vt:lpstr>Aplikační logika - optional</vt:lpstr>
      <vt:lpstr>Aplikační logika - optional</vt:lpstr>
      <vt:lpstr>Aplikační logika - optional</vt:lpstr>
      <vt:lpstr>Checklist  - rozdělení</vt:lpstr>
      <vt:lpstr>Aplikační logika – nice to have</vt:lpstr>
      <vt:lpstr>Aplikační logika – nice to have</vt:lpstr>
      <vt:lpstr>Aplikační logika – nice to have</vt:lpstr>
      <vt:lpstr>Checklist  - rozdělení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Aplikační infrastruktura – required</vt:lpstr>
      <vt:lpstr>Checklist  - rozdělení</vt:lpstr>
      <vt:lpstr>Aplikační infrastruktura – optional</vt:lpstr>
      <vt:lpstr>Aplikační infrastruktura – optional</vt:lpstr>
      <vt:lpstr>Aplikační infrastruktura – optional</vt:lpstr>
      <vt:lpstr>Aplikační infrastruktura – optional</vt:lpstr>
      <vt:lpstr>Aplikační infrastruktura – optional</vt:lpstr>
      <vt:lpstr>Checklist  - rozdělení</vt:lpstr>
      <vt:lpstr>Infrastruktura – required</vt:lpstr>
      <vt:lpstr>Infrastruktura – required</vt:lpstr>
      <vt:lpstr>Infrastruktura – required</vt:lpstr>
      <vt:lpstr>Infrastruktura – required</vt:lpstr>
      <vt:lpstr>Infrastruktura – required</vt:lpstr>
      <vt:lpstr>Infrastruktura – required</vt:lpstr>
      <vt:lpstr>Checklist  - rozdělení</vt:lpstr>
      <vt:lpstr>Good behaviors - required</vt:lpstr>
      <vt:lpstr>Good behaviors - required</vt:lpstr>
      <vt:lpstr>Good behaviors - required</vt:lpstr>
      <vt:lpstr>Good behaviors - required</vt:lpstr>
      <vt:lpstr>Good behaviors - required</vt:lpstr>
      <vt:lpstr>Good behaviors - required</vt:lpstr>
      <vt:lpstr>Good behaviors - required</vt:lpstr>
      <vt:lpstr>Good behaviors - required</vt:lpstr>
      <vt:lpstr>Good behaviors - required</vt:lpstr>
      <vt:lpstr>Checklist  - rozdělení</vt:lpstr>
      <vt:lpstr>Good behaviors - optional</vt:lpstr>
      <vt:lpstr>Checklist  - rozdělení</vt:lpstr>
      <vt:lpstr>Good behaviors - optional</vt:lpstr>
      <vt:lpstr>Prezentace aplikace PowerPoint</vt:lpstr>
      <vt:lpstr>Dotazy?  Diskuse!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Security</dc:title>
  <dc:creator>Ondřej Václavek</dc:creator>
  <cp:lastModifiedBy>Ondřej Václavek</cp:lastModifiedBy>
  <cp:revision>2</cp:revision>
  <dcterms:created xsi:type="dcterms:W3CDTF">2020-06-03T09:31:55Z</dcterms:created>
  <dcterms:modified xsi:type="dcterms:W3CDTF">2020-06-03T11:44:59Z</dcterms:modified>
</cp:coreProperties>
</file>