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notesMasterIdLst>
    <p:notesMasterId r:id="rId22"/>
  </p:notesMasterIdLst>
  <p:sldIdLst>
    <p:sldId id="256" r:id="rId5"/>
    <p:sldId id="318" r:id="rId6"/>
    <p:sldId id="329" r:id="rId7"/>
    <p:sldId id="319" r:id="rId8"/>
    <p:sldId id="332" r:id="rId9"/>
    <p:sldId id="333" r:id="rId10"/>
    <p:sldId id="334" r:id="rId11"/>
    <p:sldId id="336" r:id="rId12"/>
    <p:sldId id="337" r:id="rId13"/>
    <p:sldId id="338" r:id="rId14"/>
    <p:sldId id="339" r:id="rId15"/>
    <p:sldId id="330" r:id="rId16"/>
    <p:sldId id="341" r:id="rId17"/>
    <p:sldId id="343" r:id="rId18"/>
    <p:sldId id="342" r:id="rId19"/>
    <p:sldId id="321" r:id="rId20"/>
    <p:sldId id="335" r:id="rId21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9597" autoAdjust="0"/>
  </p:normalViewPr>
  <p:slideViewPr>
    <p:cSldViewPr>
      <p:cViewPr varScale="1">
        <p:scale>
          <a:sx n="107" d="100"/>
          <a:sy n="107" d="100"/>
        </p:scale>
        <p:origin x="57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23.06.2020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IV = iniciační vektor</a:t>
            </a:r>
          </a:p>
          <a:p>
            <a:r>
              <a:rPr lang="cs-CZ" dirty="0"/>
              <a:t>TKIP =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Temporal Key Integrity Protocol</a:t>
            </a:r>
            <a:endParaRPr lang="en-US" i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04848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PSK =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Pre-shared key</a:t>
            </a:r>
            <a:endParaRPr lang="cs-CZ" dirty="0"/>
          </a:p>
          <a:p>
            <a:r>
              <a:rPr lang="cs-CZ" dirty="0"/>
              <a:t>CCMP = </a:t>
            </a:r>
            <a:r>
              <a:rPr lang="en-US" dirty="0"/>
              <a:t>Counter Mode with Cipher Block Chaining Message Authentication Code Protocol</a:t>
            </a:r>
            <a:endParaRPr lang="cs-CZ" dirty="0"/>
          </a:p>
          <a:p>
            <a:r>
              <a:rPr lang="cs-CZ" i="0" dirty="0"/>
              <a:t>KRACK = </a:t>
            </a:r>
            <a:r>
              <a:rPr lang="cs-CZ" i="0" dirty="0" err="1"/>
              <a:t>Key</a:t>
            </a:r>
            <a:r>
              <a:rPr lang="cs-CZ" i="0" dirty="0"/>
              <a:t> </a:t>
            </a:r>
            <a:r>
              <a:rPr lang="cs-CZ" i="0" dirty="0" err="1"/>
              <a:t>Reinstallation</a:t>
            </a:r>
            <a:r>
              <a:rPr lang="cs-CZ" i="0" dirty="0"/>
              <a:t> </a:t>
            </a:r>
            <a:r>
              <a:rPr lang="cs-CZ" i="0" dirty="0" err="1"/>
              <a:t>AttaCKs</a:t>
            </a:r>
            <a:endParaRPr lang="en-US" i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14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44244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PSK =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Pre-shared key</a:t>
            </a:r>
            <a:endParaRPr lang="cs-CZ" dirty="0"/>
          </a:p>
          <a:p>
            <a:r>
              <a:rPr lang="cs-CZ" dirty="0"/>
              <a:t>CCMP = </a:t>
            </a:r>
            <a:r>
              <a:rPr lang="en-US" dirty="0"/>
              <a:t>Counter Mode with Cipher Block Chaining Message Authentication Code Protocol</a:t>
            </a:r>
            <a:endParaRPr lang="cs-CZ" dirty="0"/>
          </a:p>
          <a:p>
            <a:r>
              <a:rPr lang="cs-CZ" i="0" dirty="0"/>
              <a:t>KRACK = </a:t>
            </a:r>
            <a:r>
              <a:rPr lang="cs-CZ" i="0" dirty="0" err="1"/>
              <a:t>Key</a:t>
            </a:r>
            <a:r>
              <a:rPr lang="cs-CZ" i="0" dirty="0"/>
              <a:t> </a:t>
            </a:r>
            <a:r>
              <a:rPr lang="cs-CZ" i="0" dirty="0" err="1"/>
              <a:t>Reinstallation</a:t>
            </a:r>
            <a:r>
              <a:rPr lang="cs-CZ" i="0" dirty="0"/>
              <a:t> </a:t>
            </a:r>
            <a:r>
              <a:rPr lang="cs-CZ" i="0" dirty="0" err="1"/>
              <a:t>AttaCKs</a:t>
            </a:r>
            <a:endParaRPr lang="en-US" i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15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5830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PSK =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Pre-shared key</a:t>
            </a:r>
            <a:endParaRPr lang="cs-CZ" dirty="0"/>
          </a:p>
          <a:p>
            <a:r>
              <a:rPr lang="cs-CZ" dirty="0"/>
              <a:t>CCMP = </a:t>
            </a:r>
            <a:r>
              <a:rPr lang="en-US" dirty="0"/>
              <a:t>Counter Mode with Cipher Block Chaining Message Authentication Code Protocol</a:t>
            </a:r>
            <a:endParaRPr lang="en-US" i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17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02823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IV = iniciační vektor</a:t>
            </a:r>
          </a:p>
          <a:p>
            <a:r>
              <a:rPr lang="cs-CZ" dirty="0"/>
              <a:t>TKIP =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Temporal Key Integrity Protocol</a:t>
            </a:r>
            <a:endParaRPr lang="en-US" i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13722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CCMP = </a:t>
            </a:r>
            <a:r>
              <a:rPr lang="en-US" dirty="0"/>
              <a:t>Counter Mode with Cipher Block Chaining Message Authentication Code Protocol</a:t>
            </a:r>
            <a:endParaRPr lang="en-US" i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03841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PSK =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Pre-shared key</a:t>
            </a:r>
            <a:endParaRPr lang="cs-CZ" dirty="0"/>
          </a:p>
          <a:p>
            <a:r>
              <a:rPr lang="cs-CZ" dirty="0"/>
              <a:t>CCMP = </a:t>
            </a:r>
            <a:r>
              <a:rPr lang="en-US" dirty="0"/>
              <a:t>Counter Mode with Cipher Block Chaining Message Authentication Code Protocol</a:t>
            </a:r>
            <a:endParaRPr lang="cs-CZ" dirty="0"/>
          </a:p>
          <a:p>
            <a:r>
              <a:rPr lang="cs-CZ" i="0" dirty="0"/>
              <a:t>KRACK = </a:t>
            </a:r>
            <a:r>
              <a:rPr lang="cs-CZ" i="0" dirty="0" err="1"/>
              <a:t>Key</a:t>
            </a:r>
            <a:r>
              <a:rPr lang="cs-CZ" i="0" dirty="0"/>
              <a:t> </a:t>
            </a:r>
            <a:r>
              <a:rPr lang="cs-CZ" i="0" dirty="0" err="1"/>
              <a:t>Reinstallation</a:t>
            </a:r>
            <a:r>
              <a:rPr lang="cs-CZ" i="0" dirty="0"/>
              <a:t> </a:t>
            </a:r>
            <a:r>
              <a:rPr lang="cs-CZ" i="0" dirty="0" err="1"/>
              <a:t>AttaCKs</a:t>
            </a:r>
            <a:endParaRPr lang="en-US" i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85064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SAE = 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Simultaneous Authentication of Equals</a:t>
            </a:r>
          </a:p>
          <a:p>
            <a:endParaRPr lang="en-US" i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96254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PSK =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Pre-shared key</a:t>
            </a:r>
            <a:endParaRPr lang="cs-CZ" dirty="0"/>
          </a:p>
          <a:p>
            <a:r>
              <a:rPr lang="cs-CZ" dirty="0"/>
              <a:t>CCMP = </a:t>
            </a:r>
            <a:r>
              <a:rPr lang="en-US" dirty="0"/>
              <a:t>Counter Mode with Cipher Block Chaining Message Authentication Code Protocol</a:t>
            </a:r>
            <a:endParaRPr lang="cs-CZ" dirty="0"/>
          </a:p>
          <a:p>
            <a:r>
              <a:rPr lang="cs-CZ" i="0" dirty="0"/>
              <a:t>KRACK = </a:t>
            </a:r>
            <a:r>
              <a:rPr lang="cs-CZ" i="0" dirty="0" err="1"/>
              <a:t>Key</a:t>
            </a:r>
            <a:r>
              <a:rPr lang="cs-CZ" i="0" dirty="0"/>
              <a:t> </a:t>
            </a:r>
            <a:r>
              <a:rPr lang="cs-CZ" i="0" dirty="0" err="1"/>
              <a:t>Reinstallation</a:t>
            </a:r>
            <a:r>
              <a:rPr lang="cs-CZ" i="0" dirty="0"/>
              <a:t> </a:t>
            </a:r>
            <a:r>
              <a:rPr lang="cs-CZ" i="0" dirty="0" err="1"/>
              <a:t>AttaCKs</a:t>
            </a:r>
            <a:endParaRPr lang="en-US" i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78375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PSK =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Pre-shared key</a:t>
            </a:r>
            <a:endParaRPr lang="cs-CZ" dirty="0"/>
          </a:p>
          <a:p>
            <a:r>
              <a:rPr lang="cs-CZ" dirty="0"/>
              <a:t>CCMP = </a:t>
            </a:r>
            <a:r>
              <a:rPr lang="en-US" dirty="0"/>
              <a:t>Counter Mode with Cipher Block Chaining Message Authentication Code Protocol</a:t>
            </a:r>
            <a:endParaRPr lang="cs-CZ" dirty="0"/>
          </a:p>
          <a:p>
            <a:r>
              <a:rPr lang="cs-CZ" i="0" dirty="0"/>
              <a:t>KRACK = </a:t>
            </a:r>
            <a:r>
              <a:rPr lang="cs-CZ" i="0" dirty="0" err="1"/>
              <a:t>Key</a:t>
            </a:r>
            <a:r>
              <a:rPr lang="cs-CZ" i="0" dirty="0"/>
              <a:t> </a:t>
            </a:r>
            <a:r>
              <a:rPr lang="cs-CZ" i="0" dirty="0" err="1"/>
              <a:t>Reinstallation</a:t>
            </a:r>
            <a:r>
              <a:rPr lang="cs-CZ" i="0" dirty="0"/>
              <a:t> </a:t>
            </a:r>
            <a:r>
              <a:rPr lang="cs-CZ" i="0" dirty="0" err="1"/>
              <a:t>AttaCKs</a:t>
            </a:r>
            <a:endParaRPr lang="en-US" i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10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23900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PSK =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Pre-shared key</a:t>
            </a:r>
            <a:endParaRPr lang="cs-CZ" dirty="0"/>
          </a:p>
          <a:p>
            <a:r>
              <a:rPr lang="cs-CZ" dirty="0"/>
              <a:t>CCMP = </a:t>
            </a:r>
            <a:r>
              <a:rPr lang="en-US" dirty="0"/>
              <a:t>Counter Mode with Cipher Block Chaining Message Authentication Code Protocol</a:t>
            </a:r>
            <a:endParaRPr lang="cs-CZ" dirty="0"/>
          </a:p>
          <a:p>
            <a:r>
              <a:rPr lang="cs-CZ" i="0" dirty="0"/>
              <a:t>KRACK = </a:t>
            </a:r>
            <a:r>
              <a:rPr lang="cs-CZ" i="0" dirty="0" err="1"/>
              <a:t>Key</a:t>
            </a:r>
            <a:r>
              <a:rPr lang="cs-CZ" i="0" dirty="0"/>
              <a:t> </a:t>
            </a:r>
            <a:r>
              <a:rPr lang="cs-CZ" i="0" dirty="0" err="1"/>
              <a:t>Reinstallation</a:t>
            </a:r>
            <a:r>
              <a:rPr lang="cs-CZ" i="0" dirty="0"/>
              <a:t> </a:t>
            </a:r>
            <a:r>
              <a:rPr lang="cs-CZ" i="0" dirty="0" err="1"/>
              <a:t>AttaCKs</a:t>
            </a:r>
            <a:endParaRPr lang="en-US" i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11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55981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PSK =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Pre-shared key</a:t>
            </a:r>
            <a:endParaRPr lang="cs-CZ" dirty="0"/>
          </a:p>
          <a:p>
            <a:r>
              <a:rPr lang="cs-CZ" dirty="0"/>
              <a:t>CCMP = </a:t>
            </a:r>
            <a:r>
              <a:rPr lang="en-US" dirty="0"/>
              <a:t>Counter Mode with Cipher Block Chaining Message Authentication Code Protocol</a:t>
            </a:r>
            <a:endParaRPr lang="cs-CZ" dirty="0"/>
          </a:p>
          <a:p>
            <a:r>
              <a:rPr lang="cs-CZ" i="0" dirty="0"/>
              <a:t>KRACK = </a:t>
            </a:r>
            <a:r>
              <a:rPr lang="cs-CZ" i="0" dirty="0" err="1"/>
              <a:t>Key</a:t>
            </a:r>
            <a:r>
              <a:rPr lang="cs-CZ" i="0" dirty="0"/>
              <a:t> </a:t>
            </a:r>
            <a:r>
              <a:rPr lang="cs-CZ" i="0" dirty="0" err="1"/>
              <a:t>Reinstallation</a:t>
            </a:r>
            <a:r>
              <a:rPr lang="cs-CZ" i="0" dirty="0"/>
              <a:t> </a:t>
            </a:r>
            <a:r>
              <a:rPr lang="cs-CZ" i="0" dirty="0" err="1"/>
              <a:t>AttaCKs</a:t>
            </a:r>
            <a:endParaRPr lang="en-US" i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13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38842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23.06.2020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23.06.2020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23.06.2020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23.06.2020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23.06.2020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23.06.2020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23.06.2020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23.06.2020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23.06.2020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23.06.2020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23.06.2020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23.06.2020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-rainbowcrack.com/table.htm" TargetMode="External"/><Relationship Id="rId2" Type="http://schemas.openxmlformats.org/officeDocument/2006/relationships/hyperlink" Target="https://gpuhash.me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s.wikipedia.org/wiki/Temporal_Key_Integrity_Protoco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mporal_Key_Integrity_Protoco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uow.edu.au/~jennie/WEB/WEB05/Michael.pd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mporal_Key_Integrity_Protoco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en.wikipedia.org/wiki/Advanced_Encryption_Standard" TargetMode="External"/><Relationship Id="rId4" Type="http://schemas.openxmlformats.org/officeDocument/2006/relationships/hyperlink" Target="https://en.wikipedia.org/wiki/CCMP_(cryptography)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rackattack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github.com/kristate/krackinfo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com/story/wpa3-wi-fi-security-passwords-easy-connec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IEEE_802.11w-2009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 fontScale="90000"/>
          </a:bodyPr>
          <a:lstStyle/>
          <a:p>
            <a:r>
              <a:rPr lang="cs-CZ" dirty="0"/>
              <a:t>Wi-Fi </a:t>
            </a:r>
            <a:r>
              <a:rPr lang="cs-CZ" dirty="0" err="1"/>
              <a:t>security</a:t>
            </a:r>
            <a:r>
              <a:rPr lang="cs-CZ" dirty="0"/>
              <a:t> - part II.</a:t>
            </a:r>
            <a:br>
              <a:rPr lang="cs-CZ" dirty="0"/>
            </a:br>
            <a:r>
              <a:rPr lang="cs-CZ" dirty="0"/>
              <a:t>WPA / WPA2 / WPA 3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r>
              <a:rPr lang="cs-CZ" dirty="0"/>
              <a:t>Ondřej Václavek</a:t>
            </a:r>
          </a:p>
          <a:p>
            <a:r>
              <a:rPr lang="cs-CZ" sz="2000" dirty="0"/>
              <a:t>Software </a:t>
            </a:r>
            <a:r>
              <a:rPr lang="cs-CZ" sz="2000" dirty="0" err="1"/>
              <a:t>engineer</a:t>
            </a:r>
            <a:r>
              <a:rPr lang="cs-CZ" sz="2000" dirty="0"/>
              <a:t>, HAVIT, s.r.o.</a:t>
            </a:r>
            <a:br>
              <a:rPr lang="cs-CZ" sz="2000" dirty="0"/>
            </a:br>
            <a:r>
              <a:rPr lang="cs-CZ" sz="2000" dirty="0"/>
              <a:t>vaclavek@havit.cz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263351" y="203498"/>
            <a:ext cx="11665297" cy="113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WPS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Wi-Fi Protected Setup</a:t>
            </a:r>
            <a:r>
              <a:rPr lang="cs-CZ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cs-CZ" dirty="0">
                <a:solidFill>
                  <a:srgbClr val="202122"/>
                </a:solidFill>
                <a:latin typeface="Arial" panose="020B0604020202020204" pitchFamily="34" charset="0"/>
              </a:rPr>
              <a:t>původně </a:t>
            </a:r>
            <a:r>
              <a:rPr lang="cs-CZ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Wi-Fi </a:t>
            </a:r>
            <a:r>
              <a:rPr lang="cs-CZ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Simple</a:t>
            </a:r>
            <a:r>
              <a:rPr lang="cs-CZ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Config</a:t>
            </a:r>
            <a:r>
              <a:rPr lang="cs-CZ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r>
              <a:rPr lang="cs-CZ" dirty="0">
                <a:solidFill>
                  <a:srgbClr val="202122"/>
                </a:solidFill>
                <a:latin typeface="Arial" panose="020B0604020202020204" pitchFamily="34" charset="0"/>
              </a:rPr>
              <a:t>Představeno 2006 (Cisco)</a:t>
            </a:r>
            <a:endParaRPr lang="cs-CZ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cs-CZ" dirty="0">
                <a:solidFill>
                  <a:srgbClr val="202122"/>
                </a:solidFill>
                <a:latin typeface="Arial" panose="020B0604020202020204" pitchFamily="34" charset="0"/>
              </a:rPr>
              <a:t>Prolomeno 12/2011, od 2014 řádově minuty</a:t>
            </a:r>
          </a:p>
          <a:p>
            <a:r>
              <a:rPr lang="cs-CZ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Módy </a:t>
            </a:r>
          </a:p>
          <a:p>
            <a:pPr lvl="1"/>
            <a:r>
              <a:rPr lang="cs-CZ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PIN 8 znaků </a:t>
            </a:r>
          </a:p>
          <a:p>
            <a:pPr lvl="1"/>
            <a:r>
              <a:rPr lang="cs-CZ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Push</a:t>
            </a:r>
            <a:r>
              <a:rPr lang="cs-CZ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button</a:t>
            </a:r>
            <a:r>
              <a:rPr lang="cs-CZ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lang="cs-CZ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NFC</a:t>
            </a:r>
          </a:p>
          <a:p>
            <a:pPr lvl="1"/>
            <a:r>
              <a:rPr lang="cs-CZ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USB data transfer (</a:t>
            </a:r>
            <a:r>
              <a:rPr lang="cs-CZ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deprecated</a:t>
            </a:r>
            <a:r>
              <a:rPr lang="cs-CZ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endParaRPr lang="en-US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709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Slabiny WPS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„Online“ </a:t>
            </a:r>
            <a:r>
              <a:rPr lang="cs-CZ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brute</a:t>
            </a:r>
            <a:r>
              <a:rPr lang="cs-CZ" dirty="0" err="1">
                <a:solidFill>
                  <a:srgbClr val="202122"/>
                </a:solidFill>
                <a:latin typeface="Arial" panose="020B0604020202020204" pitchFamily="34" charset="0"/>
              </a:rPr>
              <a:t>-force</a:t>
            </a:r>
            <a:r>
              <a:rPr lang="cs-CZ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cs-CZ" dirty="0" err="1">
                <a:solidFill>
                  <a:srgbClr val="202122"/>
                </a:solidFill>
                <a:latin typeface="Arial" panose="020B0604020202020204" pitchFamily="34" charset="0"/>
              </a:rPr>
              <a:t>attack</a:t>
            </a:r>
            <a:r>
              <a:rPr lang="cs-CZ" dirty="0">
                <a:solidFill>
                  <a:srgbClr val="202122"/>
                </a:solidFill>
                <a:latin typeface="Arial" panose="020B0604020202020204" pitchFamily="34" charset="0"/>
              </a:rPr>
              <a:t> (2011) pro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en-US" b="0" i="0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7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kombinací ~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10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000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000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~ 11 dnů</a:t>
            </a:r>
          </a:p>
          <a:p>
            <a:r>
              <a:rPr lang="cs-CZ" dirty="0">
                <a:solidFill>
                  <a:srgbClr val="202122"/>
                </a:solidFill>
                <a:latin typeface="Arial" panose="020B0604020202020204" pitchFamily="34" charset="0"/>
              </a:rPr>
              <a:t>Špatný návrh protokolu = špatně znak v první/druhé polovině ~ 11 000 &lt; 4h</a:t>
            </a:r>
          </a:p>
          <a:p>
            <a:r>
              <a:rPr lang="cs-CZ" dirty="0" err="1">
                <a:solidFill>
                  <a:srgbClr val="000000"/>
                </a:solidFill>
                <a:latin typeface="Arial" panose="020B0604020202020204" pitchFamily="34" charset="0"/>
              </a:rPr>
              <a:t>Pixie-dust</a:t>
            </a:r>
            <a:r>
              <a:rPr lang="cs-CZ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Arial" panose="020B0604020202020204" pitchFamily="34" charset="0"/>
              </a:rPr>
              <a:t>attack</a:t>
            </a:r>
            <a:r>
              <a:rPr lang="cs-CZ" dirty="0">
                <a:solidFill>
                  <a:srgbClr val="000000"/>
                </a:solidFill>
                <a:latin typeface="Arial" panose="020B0604020202020204" pitchFamily="34" charset="0"/>
              </a:rPr>
              <a:t> (2014) – nedostatečný RND ~ 5 minut</a:t>
            </a:r>
          </a:p>
          <a:p>
            <a:r>
              <a:rPr lang="cs-CZ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PIN často nelze změnit. Nijak</a:t>
            </a:r>
          </a:p>
          <a:p>
            <a:r>
              <a:rPr lang="cs-CZ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Fyzický přístup k zařízení</a:t>
            </a:r>
          </a:p>
          <a:p>
            <a:r>
              <a:rPr lang="cs-CZ" dirty="0">
                <a:solidFill>
                  <a:srgbClr val="000000"/>
                </a:solidFill>
                <a:latin typeface="Arial" panose="020B0604020202020204" pitchFamily="34" charset="0"/>
              </a:rPr>
              <a:t>Z </a:t>
            </a:r>
            <a:r>
              <a:rPr lang="cs-CZ" dirty="0" err="1">
                <a:solidFill>
                  <a:srgbClr val="000000"/>
                </a:solidFill>
                <a:latin typeface="Arial" panose="020B0604020202020204" pitchFamily="34" charset="0"/>
              </a:rPr>
              <a:t>PINu</a:t>
            </a:r>
            <a:r>
              <a:rPr lang="cs-CZ" dirty="0">
                <a:solidFill>
                  <a:srgbClr val="000000"/>
                </a:solidFill>
                <a:latin typeface="Arial" panose="020B0604020202020204" pitchFamily="34" charset="0"/>
              </a:rPr>
              <a:t> lze odvodit PSK</a:t>
            </a:r>
            <a:endParaRPr lang="cs-CZ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955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Praktické ukázky</a:t>
            </a:r>
            <a:br>
              <a:rPr lang="cs-CZ" dirty="0"/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3232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Síť</a:t>
            </a:r>
            <a:r>
              <a:rPr lang="en-US" dirty="0"/>
              <a:t> </a:t>
            </a:r>
            <a:r>
              <a:rPr lang="en-US" b="1" dirty="0" err="1"/>
              <a:t>hackme</a:t>
            </a:r>
            <a:endParaRPr lang="cs-C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AP TP-Link</a:t>
            </a:r>
            <a:endParaRPr lang="en-US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WPA2 PSK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WPS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zapnuté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heslo</a:t>
            </a: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tajneheslo</a:t>
            </a:r>
            <a:endParaRPr lang="en-US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Vektor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útoku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:</a:t>
            </a:r>
          </a:p>
          <a:p>
            <a:pPr lvl="1"/>
            <a:r>
              <a:rPr lang="en-US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Počkáme</a:t>
            </a: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na</a:t>
            </a: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připojení</a:t>
            </a: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klienta</a:t>
            </a:r>
            <a:endParaRPr lang="en-US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Deauth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packet</a:t>
            </a:r>
          </a:p>
          <a:p>
            <a:pPr lvl="1"/>
            <a:r>
              <a:rPr lang="en-US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Odchytíme</a:t>
            </a: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nový</a:t>
            </a: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handshake</a:t>
            </a:r>
          </a:p>
          <a:p>
            <a:pPr lvl="1"/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Hádáme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heslo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dle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slovníku</a:t>
            </a:r>
            <a:endParaRPr lang="en-US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cs-CZ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408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Síť</a:t>
            </a:r>
            <a:r>
              <a:rPr lang="en-US" dirty="0"/>
              <a:t> </a:t>
            </a:r>
            <a:r>
              <a:rPr lang="en-US" b="1" dirty="0"/>
              <a:t>hackmeWPA2</a:t>
            </a:r>
            <a:endParaRPr lang="cs-C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AP Huawei CPE B593 (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starý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)</a:t>
            </a:r>
            <a:endParaRPr lang="en-US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WPA2 PSK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WPS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zapnuté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Vektor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útoku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:</a:t>
            </a:r>
          </a:p>
          <a:p>
            <a:pPr lvl="1"/>
            <a:r>
              <a:rPr lang="en-US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Útočíme</a:t>
            </a: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na</a:t>
            </a: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zranitelné</a:t>
            </a: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WPS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Brute-force</a:t>
            </a:r>
          </a:p>
          <a:p>
            <a:pPr lvl="1"/>
            <a:r>
              <a:rPr lang="en-US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Ochrana</a:t>
            </a: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routeru</a:t>
            </a: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lang="en-US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zamykání</a:t>
            </a: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PINU </a:t>
            </a:r>
            <a:r>
              <a:rPr lang="en-US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na</a:t>
            </a: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 </a:t>
            </a:r>
            <a:r>
              <a:rPr lang="en-US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minuty</a:t>
            </a: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po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3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neúspěšných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pokusech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11000 </a:t>
            </a:r>
            <a:r>
              <a:rPr lang="en-US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možností</a:t>
            </a: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~ 7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dnů</a:t>
            </a:r>
            <a:endParaRPr lang="en-US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cs-CZ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338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Síť</a:t>
            </a:r>
            <a:r>
              <a:rPr lang="en-US" dirty="0"/>
              <a:t> </a:t>
            </a:r>
            <a:r>
              <a:rPr lang="en-US" b="1" dirty="0" err="1"/>
              <a:t>hackmeWPA</a:t>
            </a:r>
            <a:endParaRPr lang="cs-C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AP Huawei B310s (</a:t>
            </a:r>
            <a:r>
              <a:rPr lang="en-US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nový</a:t>
            </a: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WPA2 PSK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WPS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vypnuté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Vektor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útoku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:</a:t>
            </a:r>
          </a:p>
          <a:p>
            <a:pPr lvl="1"/>
            <a:r>
              <a:rPr lang="en-US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Nasloucháme</a:t>
            </a: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en-US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ukládáme</a:t>
            </a: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data</a:t>
            </a:r>
          </a:p>
          <a:p>
            <a:pPr lvl="1"/>
            <a:r>
              <a:rPr lang="en-US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Čekáme</a:t>
            </a: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na</a:t>
            </a: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libovolný</a:t>
            </a: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EAPOL frame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Handshake</a:t>
            </a: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uložíme</a:t>
            </a:r>
            <a:endParaRPr lang="en-US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Převedeme</a:t>
            </a: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do </a:t>
            </a:r>
            <a:r>
              <a:rPr lang="en-US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formátu</a:t>
            </a: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kterému</a:t>
            </a: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rozumí</a:t>
            </a: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hashcat</a:t>
            </a:r>
            <a:endParaRPr lang="en-US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Distribuovaně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hádáme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heslo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(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vč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.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podpory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grafických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karet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en-US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Nedetekovatelný</a:t>
            </a: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útok</a:t>
            </a: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nevysíláme</a:t>
            </a: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…</a:t>
            </a:r>
          </a:p>
          <a:p>
            <a:endParaRPr lang="cs-CZ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93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177354-7367-45D1-9E7C-070A3EB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Distribuované „služby“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2A8C20A-428B-4225-ACD4-A7A999C6F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https://gpuhash.me/</a:t>
            </a:r>
            <a:endParaRPr lang="cs-CZ" dirty="0"/>
          </a:p>
          <a:p>
            <a:r>
              <a:rPr lang="en-US" dirty="0">
                <a:hlinkClick r:id="rId3"/>
              </a:rPr>
              <a:t>https://project-rainbowcrack.com/table.htm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0197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 příštím díle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Dešifrování provozu</a:t>
            </a:r>
          </a:p>
          <a:p>
            <a:r>
              <a:rPr lang="cs-CZ" dirty="0"/>
              <a:t>Únosy spojení</a:t>
            </a:r>
          </a:p>
          <a:p>
            <a:r>
              <a:rPr lang="cs-CZ" dirty="0"/>
              <a:t>MITM</a:t>
            </a:r>
          </a:p>
          <a:p>
            <a:r>
              <a:rPr lang="cs-CZ" dirty="0"/>
              <a:t>SSL </a:t>
            </a:r>
            <a:r>
              <a:rPr lang="cs-CZ" dirty="0" err="1"/>
              <a:t>Stripping</a:t>
            </a:r>
            <a:endParaRPr lang="cs-CZ" dirty="0"/>
          </a:p>
          <a:p>
            <a:r>
              <a:rPr lang="cs-CZ" dirty="0"/>
              <a:t>... </a:t>
            </a:r>
            <a:r>
              <a:rPr lang="cs-CZ" dirty="0">
                <a:sym typeface="Wingdings" panose="05000000000000000000" pitchFamily="2" charset="2"/>
              </a:rPr>
              <a:t></a:t>
            </a:r>
            <a:endParaRPr lang="cs-CZ" dirty="0"/>
          </a:p>
          <a:p>
            <a:endParaRPr lang="cs-CZ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467AC0E-B23D-46A0-AD00-FAF002D63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894" y="727581"/>
            <a:ext cx="4525061" cy="539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501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V prvním díle: </a:t>
            </a:r>
          </a:p>
          <a:p>
            <a:pPr lvl="1"/>
            <a:r>
              <a:rPr lang="cs-CZ" dirty="0"/>
              <a:t>Obecný úvod, legislativa</a:t>
            </a:r>
          </a:p>
          <a:p>
            <a:pPr lvl="1"/>
            <a:r>
              <a:rPr lang="cs-CZ" dirty="0"/>
              <a:t>Co je Wi-Fi a jak to funguje?</a:t>
            </a:r>
          </a:p>
          <a:p>
            <a:pPr lvl="1"/>
            <a:r>
              <a:rPr lang="cs-CZ" dirty="0"/>
              <a:t>Šifrování Wi-Fi sítí</a:t>
            </a:r>
          </a:p>
          <a:p>
            <a:pPr lvl="1"/>
            <a:r>
              <a:rPr lang="cs-CZ" dirty="0"/>
              <a:t>Co je WEP?</a:t>
            </a:r>
          </a:p>
          <a:p>
            <a:r>
              <a:rPr lang="cs-CZ" dirty="0"/>
              <a:t>Co je WPA / WPA2 a WPA3?</a:t>
            </a:r>
          </a:p>
          <a:p>
            <a:r>
              <a:rPr lang="cs-CZ" dirty="0"/>
              <a:t>Co je WPS</a:t>
            </a:r>
          </a:p>
          <a:p>
            <a:r>
              <a:rPr lang="cs-CZ" dirty="0"/>
              <a:t>Možné útoky</a:t>
            </a:r>
          </a:p>
          <a:p>
            <a:r>
              <a:rPr lang="cs-CZ" dirty="0"/>
              <a:t>Praktické ukázky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6001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Šifrování Wi-Fi sítí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WEP – požívá šifrování RC4</a:t>
            </a:r>
          </a:p>
          <a:p>
            <a:r>
              <a:rPr lang="cs-CZ" dirty="0" err="1"/>
              <a:t>WEPplus</a:t>
            </a:r>
            <a:r>
              <a:rPr lang="cs-CZ" dirty="0"/>
              <a:t> – </a:t>
            </a:r>
            <a:r>
              <a:rPr lang="cs-CZ" dirty="0" err="1"/>
              <a:t>nastavba</a:t>
            </a:r>
            <a:r>
              <a:rPr lang="cs-CZ" dirty="0"/>
              <a:t> WEP, odstraňuje slabé IV</a:t>
            </a:r>
          </a:p>
          <a:p>
            <a:pPr lvl="1"/>
            <a:r>
              <a:rPr lang="cs-CZ" dirty="0"/>
              <a:t>Musí jej podporovat všechny strany, aby byl využit</a:t>
            </a:r>
          </a:p>
          <a:p>
            <a:r>
              <a:rPr lang="cs-CZ" dirty="0"/>
              <a:t>WPA – interně používá WEP, slabiny odstraněny protokolem </a:t>
            </a:r>
            <a:r>
              <a:rPr lang="cs-CZ" dirty="0">
                <a:hlinkClick r:id="rId2"/>
              </a:rPr>
              <a:t>TKIP</a:t>
            </a:r>
            <a:r>
              <a:rPr lang="cs-CZ" dirty="0"/>
              <a:t> místo RC4</a:t>
            </a:r>
          </a:p>
          <a:p>
            <a:pPr lvl="1"/>
            <a:r>
              <a:rPr lang="cs-CZ" dirty="0"/>
              <a:t>„rychlé odstranění nedostatků děravého WEP na stávající zařízení“</a:t>
            </a:r>
          </a:p>
          <a:p>
            <a:r>
              <a:rPr lang="cs-CZ" dirty="0"/>
              <a:t>WPA2 – nově šifrování AES-CCMP</a:t>
            </a:r>
          </a:p>
          <a:p>
            <a:pPr lvl="1"/>
            <a:r>
              <a:rPr lang="cs-CZ" dirty="0"/>
              <a:t>Nestačí „update firmware“</a:t>
            </a:r>
          </a:p>
          <a:p>
            <a:r>
              <a:rPr lang="cs-CZ" dirty="0"/>
              <a:t>WPA3 – nově 128 bit </a:t>
            </a:r>
            <a:r>
              <a:rPr lang="cs-CZ" dirty="0" err="1"/>
              <a:t>key</a:t>
            </a:r>
            <a:r>
              <a:rPr lang="cs-CZ" dirty="0"/>
              <a:t>, „</a:t>
            </a:r>
            <a:r>
              <a:rPr lang="cs-CZ" dirty="0" err="1"/>
              <a:t>Dragonfly</a:t>
            </a:r>
            <a:r>
              <a:rPr lang="cs-CZ" dirty="0"/>
              <a:t> </a:t>
            </a:r>
            <a:r>
              <a:rPr lang="cs-CZ" dirty="0" err="1"/>
              <a:t>handshake</a:t>
            </a:r>
            <a:r>
              <a:rPr lang="cs-CZ" dirty="0"/>
              <a:t>“</a:t>
            </a:r>
          </a:p>
          <a:p>
            <a:pPr lvl="1"/>
            <a:r>
              <a:rPr lang="cs-CZ" dirty="0"/>
              <a:t>Nestačí „update firmware“</a:t>
            </a:r>
          </a:p>
          <a:p>
            <a:r>
              <a:rPr lang="cs-CZ" dirty="0" err="1"/>
              <a:t>Enterprise</a:t>
            </a:r>
            <a:r>
              <a:rPr lang="cs-CZ" dirty="0"/>
              <a:t> autorizace s 802.11X využívá autentizační server, např. RADIUS</a:t>
            </a:r>
          </a:p>
          <a:p>
            <a:pPr lvl="1"/>
            <a:r>
              <a:rPr lang="cs-CZ" dirty="0" err="1"/>
              <a:t>Multiple</a:t>
            </a:r>
            <a:r>
              <a:rPr lang="cs-CZ" dirty="0"/>
              <a:t> </a:t>
            </a:r>
            <a:r>
              <a:rPr lang="cs-CZ" dirty="0" err="1"/>
              <a:t>schemes</a:t>
            </a:r>
            <a:r>
              <a:rPr lang="cs-CZ" dirty="0"/>
              <a:t> - PEAP (</a:t>
            </a:r>
            <a:r>
              <a:rPr lang="cs-CZ" dirty="0" err="1"/>
              <a:t>username</a:t>
            </a:r>
            <a:r>
              <a:rPr lang="cs-CZ" dirty="0"/>
              <a:t> + </a:t>
            </a:r>
            <a:r>
              <a:rPr lang="cs-CZ" dirty="0" err="1"/>
              <a:t>pass</a:t>
            </a:r>
            <a:r>
              <a:rPr lang="cs-CZ" dirty="0"/>
              <a:t>), EAP-TLS (</a:t>
            </a:r>
            <a:r>
              <a:rPr lang="cs-CZ" dirty="0" err="1"/>
              <a:t>certificates</a:t>
            </a:r>
            <a:r>
              <a:rPr lang="cs-CZ" dirty="0"/>
              <a:t>), EAP-SIM (</a:t>
            </a:r>
            <a:r>
              <a:rPr lang="cs-CZ" dirty="0" err="1"/>
              <a:t>mobiles</a:t>
            </a:r>
            <a:r>
              <a:rPr lang="cs-CZ" dirty="0"/>
              <a:t>), LEAP (Cisco)  …</a:t>
            </a:r>
          </a:p>
        </p:txBody>
      </p:sp>
    </p:spTree>
    <p:extLst>
      <p:ext uri="{BB962C8B-B14F-4D97-AF65-F5344CB8AC3E}">
        <p14:creationId xmlns:p14="http://schemas.microsoft.com/office/powerpoint/2010/main" val="139224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WPA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Rychlá náhrada za prolomený WEP</a:t>
            </a:r>
          </a:p>
          <a:p>
            <a:r>
              <a:rPr lang="cs-CZ" dirty="0"/>
              <a:t>Řeší generování slabých IV pomocí nového protokolu </a:t>
            </a:r>
            <a:r>
              <a:rPr lang="cs-CZ" dirty="0">
                <a:hlinkClick r:id="rId3"/>
              </a:rPr>
              <a:t>TKIP</a:t>
            </a:r>
            <a:endParaRPr lang="cs-CZ" dirty="0"/>
          </a:p>
          <a:p>
            <a:r>
              <a:rPr lang="cs-CZ" dirty="0"/>
              <a:t>Lepší kontrola integrity dat (nefunkční útoky s poškozenými rámci)</a:t>
            </a:r>
          </a:p>
          <a:p>
            <a:r>
              <a:rPr lang="cs-CZ" dirty="0"/>
              <a:t>Algoritmus </a:t>
            </a:r>
            <a:r>
              <a:rPr lang="cs-CZ" dirty="0">
                <a:hlinkClick r:id="rId4"/>
              </a:rPr>
              <a:t>Michael</a:t>
            </a:r>
            <a:r>
              <a:rPr lang="cs-CZ" dirty="0"/>
              <a:t>  bránící útokům opakováním rámců (obsahuje počítadlo rámců)</a:t>
            </a:r>
          </a:p>
          <a:p>
            <a:r>
              <a:rPr lang="cs-CZ" dirty="0"/>
              <a:t>… dnes </a:t>
            </a:r>
            <a:r>
              <a:rPr lang="cs-CZ" dirty="0" err="1"/>
              <a:t>obsolete</a:t>
            </a:r>
            <a:r>
              <a:rPr lang="cs-CZ" dirty="0"/>
              <a:t>, možné využití v „kompatibilních“ </a:t>
            </a:r>
            <a:r>
              <a:rPr lang="cs-CZ" dirty="0" err="1"/>
              <a:t>mixed</a:t>
            </a:r>
            <a:r>
              <a:rPr lang="cs-CZ" dirty="0"/>
              <a:t> zabezpečeních</a:t>
            </a:r>
          </a:p>
        </p:txBody>
      </p:sp>
    </p:spTree>
    <p:extLst>
      <p:ext uri="{BB962C8B-B14F-4D97-AF65-F5344CB8AC3E}">
        <p14:creationId xmlns:p14="http://schemas.microsoft.com/office/powerpoint/2010/main" val="77835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Slabiny WPA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Rainbow</a:t>
            </a:r>
            <a:r>
              <a:rPr lang="cs-CZ" dirty="0"/>
              <a:t> tabulky pro obvyklá SSID a hesla</a:t>
            </a:r>
          </a:p>
          <a:p>
            <a:r>
              <a:rPr lang="cs-CZ" dirty="0"/>
              <a:t>Chybí „Forward </a:t>
            </a:r>
            <a:r>
              <a:rPr lang="cs-CZ" dirty="0" err="1"/>
              <a:t>secrecy</a:t>
            </a:r>
            <a:r>
              <a:rPr lang="cs-CZ" dirty="0"/>
              <a:t>“ – pokud se někdy k síti podaří prolomit heslo, je možné dešifrovat veškerou zachycenou komunikaci</a:t>
            </a:r>
          </a:p>
          <a:p>
            <a:r>
              <a:rPr lang="cs-CZ" dirty="0"/>
              <a:t>Úspěšné útoky na </a:t>
            </a:r>
            <a:r>
              <a:rPr lang="cs-CZ" dirty="0" err="1"/>
              <a:t>broadcast</a:t>
            </a:r>
            <a:r>
              <a:rPr lang="cs-CZ" dirty="0"/>
              <a:t> packety</a:t>
            </a:r>
          </a:p>
          <a:p>
            <a:r>
              <a:rPr lang="cs-CZ" dirty="0"/>
              <a:t>Úspěšné útoky s injektováním malých dat (port </a:t>
            </a:r>
            <a:r>
              <a:rPr lang="cs-CZ" dirty="0" err="1"/>
              <a:t>scanning</a:t>
            </a:r>
            <a:r>
              <a:rPr lang="cs-CZ" dirty="0"/>
              <a:t>, JS </a:t>
            </a:r>
            <a:r>
              <a:rPr lang="cs-CZ" dirty="0" err="1"/>
              <a:t>injections</a:t>
            </a:r>
            <a:r>
              <a:rPr lang="cs-CZ" dirty="0"/>
              <a:t>)</a:t>
            </a:r>
          </a:p>
          <a:p>
            <a:r>
              <a:rPr lang="cs-CZ" dirty="0"/>
              <a:t>WPS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6074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WPA2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Vylepšení WPA, přidává k </a:t>
            </a:r>
            <a:r>
              <a:rPr lang="cs-CZ" dirty="0">
                <a:hlinkClick r:id="rId3"/>
              </a:rPr>
              <a:t>TKIP</a:t>
            </a:r>
            <a:r>
              <a:rPr lang="cs-CZ" dirty="0"/>
              <a:t> algoritmus </a:t>
            </a:r>
            <a:r>
              <a:rPr lang="cs-CZ" dirty="0">
                <a:hlinkClick r:id="rId4"/>
              </a:rPr>
              <a:t>CCMP</a:t>
            </a:r>
            <a:r>
              <a:rPr lang="cs-CZ" dirty="0"/>
              <a:t> založený na blokové šifře </a:t>
            </a:r>
            <a:r>
              <a:rPr lang="cs-CZ" dirty="0">
                <a:hlinkClick r:id="rId5"/>
              </a:rPr>
              <a:t>AES</a:t>
            </a:r>
            <a:endParaRPr lang="cs-CZ" dirty="0"/>
          </a:p>
          <a:p>
            <a:r>
              <a:rPr lang="cs-CZ" dirty="0"/>
              <a:t>Od 2004 povinná, aby zařízení mohlo být „Wi-Fi“</a:t>
            </a:r>
          </a:p>
          <a:p>
            <a:r>
              <a:rPr lang="cs-CZ" dirty="0"/>
              <a:t>4-way </a:t>
            </a:r>
            <a:r>
              <a:rPr lang="cs-CZ" dirty="0" err="1"/>
              <a:t>handshake</a:t>
            </a:r>
            <a:r>
              <a:rPr lang="cs-CZ" dirty="0"/>
              <a:t>: PSK spočítaný na základě SSID a hesla</a:t>
            </a:r>
          </a:p>
          <a:p>
            <a:pPr lvl="1"/>
            <a:r>
              <a:rPr lang="cs-CZ" dirty="0"/>
              <a:t>PTK (</a:t>
            </a:r>
            <a:r>
              <a:rPr lang="cs-CZ" dirty="0" err="1"/>
              <a:t>pairwise</a:t>
            </a:r>
            <a:r>
              <a:rPr lang="cs-CZ" dirty="0"/>
              <a:t> temp. </a:t>
            </a:r>
            <a:r>
              <a:rPr lang="cs-CZ" dirty="0" err="1"/>
              <a:t>key</a:t>
            </a:r>
            <a:r>
              <a:rPr lang="cs-CZ" dirty="0"/>
              <a:t>) pro </a:t>
            </a:r>
            <a:r>
              <a:rPr lang="cs-CZ" dirty="0" err="1"/>
              <a:t>unicast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GTK (</a:t>
            </a:r>
            <a:r>
              <a:rPr lang="cs-CZ" dirty="0" err="1"/>
              <a:t>group</a:t>
            </a:r>
            <a:r>
              <a:rPr lang="cs-CZ" dirty="0"/>
              <a:t> </a:t>
            </a:r>
            <a:r>
              <a:rPr lang="cs-CZ" dirty="0" err="1"/>
              <a:t>key</a:t>
            </a:r>
            <a:r>
              <a:rPr lang="cs-CZ" dirty="0"/>
              <a:t>) pro </a:t>
            </a:r>
            <a:r>
              <a:rPr lang="cs-CZ" dirty="0" err="1"/>
              <a:t>multicast</a:t>
            </a:r>
            <a:endParaRPr lang="cs-CZ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D1A7305-EBC6-4D9C-B1A8-C19178260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003" y="2492896"/>
            <a:ext cx="3260397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247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Slabiny WPA2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err="1"/>
              <a:t>Rainbow</a:t>
            </a:r>
            <a:r>
              <a:rPr lang="cs-CZ" dirty="0"/>
              <a:t> tabulky pro obvyklá SSID a hesla (PSK)</a:t>
            </a:r>
          </a:p>
          <a:p>
            <a:r>
              <a:rPr lang="cs-CZ" dirty="0"/>
              <a:t>Insider útoky pomocí GTK (útok Hole196)</a:t>
            </a:r>
          </a:p>
          <a:p>
            <a:pPr lvl="1"/>
            <a:r>
              <a:rPr lang="en-US" dirty="0"/>
              <a:t>Traffic snooping</a:t>
            </a:r>
            <a:r>
              <a:rPr lang="cs-CZ" dirty="0"/>
              <a:t>, MITM, TCP </a:t>
            </a:r>
            <a:r>
              <a:rPr lang="cs-CZ" dirty="0" err="1"/>
              <a:t>resets</a:t>
            </a:r>
            <a:r>
              <a:rPr lang="cs-CZ" dirty="0"/>
              <a:t>, port </a:t>
            </a:r>
            <a:r>
              <a:rPr lang="cs-CZ" dirty="0" err="1"/>
              <a:t>scanning</a:t>
            </a:r>
            <a:r>
              <a:rPr lang="cs-CZ" dirty="0"/>
              <a:t>, </a:t>
            </a:r>
            <a:r>
              <a:rPr lang="cs-CZ" dirty="0" err="1"/>
              <a:t>frames</a:t>
            </a:r>
            <a:r>
              <a:rPr lang="cs-CZ" dirty="0"/>
              <a:t> </a:t>
            </a:r>
            <a:r>
              <a:rPr lang="cs-CZ" dirty="0" err="1"/>
              <a:t>injections</a:t>
            </a:r>
            <a:endParaRPr lang="cs-CZ" dirty="0"/>
          </a:p>
          <a:p>
            <a:r>
              <a:rPr lang="cs-CZ" dirty="0"/>
              <a:t>Chybí „Forward </a:t>
            </a:r>
            <a:r>
              <a:rPr lang="cs-CZ" dirty="0" err="1"/>
              <a:t>secrecy</a:t>
            </a:r>
            <a:r>
              <a:rPr lang="cs-CZ" dirty="0"/>
              <a:t>“</a:t>
            </a:r>
          </a:p>
          <a:p>
            <a:r>
              <a:rPr lang="cs-CZ" dirty="0"/>
              <a:t>Packet </a:t>
            </a:r>
            <a:r>
              <a:rPr lang="cs-CZ" dirty="0" err="1"/>
              <a:t>Number</a:t>
            </a:r>
            <a:r>
              <a:rPr lang="cs-CZ" dirty="0"/>
              <a:t> in CCMP</a:t>
            </a:r>
          </a:p>
          <a:p>
            <a:r>
              <a:rPr lang="cs-CZ" dirty="0"/>
              <a:t>WPA2 </a:t>
            </a:r>
            <a:r>
              <a:rPr lang="cs-CZ" dirty="0" err="1"/>
              <a:t>Radius</a:t>
            </a:r>
            <a:r>
              <a:rPr lang="cs-CZ" dirty="0"/>
              <a:t> s </a:t>
            </a:r>
            <a:r>
              <a:rPr lang="en-US" dirty="0"/>
              <a:t>MS-CHAPv2</a:t>
            </a:r>
            <a:r>
              <a:rPr lang="cs-CZ" dirty="0"/>
              <a:t> prolomeno</a:t>
            </a:r>
          </a:p>
          <a:p>
            <a:r>
              <a:rPr lang="cs-CZ" dirty="0"/>
              <a:t>Slabý RNG -&gt; odhadnutelný GTK</a:t>
            </a:r>
          </a:p>
          <a:p>
            <a:r>
              <a:rPr lang="cs-CZ" dirty="0">
                <a:hlinkClick r:id="rId3"/>
              </a:rPr>
              <a:t>KRACK </a:t>
            </a:r>
            <a:r>
              <a:rPr lang="cs-CZ" dirty="0" err="1">
                <a:hlinkClick r:id="rId3"/>
              </a:rPr>
              <a:t>attack</a:t>
            </a:r>
            <a:r>
              <a:rPr lang="cs-CZ" dirty="0">
                <a:hlinkClick r:id="rId3"/>
              </a:rPr>
              <a:t> </a:t>
            </a:r>
            <a:r>
              <a:rPr lang="cs-CZ" dirty="0"/>
              <a:t>(08/2017), zranitelné </a:t>
            </a:r>
            <a:r>
              <a:rPr lang="cs-CZ" dirty="0">
                <a:hlinkClick r:id="rId4"/>
              </a:rPr>
              <a:t>některé implementace </a:t>
            </a:r>
            <a:r>
              <a:rPr lang="cs-CZ" dirty="0"/>
              <a:t>(</a:t>
            </a:r>
            <a:r>
              <a:rPr lang="cs-CZ" dirty="0" err="1"/>
              <a:t>replay</a:t>
            </a:r>
            <a:r>
              <a:rPr lang="cs-CZ" dirty="0"/>
              <a:t> </a:t>
            </a:r>
            <a:r>
              <a:rPr lang="cs-CZ" dirty="0" err="1"/>
              <a:t>attack</a:t>
            </a:r>
            <a:r>
              <a:rPr lang="cs-CZ" dirty="0"/>
              <a:t>)</a:t>
            </a:r>
          </a:p>
          <a:p>
            <a:r>
              <a:rPr lang="cs-CZ" dirty="0"/>
              <a:t>WPS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36DCA8D-8627-46B8-B55D-F7D6839C29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0096" y="2492896"/>
            <a:ext cx="45148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33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WPA3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Nový standard zabezpečení Wi-Fi sítí z roku 2018</a:t>
            </a:r>
          </a:p>
          <a:p>
            <a:r>
              <a:rPr lang="cs-CZ" dirty="0"/>
              <a:t>Náhrada PSK za SAE založené na teorii konečných cyklických grup a eliptických křivkách</a:t>
            </a:r>
          </a:p>
          <a:p>
            <a:r>
              <a:rPr lang="cs-CZ" dirty="0"/>
              <a:t>V SAE také MAC adresy AP i klienta (ochrana proti </a:t>
            </a:r>
            <a:r>
              <a:rPr lang="cs-CZ" dirty="0" err="1"/>
              <a:t>rainbow</a:t>
            </a:r>
            <a:r>
              <a:rPr lang="cs-CZ" dirty="0"/>
              <a:t> tabulkám)</a:t>
            </a:r>
          </a:p>
          <a:p>
            <a:r>
              <a:rPr lang="cs-CZ" dirty="0">
                <a:hlinkClick r:id="rId3"/>
              </a:rPr>
              <a:t>Forward </a:t>
            </a:r>
            <a:r>
              <a:rPr lang="cs-CZ" dirty="0" err="1">
                <a:hlinkClick r:id="rId3"/>
              </a:rPr>
              <a:t>secrecy</a:t>
            </a:r>
            <a:endParaRPr lang="cs-CZ" dirty="0"/>
          </a:p>
          <a:p>
            <a:r>
              <a:rPr lang="cs-CZ" dirty="0"/>
              <a:t>Ochrana management </a:t>
            </a:r>
            <a:r>
              <a:rPr lang="cs-CZ" dirty="0" err="1"/>
              <a:t>frames</a:t>
            </a:r>
            <a:r>
              <a:rPr lang="cs-CZ" dirty="0"/>
              <a:t> (ochrana proti </a:t>
            </a:r>
            <a:r>
              <a:rPr lang="cs-CZ" dirty="0" err="1"/>
              <a:t>deauth</a:t>
            </a:r>
            <a:r>
              <a:rPr lang="cs-CZ" dirty="0"/>
              <a:t>) dle </a:t>
            </a:r>
            <a:r>
              <a:rPr lang="cs-CZ" dirty="0">
                <a:hlinkClick r:id="rId4"/>
              </a:rPr>
              <a:t>IEEE 802.11w</a:t>
            </a:r>
            <a:endParaRPr lang="cs-CZ" dirty="0"/>
          </a:p>
          <a:p>
            <a:r>
              <a:rPr lang="cs-CZ" dirty="0" err="1"/>
              <a:t>Enterprise</a:t>
            </a:r>
            <a:r>
              <a:rPr lang="cs-CZ" dirty="0"/>
              <a:t> mód WPA3-CNSA (</a:t>
            </a:r>
            <a:r>
              <a:rPr lang="en-US" b="0" i="0" dirty="0">
                <a:solidFill>
                  <a:srgbClr val="333333"/>
                </a:solidFill>
                <a:effectLst/>
                <a:latin typeface="Metric Light"/>
              </a:rPr>
              <a:t>Commercial National Security Agency</a:t>
            </a:r>
            <a:r>
              <a:rPr lang="cs-CZ" b="0" i="0" dirty="0">
                <a:solidFill>
                  <a:srgbClr val="333333"/>
                </a:solidFill>
                <a:effectLst/>
                <a:latin typeface="Metric Light"/>
              </a:rPr>
              <a:t>)</a:t>
            </a:r>
          </a:p>
          <a:p>
            <a:r>
              <a:rPr lang="cs-CZ" dirty="0">
                <a:solidFill>
                  <a:srgbClr val="333333"/>
                </a:solidFill>
                <a:latin typeface="Metric Light"/>
              </a:rPr>
              <a:t>Náhrada WPS pomocí registrace veřejného klíče do wifi (QR kód </a:t>
            </a:r>
            <a:r>
              <a:rPr lang="cs-CZ" dirty="0" err="1">
                <a:solidFill>
                  <a:srgbClr val="333333"/>
                </a:solidFill>
                <a:latin typeface="Metric Light"/>
              </a:rPr>
              <a:t>IoT</a:t>
            </a:r>
            <a:r>
              <a:rPr lang="cs-CZ" dirty="0">
                <a:solidFill>
                  <a:srgbClr val="333333"/>
                </a:solidFill>
                <a:latin typeface="Metric Light"/>
              </a:rPr>
              <a:t> zařízení)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41278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Slabiny WPA3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Dragonblood</a:t>
            </a: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attack</a:t>
            </a:r>
            <a:r>
              <a:rPr lang="cs-CZ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(04/2019) – útok na implementace</a:t>
            </a:r>
          </a:p>
          <a:p>
            <a:pPr lvl="1"/>
            <a:r>
              <a:rPr lang="cs-CZ" dirty="0" err="1">
                <a:solidFill>
                  <a:srgbClr val="000000"/>
                </a:solidFill>
                <a:latin typeface="Arial" panose="020B0604020202020204" pitchFamily="34" charset="0"/>
              </a:rPr>
              <a:t>Downgrade</a:t>
            </a:r>
            <a:r>
              <a:rPr lang="cs-CZ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Arial" panose="020B0604020202020204" pitchFamily="34" charset="0"/>
              </a:rPr>
              <a:t>attacks</a:t>
            </a:r>
            <a:endParaRPr lang="cs-CZ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cs-CZ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Side-channel</a:t>
            </a:r>
            <a:r>
              <a:rPr lang="cs-CZ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attacks</a:t>
            </a:r>
            <a:r>
              <a:rPr lang="cs-CZ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-&gt; </a:t>
            </a:r>
            <a:r>
              <a:rPr lang="cs-CZ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brute</a:t>
            </a:r>
            <a:r>
              <a:rPr lang="cs-CZ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force</a:t>
            </a:r>
            <a:endParaRPr lang="cs-CZ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cs-CZ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DOS</a:t>
            </a:r>
            <a:endParaRPr lang="en-US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28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6FF5E6CED1BE14C895C76C3A43FBEEB" ma:contentTypeVersion="10" ma:contentTypeDescription="Vytvoří nový dokument" ma:contentTypeScope="" ma:versionID="3abdb40a0322f21af9b75edb482b205c">
  <xsd:schema xmlns:xsd="http://www.w3.org/2001/XMLSchema" xmlns:xs="http://www.w3.org/2001/XMLSchema" xmlns:p="http://schemas.microsoft.com/office/2006/metadata/properties" xmlns:ns3="1ff08c5e-ab34-4a2e-bb2a-af451944fd9f" xmlns:ns4="4859f888-7429-48fc-beaf-0b408efab61d" targetNamespace="http://schemas.microsoft.com/office/2006/metadata/properties" ma:root="true" ma:fieldsID="b6ca08b1191879cbb872f6e96d3f6bdf" ns3:_="" ns4:_="">
    <xsd:import namespace="1ff08c5e-ab34-4a2e-bb2a-af451944fd9f"/>
    <xsd:import namespace="4859f888-7429-48fc-beaf-0b408efab61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08c5e-ab34-4a2e-bb2a-af451944fd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59f888-7429-48fc-beaf-0b408efab61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7FD51D-081C-435E-8F5D-6D88218064D9}">
  <ds:schemaRefs>
    <ds:schemaRef ds:uri="1ff08c5e-ab34-4a2e-bb2a-af451944fd9f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4859f888-7429-48fc-beaf-0b408efab61d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22238E5-BDC0-4655-AFB5-A7405C559E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E2AE98-8A94-4653-BD89-DB5E0F35FD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f08c5e-ab34-4a2e-bb2a-af451944fd9f"/>
    <ds:schemaRef ds:uri="4859f888-7429-48fc-beaf-0b408efab6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1872</TotalTime>
  <Words>947</Words>
  <Application>Microsoft Office PowerPoint</Application>
  <PresentationFormat>Širokoúhlá obrazovka</PresentationFormat>
  <Paragraphs>163</Paragraphs>
  <Slides>17</Slides>
  <Notes>12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3" baseType="lpstr">
      <vt:lpstr>Arial</vt:lpstr>
      <vt:lpstr>Calibri</vt:lpstr>
      <vt:lpstr>Linux Libertine</vt:lpstr>
      <vt:lpstr>Metric Light</vt:lpstr>
      <vt:lpstr>Roboto</vt:lpstr>
      <vt:lpstr>Motiv Office</vt:lpstr>
      <vt:lpstr>Wi-Fi security - part II. WPA / WPA2 / WPA 3</vt:lpstr>
      <vt:lpstr>Agenda</vt:lpstr>
      <vt:lpstr>Šifrování Wi-Fi sítí</vt:lpstr>
      <vt:lpstr>Co je WPA</vt:lpstr>
      <vt:lpstr>Slabiny WPA</vt:lpstr>
      <vt:lpstr>Co je WPA2</vt:lpstr>
      <vt:lpstr>Slabiny WPA2</vt:lpstr>
      <vt:lpstr>Co je WPA3</vt:lpstr>
      <vt:lpstr>Slabiny WPA3</vt:lpstr>
      <vt:lpstr>WPS</vt:lpstr>
      <vt:lpstr>Slabiny WPS</vt:lpstr>
      <vt:lpstr>Praktické ukázky </vt:lpstr>
      <vt:lpstr>Síť hackme</vt:lpstr>
      <vt:lpstr>Síť hackmeWPA2</vt:lpstr>
      <vt:lpstr>Síť hackmeWPA</vt:lpstr>
      <vt:lpstr>Distribuované „služby“</vt:lpstr>
      <vt:lpstr>V příštím díle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 security II. - WPA</dc:title>
  <dc:creator>Ondřej Václavek</dc:creator>
  <dc:description/>
  <cp:lastModifiedBy>Ondřej Václavek</cp:lastModifiedBy>
  <cp:revision>51</cp:revision>
  <dcterms:created xsi:type="dcterms:W3CDTF">2019-12-16T21:15:56Z</dcterms:created>
  <dcterms:modified xsi:type="dcterms:W3CDTF">2020-06-23T20:55:48Z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0x01010046FF5E6CED1BE14C895C76C3A43FBEEB</vt:lpwstr>
  </property>
</Properties>
</file>