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259" r:id="rId3"/>
    <p:sldId id="265" r:id="rId4"/>
    <p:sldId id="333" r:id="rId5"/>
    <p:sldId id="335" r:id="rId6"/>
    <p:sldId id="336" r:id="rId7"/>
    <p:sldId id="337" r:id="rId8"/>
    <p:sldId id="289" r:id="rId9"/>
    <p:sldId id="302" r:id="rId10"/>
    <p:sldId id="277" r:id="rId11"/>
    <p:sldId id="301" r:id="rId12"/>
    <p:sldId id="279" r:id="rId13"/>
    <p:sldId id="278" r:id="rId14"/>
    <p:sldId id="267" r:id="rId15"/>
    <p:sldId id="305" r:id="rId16"/>
    <p:sldId id="310" r:id="rId17"/>
    <p:sldId id="312" r:id="rId18"/>
    <p:sldId id="326" r:id="rId19"/>
    <p:sldId id="311" r:id="rId20"/>
    <p:sldId id="327" r:id="rId21"/>
    <p:sldId id="313" r:id="rId22"/>
    <p:sldId id="314" r:id="rId23"/>
    <p:sldId id="317" r:id="rId24"/>
    <p:sldId id="291" r:id="rId25"/>
    <p:sldId id="268" r:id="rId26"/>
    <p:sldId id="292" r:id="rId27"/>
    <p:sldId id="293" r:id="rId28"/>
    <p:sldId id="294" r:id="rId29"/>
    <p:sldId id="320" r:id="rId30"/>
    <p:sldId id="322" r:id="rId31"/>
    <p:sldId id="281" r:id="rId32"/>
    <p:sldId id="269" r:id="rId33"/>
    <p:sldId id="318" r:id="rId34"/>
    <p:sldId id="323" r:id="rId35"/>
    <p:sldId id="321" r:id="rId36"/>
    <p:sldId id="325" r:id="rId37"/>
    <p:sldId id="298" r:id="rId38"/>
    <p:sldId id="299" r:id="rId39"/>
    <p:sldId id="332" r:id="rId40"/>
    <p:sldId id="285" r:id="rId41"/>
    <p:sldId id="27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B6B"/>
    <a:srgbClr val="18B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69559"/>
  </p:normalViewPr>
  <p:slideViewPr>
    <p:cSldViewPr snapToGrid="0">
      <p:cViewPr varScale="1">
        <p:scale>
          <a:sx n="77" d="100"/>
          <a:sy n="77" d="100"/>
        </p:scale>
        <p:origin x="2472" y="17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5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7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4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34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3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9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9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0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8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00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9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5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3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4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6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8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81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92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4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52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7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5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7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33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2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CB1D-5086-6D4A-91CA-77D675DB7ABE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E64-A708-C341-B72C-270A6F454E28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BBF1-7E2E-E046-BC39-1FF82D80CE8A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B37AA-D564-6744-8090-2A902A4046DE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DB9C-A808-8844-A491-C869969AEB6C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6DFD-29AF-7E47-8AC2-887B4D5C3FDA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9425-1DD0-2842-A410-DED8DAC7E602}" type="datetime1">
              <a:rPr lang="en-CA" smtClean="0"/>
              <a:t>2022-01-20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1564-E0EE-514A-B193-FD60A5330A6A}" type="datetime1">
              <a:rPr lang="en-CA" smtClean="0"/>
              <a:t>2022-01-20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085F-20B1-2847-AFA1-F8DC1551CB34}" type="datetime1">
              <a:rPr lang="en-CA" smtClean="0"/>
              <a:t>2022-01-20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E09B-1D8A-3349-B92C-F9A56493A03C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D6FF-BB98-3048-9795-8E3A08174C7C}" type="datetime1">
              <a:rPr lang="en-CA" smtClean="0"/>
              <a:t>2022-01-20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96C-8AB7-714E-90B5-0AAA1EB6B2E9}" type="datetime1">
              <a:rPr lang="en-CA" smtClean="0"/>
              <a:t>2022-01-20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ips.ethereum.org/eips/eip-62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bp2p/specs/blob/master/pubsub/gossipsub/gossipsub-v1.1.mdpeersco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fc.vac.dev/spec/17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thresear.ch/t/semaphore-rln-rate-limiting-nullifier-for-spam-prevention-in-anonymous-p2p-setting/500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fc.vac.dev/spec/1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fc.vac.dev/spec/17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fc.vac.dev/spec/11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ethresear.ch/t/semaphore-rln-rate-limiting-nullifier-for-spam-prevention-in-anonymous-p2p-setting/5009" TargetMode="External"/><Relationship Id="rId3" Type="http://schemas.openxmlformats.org/officeDocument/2006/relationships/hyperlink" Target="https://rfc.vac.dev/spec/17/" TargetMode="External"/><Relationship Id="rId7" Type="http://schemas.openxmlformats.org/officeDocument/2006/relationships/hyperlink" Target="https://github.com/status-im/js-waku" TargetMode="External"/><Relationship Id="rId12" Type="http://schemas.openxmlformats.org/officeDocument/2006/relationships/hyperlink" Target="https://github.com/kilic/rln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atus-im/nim-waku" TargetMode="External"/><Relationship Id="rId11" Type="http://schemas.openxmlformats.org/officeDocument/2006/relationships/hyperlink" Target="https://hackmd.io/7GR5Vi28Rz2EpEmLK0E0Aw" TargetMode="External"/><Relationship Id="rId5" Type="http://schemas.openxmlformats.org/officeDocument/2006/relationships/hyperlink" Target="https://vac.dev/rln-relay" TargetMode="External"/><Relationship Id="rId10" Type="http://schemas.openxmlformats.org/officeDocument/2006/relationships/hyperlink" Target="https://github.com/appliedzkp/rln" TargetMode="External"/><Relationship Id="rId4" Type="http://schemas.openxmlformats.org/officeDocument/2006/relationships/hyperlink" Target="https://github.com/vacp2p/research/blob/master/rln-research/Waku_RLN_Relay.pdf" TargetMode="External"/><Relationship Id="rId9" Type="http://schemas.openxmlformats.org/officeDocument/2006/relationships/hyperlink" Target="https://medium.com/privacy-scaling-explorations/rate-limiting-nullifier-a-spam-protection-mechanism-for-anonymous-environments-bbe4006a57d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ibp2p/specs/tree/master/pubsub/gossipsub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c.vac.dev/spec/11/#security-analysis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6E1FFB-E778-D449-9934-3C3D117E3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45" y="0"/>
            <a:ext cx="465738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58" y="1364501"/>
            <a:ext cx="4500154" cy="3088972"/>
          </a:xfrm>
          <a:ln w="25400" cap="sq">
            <a:noFill/>
            <a:miter lim="800000"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3600" b="1" kern="1200" dirty="0">
                <a:ea typeface="+mj-ea"/>
                <a:cs typeface="+mj-cs"/>
              </a:rPr>
              <a:t> 17/WAKU2-RLN-RELAY: Privacy-Preserving </a:t>
            </a:r>
            <a:br>
              <a:rPr lang="en-US" sz="3600" b="1" kern="1200" dirty="0">
                <a:ea typeface="+mj-ea"/>
                <a:cs typeface="+mj-cs"/>
              </a:rPr>
            </a:br>
            <a:r>
              <a:rPr lang="en-US" sz="3600" b="1" kern="1200" dirty="0">
                <a:ea typeface="+mj-ea"/>
                <a:cs typeface="+mj-cs"/>
              </a:rPr>
              <a:t>Peer-to-Peer </a:t>
            </a:r>
            <a:br>
              <a:rPr lang="en-US" sz="3600" b="1" kern="1200" dirty="0">
                <a:ea typeface="+mj-ea"/>
                <a:cs typeface="+mj-cs"/>
              </a:rPr>
            </a:br>
            <a:r>
              <a:rPr lang="en-US" sz="3600" b="1" kern="1200" dirty="0">
                <a:ea typeface="+mj-ea"/>
                <a:cs typeface="+mj-cs"/>
              </a:rPr>
              <a:t>Economic </a:t>
            </a:r>
            <a:br>
              <a:rPr lang="en-US" sz="3600" b="1" kern="1200" dirty="0">
                <a:ea typeface="+mj-ea"/>
                <a:cs typeface="+mj-cs"/>
              </a:rPr>
            </a:br>
            <a:r>
              <a:rPr lang="en-US" sz="3600" b="1" kern="1200" dirty="0">
                <a:ea typeface="+mj-ea"/>
                <a:cs typeface="+mj-cs"/>
              </a:rPr>
              <a:t>Spam Protection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9C062E-1087-CB4E-84B3-52B62AFA159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471322" y="3521128"/>
            <a:ext cx="5053066" cy="7433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*Vac Research and Development</a:t>
            </a:r>
          </a:p>
          <a:p>
            <a:r>
              <a:rPr lang="en-US" sz="1600" dirty="0"/>
              <a:t>*Status Research and Development, Singapore 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041D7-25DB-9748-9584-33FF3D024FC6}"/>
              </a:ext>
            </a:extLst>
          </p:cNvPr>
          <p:cNvSpPr txBox="1">
            <a:spLocks/>
          </p:cNvSpPr>
          <p:nvPr/>
        </p:nvSpPr>
        <p:spPr>
          <a:xfrm>
            <a:off x="6471322" y="605171"/>
            <a:ext cx="505739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Sanaz</a:t>
            </a:r>
            <a:r>
              <a:rPr lang="en-US" sz="2000" dirty="0"/>
              <a:t> Taheri </a:t>
            </a:r>
            <a:r>
              <a:rPr lang="en-US" sz="2000" dirty="0" err="1"/>
              <a:t>Boshrooyeh</a:t>
            </a:r>
            <a:r>
              <a:rPr lang="en-US" sz="2000" dirty="0"/>
              <a:t> (Presenter)* </a:t>
            </a:r>
          </a:p>
          <a:p>
            <a:r>
              <a:rPr lang="en-US" sz="2000" dirty="0"/>
              <a:t>Oskar </a:t>
            </a:r>
            <a:r>
              <a:rPr lang="en-US" sz="2000" dirty="0" err="1"/>
              <a:t>Thoren</a:t>
            </a:r>
            <a:r>
              <a:rPr lang="en-US" sz="2000" dirty="0"/>
              <a:t>*</a:t>
            </a:r>
          </a:p>
          <a:p>
            <a:r>
              <a:rPr lang="en-US" sz="2000" dirty="0"/>
              <a:t>Barry Whitehat</a:t>
            </a:r>
          </a:p>
          <a:p>
            <a:r>
              <a:rPr lang="en-US" sz="2000" dirty="0"/>
              <a:t>Wei </a:t>
            </a:r>
            <a:r>
              <a:rPr lang="en-US" sz="2000" dirty="0" err="1"/>
              <a:t>Jie</a:t>
            </a:r>
            <a:r>
              <a:rPr lang="en-US" sz="2000" dirty="0"/>
              <a:t> Koh</a:t>
            </a:r>
          </a:p>
          <a:p>
            <a:r>
              <a:rPr lang="en-US" sz="2000" dirty="0" err="1"/>
              <a:t>Onur</a:t>
            </a:r>
            <a:r>
              <a:rPr lang="en-US" sz="2000" dirty="0"/>
              <a:t> </a:t>
            </a:r>
            <a:r>
              <a:rPr lang="en-US" sz="2000" dirty="0" err="1"/>
              <a:t>Kilic</a:t>
            </a:r>
            <a:r>
              <a:rPr lang="en-US" sz="2000" dirty="0"/>
              <a:t> </a:t>
            </a:r>
          </a:p>
          <a:p>
            <a:r>
              <a:rPr lang="en-US" sz="2000" dirty="0"/>
              <a:t>Kobi </a:t>
            </a:r>
            <a:r>
              <a:rPr lang="en-US" sz="2000" dirty="0" err="1"/>
              <a:t>Gurkan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574B25-0A6C-FC4C-9A4E-BFFBDE711199}"/>
              </a:ext>
            </a:extLst>
          </p:cNvPr>
          <p:cNvSpPr/>
          <p:nvPr/>
        </p:nvSpPr>
        <p:spPr>
          <a:xfrm>
            <a:off x="6797096" y="5134554"/>
            <a:ext cx="4401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Link to the paper: https://</a:t>
            </a:r>
            <a:r>
              <a:rPr lang="en-US" dirty="0" err="1"/>
              <a:t>github.com</a:t>
            </a:r>
            <a:r>
              <a:rPr lang="en-US" dirty="0"/>
              <a:t>/vacp2p/research/blob/master/</a:t>
            </a:r>
            <a:r>
              <a:rPr lang="en-US" dirty="0" err="1"/>
              <a:t>rln</a:t>
            </a:r>
            <a:r>
              <a:rPr lang="en-US" dirty="0"/>
              <a:t>-research/</a:t>
            </a:r>
            <a:r>
              <a:rPr lang="en-US" dirty="0" err="1"/>
              <a:t>Waku_RLN_Relay.pdf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87FBC-B1E1-A441-B828-5FAB8AC59883}"/>
              </a:ext>
            </a:extLst>
          </p:cNvPr>
          <p:cNvSpPr/>
          <p:nvPr/>
        </p:nvSpPr>
        <p:spPr>
          <a:xfrm>
            <a:off x="0" y="0"/>
            <a:ext cx="144604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26E8A-6868-E44A-8D63-E6F96EDF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8D6FB16-06F8-FD44-A715-A91EE6A7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81" y="58875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Privacy-Preservation and Spam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anonymous: No Personally Identifiable information is available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0BA10C-2F5A-D845-89DB-7C9946B8F697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596E7E1-DBC9-B74D-B190-E7E8A8C1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FE345F4-0025-2E44-AC6E-D4FFF2681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D803644-E7A2-A341-B1C7-0381F3829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DFDD144-7883-3644-9649-A6BB2545F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1D44F84-3E82-594E-932D-BC42FA9A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465C32-2EC8-B242-936D-CE85D3471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8343A8-A02F-B84A-952B-D1AFDAB69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CF22243-25F5-C348-809C-DDC2F2CE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24F2532-55F2-6141-AC31-36F1BEA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9B219FE-EB47-D348-AC1E-7A8EBD97F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B3C60C0-058F-BC48-AC3D-A47821B34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0CDBB44-DF01-4340-A6D5-057816998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03CA6E9-FA88-004B-9450-900863F50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79A8CF6-4858-BA44-8707-078C1E70C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AA00D4-C3E6-974E-97BD-874C59E635E9}"/>
                </a:ext>
              </a:extLst>
            </p:cNvPr>
            <p:cNvCxnSpPr>
              <a:cxnSpLocks/>
              <a:stCxn id="26" idx="2"/>
              <a:endCxn id="2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8B9C41-C12B-3A44-9D70-832FD7079468}"/>
                </a:ext>
              </a:extLst>
            </p:cNvPr>
            <p:cNvCxnSpPr>
              <a:cxnSpLocks/>
              <a:stCxn id="28" idx="1"/>
              <a:endCxn id="2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00AE51-9886-DD41-BA95-66701C04C32E}"/>
                </a:ext>
              </a:extLst>
            </p:cNvPr>
            <p:cNvCxnSpPr>
              <a:cxnSpLocks/>
              <a:stCxn id="28" idx="0"/>
              <a:endCxn id="3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C1D2F70-A830-1041-BAF2-6B1D9797F82B}"/>
                </a:ext>
              </a:extLst>
            </p:cNvPr>
            <p:cNvCxnSpPr>
              <a:cxnSpLocks/>
              <a:stCxn id="31" idx="1"/>
              <a:endCxn id="2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295977-AFC5-1242-9432-E66EA417F98D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315C08-4B5B-B94F-83B7-C47C7EFEF529}"/>
                </a:ext>
              </a:extLst>
            </p:cNvPr>
            <p:cNvCxnSpPr>
              <a:cxnSpLocks/>
              <a:stCxn id="34" idx="1"/>
              <a:endCxn id="3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4824A4-EBBE-9444-9265-2121C978566C}"/>
                </a:ext>
              </a:extLst>
            </p:cNvPr>
            <p:cNvCxnSpPr>
              <a:cxnSpLocks/>
              <a:stCxn id="47" idx="1"/>
              <a:endCxn id="3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E5AB584-AEE7-BD43-9B15-B217AFE9C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06EC1C9-1234-AC44-B81E-C5F0E064CE6D}"/>
                </a:ext>
              </a:extLst>
            </p:cNvPr>
            <p:cNvCxnSpPr>
              <a:cxnSpLocks/>
              <a:stCxn id="34" idx="3"/>
              <a:endCxn id="3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67D9A0-4FB3-FA48-A393-37B00B65D871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C54E13-F7A1-AF41-BAE5-E9C5276C7252}"/>
                </a:ext>
              </a:extLst>
            </p:cNvPr>
            <p:cNvCxnSpPr>
              <a:cxnSpLocks/>
              <a:stCxn id="36" idx="2"/>
              <a:endCxn id="3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ABE3B7-2933-7541-A75C-7D306EFB853F}"/>
                </a:ext>
              </a:extLst>
            </p:cNvPr>
            <p:cNvCxnSpPr>
              <a:cxnSpLocks/>
              <a:stCxn id="32" idx="0"/>
              <a:endCxn id="3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5381A9-8D0F-3642-8FDD-CC3CF2512AFD}"/>
                </a:ext>
              </a:extLst>
            </p:cNvPr>
            <p:cNvCxnSpPr>
              <a:cxnSpLocks/>
              <a:stCxn id="34" idx="0"/>
              <a:endCxn id="3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6DBBA1-D3C3-3949-BE3F-31B25D12A71A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356197-9633-AB4C-9D07-5122B9914171}"/>
                </a:ext>
              </a:extLst>
            </p:cNvPr>
            <p:cNvCxnSpPr>
              <a:cxnSpLocks/>
              <a:stCxn id="39" idx="1"/>
              <a:endCxn id="3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4C36EF4-A85F-0D4C-B3E6-81B8E8CEB2CC}"/>
                </a:ext>
              </a:extLst>
            </p:cNvPr>
            <p:cNvCxnSpPr>
              <a:cxnSpLocks/>
              <a:stCxn id="47" idx="2"/>
              <a:endCxn id="3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4D8DDA-4430-EE42-9F8A-EFB960C34D4B}"/>
                </a:ext>
              </a:extLst>
            </p:cNvPr>
            <p:cNvCxnSpPr>
              <a:cxnSpLocks/>
              <a:stCxn id="26" idx="3"/>
              <a:endCxn id="2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AB26FB-ED65-8C49-ABF8-1B84A5D161A4}"/>
                </a:ext>
              </a:extLst>
            </p:cNvPr>
            <p:cNvCxnSpPr>
              <a:cxnSpLocks/>
              <a:stCxn id="31" idx="0"/>
              <a:endCxn id="3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B2D09D3-0F49-C042-A57E-B8BCDF8F54FD}"/>
                </a:ext>
              </a:extLst>
            </p:cNvPr>
            <p:cNvCxnSpPr>
              <a:cxnSpLocks/>
              <a:stCxn id="31" idx="3"/>
              <a:endCxn id="3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593444-B5D6-364A-BB50-6334A27CF747}"/>
                </a:ext>
              </a:extLst>
            </p:cNvPr>
            <p:cNvCxnSpPr>
              <a:cxnSpLocks/>
              <a:stCxn id="26" idx="0"/>
              <a:endCxn id="3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269DE2-09EB-9248-ACC0-A043906D6AF1}"/>
                </a:ext>
              </a:extLst>
            </p:cNvPr>
            <p:cNvCxnSpPr>
              <a:cxnSpLocks/>
              <a:stCxn id="32" idx="1"/>
              <a:endCxn id="3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31BD29-3713-7D47-8BF9-E68CEFEF123C}"/>
                </a:ext>
              </a:extLst>
            </p:cNvPr>
            <p:cNvCxnSpPr>
              <a:cxnSpLocks/>
              <a:stCxn id="36" idx="0"/>
              <a:endCxn id="3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4EA8A4B-4FE3-4E4D-A5CA-E9EC9FADCCB3}"/>
                </a:ext>
              </a:extLst>
            </p:cNvPr>
            <p:cNvCxnSpPr>
              <a:cxnSpLocks/>
              <a:stCxn id="36" idx="1"/>
              <a:endCxn id="2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6A0F3C5-D7BE-2949-BE13-C248B58CDC8C}"/>
                </a:ext>
              </a:extLst>
            </p:cNvPr>
            <p:cNvCxnSpPr>
              <a:cxnSpLocks/>
              <a:stCxn id="38" idx="2"/>
              <a:endCxn id="3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6C38F0-5269-C049-95B1-5351244F1272}"/>
                </a:ext>
              </a:extLst>
            </p:cNvPr>
            <p:cNvCxnSpPr>
              <a:cxnSpLocks/>
              <a:stCxn id="39" idx="2"/>
              <a:endCxn id="3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EEA23D-EB5B-944C-9FE8-3246F06BB16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F7EE66E-D096-3241-A9D6-29BBA4FF3364}"/>
                </a:ext>
              </a:extLst>
            </p:cNvPr>
            <p:cNvCxnSpPr>
              <a:cxnSpLocks/>
              <a:stCxn id="34" idx="3"/>
              <a:endCxn id="3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0E6F1B-7896-934B-B32A-47FB244D0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427" y="4773562"/>
            <a:ext cx="577913" cy="577913"/>
          </a:xfrm>
          <a:prstGeom prst="rect">
            <a:avLst/>
          </a:prstGeom>
        </p:spPr>
      </p:pic>
      <p:pic>
        <p:nvPicPr>
          <p:cNvPr id="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BBCA641-0ABB-5746-AF42-7040C42B4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01" y="46047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0846905-BCFE-204B-8BD5-5EF35F01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23" y="498460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6FA0309-15E8-9A42-98CF-F83BA599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1" y="534230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1C4B7E2-EFA7-ED4D-83AF-685A3ADF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3" y="45531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8E61FC38-8EE6-EA4C-846D-5DDD0C6A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07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1ADC7F4-98E0-8B48-8368-171B04DCA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37" y="44290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D079393-CF98-DB4C-9EFF-0B9168922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05" y="436850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2CC3E04-D923-604C-AC9A-A87526272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7" y="432865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64C2289-EAFE-AA41-A428-E4D60FBC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61" y="49763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4C0C63D-4463-A249-95AF-2B529807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0" y="497342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380BFB3-68BA-454A-9855-7FAF994B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4" y="496975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A18FAA7-5903-784B-8428-D54B9A160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4" y="497268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DA14CEF-CFCA-4548-A6EE-4F9392CF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53948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99FA9464-ED92-3B4A-8091-BD5F8FC2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4" y="54318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6048B5D-58C7-C643-8559-C2123111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85" y="547104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1837A0B7-5328-6A4F-97C7-277956A0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72" y="551459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D813FAC-C887-C246-ADEC-AFAE273F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93" y="55825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4EB4FAF-DF6A-544C-BEAB-33DDA7BF0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90" y="496878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D6BE5FE-1973-0E4E-81BA-123CF1579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25" y="582344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CA9FEF9-7A6B-D448-B44B-C06AB12B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90" y="574206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00B6CAB-883A-A542-9444-A08537CB0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48" y="566662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F9EA8C2-DD2A-6B41-8F32-5D4CAAF7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31" y="5590292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DA30084-32BB-3A46-871F-49B45B5C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11" y="5510162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DAF87C6-BCCE-CF43-AE7E-58BBB2E139B1}"/>
              </a:ext>
            </a:extLst>
          </p:cNvPr>
          <p:cNvSpPr txBox="1"/>
          <p:nvPr/>
        </p:nvSpPr>
        <p:spPr>
          <a:xfrm>
            <a:off x="8646603" y="5734201"/>
            <a:ext cx="261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are anonymous</a:t>
            </a:r>
          </a:p>
          <a:p>
            <a:r>
              <a:rPr lang="en-US" dirty="0"/>
              <a:t>and </a:t>
            </a:r>
            <a:r>
              <a:rPr lang="en-US" dirty="0" err="1"/>
              <a:t>unlinkable</a:t>
            </a:r>
            <a:endParaRPr lang="en-US" dirty="0"/>
          </a:p>
        </p:txBody>
      </p:sp>
      <p:pic>
        <p:nvPicPr>
          <p:cNvPr id="7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F0B3B82E-FA3D-254E-976D-204D20D6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20" y="586973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869D187-131F-B446-92D1-FB49B9FB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7" y="443585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FA1F5B2-B6F9-CB4F-B1C5-80DD3DCE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32" y="541366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18B7675-1519-C44C-9285-B29E7166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28" y="527866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105AD2B-7664-ED47-BF79-5AA39E02AC49}"/>
              </a:ext>
            </a:extLst>
          </p:cNvPr>
          <p:cNvSpPr txBox="1"/>
          <p:nvPr/>
        </p:nvSpPr>
        <p:spPr>
          <a:xfrm>
            <a:off x="4734372" y="3517461"/>
            <a:ext cx="156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publishing peer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84FC19-6E32-624E-81E8-0D9ED6883403}"/>
              </a:ext>
            </a:extLst>
          </p:cNvPr>
          <p:cNvSpPr txBox="1"/>
          <p:nvPr/>
        </p:nvSpPr>
        <p:spPr>
          <a:xfrm>
            <a:off x="889432" y="484192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Spammer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DD62D5-454A-D749-AB7C-71E525CEC9E9}"/>
              </a:ext>
            </a:extLst>
          </p:cNvPr>
          <p:cNvSpPr txBox="1"/>
          <p:nvPr/>
        </p:nvSpPr>
        <p:spPr>
          <a:xfrm>
            <a:off x="3901726" y="5898927"/>
            <a:ext cx="145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publishing peer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BC85F-D147-2947-B6CD-7A59BD7E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10</a:t>
            </a:fld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6B07E3-005B-1F41-8788-8E17E1202C09}"/>
              </a:ext>
            </a:extLst>
          </p:cNvPr>
          <p:cNvSpPr txBox="1"/>
          <p:nvPr/>
        </p:nvSpPr>
        <p:spPr>
          <a:xfrm>
            <a:off x="8988997" y="4601268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peer</a:t>
            </a:r>
          </a:p>
        </p:txBody>
      </p:sp>
      <p:sp>
        <p:nvSpPr>
          <p:cNvPr id="83" name="Cloud Callout 82">
            <a:extLst>
              <a:ext uri="{FF2B5EF4-FFF2-40B4-BE49-F238E27FC236}">
                <a16:creationId xmlns:a16="http://schemas.microsoft.com/office/drawing/2014/main" id="{FBE8157C-F95C-2F48-999F-74900BC4371E}"/>
              </a:ext>
            </a:extLst>
          </p:cNvPr>
          <p:cNvSpPr/>
          <p:nvPr/>
        </p:nvSpPr>
        <p:spPr>
          <a:xfrm flipH="1">
            <a:off x="6467567" y="4572226"/>
            <a:ext cx="2675502" cy="950563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Messages carry no personally identifiable information about the publisher</a:t>
            </a:r>
          </a:p>
        </p:txBody>
      </p:sp>
    </p:spTree>
    <p:extLst>
      <p:ext uri="{BB962C8B-B14F-4D97-AF65-F5344CB8AC3E}">
        <p14:creationId xmlns:p14="http://schemas.microsoft.com/office/powerpoint/2010/main" val="337910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Privacy-Preservation and Spam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are anonymous: No Personally Identifiable information is available</a:t>
            </a:r>
          </a:p>
          <a:p>
            <a:r>
              <a:rPr lang="en-US" dirty="0"/>
              <a:t>Solutions like IP blocking are not effective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776D-B4C3-C543-A2BC-2DD8BA29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11</a:t>
            </a:fld>
            <a:endParaRPr lang="en-US"/>
          </a:p>
        </p:txBody>
      </p:sp>
      <p:pic>
        <p:nvPicPr>
          <p:cNvPr id="8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9F018B9-E9EF-E44A-9D9A-CE9A61F3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81" y="58875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A83C608-9C3F-0D4D-A831-7B4A148E424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E3096BB-70FD-154A-AAAC-AA314D45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397EE8F-6DB4-D445-872C-F67D8F19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3661ECA-6374-474A-8C9A-B14C74FA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DD7E7AD-76A4-074C-9A44-2B3049414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6CC0DB1-A1CB-4046-A527-8E0A9ECE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DB1BB9E1-E670-9146-A3AA-EFEDA048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16B55F-3CF5-0840-A7EC-4C4BFB0C0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7549E2A-9AAA-9F4A-A532-64F9BDA39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BC4757-2684-A34D-A14B-5460E3D07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F4FBC1A-4C8E-1145-9324-E43BDEA9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E7E8ABA-5370-F849-B5FC-FAC9F8202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05183E6-E99E-5B4B-9F29-7CD6F9A9C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8F0737D-18B7-4245-85AB-76E465EBC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2ABAF5AD-7EBB-1B42-8681-43E8A072C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B34DC5-7DE1-C148-9787-0FC9263B0E5C}"/>
                </a:ext>
              </a:extLst>
            </p:cNvPr>
            <p:cNvCxnSpPr>
              <a:cxnSpLocks/>
              <a:stCxn id="86" idx="2"/>
              <a:endCxn id="8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D598FFF-BCEA-A149-A0B4-BEC87AAFC89F}"/>
                </a:ext>
              </a:extLst>
            </p:cNvPr>
            <p:cNvCxnSpPr>
              <a:cxnSpLocks/>
              <a:stCxn id="88" idx="1"/>
              <a:endCxn id="8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6B8D36-1EF5-7C43-B789-BE56F98B1220}"/>
                </a:ext>
              </a:extLst>
            </p:cNvPr>
            <p:cNvCxnSpPr>
              <a:cxnSpLocks/>
              <a:stCxn id="88" idx="0"/>
              <a:endCxn id="9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7B9F766-A124-CC45-95E9-B19DC04EC056}"/>
                </a:ext>
              </a:extLst>
            </p:cNvPr>
            <p:cNvCxnSpPr>
              <a:cxnSpLocks/>
              <a:stCxn id="91" idx="1"/>
              <a:endCxn id="8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F33ED5E-93E5-FE42-8290-467864E532BB}"/>
                </a:ext>
              </a:extLst>
            </p:cNvPr>
            <p:cNvCxnSpPr>
              <a:cxnSpLocks/>
              <a:stCxn id="89" idx="0"/>
              <a:endCxn id="8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92B4EA-A63C-C448-A949-CDE7ADAD712C}"/>
                </a:ext>
              </a:extLst>
            </p:cNvPr>
            <p:cNvCxnSpPr>
              <a:cxnSpLocks/>
              <a:stCxn id="94" idx="1"/>
              <a:endCxn id="9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AA98503-964A-8344-A251-EF5CF74D3E24}"/>
                </a:ext>
              </a:extLst>
            </p:cNvPr>
            <p:cNvCxnSpPr>
              <a:cxnSpLocks/>
              <a:stCxn id="107" idx="1"/>
              <a:endCxn id="9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4D6EBF8C-D629-B940-B245-63634C54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47F7F7F-70DC-FE4F-BC0B-A6B5F963CF78}"/>
                </a:ext>
              </a:extLst>
            </p:cNvPr>
            <p:cNvCxnSpPr>
              <a:cxnSpLocks/>
              <a:stCxn id="94" idx="3"/>
              <a:endCxn id="9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7AA2B4-0C11-0747-9726-0C7BB879FF6F}"/>
                </a:ext>
              </a:extLst>
            </p:cNvPr>
            <p:cNvCxnSpPr>
              <a:cxnSpLocks/>
              <a:stCxn id="94" idx="2"/>
              <a:endCxn id="9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A6CFF25-A1E7-F049-9810-9D5CCD0605E3}"/>
                </a:ext>
              </a:extLst>
            </p:cNvPr>
            <p:cNvCxnSpPr>
              <a:cxnSpLocks/>
              <a:stCxn id="96" idx="2"/>
              <a:endCxn id="9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2026FE-2375-4143-A8D7-1C269D4DC0F5}"/>
                </a:ext>
              </a:extLst>
            </p:cNvPr>
            <p:cNvCxnSpPr>
              <a:cxnSpLocks/>
              <a:stCxn id="92" idx="0"/>
              <a:endCxn id="9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2197829-9670-1B40-87D9-C7E8713C215C}"/>
                </a:ext>
              </a:extLst>
            </p:cNvPr>
            <p:cNvCxnSpPr>
              <a:cxnSpLocks/>
              <a:stCxn id="94" idx="0"/>
              <a:endCxn id="9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F0BC5EE-EA32-D54D-839F-080384BDED37}"/>
                </a:ext>
              </a:extLst>
            </p:cNvPr>
            <p:cNvCxnSpPr>
              <a:cxnSpLocks/>
              <a:stCxn id="97" idx="0"/>
              <a:endCxn id="9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0031DE-DF1A-B24C-846F-6CD59E3EA17F}"/>
                </a:ext>
              </a:extLst>
            </p:cNvPr>
            <p:cNvCxnSpPr>
              <a:cxnSpLocks/>
              <a:stCxn id="99" idx="1"/>
              <a:endCxn id="9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37AB72-5C01-3449-9680-ABA696C689FB}"/>
                </a:ext>
              </a:extLst>
            </p:cNvPr>
            <p:cNvCxnSpPr>
              <a:cxnSpLocks/>
              <a:stCxn id="107" idx="2"/>
              <a:endCxn id="9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5E5C95-6D8B-9C46-AE81-FDEE6515DAC4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2F36037-7653-0444-AB95-856688E7B33C}"/>
                </a:ext>
              </a:extLst>
            </p:cNvPr>
            <p:cNvCxnSpPr>
              <a:cxnSpLocks/>
              <a:stCxn id="91" idx="0"/>
              <a:endCxn id="9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E1B902E-300C-8143-967E-4070ECDEEC2F}"/>
                </a:ext>
              </a:extLst>
            </p:cNvPr>
            <p:cNvCxnSpPr>
              <a:cxnSpLocks/>
              <a:stCxn id="91" idx="3"/>
              <a:endCxn id="9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24FEB2-A7E2-5D4D-B3CE-6006F8F1C82D}"/>
                </a:ext>
              </a:extLst>
            </p:cNvPr>
            <p:cNvCxnSpPr>
              <a:cxnSpLocks/>
              <a:stCxn id="86" idx="0"/>
              <a:endCxn id="9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CEA7EB5-0E30-154A-A59F-36E888C85C65}"/>
                </a:ext>
              </a:extLst>
            </p:cNvPr>
            <p:cNvCxnSpPr>
              <a:cxnSpLocks/>
              <a:stCxn id="92" idx="1"/>
              <a:endCxn id="9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E9E5357-8E7E-1945-B158-EA6D9F06491D}"/>
                </a:ext>
              </a:extLst>
            </p:cNvPr>
            <p:cNvCxnSpPr>
              <a:cxnSpLocks/>
              <a:stCxn id="96" idx="0"/>
              <a:endCxn id="9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664525D-6295-1E44-BB0A-FD2B5188BB84}"/>
                </a:ext>
              </a:extLst>
            </p:cNvPr>
            <p:cNvCxnSpPr>
              <a:cxnSpLocks/>
              <a:stCxn id="96" idx="1"/>
              <a:endCxn id="8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A0F8E90-F49B-0444-8DA4-87D66C0D2CC2}"/>
                </a:ext>
              </a:extLst>
            </p:cNvPr>
            <p:cNvCxnSpPr>
              <a:cxnSpLocks/>
              <a:stCxn id="98" idx="2"/>
              <a:endCxn id="9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B2D067-0382-2544-9571-0E0A0F0DEEA1}"/>
                </a:ext>
              </a:extLst>
            </p:cNvPr>
            <p:cNvCxnSpPr>
              <a:cxnSpLocks/>
              <a:stCxn id="99" idx="2"/>
              <a:endCxn id="9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36B8E30-69F4-4648-B084-90CF293A318C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E09E8ED-E7E2-624F-A58D-5567AE0DEC42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D84220B-01BC-2142-8892-5C585286E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427" y="4773562"/>
            <a:ext cx="577913" cy="577913"/>
          </a:xfrm>
          <a:prstGeom prst="rect">
            <a:avLst/>
          </a:prstGeom>
        </p:spPr>
      </p:pic>
      <p:pic>
        <p:nvPicPr>
          <p:cNvPr id="12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393B106E-E238-6041-835C-32AFA2A68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01" y="46047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9CCB68C2-4394-8D40-A762-7D72D45E7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23" y="498460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89EA21E-A763-1E4D-97D1-5704918E7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1" y="534230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F632536C-981F-5F4C-9741-14843E99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3" y="45531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222EF62-49D3-1E44-8D05-B56CD598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07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B4C2BC1-6FA6-5D4C-A92D-A2124DC8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37" y="44290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8102166-6A00-454A-AC5A-7D46BC4A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05" y="436850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649836B-4299-E94C-BCC1-666F05C4E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7" y="432865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1EB0189-B785-F347-B6E4-D018846C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61" y="49763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BF73C1D-3A16-3D43-A206-3402CA5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0" y="497342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69EC3AB-D3D5-BC4F-A58E-498EA462B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4" y="496975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60A830D-E22C-6949-B441-FD8FBACA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4" y="497268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326BFED-588B-C74F-B45D-5BA1E6256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53948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0D32EAE-DAB6-CA4A-B2FD-46CCC7ABA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4" y="54318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2E2593D-0835-3140-9712-5D3DFF0A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85" y="547104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8FD2E35-77E7-4E44-A229-74596A7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72" y="551459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7BE8588-4B28-9246-94E6-CD1AE8A1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93" y="55825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FAE370EE-3031-5D43-A2E9-963B1C1DC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90" y="496878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F5079CBB-454C-D141-86A5-3B0321C99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825" y="582344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17D2D2B-CD4C-8748-B48B-8D660366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90" y="574206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5A4F536-CD0C-704B-967C-A4DF659A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148" y="566662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E314ED7-24B9-D64A-BDA8-8628401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31" y="5590292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390D0C5E-AC40-8C47-951F-49E580833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11" y="5510162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8DD79445-AB97-AE41-A0AA-658A5A32F96A}"/>
              </a:ext>
            </a:extLst>
          </p:cNvPr>
          <p:cNvSpPr txBox="1"/>
          <p:nvPr/>
        </p:nvSpPr>
        <p:spPr>
          <a:xfrm>
            <a:off x="8646603" y="5734201"/>
            <a:ext cx="261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are anonymous</a:t>
            </a:r>
          </a:p>
          <a:p>
            <a:r>
              <a:rPr lang="en-US" dirty="0"/>
              <a:t>and </a:t>
            </a:r>
            <a:r>
              <a:rPr lang="en-US" dirty="0" err="1"/>
              <a:t>unlinkable</a:t>
            </a:r>
            <a:endParaRPr lang="en-US" dirty="0"/>
          </a:p>
        </p:txBody>
      </p:sp>
      <p:sp>
        <p:nvSpPr>
          <p:cNvPr id="152" name="Cloud Callout 151">
            <a:extLst>
              <a:ext uri="{FF2B5EF4-FFF2-40B4-BE49-F238E27FC236}">
                <a16:creationId xmlns:a16="http://schemas.microsoft.com/office/drawing/2014/main" id="{B14A7B06-9320-334D-AAB5-C35E5112C2AD}"/>
              </a:ext>
            </a:extLst>
          </p:cNvPr>
          <p:cNvSpPr/>
          <p:nvPr/>
        </p:nvSpPr>
        <p:spPr>
          <a:xfrm flipH="1">
            <a:off x="6467567" y="4572226"/>
            <a:ext cx="2675502" cy="950563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Messages carry no personally identifiable information about the publisher</a:t>
            </a:r>
          </a:p>
        </p:txBody>
      </p:sp>
      <p:pic>
        <p:nvPicPr>
          <p:cNvPr id="15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F162D2F-815E-DB4B-A466-1E054C08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720" y="586973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15098BA2-02E1-9046-9331-628A702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7" y="443585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1A74D25-E495-A440-B752-8EC5D83C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32" y="541366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FEBD2FC-BB78-664C-B611-9D210A96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28" y="527866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45AA002F-CDC7-374B-BE66-109C1C77C485}"/>
              </a:ext>
            </a:extLst>
          </p:cNvPr>
          <p:cNvSpPr txBox="1"/>
          <p:nvPr/>
        </p:nvSpPr>
        <p:spPr>
          <a:xfrm>
            <a:off x="4734372" y="3517461"/>
            <a:ext cx="156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publishing peer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BAE549F-76BF-CA4D-A887-09C4F421956E}"/>
              </a:ext>
            </a:extLst>
          </p:cNvPr>
          <p:cNvSpPr txBox="1"/>
          <p:nvPr/>
        </p:nvSpPr>
        <p:spPr>
          <a:xfrm>
            <a:off x="889432" y="484192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Spammer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A01F5CD-AF89-A848-A0C8-5ADE98BA28A6}"/>
              </a:ext>
            </a:extLst>
          </p:cNvPr>
          <p:cNvSpPr txBox="1"/>
          <p:nvPr/>
        </p:nvSpPr>
        <p:spPr>
          <a:xfrm>
            <a:off x="3901726" y="5898927"/>
            <a:ext cx="1451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Normal publishing peer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9B516C4-C111-5B48-A928-483E72EDECF2}"/>
              </a:ext>
            </a:extLst>
          </p:cNvPr>
          <p:cNvSpPr txBox="1"/>
          <p:nvPr/>
        </p:nvSpPr>
        <p:spPr>
          <a:xfrm>
            <a:off x="8988997" y="4601268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peer</a:t>
            </a:r>
          </a:p>
        </p:txBody>
      </p:sp>
    </p:spTree>
    <p:extLst>
      <p:ext uri="{BB962C8B-B14F-4D97-AF65-F5344CB8AC3E}">
        <p14:creationId xmlns:p14="http://schemas.microsoft.com/office/powerpoint/2010/main" val="258067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p2p spam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Proof-of-work [1] deployed by Whisper [2]</a:t>
            </a:r>
          </a:p>
          <a:p>
            <a:pPr lvl="1"/>
            <a:r>
              <a:rPr lang="en-CA" dirty="0"/>
              <a:t>Computationally expensive</a:t>
            </a:r>
          </a:p>
          <a:p>
            <a:pPr lvl="1"/>
            <a:r>
              <a:rPr lang="en-CA" dirty="0"/>
              <a:t>Not suitable for </a:t>
            </a:r>
            <a:r>
              <a:rPr lang="en-US" dirty="0"/>
              <a:t>network of heterogeneous peers with limited resources</a:t>
            </a:r>
            <a:endParaRPr lang="en-CA" dirty="0"/>
          </a:p>
          <a:p>
            <a:r>
              <a:rPr lang="en-CA" dirty="0"/>
              <a:t>Peer Scoring [3] in libp2p </a:t>
            </a:r>
          </a:p>
          <a:p>
            <a:pPr lvl="1"/>
            <a:r>
              <a:rPr lang="en-CA" dirty="0"/>
              <a:t>Local to each peer</a:t>
            </a:r>
          </a:p>
          <a:p>
            <a:pPr lvl="1"/>
            <a:r>
              <a:rPr lang="en-CA" dirty="0"/>
              <a:t>No global identification of spammer  </a:t>
            </a:r>
          </a:p>
          <a:p>
            <a:pPr lvl="1"/>
            <a:r>
              <a:rPr lang="en-US" dirty="0"/>
              <a:t>Subject to inexpensive attacks using bots </a:t>
            </a:r>
          </a:p>
          <a:p>
            <a:pPr lvl="1"/>
            <a:r>
              <a:rPr lang="en-CA" dirty="0"/>
              <a:t>Prone to censorship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78D26A-CD5B-3846-AE6E-C6BAA7A6285D}"/>
              </a:ext>
            </a:extLst>
          </p:cNvPr>
          <p:cNvSpPr/>
          <p:nvPr/>
        </p:nvSpPr>
        <p:spPr>
          <a:xfrm>
            <a:off x="1010093" y="5492125"/>
            <a:ext cx="101718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[1] Cynthia </a:t>
            </a:r>
            <a:r>
              <a:rPr lang="en-CA" dirty="0" err="1"/>
              <a:t>Dwork</a:t>
            </a:r>
            <a:r>
              <a:rPr lang="en-CA" dirty="0"/>
              <a:t> and Moni </a:t>
            </a:r>
            <a:r>
              <a:rPr lang="en-CA" dirty="0" err="1"/>
              <a:t>Naor</a:t>
            </a:r>
            <a:r>
              <a:rPr lang="en-CA" dirty="0"/>
              <a:t>. Pricing via processing or combatting junk mail. In Annual 456 international cryptology conference. Springer, 1992.</a:t>
            </a:r>
          </a:p>
          <a:p>
            <a:r>
              <a:rPr lang="en-CA" dirty="0"/>
              <a:t>[2] </a:t>
            </a:r>
            <a:r>
              <a:rPr lang="en-CA" dirty="0">
                <a:hlinkClick r:id="rId3"/>
              </a:rPr>
              <a:t>https://eips.ethereum.org/eips/eip-627</a:t>
            </a:r>
            <a:r>
              <a:rPr lang="en-CA" dirty="0"/>
              <a:t>.</a:t>
            </a:r>
          </a:p>
          <a:p>
            <a:r>
              <a:rPr lang="en-CA" dirty="0"/>
              <a:t>[3] </a:t>
            </a:r>
            <a:r>
              <a:rPr lang="en-CA" dirty="0">
                <a:hlinkClick r:id="rId4"/>
              </a:rPr>
              <a:t>https://github.com/libp2p/specs/blob/master/pubsub/gossipsub/gossipsub-v1.1.mdpeerscoring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C86AA-03B4-9743-95DE-CD02FC8C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WAKU2-RLN-RELAY = WAKU2-RELAY + Rate Limiting Nullifiers (RLN)</a:t>
            </a:r>
          </a:p>
          <a:p>
            <a:r>
              <a:rPr lang="en-US" dirty="0"/>
              <a:t>P2p solution</a:t>
            </a:r>
          </a:p>
          <a:p>
            <a:r>
              <a:rPr lang="en-US" dirty="0"/>
              <a:t>Global spam protection</a:t>
            </a:r>
          </a:p>
          <a:p>
            <a:r>
              <a:rPr lang="en-US" dirty="0"/>
              <a:t>Privacy preserving </a:t>
            </a:r>
          </a:p>
          <a:p>
            <a:r>
              <a:rPr lang="en-US" dirty="0"/>
              <a:t>Efficient</a:t>
            </a:r>
          </a:p>
          <a:p>
            <a:r>
              <a:rPr lang="en-US" dirty="0"/>
              <a:t>Economic incentives</a:t>
            </a:r>
          </a:p>
          <a:p>
            <a:pPr lvl="1"/>
            <a:r>
              <a:rPr lang="en-US" dirty="0"/>
              <a:t>Financial punishment for the spammers and a financial reward for those who catch spammers.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24914-6397-544E-A1D6-3576B96BEBA8}"/>
              </a:ext>
            </a:extLst>
          </p:cNvPr>
          <p:cNvSpPr/>
          <p:nvPr/>
        </p:nvSpPr>
        <p:spPr>
          <a:xfrm>
            <a:off x="838200" y="6072595"/>
            <a:ext cx="314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https://rfc.vac.dev/spec/17/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9D0-CF3C-144E-90DB-BA0B2C7A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3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44AA-EA60-7947-A2F6-50581A94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RLN is a zero-knowledge and rate-limited signaling framework</a:t>
            </a:r>
          </a:p>
          <a:p>
            <a:r>
              <a:rPr lang="en-US" dirty="0"/>
              <a:t>Each user can only send </a:t>
            </a:r>
            <a:r>
              <a:rPr lang="en-US" u="sng" dirty="0"/>
              <a:t>M messages</a:t>
            </a:r>
            <a:r>
              <a:rPr lang="en-US" dirty="0"/>
              <a:t> for each </a:t>
            </a:r>
            <a:r>
              <a:rPr lang="en-US" u="sng" dirty="0"/>
              <a:t>External Nullifier</a:t>
            </a:r>
          </a:p>
          <a:p>
            <a:r>
              <a:rPr lang="en-CA" dirty="0"/>
              <a:t>External nullifier can be seen as a voting booth where each user can only cast one vote </a:t>
            </a:r>
            <a:endParaRPr lang="en-US" u="sng" dirty="0"/>
          </a:p>
          <a:p>
            <a:r>
              <a:rPr lang="en-US" u="sng" dirty="0"/>
              <a:t>M</a:t>
            </a:r>
            <a:r>
              <a:rPr lang="en-US" dirty="0"/>
              <a:t> and </a:t>
            </a:r>
            <a:r>
              <a:rPr lang="en-US" u="sng" dirty="0"/>
              <a:t>external nullifier</a:t>
            </a:r>
            <a:r>
              <a:rPr lang="en-US" dirty="0"/>
              <a:t> are application dependent</a:t>
            </a:r>
          </a:p>
          <a:p>
            <a:r>
              <a:rPr lang="en-US" dirty="0"/>
              <a:t>M=1 for this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8F2A0-CC06-8A46-B91A-B55E811C85A7}"/>
              </a:ext>
            </a:extLst>
          </p:cNvPr>
          <p:cNvSpPr/>
          <p:nvPr/>
        </p:nvSpPr>
        <p:spPr>
          <a:xfrm>
            <a:off x="838200" y="6072595"/>
            <a:ext cx="1112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https://ethresear.ch/t/semaphore-rln-rate-limiting-nullifier-for-spam-prevention-in-anonymous-p2p-setting/5009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0462-4905-0546-90D9-C31A2644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Membership Tree</a:t>
            </a:r>
          </a:p>
        </p:txBody>
      </p:sp>
      <p:pic>
        <p:nvPicPr>
          <p:cNvPr id="11270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E8265C81-806B-6245-A6B7-9D2C9641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1" y="4435851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8322" y="4850616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574DF-5A7B-AB42-81AB-5B109A7DE936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FA38F-EDE3-6348-AD10-A69D38081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415" y="4364757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10F016-EBAB-9D40-9D4F-90F596044A6B}"/>
              </a:ext>
            </a:extLst>
          </p:cNvPr>
          <p:cNvSpPr txBox="1"/>
          <p:nvPr/>
        </p:nvSpPr>
        <p:spPr>
          <a:xfrm>
            <a:off x="3098263" y="48506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SK16, PK16 =H(SK16)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29432-C932-7640-9170-5D35139E6D65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890974-0C20-FF43-B70C-4E6D3628BF0D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FC74E-5F2B-2249-AD23-80D9B33D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pic>
        <p:nvPicPr>
          <p:cNvPr id="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D9581A8-4073-AB4C-9706-A876CD2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28" y="4598479"/>
            <a:ext cx="574821" cy="3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4F8441A-C805-4D4D-BB7E-24753BB581FD}"/>
              </a:ext>
            </a:extLst>
          </p:cNvPr>
          <p:cNvCxnSpPr>
            <a:stCxn id="11274" idx="2"/>
            <a:endCxn id="31" idx="0"/>
          </p:cNvCxnSpPr>
          <p:nvPr/>
        </p:nvCxnSpPr>
        <p:spPr>
          <a:xfrm rot="5400000">
            <a:off x="4970467" y="2072320"/>
            <a:ext cx="2033632" cy="3018687"/>
          </a:xfrm>
          <a:prstGeom prst="bentConnector3">
            <a:avLst>
              <a:gd name="adj1" fmla="val -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3725009" y="4949636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E21F9-C3D0-044F-9D63-160E65F9DE26}"/>
              </a:ext>
            </a:extLst>
          </p:cNvPr>
          <p:cNvSpPr/>
          <p:nvPr/>
        </p:nvSpPr>
        <p:spPr>
          <a:xfrm>
            <a:off x="3690734" y="5251013"/>
            <a:ext cx="21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EN: External Nullifier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17AE-785C-D249-81E4-CD1B555DC038}"/>
              </a:ext>
            </a:extLst>
          </p:cNvPr>
          <p:cNvSpPr/>
          <p:nvPr/>
        </p:nvSpPr>
        <p:spPr>
          <a:xfrm>
            <a:off x="3725009" y="5504699"/>
            <a:ext cx="349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IN: Internal Nullifier = H(H(SK1,EN))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F0864-A143-C54B-AB92-BBE78CCC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pic>
        <p:nvPicPr>
          <p:cNvPr id="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D9581A8-4073-AB4C-9706-A876CD2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28" y="4598479"/>
            <a:ext cx="574821" cy="3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C165AB-6F11-7141-A60D-B88AD45EAE59}"/>
              </a:ext>
            </a:extLst>
          </p:cNvPr>
          <p:cNvSpPr/>
          <p:nvPr/>
        </p:nvSpPr>
        <p:spPr>
          <a:xfrm>
            <a:off x="6686080" y="3620382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Shamir Secret Sharing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BBC915-671D-4749-96E9-60224BE7AFE4}"/>
              </a:ext>
            </a:extLst>
          </p:cNvPr>
          <p:cNvSpPr/>
          <p:nvPr/>
        </p:nvSpPr>
        <p:spPr>
          <a:xfrm>
            <a:off x="6435982" y="4891985"/>
            <a:ext cx="212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S1: One share of SK1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1F764B-4447-D043-8FE4-CD3590356E27}"/>
              </a:ext>
            </a:extLst>
          </p:cNvPr>
          <p:cNvCxnSpPr>
            <a:cxnSpLocks/>
          </p:cNvCxnSpPr>
          <p:nvPr/>
        </p:nvCxnSpPr>
        <p:spPr>
          <a:xfrm>
            <a:off x="7496625" y="4248456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4F8441A-C805-4D4D-BB7E-24753BB581FD}"/>
              </a:ext>
            </a:extLst>
          </p:cNvPr>
          <p:cNvCxnSpPr>
            <a:stCxn id="11274" idx="2"/>
            <a:endCxn id="31" idx="0"/>
          </p:cNvCxnSpPr>
          <p:nvPr/>
        </p:nvCxnSpPr>
        <p:spPr>
          <a:xfrm rot="5400000">
            <a:off x="4970467" y="2072320"/>
            <a:ext cx="2033632" cy="3018687"/>
          </a:xfrm>
          <a:prstGeom prst="bentConnector3">
            <a:avLst>
              <a:gd name="adj1" fmla="val -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6D8E5C4-775A-7C4E-BBDA-A718E98CE9F8}"/>
              </a:ext>
            </a:extLst>
          </p:cNvPr>
          <p:cNvCxnSpPr>
            <a:stCxn id="11274" idx="2"/>
            <a:endCxn id="34" idx="0"/>
          </p:cNvCxnSpPr>
          <p:nvPr/>
        </p:nvCxnSpPr>
        <p:spPr>
          <a:xfrm rot="16200000" flipH="1">
            <a:off x="6969604" y="3091869"/>
            <a:ext cx="1055535" cy="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3725009" y="4949636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E21F9-C3D0-044F-9D63-160E65F9DE26}"/>
              </a:ext>
            </a:extLst>
          </p:cNvPr>
          <p:cNvSpPr/>
          <p:nvPr/>
        </p:nvSpPr>
        <p:spPr>
          <a:xfrm>
            <a:off x="3690734" y="5251013"/>
            <a:ext cx="21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EN: External Nullifier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17AE-785C-D249-81E4-CD1B555DC038}"/>
              </a:ext>
            </a:extLst>
          </p:cNvPr>
          <p:cNvSpPr/>
          <p:nvPr/>
        </p:nvSpPr>
        <p:spPr>
          <a:xfrm>
            <a:off x="3725009" y="5504699"/>
            <a:ext cx="349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IN: Internal Nullifier = H(H(SK1,EN))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8E469-5ED2-9B45-8412-460B5EE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7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pic>
        <p:nvPicPr>
          <p:cNvPr id="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D9581A8-4073-AB4C-9706-A876CD2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28" y="4598479"/>
            <a:ext cx="574821" cy="3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C165AB-6F11-7141-A60D-B88AD45EAE59}"/>
              </a:ext>
            </a:extLst>
          </p:cNvPr>
          <p:cNvSpPr/>
          <p:nvPr/>
        </p:nvSpPr>
        <p:spPr>
          <a:xfrm>
            <a:off x="6686080" y="3620382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Shamir Secret Sharing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BBC915-671D-4749-96E9-60224BE7AFE4}"/>
              </a:ext>
            </a:extLst>
          </p:cNvPr>
          <p:cNvSpPr/>
          <p:nvPr/>
        </p:nvSpPr>
        <p:spPr>
          <a:xfrm>
            <a:off x="6435982" y="4891985"/>
            <a:ext cx="261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[SK1]_1: One share of SK1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1F764B-4447-D043-8FE4-CD3590356E27}"/>
              </a:ext>
            </a:extLst>
          </p:cNvPr>
          <p:cNvCxnSpPr>
            <a:cxnSpLocks/>
          </p:cNvCxnSpPr>
          <p:nvPr/>
        </p:nvCxnSpPr>
        <p:spPr>
          <a:xfrm>
            <a:off x="7496625" y="4248456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4F8441A-C805-4D4D-BB7E-24753BB581FD}"/>
              </a:ext>
            </a:extLst>
          </p:cNvPr>
          <p:cNvCxnSpPr>
            <a:stCxn id="11274" idx="2"/>
            <a:endCxn id="31" idx="0"/>
          </p:cNvCxnSpPr>
          <p:nvPr/>
        </p:nvCxnSpPr>
        <p:spPr>
          <a:xfrm rot="5400000">
            <a:off x="4970467" y="2072320"/>
            <a:ext cx="2033632" cy="3018687"/>
          </a:xfrm>
          <a:prstGeom prst="bentConnector3">
            <a:avLst>
              <a:gd name="adj1" fmla="val -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6D8E5C4-775A-7C4E-BBDA-A718E98CE9F8}"/>
              </a:ext>
            </a:extLst>
          </p:cNvPr>
          <p:cNvCxnSpPr>
            <a:stCxn id="11274" idx="2"/>
            <a:endCxn id="34" idx="0"/>
          </p:cNvCxnSpPr>
          <p:nvPr/>
        </p:nvCxnSpPr>
        <p:spPr>
          <a:xfrm rot="16200000" flipH="1">
            <a:off x="6969604" y="3091869"/>
            <a:ext cx="1055535" cy="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3725009" y="4949636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E21F9-C3D0-044F-9D63-160E65F9DE26}"/>
              </a:ext>
            </a:extLst>
          </p:cNvPr>
          <p:cNvSpPr/>
          <p:nvPr/>
        </p:nvSpPr>
        <p:spPr>
          <a:xfrm>
            <a:off x="3690734" y="5251013"/>
            <a:ext cx="21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EN: External Nullifier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17AE-785C-D249-81E4-CD1B555DC038}"/>
              </a:ext>
            </a:extLst>
          </p:cNvPr>
          <p:cNvSpPr/>
          <p:nvPr/>
        </p:nvSpPr>
        <p:spPr>
          <a:xfrm>
            <a:off x="3725009" y="5504699"/>
            <a:ext cx="349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IN: Internal Nullifier = H(H(SK1,EN))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2A82B733-E7CA-BF46-A389-0EF5A53813A3}"/>
              </a:ext>
            </a:extLst>
          </p:cNvPr>
          <p:cNvSpPr/>
          <p:nvPr/>
        </p:nvSpPr>
        <p:spPr>
          <a:xfrm>
            <a:off x="901775" y="493173"/>
            <a:ext cx="5377543" cy="3379593"/>
          </a:xfrm>
          <a:prstGeom prst="wedgeRoundRectCallout">
            <a:avLst>
              <a:gd name="adj1" fmla="val 57979"/>
              <a:gd name="adj2" fmla="val 615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F53312-C124-6545-BA17-E7724882963F}"/>
              </a:ext>
            </a:extLst>
          </p:cNvPr>
          <p:cNvSpPr/>
          <p:nvPr/>
        </p:nvSpPr>
        <p:spPr>
          <a:xfrm>
            <a:off x="2685143" y="1237655"/>
            <a:ext cx="1415143" cy="74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(T,N)-Sharing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E59C991-67A6-9247-A650-9EE676639E0A}"/>
              </a:ext>
            </a:extLst>
          </p:cNvPr>
          <p:cNvSpPr/>
          <p:nvPr/>
        </p:nvSpPr>
        <p:spPr>
          <a:xfrm>
            <a:off x="2705933" y="2288610"/>
            <a:ext cx="1415143" cy="749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(T,N)-Construct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61EC94-A5DC-2C47-B4BE-CE1DAC36AAF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40857" y="1612444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BC8C6-0BA9-4C41-A2C3-A2DCCE1E871B}"/>
              </a:ext>
            </a:extLst>
          </p:cNvPr>
          <p:cNvCxnSpPr>
            <a:cxnSpLocks/>
          </p:cNvCxnSpPr>
          <p:nvPr/>
        </p:nvCxnSpPr>
        <p:spPr>
          <a:xfrm flipV="1">
            <a:off x="4100286" y="1234025"/>
            <a:ext cx="544286" cy="2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2C9C0-C46F-2748-B2D7-1C7EC715E11D}"/>
              </a:ext>
            </a:extLst>
          </p:cNvPr>
          <p:cNvCxnSpPr>
            <a:cxnSpLocks/>
          </p:cNvCxnSpPr>
          <p:nvPr/>
        </p:nvCxnSpPr>
        <p:spPr>
          <a:xfrm>
            <a:off x="4106848" y="1626958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C125CB-FAD7-6A42-81A4-83824B69EE31}"/>
              </a:ext>
            </a:extLst>
          </p:cNvPr>
          <p:cNvCxnSpPr>
            <a:cxnSpLocks/>
          </p:cNvCxnSpPr>
          <p:nvPr/>
        </p:nvCxnSpPr>
        <p:spPr>
          <a:xfrm>
            <a:off x="4100286" y="1786616"/>
            <a:ext cx="550848" cy="20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554CF0-A214-FB4B-A8BA-A43387DE1DD5}"/>
              </a:ext>
            </a:extLst>
          </p:cNvPr>
          <p:cNvCxnSpPr>
            <a:cxnSpLocks/>
          </p:cNvCxnSpPr>
          <p:nvPr/>
        </p:nvCxnSpPr>
        <p:spPr>
          <a:xfrm>
            <a:off x="2140857" y="2564846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AB7AA3-D468-9544-AFD4-B7EEA2C617ED}"/>
              </a:ext>
            </a:extLst>
          </p:cNvPr>
          <p:cNvCxnSpPr>
            <a:cxnSpLocks/>
          </p:cNvCxnSpPr>
          <p:nvPr/>
        </p:nvCxnSpPr>
        <p:spPr>
          <a:xfrm>
            <a:off x="4121076" y="2580719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DB33CF9-70DC-4042-828A-BB7D56BBC891}"/>
              </a:ext>
            </a:extLst>
          </p:cNvPr>
          <p:cNvSpPr/>
          <p:nvPr/>
        </p:nvSpPr>
        <p:spPr>
          <a:xfrm>
            <a:off x="1679399" y="1408521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SK1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5DC5E7-ADE5-E647-97E7-A49AB13AB011}"/>
              </a:ext>
            </a:extLst>
          </p:cNvPr>
          <p:cNvSpPr/>
          <p:nvPr/>
        </p:nvSpPr>
        <p:spPr>
          <a:xfrm>
            <a:off x="4624787" y="105949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86EC29-2EE7-8044-A4C8-51A04F9D89D1}"/>
              </a:ext>
            </a:extLst>
          </p:cNvPr>
          <p:cNvSpPr/>
          <p:nvPr/>
        </p:nvSpPr>
        <p:spPr>
          <a:xfrm>
            <a:off x="4624786" y="144470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41D66E-6A36-CF41-99B2-EFB0A869015F}"/>
              </a:ext>
            </a:extLst>
          </p:cNvPr>
          <p:cNvSpPr/>
          <p:nvPr/>
        </p:nvSpPr>
        <p:spPr>
          <a:xfrm>
            <a:off x="4618224" y="1793449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00E07C-6ED2-9941-8A4F-3D6D2CAC9CD1}"/>
              </a:ext>
            </a:extLst>
          </p:cNvPr>
          <p:cNvSpPr/>
          <p:nvPr/>
        </p:nvSpPr>
        <p:spPr>
          <a:xfrm>
            <a:off x="1688072" y="2217896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DEB4A-BCFE-0841-974F-38BB4F819FD0}"/>
              </a:ext>
            </a:extLst>
          </p:cNvPr>
          <p:cNvSpPr/>
          <p:nvPr/>
        </p:nvSpPr>
        <p:spPr>
          <a:xfrm>
            <a:off x="1673728" y="26934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[SK1]_j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789269-C5E0-5A4B-A051-DA700AA31DAC}"/>
              </a:ext>
            </a:extLst>
          </p:cNvPr>
          <p:cNvCxnSpPr>
            <a:cxnSpLocks/>
          </p:cNvCxnSpPr>
          <p:nvPr/>
        </p:nvCxnSpPr>
        <p:spPr>
          <a:xfrm>
            <a:off x="2132369" y="2739824"/>
            <a:ext cx="54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8D883665-9AFA-D94D-BEDF-595AA89FC66B}"/>
              </a:ext>
            </a:extLst>
          </p:cNvPr>
          <p:cNvSpPr/>
          <p:nvPr/>
        </p:nvSpPr>
        <p:spPr>
          <a:xfrm>
            <a:off x="1472839" y="2213917"/>
            <a:ext cx="169451" cy="9702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189BA-2CBE-FD4A-B6B8-85E19A3FF6B1}"/>
              </a:ext>
            </a:extLst>
          </p:cNvPr>
          <p:cNvSpPr txBox="1"/>
          <p:nvPr/>
        </p:nvSpPr>
        <p:spPr>
          <a:xfrm rot="16200000">
            <a:off x="812607" y="245259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shares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A4840-06A2-B14A-9C63-727ADE5D01D3}"/>
              </a:ext>
            </a:extLst>
          </p:cNvPr>
          <p:cNvSpPr txBox="1"/>
          <p:nvPr/>
        </p:nvSpPr>
        <p:spPr>
          <a:xfrm rot="16200000">
            <a:off x="1709930" y="24602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47A118-C341-C648-979A-ED8DB69E6FB6}"/>
              </a:ext>
            </a:extLst>
          </p:cNvPr>
          <p:cNvSpPr/>
          <p:nvPr/>
        </p:nvSpPr>
        <p:spPr>
          <a:xfrm>
            <a:off x="4711560" y="2412241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SK1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35F3E0-6857-FF44-92AE-7ADEF19EC94D}"/>
              </a:ext>
            </a:extLst>
          </p:cNvPr>
          <p:cNvSpPr/>
          <p:nvPr/>
        </p:nvSpPr>
        <p:spPr>
          <a:xfrm>
            <a:off x="889266" y="6215773"/>
            <a:ext cx="867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  <a:r>
              <a:rPr lang="en-CA" dirty="0">
                <a:solidFill>
                  <a:srgbClr val="000000"/>
                </a:solidFill>
              </a:rPr>
              <a:t>Adi Shamir. How to share a secret. Communications of the ACM, 22(11):612–613, 1979.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40A2B-AEA2-BC43-AE90-518B2024C0BF}"/>
              </a:ext>
            </a:extLst>
          </p:cNvPr>
          <p:cNvSpPr/>
          <p:nvPr/>
        </p:nvSpPr>
        <p:spPr>
          <a:xfrm>
            <a:off x="1044079" y="603707"/>
            <a:ext cx="254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Shamir Secret Sharing [1]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5092-86D8-9340-AEC6-4B0072D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pic>
        <p:nvPicPr>
          <p:cNvPr id="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D9581A8-4073-AB4C-9706-A876CD2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28" y="4598479"/>
            <a:ext cx="574821" cy="3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C165AB-6F11-7141-A60D-B88AD45EAE59}"/>
              </a:ext>
            </a:extLst>
          </p:cNvPr>
          <p:cNvSpPr/>
          <p:nvPr/>
        </p:nvSpPr>
        <p:spPr>
          <a:xfrm>
            <a:off x="6686080" y="3620382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Shamir Secret Sharing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BBC915-671D-4749-96E9-60224BE7AFE4}"/>
              </a:ext>
            </a:extLst>
          </p:cNvPr>
          <p:cNvSpPr/>
          <p:nvPr/>
        </p:nvSpPr>
        <p:spPr>
          <a:xfrm>
            <a:off x="6435982" y="4891985"/>
            <a:ext cx="261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[SK1]_1: One share of SK1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1F764B-4447-D043-8FE4-CD3590356E27}"/>
              </a:ext>
            </a:extLst>
          </p:cNvPr>
          <p:cNvCxnSpPr>
            <a:cxnSpLocks/>
          </p:cNvCxnSpPr>
          <p:nvPr/>
        </p:nvCxnSpPr>
        <p:spPr>
          <a:xfrm>
            <a:off x="7496625" y="4248456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4F8441A-C805-4D4D-BB7E-24753BB581FD}"/>
              </a:ext>
            </a:extLst>
          </p:cNvPr>
          <p:cNvCxnSpPr>
            <a:stCxn id="11274" idx="2"/>
            <a:endCxn id="31" idx="0"/>
          </p:cNvCxnSpPr>
          <p:nvPr/>
        </p:nvCxnSpPr>
        <p:spPr>
          <a:xfrm rot="5400000">
            <a:off x="4970467" y="2072320"/>
            <a:ext cx="2033632" cy="3018687"/>
          </a:xfrm>
          <a:prstGeom prst="bentConnector3">
            <a:avLst>
              <a:gd name="adj1" fmla="val -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6D8E5C4-775A-7C4E-BBDA-A718E98CE9F8}"/>
              </a:ext>
            </a:extLst>
          </p:cNvPr>
          <p:cNvCxnSpPr>
            <a:stCxn id="11274" idx="2"/>
            <a:endCxn id="34" idx="0"/>
          </p:cNvCxnSpPr>
          <p:nvPr/>
        </p:nvCxnSpPr>
        <p:spPr>
          <a:xfrm rot="16200000" flipH="1">
            <a:off x="6969604" y="3091869"/>
            <a:ext cx="1055535" cy="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3725009" y="4949636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E21F9-C3D0-044F-9D63-160E65F9DE26}"/>
              </a:ext>
            </a:extLst>
          </p:cNvPr>
          <p:cNvSpPr/>
          <p:nvPr/>
        </p:nvSpPr>
        <p:spPr>
          <a:xfrm>
            <a:off x="3690734" y="5251013"/>
            <a:ext cx="21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EN: External Nullifier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17AE-785C-D249-81E4-CD1B555DC038}"/>
              </a:ext>
            </a:extLst>
          </p:cNvPr>
          <p:cNvSpPr/>
          <p:nvPr/>
        </p:nvSpPr>
        <p:spPr>
          <a:xfrm>
            <a:off x="3725009" y="5504699"/>
            <a:ext cx="349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IN: Internal Nullifier = H(H(SK1,EN))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F58DC7-0AFF-CB42-B3F1-C2F743ADE5CE}"/>
              </a:ext>
            </a:extLst>
          </p:cNvPr>
          <p:cNvSpPr/>
          <p:nvPr/>
        </p:nvSpPr>
        <p:spPr>
          <a:xfrm>
            <a:off x="9390964" y="3620382"/>
            <a:ext cx="1197935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zkSNARK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952577-C48C-E340-B4E9-31AB099D188B}"/>
              </a:ext>
            </a:extLst>
          </p:cNvPr>
          <p:cNvCxnSpPr>
            <a:cxnSpLocks/>
          </p:cNvCxnSpPr>
          <p:nvPr/>
        </p:nvCxnSpPr>
        <p:spPr>
          <a:xfrm>
            <a:off x="9978649" y="4225280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358A03A-353D-7043-BB90-38407034C15E}"/>
              </a:ext>
            </a:extLst>
          </p:cNvPr>
          <p:cNvCxnSpPr>
            <a:cxnSpLocks/>
            <a:stCxn id="11274" idx="2"/>
            <a:endCxn id="19" idx="0"/>
          </p:cNvCxnSpPr>
          <p:nvPr/>
        </p:nvCxnSpPr>
        <p:spPr>
          <a:xfrm rot="16200000" flipH="1">
            <a:off x="8215512" y="1845961"/>
            <a:ext cx="1055535" cy="2493306"/>
          </a:xfrm>
          <a:prstGeom prst="bentConnector3">
            <a:avLst>
              <a:gd name="adj1" fmla="val -1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F4C768-CFBB-C14D-B652-8356E00F4F8A}"/>
              </a:ext>
            </a:extLst>
          </p:cNvPr>
          <p:cNvSpPr txBox="1"/>
          <p:nvPr/>
        </p:nvSpPr>
        <p:spPr>
          <a:xfrm>
            <a:off x="9367813" y="4675917"/>
            <a:ext cx="257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Zero-Knowledge Proof of </a:t>
            </a:r>
          </a:p>
          <a:p>
            <a:r>
              <a:rPr lang="en-US" dirty="0"/>
              <a:t>- Membership</a:t>
            </a:r>
          </a:p>
          <a:p>
            <a:r>
              <a:rPr lang="en-US" dirty="0"/>
              <a:t>- Correctness of [SK1]_1 </a:t>
            </a:r>
          </a:p>
          <a:p>
            <a:r>
              <a:rPr lang="en-US" dirty="0"/>
              <a:t>- Correctness of IN</a:t>
            </a:r>
          </a:p>
        </p:txBody>
      </p:sp>
      <p:pic>
        <p:nvPicPr>
          <p:cNvPr id="36" name="Picture 4" descr="Top Website Designers Companies and Freelancers in Ethiopia - Yegara Host -  Addis Ababa, Ethiopia">
            <a:extLst>
              <a:ext uri="{FF2B5EF4-FFF2-40B4-BE49-F238E27FC236}">
                <a16:creationId xmlns:a16="http://schemas.microsoft.com/office/drawing/2014/main" id="{EB4F9B37-05E4-E146-B28F-6007D01A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63" y="4724584"/>
            <a:ext cx="574821" cy="5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A6DDF-5685-CF40-B120-34B2D32B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4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WAKU2</a:t>
            </a:r>
          </a:p>
          <a:p>
            <a:r>
              <a:rPr lang="en-US" sz="2400" dirty="0"/>
              <a:t>WAKU2-RELAY: Privacy-preserving p2p transport protocol</a:t>
            </a:r>
          </a:p>
          <a:p>
            <a:r>
              <a:rPr lang="en-US" sz="2400" dirty="0"/>
              <a:t>Spam issue in WAKU2-RELAY</a:t>
            </a:r>
          </a:p>
          <a:p>
            <a:r>
              <a:rPr lang="en-US" sz="2400" dirty="0"/>
              <a:t>Privacy-preservation and spam protection</a:t>
            </a:r>
          </a:p>
          <a:p>
            <a:r>
              <a:rPr lang="en-US" sz="2400" dirty="0"/>
              <a:t>State-of-the-art p2p spam protection methods</a:t>
            </a:r>
          </a:p>
          <a:p>
            <a:r>
              <a:rPr lang="en-US" sz="2400" dirty="0"/>
              <a:t> WAKU2-RLN-RELAY: </a:t>
            </a:r>
            <a:r>
              <a:rPr lang="en-US" sz="2400" dirty="0">
                <a:solidFill>
                  <a:schemeClr val="tx1"/>
                </a:solidFill>
              </a:rPr>
              <a:t>Privacy-preserving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peer-to-peer </a:t>
            </a:r>
            <a:r>
              <a:rPr lang="en-US" sz="2400" dirty="0"/>
              <a:t>e</a:t>
            </a:r>
            <a:r>
              <a:rPr lang="en-US" sz="2400" dirty="0">
                <a:solidFill>
                  <a:schemeClr val="tx1"/>
                </a:solidFill>
              </a:rPr>
              <a:t>conomic </a:t>
            </a:r>
            <a:r>
              <a:rPr lang="en-US" sz="2400" dirty="0"/>
              <a:t>s</a:t>
            </a:r>
            <a:r>
              <a:rPr lang="en-US" sz="2400" dirty="0">
                <a:solidFill>
                  <a:schemeClr val="tx1"/>
                </a:solidFill>
              </a:rPr>
              <a:t>pam </a:t>
            </a:r>
            <a:r>
              <a:rPr lang="en-US" sz="2400" dirty="0"/>
              <a:t>p</a:t>
            </a:r>
            <a:r>
              <a:rPr lang="en-US" sz="2400" dirty="0">
                <a:solidFill>
                  <a:schemeClr val="tx1"/>
                </a:solidFill>
              </a:rPr>
              <a:t>rotection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07F1-4C31-8444-A717-E0A19715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6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pic>
        <p:nvPicPr>
          <p:cNvPr id="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D9581A8-4073-AB4C-9706-A876CD24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528" y="4598479"/>
            <a:ext cx="574821" cy="3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9C165AB-6F11-7141-A60D-B88AD45EAE59}"/>
              </a:ext>
            </a:extLst>
          </p:cNvPr>
          <p:cNvSpPr/>
          <p:nvPr/>
        </p:nvSpPr>
        <p:spPr>
          <a:xfrm>
            <a:off x="6686080" y="3620382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Shamir Secret Sharing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BBC915-671D-4749-96E9-60224BE7AFE4}"/>
              </a:ext>
            </a:extLst>
          </p:cNvPr>
          <p:cNvSpPr/>
          <p:nvPr/>
        </p:nvSpPr>
        <p:spPr>
          <a:xfrm>
            <a:off x="6435982" y="4891985"/>
            <a:ext cx="2615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[SK1]_1: One share of SK1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1F764B-4447-D043-8FE4-CD3590356E27}"/>
              </a:ext>
            </a:extLst>
          </p:cNvPr>
          <p:cNvCxnSpPr>
            <a:cxnSpLocks/>
          </p:cNvCxnSpPr>
          <p:nvPr/>
        </p:nvCxnSpPr>
        <p:spPr>
          <a:xfrm>
            <a:off x="7496625" y="4248456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4F8441A-C805-4D4D-BB7E-24753BB581FD}"/>
              </a:ext>
            </a:extLst>
          </p:cNvPr>
          <p:cNvCxnSpPr>
            <a:stCxn id="11274" idx="2"/>
            <a:endCxn id="31" idx="0"/>
          </p:cNvCxnSpPr>
          <p:nvPr/>
        </p:nvCxnSpPr>
        <p:spPr>
          <a:xfrm rot="5400000">
            <a:off x="4970467" y="2072320"/>
            <a:ext cx="2033632" cy="3018687"/>
          </a:xfrm>
          <a:prstGeom prst="bentConnector3">
            <a:avLst>
              <a:gd name="adj1" fmla="val -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6D8E5C4-775A-7C4E-BBDA-A718E98CE9F8}"/>
              </a:ext>
            </a:extLst>
          </p:cNvPr>
          <p:cNvCxnSpPr>
            <a:stCxn id="11274" idx="2"/>
            <a:endCxn id="34" idx="0"/>
          </p:cNvCxnSpPr>
          <p:nvPr/>
        </p:nvCxnSpPr>
        <p:spPr>
          <a:xfrm rot="16200000" flipH="1">
            <a:off x="6969604" y="3091869"/>
            <a:ext cx="1055535" cy="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3725009" y="4949636"/>
            <a:ext cx="132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 Message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E21F9-C3D0-044F-9D63-160E65F9DE26}"/>
              </a:ext>
            </a:extLst>
          </p:cNvPr>
          <p:cNvSpPr/>
          <p:nvPr/>
        </p:nvSpPr>
        <p:spPr>
          <a:xfrm>
            <a:off x="3690734" y="5251013"/>
            <a:ext cx="213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EN: External Nullifier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3717AE-785C-D249-81E4-CD1B555DC038}"/>
              </a:ext>
            </a:extLst>
          </p:cNvPr>
          <p:cNvSpPr/>
          <p:nvPr/>
        </p:nvSpPr>
        <p:spPr>
          <a:xfrm>
            <a:off x="3725009" y="5504699"/>
            <a:ext cx="3495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IN: Internal Nullifier = H(H(SK1,EN))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F58DC7-0AFF-CB42-B3F1-C2F743ADE5CE}"/>
              </a:ext>
            </a:extLst>
          </p:cNvPr>
          <p:cNvSpPr/>
          <p:nvPr/>
        </p:nvSpPr>
        <p:spPr>
          <a:xfrm>
            <a:off x="9390964" y="3620382"/>
            <a:ext cx="1197935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zkSNARK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952577-C48C-E340-B4E9-31AB099D188B}"/>
              </a:ext>
            </a:extLst>
          </p:cNvPr>
          <p:cNvCxnSpPr>
            <a:cxnSpLocks/>
          </p:cNvCxnSpPr>
          <p:nvPr/>
        </p:nvCxnSpPr>
        <p:spPr>
          <a:xfrm>
            <a:off x="9978649" y="4225280"/>
            <a:ext cx="0" cy="51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358A03A-353D-7043-BB90-38407034C15E}"/>
              </a:ext>
            </a:extLst>
          </p:cNvPr>
          <p:cNvCxnSpPr>
            <a:cxnSpLocks/>
            <a:stCxn id="11274" idx="2"/>
            <a:endCxn id="19" idx="0"/>
          </p:cNvCxnSpPr>
          <p:nvPr/>
        </p:nvCxnSpPr>
        <p:spPr>
          <a:xfrm rot="16200000" flipH="1">
            <a:off x="8215512" y="1845961"/>
            <a:ext cx="1055535" cy="2493306"/>
          </a:xfrm>
          <a:prstGeom prst="bentConnector3">
            <a:avLst>
              <a:gd name="adj1" fmla="val -1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8F4C768-CFBB-C14D-B652-8356E00F4F8A}"/>
              </a:ext>
            </a:extLst>
          </p:cNvPr>
          <p:cNvSpPr txBox="1"/>
          <p:nvPr/>
        </p:nvSpPr>
        <p:spPr>
          <a:xfrm>
            <a:off x="9367813" y="4675917"/>
            <a:ext cx="257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Zero-Knowledge Proof of </a:t>
            </a:r>
          </a:p>
          <a:p>
            <a:r>
              <a:rPr lang="en-US" dirty="0"/>
              <a:t>- Membership</a:t>
            </a:r>
          </a:p>
          <a:p>
            <a:r>
              <a:rPr lang="en-US" dirty="0"/>
              <a:t>- Correctness of [SK1]_1 </a:t>
            </a:r>
          </a:p>
          <a:p>
            <a:r>
              <a:rPr lang="en-US" dirty="0"/>
              <a:t>- Correctness of IN</a:t>
            </a:r>
          </a:p>
        </p:txBody>
      </p:sp>
      <p:pic>
        <p:nvPicPr>
          <p:cNvPr id="36" name="Picture 4" descr="Top Website Designers Companies and Freelancers in Ethiopia - Yegara Host -  Addis Ababa, Ethiopia">
            <a:extLst>
              <a:ext uri="{FF2B5EF4-FFF2-40B4-BE49-F238E27FC236}">
                <a16:creationId xmlns:a16="http://schemas.microsoft.com/office/drawing/2014/main" id="{EB4F9B37-05E4-E146-B28F-6007D01A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263" y="4724584"/>
            <a:ext cx="574821" cy="5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04DBDD46-B437-4845-A054-00635F3EC7C6}"/>
              </a:ext>
            </a:extLst>
          </p:cNvPr>
          <p:cNvSpPr/>
          <p:nvPr/>
        </p:nvSpPr>
        <p:spPr>
          <a:xfrm>
            <a:off x="3664415" y="482038"/>
            <a:ext cx="5377543" cy="3379593"/>
          </a:xfrm>
          <a:prstGeom prst="wedgeRoundRectCallout">
            <a:avLst>
              <a:gd name="adj1" fmla="val 57979"/>
              <a:gd name="adj2" fmla="val 615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C62EF-69F9-724B-A18D-2DD4C79EF426}"/>
              </a:ext>
            </a:extLst>
          </p:cNvPr>
          <p:cNvSpPr/>
          <p:nvPr/>
        </p:nvSpPr>
        <p:spPr>
          <a:xfrm>
            <a:off x="3893931" y="527444"/>
            <a:ext cx="4986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latin typeface="arial" panose="020B0604020202020204" pitchFamily="34" charset="0"/>
              </a:rPr>
              <a:t>Zero</a:t>
            </a:r>
            <a:r>
              <a:rPr lang="en-CA" dirty="0">
                <a:latin typeface="arial" panose="020B0604020202020204" pitchFamily="34" charset="0"/>
              </a:rPr>
              <a:t>-</a:t>
            </a:r>
            <a:r>
              <a:rPr lang="en-CA" b="1" dirty="0">
                <a:latin typeface="arial" panose="020B0604020202020204" pitchFamily="34" charset="0"/>
              </a:rPr>
              <a:t>Knowledge</a:t>
            </a:r>
            <a:r>
              <a:rPr lang="en-CA" dirty="0">
                <a:latin typeface="arial" panose="020B0604020202020204" pitchFamily="34" charset="0"/>
              </a:rPr>
              <a:t> Succinct Non-Interactive Argument of </a:t>
            </a:r>
            <a:r>
              <a:rPr lang="en-CA" b="1" dirty="0">
                <a:latin typeface="arial" panose="020B0604020202020204" pitchFamily="34" charset="0"/>
              </a:rPr>
              <a:t>Knowledge </a:t>
            </a:r>
            <a:r>
              <a:rPr lang="en-CA" dirty="0">
                <a:latin typeface="arial" panose="020B0604020202020204" pitchFamily="34" charset="0"/>
              </a:rPr>
              <a:t>[1, 2]</a:t>
            </a:r>
            <a:endParaRPr lang="en-US" dirty="0"/>
          </a:p>
        </p:txBody>
      </p:sp>
      <p:pic>
        <p:nvPicPr>
          <p:cNvPr id="37" name="Picture 10">
            <a:extLst>
              <a:ext uri="{FF2B5EF4-FFF2-40B4-BE49-F238E27FC236}">
                <a16:creationId xmlns:a16="http://schemas.microsoft.com/office/drawing/2014/main" id="{3EEE8108-F6FD-B74B-BE10-2C2B76C76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11" y="1531094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56C1B4-5EE0-A84F-9439-D046763F3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8" y="1531131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96F989-D0E1-5045-B1FD-02DFAB3D41BD}"/>
              </a:ext>
            </a:extLst>
          </p:cNvPr>
          <p:cNvCxnSpPr/>
          <p:nvPr/>
        </p:nvCxnSpPr>
        <p:spPr>
          <a:xfrm>
            <a:off x="5175291" y="2736749"/>
            <a:ext cx="2212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4EBEBF-644D-8F49-8944-94871EA8BC86}"/>
              </a:ext>
            </a:extLst>
          </p:cNvPr>
          <p:cNvSpPr txBox="1"/>
          <p:nvPr/>
        </p:nvSpPr>
        <p:spPr>
          <a:xfrm>
            <a:off x="3764704" y="1917828"/>
            <a:ext cx="2022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Prover </a:t>
            </a:r>
          </a:p>
          <a:p>
            <a:r>
              <a:rPr lang="en-US" dirty="0"/>
              <a:t>Secret knowledge 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18173-B771-794E-A70F-D1FE63AE94CF}"/>
              </a:ext>
            </a:extLst>
          </p:cNvPr>
          <p:cNvSpPr txBox="1"/>
          <p:nvPr/>
        </p:nvSpPr>
        <p:spPr>
          <a:xfrm>
            <a:off x="7462436" y="1946700"/>
            <a:ext cx="9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Verifier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860EB4-DE7E-1A40-A264-EA6BB2FBE606}"/>
              </a:ext>
            </a:extLst>
          </p:cNvPr>
          <p:cNvSpPr txBox="1"/>
          <p:nvPr/>
        </p:nvSpPr>
        <p:spPr>
          <a:xfrm>
            <a:off x="5256887" y="2714163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Proof of knowledge 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9FCE48-0375-C14B-99B9-7522775E4854}"/>
              </a:ext>
            </a:extLst>
          </p:cNvPr>
          <p:cNvSpPr txBox="1"/>
          <p:nvPr/>
        </p:nvSpPr>
        <p:spPr>
          <a:xfrm>
            <a:off x="7260248" y="3094971"/>
            <a:ext cx="165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Verify the Proof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7AA88-58F7-E342-BD00-57EE48E09524}"/>
              </a:ext>
            </a:extLst>
          </p:cNvPr>
          <p:cNvSpPr/>
          <p:nvPr/>
        </p:nvSpPr>
        <p:spPr>
          <a:xfrm>
            <a:off x="307389" y="5965848"/>
            <a:ext cx="11359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222222"/>
                </a:solidFill>
              </a:rPr>
              <a:t>[1] </a:t>
            </a:r>
            <a:r>
              <a:rPr lang="en-CA" sz="1400" dirty="0" err="1"/>
              <a:t>Groth</a:t>
            </a:r>
            <a:r>
              <a:rPr lang="en-CA" sz="1400" dirty="0"/>
              <a:t>, Jens. "On the size of pairing-based non-interactive arguments." Annual international conference on the theory and applications of cryptographic techniques. Springer, Berlin, Heidelberg, 2016.</a:t>
            </a:r>
            <a:endParaRPr lang="en-CA" sz="1400" dirty="0">
              <a:solidFill>
                <a:srgbClr val="222222"/>
              </a:solidFill>
            </a:endParaRPr>
          </a:p>
          <a:p>
            <a:r>
              <a:rPr lang="en-CA" sz="1400" dirty="0">
                <a:solidFill>
                  <a:srgbClr val="222222"/>
                </a:solidFill>
              </a:rPr>
              <a:t>[2] </a:t>
            </a:r>
            <a:r>
              <a:rPr lang="en-CA" sz="1400" dirty="0" err="1">
                <a:solidFill>
                  <a:srgbClr val="222222"/>
                </a:solidFill>
              </a:rPr>
              <a:t>Bitansky</a:t>
            </a:r>
            <a:r>
              <a:rPr lang="en-CA" sz="1400" dirty="0">
                <a:solidFill>
                  <a:srgbClr val="222222"/>
                </a:solidFill>
              </a:rPr>
              <a:t>, Nir, et al. "From extractable collision resistance to succinct non-interactive arguments of knowledge, and back again." Proceedings of the 3rd Innovations in Theoretical Computer Science Conference. 2012.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AE17C-4D26-B042-A760-A0593F80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Detecting double signaling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F1740-344E-ED43-98A9-BD7F4AD6BFE2}"/>
              </a:ext>
            </a:extLst>
          </p:cNvPr>
          <p:cNvSpPr/>
          <p:nvPr/>
        </p:nvSpPr>
        <p:spPr>
          <a:xfrm>
            <a:off x="5536704" y="3165615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[SK1]_1, 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6EF6EF-0E37-E442-B068-80991267CEC8}"/>
              </a:ext>
            </a:extLst>
          </p:cNvPr>
          <p:cNvSpPr/>
          <p:nvPr/>
        </p:nvSpPr>
        <p:spPr>
          <a:xfrm>
            <a:off x="7670061" y="3161236"/>
            <a:ext cx="222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M’,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[SK1]_2, P’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781F5E-D5AE-7D4C-8EFE-0416F7205012}"/>
              </a:ext>
            </a:extLst>
          </p:cNvPr>
          <p:cNvCxnSpPr>
            <a:stCxn id="11274" idx="2"/>
          </p:cNvCxnSpPr>
          <p:nvPr/>
        </p:nvCxnSpPr>
        <p:spPr>
          <a:xfrm flipH="1">
            <a:off x="6952343" y="2564847"/>
            <a:ext cx="544283" cy="5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01ACD9-46EB-F344-9567-A863BFF3E498}"/>
              </a:ext>
            </a:extLst>
          </p:cNvPr>
          <p:cNvCxnSpPr>
            <a:cxnSpLocks/>
            <a:stCxn id="11274" idx="2"/>
          </p:cNvCxnSpPr>
          <p:nvPr/>
        </p:nvCxnSpPr>
        <p:spPr>
          <a:xfrm>
            <a:off x="7496626" y="2564847"/>
            <a:ext cx="544282" cy="50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8F0AD3-1D63-AB41-B106-AB9CCF4D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8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Slashing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781F5E-D5AE-7D4C-8EFE-0416F7205012}"/>
              </a:ext>
            </a:extLst>
          </p:cNvPr>
          <p:cNvCxnSpPr>
            <a:stCxn id="11274" idx="2"/>
          </p:cNvCxnSpPr>
          <p:nvPr/>
        </p:nvCxnSpPr>
        <p:spPr>
          <a:xfrm flipH="1">
            <a:off x="6952343" y="2564847"/>
            <a:ext cx="544283" cy="5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01ACD9-46EB-F344-9567-A863BFF3E498}"/>
              </a:ext>
            </a:extLst>
          </p:cNvPr>
          <p:cNvCxnSpPr>
            <a:cxnSpLocks/>
            <a:stCxn id="11274" idx="2"/>
          </p:cNvCxnSpPr>
          <p:nvPr/>
        </p:nvCxnSpPr>
        <p:spPr>
          <a:xfrm>
            <a:off x="7496626" y="2564847"/>
            <a:ext cx="544282" cy="50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D42BF-C4EF-FD44-B6BF-1C86972BBBD4}"/>
              </a:ext>
            </a:extLst>
          </p:cNvPr>
          <p:cNvSpPr/>
          <p:nvPr/>
        </p:nvSpPr>
        <p:spPr>
          <a:xfrm>
            <a:off x="5536704" y="3165615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[SK1]_1</a:t>
            </a:r>
            <a:r>
              <a:rPr lang="en-US" dirty="0"/>
              <a:t>, 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977157-B34A-DA44-9ED1-91EF275377B9}"/>
              </a:ext>
            </a:extLst>
          </p:cNvPr>
          <p:cNvSpPr/>
          <p:nvPr/>
        </p:nvSpPr>
        <p:spPr>
          <a:xfrm>
            <a:off x="7670061" y="3161236"/>
            <a:ext cx="222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M’,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[SK1]_2</a:t>
            </a:r>
            <a:r>
              <a:rPr lang="en-US" dirty="0"/>
              <a:t>, P’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5515D-4E0F-AF41-98B4-4DB7F5C12544}"/>
              </a:ext>
            </a:extLst>
          </p:cNvPr>
          <p:cNvCxnSpPr>
            <a:cxnSpLocks/>
          </p:cNvCxnSpPr>
          <p:nvPr/>
        </p:nvCxnSpPr>
        <p:spPr>
          <a:xfrm>
            <a:off x="7051465" y="3451143"/>
            <a:ext cx="1029452" cy="48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8211F8-9447-5D40-90EB-DA37E8D98185}"/>
              </a:ext>
            </a:extLst>
          </p:cNvPr>
          <p:cNvCxnSpPr>
            <a:cxnSpLocks/>
          </p:cNvCxnSpPr>
          <p:nvPr/>
        </p:nvCxnSpPr>
        <p:spPr>
          <a:xfrm flipH="1">
            <a:off x="8080917" y="3473109"/>
            <a:ext cx="765542" cy="4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AB6427-1E06-9340-8E85-50361F0E232B}"/>
              </a:ext>
            </a:extLst>
          </p:cNvPr>
          <p:cNvCxnSpPr>
            <a:cxnSpLocks/>
          </p:cNvCxnSpPr>
          <p:nvPr/>
        </p:nvCxnSpPr>
        <p:spPr>
          <a:xfrm flipH="1">
            <a:off x="8187543" y="4658419"/>
            <a:ext cx="1" cy="48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EF54656-387B-4F44-A535-655C3D65B8EB}"/>
              </a:ext>
            </a:extLst>
          </p:cNvPr>
          <p:cNvSpPr/>
          <p:nvPr/>
        </p:nvSpPr>
        <p:spPr>
          <a:xfrm>
            <a:off x="7935979" y="5163287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SK1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123836-3291-6B48-9A35-F2094DDDBD9A}"/>
              </a:ext>
            </a:extLst>
          </p:cNvPr>
          <p:cNvSpPr/>
          <p:nvPr/>
        </p:nvSpPr>
        <p:spPr>
          <a:xfrm>
            <a:off x="7375508" y="3955969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(2,N)-Construct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03DCB-1634-F94A-97A3-0997F0A3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A7E-F259-384C-A953-B39AC1E0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RLN Primitive: Slashing</a:t>
            </a:r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F4F07241-C6C1-594E-ADBA-0A24E4DE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248" y="2145296"/>
            <a:ext cx="472755" cy="4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AA32BE-BA22-6646-B76F-BBFFF1C8E403}"/>
              </a:ext>
            </a:extLst>
          </p:cNvPr>
          <p:cNvSpPr txBox="1"/>
          <p:nvPr/>
        </p:nvSpPr>
        <p:spPr>
          <a:xfrm>
            <a:off x="7664209" y="219551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SK1, PK1 =H(SK1)</a:t>
            </a:r>
          </a:p>
        </p:txBody>
      </p:sp>
      <p:pic>
        <p:nvPicPr>
          <p:cNvPr id="25" name="Picture 6" descr="The complete binary tree CBT (4) of height 4 | Download Scientific Diagram">
            <a:extLst>
              <a:ext uri="{FF2B5EF4-FFF2-40B4-BE49-F238E27FC236}">
                <a16:creationId xmlns:a16="http://schemas.microsoft.com/office/drawing/2014/main" id="{B09CB4C4-3874-EF4F-AE5E-DE07CC2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7" y="2715549"/>
            <a:ext cx="3087546" cy="13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2F10264-31C4-CB46-B1C7-59F643586E67}"/>
              </a:ext>
            </a:extLst>
          </p:cNvPr>
          <p:cNvSpPr/>
          <p:nvPr/>
        </p:nvSpPr>
        <p:spPr>
          <a:xfrm>
            <a:off x="519312" y="406651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084C3F-65A1-DE46-A779-F8F5CDA5DF4A}"/>
              </a:ext>
            </a:extLst>
          </p:cNvPr>
          <p:cNvSpPr/>
          <p:nvPr/>
        </p:nvSpPr>
        <p:spPr>
          <a:xfrm>
            <a:off x="3664416" y="4071407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PK16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B3A93-AF1F-2A4A-8E9D-CDE2C755E55B}"/>
              </a:ext>
            </a:extLst>
          </p:cNvPr>
          <p:cNvSpPr/>
          <p:nvPr/>
        </p:nvSpPr>
        <p:spPr>
          <a:xfrm>
            <a:off x="1151868" y="2090418"/>
            <a:ext cx="251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RLN membership group: </a:t>
            </a:r>
          </a:p>
          <a:p>
            <a:pPr algn="ctr"/>
            <a:r>
              <a:rPr lang="en-US" dirty="0"/>
              <a:t> Merkle tree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781F5E-D5AE-7D4C-8EFE-0416F7205012}"/>
              </a:ext>
            </a:extLst>
          </p:cNvPr>
          <p:cNvCxnSpPr>
            <a:stCxn id="11274" idx="2"/>
          </p:cNvCxnSpPr>
          <p:nvPr/>
        </p:nvCxnSpPr>
        <p:spPr>
          <a:xfrm flipH="1">
            <a:off x="6952343" y="2564847"/>
            <a:ext cx="544283" cy="54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01ACD9-46EB-F344-9567-A863BFF3E498}"/>
              </a:ext>
            </a:extLst>
          </p:cNvPr>
          <p:cNvCxnSpPr>
            <a:cxnSpLocks/>
            <a:stCxn id="11274" idx="2"/>
          </p:cNvCxnSpPr>
          <p:nvPr/>
        </p:nvCxnSpPr>
        <p:spPr>
          <a:xfrm>
            <a:off x="7496626" y="2564847"/>
            <a:ext cx="544282" cy="50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Download Image Red Cross - Wrong Clipart - Full Size PNG Image - PNGkit">
            <a:extLst>
              <a:ext uri="{FF2B5EF4-FFF2-40B4-BE49-F238E27FC236}">
                <a16:creationId xmlns:a16="http://schemas.microsoft.com/office/drawing/2014/main" id="{60AD2501-0C5E-BA47-8216-D30529D3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17" y="4179561"/>
            <a:ext cx="317565" cy="25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D14CC2-B7B1-7141-A73E-05319B48C709}"/>
              </a:ext>
            </a:extLst>
          </p:cNvPr>
          <p:cNvCxnSpPr>
            <a:cxnSpLocks/>
          </p:cNvCxnSpPr>
          <p:nvPr/>
        </p:nvCxnSpPr>
        <p:spPr>
          <a:xfrm>
            <a:off x="7051465" y="3451143"/>
            <a:ext cx="1029452" cy="48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14BCFA-B775-F047-BD13-3A563F96F8CA}"/>
              </a:ext>
            </a:extLst>
          </p:cNvPr>
          <p:cNvCxnSpPr>
            <a:cxnSpLocks/>
          </p:cNvCxnSpPr>
          <p:nvPr/>
        </p:nvCxnSpPr>
        <p:spPr>
          <a:xfrm flipH="1">
            <a:off x="8080917" y="3473109"/>
            <a:ext cx="765542" cy="4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862761-810B-F448-99D7-B4798EBC4BDC}"/>
              </a:ext>
            </a:extLst>
          </p:cNvPr>
          <p:cNvCxnSpPr>
            <a:cxnSpLocks/>
          </p:cNvCxnSpPr>
          <p:nvPr/>
        </p:nvCxnSpPr>
        <p:spPr>
          <a:xfrm flipH="1">
            <a:off x="8187543" y="4658419"/>
            <a:ext cx="1" cy="48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5D487E-44CA-D24A-8E1C-87F2D84669A4}"/>
              </a:ext>
            </a:extLst>
          </p:cNvPr>
          <p:cNvSpPr/>
          <p:nvPr/>
        </p:nvSpPr>
        <p:spPr>
          <a:xfrm>
            <a:off x="7935979" y="5163287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SK1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47ADE57-A940-8D45-9084-003BF9D7EA48}"/>
              </a:ext>
            </a:extLst>
          </p:cNvPr>
          <p:cNvSpPr/>
          <p:nvPr/>
        </p:nvSpPr>
        <p:spPr>
          <a:xfrm>
            <a:off x="7375508" y="3955969"/>
            <a:ext cx="1624071" cy="6804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(2,N)-Construct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676E70-7F34-6343-AF01-653D88EF452B}"/>
              </a:ext>
            </a:extLst>
          </p:cNvPr>
          <p:cNvSpPr/>
          <p:nvPr/>
        </p:nvSpPr>
        <p:spPr>
          <a:xfrm>
            <a:off x="5536704" y="3165615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[SK1]_1</a:t>
            </a:r>
            <a:r>
              <a:rPr lang="en-US" dirty="0"/>
              <a:t>, 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00240C-BB43-814F-ABA4-4778D216A30A}"/>
              </a:ext>
            </a:extLst>
          </p:cNvPr>
          <p:cNvSpPr/>
          <p:nvPr/>
        </p:nvSpPr>
        <p:spPr>
          <a:xfrm>
            <a:off x="7670061" y="3161236"/>
            <a:ext cx="2225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M’, </a:t>
            </a:r>
            <a:r>
              <a:rPr lang="en-US" dirty="0">
                <a:solidFill>
                  <a:schemeClr val="accent6"/>
                </a:solidFill>
              </a:rPr>
              <a:t>EN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IN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[SK1]_2</a:t>
            </a:r>
            <a:r>
              <a:rPr lang="en-US" dirty="0"/>
              <a:t>, P’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D82A6-D96E-0E4D-A326-A495B0D0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7DF4A05-7BB9-974E-899B-3DC5489A5FC1}"/>
              </a:ext>
            </a:extLst>
          </p:cNvPr>
          <p:cNvCxnSpPr>
            <a:stCxn id="31" idx="1"/>
            <a:endCxn id="20" idx="2"/>
          </p:cNvCxnSpPr>
          <p:nvPr/>
        </p:nvCxnSpPr>
        <p:spPr>
          <a:xfrm rot="10800000">
            <a:off x="838201" y="4435851"/>
            <a:ext cx="7097779" cy="9121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93E6A-D9C1-444B-AE48-25630ABDFEB2}"/>
              </a:ext>
            </a:extLst>
          </p:cNvPr>
          <p:cNvSpPr txBox="1"/>
          <p:nvPr/>
        </p:nvSpPr>
        <p:spPr>
          <a:xfrm>
            <a:off x="3905843" y="502733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PK1=H(SK1)</a:t>
            </a:r>
          </a:p>
        </p:txBody>
      </p:sp>
    </p:spTree>
    <p:extLst>
      <p:ext uri="{BB962C8B-B14F-4D97-AF65-F5344CB8AC3E}">
        <p14:creationId xmlns:p14="http://schemas.microsoft.com/office/powerpoint/2010/main" val="2295543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RLN Group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5D360-60BD-FD4C-B260-AD9A2160E9E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B14E-F76C-E449-8326-8C3ECC7D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90335A-F742-1748-BF09-54935E6C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2E731-2A3D-844C-8579-A7FB449A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D0FE3D-F8CD-9F49-8466-6BC74B5F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61A87-4C9D-0D44-9599-3A4C6ADF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B68E4-5E66-0748-BC0D-23C704E4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ACA2B0-1938-4042-BDEB-66B8EDFD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4BFB1F-D4C0-404B-91E4-9559EB91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0C0C30-284E-6B42-A332-6EDE67BC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6B496-08B9-3548-9D0A-8A439CD4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4BD0-FBC8-D943-888C-8A9A3019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4B9ACB-7C29-8E40-87BE-885DC5AC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0849D-B987-6E4F-B4CF-3971D2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8E84B-BE80-8F40-A545-8711DDE9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3A1D7-5014-D949-BB06-33CEB338D2E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D49C9-F298-EF4B-8B85-D066176343ED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004FDD-A7E7-B94F-A259-165553E82B9A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A1D706-4870-E242-85FC-B868E6C88F2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F5E6A-31FC-3548-8239-DA832471238B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124495-0D81-454D-A9AA-DE7DE8BD5B17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6B6518-1FC1-824F-BE6B-B4C52C43E7B9}"/>
                </a:ext>
              </a:extLst>
            </p:cNvPr>
            <p:cNvCxnSpPr>
              <a:cxnSpLocks/>
              <a:stCxn id="34" idx="1"/>
              <a:endCxn id="24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665E8C-CBB0-644E-9C3E-9FCBD4B5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E49463-1B41-AC43-BF19-87E0CA8B401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08F20B-860A-0346-8D00-A0DF8F914CA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2FC2FA-B5C1-7A41-97D3-CFBF52AD76AF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798BE4-70FB-8440-8784-8CD003889246}"/>
                </a:ext>
              </a:extLst>
            </p:cNvPr>
            <p:cNvCxnSpPr>
              <a:cxnSpLocks/>
              <a:stCxn id="19" idx="0"/>
              <a:endCxn id="20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61929D-2668-8144-83A7-72851D83667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1AF0EF-0CE6-DE42-8325-6DA0E163FC2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A31A2C-10F2-CB42-A155-0372C3B4D79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4E3472-9B4B-0C4B-AFC5-052E280DD5ED}"/>
                </a:ext>
              </a:extLst>
            </p:cNvPr>
            <p:cNvCxnSpPr>
              <a:cxnSpLocks/>
              <a:stCxn id="34" idx="2"/>
              <a:endCxn id="22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8C06BB-6925-DB49-A3B5-78968874AC2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F77197-213E-DA4A-A8AF-5DFDC2CC96FC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2A8A5F-9DAE-454A-84DD-40FC7F018FEC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E5CA4F-7940-CA4E-86F0-777DEA97ADF2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CCD43C-AE43-524E-970F-286A7EE23A95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9E501-A6B7-5F4F-A3CD-41827F55CEA4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FF578E-0E24-B24C-AF17-F2FE2110045D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2674E-EE02-AA42-9E43-CB3A901AF9C0}"/>
                </a:ext>
              </a:extLst>
            </p:cNvPr>
            <p:cNvCxnSpPr>
              <a:cxnSpLocks/>
              <a:stCxn id="25" idx="2"/>
              <a:endCxn id="22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3084F-5161-ED40-ACB0-8937BE8B850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E5318-5B0F-E445-94A7-57A3FA6EF2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198C9E-41D4-AA4D-8D1E-9788E06E6D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D23019-1EF3-2244-B329-A539AFE82DD3}"/>
              </a:ext>
            </a:extLst>
          </p:cNvPr>
          <p:cNvSpPr txBox="1"/>
          <p:nvPr/>
        </p:nvSpPr>
        <p:spPr>
          <a:xfrm>
            <a:off x="125843" y="4120605"/>
            <a:ext cx="211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RLN group =  Peers subscribed to the same topic e.g., </a:t>
            </a:r>
            <a:r>
              <a:rPr lang="en-US" dirty="0" err="1"/>
              <a:t>waku</a:t>
            </a:r>
            <a:r>
              <a:rPr lang="en-US" dirty="0"/>
              <a:t>-</a:t>
            </a:r>
            <a:r>
              <a:rPr lang="en-US" dirty="0" err="1"/>
              <a:t>rln</a:t>
            </a:r>
            <a:r>
              <a:rPr lang="en-US" dirty="0"/>
              <a:t>-relay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4859B-F230-154C-B62C-C7F90329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66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Registration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5D360-60BD-FD4C-B260-AD9A2160E9E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B14E-F76C-E449-8326-8C3ECC7D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90335A-F742-1748-BF09-54935E6C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2E731-2A3D-844C-8579-A7FB449A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D0FE3D-F8CD-9F49-8466-6BC74B5F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61A87-4C9D-0D44-9599-3A4C6ADF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B68E4-5E66-0748-BC0D-23C704E4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ACA2B0-1938-4042-BDEB-66B8EDFD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4BFB1F-D4C0-404B-91E4-9559EB91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0C0C30-284E-6B42-A332-6EDE67BC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6B496-08B9-3548-9D0A-8A439CD4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4BD0-FBC8-D943-888C-8A9A3019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4B9ACB-7C29-8E40-87BE-885DC5AC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0849D-B987-6E4F-B4CF-3971D2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8E84B-BE80-8F40-A545-8711DDE9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3A1D7-5014-D949-BB06-33CEB338D2E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D49C9-F298-EF4B-8B85-D066176343ED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004FDD-A7E7-B94F-A259-165553E82B9A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A1D706-4870-E242-85FC-B868E6C88F2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F5E6A-31FC-3548-8239-DA832471238B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124495-0D81-454D-A9AA-DE7DE8BD5B17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6B6518-1FC1-824F-BE6B-B4C52C43E7B9}"/>
                </a:ext>
              </a:extLst>
            </p:cNvPr>
            <p:cNvCxnSpPr>
              <a:cxnSpLocks/>
              <a:stCxn id="34" idx="1"/>
              <a:endCxn id="24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665E8C-CBB0-644E-9C3E-9FCBD4B5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E49463-1B41-AC43-BF19-87E0CA8B401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08F20B-860A-0346-8D00-A0DF8F914CA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2FC2FA-B5C1-7A41-97D3-CFBF52AD76AF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798BE4-70FB-8440-8784-8CD003889246}"/>
                </a:ext>
              </a:extLst>
            </p:cNvPr>
            <p:cNvCxnSpPr>
              <a:cxnSpLocks/>
              <a:stCxn id="19" idx="0"/>
              <a:endCxn id="20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61929D-2668-8144-83A7-72851D83667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1AF0EF-0CE6-DE42-8325-6DA0E163FC2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A31A2C-10F2-CB42-A155-0372C3B4D79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4E3472-9B4B-0C4B-AFC5-052E280DD5ED}"/>
                </a:ext>
              </a:extLst>
            </p:cNvPr>
            <p:cNvCxnSpPr>
              <a:cxnSpLocks/>
              <a:stCxn id="34" idx="2"/>
              <a:endCxn id="22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8C06BB-6925-DB49-A3B5-78968874AC2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F77197-213E-DA4A-A8AF-5DFDC2CC96FC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2A8A5F-9DAE-454A-84DD-40FC7F018FEC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E5CA4F-7940-CA4E-86F0-777DEA97ADF2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CCD43C-AE43-524E-970F-286A7EE23A95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9E501-A6B7-5F4F-A3CD-41827F55CEA4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FF578E-0E24-B24C-AF17-F2FE2110045D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2674E-EE02-AA42-9E43-CB3A901AF9C0}"/>
                </a:ext>
              </a:extLst>
            </p:cNvPr>
            <p:cNvCxnSpPr>
              <a:cxnSpLocks/>
              <a:stCxn id="25" idx="2"/>
              <a:endCxn id="22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3084F-5161-ED40-ACB0-8937BE8B850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E5318-5B0F-E445-94A7-57A3FA6EF2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198C9E-41D4-AA4D-8D1E-9788E06E6D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3A42893-C6C9-8E4F-A30D-0DC90345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A8694DD-0227-9A44-87AF-B4C14ED2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83274B-0989-0C49-B603-AE4158559417}"/>
              </a:ext>
            </a:extLst>
          </p:cNvPr>
          <p:cNvSpPr txBox="1"/>
          <p:nvPr/>
        </p:nvSpPr>
        <p:spPr>
          <a:xfrm>
            <a:off x="4985797" y="2688101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0ADB2AC-9BA4-3A40-8B0A-62063FF98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99" y="3004339"/>
            <a:ext cx="317078" cy="3170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D1DF24-D176-5546-B044-D1FE61A8E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792" y="3001456"/>
            <a:ext cx="317078" cy="3170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E71D2B-0A86-DF42-A40A-4EF32D906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428" y="3001456"/>
            <a:ext cx="317078" cy="31707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2EFCF5C-B3DE-F644-AB65-AA86CBE2952B}"/>
              </a:ext>
            </a:extLst>
          </p:cNvPr>
          <p:cNvSpPr/>
          <p:nvPr/>
        </p:nvSpPr>
        <p:spPr>
          <a:xfrm>
            <a:off x="6527848" y="29283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4AF479-8D5A-5A43-BE1D-FD3D38B0AC90}"/>
              </a:ext>
            </a:extLst>
          </p:cNvPr>
          <p:cNvSpPr txBox="1"/>
          <p:nvPr/>
        </p:nvSpPr>
        <p:spPr>
          <a:xfrm>
            <a:off x="125843" y="4120605"/>
            <a:ext cx="211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RLN group =  Peers subscribed to the same topic e.g., </a:t>
            </a:r>
            <a:r>
              <a:rPr lang="en-US" dirty="0" err="1"/>
              <a:t>waku</a:t>
            </a:r>
            <a:r>
              <a:rPr lang="en-US" dirty="0"/>
              <a:t>-</a:t>
            </a:r>
            <a:r>
              <a:rPr lang="en-US" dirty="0" err="1"/>
              <a:t>rln</a:t>
            </a:r>
            <a:r>
              <a:rPr lang="en-US" dirty="0"/>
              <a:t>-relay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C32CB-F198-2842-A494-76ADB47A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WAKU2-RLNR-ELAY: Registration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5D360-60BD-FD4C-B260-AD9A2160E9E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B14E-F76C-E449-8326-8C3ECC7D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90335A-F742-1748-BF09-54935E6C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2E731-2A3D-844C-8579-A7FB449A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D0FE3D-F8CD-9F49-8466-6BC74B5F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61A87-4C9D-0D44-9599-3A4C6ADF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B68E4-5E66-0748-BC0D-23C704E4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ACA2B0-1938-4042-BDEB-66B8EDFD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4BFB1F-D4C0-404B-91E4-9559EB91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0C0C30-284E-6B42-A332-6EDE67BC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6B496-08B9-3548-9D0A-8A439CD4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4BD0-FBC8-D943-888C-8A9A3019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4B9ACB-7C29-8E40-87BE-885DC5AC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0849D-B987-6E4F-B4CF-3971D2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8E84B-BE80-8F40-A545-8711DDE9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3A1D7-5014-D949-BB06-33CEB338D2E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D49C9-F298-EF4B-8B85-D066176343ED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004FDD-A7E7-B94F-A259-165553E82B9A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A1D706-4870-E242-85FC-B868E6C88F2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F5E6A-31FC-3548-8239-DA832471238B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124495-0D81-454D-A9AA-DE7DE8BD5B17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6B6518-1FC1-824F-BE6B-B4C52C43E7B9}"/>
                </a:ext>
              </a:extLst>
            </p:cNvPr>
            <p:cNvCxnSpPr>
              <a:cxnSpLocks/>
              <a:stCxn id="34" idx="1"/>
              <a:endCxn id="24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665E8C-CBB0-644E-9C3E-9FCBD4B5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E49463-1B41-AC43-BF19-87E0CA8B401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08F20B-860A-0346-8D00-A0DF8F914CA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2FC2FA-B5C1-7A41-97D3-CFBF52AD76AF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798BE4-70FB-8440-8784-8CD003889246}"/>
                </a:ext>
              </a:extLst>
            </p:cNvPr>
            <p:cNvCxnSpPr>
              <a:cxnSpLocks/>
              <a:stCxn id="19" idx="0"/>
              <a:endCxn id="20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61929D-2668-8144-83A7-72851D83667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1AF0EF-0CE6-DE42-8325-6DA0E163FC2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A31A2C-10F2-CB42-A155-0372C3B4D79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4E3472-9B4B-0C4B-AFC5-052E280DD5ED}"/>
                </a:ext>
              </a:extLst>
            </p:cNvPr>
            <p:cNvCxnSpPr>
              <a:cxnSpLocks/>
              <a:stCxn id="34" idx="2"/>
              <a:endCxn id="22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8C06BB-6925-DB49-A3B5-78968874AC2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F77197-213E-DA4A-A8AF-5DFDC2CC96FC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2A8A5F-9DAE-454A-84DD-40FC7F018FEC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E5CA4F-7940-CA4E-86F0-777DEA97ADF2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CCD43C-AE43-524E-970F-286A7EE23A95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9E501-A6B7-5F4F-A3CD-41827F55CEA4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FF578E-0E24-B24C-AF17-F2FE2110045D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2674E-EE02-AA42-9E43-CB3A901AF9C0}"/>
                </a:ext>
              </a:extLst>
            </p:cNvPr>
            <p:cNvCxnSpPr>
              <a:cxnSpLocks/>
              <a:stCxn id="25" idx="2"/>
              <a:endCxn id="22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3084F-5161-ED40-ACB0-8937BE8B850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E5318-5B0F-E445-94A7-57A3FA6EF2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198C9E-41D4-AA4D-8D1E-9788E06E6D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3A42893-C6C9-8E4F-A30D-0DC90345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A8694DD-0227-9A44-87AF-B4C14ED2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83274B-0989-0C49-B603-AE4158559417}"/>
              </a:ext>
            </a:extLst>
          </p:cNvPr>
          <p:cNvSpPr txBox="1"/>
          <p:nvPr/>
        </p:nvSpPr>
        <p:spPr>
          <a:xfrm>
            <a:off x="4985797" y="2688101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04230B-96CC-8A4F-9FB2-92E425326C2F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560606" y="3240316"/>
            <a:ext cx="1226872" cy="23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87B513F-FAE9-5A45-84C3-83F95719A12A}"/>
              </a:ext>
            </a:extLst>
          </p:cNvPr>
          <p:cNvSpPr/>
          <p:nvPr/>
        </p:nvSpPr>
        <p:spPr>
          <a:xfrm>
            <a:off x="3157412" y="3767270"/>
            <a:ext cx="2523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effectLst/>
                <a:latin typeface="Helvetica Neue" panose="02000503000000020004" pitchFamily="2" charset="0"/>
              </a:rPr>
              <a:t>TX: Register PK,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A33F8AE-E2B5-0541-A306-3A7808BDB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196" y="3819035"/>
            <a:ext cx="317078" cy="31707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12D8A49-9CC8-8544-9469-7D827EEFA589}"/>
              </a:ext>
            </a:extLst>
          </p:cNvPr>
          <p:cNvSpPr/>
          <p:nvPr/>
        </p:nvSpPr>
        <p:spPr>
          <a:xfrm>
            <a:off x="1513575" y="5817092"/>
            <a:ext cx="2663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Helvetica Neue" panose="02000503000000020004" pitchFamily="2" charset="0"/>
              </a:rPr>
              <a:t>Each peer registers to the group and locks some funds        </a:t>
            </a:r>
            <a:endParaRPr lang="en-CA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0ADB2AC-9BA4-3A40-8B0A-62063FF98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99" y="3004339"/>
            <a:ext cx="317078" cy="3170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D1DF24-D176-5546-B044-D1FE61A8E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792" y="3001456"/>
            <a:ext cx="317078" cy="3170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E71D2B-0A86-DF42-A40A-4EF32D906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428" y="3001456"/>
            <a:ext cx="317078" cy="31707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2EFCF5C-B3DE-F644-AB65-AA86CBE2952B}"/>
              </a:ext>
            </a:extLst>
          </p:cNvPr>
          <p:cNvSpPr/>
          <p:nvPr/>
        </p:nvSpPr>
        <p:spPr>
          <a:xfrm>
            <a:off x="6527848" y="29283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4AF479-8D5A-5A43-BE1D-FD3D38B0AC90}"/>
              </a:ext>
            </a:extLst>
          </p:cNvPr>
          <p:cNvSpPr txBox="1"/>
          <p:nvPr/>
        </p:nvSpPr>
        <p:spPr>
          <a:xfrm>
            <a:off x="125843" y="4120605"/>
            <a:ext cx="211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RLN group =  Peers subscribed to the same topic e.g., </a:t>
            </a:r>
            <a:r>
              <a:rPr lang="en-US" dirty="0" err="1"/>
              <a:t>waku</a:t>
            </a:r>
            <a:r>
              <a:rPr lang="en-US" dirty="0"/>
              <a:t>-</a:t>
            </a:r>
            <a:r>
              <a:rPr lang="en-US" dirty="0" err="1"/>
              <a:t>rln</a:t>
            </a:r>
            <a:r>
              <a:rPr lang="en-US" dirty="0"/>
              <a:t>-relay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4B7F-9BF7-5F42-9671-972B4A45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Registration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5D360-60BD-FD4C-B260-AD9A2160E9E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B14E-F76C-E449-8326-8C3ECC7D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90335A-F742-1748-BF09-54935E6C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2E731-2A3D-844C-8579-A7FB449A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D0FE3D-F8CD-9F49-8466-6BC74B5F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61A87-4C9D-0D44-9599-3A4C6ADF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B68E4-5E66-0748-BC0D-23C704E4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ACA2B0-1938-4042-BDEB-66B8EDFD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4BFB1F-D4C0-404B-91E4-9559EB91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0C0C30-284E-6B42-A332-6EDE67BC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6B496-08B9-3548-9D0A-8A439CD4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4BD0-FBC8-D943-888C-8A9A3019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4B9ACB-7C29-8E40-87BE-885DC5AC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0849D-B987-6E4F-B4CF-3971D2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8E84B-BE80-8F40-A545-8711DDE9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3A1D7-5014-D949-BB06-33CEB338D2E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D49C9-F298-EF4B-8B85-D066176343ED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004FDD-A7E7-B94F-A259-165553E82B9A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A1D706-4870-E242-85FC-B868E6C88F2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F5E6A-31FC-3548-8239-DA832471238B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124495-0D81-454D-A9AA-DE7DE8BD5B17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6B6518-1FC1-824F-BE6B-B4C52C43E7B9}"/>
                </a:ext>
              </a:extLst>
            </p:cNvPr>
            <p:cNvCxnSpPr>
              <a:cxnSpLocks/>
              <a:stCxn id="34" idx="1"/>
              <a:endCxn id="24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665E8C-CBB0-644E-9C3E-9FCBD4B5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E49463-1B41-AC43-BF19-87E0CA8B401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08F20B-860A-0346-8D00-A0DF8F914CA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2FC2FA-B5C1-7A41-97D3-CFBF52AD76AF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798BE4-70FB-8440-8784-8CD003889246}"/>
                </a:ext>
              </a:extLst>
            </p:cNvPr>
            <p:cNvCxnSpPr>
              <a:cxnSpLocks/>
              <a:stCxn id="19" idx="0"/>
              <a:endCxn id="20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61929D-2668-8144-83A7-72851D83667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1AF0EF-0CE6-DE42-8325-6DA0E163FC2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A31A2C-10F2-CB42-A155-0372C3B4D79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4E3472-9B4B-0C4B-AFC5-052E280DD5ED}"/>
                </a:ext>
              </a:extLst>
            </p:cNvPr>
            <p:cNvCxnSpPr>
              <a:cxnSpLocks/>
              <a:stCxn id="34" idx="2"/>
              <a:endCxn id="22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8C06BB-6925-DB49-A3B5-78968874AC2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F77197-213E-DA4A-A8AF-5DFDC2CC96FC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2A8A5F-9DAE-454A-84DD-40FC7F018FEC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E5CA4F-7940-CA4E-86F0-777DEA97ADF2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CCD43C-AE43-524E-970F-286A7EE23A95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9E501-A6B7-5F4F-A3CD-41827F55CEA4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FF578E-0E24-B24C-AF17-F2FE2110045D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2674E-EE02-AA42-9E43-CB3A901AF9C0}"/>
                </a:ext>
              </a:extLst>
            </p:cNvPr>
            <p:cNvCxnSpPr>
              <a:cxnSpLocks/>
              <a:stCxn id="25" idx="2"/>
              <a:endCxn id="22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3084F-5161-ED40-ACB0-8937BE8B850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E5318-5B0F-E445-94A7-57A3FA6EF2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198C9E-41D4-AA4D-8D1E-9788E06E6D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3A42893-C6C9-8E4F-A30D-0DC90345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A8694DD-0227-9A44-87AF-B4C14ED2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83274B-0989-0C49-B603-AE4158559417}"/>
              </a:ext>
            </a:extLst>
          </p:cNvPr>
          <p:cNvSpPr txBox="1"/>
          <p:nvPr/>
        </p:nvSpPr>
        <p:spPr>
          <a:xfrm>
            <a:off x="4985797" y="2688101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0ADB2AC-9BA4-3A40-8B0A-62063FF98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99" y="3004339"/>
            <a:ext cx="317078" cy="3170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D1DF24-D176-5546-B044-D1FE61A8E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792" y="3001456"/>
            <a:ext cx="317078" cy="3170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E71D2B-0A86-DF42-A40A-4EF32D906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428" y="3001456"/>
            <a:ext cx="317078" cy="31707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2EFCF5C-B3DE-F644-AB65-AA86CBE2952B}"/>
              </a:ext>
            </a:extLst>
          </p:cNvPr>
          <p:cNvSpPr/>
          <p:nvPr/>
        </p:nvSpPr>
        <p:spPr>
          <a:xfrm>
            <a:off x="6527848" y="29283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pic>
        <p:nvPicPr>
          <p:cNvPr id="16388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C974105D-BA25-4F4F-967B-0DBEDF87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5" y="5124333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57C9049F-8A1B-FE48-B0DC-CD481BDC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53" y="577613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33132B3-BA6F-9843-95B3-9D342BB4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35" y="4170437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9ECD823B-9699-1B4C-A724-BC63B53E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32" y="5814743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57006AD-A209-F849-96A2-6DF873A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16" y="516706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8900B65B-98EC-CD4B-83E8-79BA7AF8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30" y="4679050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20FC858D-7E61-044F-BB94-8AC4B8E9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3" y="4363591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73714BFB-3173-D143-AC9B-2BBD0DB4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59" y="553684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A0EE1AB7-37B6-3342-A3B9-4ADC9D9D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28" y="5624865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F1C64FB-2076-3D40-9343-6E3876D1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17" y="6095254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294B7174-082E-A244-B46B-1952EE1F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5" y="4998798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A894E6D0-F0BF-E143-AE96-68805B95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98" y="530762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32C7A9A0-448B-C743-970F-54472701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960" y="502679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93847BD1-42EF-A742-A4BD-DCFDCF75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91" y="4457817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BCDF52E1-9DDA-A948-BF13-886765CF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87" y="416282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4FC6047-58AE-B74B-B73D-28CBA2BC832F}"/>
              </a:ext>
            </a:extLst>
          </p:cNvPr>
          <p:cNvSpPr/>
          <p:nvPr/>
        </p:nvSpPr>
        <p:spPr>
          <a:xfrm rot="10800000">
            <a:off x="1138734" y="5714114"/>
            <a:ext cx="1634671" cy="582380"/>
          </a:xfrm>
          <a:prstGeom prst="wedgeRoundRectCallout">
            <a:avLst>
              <a:gd name="adj1" fmla="val -20389"/>
              <a:gd name="adj2" fmla="val 961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4CBF1-4777-F344-BA82-7D2C840B73BA}"/>
              </a:ext>
            </a:extLst>
          </p:cNvPr>
          <p:cNvSpPr/>
          <p:nvPr/>
        </p:nvSpPr>
        <p:spPr>
          <a:xfrm>
            <a:off x="1224945" y="5682138"/>
            <a:ext cx="1687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Membership Merkle tree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FFF0D-E53B-C741-83CC-4A24C97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Registration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5D360-60BD-FD4C-B260-AD9A2160E9E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4CB14E-F76C-E449-8326-8C3ECC7D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F90335A-F742-1748-BF09-54935E6C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2E731-2A3D-844C-8579-A7FB449A7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D0FE3D-F8CD-9F49-8466-6BC74B5F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961A87-4C9D-0D44-9599-3A4C6ADF6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B68E4-5E66-0748-BC0D-23C704E4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ACA2B0-1938-4042-BDEB-66B8EDFD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4BFB1F-D4C0-404B-91E4-9559EB91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F0C0C30-284E-6B42-A332-6EDE67BCA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B6B496-08B9-3548-9D0A-8A439CD4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99D4BD0-FBC8-D943-888C-8A9A30193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44B9ACB-7C29-8E40-87BE-885DC5AC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B10849D-B987-6E4F-B4CF-3971D2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78E84B-BE80-8F40-A545-8711DDE94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03A1D7-5014-D949-BB06-33CEB338D2E9}"/>
                </a:ext>
              </a:extLst>
            </p:cNvPr>
            <p:cNvCxnSpPr>
              <a:cxnSpLocks/>
              <a:stCxn id="13" idx="2"/>
              <a:endCxn id="14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D49C9-F298-EF4B-8B85-D066176343ED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4004FDD-A7E7-B94F-A259-165553E82B9A}"/>
                </a:ext>
              </a:extLst>
            </p:cNvPr>
            <p:cNvCxnSpPr>
              <a:cxnSpLocks/>
              <a:stCxn id="15" idx="0"/>
              <a:endCxn id="17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A1D706-4870-E242-85FC-B868E6C88F2E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5EF5E6A-31FC-3548-8239-DA832471238B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124495-0D81-454D-A9AA-DE7DE8BD5B17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C6B6518-1FC1-824F-BE6B-B4C52C43E7B9}"/>
                </a:ext>
              </a:extLst>
            </p:cNvPr>
            <p:cNvCxnSpPr>
              <a:cxnSpLocks/>
              <a:stCxn id="34" idx="1"/>
              <a:endCxn id="24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665E8C-CBB0-644E-9C3E-9FCBD4B57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7E49463-1B41-AC43-BF19-87E0CA8B401B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008F20B-860A-0346-8D00-A0DF8F914CA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2FC2FA-B5C1-7A41-97D3-CFBF52AD76AF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C798BE4-70FB-8440-8784-8CD003889246}"/>
                </a:ext>
              </a:extLst>
            </p:cNvPr>
            <p:cNvCxnSpPr>
              <a:cxnSpLocks/>
              <a:stCxn id="19" idx="0"/>
              <a:endCxn id="20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61929D-2668-8144-83A7-72851D83667E}"/>
                </a:ext>
              </a:extLst>
            </p:cNvPr>
            <p:cNvCxnSpPr>
              <a:cxnSpLocks/>
              <a:stCxn id="21" idx="0"/>
              <a:endCxn id="20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1AF0EF-0CE6-DE42-8325-6DA0E163FC2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A31A2C-10F2-CB42-A155-0372C3B4D799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74E3472-9B4B-0C4B-AFC5-052E280DD5ED}"/>
                </a:ext>
              </a:extLst>
            </p:cNvPr>
            <p:cNvCxnSpPr>
              <a:cxnSpLocks/>
              <a:stCxn id="34" idx="2"/>
              <a:endCxn id="22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8C06BB-6925-DB49-A3B5-78968874AC25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F77197-213E-DA4A-A8AF-5DFDC2CC96FC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2A8A5F-9DAE-454A-84DD-40FC7F018FEC}"/>
                </a:ext>
              </a:extLst>
            </p:cNvPr>
            <p:cNvCxnSpPr>
              <a:cxnSpLocks/>
              <a:stCxn id="18" idx="3"/>
              <a:endCxn id="20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E5CA4F-7940-CA4E-86F0-777DEA97ADF2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6CCD43C-AE43-524E-970F-286A7EE23A95}"/>
                </a:ext>
              </a:extLst>
            </p:cNvPr>
            <p:cNvCxnSpPr>
              <a:cxnSpLocks/>
              <a:stCxn id="19" idx="1"/>
              <a:endCxn id="17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4C9E501-A6B7-5F4F-A3CD-41827F55CEA4}"/>
                </a:ext>
              </a:extLst>
            </p:cNvPr>
            <p:cNvCxnSpPr>
              <a:cxnSpLocks/>
              <a:stCxn id="23" idx="0"/>
              <a:endCxn id="19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FF578E-0E24-B24C-AF17-F2FE2110045D}"/>
                </a:ext>
              </a:extLst>
            </p:cNvPr>
            <p:cNvCxnSpPr>
              <a:cxnSpLocks/>
              <a:stCxn id="23" idx="1"/>
              <a:endCxn id="16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12674E-EE02-AA42-9E43-CB3A901AF9C0}"/>
                </a:ext>
              </a:extLst>
            </p:cNvPr>
            <p:cNvCxnSpPr>
              <a:cxnSpLocks/>
              <a:stCxn id="25" idx="2"/>
              <a:endCxn id="22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13084F-5161-ED40-ACB0-8937BE8B8501}"/>
                </a:ext>
              </a:extLst>
            </p:cNvPr>
            <p:cNvCxnSpPr>
              <a:cxnSpLocks/>
              <a:stCxn id="26" idx="2"/>
              <a:endCxn id="24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CE5318-5B0F-E445-94A7-57A3FA6EF2E6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198C9E-41D4-AA4D-8D1E-9788E06E6DDB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3A42893-C6C9-8E4F-A30D-0DC90345C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A8694DD-0227-9A44-87AF-B4C14ED2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483274B-0989-0C49-B603-AE4158559417}"/>
              </a:ext>
            </a:extLst>
          </p:cNvPr>
          <p:cNvSpPr txBox="1"/>
          <p:nvPr/>
        </p:nvSpPr>
        <p:spPr>
          <a:xfrm>
            <a:off x="4985797" y="2688101"/>
            <a:ext cx="318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90ADB2AC-9BA4-3A40-8B0A-62063FF98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399" y="3004339"/>
            <a:ext cx="317078" cy="3170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D1DF24-D176-5546-B044-D1FE61A8E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792" y="3001456"/>
            <a:ext cx="317078" cy="3170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AE71D2B-0A86-DF42-A40A-4EF32D906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428" y="3001456"/>
            <a:ext cx="317078" cy="31707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2EFCF5C-B3DE-F644-AB65-AA86CBE2952B}"/>
              </a:ext>
            </a:extLst>
          </p:cNvPr>
          <p:cNvSpPr/>
          <p:nvPr/>
        </p:nvSpPr>
        <p:spPr>
          <a:xfrm>
            <a:off x="6527848" y="2928351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pic>
        <p:nvPicPr>
          <p:cNvPr id="16388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C974105D-BA25-4F4F-967B-0DBEDF87F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5" y="5124333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57C9049F-8A1B-FE48-B0DC-CD481BDC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53" y="577613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33132B3-BA6F-9843-95B3-9D342BB4F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35" y="4170437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9ECD823B-9699-1B4C-A724-BC63B53E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32" y="5814743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57006AD-A209-F849-96A2-6DF873A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16" y="516706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8900B65B-98EC-CD4B-83E8-79BA7AF8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30" y="4679050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20FC858D-7E61-044F-BB94-8AC4B8E9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13" y="4363591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73714BFB-3173-D143-AC9B-2BBD0DB4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59" y="553684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A0EE1AB7-37B6-3342-A3B9-4ADC9D9DD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928" y="5624865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4F1C64FB-2076-3D40-9343-6E3876D1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17" y="6095254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294B7174-082E-A244-B46B-1952EE1F4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5" y="4998798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A894E6D0-F0BF-E143-AE96-68805B95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598" y="530762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32C7A9A0-448B-C743-970F-54472701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960" y="5026796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93847BD1-42EF-A742-A4BD-DCFDCF75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91" y="4457817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Binary Tree Icons - Download Free Vector Icons | Noun Project">
            <a:extLst>
              <a:ext uri="{FF2B5EF4-FFF2-40B4-BE49-F238E27FC236}">
                <a16:creationId xmlns:a16="http://schemas.microsoft.com/office/drawing/2014/main" id="{BCDF52E1-9DDA-A948-BF13-886765CF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87" y="4162829"/>
            <a:ext cx="354535" cy="3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Broadcast Icons - Download Free Vector Icons | Noun Project">
            <a:extLst>
              <a:ext uri="{FF2B5EF4-FFF2-40B4-BE49-F238E27FC236}">
                <a16:creationId xmlns:a16="http://schemas.microsoft.com/office/drawing/2014/main" id="{7939259F-0D2F-754D-A14B-E797DA4B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98" y="2778985"/>
            <a:ext cx="777301" cy="7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25118-DAD6-1541-A7A2-0C181F3860EC}"/>
              </a:ext>
            </a:extLst>
          </p:cNvPr>
          <p:cNvCxnSpPr>
            <a:stCxn id="58" idx="2"/>
            <a:endCxn id="13" idx="3"/>
          </p:cNvCxnSpPr>
          <p:nvPr/>
        </p:nvCxnSpPr>
        <p:spPr>
          <a:xfrm flipH="1">
            <a:off x="2558905" y="3240316"/>
            <a:ext cx="2228573" cy="18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964D05-EACA-1048-B2A9-1B64F8DDC2A4}"/>
              </a:ext>
            </a:extLst>
          </p:cNvPr>
          <p:cNvCxnSpPr>
            <a:cxnSpLocks/>
            <a:stCxn id="58" idx="2"/>
            <a:endCxn id="14" idx="0"/>
          </p:cNvCxnSpPr>
          <p:nvPr/>
        </p:nvCxnSpPr>
        <p:spPr>
          <a:xfrm flipH="1">
            <a:off x="3440522" y="3240316"/>
            <a:ext cx="1346956" cy="235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3D31ED-8CE2-3C4C-AC03-F2386FA9C7C6}"/>
              </a:ext>
            </a:extLst>
          </p:cNvPr>
          <p:cNvCxnSpPr>
            <a:cxnSpLocks/>
            <a:stCxn id="58" idx="2"/>
            <a:endCxn id="16" idx="0"/>
          </p:cNvCxnSpPr>
          <p:nvPr/>
        </p:nvCxnSpPr>
        <p:spPr>
          <a:xfrm>
            <a:off x="4787478" y="3240316"/>
            <a:ext cx="126853" cy="250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CA18AA1-679A-354C-BAB3-56D10471B203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 flipH="1">
            <a:off x="3631202" y="3240316"/>
            <a:ext cx="1156276" cy="105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4853202-1D37-A04E-9F50-5C58B01A589F}"/>
              </a:ext>
            </a:extLst>
          </p:cNvPr>
          <p:cNvCxnSpPr>
            <a:cxnSpLocks/>
            <a:stCxn id="58" idx="2"/>
            <a:endCxn id="19" idx="1"/>
          </p:cNvCxnSpPr>
          <p:nvPr/>
        </p:nvCxnSpPr>
        <p:spPr>
          <a:xfrm>
            <a:off x="4787478" y="3240316"/>
            <a:ext cx="625752" cy="15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6B3720-C2B7-C945-BD8E-3F96E609D929}"/>
              </a:ext>
            </a:extLst>
          </p:cNvPr>
          <p:cNvCxnSpPr>
            <a:cxnSpLocks/>
            <a:stCxn id="58" idx="2"/>
            <a:endCxn id="20" idx="1"/>
          </p:cNvCxnSpPr>
          <p:nvPr/>
        </p:nvCxnSpPr>
        <p:spPr>
          <a:xfrm>
            <a:off x="4787478" y="3240316"/>
            <a:ext cx="1191883" cy="109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0101011-DE76-AE44-9D08-5289C6CBB1D1}"/>
              </a:ext>
            </a:extLst>
          </p:cNvPr>
          <p:cNvCxnSpPr>
            <a:cxnSpLocks/>
            <a:stCxn id="58" idx="2"/>
            <a:endCxn id="25" idx="0"/>
          </p:cNvCxnSpPr>
          <p:nvPr/>
        </p:nvCxnSpPr>
        <p:spPr>
          <a:xfrm>
            <a:off x="4787478" y="3240316"/>
            <a:ext cx="2830631" cy="77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44FC0AB-94C8-4441-8294-DAA80A3302D3}"/>
              </a:ext>
            </a:extLst>
          </p:cNvPr>
          <p:cNvCxnSpPr>
            <a:cxnSpLocks/>
            <a:stCxn id="58" idx="2"/>
            <a:endCxn id="26" idx="0"/>
          </p:cNvCxnSpPr>
          <p:nvPr/>
        </p:nvCxnSpPr>
        <p:spPr>
          <a:xfrm>
            <a:off x="4787478" y="3240316"/>
            <a:ext cx="3986965" cy="114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E7FF1C-F6E7-6243-A290-EE1B764D9C28}"/>
              </a:ext>
            </a:extLst>
          </p:cNvPr>
          <p:cNvCxnSpPr>
            <a:cxnSpLocks/>
            <a:stCxn id="58" idx="2"/>
            <a:endCxn id="34" idx="0"/>
          </p:cNvCxnSpPr>
          <p:nvPr/>
        </p:nvCxnSpPr>
        <p:spPr>
          <a:xfrm>
            <a:off x="4787478" y="3240316"/>
            <a:ext cx="4508141" cy="169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E9B5C1-3C59-6546-A217-89881CC889B1}"/>
              </a:ext>
            </a:extLst>
          </p:cNvPr>
          <p:cNvCxnSpPr>
            <a:cxnSpLocks/>
            <a:stCxn id="58" idx="2"/>
            <a:endCxn id="24" idx="1"/>
          </p:cNvCxnSpPr>
          <p:nvPr/>
        </p:nvCxnSpPr>
        <p:spPr>
          <a:xfrm>
            <a:off x="4787478" y="3240316"/>
            <a:ext cx="2998726" cy="219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6C6CF5-0414-DE4C-8806-C77C354C44F4}"/>
              </a:ext>
            </a:extLst>
          </p:cNvPr>
          <p:cNvCxnSpPr>
            <a:cxnSpLocks/>
            <a:stCxn id="58" idx="2"/>
            <a:endCxn id="22" idx="0"/>
          </p:cNvCxnSpPr>
          <p:nvPr/>
        </p:nvCxnSpPr>
        <p:spPr>
          <a:xfrm>
            <a:off x="4787478" y="3240316"/>
            <a:ext cx="2183657" cy="278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480AB01-C392-9D49-A1FA-10BBD13E39D0}"/>
              </a:ext>
            </a:extLst>
          </p:cNvPr>
          <p:cNvCxnSpPr>
            <a:cxnSpLocks/>
            <a:stCxn id="58" idx="2"/>
            <a:endCxn id="18" idx="0"/>
          </p:cNvCxnSpPr>
          <p:nvPr/>
        </p:nvCxnSpPr>
        <p:spPr>
          <a:xfrm>
            <a:off x="4787478" y="3240316"/>
            <a:ext cx="728367" cy="223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1B5171F-680D-164B-9AF2-67B91DF90EAA}"/>
              </a:ext>
            </a:extLst>
          </p:cNvPr>
          <p:cNvCxnSpPr>
            <a:cxnSpLocks/>
            <a:stCxn id="58" idx="2"/>
            <a:endCxn id="15" idx="0"/>
          </p:cNvCxnSpPr>
          <p:nvPr/>
        </p:nvCxnSpPr>
        <p:spPr>
          <a:xfrm flipH="1">
            <a:off x="4405414" y="3240316"/>
            <a:ext cx="382064" cy="176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06F968-1AF9-954A-8C49-F67BDFB0C5D4}"/>
              </a:ext>
            </a:extLst>
          </p:cNvPr>
          <p:cNvCxnSpPr>
            <a:cxnSpLocks/>
            <a:stCxn id="58" idx="2"/>
            <a:endCxn id="23" idx="0"/>
          </p:cNvCxnSpPr>
          <p:nvPr/>
        </p:nvCxnSpPr>
        <p:spPr>
          <a:xfrm>
            <a:off x="4787478" y="3240316"/>
            <a:ext cx="1605787" cy="224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0F33A1-466D-E446-BBB9-601184B3DE61}"/>
              </a:ext>
            </a:extLst>
          </p:cNvPr>
          <p:cNvSpPr/>
          <p:nvPr/>
        </p:nvSpPr>
        <p:spPr>
          <a:xfrm>
            <a:off x="3528388" y="3422679"/>
            <a:ext cx="3442747" cy="361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 and Deletion Events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78D2F371-D9F1-5C49-8FF5-D6B8A9B903CD}"/>
              </a:ext>
            </a:extLst>
          </p:cNvPr>
          <p:cNvSpPr/>
          <p:nvPr/>
        </p:nvSpPr>
        <p:spPr>
          <a:xfrm rot="10800000">
            <a:off x="1138734" y="5714114"/>
            <a:ext cx="1634671" cy="582380"/>
          </a:xfrm>
          <a:prstGeom prst="wedgeRoundRectCallout">
            <a:avLst>
              <a:gd name="adj1" fmla="val -20389"/>
              <a:gd name="adj2" fmla="val 961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31388A3-8E85-6B43-A456-03F4E0A99260}"/>
              </a:ext>
            </a:extLst>
          </p:cNvPr>
          <p:cNvSpPr/>
          <p:nvPr/>
        </p:nvSpPr>
        <p:spPr>
          <a:xfrm>
            <a:off x="1141417" y="5673984"/>
            <a:ext cx="1687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Peers update their local tree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710DB-47F6-3F4C-935C-223E2483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1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External Nullifier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21367-F0C9-734E-AC0C-F94D26D7AF73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A067D-66CE-934D-A3A0-36082CB3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8CCBFF-5CB3-FB4A-88C5-41B9176D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A3BBEC-4300-9845-9295-83EFCBB22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F73E22-4879-3B44-9881-B93DC858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2998C7-FC46-5C4F-8C79-2E0858F7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8F0A42-3C36-E146-90E7-AC417C0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5E630-14DF-7541-B5BB-F333D7433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357491-974E-8F48-9506-8113D6D4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167EE5-F406-CF40-AC48-6A3A8966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BD7F9E-5D85-0A43-83AD-9B1E8443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D274EA-C51C-9E4D-8329-609F4080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D3D9E7-E296-EC43-A276-415317C1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8156E3-4C03-284B-B38F-07B0E12A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BFD5CF-0838-3E4C-A29B-92799265D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A82E34-7B15-2B44-BDB0-B7205CE6E8A0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DE9E18-DA87-4F4E-ADDD-F68DB00138F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B8044-C39B-3B48-BD91-865D1FD2830D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4722-7BC0-214F-8438-1221D4C200F4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14B7A8-480A-3841-9691-B62E6287AAAF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126BEC-1A75-944D-B19B-E162E28CA868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FBE65-A9CD-864F-B8B4-657D3FCF4F2B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2D5D85-AD25-F94F-AA0B-F7F6ED84B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D4C9C-D085-CC44-A3A0-4CD152A3C08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0F8486-2C2C-6D48-A225-A3BD0CD02B9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8868FF-7E55-DF40-A3C3-B5150C1FBE35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258D49-1D2F-4542-8DE2-6A7A0F1D9C29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7C27D5-BCA1-4E4F-A274-3323C8149BCC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05545D-64B0-C449-BE83-6C98C94A3DFC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7E981F-1136-4247-BC6E-BB97377194E4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C47D5C-3597-BE45-96BB-EC144A1C2DB7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6060EC-0C16-9445-8065-08128340B74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5DB2D6-603D-0E42-83D6-49F03BBB6830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7EA146-A044-C74E-940C-2CC3AADFA999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DC320-C8F8-674F-959F-578FC4AE9EE7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53DF0-5507-B945-96F7-108FDA040706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42FD59-092A-3440-819F-8B7852C85603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8B2D8A-D36B-3F4D-BAA0-656F1D6EC973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9ECDF7-55E8-CD44-9E82-EAF592A815F3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C4B369-BBD6-874F-9939-1BA8A9779F0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CDB217-5BF0-5141-93AF-70F282F8DF2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11E50E-89B7-CB4A-BE7D-81A87EC37D01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3C21C-D0E6-E340-B3D1-61979E4474F7}"/>
              </a:ext>
            </a:extLst>
          </p:cNvPr>
          <p:cNvSpPr/>
          <p:nvPr/>
        </p:nvSpPr>
        <p:spPr>
          <a:xfrm>
            <a:off x="914122" y="2077629"/>
            <a:ext cx="9277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/>
              <a:t>External Nullifier = Epoch = the number of T seconds that elapsed since the Unix epoch. </a:t>
            </a:r>
          </a:p>
          <a:p>
            <a:pPr>
              <a:defRPr/>
            </a:pPr>
            <a:r>
              <a:rPr lang="en-US" dirty="0"/>
              <a:t>Messaging rate is limited to 1 per epoch.</a:t>
            </a:r>
          </a:p>
          <a:p>
            <a:pPr lvl="0">
              <a:defRPr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9860A-67BF-EE41-ACE7-FD0C31D3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9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family of modular, privacy-preserving peer-to-peer (p2p) protocols </a:t>
            </a:r>
            <a:r>
              <a:rPr lang="en-CA" dirty="0"/>
              <a:t>for private, secure, censorship resistant communication</a:t>
            </a:r>
            <a:r>
              <a:rPr lang="en-US" dirty="0"/>
              <a:t> </a:t>
            </a:r>
          </a:p>
          <a:p>
            <a:r>
              <a:rPr lang="en-US" dirty="0"/>
              <a:t>Suitable for resource restricted devices e.g., mobile phones</a:t>
            </a:r>
          </a:p>
          <a:p>
            <a:r>
              <a:rPr lang="en-US" dirty="0"/>
              <a:t>WAKU2 protocols include: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WAKU2-RELAY: privacy-preserving transport</a:t>
            </a:r>
          </a:p>
          <a:p>
            <a:pPr lvl="1"/>
            <a:r>
              <a:rPr lang="en-US" dirty="0"/>
              <a:t>WAKU2-STORE: historical message storage</a:t>
            </a:r>
          </a:p>
          <a:p>
            <a:pPr lvl="1"/>
            <a:r>
              <a:rPr lang="en-US" dirty="0"/>
              <a:t>WAKU2-FILTER: light version of WAKU2-RELAY for bandwidth limited devices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WAKU2-RLN-RELAY: spam-protected version of WAKU2-RELAY</a:t>
            </a:r>
          </a:p>
          <a:p>
            <a:pPr lvl="1"/>
            <a:r>
              <a:rPr lang="en-US" dirty="0"/>
              <a:t>And many more …</a:t>
            </a:r>
          </a:p>
          <a:p>
            <a:r>
              <a:rPr lang="en-US" dirty="0"/>
              <a:t>The full list of RFCs is available in </a:t>
            </a:r>
            <a:r>
              <a:rPr lang="en-US" dirty="0" err="1"/>
              <a:t>rfc.vac.dev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EA30-CC74-6347-B31E-DEFDA36F2241}"/>
              </a:ext>
            </a:extLst>
          </p:cNvPr>
          <p:cNvSpPr/>
          <p:nvPr/>
        </p:nvSpPr>
        <p:spPr>
          <a:xfrm>
            <a:off x="1070343" y="6031210"/>
            <a:ext cx="72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https://rfc.vac.dev/spec/10/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98D08-4EC7-AD43-A39A-27DA5C31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9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External Nullifier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21367-F0C9-734E-AC0C-F94D26D7AF73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A067D-66CE-934D-A3A0-36082CB3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8CCBFF-5CB3-FB4A-88C5-41B9176D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A3BBEC-4300-9845-9295-83EFCBB22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F73E22-4879-3B44-9881-B93DC858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2998C7-FC46-5C4F-8C79-2E0858F7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8F0A42-3C36-E146-90E7-AC417C0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5E630-14DF-7541-B5BB-F333D7433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357491-974E-8F48-9506-8113D6D4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167EE5-F406-CF40-AC48-6A3A8966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BD7F9E-5D85-0A43-83AD-9B1E8443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D274EA-C51C-9E4D-8329-609F4080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D3D9E7-E296-EC43-A276-415317C1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8156E3-4C03-284B-B38F-07B0E12A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BFD5CF-0838-3E4C-A29B-92799265D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A82E34-7B15-2B44-BDB0-B7205CE6E8A0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DE9E18-DA87-4F4E-ADDD-F68DB00138F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B8044-C39B-3B48-BD91-865D1FD2830D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4722-7BC0-214F-8438-1221D4C200F4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14B7A8-480A-3841-9691-B62E6287AAAF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126BEC-1A75-944D-B19B-E162E28CA868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FBE65-A9CD-864F-B8B4-657D3FCF4F2B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2D5D85-AD25-F94F-AA0B-F7F6ED84B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D4C9C-D085-CC44-A3A0-4CD152A3C08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0F8486-2C2C-6D48-A225-A3BD0CD02B9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8868FF-7E55-DF40-A3C3-B5150C1FBE35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258D49-1D2F-4542-8DE2-6A7A0F1D9C29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7C27D5-BCA1-4E4F-A274-3323C8149BCC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05545D-64B0-C449-BE83-6C98C94A3DFC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7E981F-1136-4247-BC6E-BB97377194E4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C47D5C-3597-BE45-96BB-EC144A1C2DB7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6060EC-0C16-9445-8065-08128340B74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5DB2D6-603D-0E42-83D6-49F03BBB6830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7EA146-A044-C74E-940C-2CC3AADFA999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DC320-C8F8-674F-959F-578FC4AE9EE7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53DF0-5507-B945-96F7-108FDA040706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42FD59-092A-3440-819F-8B7852C85603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8B2D8A-D36B-3F4D-BAA0-656F1D6EC973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9ECDF7-55E8-CD44-9E82-EAF592A815F3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C4B369-BBD6-874F-9939-1BA8A9779F0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CDB217-5BF0-5141-93AF-70F282F8DF2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11E50E-89B7-CB4A-BE7D-81A87EC37D01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FF3C21C-D0E6-E340-B3D1-61979E4474F7}"/>
              </a:ext>
            </a:extLst>
          </p:cNvPr>
          <p:cNvSpPr/>
          <p:nvPr/>
        </p:nvSpPr>
        <p:spPr>
          <a:xfrm>
            <a:off x="914122" y="2077629"/>
            <a:ext cx="9277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/>
              <a:t>External Nullifier = Epoch = the number of T seconds that elapsed since the Unix epoch. </a:t>
            </a:r>
          </a:p>
          <a:p>
            <a:pPr>
              <a:defRPr/>
            </a:pPr>
            <a:r>
              <a:rPr lang="en-US" dirty="0"/>
              <a:t>Messaging rate is limited to 1 per epoch.</a:t>
            </a:r>
          </a:p>
          <a:p>
            <a:pPr lvl="0">
              <a:defRPr/>
            </a:pPr>
            <a:r>
              <a:rPr lang="en-US" dirty="0"/>
              <a:t> </a:t>
            </a:r>
          </a:p>
        </p:txBody>
      </p:sp>
      <p:pic>
        <p:nvPicPr>
          <p:cNvPr id="3082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58B5A57F-FEBA-D342-8020-3C0B22325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24" y="5033585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D0448FA-41C6-624C-B140-BDFF21FAC6E9}"/>
              </a:ext>
            </a:extLst>
          </p:cNvPr>
          <p:cNvSpPr/>
          <p:nvPr/>
        </p:nvSpPr>
        <p:spPr>
          <a:xfrm>
            <a:off x="789010" y="5429457"/>
            <a:ext cx="2136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Each peer locally keeps track of the current epoch</a:t>
            </a:r>
          </a:p>
        </p:txBody>
      </p:sp>
      <p:pic>
        <p:nvPicPr>
          <p:cNvPr id="52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E0884AF0-2F8E-1247-81C0-99837010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331" y="3939697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C12F0B55-EAD6-864B-A388-3EB6B696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61" y="5805187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4F1FBE2B-13A5-CE48-ABD0-73C00C99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51" y="5197782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0339EBA3-9E65-0644-BD5A-A8624D77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68" y="5900236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BFFEB43C-86A3-964E-A76B-E8D44E68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54" y="5672944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E5305536-B199-744A-AF84-8BB0581DD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085" y="4544523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41291B70-E1A5-8B49-A43D-372B4D209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85" y="4219363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5CD3B28B-6641-E14A-80E1-6ECF4116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50" y="4759143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2C91D4BB-F0B7-B345-8418-44E7D253C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53" y="5706032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6ABD3E1B-A989-3E44-BBF5-E8DCF928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04" y="5891369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2BE30680-B0BC-DC48-8EB5-67E77346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10" y="5331736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E70C7CF4-F1E6-804B-932B-BD1B60F4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90" y="4787723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C0807701-F7B2-4140-8E01-49BCB851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49" y="4397978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177A0082-395A-5F40-8133-29928F7F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5" y="4079392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CF31B-BD8B-AC47-8B84-480C2076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25E3-3273-E741-BD7F-954C491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Publishing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221367-F0C9-734E-AC0C-F94D26D7AF73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A067D-66CE-934D-A3A0-36082CB3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8CCBFF-5CB3-FB4A-88C5-41B9176D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A3BBEC-4300-9845-9295-83EFCBB22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F73E22-4879-3B44-9881-B93DC8588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2998C7-FC46-5C4F-8C79-2E0858F7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8F0A42-3C36-E146-90E7-AC417C0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5E630-14DF-7541-B5BB-F333D7433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357491-974E-8F48-9506-8113D6D4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167EE5-F406-CF40-AC48-6A3A8966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BD7F9E-5D85-0A43-83AD-9B1E8443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5D274EA-C51C-9E4D-8329-609F4080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BD3D9E7-E296-EC43-A276-415317C1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8156E3-4C03-284B-B38F-07B0E12AB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BFD5CF-0838-3E4C-A29B-92799265D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A82E34-7B15-2B44-BDB0-B7205CE6E8A0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DE9E18-DA87-4F4E-ADDD-F68DB00138F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76B8044-C39B-3B48-BD91-865D1FD2830D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4722-7BC0-214F-8438-1221D4C200F4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14B7A8-480A-3841-9691-B62E6287AAAF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126BEC-1A75-944D-B19B-E162E28CA868}"/>
                </a:ext>
              </a:extLst>
            </p:cNvPr>
            <p:cNvCxnSpPr>
              <a:cxnSpLocks/>
              <a:stCxn id="14" idx="1"/>
              <a:endCxn id="10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FBE65-A9CD-864F-B8B4-657D3FCF4F2B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42D5D85-AD25-F94F-AA0B-F7F6ED84B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D4C9C-D085-CC44-A3A0-4CD152A3C08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0F8486-2C2C-6D48-A225-A3BD0CD02B9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8868FF-7E55-DF40-A3C3-B5150C1FBE35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258D49-1D2F-4542-8DE2-6A7A0F1D9C29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7C27D5-BCA1-4E4F-A274-3323C8149BCC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05545D-64B0-C449-BE83-6C98C94A3DFC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7E981F-1136-4247-BC6E-BB97377194E4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C47D5C-3597-BE45-96BB-EC144A1C2DB7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6060EC-0C16-9445-8065-08128340B74E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D5DB2D6-603D-0E42-83D6-49F03BBB6830}"/>
                </a:ext>
              </a:extLst>
            </p:cNvPr>
            <p:cNvCxnSpPr>
              <a:cxnSpLocks/>
              <a:stCxn id="10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7EA146-A044-C74E-940C-2CC3AADFA999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3DC320-C8F8-674F-959F-578FC4AE9EE7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F53DF0-5507-B945-96F7-108FDA040706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42FD59-092A-3440-819F-8B7852C85603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98B2D8A-D36B-3F4D-BAA0-656F1D6EC973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09ECDF7-55E8-CD44-9E82-EAF592A815F3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C4B369-BBD6-874F-9939-1BA8A9779F0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CDB217-5BF0-5141-93AF-70F282F8DF2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11E50E-89B7-CB4A-BE7D-81A87EC37D01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B198F37-EA13-394B-BC99-55B96919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98" y="4686103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CDEB5F5-B202-D547-93C9-C3C5A715EF7C}"/>
              </a:ext>
            </a:extLst>
          </p:cNvPr>
          <p:cNvSpPr/>
          <p:nvPr/>
        </p:nvSpPr>
        <p:spPr>
          <a:xfrm>
            <a:off x="1011584" y="4314965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Epoch, IN, [SK]_1, P</a:t>
            </a:r>
          </a:p>
        </p:txBody>
      </p:sp>
      <p:pic>
        <p:nvPicPr>
          <p:cNvPr id="58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1DD12E12-5F0C-8446-BB60-F07E30202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124" y="5033585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C899D-4AEA-4C45-931F-4BBDC1D3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Routing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2B962-4054-5547-8E4D-098DF12E760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6CDB34-88B8-CE4A-AEB4-6A8AEDD6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8AB00-785A-B642-B014-DC4920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F04E8-62EC-E544-BEE4-7CD833CF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1F7D6E-7F69-974B-AC05-3E818825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F78656-9F04-4245-9554-ACA38E0E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35D98B-D2F8-4C43-95A0-ECC56414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1ED182-E911-6D43-9ABA-8522AB1A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BFEDC6-49F0-104E-9392-5CCAD74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FA254D-35AD-D34F-90E3-D1815A6F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C8D68A-AAE7-E64A-B2FA-3B89C036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80410A-9C3A-7C44-874F-DB218585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956D23-683B-2241-8130-FC586837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48523D-272E-9E41-8F52-0B5A985F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F11115-8A2D-024F-8B82-FF648275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936D36-F4DA-B148-9796-AA05CBE26B6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D6C1A-21E3-6444-B8EC-F5BEB051C034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265FE-37F4-394C-A7CE-D7C3C0B0971D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5F63B3-4CD1-3E49-A013-BDB7FCC4A72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162D85-5E2A-3546-B6B9-87AE21C5B16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775D5-4544-F043-822A-66B52B9FB8ED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9B4F2-F49F-4D4D-9D50-B7F4894A219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F63A37-95B2-2C4D-A289-8312A28B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7A768-252B-7844-A8AF-3AA5C5DAE903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24D8E-AD7F-2D4A-849A-D2D121D9E04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8537A3-EA1F-394D-8A72-E5408A8A8EE4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23BA25-E7AC-FB4E-8405-D7F2CFB40AF2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74DED0-1D7D-B44B-9C78-019551233732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752C08-475B-2544-8B60-53B66791DD7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B7976-7836-7C49-B08B-69262D71FE00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09A92E-460F-3F40-B098-2D2976BEF45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5DBA5-F207-7F4D-B58C-0D778E39C69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5CBF6D-D6F3-0B47-93E2-92ACC30B07AF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73E3-3E8E-3449-ADB8-791935B36EC2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5CD760-F68B-D54F-9849-10F370EA08E1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BE66-C90E-4848-95CA-3813BCC8D579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B2EA30-71BC-2845-8CA0-E3B0B28DE154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C08A7-67EB-BA41-823C-F09F809C4150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2FA260-118B-C04D-BF4D-28818897591E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B1666E-363D-664B-B950-83C3E4A99AB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7BD9D5-9067-C646-A793-B8A68CEDDA3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B7980C-AB2A-214B-81B5-A58A1A3C3DBE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F869E53-7470-9547-9B01-FDE4EB0C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27" y="4077381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ED5DE9-0C9C-B34F-8809-FBA6A5F8E279}"/>
              </a:ext>
            </a:extLst>
          </p:cNvPr>
          <p:cNvSpPr/>
          <p:nvPr/>
        </p:nvSpPr>
        <p:spPr>
          <a:xfrm>
            <a:off x="2993779" y="3725152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Epoch, IN, [SK]_1, P</a:t>
            </a:r>
          </a:p>
        </p:txBody>
      </p:sp>
      <p:pic>
        <p:nvPicPr>
          <p:cNvPr id="57" name="Picture 10" descr="Stopwatch Timer Cohesity - others png download - 828*980 - Free Transparent Stopwatch  png Download. - Clip Art Library">
            <a:extLst>
              <a:ext uri="{FF2B5EF4-FFF2-40B4-BE49-F238E27FC236}">
                <a16:creationId xmlns:a16="http://schemas.microsoft.com/office/drawing/2014/main" id="{679E7242-C064-1844-B61E-14181708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459" y="4358861"/>
            <a:ext cx="313063" cy="3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8C9B9-1375-9347-AFF5-FC83953F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67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Routing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2B962-4054-5547-8E4D-098DF12E760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6CDB34-88B8-CE4A-AEB4-6A8AEDD6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8AB00-785A-B642-B014-DC4920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F04E8-62EC-E544-BEE4-7CD833CF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1F7D6E-7F69-974B-AC05-3E818825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F78656-9F04-4245-9554-ACA38E0E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35D98B-D2F8-4C43-95A0-ECC56414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1ED182-E911-6D43-9ABA-8522AB1A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BFEDC6-49F0-104E-9392-5CCAD74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FA254D-35AD-D34F-90E3-D1815A6F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C8D68A-AAE7-E64A-B2FA-3B89C036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80410A-9C3A-7C44-874F-DB218585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956D23-683B-2241-8130-FC586837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48523D-272E-9E41-8F52-0B5A985F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F11115-8A2D-024F-8B82-FF648275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936D36-F4DA-B148-9796-AA05CBE26B6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D6C1A-21E3-6444-B8EC-F5BEB051C034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265FE-37F4-394C-A7CE-D7C3C0B0971D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5F63B3-4CD1-3E49-A013-BDB7FCC4A72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162D85-5E2A-3546-B6B9-87AE21C5B16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775D5-4544-F043-822A-66B52B9FB8ED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9B4F2-F49F-4D4D-9D50-B7F4894A219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F63A37-95B2-2C4D-A289-8312A28B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7A768-252B-7844-A8AF-3AA5C5DAE903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24D8E-AD7F-2D4A-849A-D2D121D9E04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8537A3-EA1F-394D-8A72-E5408A8A8EE4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23BA25-E7AC-FB4E-8405-D7F2CFB40AF2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74DED0-1D7D-B44B-9C78-019551233732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752C08-475B-2544-8B60-53B66791DD7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B7976-7836-7C49-B08B-69262D71FE00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09A92E-460F-3F40-B098-2D2976BEF45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5DBA5-F207-7F4D-B58C-0D778E39C69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5CBF6D-D6F3-0B47-93E2-92ACC30B07AF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73E3-3E8E-3449-ADB8-791935B36EC2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5CD760-F68B-D54F-9849-10F370EA08E1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BE66-C90E-4848-95CA-3813BCC8D579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B2EA30-71BC-2845-8CA0-E3B0B28DE154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C08A7-67EB-BA41-823C-F09F809C4150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2FA260-118B-C04D-BF4D-28818897591E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B1666E-363D-664B-B950-83C3E4A99AB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7BD9D5-9067-C646-A793-B8A68CEDDA3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B7980C-AB2A-214B-81B5-A58A1A3C3DBE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F869E53-7470-9547-9B01-FDE4EB0C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27" y="4077381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ED5DE9-0C9C-B34F-8809-FBA6A5F8E279}"/>
              </a:ext>
            </a:extLst>
          </p:cNvPr>
          <p:cNvSpPr/>
          <p:nvPr/>
        </p:nvSpPr>
        <p:spPr>
          <a:xfrm>
            <a:off x="2993779" y="3725152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Epoch, IN, [SK]_1, 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FB29027-E4DC-7241-8FC4-D085F11F8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565" y="3555960"/>
            <a:ext cx="320851" cy="2844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0B2F982-E415-FF40-96FA-3F5C14B9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8631" y="3510590"/>
            <a:ext cx="320851" cy="28448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263366A-985F-8745-ABA7-17E9635B727E}"/>
              </a:ext>
            </a:extLst>
          </p:cNvPr>
          <p:cNvGrpSpPr/>
          <p:nvPr/>
        </p:nvGrpSpPr>
        <p:grpSpPr>
          <a:xfrm>
            <a:off x="5288253" y="2876064"/>
            <a:ext cx="1447366" cy="658991"/>
            <a:chOff x="4879517" y="2966774"/>
            <a:chExt cx="1447366" cy="658991"/>
          </a:xfrm>
        </p:grpSpPr>
        <p:sp>
          <p:nvSpPr>
            <p:cNvPr id="4" name="Rounded Rectangular Callout 3">
              <a:extLst>
                <a:ext uri="{FF2B5EF4-FFF2-40B4-BE49-F238E27FC236}">
                  <a16:creationId xmlns:a16="http://schemas.microsoft.com/office/drawing/2014/main" id="{FBF9F687-766A-1B42-AC48-E54F7E5CF05B}"/>
                </a:ext>
              </a:extLst>
            </p:cNvPr>
            <p:cNvSpPr/>
            <p:nvPr/>
          </p:nvSpPr>
          <p:spPr>
            <a:xfrm>
              <a:off x="4879517" y="2995601"/>
              <a:ext cx="1447366" cy="630164"/>
            </a:xfrm>
            <a:prstGeom prst="wedgeRoundRectCallout">
              <a:avLst>
                <a:gd name="adj1" fmla="val -56433"/>
                <a:gd name="adj2" fmla="val 91291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F32226-3323-AA42-BCCE-5C7D3074666B}"/>
                </a:ext>
              </a:extLst>
            </p:cNvPr>
            <p:cNvSpPr txBox="1"/>
            <p:nvPr/>
          </p:nvSpPr>
          <p:spPr>
            <a:xfrm>
              <a:off x="4888420" y="2966774"/>
              <a:ext cx="1296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RLN Proof Verification</a:t>
              </a:r>
            </a:p>
          </p:txBody>
        </p:sp>
      </p:grp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00EA4E54-FA9C-6848-A296-A747E9FED9D4}"/>
              </a:ext>
            </a:extLst>
          </p:cNvPr>
          <p:cNvSpPr/>
          <p:nvPr/>
        </p:nvSpPr>
        <p:spPr>
          <a:xfrm>
            <a:off x="3393409" y="1648292"/>
            <a:ext cx="1821612" cy="737451"/>
          </a:xfrm>
          <a:prstGeom prst="wedgeRoundRectCallout">
            <a:avLst>
              <a:gd name="adj1" fmla="val -5150"/>
              <a:gd name="adj2" fmla="val 226217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71A18A-6BFF-FF4E-8868-C31A42BFE333}"/>
              </a:ext>
            </a:extLst>
          </p:cNvPr>
          <p:cNvSpPr txBox="1"/>
          <p:nvPr/>
        </p:nvSpPr>
        <p:spPr>
          <a:xfrm>
            <a:off x="1706527" y="2611922"/>
            <a:ext cx="184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against the local epoch</a:t>
            </a:r>
          </a:p>
        </p:txBody>
      </p:sp>
      <p:sp>
        <p:nvSpPr>
          <p:cNvPr id="59" name="Rounded Rectangular Callout 58">
            <a:extLst>
              <a:ext uri="{FF2B5EF4-FFF2-40B4-BE49-F238E27FC236}">
                <a16:creationId xmlns:a16="http://schemas.microsoft.com/office/drawing/2014/main" id="{9AC474BD-3D2D-4E49-BAFC-789CB79608F8}"/>
              </a:ext>
            </a:extLst>
          </p:cNvPr>
          <p:cNvSpPr/>
          <p:nvPr/>
        </p:nvSpPr>
        <p:spPr>
          <a:xfrm>
            <a:off x="1706527" y="2569940"/>
            <a:ext cx="1821612" cy="737451"/>
          </a:xfrm>
          <a:prstGeom prst="wedgeRoundRectCallout">
            <a:avLst>
              <a:gd name="adj1" fmla="val 54609"/>
              <a:gd name="adj2" fmla="val 12584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CCF46F-FB5F-0D42-951C-88481A5E670D}"/>
              </a:ext>
            </a:extLst>
          </p:cNvPr>
          <p:cNvSpPr txBox="1"/>
          <p:nvPr/>
        </p:nvSpPr>
        <p:spPr>
          <a:xfrm>
            <a:off x="3411961" y="1690740"/>
            <a:ext cx="1848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for double signaling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9A3EF38-3623-2349-8AF0-A81FF3865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643" y="3546329"/>
            <a:ext cx="320851" cy="2844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1B27D-0194-A149-84DB-F47A15B0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Routing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2B962-4054-5547-8E4D-098DF12E760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6CDB34-88B8-CE4A-AEB4-6A8AEDD6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8AB00-785A-B642-B014-DC4920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F04E8-62EC-E544-BEE4-7CD833CF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1F7D6E-7F69-974B-AC05-3E818825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F78656-9F04-4245-9554-ACA38E0E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35D98B-D2F8-4C43-95A0-ECC56414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1ED182-E911-6D43-9ABA-8522AB1A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BFEDC6-49F0-104E-9392-5CCAD74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FA254D-35AD-D34F-90E3-D1815A6F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C8D68A-AAE7-E64A-B2FA-3B89C036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80410A-9C3A-7C44-874F-DB218585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956D23-683B-2241-8130-FC586837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48523D-272E-9E41-8F52-0B5A985F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F11115-8A2D-024F-8B82-FF648275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936D36-F4DA-B148-9796-AA05CBE26B6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D6C1A-21E3-6444-B8EC-F5BEB051C034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265FE-37F4-394C-A7CE-D7C3C0B0971D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5F63B3-4CD1-3E49-A013-BDB7FCC4A72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162D85-5E2A-3546-B6B9-87AE21C5B16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775D5-4544-F043-822A-66B52B9FB8ED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9B4F2-F49F-4D4D-9D50-B7F4894A219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F63A37-95B2-2C4D-A289-8312A28B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7A768-252B-7844-A8AF-3AA5C5DAE903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24D8E-AD7F-2D4A-849A-D2D121D9E04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8537A3-EA1F-394D-8A72-E5408A8A8EE4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23BA25-E7AC-FB4E-8405-D7F2CFB40AF2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74DED0-1D7D-B44B-9C78-019551233732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752C08-475B-2544-8B60-53B66791DD7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B7976-7836-7C49-B08B-69262D71FE00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09A92E-460F-3F40-B098-2D2976BEF45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5DBA5-F207-7F4D-B58C-0D778E39C69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5CBF6D-D6F3-0B47-93E2-92ACC30B07AF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73E3-3E8E-3449-ADB8-791935B36EC2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5CD760-F68B-D54F-9849-10F370EA08E1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BE66-C90E-4848-95CA-3813BCC8D579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B2EA30-71BC-2845-8CA0-E3B0B28DE154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C08A7-67EB-BA41-823C-F09F809C4150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2FA260-118B-C04D-BF4D-28818897591E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B1666E-363D-664B-B950-83C3E4A99AB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7BD9D5-9067-C646-A793-B8A68CEDDA3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B7980C-AB2A-214B-81B5-A58A1A3C3DBE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F869E53-7470-9547-9B01-FDE4EB0C6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27" y="4077381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ED5DE9-0C9C-B34F-8809-FBA6A5F8E279}"/>
              </a:ext>
            </a:extLst>
          </p:cNvPr>
          <p:cNvSpPr/>
          <p:nvPr/>
        </p:nvSpPr>
        <p:spPr>
          <a:xfrm>
            <a:off x="2993779" y="3725152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Epoch, IN, [SK]_1, P</a:t>
            </a:r>
          </a:p>
        </p:txBody>
      </p:sp>
      <p:pic>
        <p:nvPicPr>
          <p:cNvPr id="6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AEB8A5A-19EC-FB40-AA79-9E05F11C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79" y="4375836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E0F764-A0A9-1041-A2B6-D65261F23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84" y="4335592"/>
            <a:ext cx="320851" cy="284488"/>
          </a:xfrm>
          <a:prstGeom prst="rect">
            <a:avLst/>
          </a:prstGeom>
        </p:spPr>
      </p:pic>
      <p:pic>
        <p:nvPicPr>
          <p:cNvPr id="6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D826B0A-E4D3-2E48-8486-539788643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206" y="4742024"/>
            <a:ext cx="32945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27DED84-DAA9-F941-95CF-F287AC02E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011" y="4701780"/>
            <a:ext cx="320851" cy="284488"/>
          </a:xfrm>
          <a:prstGeom prst="rect">
            <a:avLst/>
          </a:prstGeom>
        </p:spPr>
      </p:pic>
      <p:pic>
        <p:nvPicPr>
          <p:cNvPr id="66" name="Picture 4" descr="Database Icon | Small &amp;amp; Flat Iconset | paomedia">
            <a:extLst>
              <a:ext uri="{FF2B5EF4-FFF2-40B4-BE49-F238E27FC236}">
                <a16:creationId xmlns:a16="http://schemas.microsoft.com/office/drawing/2014/main" id="{402E1181-B718-2442-A68D-35613A77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38" y="4339110"/>
            <a:ext cx="431424" cy="4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44F208-642C-E44A-833D-E9F7C626CBA4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3280950" y="4112355"/>
            <a:ext cx="169572" cy="2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9497ECD-21CF-C846-8FD8-FF055FEB6DFC}"/>
              </a:ext>
            </a:extLst>
          </p:cNvPr>
          <p:cNvSpPr/>
          <p:nvPr/>
        </p:nvSpPr>
        <p:spPr>
          <a:xfrm>
            <a:off x="3347784" y="3702607"/>
            <a:ext cx="1639872" cy="35169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F741E-0EF4-B14B-9A04-48D5E2FA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Slashing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2B962-4054-5547-8E4D-098DF12E760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6CDB34-88B8-CE4A-AEB4-6A8AEDD6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8AB00-785A-B642-B014-DC4920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F04E8-62EC-E544-BEE4-7CD833CF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1F7D6E-7F69-974B-AC05-3E818825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F78656-9F04-4245-9554-ACA38E0E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35D98B-D2F8-4C43-95A0-ECC56414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1ED182-E911-6D43-9ABA-8522AB1A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BFEDC6-49F0-104E-9392-5CCAD74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FA254D-35AD-D34F-90E3-D1815A6F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C8D68A-AAE7-E64A-B2FA-3B89C036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80410A-9C3A-7C44-874F-DB218585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956D23-683B-2241-8130-FC586837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48523D-272E-9E41-8F52-0B5A985F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F11115-8A2D-024F-8B82-FF648275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936D36-F4DA-B148-9796-AA05CBE26B6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D6C1A-21E3-6444-B8EC-F5BEB051C034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265FE-37F4-394C-A7CE-D7C3C0B0971D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5F63B3-4CD1-3E49-A013-BDB7FCC4A72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162D85-5E2A-3546-B6B9-87AE21C5B16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775D5-4544-F043-822A-66B52B9FB8ED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9B4F2-F49F-4D4D-9D50-B7F4894A219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F63A37-95B2-2C4D-A289-8312A28B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7A768-252B-7844-A8AF-3AA5C5DAE903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24D8E-AD7F-2D4A-849A-D2D121D9E04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8537A3-EA1F-394D-8A72-E5408A8A8EE4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23BA25-E7AC-FB4E-8405-D7F2CFB40AF2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74DED0-1D7D-B44B-9C78-019551233732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752C08-475B-2544-8B60-53B66791DD7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B7976-7836-7C49-B08B-69262D71FE00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09A92E-460F-3F40-B098-2D2976BEF45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5DBA5-F207-7F4D-B58C-0D778E39C69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5CBF6D-D6F3-0B47-93E2-92ACC30B07AF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73E3-3E8E-3449-ADB8-791935B36EC2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5CD760-F68B-D54F-9849-10F370EA08E1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BE66-C90E-4848-95CA-3813BCC8D579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B2EA30-71BC-2845-8CA0-E3B0B28DE154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C08A7-67EB-BA41-823C-F09F809C4150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2FA260-118B-C04D-BF4D-28818897591E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B1666E-363D-664B-B950-83C3E4A99AB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7BD9D5-9067-C646-A793-B8A68CEDDA3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B7980C-AB2A-214B-81B5-A58A1A3C3DBE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4" descr="Database Icon | Small &amp;amp; Flat Iconset | paomedia">
            <a:extLst>
              <a:ext uri="{FF2B5EF4-FFF2-40B4-BE49-F238E27FC236}">
                <a16:creationId xmlns:a16="http://schemas.microsoft.com/office/drawing/2014/main" id="{4B3FB5C7-28DD-734A-9DD8-7A4CBE36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38" y="4339110"/>
            <a:ext cx="431424" cy="4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DD393-3EE4-E94E-AE32-9E0EE9355C6B}"/>
              </a:ext>
            </a:extLst>
          </p:cNvPr>
          <p:cNvCxnSpPr>
            <a:stCxn id="62" idx="1"/>
          </p:cNvCxnSpPr>
          <p:nvPr/>
        </p:nvCxnSpPr>
        <p:spPr>
          <a:xfrm flipH="1">
            <a:off x="2504049" y="4554822"/>
            <a:ext cx="561189" cy="6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92423AE1-8983-B648-9388-123F70F61F04}"/>
              </a:ext>
            </a:extLst>
          </p:cNvPr>
          <p:cNvSpPr/>
          <p:nvPr/>
        </p:nvSpPr>
        <p:spPr>
          <a:xfrm rot="16200000">
            <a:off x="1339619" y="3300057"/>
            <a:ext cx="1097782" cy="1947969"/>
          </a:xfrm>
          <a:prstGeom prst="wedgeRectCallout">
            <a:avLst>
              <a:gd name="adj1" fmla="val -20241"/>
              <a:gd name="adj2" fmla="val 64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7EAAE8-D247-D341-8366-726D4F758966}"/>
              </a:ext>
            </a:extLst>
          </p:cNvPr>
          <p:cNvSpPr/>
          <p:nvPr/>
        </p:nvSpPr>
        <p:spPr>
          <a:xfrm>
            <a:off x="927731" y="3725152"/>
            <a:ext cx="1957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past record with the same nullifiers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Epoch, IN</a:t>
            </a:r>
            <a:r>
              <a:rPr lang="en-US" dirty="0"/>
              <a:t>, [SK]_2)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A7FC3A-7150-1643-9951-72A5292A7C83}"/>
              </a:ext>
            </a:extLst>
          </p:cNvPr>
          <p:cNvSpPr/>
          <p:nvPr/>
        </p:nvSpPr>
        <p:spPr>
          <a:xfrm>
            <a:off x="2993778" y="3725152"/>
            <a:ext cx="2578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Epoch, IN</a:t>
            </a:r>
            <a:r>
              <a:rPr lang="en-US" dirty="0"/>
              <a:t>, </a:t>
            </a:r>
            <a:r>
              <a:rPr lang="en-CA" dirty="0"/>
              <a:t>[SK]_1</a:t>
            </a:r>
            <a:r>
              <a:rPr lang="en-US" dirty="0"/>
              <a:t>, 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953BD-5A97-EF4F-9673-C60200B4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Slashing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2B962-4054-5547-8E4D-098DF12E760C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66CDB34-88B8-CE4A-AEB4-6A8AEDD63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8AB00-785A-B642-B014-DC49201E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F04E8-62EC-E544-BEE4-7CD833CF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1F7D6E-7F69-974B-AC05-3E818825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F78656-9F04-4245-9554-ACA38E0E3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35D98B-D2F8-4C43-95A0-ECC564144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F1ED182-E911-6D43-9ABA-8522AB1A5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BFEDC6-49F0-104E-9392-5CCAD74A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FA254D-35AD-D34F-90E3-D1815A6F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C8D68A-AAE7-E64A-B2FA-3B89C036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80410A-9C3A-7C44-874F-DB2185858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956D23-683B-2241-8130-FC586837A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48523D-272E-9E41-8F52-0B5A985F4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F11115-8A2D-024F-8B82-FF648275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936D36-F4DA-B148-9796-AA05CBE26B6D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D6C1A-21E3-6444-B8EC-F5BEB051C034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7265FE-37F4-394C-A7CE-D7C3C0B0971D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5F63B3-4CD1-3E49-A013-BDB7FCC4A72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162D85-5E2A-3546-B6B9-87AE21C5B16E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5F775D5-4544-F043-822A-66B52B9FB8ED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69B4F2-F49F-4D4D-9D50-B7F4894A219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AF63A37-95B2-2C4D-A289-8312A28B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67A768-252B-7844-A8AF-3AA5C5DAE903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524D8E-AD7F-2D4A-849A-D2D121D9E049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8537A3-EA1F-394D-8A72-E5408A8A8EE4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23BA25-E7AC-FB4E-8405-D7F2CFB40AF2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74DED0-1D7D-B44B-9C78-019551233732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752C08-475B-2544-8B60-53B66791DD77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B7976-7836-7C49-B08B-69262D71FE00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09A92E-460F-3F40-B098-2D2976BEF45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5DBA5-F207-7F4D-B58C-0D778E39C690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05CBF6D-D6F3-0B47-93E2-92ACC30B07AF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DF73E3-3E8E-3449-ADB8-791935B36EC2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5CD760-F68B-D54F-9849-10F370EA08E1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FFBE66-C90E-4848-95CA-3813BCC8D579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B2EA30-71BC-2845-8CA0-E3B0B28DE154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9C08A7-67EB-BA41-823C-F09F809C4150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62FA260-118B-C04D-BF4D-28818897591E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B1666E-363D-664B-B950-83C3E4A99AB9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7BD9D5-9067-C646-A793-B8A68CEDDA3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B7980C-AB2A-214B-81B5-A58A1A3C3DBE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4" descr="Database Icon | Small &amp;amp; Flat Iconset | paomedia">
            <a:extLst>
              <a:ext uri="{FF2B5EF4-FFF2-40B4-BE49-F238E27FC236}">
                <a16:creationId xmlns:a16="http://schemas.microsoft.com/office/drawing/2014/main" id="{4B3FB5C7-28DD-734A-9DD8-7A4CBE36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38" y="4339110"/>
            <a:ext cx="431424" cy="43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DD393-3EE4-E94E-AE32-9E0EE9355C6B}"/>
              </a:ext>
            </a:extLst>
          </p:cNvPr>
          <p:cNvCxnSpPr>
            <a:stCxn id="62" idx="1"/>
          </p:cNvCxnSpPr>
          <p:nvPr/>
        </p:nvCxnSpPr>
        <p:spPr>
          <a:xfrm flipH="1">
            <a:off x="2504049" y="4554822"/>
            <a:ext cx="561189" cy="6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ular Callout 50">
            <a:extLst>
              <a:ext uri="{FF2B5EF4-FFF2-40B4-BE49-F238E27FC236}">
                <a16:creationId xmlns:a16="http://schemas.microsoft.com/office/drawing/2014/main" id="{92423AE1-8983-B648-9388-123F70F61F04}"/>
              </a:ext>
            </a:extLst>
          </p:cNvPr>
          <p:cNvSpPr/>
          <p:nvPr/>
        </p:nvSpPr>
        <p:spPr>
          <a:xfrm rot="16200000">
            <a:off x="1339619" y="3300057"/>
            <a:ext cx="1097782" cy="1947969"/>
          </a:xfrm>
          <a:prstGeom prst="wedgeRectCallout">
            <a:avLst>
              <a:gd name="adj1" fmla="val -20241"/>
              <a:gd name="adj2" fmla="val 64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7EAAE8-D247-D341-8366-726D4F758966}"/>
              </a:ext>
            </a:extLst>
          </p:cNvPr>
          <p:cNvSpPr/>
          <p:nvPr/>
        </p:nvSpPr>
        <p:spPr>
          <a:xfrm>
            <a:off x="927731" y="3725152"/>
            <a:ext cx="1957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past record with the same nullifiers 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Epoch, IN</a:t>
            </a:r>
            <a:r>
              <a:rPr lang="en-US" dirty="0"/>
              <a:t>, [SK]_2)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A7FC3A-7150-1643-9951-72A5292A7C83}"/>
              </a:ext>
            </a:extLst>
          </p:cNvPr>
          <p:cNvSpPr/>
          <p:nvPr/>
        </p:nvSpPr>
        <p:spPr>
          <a:xfrm>
            <a:off x="2993779" y="3725152"/>
            <a:ext cx="2382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Epoch, IN</a:t>
            </a:r>
            <a:r>
              <a:rPr lang="en-US" dirty="0"/>
              <a:t>, </a:t>
            </a:r>
            <a:r>
              <a:rPr lang="en-CA" dirty="0"/>
              <a:t>[SK]_1</a:t>
            </a:r>
            <a:r>
              <a:rPr lang="en-US" dirty="0"/>
              <a:t>, P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319AC07-7B5F-1C49-9FD3-6546CC82A115}"/>
              </a:ext>
            </a:extLst>
          </p:cNvPr>
          <p:cNvSpPr/>
          <p:nvPr/>
        </p:nvSpPr>
        <p:spPr>
          <a:xfrm>
            <a:off x="3919249" y="2481249"/>
            <a:ext cx="1226654" cy="10735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(2,N)-Construct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578D42F-0E89-A642-A976-3362ECFE1D10}"/>
              </a:ext>
            </a:extLst>
          </p:cNvPr>
          <p:cNvCxnSpPr>
            <a:cxnSpLocks/>
          </p:cNvCxnSpPr>
          <p:nvPr/>
        </p:nvCxnSpPr>
        <p:spPr>
          <a:xfrm flipV="1">
            <a:off x="2330305" y="2874760"/>
            <a:ext cx="1588944" cy="1500449"/>
          </a:xfrm>
          <a:prstGeom prst="bentConnector3">
            <a:avLst>
              <a:gd name="adj1" fmla="val 4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A65A477-997D-9144-B8A9-A8A13E8C468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44457" y="3277889"/>
            <a:ext cx="785250" cy="435665"/>
          </a:xfrm>
          <a:prstGeom prst="bentConnector4">
            <a:avLst>
              <a:gd name="adj1" fmla="val 23944"/>
              <a:gd name="adj2" fmla="val 2093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9F3FB88-801B-2D40-BD55-0DE823288352}"/>
              </a:ext>
            </a:extLst>
          </p:cNvPr>
          <p:cNvSpPr/>
          <p:nvPr/>
        </p:nvSpPr>
        <p:spPr>
          <a:xfrm>
            <a:off x="3122519" y="2531530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[SK]_2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0AF30D-53F6-4C4B-A908-07DDB3D17EED}"/>
              </a:ext>
            </a:extLst>
          </p:cNvPr>
          <p:cNvSpPr/>
          <p:nvPr/>
        </p:nvSpPr>
        <p:spPr>
          <a:xfrm>
            <a:off x="3147601" y="304261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[SK]_1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785319-09F2-F94E-B840-6122CC6EC16B}"/>
              </a:ext>
            </a:extLst>
          </p:cNvPr>
          <p:cNvSpPr txBox="1"/>
          <p:nvPr/>
        </p:nvSpPr>
        <p:spPr>
          <a:xfrm>
            <a:off x="5163795" y="268223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 of spammer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2859E-CF53-0A4D-9109-B4263702D23E}"/>
              </a:ext>
            </a:extLst>
          </p:cNvPr>
          <p:cNvCxnSpPr/>
          <p:nvPr/>
        </p:nvCxnSpPr>
        <p:spPr>
          <a:xfrm>
            <a:off x="5163795" y="3017723"/>
            <a:ext cx="43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574ED-199C-E74D-BEE9-ED6C4C18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7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Slashing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F1899-D979-D64E-8B9E-0BF4FF5813BA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FC9459-5A53-314E-A5FC-01F56B6C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55DDCE-D74E-154E-840E-7AB14CF7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2B54A0-E010-D24D-90DC-7ED076A5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F4BED4-7102-7341-A201-A04528A6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EC2788-A9D2-9A4D-9AEE-3AF2FCC4D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5EB06F-ADF8-1546-8F46-0A907707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21B1A7-80A1-6C4D-8656-260F6368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3A8EEB-BB06-CE45-A561-2C46C94A5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784C86-756C-3643-9A32-9B87263C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F452F8-1C29-194E-970D-0D1897825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BA9AFC-EEE1-5F4C-B797-67E87C22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527EDC6-1854-A54E-8B99-393A7134E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B0974E-E4E1-F042-B197-E328BD60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19CF64-FE0C-FB45-BB07-99E2EFD0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1D2735-D85B-9A4F-97E1-3409FFE82B46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B93649-3285-8248-8728-831436B938C8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24D881-84C3-1645-88A6-D365B9EBC9DC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7369E3-D5E9-0C49-A9A5-2A7D54F1F606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59B369-9428-DC4B-B449-283FD3266D3D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D47C2F-6316-0A4C-8B57-B4CB8F8EF244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1245B5-96EC-5A4C-9EB0-03DC62D3B46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17D503-1BEC-9545-9D37-EE3AB4FC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85E780-4866-4E48-A345-673899F971B8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ECC98-C863-0146-9234-A25B3899844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F4F04B-9D81-634A-B1C0-43943F4388E2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E810B3-73C0-E64A-9644-6A7F6B32B741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376347-1CBF-B445-928B-4E040BB09E21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62381F-BD0C-C846-BE5E-AE00D0BEB9A4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284F419-13CF-6C49-8569-D8C35C427C5E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CD6FBF-FF00-C543-97D1-B00F61C7F75E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1AFC6C-2665-0F4A-85B8-AD38B5D2246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C1F218-994C-3545-A235-8D97B54301B3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42E67-F214-F54F-8F4D-8F9C6BE0B513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EACA01-041E-5B49-A7C0-A56FA9437024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0F2E1C-9C10-7544-8E60-8165C80871FA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5D312B-3FE3-D84E-AA5E-D27FC0E55B0A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E60074-5E1B-E74F-8BBF-73089812CDD9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5E2717-9D27-B94D-939A-B95A861A3725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EAB6FF-E312-6B4C-B3C8-93C08CBA2053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524CC0-AB71-1144-B65C-AFC527D5678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3C5EBF-2773-054F-B844-5E0A5BDE9DB6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FC7151-2925-E740-B753-8BDA7B8C1ABB}"/>
              </a:ext>
            </a:extLst>
          </p:cNvPr>
          <p:cNvSpPr txBox="1"/>
          <p:nvPr/>
        </p:nvSpPr>
        <p:spPr>
          <a:xfrm>
            <a:off x="2996811" y="37185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 of spammer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522509A-528F-9844-A3FC-487E6D00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E2D34B-6B58-8B48-BB0C-5AEE5FCA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1AB4A6-A37E-C245-9190-F5C234B4DBB6}"/>
              </a:ext>
            </a:extLst>
          </p:cNvPr>
          <p:cNvCxnSpPr>
            <a:stCxn id="57" idx="0"/>
          </p:cNvCxnSpPr>
          <p:nvPr/>
        </p:nvCxnSpPr>
        <p:spPr>
          <a:xfrm flipV="1">
            <a:off x="3794466" y="2961932"/>
            <a:ext cx="676526" cy="7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D3B1BD4-B4C3-CE4F-9C44-82B7A84679FD}"/>
              </a:ext>
            </a:extLst>
          </p:cNvPr>
          <p:cNvSpPr txBox="1"/>
          <p:nvPr/>
        </p:nvSpPr>
        <p:spPr>
          <a:xfrm>
            <a:off x="1867102" y="3139457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spammer’s PK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D223BD-785E-E044-8D54-046121949C54}"/>
              </a:ext>
            </a:extLst>
          </p:cNvPr>
          <p:cNvSpPr txBox="1"/>
          <p:nvPr/>
        </p:nvSpPr>
        <p:spPr>
          <a:xfrm>
            <a:off x="3153586" y="395560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PK=H(SK)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E37E0F-5452-F448-B197-38BA20D70F5B}"/>
              </a:ext>
            </a:extLst>
          </p:cNvPr>
          <p:cNvSpPr txBox="1"/>
          <p:nvPr/>
        </p:nvSpPr>
        <p:spPr>
          <a:xfrm>
            <a:off x="4985797" y="2688101"/>
            <a:ext cx="30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2C5E7F1-2654-CF40-B2D0-FAFFF6BC7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11" y="3011427"/>
            <a:ext cx="317078" cy="3170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942125A-277E-9945-9295-6C04840FE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625" y="3015840"/>
            <a:ext cx="317078" cy="3170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B376934-9721-FC44-8623-8E93A2A5F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143" y="3020077"/>
            <a:ext cx="317078" cy="31707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971DC2F-2FE4-F248-B22E-6C41F140D652}"/>
              </a:ext>
            </a:extLst>
          </p:cNvPr>
          <p:cNvSpPr/>
          <p:nvPr/>
        </p:nvSpPr>
        <p:spPr>
          <a:xfrm>
            <a:off x="6645088" y="296214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1FC3618-B503-6542-BDF2-6F076EBC1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9940" y="3011719"/>
            <a:ext cx="317078" cy="3170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611E9-9E41-7D42-94A9-3F0C1D7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4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8BDF-A535-EC4E-A5A8-9ADC5149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WAKU2-RLN-RELAY: Slashing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7F1899-D979-D64E-8B9E-0BF4FF5813BA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FC9459-5A53-314E-A5FC-01F56B6C8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55DDCE-D74E-154E-840E-7AB14CF73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2B54A0-E010-D24D-90DC-7ED076A51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F4BED4-7102-7341-A201-A04528A6D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EC2788-A9D2-9A4D-9AEE-3AF2FCC4D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5EB06F-ADF8-1546-8F46-0A907707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21B1A7-80A1-6C4D-8656-260F6368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3A8EEB-BB06-CE45-A561-2C46C94A5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784C86-756C-3643-9A32-9B87263C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F452F8-1C29-194E-970D-0D1897825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9BA9AFC-EEE1-5F4C-B797-67E87C22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527EDC6-1854-A54E-8B99-393A7134E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B0974E-E4E1-F042-B197-E328BD60F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19CF64-FE0C-FB45-BB07-99E2EFD0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1D2735-D85B-9A4F-97E1-3409FFE82B46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B93649-3285-8248-8728-831436B938C8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24D881-84C3-1645-88A6-D365B9EBC9DC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97369E3-D5E9-0C49-A9A5-2A7D54F1F606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59B369-9428-DC4B-B449-283FD3266D3D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D47C2F-6316-0A4C-8B57-B4CB8F8EF244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1245B5-96EC-5A4C-9EB0-03DC62D3B462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17D503-1BEC-9545-9D37-EE3AB4FCE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85E780-4866-4E48-A345-673899F971B8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ECC98-C863-0146-9234-A25B3899844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F4F04B-9D81-634A-B1C0-43943F4388E2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6E810B3-73C0-E64A-9644-6A7F6B32B741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376347-1CBF-B445-928B-4E040BB09E21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62381F-BD0C-C846-BE5E-AE00D0BEB9A4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284F419-13CF-6C49-8569-D8C35C427C5E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CD6FBF-FF00-C543-97D1-B00F61C7F75E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01AFC6C-2665-0F4A-85B8-AD38B5D22469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C1F218-994C-3545-A235-8D97B54301B3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D42E67-F214-F54F-8F4D-8F9C6BE0B513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6EACA01-041E-5B49-A7C0-A56FA9437024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0F2E1C-9C10-7544-8E60-8165C80871FA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A5D312B-3FE3-D84E-AA5E-D27FC0E55B0A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E60074-5E1B-E74F-8BBF-73089812CDD9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5E2717-9D27-B94D-939A-B95A861A3725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AEAB6FF-E312-6B4C-B3C8-93C08CBA2053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524CC0-AB71-1144-B65C-AFC527D5678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3C5EBF-2773-054F-B844-5E0A5BDE9DB6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FC7151-2925-E740-B753-8BDA7B8C1ABB}"/>
              </a:ext>
            </a:extLst>
          </p:cNvPr>
          <p:cNvSpPr txBox="1"/>
          <p:nvPr/>
        </p:nvSpPr>
        <p:spPr>
          <a:xfrm>
            <a:off x="2996811" y="37185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 of spammer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522509A-528F-9844-A3FC-487E6D00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221" y="1804901"/>
            <a:ext cx="6119363" cy="9336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E2D34B-6B58-8B48-BB0C-5AEE5FCA0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097" y="2586153"/>
            <a:ext cx="478761" cy="65416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1AB4A6-A37E-C245-9190-F5C234B4DBB6}"/>
              </a:ext>
            </a:extLst>
          </p:cNvPr>
          <p:cNvCxnSpPr>
            <a:stCxn id="57" idx="0"/>
          </p:cNvCxnSpPr>
          <p:nvPr/>
        </p:nvCxnSpPr>
        <p:spPr>
          <a:xfrm flipV="1">
            <a:off x="3794466" y="2961932"/>
            <a:ext cx="676526" cy="75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D223BD-785E-E044-8D54-046121949C54}"/>
              </a:ext>
            </a:extLst>
          </p:cNvPr>
          <p:cNvSpPr txBox="1"/>
          <p:nvPr/>
        </p:nvSpPr>
        <p:spPr>
          <a:xfrm>
            <a:off x="3153586" y="395560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PK=H(SK)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E37E0F-5452-F448-B197-38BA20D70F5B}"/>
              </a:ext>
            </a:extLst>
          </p:cNvPr>
          <p:cNvSpPr txBox="1"/>
          <p:nvPr/>
        </p:nvSpPr>
        <p:spPr>
          <a:xfrm>
            <a:off x="4985797" y="2688101"/>
            <a:ext cx="3074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Membership Contract/Registry</a:t>
            </a:r>
          </a:p>
          <a:p>
            <a:r>
              <a:rPr lang="en-US" dirty="0"/>
              <a:t>PK1,…,</a:t>
            </a:r>
            <a:r>
              <a:rPr lang="en-US" dirty="0" err="1"/>
              <a:t>PKn</a:t>
            </a:r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D4A5487-E5BB-5042-8C1D-857F63354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311" y="3011427"/>
            <a:ext cx="317078" cy="3170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35526BB-5897-8443-8116-C32B07CCC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625" y="3015840"/>
            <a:ext cx="317078" cy="3170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5806FFD-C66A-1F46-820C-45669BBAE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143" y="3020077"/>
            <a:ext cx="317078" cy="31707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8F9BBEFF-78CF-DC4A-9D18-7B393A91D139}"/>
              </a:ext>
            </a:extLst>
          </p:cNvPr>
          <p:cNvSpPr/>
          <p:nvPr/>
        </p:nvSpPr>
        <p:spPr>
          <a:xfrm>
            <a:off x="6645088" y="2962140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…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B5FA423-1FE6-3A4F-AC12-0AD721ECD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017" y="3495379"/>
            <a:ext cx="317078" cy="3170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7ECADE-539C-A240-94CE-CE3C9958AF18}"/>
              </a:ext>
            </a:extLst>
          </p:cNvPr>
          <p:cNvCxnSpPr/>
          <p:nvPr/>
        </p:nvCxnSpPr>
        <p:spPr>
          <a:xfrm flipH="1">
            <a:off x="4050920" y="3211789"/>
            <a:ext cx="541200" cy="58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Download Money Face Emoji | Emoji Island">
            <a:extLst>
              <a:ext uri="{FF2B5EF4-FFF2-40B4-BE49-F238E27FC236}">
                <a16:creationId xmlns:a16="http://schemas.microsoft.com/office/drawing/2014/main" id="{A4911401-C4CF-4B4B-896D-17144260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3" y="4229391"/>
            <a:ext cx="486586" cy="48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B5E491-6F02-DB4B-BCF4-AD8E47EEDC42}"/>
              </a:ext>
            </a:extLst>
          </p:cNvPr>
          <p:cNvSpPr txBox="1"/>
          <p:nvPr/>
        </p:nvSpPr>
        <p:spPr>
          <a:xfrm>
            <a:off x="1867102" y="3139457"/>
            <a:ext cx="23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spammer’s PK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17B1C-E05E-9040-AF73-B853097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WAKU2-RLN-RELAY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WAKU2-RLN-RELAY = WAKU2-RELAY + Rate Limiting Nullifiers (RLN)</a:t>
            </a:r>
          </a:p>
          <a:p>
            <a:r>
              <a:rPr lang="en-US" dirty="0"/>
              <a:t>P2p solution</a:t>
            </a:r>
          </a:p>
          <a:p>
            <a:r>
              <a:rPr lang="en-US" dirty="0"/>
              <a:t>Global spam protection</a:t>
            </a:r>
          </a:p>
          <a:p>
            <a:r>
              <a:rPr lang="en-US" dirty="0"/>
              <a:t>Privacy preserving </a:t>
            </a:r>
          </a:p>
          <a:p>
            <a:r>
              <a:rPr lang="en-US" dirty="0"/>
              <a:t>Efficient</a:t>
            </a:r>
          </a:p>
          <a:p>
            <a:r>
              <a:rPr lang="en-US" dirty="0"/>
              <a:t>Economic incentives</a:t>
            </a:r>
          </a:p>
          <a:p>
            <a:pPr lvl="1"/>
            <a:r>
              <a:rPr lang="en-US" dirty="0"/>
              <a:t>Financial punishment for the spammers and a financial reward for those who catch spammers.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24914-6397-544E-A1D6-3576B96BEBA8}"/>
              </a:ext>
            </a:extLst>
          </p:cNvPr>
          <p:cNvSpPr/>
          <p:nvPr/>
        </p:nvSpPr>
        <p:spPr>
          <a:xfrm>
            <a:off x="838200" y="6072595"/>
            <a:ext cx="3141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https://rfc.vac.dev/spec/17/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B3B7-BDC5-BB4D-9C6C-43DB903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WAKU2-RELAY 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dirty="0"/>
              <a:t>Publisher-Subscriber Model</a:t>
            </a:r>
          </a:p>
          <a:p>
            <a:pPr lvl="1"/>
            <a:r>
              <a:rPr lang="en-US" dirty="0"/>
              <a:t>Peers subscribed to the same topic form a mesh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4F03D-7235-3C4A-B89D-E4B2E99E0EF8}"/>
              </a:ext>
            </a:extLst>
          </p:cNvPr>
          <p:cNvSpPr/>
          <p:nvPr/>
        </p:nvSpPr>
        <p:spPr>
          <a:xfrm>
            <a:off x="1111927" y="6427712"/>
            <a:ext cx="72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3"/>
              </a:rPr>
              <a:t>https://rfc.vac.dev/spec/11/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7B84A-DF83-FB41-9944-86097AC0543F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BA9C6A-D68C-1C4F-AE6E-1D3502E36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BE5EC0-CEC7-C843-A849-AFA0A4FE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123547-0170-FA4C-A1CC-C2EE16BB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C5B70-5014-DC49-875C-8471A4038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71A6A7-92FA-4545-BBD2-120F66544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F8E127-2338-F046-91ED-A11F44B4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D7191B-C08D-5849-948B-F17CF2AD2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22596D-3D88-D543-A4CA-16CC50CCE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7DD724-A9EA-C243-8A63-B0B390357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5AB11F-09CB-AE46-8C7D-385D7D258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43A41C-7C81-3646-BEB7-B4927A12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470692-9B71-384A-8FFC-1E6ADC869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78EC700-18A0-C24B-AD5C-861F13F05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0C2B2E-6D92-9B47-908D-E3E98EFC0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3F9043-58A0-3B48-8464-94124A5F76D9}"/>
                </a:ext>
              </a:extLst>
            </p:cNvPr>
            <p:cNvCxnSpPr>
              <a:cxnSpLocks/>
              <a:stCxn id="6" idx="2"/>
              <a:endCxn id="7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655F1F-3BA7-4144-B3AF-97B3851E000C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E09D44-5CDB-7445-970B-1A1D01CE0562}"/>
                </a:ext>
              </a:extLst>
            </p:cNvPr>
            <p:cNvCxnSpPr>
              <a:cxnSpLocks/>
              <a:stCxn id="8" idx="0"/>
              <a:endCxn id="10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7F8723-A64A-AB4D-86C6-AC96C83A228F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7F9545-3C26-6942-B2B0-2A2A88E1884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946485-285B-D547-906E-78C2DC95D824}"/>
                </a:ext>
              </a:extLst>
            </p:cNvPr>
            <p:cNvCxnSpPr>
              <a:cxnSpLocks/>
              <a:stCxn id="14" idx="1"/>
              <a:endCxn id="11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AE3FBE-8C6C-2B45-80DF-94CE35B3DE2A}"/>
                </a:ext>
              </a:extLst>
            </p:cNvPr>
            <p:cNvCxnSpPr>
              <a:cxnSpLocks/>
              <a:stCxn id="27" idx="1"/>
              <a:endCxn id="17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99E78C-9398-C34E-8F4B-BB407DB9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8FA5D5-5755-A34A-A5E3-EC171A855622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A477A6-8268-3B41-81E6-DCD57C2BFF3E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F97F2E-D38D-E747-8CBD-1C11C22F4085}"/>
                </a:ext>
              </a:extLst>
            </p:cNvPr>
            <p:cNvCxnSpPr>
              <a:cxnSpLocks/>
              <a:stCxn id="16" idx="2"/>
              <a:endCxn id="15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6EFE9C-ECC7-0C40-B9D5-A74E42C3E39B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A67A5F-EC95-0243-B6F3-751803D1CB3E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7D72A0-5475-254C-ACC7-74E5C9C7D281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B650F5B-F60B-0744-ABA6-F9763EB4F549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096D5D-987D-9B43-8CE7-56C44320BF03}"/>
                </a:ext>
              </a:extLst>
            </p:cNvPr>
            <p:cNvCxnSpPr>
              <a:cxnSpLocks/>
              <a:stCxn id="27" idx="2"/>
              <a:endCxn id="15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BDFC4F-2C04-9340-A954-96FEDE46ABED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F3F4B8-FE42-D94A-B5F5-675358035524}"/>
                </a:ext>
              </a:extLst>
            </p:cNvPr>
            <p:cNvCxnSpPr>
              <a:cxnSpLocks/>
              <a:stCxn id="11" idx="0"/>
              <a:endCxn id="12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F552D6-A61A-8340-AA71-351BF76783F9}"/>
                </a:ext>
              </a:extLst>
            </p:cNvPr>
            <p:cNvCxnSpPr>
              <a:cxnSpLocks/>
              <a:stCxn id="11" idx="3"/>
              <a:endCxn id="13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FF43F3-DC28-5549-92A5-83129953B065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E2AE52-35B2-3D4F-9D3F-E2611A28AD21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5CBD7D-EEAA-3642-9537-1E35665CEA9D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C49FE8-9142-E244-A2F5-46239E8C355C}"/>
                </a:ext>
              </a:extLst>
            </p:cNvPr>
            <p:cNvCxnSpPr>
              <a:cxnSpLocks/>
              <a:stCxn id="16" idx="1"/>
              <a:endCxn id="9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5908D8-6DE5-C048-AF8D-F546924A7E25}"/>
                </a:ext>
              </a:extLst>
            </p:cNvPr>
            <p:cNvCxnSpPr>
              <a:cxnSpLocks/>
              <a:stCxn id="18" idx="2"/>
              <a:endCxn id="15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F95671-5E3A-5644-B8D1-B277A5E2242C}"/>
                </a:ext>
              </a:extLst>
            </p:cNvPr>
            <p:cNvCxnSpPr>
              <a:cxnSpLocks/>
              <a:stCxn id="19" idx="2"/>
              <a:endCxn id="17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C46E829-9F05-4644-AE68-E3D35F9A897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CE2DCE-8373-9841-B351-E7ECC6F03443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EDDB5-64F0-954E-955C-3F6AC6700F5C}"/>
              </a:ext>
            </a:extLst>
          </p:cNvPr>
          <p:cNvSpPr/>
          <p:nvPr/>
        </p:nvSpPr>
        <p:spPr>
          <a:xfrm>
            <a:off x="724059" y="3529828"/>
            <a:ext cx="433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Mesh of peers subscribed to the same topic 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6574A69-7FB2-8146-A17C-8869FBAF06A2}"/>
              </a:ext>
            </a:extLst>
          </p:cNvPr>
          <p:cNvSpPr/>
          <p:nvPr/>
        </p:nvSpPr>
        <p:spPr>
          <a:xfrm>
            <a:off x="1538173" y="3883224"/>
            <a:ext cx="8669079" cy="244613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BFCFA275-8DE5-5649-8A96-4F3CF1CB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5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6BD-4D9E-5948-B470-1E3113F4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work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2122E9-24DB-DA40-A724-10378FCD5A17}"/>
              </a:ext>
            </a:extLst>
          </p:cNvPr>
          <p:cNvSpPr txBox="1">
            <a:spLocks/>
          </p:cNvSpPr>
          <p:nvPr/>
        </p:nvSpPr>
        <p:spPr>
          <a:xfrm>
            <a:off x="3610438" y="1909250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/>
              <a:t>Benchmarking</a:t>
            </a:r>
          </a:p>
          <a:p>
            <a:r>
              <a:rPr lang="en-CA" sz="1800" dirty="0"/>
              <a:t>Storage-efficient Merkle tree storage</a:t>
            </a:r>
          </a:p>
          <a:p>
            <a:pPr lvl="1"/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P2p network of full-nodes and light-nodes</a:t>
            </a:r>
          </a:p>
          <a:p>
            <a:pPr lvl="1"/>
            <a:r>
              <a:rPr lang="en-CA" sz="1400" dirty="0"/>
              <a:t>Partial view of Merkle tree</a:t>
            </a:r>
          </a:p>
          <a:p>
            <a:r>
              <a:rPr lang="en-US" sz="1800" dirty="0"/>
              <a:t>Real-time removal of spammers using off-chain/p2p solutions</a:t>
            </a:r>
            <a:endParaRPr lang="en-CA" sz="1800" dirty="0"/>
          </a:p>
          <a:p>
            <a:r>
              <a:rPr lang="en-CA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Cost-effective way of member insertion and deletion using layer 2 solutions</a:t>
            </a:r>
          </a:p>
        </p:txBody>
      </p:sp>
      <p:pic>
        <p:nvPicPr>
          <p:cNvPr id="5" name="Picture 2" descr="Download Road | High Way PNG Image for Free">
            <a:extLst>
              <a:ext uri="{FF2B5EF4-FFF2-40B4-BE49-F238E27FC236}">
                <a16:creationId xmlns:a16="http://schemas.microsoft.com/office/drawing/2014/main" id="{E6F958C9-A56A-A849-BDC7-84FB78692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9250"/>
            <a:ext cx="4917820" cy="49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AC096-F2F0-CD48-B6E5-9462E9FB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4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43E6-AC5A-AA47-BD88-FBB6052E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76E8-D734-B54A-9164-23675D41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Waku-</a:t>
            </a:r>
            <a:r>
              <a:rPr lang="en-US" dirty="0" err="1"/>
              <a:t>rln</a:t>
            </a:r>
            <a:r>
              <a:rPr lang="en-US" dirty="0"/>
              <a:t>-relay specs: </a:t>
            </a:r>
            <a:r>
              <a:rPr lang="en-US" dirty="0">
                <a:hlinkClick r:id="rId3"/>
              </a:rPr>
              <a:t>https://rfc.vac.dev/spec/17/</a:t>
            </a:r>
            <a:endParaRPr lang="en-US" dirty="0"/>
          </a:p>
          <a:p>
            <a:r>
              <a:rPr lang="en-US" dirty="0"/>
              <a:t>Waku-</a:t>
            </a:r>
            <a:r>
              <a:rPr lang="en-US" dirty="0" err="1"/>
              <a:t>rln</a:t>
            </a:r>
            <a:r>
              <a:rPr lang="en-US" dirty="0"/>
              <a:t>-relay paper:  </a:t>
            </a:r>
            <a:r>
              <a:rPr lang="en-US" dirty="0">
                <a:hlinkClick r:id="rId4"/>
              </a:rPr>
              <a:t>https://github.com/vacp2p/research/blob/master/rln-research/Waku_RLN_Relay.pdf</a:t>
            </a:r>
            <a:endParaRPr lang="en-US" dirty="0"/>
          </a:p>
          <a:p>
            <a:r>
              <a:rPr lang="en-US" dirty="0"/>
              <a:t>Vac post on Waku-</a:t>
            </a:r>
            <a:r>
              <a:rPr lang="en-US" dirty="0" err="1"/>
              <a:t>rln</a:t>
            </a:r>
            <a:r>
              <a:rPr lang="en-US" dirty="0"/>
              <a:t>-relay: </a:t>
            </a:r>
            <a:r>
              <a:rPr lang="en-US" dirty="0">
                <a:hlinkClick r:id="rId5"/>
              </a:rPr>
              <a:t>https://vac.dev/rln-relay</a:t>
            </a:r>
            <a:endParaRPr lang="en-US" dirty="0"/>
          </a:p>
          <a:p>
            <a:r>
              <a:rPr lang="en-US" dirty="0" err="1"/>
              <a:t>Nim</a:t>
            </a:r>
            <a:r>
              <a:rPr lang="en-US" dirty="0"/>
              <a:t>-Waku implementation: </a:t>
            </a:r>
            <a:r>
              <a:rPr lang="en-US" dirty="0">
                <a:hlinkClick r:id="rId6"/>
              </a:rPr>
              <a:t>https://github.com/status-im/nim-waku</a:t>
            </a:r>
            <a:endParaRPr lang="en-US" dirty="0"/>
          </a:p>
          <a:p>
            <a:r>
              <a:rPr lang="en-US" dirty="0" err="1"/>
              <a:t>js</a:t>
            </a:r>
            <a:r>
              <a:rPr lang="en-US" dirty="0"/>
              <a:t>-Waku implementation: </a:t>
            </a:r>
            <a:r>
              <a:rPr lang="en-US" dirty="0">
                <a:hlinkClick r:id="rId7"/>
              </a:rPr>
              <a:t>https://github.com/status-im/js-waku</a:t>
            </a:r>
            <a:endParaRPr lang="en-US" dirty="0"/>
          </a:p>
          <a:p>
            <a:r>
              <a:rPr lang="en-US" dirty="0"/>
              <a:t>RLN Ethereum research post: </a:t>
            </a:r>
            <a:r>
              <a:rPr lang="en-US" dirty="0">
                <a:hlinkClick r:id="rId8"/>
              </a:rPr>
              <a:t>https://ethresear.ch/t/semaphore-rln-rate-limiting-nullifier-for-spam-prevention-in-anonymous-p2p-setting/5009</a:t>
            </a:r>
            <a:endParaRPr lang="en-US" dirty="0"/>
          </a:p>
          <a:p>
            <a:r>
              <a:rPr lang="en-US" dirty="0"/>
              <a:t>RLN medium post: </a:t>
            </a:r>
            <a:r>
              <a:rPr lang="en-US" dirty="0">
                <a:hlinkClick r:id="rId9"/>
              </a:rPr>
              <a:t>https://medium.com/privacy-scaling-explorations/rate-limiting-nullifier-a-spam-protection-mechanism-for-anonymous-environments-bbe4006a57d</a:t>
            </a:r>
            <a:endParaRPr lang="en-US" dirty="0"/>
          </a:p>
          <a:p>
            <a:r>
              <a:rPr lang="en-US" dirty="0"/>
              <a:t>RLN circuits: </a:t>
            </a:r>
            <a:r>
              <a:rPr lang="en-US" dirty="0">
                <a:hlinkClick r:id="rId10"/>
              </a:rPr>
              <a:t>https://github.com/appliedzkp/rln</a:t>
            </a:r>
            <a:endParaRPr lang="en-US" dirty="0"/>
          </a:p>
          <a:p>
            <a:r>
              <a:rPr lang="en-US" dirty="0"/>
              <a:t>RLN circuits spec: </a:t>
            </a:r>
            <a:r>
              <a:rPr lang="en-US" dirty="0">
                <a:hlinkClick r:id="rId11"/>
              </a:rPr>
              <a:t>https://hackmd.io/7GR5Vi28Rz2EpEmLK0E0Aw</a:t>
            </a:r>
            <a:endParaRPr lang="en-US" dirty="0"/>
          </a:p>
          <a:p>
            <a:r>
              <a:rPr lang="en-US" dirty="0"/>
              <a:t>RLN in Rust: </a:t>
            </a:r>
            <a:r>
              <a:rPr lang="en-US" dirty="0">
                <a:hlinkClick r:id="rId12"/>
              </a:rPr>
              <a:t>https://github.com/kilic/rln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B8166-5333-B441-8399-1F386BFA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8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FE51-AC3C-1A41-BAC4-41B379050C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80072" y="2233649"/>
            <a:ext cx="4358825" cy="14629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84680-1D76-194C-B4DE-CEEBFFAD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dirty="0"/>
              <a:t>Publisher-Subscriber Model</a:t>
            </a:r>
          </a:p>
          <a:p>
            <a:r>
              <a:rPr lang="en-US" dirty="0"/>
              <a:t>Gossip-based Routing (extension of libp2p GossipSub-v1.1 [2])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ACF814-9C1C-9249-B65A-D9186723B75A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5CE6E93-9289-784B-984B-B16F13954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45F6BD7-934E-3F43-8EF7-5CB19EDD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68ADF8E-E269-E44A-9B6A-58BF59E00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AD9BA9A-9447-CA4B-808B-EE377F7D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78A4B8A-01DC-3549-9F01-C4CF398BB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B0EDE9F-B2E4-0C48-A6CF-77621A52A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4AEB228-9F3D-AD44-A4FD-27B4F626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A1DAEF3-8F41-8D46-A16C-99D7FD7B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EC61CA9-7FA4-AB46-BEB7-3CC2EC3EF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6EE0CD7-9F42-4245-8796-A59BC731D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CE0AE97-EEBD-314F-89CE-10E34CC84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5ECED9F-4C66-0944-BF37-9F17F523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E1DC664-743E-FD48-9F40-97A16E3F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4FF9C8-CA12-5346-9D18-A9D5D5ED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7FB669-1BED-4040-BF6D-98D62657E553}"/>
                </a:ext>
              </a:extLst>
            </p:cNvPr>
            <p:cNvCxnSpPr>
              <a:cxnSpLocks/>
              <a:stCxn id="50" idx="2"/>
              <a:endCxn id="51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0DAEE0A-BB5B-C143-82E5-CA2DF5BD4BF6}"/>
                </a:ext>
              </a:extLst>
            </p:cNvPr>
            <p:cNvCxnSpPr>
              <a:cxnSpLocks/>
              <a:stCxn id="52" idx="1"/>
              <a:endCxn id="51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BC74487-0D1F-DF42-B6CA-9109C003F2FC}"/>
                </a:ext>
              </a:extLst>
            </p:cNvPr>
            <p:cNvCxnSpPr>
              <a:cxnSpLocks/>
              <a:stCxn id="52" idx="0"/>
              <a:endCxn id="54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53179C-C698-5B46-8FA4-7F256878671C}"/>
                </a:ext>
              </a:extLst>
            </p:cNvPr>
            <p:cNvCxnSpPr>
              <a:cxnSpLocks/>
              <a:stCxn id="55" idx="1"/>
              <a:endCxn id="52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3791A9-890C-9E49-A2A6-6891AD4E3FAF}"/>
                </a:ext>
              </a:extLst>
            </p:cNvPr>
            <p:cNvCxnSpPr>
              <a:cxnSpLocks/>
              <a:stCxn id="53" idx="0"/>
              <a:endCxn id="52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5D94F4-7182-6847-92BE-3342191584B6}"/>
                </a:ext>
              </a:extLst>
            </p:cNvPr>
            <p:cNvCxnSpPr>
              <a:cxnSpLocks/>
              <a:stCxn id="58" idx="1"/>
              <a:endCxn id="55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4E2EC92-4224-8347-B126-B02873507DF0}"/>
                </a:ext>
              </a:extLst>
            </p:cNvPr>
            <p:cNvCxnSpPr>
              <a:cxnSpLocks/>
              <a:stCxn id="71" idx="1"/>
              <a:endCxn id="61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D138A82-411D-294C-B688-210C8EDD5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06B0FF-532F-E04C-9D9A-348CA7500150}"/>
                </a:ext>
              </a:extLst>
            </p:cNvPr>
            <p:cNvCxnSpPr>
              <a:cxnSpLocks/>
              <a:stCxn id="58" idx="3"/>
              <a:endCxn id="61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A1C09C-D947-5F4E-BE6B-A52EE4B1A842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E677CFA-D814-A347-830C-7A0C61705377}"/>
                </a:ext>
              </a:extLst>
            </p:cNvPr>
            <p:cNvCxnSpPr>
              <a:cxnSpLocks/>
              <a:stCxn id="60" idx="2"/>
              <a:endCxn id="59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BC6163-A9B0-4948-B065-1B2E1685770D}"/>
                </a:ext>
              </a:extLst>
            </p:cNvPr>
            <p:cNvCxnSpPr>
              <a:cxnSpLocks/>
              <a:stCxn id="56" idx="0"/>
              <a:endCxn id="57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C41B3E5-D4D5-FD40-9CF6-27A0CE4817FE}"/>
                </a:ext>
              </a:extLst>
            </p:cNvPr>
            <p:cNvCxnSpPr>
              <a:cxnSpLocks/>
              <a:stCxn id="58" idx="0"/>
              <a:endCxn id="57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448365-991B-094B-B2BF-F48549E4309A}"/>
                </a:ext>
              </a:extLst>
            </p:cNvPr>
            <p:cNvCxnSpPr>
              <a:cxnSpLocks/>
              <a:stCxn id="61" idx="0"/>
              <a:endCxn id="62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E23DFC-DFD7-0641-9754-E366C22BF90E}"/>
                </a:ext>
              </a:extLst>
            </p:cNvPr>
            <p:cNvCxnSpPr>
              <a:cxnSpLocks/>
              <a:stCxn id="63" idx="1"/>
              <a:endCxn id="62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D54703A-B949-A246-86AD-69DE5C157BD2}"/>
                </a:ext>
              </a:extLst>
            </p:cNvPr>
            <p:cNvCxnSpPr>
              <a:cxnSpLocks/>
              <a:stCxn id="71" idx="2"/>
              <a:endCxn id="59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13927A-2226-034A-8710-6AF1D187C6AC}"/>
                </a:ext>
              </a:extLst>
            </p:cNvPr>
            <p:cNvCxnSpPr>
              <a:cxnSpLocks/>
              <a:stCxn id="50" idx="3"/>
              <a:endCxn id="52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9F2C2A3-4C4D-504C-A75B-906460D50857}"/>
                </a:ext>
              </a:extLst>
            </p:cNvPr>
            <p:cNvCxnSpPr>
              <a:cxnSpLocks/>
              <a:stCxn id="55" idx="0"/>
              <a:endCxn id="56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5EB8A41-36C8-3042-9D34-481FBD99885C}"/>
                </a:ext>
              </a:extLst>
            </p:cNvPr>
            <p:cNvCxnSpPr>
              <a:cxnSpLocks/>
              <a:stCxn id="55" idx="3"/>
              <a:endCxn id="57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A02C37-8CFB-F841-A7F0-20A015841158}"/>
                </a:ext>
              </a:extLst>
            </p:cNvPr>
            <p:cNvCxnSpPr>
              <a:cxnSpLocks/>
              <a:stCxn id="50" idx="0"/>
              <a:endCxn id="54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C01DEB-857C-1847-9B59-725CBBE31B5E}"/>
                </a:ext>
              </a:extLst>
            </p:cNvPr>
            <p:cNvCxnSpPr>
              <a:cxnSpLocks/>
              <a:stCxn id="56" idx="1"/>
              <a:endCxn id="54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105D97A-9F85-EB44-89A3-D3C3DF1527AF}"/>
                </a:ext>
              </a:extLst>
            </p:cNvPr>
            <p:cNvCxnSpPr>
              <a:cxnSpLocks/>
              <a:stCxn id="60" idx="0"/>
              <a:endCxn id="56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3E3FD4-F34E-B84A-BC8B-FD45E712616F}"/>
                </a:ext>
              </a:extLst>
            </p:cNvPr>
            <p:cNvCxnSpPr>
              <a:cxnSpLocks/>
              <a:stCxn id="60" idx="1"/>
              <a:endCxn id="53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2501D-9611-3848-BEDE-BCB8D6D5B0C9}"/>
                </a:ext>
              </a:extLst>
            </p:cNvPr>
            <p:cNvCxnSpPr>
              <a:cxnSpLocks/>
              <a:stCxn id="62" idx="2"/>
              <a:endCxn id="59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097D7C7-A560-624E-B786-7E04043A93B7}"/>
                </a:ext>
              </a:extLst>
            </p:cNvPr>
            <p:cNvCxnSpPr>
              <a:cxnSpLocks/>
              <a:stCxn id="63" idx="2"/>
              <a:endCxn id="61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A3AB799-17C3-D04C-8ABF-0BD17D6A2E5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EF619-0F4A-014A-AFAC-6B3625897A4B}"/>
                </a:ext>
              </a:extLst>
            </p:cNvPr>
            <p:cNvCxnSpPr>
              <a:cxnSpLocks/>
              <a:stCxn id="58" idx="3"/>
              <a:endCxn id="62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1" name="Picture 2" descr="Front And Back Of Envelope Clipart - White Envelope Icon Png - 2400x1545  PNG Download - PNGkit">
              <a:extLst>
                <a:ext uri="{FF2B5EF4-FFF2-40B4-BE49-F238E27FC236}">
                  <a16:creationId xmlns:a16="http://schemas.microsoft.com/office/drawing/2014/main" id="{21293D52-EBC7-4641-A104-72331A278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070" y="4164968"/>
              <a:ext cx="290930" cy="2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4F07A03B-F3ED-D847-946A-D51F08F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05" y="5015023"/>
            <a:ext cx="228600" cy="2286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70C94C48-A945-924E-874C-DAAFD723D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22" y="5599814"/>
            <a:ext cx="228600" cy="2286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6B423B6-F315-E54B-A712-69F8811F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72122">
            <a:off x="4354695" y="4982866"/>
            <a:ext cx="228600" cy="2286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AE97C9B7-3D3E-E940-8AE5-1FFACF7CA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31" y="5742063"/>
            <a:ext cx="228600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2A86E-8B39-5644-A047-93149BC1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15881">
            <a:off x="3440522" y="4268085"/>
            <a:ext cx="228600" cy="2286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86F07C8-66FB-934B-8437-3DCA2FAB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45" y="5470899"/>
            <a:ext cx="228600" cy="2286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79BD902-5C3F-C449-B433-970A57F8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7806">
            <a:off x="5393915" y="4722841"/>
            <a:ext cx="228600" cy="2286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62050D6C-43F3-744F-9C36-50543270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61" y="4220972"/>
            <a:ext cx="228600" cy="2286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2BAEF11-A5F6-1D42-95D0-E738996F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0676">
            <a:off x="6907826" y="4837594"/>
            <a:ext cx="228600" cy="2286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36AD997D-3DE3-EA42-AA71-488DEAAF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0305">
            <a:off x="6907826" y="6016371"/>
            <a:ext cx="228600" cy="2286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E1E93B03-1F37-3B42-AA25-B120F270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42881">
            <a:off x="6346071" y="5460267"/>
            <a:ext cx="228600" cy="2286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A7882FE-DFF7-6144-8B86-ABCD4887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04" y="5323130"/>
            <a:ext cx="228600" cy="2286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E08D571-4D7A-3B41-ABF6-C20B59CA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09" y="4013767"/>
            <a:ext cx="228600" cy="2286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97E1D9E-C11E-EA47-B54E-6BEB355C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43" y="4387563"/>
            <a:ext cx="228600" cy="228600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5E6BF4-5382-2347-8048-89C64823592F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>
            <a:off x="2444605" y="5243623"/>
            <a:ext cx="881617" cy="4704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0697CAB-155B-3749-8675-B97E250D1678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>
            <a:off x="3554822" y="5160747"/>
            <a:ext cx="819189" cy="5533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F099A8C-B3CA-0E45-99CE-CDD3A73E99A7}"/>
              </a:ext>
            </a:extLst>
          </p:cNvPr>
          <p:cNvCxnSpPr>
            <a:cxnSpLocks/>
            <a:stCxn id="94" idx="0"/>
            <a:endCxn id="96" idx="3"/>
          </p:cNvCxnSpPr>
          <p:nvPr/>
        </p:nvCxnSpPr>
        <p:spPr>
          <a:xfrm flipH="1" flipV="1">
            <a:off x="3639855" y="4458765"/>
            <a:ext cx="765559" cy="543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7AAD0A3-F524-634F-B462-FF4E50B14328}"/>
              </a:ext>
            </a:extLst>
          </p:cNvPr>
          <p:cNvCxnSpPr>
            <a:cxnSpLocks/>
            <a:stCxn id="97" idx="1"/>
            <a:endCxn id="94" idx="3"/>
          </p:cNvCxnSpPr>
          <p:nvPr/>
        </p:nvCxnSpPr>
        <p:spPr>
          <a:xfrm flipH="1" flipV="1">
            <a:off x="4563979" y="5033585"/>
            <a:ext cx="837566" cy="5516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511484-BA64-2D49-B3C5-1AA09E621ACF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H="1" flipV="1">
            <a:off x="4532576" y="5192150"/>
            <a:ext cx="381755" cy="5499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2D0CBB2-3076-8A43-97D1-522AEB2016AA}"/>
              </a:ext>
            </a:extLst>
          </p:cNvPr>
          <p:cNvCxnSpPr>
            <a:cxnSpLocks/>
            <a:stCxn id="100" idx="1"/>
            <a:endCxn id="97" idx="3"/>
          </p:cNvCxnSpPr>
          <p:nvPr/>
        </p:nvCxnSpPr>
        <p:spPr>
          <a:xfrm flipH="1">
            <a:off x="5630145" y="4989085"/>
            <a:ext cx="1283901" cy="5961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288ED3-5230-F44F-BFC3-8C48EC651860}"/>
              </a:ext>
            </a:extLst>
          </p:cNvPr>
          <p:cNvCxnSpPr>
            <a:cxnSpLocks/>
            <a:stCxn id="113" idx="1"/>
            <a:endCxn id="103" idx="3"/>
          </p:cNvCxnSpPr>
          <p:nvPr/>
        </p:nvCxnSpPr>
        <p:spPr>
          <a:xfrm flipH="1">
            <a:off x="8014804" y="5052901"/>
            <a:ext cx="1166515" cy="3845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BEDB6E6-BF2E-D846-BD2D-1EEDE796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319" y="4938601"/>
            <a:ext cx="228600" cy="228600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9609C7-201D-B740-AC63-D1670DA7619E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7130206" y="4914703"/>
            <a:ext cx="655998" cy="5227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B5B5EC-7A76-1246-89E0-57C9CF251EFB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 flipH="1">
            <a:off x="6971135" y="5059974"/>
            <a:ext cx="88182" cy="9684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C031AE4-3B8A-3940-8965-32AE8EDDAE11}"/>
              </a:ext>
            </a:extLst>
          </p:cNvPr>
          <p:cNvCxnSpPr>
            <a:cxnSpLocks/>
            <a:stCxn id="102" idx="2"/>
            <a:endCxn id="101" idx="1"/>
          </p:cNvCxnSpPr>
          <p:nvPr/>
        </p:nvCxnSpPr>
        <p:spPr>
          <a:xfrm>
            <a:off x="6527477" y="5667094"/>
            <a:ext cx="392353" cy="5145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ACFA7-A3D3-5E4C-B104-E3D80CA980C8}"/>
              </a:ext>
            </a:extLst>
          </p:cNvPr>
          <p:cNvCxnSpPr>
            <a:cxnSpLocks/>
            <a:stCxn id="98" idx="0"/>
            <a:endCxn id="99" idx="1"/>
          </p:cNvCxnSpPr>
          <p:nvPr/>
        </p:nvCxnSpPr>
        <p:spPr>
          <a:xfrm flipV="1">
            <a:off x="5571794" y="4335272"/>
            <a:ext cx="407567" cy="40688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D532C87-3E42-854A-9A91-706A9BE5E57A}"/>
              </a:ext>
            </a:extLst>
          </p:cNvPr>
          <p:cNvCxnSpPr>
            <a:cxnSpLocks/>
            <a:stCxn id="100" idx="0"/>
            <a:endCxn id="99" idx="3"/>
          </p:cNvCxnSpPr>
          <p:nvPr/>
        </p:nvCxnSpPr>
        <p:spPr>
          <a:xfrm flipH="1" flipV="1">
            <a:off x="6207961" y="4335272"/>
            <a:ext cx="776974" cy="5085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831AD1D-53D2-A846-9D88-E2ADE58DDA59}"/>
              </a:ext>
            </a:extLst>
          </p:cNvPr>
          <p:cNvCxnSpPr>
            <a:cxnSpLocks/>
            <a:stCxn id="103" idx="0"/>
            <a:endCxn id="104" idx="2"/>
          </p:cNvCxnSpPr>
          <p:nvPr/>
        </p:nvCxnSpPr>
        <p:spPr>
          <a:xfrm flipH="1" flipV="1">
            <a:off x="7618109" y="4242367"/>
            <a:ext cx="282395" cy="1080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F77CA76-9020-A24D-BE02-B20CF55C9A6E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 flipV="1">
            <a:off x="7732409" y="4128067"/>
            <a:ext cx="927734" cy="3737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744CAA7-8109-CA40-9878-5B1547B11FC3}"/>
              </a:ext>
            </a:extLst>
          </p:cNvPr>
          <p:cNvCxnSpPr>
            <a:cxnSpLocks/>
            <a:stCxn id="113" idx="2"/>
            <a:endCxn id="101" idx="2"/>
          </p:cNvCxnSpPr>
          <p:nvPr/>
        </p:nvCxnSpPr>
        <p:spPr>
          <a:xfrm flipH="1">
            <a:off x="7073117" y="5167201"/>
            <a:ext cx="2222502" cy="10657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A8BF82F-05BA-C74E-B91F-E490BA4523D3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V="1">
            <a:off x="2558905" y="5002182"/>
            <a:ext cx="1846509" cy="127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6981DE-5811-FD45-8037-3410D1AB87F0}"/>
              </a:ext>
            </a:extLst>
          </p:cNvPr>
          <p:cNvCxnSpPr>
            <a:cxnSpLocks/>
            <a:stCxn id="97" idx="0"/>
            <a:endCxn id="98" idx="2"/>
          </p:cNvCxnSpPr>
          <p:nvPr/>
        </p:nvCxnSpPr>
        <p:spPr>
          <a:xfrm flipH="1" flipV="1">
            <a:off x="5444636" y="4932126"/>
            <a:ext cx="71209" cy="5387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6CC1153-6215-FC46-9A04-65CCC4118336}"/>
              </a:ext>
            </a:extLst>
          </p:cNvPr>
          <p:cNvCxnSpPr>
            <a:cxnSpLocks/>
            <a:stCxn id="97" idx="3"/>
            <a:endCxn id="99" idx="2"/>
          </p:cNvCxnSpPr>
          <p:nvPr/>
        </p:nvCxnSpPr>
        <p:spPr>
          <a:xfrm flipV="1">
            <a:off x="5630145" y="4449572"/>
            <a:ext cx="463516" cy="11356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75F060C-02C7-1644-8036-000594320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73" y="454707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F42A9CD-E2F0-8A4B-BF0A-2DFB062FFD89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flipV="1">
            <a:off x="2444605" y="4467418"/>
            <a:ext cx="1033837" cy="547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0D95CA-A40E-5244-BE25-94F1213062E5}"/>
              </a:ext>
            </a:extLst>
          </p:cNvPr>
          <p:cNvCxnSpPr>
            <a:cxnSpLocks/>
            <a:stCxn id="98" idx="1"/>
            <a:endCxn id="96" idx="3"/>
          </p:cNvCxnSpPr>
          <p:nvPr/>
        </p:nvCxnSpPr>
        <p:spPr>
          <a:xfrm flipH="1" flipV="1">
            <a:off x="3639855" y="4458765"/>
            <a:ext cx="1773375" cy="314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348285F-1D1F-CD4F-AB8C-8D56FD20E201}"/>
              </a:ext>
            </a:extLst>
          </p:cNvPr>
          <p:cNvCxnSpPr>
            <a:cxnSpLocks/>
            <a:stCxn id="102" idx="0"/>
            <a:endCxn id="98" idx="3"/>
          </p:cNvCxnSpPr>
          <p:nvPr/>
        </p:nvCxnSpPr>
        <p:spPr>
          <a:xfrm flipH="1" flipV="1">
            <a:off x="5603200" y="4900720"/>
            <a:ext cx="790065" cy="5813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D1DAF98-C84D-E54C-8A6B-F66DC481D1F3}"/>
              </a:ext>
            </a:extLst>
          </p:cNvPr>
          <p:cNvCxnSpPr>
            <a:cxnSpLocks/>
            <a:stCxn id="102" idx="1"/>
            <a:endCxn id="95" idx="3"/>
          </p:cNvCxnSpPr>
          <p:nvPr/>
        </p:nvCxnSpPr>
        <p:spPr>
          <a:xfrm flipH="1">
            <a:off x="5028631" y="5641673"/>
            <a:ext cx="1339213" cy="2146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AA0E8A4-8BFA-5B41-928F-465B0363E875}"/>
              </a:ext>
            </a:extLst>
          </p:cNvPr>
          <p:cNvCxnSpPr>
            <a:cxnSpLocks/>
            <a:stCxn id="104" idx="2"/>
            <a:endCxn id="101" idx="3"/>
          </p:cNvCxnSpPr>
          <p:nvPr/>
        </p:nvCxnSpPr>
        <p:spPr>
          <a:xfrm flipH="1">
            <a:off x="7124422" y="4242367"/>
            <a:ext cx="493687" cy="18373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37232B0-B6B8-4E42-8990-56D942E62902}"/>
              </a:ext>
            </a:extLst>
          </p:cNvPr>
          <p:cNvCxnSpPr>
            <a:cxnSpLocks/>
            <a:stCxn id="105" idx="2"/>
            <a:endCxn id="103" idx="3"/>
          </p:cNvCxnSpPr>
          <p:nvPr/>
        </p:nvCxnSpPr>
        <p:spPr>
          <a:xfrm flipH="1">
            <a:off x="8014804" y="4616163"/>
            <a:ext cx="759639" cy="821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F8CF038-2C9A-144C-89A0-1BF45C8D778F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987656" y="4932126"/>
            <a:ext cx="456980" cy="8569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FF21B84-3EA6-804F-B669-6E7E6F50098C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7130206" y="4128067"/>
            <a:ext cx="373603" cy="7866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4973F7F-A999-D447-BCC3-EA8B950FF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28" y="451049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90A6AE67-7FF6-3C46-A211-32C51B2E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70" y="416496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BFC531C8-514F-0841-8D8A-EBE11322A96A}"/>
              </a:ext>
            </a:extLst>
          </p:cNvPr>
          <p:cNvSpPr txBox="1"/>
          <p:nvPr/>
        </p:nvSpPr>
        <p:spPr>
          <a:xfrm>
            <a:off x="3273796" y="39910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8573C3B-39F1-9448-A911-8773FC1352A6}"/>
              </a:ext>
            </a:extLst>
          </p:cNvPr>
          <p:cNvSpPr/>
          <p:nvPr/>
        </p:nvSpPr>
        <p:spPr>
          <a:xfrm>
            <a:off x="932366" y="6352284"/>
            <a:ext cx="7735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 </a:t>
            </a:r>
            <a:r>
              <a:rPr lang="en-US" dirty="0">
                <a:hlinkClick r:id="rId5"/>
              </a:rPr>
              <a:t>https://github.com/libp2p/specs/tree/master/pubsub/gossipsub</a:t>
            </a:r>
            <a:endParaRPr lang="en-US" dirty="0"/>
          </a:p>
        </p:txBody>
      </p:sp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BA07EB6D-E619-9447-94BA-CB87816C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dirty="0"/>
              <a:t>Publisher-Subscriber Model</a:t>
            </a:r>
          </a:p>
          <a:p>
            <a:r>
              <a:rPr lang="en-US" dirty="0"/>
              <a:t>Gossip-based Routing (extension of libp2p GossipSub-v1.1 [2])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3D853B1-2FAB-7F4F-A374-18D983B7EB5B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90CCD36-9C73-3C4F-A9E9-5B8758A26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2A7ED63B-3B52-9D44-9743-469F4838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B1C0B13D-5784-AA4E-9759-959BB8F12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2600AFEF-1F15-C443-90C8-4898CBD1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03AA18F-FB86-AE49-B507-55F972BC1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380C050F-0F41-AD4D-BD26-548A20EE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AD51CE40-9155-754B-A8A9-71405971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F8EC542C-E3F5-4049-999D-C1B63091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7D73C69A-1FBA-4E4E-94B3-1ED9AB5D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A07E3019-8D65-1344-811E-91766271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0D9BD033-0607-B444-BC43-A9F8C1524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05240D5-E652-274D-BF80-A97CDCD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1CE24AB-DF91-7D48-B913-4A7D04935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4EB4782-2FAE-CC42-97BE-C4214080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EF20422-9226-834B-A79C-E5D3BBF48887}"/>
                </a:ext>
              </a:extLst>
            </p:cNvPr>
            <p:cNvCxnSpPr>
              <a:cxnSpLocks/>
              <a:stCxn id="138" idx="2"/>
              <a:endCxn id="139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8ED3990-BB66-0E43-9B80-B4B722EA2BCE}"/>
                </a:ext>
              </a:extLst>
            </p:cNvPr>
            <p:cNvCxnSpPr>
              <a:cxnSpLocks/>
              <a:stCxn id="140" idx="1"/>
              <a:endCxn id="139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9F9D615-469F-814E-905A-C4A8C4299490}"/>
                </a:ext>
              </a:extLst>
            </p:cNvPr>
            <p:cNvCxnSpPr>
              <a:cxnSpLocks/>
              <a:stCxn id="140" idx="0"/>
              <a:endCxn id="142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2B438C-0BD0-3B42-B153-B11305645834}"/>
                </a:ext>
              </a:extLst>
            </p:cNvPr>
            <p:cNvCxnSpPr>
              <a:cxnSpLocks/>
              <a:stCxn id="143" idx="1"/>
              <a:endCxn id="140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6ABEECF-46A9-9342-8EAF-4BD8063933A5}"/>
                </a:ext>
              </a:extLst>
            </p:cNvPr>
            <p:cNvCxnSpPr>
              <a:cxnSpLocks/>
              <a:stCxn id="141" idx="0"/>
              <a:endCxn id="140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932A506-A22E-7543-9280-2586375F7A4B}"/>
                </a:ext>
              </a:extLst>
            </p:cNvPr>
            <p:cNvCxnSpPr>
              <a:cxnSpLocks/>
              <a:stCxn id="146" idx="1"/>
              <a:endCxn id="143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212A0BD-529E-B74A-96BE-84D5D51F5C25}"/>
                </a:ext>
              </a:extLst>
            </p:cNvPr>
            <p:cNvCxnSpPr>
              <a:cxnSpLocks/>
              <a:stCxn id="159" idx="1"/>
              <a:endCxn id="149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B8EEE049-1336-0B43-8824-1338C961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301B19-465A-974C-9234-640ADFCA7B97}"/>
                </a:ext>
              </a:extLst>
            </p:cNvPr>
            <p:cNvCxnSpPr>
              <a:cxnSpLocks/>
              <a:stCxn id="146" idx="3"/>
              <a:endCxn id="149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D6201FF-14E9-8048-8651-4A0CFA5B7F28}"/>
                </a:ext>
              </a:extLst>
            </p:cNvPr>
            <p:cNvCxnSpPr>
              <a:cxnSpLocks/>
              <a:stCxn id="146" idx="2"/>
              <a:endCxn id="147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7FB6C7-A997-A84C-8883-CFEBD4A803F1}"/>
                </a:ext>
              </a:extLst>
            </p:cNvPr>
            <p:cNvCxnSpPr>
              <a:cxnSpLocks/>
              <a:stCxn id="148" idx="2"/>
              <a:endCxn id="147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CBB5251-FAAC-564A-AD74-4372901E1E64}"/>
                </a:ext>
              </a:extLst>
            </p:cNvPr>
            <p:cNvCxnSpPr>
              <a:cxnSpLocks/>
              <a:stCxn id="144" idx="0"/>
              <a:endCxn id="145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E1C637A-A951-A943-B24A-58B9A4707FA7}"/>
                </a:ext>
              </a:extLst>
            </p:cNvPr>
            <p:cNvCxnSpPr>
              <a:cxnSpLocks/>
              <a:stCxn id="146" idx="0"/>
              <a:endCxn id="145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5A2D67-577F-3C4A-BE45-F88C987B9234}"/>
                </a:ext>
              </a:extLst>
            </p:cNvPr>
            <p:cNvCxnSpPr>
              <a:cxnSpLocks/>
              <a:stCxn id="149" idx="0"/>
              <a:endCxn id="150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1490DA7-CCA4-7C40-B96C-771380196934}"/>
                </a:ext>
              </a:extLst>
            </p:cNvPr>
            <p:cNvCxnSpPr>
              <a:cxnSpLocks/>
              <a:stCxn id="151" idx="1"/>
              <a:endCxn id="150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BDC09B7-8FBA-7E44-868A-7CCF6B4C51F0}"/>
                </a:ext>
              </a:extLst>
            </p:cNvPr>
            <p:cNvCxnSpPr>
              <a:cxnSpLocks/>
              <a:stCxn id="159" idx="2"/>
              <a:endCxn id="147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250AC18-2772-D043-8308-34D78E53DA94}"/>
                </a:ext>
              </a:extLst>
            </p:cNvPr>
            <p:cNvCxnSpPr>
              <a:cxnSpLocks/>
              <a:stCxn id="138" idx="3"/>
              <a:endCxn id="140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DB131F-9F87-0844-AE37-E1D641B0F07E}"/>
                </a:ext>
              </a:extLst>
            </p:cNvPr>
            <p:cNvCxnSpPr>
              <a:cxnSpLocks/>
              <a:stCxn id="143" idx="0"/>
              <a:endCxn id="144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72A4D01-8D95-7340-9DB5-3FCAA6F73D59}"/>
                </a:ext>
              </a:extLst>
            </p:cNvPr>
            <p:cNvCxnSpPr>
              <a:cxnSpLocks/>
              <a:stCxn id="143" idx="3"/>
              <a:endCxn id="145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96C20C3-E692-734C-9187-86CAD5475524}"/>
                </a:ext>
              </a:extLst>
            </p:cNvPr>
            <p:cNvCxnSpPr>
              <a:cxnSpLocks/>
              <a:stCxn id="138" idx="0"/>
              <a:endCxn id="142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0EAB66-AF0C-1F49-A5F9-BF4EDECE69E9}"/>
                </a:ext>
              </a:extLst>
            </p:cNvPr>
            <p:cNvCxnSpPr>
              <a:cxnSpLocks/>
              <a:stCxn id="144" idx="1"/>
              <a:endCxn id="142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1E753F0-D231-AC47-8C12-957B9D345A54}"/>
                </a:ext>
              </a:extLst>
            </p:cNvPr>
            <p:cNvCxnSpPr>
              <a:cxnSpLocks/>
              <a:stCxn id="148" idx="0"/>
              <a:endCxn id="144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944363-9EC9-894E-BF22-094C0A051078}"/>
                </a:ext>
              </a:extLst>
            </p:cNvPr>
            <p:cNvCxnSpPr>
              <a:cxnSpLocks/>
              <a:stCxn id="148" idx="1"/>
              <a:endCxn id="141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F6E63C5-E3BC-0949-8951-EEF73D75DE0F}"/>
                </a:ext>
              </a:extLst>
            </p:cNvPr>
            <p:cNvCxnSpPr>
              <a:cxnSpLocks/>
              <a:stCxn id="150" idx="2"/>
              <a:endCxn id="147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29ACF7D-EBEE-D740-BDD2-AFE0AA8F73EE}"/>
                </a:ext>
              </a:extLst>
            </p:cNvPr>
            <p:cNvCxnSpPr>
              <a:cxnSpLocks/>
              <a:stCxn id="151" idx="2"/>
              <a:endCxn id="149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7E019DD-8B65-ED48-B35E-8CC3DA65F6F3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ABB72A8-021D-E549-A2BC-92E326CEEA92}"/>
                </a:ext>
              </a:extLst>
            </p:cNvPr>
            <p:cNvCxnSpPr>
              <a:cxnSpLocks/>
              <a:stCxn id="146" idx="3"/>
              <a:endCxn id="150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9" name="Picture 2" descr="Front And Back Of Envelope Clipart - White Envelope Icon Png - 2400x1545  PNG Download - PNGkit">
              <a:extLst>
                <a:ext uri="{FF2B5EF4-FFF2-40B4-BE49-F238E27FC236}">
                  <a16:creationId xmlns:a16="http://schemas.microsoft.com/office/drawing/2014/main" id="{C16897AC-208B-594A-AFFA-504954697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070" y="4164968"/>
              <a:ext cx="290930" cy="2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50EB212C-7767-EB43-B24D-76EB3117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05" y="5015023"/>
            <a:ext cx="228600" cy="2286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B9A97F98-E569-2B49-A2EF-F3CD492E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22" y="5599814"/>
            <a:ext cx="228600" cy="228600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B662FD20-47EB-4640-B05B-F3F82C7B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72122">
            <a:off x="4354695" y="4982866"/>
            <a:ext cx="228600" cy="228600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BDBAC593-5036-D849-979F-8C9EC88D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31" y="5742063"/>
            <a:ext cx="228600" cy="22860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973110FE-15BA-1D45-8407-D6BF92EB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15881">
            <a:off x="3440522" y="4268085"/>
            <a:ext cx="228600" cy="22860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EC80F06C-3309-854E-9F7C-7754DC48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45" y="5470899"/>
            <a:ext cx="228600" cy="228600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0497B138-5AF5-814B-A8C5-12B668E0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7806">
            <a:off x="5393915" y="4722841"/>
            <a:ext cx="228600" cy="22860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B2F95BE2-8244-C046-84E1-2C36D906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61" y="4220972"/>
            <a:ext cx="228600" cy="22860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58DB876-9FC3-C14E-BCB0-AB38EB44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0676">
            <a:off x="6907826" y="4837594"/>
            <a:ext cx="228600" cy="22860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4F91D3E-454F-114A-9A69-F6373E4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0305">
            <a:off x="6907826" y="6016371"/>
            <a:ext cx="228600" cy="228600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1D2ECBDE-CA8C-7444-9289-D77039E1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42881">
            <a:off x="6346071" y="5460267"/>
            <a:ext cx="228600" cy="228600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474D1A82-3C31-BC4E-989F-E7AF673E2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04" y="5323130"/>
            <a:ext cx="228600" cy="228600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1311B6A3-264D-1D43-8BEE-6AA920F7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09" y="4013767"/>
            <a:ext cx="228600" cy="228600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36E30EF-84D0-5646-82AF-9392AA1B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43" y="4387563"/>
            <a:ext cx="228600" cy="22860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132491C-DD1B-FB43-98E2-8890ADF4BB65}"/>
              </a:ext>
            </a:extLst>
          </p:cNvPr>
          <p:cNvCxnSpPr>
            <a:cxnSpLocks/>
            <a:stCxn id="180" idx="2"/>
            <a:endCxn id="181" idx="1"/>
          </p:cNvCxnSpPr>
          <p:nvPr/>
        </p:nvCxnSpPr>
        <p:spPr>
          <a:xfrm>
            <a:off x="2444605" y="5243623"/>
            <a:ext cx="881617" cy="470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7A93F2-3526-0845-B69E-F59CA08965B1}"/>
              </a:ext>
            </a:extLst>
          </p:cNvPr>
          <p:cNvCxnSpPr>
            <a:cxnSpLocks/>
            <a:stCxn id="182" idx="1"/>
            <a:endCxn id="181" idx="3"/>
          </p:cNvCxnSpPr>
          <p:nvPr/>
        </p:nvCxnSpPr>
        <p:spPr>
          <a:xfrm flipH="1">
            <a:off x="3554822" y="5160747"/>
            <a:ext cx="819189" cy="5533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A71671D-0FC2-0948-A53D-CFDC38E7CD44}"/>
              </a:ext>
            </a:extLst>
          </p:cNvPr>
          <p:cNvCxnSpPr>
            <a:cxnSpLocks/>
            <a:stCxn id="182" idx="0"/>
            <a:endCxn id="184" idx="3"/>
          </p:cNvCxnSpPr>
          <p:nvPr/>
        </p:nvCxnSpPr>
        <p:spPr>
          <a:xfrm flipH="1" flipV="1">
            <a:off x="3639855" y="4458765"/>
            <a:ext cx="765559" cy="543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0464A84-B641-FF4B-A0A6-913BF7299737}"/>
              </a:ext>
            </a:extLst>
          </p:cNvPr>
          <p:cNvCxnSpPr>
            <a:cxnSpLocks/>
            <a:stCxn id="185" idx="1"/>
            <a:endCxn id="182" idx="3"/>
          </p:cNvCxnSpPr>
          <p:nvPr/>
        </p:nvCxnSpPr>
        <p:spPr>
          <a:xfrm flipH="1" flipV="1">
            <a:off x="4563979" y="5033585"/>
            <a:ext cx="837566" cy="55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B4B7CB1-E4CA-B148-9CED-AD0F244F3F06}"/>
              </a:ext>
            </a:extLst>
          </p:cNvPr>
          <p:cNvCxnSpPr>
            <a:cxnSpLocks/>
            <a:stCxn id="183" idx="0"/>
            <a:endCxn id="182" idx="2"/>
          </p:cNvCxnSpPr>
          <p:nvPr/>
        </p:nvCxnSpPr>
        <p:spPr>
          <a:xfrm flipH="1" flipV="1">
            <a:off x="4532576" y="5192150"/>
            <a:ext cx="381755" cy="54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13CC288-3175-AB42-BAE3-4021B76933F5}"/>
              </a:ext>
            </a:extLst>
          </p:cNvPr>
          <p:cNvCxnSpPr>
            <a:cxnSpLocks/>
            <a:stCxn id="188" idx="1"/>
            <a:endCxn id="185" idx="3"/>
          </p:cNvCxnSpPr>
          <p:nvPr/>
        </p:nvCxnSpPr>
        <p:spPr>
          <a:xfrm flipH="1">
            <a:off x="5630145" y="4989085"/>
            <a:ext cx="1283901" cy="5961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5E78715-0E47-424C-92E1-9C47682F9A94}"/>
              </a:ext>
            </a:extLst>
          </p:cNvPr>
          <p:cNvCxnSpPr>
            <a:cxnSpLocks/>
            <a:stCxn id="201" idx="1"/>
            <a:endCxn id="191" idx="3"/>
          </p:cNvCxnSpPr>
          <p:nvPr/>
        </p:nvCxnSpPr>
        <p:spPr>
          <a:xfrm flipH="1">
            <a:off x="8014804" y="5052901"/>
            <a:ext cx="1166515" cy="3845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841779F-5B32-BB47-BBB1-9F59A5F4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319" y="4938601"/>
            <a:ext cx="228600" cy="228600"/>
          </a:xfrm>
          <a:prstGeom prst="rect">
            <a:avLst/>
          </a:prstGeom>
        </p:spPr>
      </p:pic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39B6649-2AA4-934B-B01D-6CF870634730}"/>
              </a:ext>
            </a:extLst>
          </p:cNvPr>
          <p:cNvCxnSpPr>
            <a:cxnSpLocks/>
            <a:stCxn id="188" idx="3"/>
            <a:endCxn id="191" idx="1"/>
          </p:cNvCxnSpPr>
          <p:nvPr/>
        </p:nvCxnSpPr>
        <p:spPr>
          <a:xfrm>
            <a:off x="7130206" y="4914703"/>
            <a:ext cx="655998" cy="52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DE6441C-9AEF-5C4E-B09F-C84D460D7ED7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 flipH="1">
            <a:off x="6971135" y="5059974"/>
            <a:ext cx="88182" cy="9684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CA20599-A390-A941-A620-44709389028E}"/>
              </a:ext>
            </a:extLst>
          </p:cNvPr>
          <p:cNvCxnSpPr>
            <a:cxnSpLocks/>
            <a:stCxn id="190" idx="2"/>
            <a:endCxn id="189" idx="1"/>
          </p:cNvCxnSpPr>
          <p:nvPr/>
        </p:nvCxnSpPr>
        <p:spPr>
          <a:xfrm>
            <a:off x="6527477" y="5667094"/>
            <a:ext cx="392353" cy="514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5B4F18F-AE5D-ED44-A5ED-FB8A061031E0}"/>
              </a:ext>
            </a:extLst>
          </p:cNvPr>
          <p:cNvCxnSpPr>
            <a:cxnSpLocks/>
            <a:stCxn id="186" idx="0"/>
            <a:endCxn id="187" idx="1"/>
          </p:cNvCxnSpPr>
          <p:nvPr/>
        </p:nvCxnSpPr>
        <p:spPr>
          <a:xfrm flipV="1">
            <a:off x="5571794" y="4335272"/>
            <a:ext cx="407567" cy="406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821EC35-7AE3-E445-BB30-0DA08C6E1C81}"/>
              </a:ext>
            </a:extLst>
          </p:cNvPr>
          <p:cNvCxnSpPr>
            <a:cxnSpLocks/>
            <a:stCxn id="188" idx="0"/>
            <a:endCxn id="187" idx="3"/>
          </p:cNvCxnSpPr>
          <p:nvPr/>
        </p:nvCxnSpPr>
        <p:spPr>
          <a:xfrm flipH="1" flipV="1">
            <a:off x="6207961" y="4335272"/>
            <a:ext cx="776974" cy="508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6D46E03-E92A-8748-9E7D-29D108447D11}"/>
              </a:ext>
            </a:extLst>
          </p:cNvPr>
          <p:cNvCxnSpPr>
            <a:cxnSpLocks/>
            <a:stCxn id="191" idx="0"/>
            <a:endCxn id="192" idx="2"/>
          </p:cNvCxnSpPr>
          <p:nvPr/>
        </p:nvCxnSpPr>
        <p:spPr>
          <a:xfrm flipH="1" flipV="1">
            <a:off x="7618109" y="4242367"/>
            <a:ext cx="282395" cy="1080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C88B2A3-B7AF-7442-94BC-B408F49D5858}"/>
              </a:ext>
            </a:extLst>
          </p:cNvPr>
          <p:cNvCxnSpPr>
            <a:cxnSpLocks/>
            <a:stCxn id="193" idx="1"/>
            <a:endCxn id="192" idx="3"/>
          </p:cNvCxnSpPr>
          <p:nvPr/>
        </p:nvCxnSpPr>
        <p:spPr>
          <a:xfrm flipH="1" flipV="1">
            <a:off x="7732409" y="4128067"/>
            <a:ext cx="927734" cy="3737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6A43AAA-8A55-8B4F-BFA9-DF62BDFC2E4F}"/>
              </a:ext>
            </a:extLst>
          </p:cNvPr>
          <p:cNvCxnSpPr>
            <a:cxnSpLocks/>
            <a:stCxn id="201" idx="2"/>
            <a:endCxn id="189" idx="2"/>
          </p:cNvCxnSpPr>
          <p:nvPr/>
        </p:nvCxnSpPr>
        <p:spPr>
          <a:xfrm flipH="1">
            <a:off x="7073117" y="5167201"/>
            <a:ext cx="2222502" cy="1065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797B21B-3920-A044-92A0-584A9AF429FF}"/>
              </a:ext>
            </a:extLst>
          </p:cNvPr>
          <p:cNvCxnSpPr>
            <a:cxnSpLocks/>
            <a:stCxn id="180" idx="3"/>
            <a:endCxn id="182" idx="0"/>
          </p:cNvCxnSpPr>
          <p:nvPr/>
        </p:nvCxnSpPr>
        <p:spPr>
          <a:xfrm flipV="1">
            <a:off x="2558905" y="5002182"/>
            <a:ext cx="1846509" cy="127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C8C5567-41BC-C046-92B2-8C05910538EE}"/>
              </a:ext>
            </a:extLst>
          </p:cNvPr>
          <p:cNvCxnSpPr>
            <a:cxnSpLocks/>
            <a:stCxn id="185" idx="0"/>
            <a:endCxn id="186" idx="2"/>
          </p:cNvCxnSpPr>
          <p:nvPr/>
        </p:nvCxnSpPr>
        <p:spPr>
          <a:xfrm flipH="1" flipV="1">
            <a:off x="5444636" y="4932126"/>
            <a:ext cx="71209" cy="5387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F06A852-EEE4-F243-9838-C7533E0AEF4B}"/>
              </a:ext>
            </a:extLst>
          </p:cNvPr>
          <p:cNvCxnSpPr>
            <a:cxnSpLocks/>
            <a:stCxn id="185" idx="3"/>
            <a:endCxn id="187" idx="2"/>
          </p:cNvCxnSpPr>
          <p:nvPr/>
        </p:nvCxnSpPr>
        <p:spPr>
          <a:xfrm flipV="1">
            <a:off x="5630145" y="4449572"/>
            <a:ext cx="463516" cy="1135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1B0FEDE2-9C37-5547-9323-3C614116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73" y="454707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D235553-DA66-1744-835A-DBBABBFFD1F1}"/>
              </a:ext>
            </a:extLst>
          </p:cNvPr>
          <p:cNvCxnSpPr>
            <a:cxnSpLocks/>
            <a:stCxn id="180" idx="0"/>
            <a:endCxn id="184" idx="2"/>
          </p:cNvCxnSpPr>
          <p:nvPr/>
        </p:nvCxnSpPr>
        <p:spPr>
          <a:xfrm flipV="1">
            <a:off x="2444605" y="4467418"/>
            <a:ext cx="1033837" cy="547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8D3ED71-062A-AA4F-BA4D-27BA588E036B}"/>
              </a:ext>
            </a:extLst>
          </p:cNvPr>
          <p:cNvCxnSpPr>
            <a:cxnSpLocks/>
            <a:stCxn id="186" idx="1"/>
            <a:endCxn id="184" idx="3"/>
          </p:cNvCxnSpPr>
          <p:nvPr/>
        </p:nvCxnSpPr>
        <p:spPr>
          <a:xfrm flipH="1" flipV="1">
            <a:off x="3639855" y="4458765"/>
            <a:ext cx="1773375" cy="314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E917E2E-DC00-DB4E-A533-C438FDD3670C}"/>
              </a:ext>
            </a:extLst>
          </p:cNvPr>
          <p:cNvCxnSpPr>
            <a:cxnSpLocks/>
            <a:stCxn id="190" idx="0"/>
            <a:endCxn id="186" idx="3"/>
          </p:cNvCxnSpPr>
          <p:nvPr/>
        </p:nvCxnSpPr>
        <p:spPr>
          <a:xfrm flipH="1" flipV="1">
            <a:off x="5603200" y="4900720"/>
            <a:ext cx="790065" cy="581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D534DDE-3120-5849-93D9-EEDB0612FDBA}"/>
              </a:ext>
            </a:extLst>
          </p:cNvPr>
          <p:cNvCxnSpPr>
            <a:cxnSpLocks/>
            <a:stCxn id="190" idx="1"/>
            <a:endCxn id="183" idx="3"/>
          </p:cNvCxnSpPr>
          <p:nvPr/>
        </p:nvCxnSpPr>
        <p:spPr>
          <a:xfrm flipH="1">
            <a:off x="5028631" y="5641673"/>
            <a:ext cx="1339213" cy="214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75C9D55-E5C0-DF42-B513-D55ADBCB8570}"/>
              </a:ext>
            </a:extLst>
          </p:cNvPr>
          <p:cNvCxnSpPr>
            <a:cxnSpLocks/>
            <a:stCxn id="192" idx="2"/>
            <a:endCxn id="189" idx="3"/>
          </p:cNvCxnSpPr>
          <p:nvPr/>
        </p:nvCxnSpPr>
        <p:spPr>
          <a:xfrm flipH="1">
            <a:off x="7124422" y="4242367"/>
            <a:ext cx="493687" cy="18373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BE2E1AD-2E18-654B-9A0B-A2499A13F3B7}"/>
              </a:ext>
            </a:extLst>
          </p:cNvPr>
          <p:cNvCxnSpPr>
            <a:cxnSpLocks/>
            <a:stCxn id="193" idx="2"/>
            <a:endCxn id="191" idx="3"/>
          </p:cNvCxnSpPr>
          <p:nvPr/>
        </p:nvCxnSpPr>
        <p:spPr>
          <a:xfrm flipH="1">
            <a:off x="8014804" y="4616163"/>
            <a:ext cx="759639" cy="82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BBD9D10A-DDA9-2040-A765-9881DEEC0841}"/>
              </a:ext>
            </a:extLst>
          </p:cNvPr>
          <p:cNvCxnSpPr>
            <a:cxnSpLocks/>
            <a:stCxn id="186" idx="2"/>
          </p:cNvCxnSpPr>
          <p:nvPr/>
        </p:nvCxnSpPr>
        <p:spPr>
          <a:xfrm flipH="1">
            <a:off x="4987656" y="4932126"/>
            <a:ext cx="456980" cy="856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C109348-4997-6845-A7DE-0E8D033DFD05}"/>
              </a:ext>
            </a:extLst>
          </p:cNvPr>
          <p:cNvCxnSpPr>
            <a:cxnSpLocks/>
            <a:stCxn id="188" idx="3"/>
            <a:endCxn id="192" idx="1"/>
          </p:cNvCxnSpPr>
          <p:nvPr/>
        </p:nvCxnSpPr>
        <p:spPr>
          <a:xfrm flipV="1">
            <a:off x="7130206" y="4128067"/>
            <a:ext cx="373603" cy="78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2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41D4251-721E-494D-9D6A-3AFB267A3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28" y="451049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9ACAC772-B03D-0F4B-B376-CF43D9CA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64" y="523556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29C46A0-4B16-F147-95C2-A566FF14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00" y="540834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E684FFA-27D3-C44D-85BF-B4F78157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12" y="497889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77CD758-41EB-F24A-AF93-1691C9F99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76" y="510383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7291C14-5DC7-C44F-831E-75C9D5E8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23" y="581059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130C8F1-97C4-A84E-961C-642624E4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05" y="497148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83A8467-D6D0-6E42-8000-96966498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39" y="429216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3FEDA58F-4877-F848-95D4-6DE46A6F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64" y="435140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6CA2C6A-25A4-AE46-82F7-BFD2F5EAF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4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D457C99-2E51-6B4A-9B25-F7A47329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62" y="518026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2A4C721-EC3A-E44E-A41D-25473FE1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82" y="560711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1780BF5-620B-C34C-94D0-2B370406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58" y="572848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C8F4F4A7-7AF6-D149-BC90-CE81215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648" y="50161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AF98A66-88E5-9F49-8F3B-43B80341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70" y="416496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F4BF9EA1-C6B9-1148-807B-D2C75BDA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01" y="46634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85D556F7-246C-9044-B8A5-BAD319CA76AC}"/>
              </a:ext>
            </a:extLst>
          </p:cNvPr>
          <p:cNvSpPr txBox="1"/>
          <p:nvPr/>
        </p:nvSpPr>
        <p:spPr>
          <a:xfrm>
            <a:off x="3273796" y="39910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6C173-EC9F-9142-A81E-4121FE3F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WAKU2-RELAY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9642" cy="4351338"/>
          </a:xfrm>
        </p:spPr>
        <p:txBody>
          <a:bodyPr/>
          <a:lstStyle/>
          <a:p>
            <a:r>
              <a:rPr lang="en-US" dirty="0"/>
              <a:t>Publisher-Subscriber Model</a:t>
            </a:r>
          </a:p>
          <a:p>
            <a:r>
              <a:rPr lang="en-US" dirty="0"/>
              <a:t>Gossip-based Routing (extension of libp2p GossipSub-v1.1 [2])</a:t>
            </a:r>
          </a:p>
          <a:p>
            <a:r>
              <a:rPr lang="en-US" dirty="0"/>
              <a:t>Messages are anonymous 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B7AA709-A76B-DD42-8091-55FC8215B5C0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76C9187-02B4-BD4E-B61F-FCE7009A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C3B93D27-69ED-F246-A599-645C146E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F2A50CF-C4F7-634F-A0BC-84DE7FAC9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97BD3C56-7C2D-AC4F-9BC8-7962B58C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D3D74EC8-80E8-2040-BB32-D066FA4D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F7FEF203-62BE-3249-85A8-D0E944D4F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F557AE0F-1C3E-F243-AF26-E9A4C3229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B0F3F2BA-72EF-CB49-A3D7-1F0BC0C56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F92D5EBB-A6FF-CE43-B446-1FBFD6414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8E2FB718-43AC-494F-B488-008690795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EBB2973-FE37-A045-B674-3E5EE82E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5BDBC88-4077-714B-B277-ED7E7EDE2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E6B75893-AA18-2B4F-AAB4-87AB3D2E2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5560220-0F5A-FA45-94F7-A3A7F2DE9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B53012-4455-AD4C-9B29-4950D8970EED}"/>
                </a:ext>
              </a:extLst>
            </p:cNvPr>
            <p:cNvCxnSpPr>
              <a:cxnSpLocks/>
              <a:stCxn id="107" idx="2"/>
              <a:endCxn id="108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46672D1-62FE-B148-8EE5-27E724C3CC33}"/>
                </a:ext>
              </a:extLst>
            </p:cNvPr>
            <p:cNvCxnSpPr>
              <a:cxnSpLocks/>
              <a:stCxn id="109" idx="1"/>
              <a:endCxn id="108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3E25B6-DAE7-6F47-BCD4-D6348C7EC568}"/>
                </a:ext>
              </a:extLst>
            </p:cNvPr>
            <p:cNvCxnSpPr>
              <a:cxnSpLocks/>
              <a:stCxn id="109" idx="0"/>
              <a:endCxn id="111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ACAC512-9629-3843-99B8-55F52DB7A43D}"/>
                </a:ext>
              </a:extLst>
            </p:cNvPr>
            <p:cNvCxnSpPr>
              <a:cxnSpLocks/>
              <a:stCxn id="112" idx="1"/>
              <a:endCxn id="109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66C21F2-941D-084E-91FD-5EFA35DB9EFE}"/>
                </a:ext>
              </a:extLst>
            </p:cNvPr>
            <p:cNvCxnSpPr>
              <a:cxnSpLocks/>
              <a:stCxn id="110" idx="0"/>
              <a:endCxn id="109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A658EE1-13AF-0F40-AB40-B955E38ADC16}"/>
                </a:ext>
              </a:extLst>
            </p:cNvPr>
            <p:cNvCxnSpPr>
              <a:cxnSpLocks/>
              <a:stCxn id="115" idx="1"/>
              <a:endCxn id="112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957F607-0324-0641-A216-98933DBE555E}"/>
                </a:ext>
              </a:extLst>
            </p:cNvPr>
            <p:cNvCxnSpPr>
              <a:cxnSpLocks/>
              <a:stCxn id="128" idx="1"/>
              <a:endCxn id="118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EEED9EDB-40BC-F045-9B2D-5DCE43FCF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63EA56F-C1BE-204E-8D93-33B16F864626}"/>
                </a:ext>
              </a:extLst>
            </p:cNvPr>
            <p:cNvCxnSpPr>
              <a:cxnSpLocks/>
              <a:stCxn id="115" idx="3"/>
              <a:endCxn id="118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CA11A65-78AE-DC4B-9F6C-7FE6698C49DE}"/>
                </a:ext>
              </a:extLst>
            </p:cNvPr>
            <p:cNvCxnSpPr>
              <a:cxnSpLocks/>
              <a:stCxn id="115" idx="2"/>
              <a:endCxn id="116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54143D7-BA55-E349-9093-64CF46E42FD9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7725F0-9E23-FC4E-9391-091801FF5F0C}"/>
                </a:ext>
              </a:extLst>
            </p:cNvPr>
            <p:cNvCxnSpPr>
              <a:cxnSpLocks/>
              <a:stCxn id="113" idx="0"/>
              <a:endCxn id="114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F866F3A-9108-404E-AC87-B60B9AD4FD37}"/>
                </a:ext>
              </a:extLst>
            </p:cNvPr>
            <p:cNvCxnSpPr>
              <a:cxnSpLocks/>
              <a:stCxn id="115" idx="0"/>
              <a:endCxn id="114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D61510-D0A6-F44D-8C18-0C483BCD3ED4}"/>
                </a:ext>
              </a:extLst>
            </p:cNvPr>
            <p:cNvCxnSpPr>
              <a:cxnSpLocks/>
              <a:stCxn id="118" idx="0"/>
              <a:endCxn id="119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369CD92-4B5D-224A-BE78-B1C85010F0B6}"/>
                </a:ext>
              </a:extLst>
            </p:cNvPr>
            <p:cNvCxnSpPr>
              <a:cxnSpLocks/>
              <a:stCxn id="120" idx="1"/>
              <a:endCxn id="119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0771C9-5257-8645-978A-D9C29B379EE2}"/>
                </a:ext>
              </a:extLst>
            </p:cNvPr>
            <p:cNvCxnSpPr>
              <a:cxnSpLocks/>
              <a:stCxn id="128" idx="2"/>
              <a:endCxn id="116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0268CED-6745-A547-B8FE-35A7D084BB44}"/>
                </a:ext>
              </a:extLst>
            </p:cNvPr>
            <p:cNvCxnSpPr>
              <a:cxnSpLocks/>
              <a:stCxn id="107" idx="3"/>
              <a:endCxn id="109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625D562-6F1C-DE43-9807-87B72F83E6C5}"/>
                </a:ext>
              </a:extLst>
            </p:cNvPr>
            <p:cNvCxnSpPr>
              <a:cxnSpLocks/>
              <a:stCxn id="112" idx="0"/>
              <a:endCxn id="113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1CDAAC6-A363-8241-994D-7C94862C30D5}"/>
                </a:ext>
              </a:extLst>
            </p:cNvPr>
            <p:cNvCxnSpPr>
              <a:cxnSpLocks/>
              <a:stCxn id="112" idx="3"/>
              <a:endCxn id="114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1FE85B4-4971-654A-944C-9CCFA6E2198B}"/>
                </a:ext>
              </a:extLst>
            </p:cNvPr>
            <p:cNvCxnSpPr>
              <a:cxnSpLocks/>
              <a:stCxn id="107" idx="0"/>
              <a:endCxn id="111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0B6A3C0-330D-5C4F-AC3B-1F3B2B6CF1DD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64527E46-A2AB-9149-A47B-7D544B64302D}"/>
                </a:ext>
              </a:extLst>
            </p:cNvPr>
            <p:cNvCxnSpPr>
              <a:cxnSpLocks/>
              <a:stCxn id="117" idx="0"/>
              <a:endCxn id="113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D03B89B-B758-A24E-AAB5-1F695E811C71}"/>
                </a:ext>
              </a:extLst>
            </p:cNvPr>
            <p:cNvCxnSpPr>
              <a:cxnSpLocks/>
              <a:stCxn id="117" idx="1"/>
              <a:endCxn id="110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73ABF93-2F9C-AB4E-B114-EDE4EF030004}"/>
                </a:ext>
              </a:extLst>
            </p:cNvPr>
            <p:cNvCxnSpPr>
              <a:cxnSpLocks/>
              <a:stCxn id="119" idx="2"/>
              <a:endCxn id="116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EF234F80-985D-4A44-A2F7-060297414C54}"/>
                </a:ext>
              </a:extLst>
            </p:cNvPr>
            <p:cNvCxnSpPr>
              <a:cxnSpLocks/>
              <a:stCxn id="120" idx="2"/>
              <a:endCxn id="118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4C514AB-FCEA-2E42-B84C-0968764E77C7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C4A8EFD-2BE4-1A4F-B557-09DD2656601B}"/>
                </a:ext>
              </a:extLst>
            </p:cNvPr>
            <p:cNvCxnSpPr>
              <a:cxnSpLocks/>
              <a:stCxn id="115" idx="3"/>
              <a:endCxn id="119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0" name="Picture 2" descr="Front And Back Of Envelope Clipart - White Envelope Icon Png - 2400x1545  PNG Download - PNGkit">
              <a:extLst>
                <a:ext uri="{FF2B5EF4-FFF2-40B4-BE49-F238E27FC236}">
                  <a16:creationId xmlns:a16="http://schemas.microsoft.com/office/drawing/2014/main" id="{48C4270A-370F-9C4C-8471-0EE4A38F5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070" y="4164968"/>
              <a:ext cx="290930" cy="20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1" name="Picture 250">
            <a:extLst>
              <a:ext uri="{FF2B5EF4-FFF2-40B4-BE49-F238E27FC236}">
                <a16:creationId xmlns:a16="http://schemas.microsoft.com/office/drawing/2014/main" id="{DBEF323A-8FD0-924A-8475-A2213DDF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05" y="5015023"/>
            <a:ext cx="228600" cy="22860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28C28F31-98F0-0E47-B0FD-7AEF1DE32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22" y="5599814"/>
            <a:ext cx="228600" cy="228600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34580666-F5E9-9542-AF69-093F0A3D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72122">
            <a:off x="4354695" y="4982866"/>
            <a:ext cx="228600" cy="228600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754D5252-91A4-B541-A929-3C5AD6B0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31" y="5742063"/>
            <a:ext cx="228600" cy="228600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0CD69830-73AE-4645-9599-95F6E3222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515881">
            <a:off x="3440522" y="4268085"/>
            <a:ext cx="228600" cy="228600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9665275C-F029-1348-8D95-F16564BA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545" y="5470899"/>
            <a:ext cx="228600" cy="2286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1B285520-BC0C-794C-93B4-2AF03692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7806">
            <a:off x="5393915" y="4722841"/>
            <a:ext cx="228600" cy="228600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CCCB487C-243B-9D47-96A1-4A2C54A9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61" y="4220972"/>
            <a:ext cx="228600" cy="2286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B26BD8E6-FE7A-A144-828E-59FB30B5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60676">
            <a:off x="6907826" y="4837594"/>
            <a:ext cx="228600" cy="2286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B73D3949-5EE2-1343-BF42-ADFDCD603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10305">
            <a:off x="6907826" y="6016371"/>
            <a:ext cx="228600" cy="2286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51127F9A-08E6-BD48-9136-C9A901CC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442881">
            <a:off x="6346071" y="5460267"/>
            <a:ext cx="228600" cy="228600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2669929A-01A9-D240-AD52-F9824FB76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04" y="5323130"/>
            <a:ext cx="228600" cy="228600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A28A6201-F62C-344F-B442-4498DF15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09" y="4013767"/>
            <a:ext cx="228600" cy="228600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5806F3D3-1B75-F64F-9E10-E65A7B64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43" y="4387563"/>
            <a:ext cx="228600" cy="228600"/>
          </a:xfrm>
          <a:prstGeom prst="rect">
            <a:avLst/>
          </a:prstGeom>
        </p:spPr>
      </p:pic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F5353D-7B3D-D941-B1F1-D40FE4B59C7E}"/>
              </a:ext>
            </a:extLst>
          </p:cNvPr>
          <p:cNvCxnSpPr>
            <a:cxnSpLocks/>
            <a:stCxn id="251" idx="2"/>
            <a:endCxn id="252" idx="1"/>
          </p:cNvCxnSpPr>
          <p:nvPr/>
        </p:nvCxnSpPr>
        <p:spPr>
          <a:xfrm>
            <a:off x="2444605" y="5243623"/>
            <a:ext cx="881617" cy="470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34EC1D1-75FA-6143-B034-95ED455D0061}"/>
              </a:ext>
            </a:extLst>
          </p:cNvPr>
          <p:cNvCxnSpPr>
            <a:cxnSpLocks/>
            <a:stCxn id="253" idx="1"/>
            <a:endCxn id="252" idx="3"/>
          </p:cNvCxnSpPr>
          <p:nvPr/>
        </p:nvCxnSpPr>
        <p:spPr>
          <a:xfrm flipH="1">
            <a:off x="3554822" y="5160747"/>
            <a:ext cx="819189" cy="553367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22B699D-5053-9D46-A7F2-11EDF7B25D65}"/>
              </a:ext>
            </a:extLst>
          </p:cNvPr>
          <p:cNvCxnSpPr>
            <a:cxnSpLocks/>
            <a:stCxn id="253" idx="0"/>
            <a:endCxn id="255" idx="3"/>
          </p:cNvCxnSpPr>
          <p:nvPr/>
        </p:nvCxnSpPr>
        <p:spPr>
          <a:xfrm flipH="1" flipV="1">
            <a:off x="3639855" y="4458765"/>
            <a:ext cx="765559" cy="543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75B9FAA-21F9-F347-B613-B98B5091758B}"/>
              </a:ext>
            </a:extLst>
          </p:cNvPr>
          <p:cNvCxnSpPr>
            <a:cxnSpLocks/>
            <a:stCxn id="256" idx="1"/>
            <a:endCxn id="253" idx="3"/>
          </p:cNvCxnSpPr>
          <p:nvPr/>
        </p:nvCxnSpPr>
        <p:spPr>
          <a:xfrm flipH="1" flipV="1">
            <a:off x="4563979" y="5033585"/>
            <a:ext cx="837566" cy="551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C09680E-5ED7-A14E-82D3-630E095C9797}"/>
              </a:ext>
            </a:extLst>
          </p:cNvPr>
          <p:cNvCxnSpPr>
            <a:cxnSpLocks/>
            <a:stCxn id="254" idx="0"/>
            <a:endCxn id="253" idx="2"/>
          </p:cNvCxnSpPr>
          <p:nvPr/>
        </p:nvCxnSpPr>
        <p:spPr>
          <a:xfrm flipH="1" flipV="1">
            <a:off x="4532576" y="5192150"/>
            <a:ext cx="381755" cy="549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CA23B949-2EB2-BA4A-A2E9-542337CDC02B}"/>
              </a:ext>
            </a:extLst>
          </p:cNvPr>
          <p:cNvCxnSpPr>
            <a:cxnSpLocks/>
            <a:stCxn id="259" idx="1"/>
            <a:endCxn id="256" idx="3"/>
          </p:cNvCxnSpPr>
          <p:nvPr/>
        </p:nvCxnSpPr>
        <p:spPr>
          <a:xfrm flipH="1">
            <a:off x="5630145" y="4989085"/>
            <a:ext cx="1283901" cy="5961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3C6FF7A-5589-634B-85FA-EE85C2937F25}"/>
              </a:ext>
            </a:extLst>
          </p:cNvPr>
          <p:cNvCxnSpPr>
            <a:cxnSpLocks/>
            <a:stCxn id="272" idx="1"/>
            <a:endCxn id="262" idx="3"/>
          </p:cNvCxnSpPr>
          <p:nvPr/>
        </p:nvCxnSpPr>
        <p:spPr>
          <a:xfrm flipH="1">
            <a:off x="8014804" y="5052901"/>
            <a:ext cx="1166515" cy="3845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2" name="Picture 271">
            <a:extLst>
              <a:ext uri="{FF2B5EF4-FFF2-40B4-BE49-F238E27FC236}">
                <a16:creationId xmlns:a16="http://schemas.microsoft.com/office/drawing/2014/main" id="{C8FE4250-2994-B547-903A-C4C1D821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319" y="4938601"/>
            <a:ext cx="228600" cy="228600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009E22D-4A6C-244C-897B-8DCA9322D2A7}"/>
              </a:ext>
            </a:extLst>
          </p:cNvPr>
          <p:cNvCxnSpPr>
            <a:cxnSpLocks/>
            <a:stCxn id="259" idx="3"/>
            <a:endCxn id="262" idx="1"/>
          </p:cNvCxnSpPr>
          <p:nvPr/>
        </p:nvCxnSpPr>
        <p:spPr>
          <a:xfrm>
            <a:off x="7130206" y="4914703"/>
            <a:ext cx="655998" cy="522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DF986B5-3CE2-6A4B-AE46-109B202311BE}"/>
              </a:ext>
            </a:extLst>
          </p:cNvPr>
          <p:cNvCxnSpPr>
            <a:cxnSpLocks/>
            <a:stCxn id="259" idx="2"/>
            <a:endCxn id="260" idx="0"/>
          </p:cNvCxnSpPr>
          <p:nvPr/>
        </p:nvCxnSpPr>
        <p:spPr>
          <a:xfrm flipH="1">
            <a:off x="6971135" y="5059974"/>
            <a:ext cx="88182" cy="9684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5FFE622-28D5-CA43-9E3B-91C4C5B37CD7}"/>
              </a:ext>
            </a:extLst>
          </p:cNvPr>
          <p:cNvCxnSpPr>
            <a:cxnSpLocks/>
            <a:stCxn id="261" idx="2"/>
            <a:endCxn id="260" idx="1"/>
          </p:cNvCxnSpPr>
          <p:nvPr/>
        </p:nvCxnSpPr>
        <p:spPr>
          <a:xfrm>
            <a:off x="6527477" y="5667094"/>
            <a:ext cx="392353" cy="514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F77EF28-3136-8847-8CCF-61F63CDFFA2C}"/>
              </a:ext>
            </a:extLst>
          </p:cNvPr>
          <p:cNvCxnSpPr>
            <a:cxnSpLocks/>
            <a:stCxn id="257" idx="0"/>
            <a:endCxn id="258" idx="1"/>
          </p:cNvCxnSpPr>
          <p:nvPr/>
        </p:nvCxnSpPr>
        <p:spPr>
          <a:xfrm flipV="1">
            <a:off x="5571794" y="4335272"/>
            <a:ext cx="407567" cy="406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6FE3AA7-907E-E94D-B816-6935738B0083}"/>
              </a:ext>
            </a:extLst>
          </p:cNvPr>
          <p:cNvCxnSpPr>
            <a:cxnSpLocks/>
            <a:stCxn id="259" idx="0"/>
            <a:endCxn id="258" idx="3"/>
          </p:cNvCxnSpPr>
          <p:nvPr/>
        </p:nvCxnSpPr>
        <p:spPr>
          <a:xfrm flipH="1" flipV="1">
            <a:off x="6207961" y="4335272"/>
            <a:ext cx="776974" cy="508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2188345-B6F9-FE44-8BC1-68C68762B884}"/>
              </a:ext>
            </a:extLst>
          </p:cNvPr>
          <p:cNvCxnSpPr>
            <a:cxnSpLocks/>
            <a:stCxn id="262" idx="0"/>
            <a:endCxn id="263" idx="2"/>
          </p:cNvCxnSpPr>
          <p:nvPr/>
        </p:nvCxnSpPr>
        <p:spPr>
          <a:xfrm flipH="1" flipV="1">
            <a:off x="7618109" y="4242367"/>
            <a:ext cx="282395" cy="108076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BAD04C1-B739-9748-88CF-747E0BCFFAD7}"/>
              </a:ext>
            </a:extLst>
          </p:cNvPr>
          <p:cNvCxnSpPr>
            <a:cxnSpLocks/>
            <a:stCxn id="264" idx="1"/>
            <a:endCxn id="263" idx="3"/>
          </p:cNvCxnSpPr>
          <p:nvPr/>
        </p:nvCxnSpPr>
        <p:spPr>
          <a:xfrm flipH="1" flipV="1">
            <a:off x="7732409" y="4128067"/>
            <a:ext cx="927734" cy="37379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75E337E-8F43-AB42-A518-17E9E660BA55}"/>
              </a:ext>
            </a:extLst>
          </p:cNvPr>
          <p:cNvCxnSpPr>
            <a:cxnSpLocks/>
            <a:stCxn id="272" idx="2"/>
            <a:endCxn id="260" idx="2"/>
          </p:cNvCxnSpPr>
          <p:nvPr/>
        </p:nvCxnSpPr>
        <p:spPr>
          <a:xfrm flipH="1">
            <a:off x="7073117" y="5167201"/>
            <a:ext cx="2222502" cy="1065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585DE811-DA45-A04E-9375-24F79C66BB49}"/>
              </a:ext>
            </a:extLst>
          </p:cNvPr>
          <p:cNvCxnSpPr>
            <a:cxnSpLocks/>
            <a:stCxn id="251" idx="3"/>
            <a:endCxn id="253" idx="0"/>
          </p:cNvCxnSpPr>
          <p:nvPr/>
        </p:nvCxnSpPr>
        <p:spPr>
          <a:xfrm flipV="1">
            <a:off x="2558905" y="5002182"/>
            <a:ext cx="1846509" cy="12714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BB5D6C2-CDDB-EB4D-B43B-48066B11A72D}"/>
              </a:ext>
            </a:extLst>
          </p:cNvPr>
          <p:cNvCxnSpPr>
            <a:cxnSpLocks/>
            <a:stCxn id="256" idx="0"/>
            <a:endCxn id="257" idx="2"/>
          </p:cNvCxnSpPr>
          <p:nvPr/>
        </p:nvCxnSpPr>
        <p:spPr>
          <a:xfrm flipH="1" flipV="1">
            <a:off x="5444636" y="4932126"/>
            <a:ext cx="71209" cy="5387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80C9613-5F80-1C4B-A2D0-FF7F48EBF9C9}"/>
              </a:ext>
            </a:extLst>
          </p:cNvPr>
          <p:cNvCxnSpPr>
            <a:cxnSpLocks/>
            <a:stCxn id="256" idx="3"/>
            <a:endCxn id="258" idx="2"/>
          </p:cNvCxnSpPr>
          <p:nvPr/>
        </p:nvCxnSpPr>
        <p:spPr>
          <a:xfrm flipV="1">
            <a:off x="5630145" y="4449572"/>
            <a:ext cx="463516" cy="1135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8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1C981006-DA92-3B4D-9286-DC282F9E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73" y="454707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651A37-1D14-E94E-B930-A88A1A095968}"/>
              </a:ext>
            </a:extLst>
          </p:cNvPr>
          <p:cNvCxnSpPr>
            <a:cxnSpLocks/>
            <a:stCxn id="251" idx="0"/>
            <a:endCxn id="255" idx="2"/>
          </p:cNvCxnSpPr>
          <p:nvPr/>
        </p:nvCxnSpPr>
        <p:spPr>
          <a:xfrm flipV="1">
            <a:off x="2444605" y="4467418"/>
            <a:ext cx="1033837" cy="547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1456530-476E-4740-91F4-B705FAC26A0A}"/>
              </a:ext>
            </a:extLst>
          </p:cNvPr>
          <p:cNvCxnSpPr>
            <a:cxnSpLocks/>
            <a:stCxn id="257" idx="1"/>
            <a:endCxn id="255" idx="3"/>
          </p:cNvCxnSpPr>
          <p:nvPr/>
        </p:nvCxnSpPr>
        <p:spPr>
          <a:xfrm flipH="1" flipV="1">
            <a:off x="3639855" y="4458765"/>
            <a:ext cx="1773375" cy="314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C6B19EF-4938-214E-B8E6-5F538836A50D}"/>
              </a:ext>
            </a:extLst>
          </p:cNvPr>
          <p:cNvCxnSpPr>
            <a:cxnSpLocks/>
            <a:stCxn id="261" idx="0"/>
            <a:endCxn id="257" idx="3"/>
          </p:cNvCxnSpPr>
          <p:nvPr/>
        </p:nvCxnSpPr>
        <p:spPr>
          <a:xfrm flipH="1" flipV="1">
            <a:off x="5603200" y="4900720"/>
            <a:ext cx="790065" cy="581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981370F-1A59-CF44-BA52-9313ABCAAE4C}"/>
              </a:ext>
            </a:extLst>
          </p:cNvPr>
          <p:cNvCxnSpPr>
            <a:cxnSpLocks/>
            <a:stCxn id="261" idx="1"/>
            <a:endCxn id="254" idx="3"/>
          </p:cNvCxnSpPr>
          <p:nvPr/>
        </p:nvCxnSpPr>
        <p:spPr>
          <a:xfrm flipH="1">
            <a:off x="5028631" y="5641673"/>
            <a:ext cx="1339213" cy="214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E7E54A6-C149-6F4E-B4A2-13352E060B5B}"/>
              </a:ext>
            </a:extLst>
          </p:cNvPr>
          <p:cNvCxnSpPr>
            <a:cxnSpLocks/>
            <a:stCxn id="263" idx="2"/>
            <a:endCxn id="260" idx="3"/>
          </p:cNvCxnSpPr>
          <p:nvPr/>
        </p:nvCxnSpPr>
        <p:spPr>
          <a:xfrm flipH="1">
            <a:off x="7124422" y="4242367"/>
            <a:ext cx="493687" cy="18373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A0DDDCB-54A6-EC47-B0B4-8DD357A5A79C}"/>
              </a:ext>
            </a:extLst>
          </p:cNvPr>
          <p:cNvCxnSpPr>
            <a:cxnSpLocks/>
            <a:stCxn id="264" idx="2"/>
            <a:endCxn id="262" idx="3"/>
          </p:cNvCxnSpPr>
          <p:nvPr/>
        </p:nvCxnSpPr>
        <p:spPr>
          <a:xfrm flipH="1">
            <a:off x="8014804" y="4616163"/>
            <a:ext cx="759639" cy="821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4876844-7896-A147-8511-393DCA3E9B3F}"/>
              </a:ext>
            </a:extLst>
          </p:cNvPr>
          <p:cNvCxnSpPr>
            <a:cxnSpLocks/>
            <a:stCxn id="257" idx="2"/>
          </p:cNvCxnSpPr>
          <p:nvPr/>
        </p:nvCxnSpPr>
        <p:spPr>
          <a:xfrm flipH="1">
            <a:off x="4987656" y="4932126"/>
            <a:ext cx="456980" cy="8569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8F4F0F-B90E-F542-9938-0377D382FD84}"/>
              </a:ext>
            </a:extLst>
          </p:cNvPr>
          <p:cNvCxnSpPr>
            <a:cxnSpLocks/>
            <a:stCxn id="259" idx="3"/>
            <a:endCxn id="263" idx="1"/>
          </p:cNvCxnSpPr>
          <p:nvPr/>
        </p:nvCxnSpPr>
        <p:spPr>
          <a:xfrm flipV="1">
            <a:off x="7130206" y="4128067"/>
            <a:ext cx="373603" cy="78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9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FEE9798-5CC5-684C-83C4-BC4AEF09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28" y="451049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78AA88D-D2BB-E944-AB4D-51778386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64" y="523556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7157627-90AE-0C4C-AC46-D77AF5C5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700" y="540834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C328EE7-72DE-0645-AD78-48873164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612" y="497889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011A3B9-E546-884A-8523-29D24CF1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276" y="510383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84CEE8A-16B6-CF42-9FB7-8A6ADDCD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23" y="581059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3AF557F-5E71-BC47-B94B-B5EC6C5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005" y="497148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99916DF1-2192-4C47-93DE-BDA2FFB4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039" y="429216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F9DDCDF-B926-DF4B-8ABE-334B11F6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64" y="435140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474DA0FF-2FCA-674D-89DD-43C5FCF7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484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E7BF574-285C-8643-B2D1-4FCD3C3E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62" y="518026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F60DB8D-5587-C946-AA98-04BD6B88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82" y="560711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869B4CB9-3F42-BF4A-9CA0-47161472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58" y="572848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63C262F-2F7F-454C-9E88-83C49541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648" y="50161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27E46A58-C5E0-9D43-A939-2B94F6DC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70" y="416496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15DECA1B-AF7A-7C4E-86F9-9931E63A1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01" y="46634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44EAE864-999C-C04E-AF0F-FDAFC81C2767}"/>
              </a:ext>
            </a:extLst>
          </p:cNvPr>
          <p:cNvSpPr txBox="1"/>
          <p:nvPr/>
        </p:nvSpPr>
        <p:spPr>
          <a:xfrm>
            <a:off x="3273796" y="39910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4AEFA78-54F1-4642-B876-89752B1CC31F}"/>
              </a:ext>
            </a:extLst>
          </p:cNvPr>
          <p:cNvSpPr txBox="1"/>
          <p:nvPr/>
        </p:nvSpPr>
        <p:spPr>
          <a:xfrm>
            <a:off x="6893070" y="45397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1" name="Cloud Callout 310">
            <a:extLst>
              <a:ext uri="{FF2B5EF4-FFF2-40B4-BE49-F238E27FC236}">
                <a16:creationId xmlns:a16="http://schemas.microsoft.com/office/drawing/2014/main" id="{62583B29-D14F-134B-971C-0C3DC33A1756}"/>
              </a:ext>
            </a:extLst>
          </p:cNvPr>
          <p:cNvSpPr/>
          <p:nvPr/>
        </p:nvSpPr>
        <p:spPr>
          <a:xfrm>
            <a:off x="6083925" y="3238369"/>
            <a:ext cx="2690517" cy="950563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Messages carry no personally identifiable information e.g., IP address about the publisher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FB978F1-C417-864E-AAF9-E413166BD6B3}"/>
              </a:ext>
            </a:extLst>
          </p:cNvPr>
          <p:cNvSpPr txBox="1"/>
          <p:nvPr/>
        </p:nvSpPr>
        <p:spPr>
          <a:xfrm>
            <a:off x="1158749" y="6311900"/>
            <a:ext cx="479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5"/>
              </a:rPr>
              <a:t>https://rfc.vac.dev/spec/11/#security-analysis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DB009-78CC-AD4C-9E2B-4653D498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issue in WAKU2-RELAY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spammers as entities that publish a large number of messages in a short amount of time, and cause denial-of-service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B936CF-AB9E-3949-9199-64E8D34AFF9B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440C61-E276-DB42-9499-9101BCF24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1D1DE1-46B2-C846-9437-87D102B5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164832-0EA4-904A-A651-732791F60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F42D2C-7E66-7E42-8696-274D90E9B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425A2A-E72D-B245-8F3D-03AE1E3F2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AD94F4-5358-AD41-8A14-A3DAE0B3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8BFE20-CB8A-AE41-AD7B-C7884EA32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411A72-6B51-1E4B-9014-382F9C94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69B950-AD7C-AB49-906C-53F478EF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2FA317-576A-1542-9823-F516BDB8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E798-3FB7-344C-94CC-FF3A3542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9D0173-467D-784F-B90F-E2FC224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01A366-9AF2-6447-BF33-4FD00997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26A817-B54D-2744-9565-87E16B5F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46E9AC-4905-0846-B18D-AFF848899243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F17A73-4A75-CE41-8AEF-732D1EF1075E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313C87-1613-DD43-A128-C25F0097C54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16E0AF-992C-424A-A3F2-151E2AA84145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D13BDD-552D-7648-A57F-49305ECB2944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660749-64AE-344D-8FDB-D19EB2C0AB42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285C6B-6011-5045-9F16-B67F663C3172}"/>
                </a:ext>
              </a:extLst>
            </p:cNvPr>
            <p:cNvCxnSpPr>
              <a:cxnSpLocks/>
              <a:stCxn id="26" idx="1"/>
              <a:endCxn id="16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967CCEE-E96B-4047-A16E-626E162D7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CAB6BB-E696-034D-9589-AE56E33E9204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F956DE-9680-C04A-80D1-128FE8E4B2FA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100BBF-ADED-764D-B295-BF2F693FDB74}"/>
                </a:ext>
              </a:extLst>
            </p:cNvPr>
            <p:cNvCxnSpPr>
              <a:cxnSpLocks/>
              <a:stCxn id="15" idx="2"/>
              <a:endCxn id="14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7580A8-6154-A846-97AC-409CD6D27B97}"/>
                </a:ext>
              </a:extLst>
            </p:cNvPr>
            <p:cNvCxnSpPr>
              <a:cxnSpLocks/>
              <a:stCxn id="11" idx="0"/>
              <a:endCxn id="12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B99443-8419-D548-9794-3D95866393E6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25F88D-D0AC-A04D-B7B6-DBA8DBCEC2DC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802844-D79E-004A-B5D3-B7D6F62FB991}"/>
                </a:ext>
              </a:extLst>
            </p:cNvPr>
            <p:cNvCxnSpPr>
              <a:cxnSpLocks/>
              <a:stCxn id="18" idx="1"/>
              <a:endCxn id="17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15D59F-600B-CE4B-8D61-BBDA8D8DA9CB}"/>
                </a:ext>
              </a:extLst>
            </p:cNvPr>
            <p:cNvCxnSpPr>
              <a:cxnSpLocks/>
              <a:stCxn id="26" idx="2"/>
              <a:endCxn id="14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08D985-9197-EA42-AC8A-437344546481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AAE25F-D4D0-CD43-A1E0-FAABC36BB33A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9AE6F3-729C-2C43-A252-FDDD354CCBAA}"/>
                </a:ext>
              </a:extLst>
            </p:cNvPr>
            <p:cNvCxnSpPr>
              <a:cxnSpLocks/>
              <a:stCxn id="10" idx="3"/>
              <a:endCxn id="12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BC3B1A-9CC6-7844-95F1-635FEC2D899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87BB01-F534-7F42-AF83-9CF70B354BD1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8BD048-4989-9140-A595-AEDE055FFC4F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A0E456-DAD8-794D-AA7D-1ABFA3C147C7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A47804-516B-944C-8BBA-664AD23863D8}"/>
                </a:ext>
              </a:extLst>
            </p:cNvPr>
            <p:cNvCxnSpPr>
              <a:cxnSpLocks/>
              <a:stCxn id="17" idx="2"/>
              <a:endCxn id="14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55AFB6-D29E-6141-BF6C-A9F4C3407984}"/>
                </a:ext>
              </a:extLst>
            </p:cNvPr>
            <p:cNvCxnSpPr>
              <a:cxnSpLocks/>
              <a:stCxn id="18" idx="2"/>
              <a:endCxn id="16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5BCD76-97DE-014C-BCC0-929392F7068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C5D102-AD8D-1A46-B7CF-5DD5A88F313A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8DDA44A-3C6E-1341-8C36-9BD3B219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27" y="4773562"/>
            <a:ext cx="577913" cy="577913"/>
          </a:xfrm>
          <a:prstGeom prst="rect">
            <a:avLst/>
          </a:prstGeom>
        </p:spPr>
      </p:pic>
      <p:pic>
        <p:nvPicPr>
          <p:cNvPr id="4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48B3B7A-D42F-9F4F-98C6-C0672306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01" y="46047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F1C88B6-6E8C-7B47-8DD6-344B2014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23" y="498460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86E93644-A775-C14B-933C-7C4DF64C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1" y="534230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94BF635-9548-0445-AE36-2D3B1906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3" y="45531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EB3592C-EEAC-1D42-9929-6D4B4C0D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07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FA7B943-8A57-3E4F-9F16-A8677BDE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37" y="44290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EC9933B-B087-BF45-9BC2-94587E12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05" y="436850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7642D51-D754-F94B-9B9D-502E649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7" y="432865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93E6137-A308-C048-AD97-77343C45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61" y="49763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4DAB174-F68F-B24E-91AB-9CE9EAB2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0" y="497342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72B4622-D40C-C044-8F38-B6B07D40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4" y="496975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3A84F490-9D49-174E-8AF1-9D4366DF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4" y="497268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19CCCED-5993-C44A-8136-E7DF274A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53948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4563274-4068-1140-B45B-69A588B3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4" y="54318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75F738D-5437-044B-86E0-00FBD375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85" y="547104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68148E7-C54D-B042-8E6C-6C774FAB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72" y="551459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55B6B67-F9F3-784E-9E88-66280C33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93" y="55825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87225F6-76FA-CD4D-A95B-E0554792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90" y="496878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52A39D-32CA-AB4D-B384-AE7F72C322E2}"/>
              </a:ext>
            </a:extLst>
          </p:cNvPr>
          <p:cNvSpPr txBox="1"/>
          <p:nvPr/>
        </p:nvSpPr>
        <p:spPr>
          <a:xfrm>
            <a:off x="889432" y="484192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Spammer</a:t>
            </a: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1BC87B95-2DE0-3742-AEF2-355B27E8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3D19-8B2E-8A4B-AB76-B171FC5D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issue in WAKU2-RELAY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86F9-D49A-3747-B62D-841029EB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spammers as entities that publish a large number of messages in a short amount of time, and cause denial-of-service</a:t>
            </a:r>
          </a:p>
          <a:p>
            <a:r>
              <a:rPr lang="en-US" dirty="0"/>
              <a:t>Spam Protection = Controlled Messaging Rate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B936CF-AB9E-3949-9199-64E8D34AFF9B}"/>
              </a:ext>
            </a:extLst>
          </p:cNvPr>
          <p:cNvGrpSpPr/>
          <p:nvPr/>
        </p:nvGrpSpPr>
        <p:grpSpPr>
          <a:xfrm>
            <a:off x="2330305" y="4013767"/>
            <a:ext cx="7079614" cy="2231204"/>
            <a:chOff x="2330305" y="4013767"/>
            <a:chExt cx="7079614" cy="22312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440C61-E276-DB42-9499-9101BCF24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0305" y="5015023"/>
              <a:ext cx="228600" cy="228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1D1DE1-46B2-C846-9437-87D102B52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6222" y="5599814"/>
              <a:ext cx="228600" cy="2286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164832-0EA4-904A-A651-732791F60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572122">
              <a:off x="4354695" y="4982866"/>
              <a:ext cx="2286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F42D2C-7E66-7E42-8696-274D90E9B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031" y="5742063"/>
              <a:ext cx="228600" cy="228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425A2A-E72D-B245-8F3D-03AE1E3F2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515881">
              <a:off x="3440522" y="4268085"/>
              <a:ext cx="228600" cy="228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AD94F4-5358-AD41-8A14-A3DAE0B36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545" y="5470899"/>
              <a:ext cx="228600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8BFE20-CB8A-AE41-AD7B-C7884EA32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27806">
              <a:off x="5393915" y="4722841"/>
              <a:ext cx="228600" cy="228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411A72-6B51-1E4B-9014-382F9C94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361" y="4220972"/>
              <a:ext cx="2286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69B950-AD7C-AB49-906C-53F478EF5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460676">
              <a:off x="6907826" y="4837594"/>
              <a:ext cx="228600" cy="228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2FA317-576A-1542-9823-F516BDB8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010305">
              <a:off x="6907826" y="6016371"/>
              <a:ext cx="228600" cy="228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E798-3FB7-344C-94CC-FF3A35428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42881">
              <a:off x="6346071" y="5460267"/>
              <a:ext cx="228600" cy="228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D9D0173-467D-784F-B90F-E2FC2246E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6204" y="5323130"/>
              <a:ext cx="228600" cy="228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601A366-9AF2-6447-BF33-4FD00997F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809" y="4013767"/>
              <a:ext cx="228600" cy="228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26A817-B54D-2744-9565-87E16B5FB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60143" y="4387563"/>
              <a:ext cx="228600" cy="228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46E9AC-4905-0846-B18D-AFF848899243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>
              <a:off x="2444605" y="5243623"/>
              <a:ext cx="881617" cy="4704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F17A73-4A75-CE41-8AEF-732D1EF1075E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554822" y="5160747"/>
              <a:ext cx="819189" cy="5533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313C87-1613-DD43-A128-C25F0097C54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3639855" y="4458765"/>
              <a:ext cx="765559" cy="54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16E0AF-992C-424A-A3F2-151E2AA84145}"/>
                </a:ext>
              </a:extLst>
            </p:cNvPr>
            <p:cNvCxnSpPr>
              <a:cxnSpLocks/>
              <a:stCxn id="10" idx="1"/>
              <a:endCxn id="7" idx="3"/>
            </p:cNvCxnSpPr>
            <p:nvPr/>
          </p:nvCxnSpPr>
          <p:spPr>
            <a:xfrm flipH="1" flipV="1">
              <a:off x="4563979" y="5033585"/>
              <a:ext cx="837566" cy="551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CD13BDD-552D-7648-A57F-49305ECB2944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H="1" flipV="1">
              <a:off x="4532576" y="5192150"/>
              <a:ext cx="381755" cy="549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660749-64AE-344D-8FDB-D19EB2C0AB42}"/>
                </a:ext>
              </a:extLst>
            </p:cNvPr>
            <p:cNvCxnSpPr>
              <a:cxnSpLocks/>
              <a:stCxn id="13" idx="1"/>
              <a:endCxn id="10" idx="3"/>
            </p:cNvCxnSpPr>
            <p:nvPr/>
          </p:nvCxnSpPr>
          <p:spPr>
            <a:xfrm flipH="1">
              <a:off x="5630145" y="4989085"/>
              <a:ext cx="1283901" cy="5961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285C6B-6011-5045-9F16-B67F663C3172}"/>
                </a:ext>
              </a:extLst>
            </p:cNvPr>
            <p:cNvCxnSpPr>
              <a:cxnSpLocks/>
              <a:stCxn id="26" idx="1"/>
              <a:endCxn id="16" idx="3"/>
            </p:cNvCxnSpPr>
            <p:nvPr/>
          </p:nvCxnSpPr>
          <p:spPr>
            <a:xfrm flipH="1">
              <a:off x="8014804" y="5052901"/>
              <a:ext cx="1166515" cy="3845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967CCEE-E96B-4047-A16E-626E162D7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319" y="4938601"/>
              <a:ext cx="228600" cy="228600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CAB6BB-E696-034D-9589-AE56E33E9204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7130206" y="4914703"/>
              <a:ext cx="655998" cy="5227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F956DE-9680-C04A-80D1-128FE8E4B2FA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6971135" y="5059974"/>
              <a:ext cx="88182" cy="9684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100BBF-ADED-764D-B295-BF2F693FDB74}"/>
                </a:ext>
              </a:extLst>
            </p:cNvPr>
            <p:cNvCxnSpPr>
              <a:cxnSpLocks/>
              <a:stCxn id="15" idx="2"/>
              <a:endCxn id="14" idx="1"/>
            </p:cNvCxnSpPr>
            <p:nvPr/>
          </p:nvCxnSpPr>
          <p:spPr>
            <a:xfrm>
              <a:off x="6527477" y="5667094"/>
              <a:ext cx="392353" cy="514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7580A8-6154-A846-97AC-409CD6D27B97}"/>
                </a:ext>
              </a:extLst>
            </p:cNvPr>
            <p:cNvCxnSpPr>
              <a:cxnSpLocks/>
              <a:stCxn id="11" idx="0"/>
              <a:endCxn id="12" idx="1"/>
            </p:cNvCxnSpPr>
            <p:nvPr/>
          </p:nvCxnSpPr>
          <p:spPr>
            <a:xfrm flipV="1">
              <a:off x="5571794" y="4335272"/>
              <a:ext cx="407567" cy="4068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B99443-8419-D548-9794-3D95866393E6}"/>
                </a:ext>
              </a:extLst>
            </p:cNvPr>
            <p:cNvCxnSpPr>
              <a:cxnSpLocks/>
              <a:stCxn id="13" idx="0"/>
              <a:endCxn id="12" idx="3"/>
            </p:cNvCxnSpPr>
            <p:nvPr/>
          </p:nvCxnSpPr>
          <p:spPr>
            <a:xfrm flipH="1" flipV="1">
              <a:off x="6207961" y="4335272"/>
              <a:ext cx="776974" cy="508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25F88D-D0AC-A04D-B7B6-DBA8DBCEC2DC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>
            <a:xfrm flipH="1" flipV="1">
              <a:off x="7618109" y="4242367"/>
              <a:ext cx="282395" cy="1080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802844-D79E-004A-B5D3-B7D6F62FB991}"/>
                </a:ext>
              </a:extLst>
            </p:cNvPr>
            <p:cNvCxnSpPr>
              <a:cxnSpLocks/>
              <a:stCxn id="18" idx="1"/>
              <a:endCxn id="17" idx="3"/>
            </p:cNvCxnSpPr>
            <p:nvPr/>
          </p:nvCxnSpPr>
          <p:spPr>
            <a:xfrm flipH="1" flipV="1">
              <a:off x="7732409" y="4128067"/>
              <a:ext cx="927734" cy="3737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15D59F-600B-CE4B-8D61-BBDA8D8DA9CB}"/>
                </a:ext>
              </a:extLst>
            </p:cNvPr>
            <p:cNvCxnSpPr>
              <a:cxnSpLocks/>
              <a:stCxn id="26" idx="2"/>
              <a:endCxn id="14" idx="2"/>
            </p:cNvCxnSpPr>
            <p:nvPr/>
          </p:nvCxnSpPr>
          <p:spPr>
            <a:xfrm flipH="1">
              <a:off x="7073117" y="5167201"/>
              <a:ext cx="2222502" cy="1065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08D985-9197-EA42-AC8A-437344546481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 flipV="1">
              <a:off x="2558905" y="5002182"/>
              <a:ext cx="1846509" cy="1271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AAE25F-D4D0-CD43-A1E0-FAABC36BB33A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H="1" flipV="1">
              <a:off x="5444636" y="4932126"/>
              <a:ext cx="71209" cy="538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9AE6F3-729C-2C43-A252-FDDD354CCBAA}"/>
                </a:ext>
              </a:extLst>
            </p:cNvPr>
            <p:cNvCxnSpPr>
              <a:cxnSpLocks/>
              <a:stCxn id="10" idx="3"/>
              <a:endCxn id="12" idx="2"/>
            </p:cNvCxnSpPr>
            <p:nvPr/>
          </p:nvCxnSpPr>
          <p:spPr>
            <a:xfrm flipV="1">
              <a:off x="5630145" y="4449572"/>
              <a:ext cx="463516" cy="1135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5BC3B1A-9CC6-7844-95F1-635FEC2D899F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2444605" y="4467418"/>
              <a:ext cx="1033837" cy="5476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87BB01-F534-7F42-AF83-9CF70B354BD1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 flipV="1">
              <a:off x="3639855" y="4458765"/>
              <a:ext cx="1773375" cy="314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8BD048-4989-9140-A595-AEDE055FFC4F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H="1" flipV="1">
              <a:off x="5603200" y="4900720"/>
              <a:ext cx="790065" cy="581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A0E456-DAD8-794D-AA7D-1ABFA3C147C7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5028631" y="5641673"/>
              <a:ext cx="1339213" cy="2146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A47804-516B-944C-8BBA-664AD23863D8}"/>
                </a:ext>
              </a:extLst>
            </p:cNvPr>
            <p:cNvCxnSpPr>
              <a:cxnSpLocks/>
              <a:stCxn id="17" idx="2"/>
              <a:endCxn id="14" idx="3"/>
            </p:cNvCxnSpPr>
            <p:nvPr/>
          </p:nvCxnSpPr>
          <p:spPr>
            <a:xfrm flipH="1">
              <a:off x="7124422" y="4242367"/>
              <a:ext cx="493687" cy="18373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55AFB6-D29E-6141-BF6C-A9F4C3407984}"/>
                </a:ext>
              </a:extLst>
            </p:cNvPr>
            <p:cNvCxnSpPr>
              <a:cxnSpLocks/>
              <a:stCxn id="18" idx="2"/>
              <a:endCxn id="16" idx="3"/>
            </p:cNvCxnSpPr>
            <p:nvPr/>
          </p:nvCxnSpPr>
          <p:spPr>
            <a:xfrm flipH="1">
              <a:off x="8014804" y="4616163"/>
              <a:ext cx="759639" cy="82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95BCD76-97DE-014C-BCC0-929392F7068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987656" y="4932126"/>
              <a:ext cx="456980" cy="8569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C5D102-AD8D-1A46-B7CF-5DD5A88F313A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7130206" y="4128067"/>
              <a:ext cx="373603" cy="786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28DDA44A-3C6E-1341-8C36-9BD3B219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427" y="4773562"/>
            <a:ext cx="577913" cy="577913"/>
          </a:xfrm>
          <a:prstGeom prst="rect">
            <a:avLst/>
          </a:prstGeom>
        </p:spPr>
      </p:pic>
      <p:pic>
        <p:nvPicPr>
          <p:cNvPr id="4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48B3B7A-D42F-9F4F-98C6-C0672306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01" y="46047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F1C88B6-6E8C-7B47-8DD6-344B20144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23" y="4984607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86E93644-A775-C14B-933C-7C4DF64C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91" y="534230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94BF635-9548-0445-AE36-2D3B1906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83" y="45531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EB3592C-EEAC-1D42-9929-6D4B4C0D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07" y="4488610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FA7B943-8A57-3E4F-9F16-A8677BDE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37" y="442906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EC9933B-B087-BF45-9BC2-94587E12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05" y="436850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77642D51-D754-F94B-9B9D-502E649E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7" y="432865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D93E6137-A308-C048-AD97-77343C45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61" y="497635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4DAB174-F68F-B24E-91AB-9CE9EAB22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430" y="497342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572B4622-D40C-C044-8F38-B6B07D40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4" y="4969751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3A84F490-9D49-174E-8AF1-9D4366DF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64" y="4972686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619CCCED-5993-C44A-8136-E7DF274A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5394874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04563274-4068-1140-B45B-69A588B3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34" y="5431835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B75F738D-5437-044B-86E0-00FBD375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85" y="5471043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68148E7-C54D-B042-8E6C-6C774FAB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72" y="551459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E55B6B67-F9F3-784E-9E88-66280C33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93" y="5582579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Front And Back Of Envelope Clipart - White Envelope Icon Png - 2400x1545  PNG Download - PNGkit">
            <a:extLst>
              <a:ext uri="{FF2B5EF4-FFF2-40B4-BE49-F238E27FC236}">
                <a16:creationId xmlns:a16="http://schemas.microsoft.com/office/drawing/2014/main" id="{A87225F6-76FA-CD4D-A95B-E0554792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90" y="4968788"/>
            <a:ext cx="290930" cy="2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752A39D-32CA-AB4D-B384-AE7F72C322E2}"/>
              </a:ext>
            </a:extLst>
          </p:cNvPr>
          <p:cNvSpPr txBox="1"/>
          <p:nvPr/>
        </p:nvSpPr>
        <p:spPr>
          <a:xfrm>
            <a:off x="889432" y="484192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Spammer</a:t>
            </a:r>
          </a:p>
        </p:txBody>
      </p:sp>
      <p:pic>
        <p:nvPicPr>
          <p:cNvPr id="30722" name="Picture 2" descr="Download No Symbol Stop Sign Warning Block Red Clipart PNG Free |  FreePngClipart">
            <a:extLst>
              <a:ext uri="{FF2B5EF4-FFF2-40B4-BE49-F238E27FC236}">
                <a16:creationId xmlns:a16="http://schemas.microsoft.com/office/drawing/2014/main" id="{0A1613E5-A835-9142-B85B-658E9917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06" y="4450641"/>
            <a:ext cx="1218665" cy="121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52AFE11-C0C9-D842-A5EC-45DBA3A0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17289</TotalTime>
  <Words>2068</Words>
  <Application>Microsoft Macintosh PowerPoint</Application>
  <PresentationFormat>Widescreen</PresentationFormat>
  <Paragraphs>406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Helvetica Neue</vt:lpstr>
      <vt:lpstr>Office Theme</vt:lpstr>
      <vt:lpstr> 17/WAKU2-RLN-RELAY: Privacy-Preserving  Peer-to-Peer  Economic  Spam Protection</vt:lpstr>
      <vt:lpstr>Contents</vt:lpstr>
      <vt:lpstr>WAKU2 [1]</vt:lpstr>
      <vt:lpstr>WAKU2-RELAY [1]</vt:lpstr>
      <vt:lpstr>WAKU2-RELAY</vt:lpstr>
      <vt:lpstr>WAKU2-RELAY</vt:lpstr>
      <vt:lpstr>WAKU2-RELAY</vt:lpstr>
      <vt:lpstr>Spam issue in WAKU2-RELAY</vt:lpstr>
      <vt:lpstr>Spam issue in WAKU2-RELAY</vt:lpstr>
      <vt:lpstr>Privacy-Preservation and Spam protection</vt:lpstr>
      <vt:lpstr>Privacy-Preservation and Spam protection</vt:lpstr>
      <vt:lpstr>State-of-the-art p2p spam protections</vt:lpstr>
      <vt:lpstr>WAKU2-RLN-RELAY [1]</vt:lpstr>
      <vt:lpstr>RLN Primitive [1]</vt:lpstr>
      <vt:lpstr>RLN Primitive: Membership Tree</vt:lpstr>
      <vt:lpstr>RLN Primitive: Signaling</vt:lpstr>
      <vt:lpstr>RLN Primitive: Signaling</vt:lpstr>
      <vt:lpstr>RLN Primitive: Signaling</vt:lpstr>
      <vt:lpstr>RLN Primitive: Signaling</vt:lpstr>
      <vt:lpstr>RLN Primitive: Signaling</vt:lpstr>
      <vt:lpstr>RLN Primitive: Detecting double signaling</vt:lpstr>
      <vt:lpstr>RLN Primitive: Slashing</vt:lpstr>
      <vt:lpstr>RLN Primitive: Slashing</vt:lpstr>
      <vt:lpstr>WAKU2-RLN-RELAY: RLN Group</vt:lpstr>
      <vt:lpstr>WAKU2-RLN-RELAY: Registration</vt:lpstr>
      <vt:lpstr>WAKU2-RLNR-ELAY: Registration</vt:lpstr>
      <vt:lpstr>WAKU2-RLN-RELAY: Registration</vt:lpstr>
      <vt:lpstr>WAKU2-RLN-RELAY: Registration</vt:lpstr>
      <vt:lpstr>WAKU2-RLN-RELAY: External Nullifier</vt:lpstr>
      <vt:lpstr>WAKU2-RLN-RELAY: External Nullifier</vt:lpstr>
      <vt:lpstr>WAKU2-RLN-RELAY: Publishing</vt:lpstr>
      <vt:lpstr>WAKU2-RLN-RELAY: Routing</vt:lpstr>
      <vt:lpstr>WAKU2-RLN-RELAY: Routing</vt:lpstr>
      <vt:lpstr>WAKU2-RLN-RELAY: Routing</vt:lpstr>
      <vt:lpstr>WAKU2-RLN-RELAY: Slashing</vt:lpstr>
      <vt:lpstr>WAKU2-RLN-RELAY: Slashing</vt:lpstr>
      <vt:lpstr>WAKU2-RLN-RELAY: Slashing</vt:lpstr>
      <vt:lpstr>WAKU2-RLN-RELAY: Slashing</vt:lpstr>
      <vt:lpstr>WAKU2-RLN-RELAY [1]</vt:lpstr>
      <vt:lpstr>Future work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sanaz taheri</dc:creator>
  <cp:lastModifiedBy>sanaz taheri</cp:lastModifiedBy>
  <cp:revision>351</cp:revision>
  <cp:lastPrinted>2021-11-18T14:17:05Z</cp:lastPrinted>
  <dcterms:created xsi:type="dcterms:W3CDTF">2021-10-27T19:44:51Z</dcterms:created>
  <dcterms:modified xsi:type="dcterms:W3CDTF">2022-01-20T18:59:38Z</dcterms:modified>
</cp:coreProperties>
</file>