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77" autoAdjust="0"/>
    <p:restoredTop sz="96060" autoAdjust="0"/>
  </p:normalViewPr>
  <p:slideViewPr>
    <p:cSldViewPr snapToGrid="0">
      <p:cViewPr>
        <p:scale>
          <a:sx n="75" d="100"/>
          <a:sy n="75" d="100"/>
        </p:scale>
        <p:origin x="8224" y="-2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97261C-9976-4837-A050-01AD5E24DCF6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FF525-8C25-44A8-87E7-AD4BC6A92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011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47938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1pPr>
    <a:lvl2pPr marL="1239691" algn="l" defTabSz="247938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2pPr>
    <a:lvl3pPr marL="2479383" algn="l" defTabSz="247938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3pPr>
    <a:lvl4pPr marL="3719075" algn="l" defTabSz="247938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4pPr>
    <a:lvl5pPr marL="4958766" algn="l" defTabSz="247938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5pPr>
    <a:lvl6pPr marL="6198458" algn="l" defTabSz="247938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6pPr>
    <a:lvl7pPr marL="7438150" algn="l" defTabSz="247938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7pPr>
    <a:lvl8pPr marL="8677841" algn="l" defTabSz="247938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8pPr>
    <a:lvl9pPr marL="9917533" algn="l" defTabSz="2479383" rtl="0" eaLnBrk="1" latinLnBrk="0" hangingPunct="1">
      <a:defRPr sz="325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A4FF525-8C25-44A8-87E7-AD4BC6A920F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74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08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636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733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029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78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5432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82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111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400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12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00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C0569F-3DFA-499F-9BC1-4DCC321453BD}" type="datetimeFigureOut">
              <a:rPr lang="en-US" smtClean="0"/>
              <a:t>6/20/22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713F01-1296-466C-AC2F-2D754F3B65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7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26" Type="http://schemas.openxmlformats.org/officeDocument/2006/relationships/image" Target="../media/image24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33" Type="http://schemas.openxmlformats.org/officeDocument/2006/relationships/image" Target="../media/image31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32" Type="http://schemas.openxmlformats.org/officeDocument/2006/relationships/image" Target="../media/image30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31" Type="http://schemas.openxmlformats.org/officeDocument/2006/relationships/image" Target="../media/image2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30" Type="http://schemas.openxmlformats.org/officeDocument/2006/relationships/image" Target="../media/image28.png"/><Relationship Id="rId8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FA445C73-BA2D-409A-B485-656A44259CFC}"/>
                  </a:ext>
                </a:extLst>
              </p:cNvPr>
              <p:cNvSpPr/>
              <p:nvPr/>
            </p:nvSpPr>
            <p:spPr>
              <a:xfrm>
                <a:off x="10631182" y="14782227"/>
                <a:ext cx="10727078" cy="28316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en-US" sz="2543" b="1" dirty="0">
                    <a:latin typeface="Times" pitchFamily="2" charset="0"/>
                  </a:rPr>
                  <a:t>RLN group: </a:t>
                </a:r>
                <a:r>
                  <a:rPr lang="en-US" sz="2543" dirty="0">
                    <a:latin typeface="Times" pitchFamily="2" charset="0"/>
                  </a:rPr>
                  <a:t>Peers subscribed to the same topic.</a:t>
                </a:r>
              </a:p>
              <a:p>
                <a:pPr>
                  <a:defRPr/>
                </a:pPr>
                <a:r>
                  <a:rPr lang="en-US" sz="2543" b="1" dirty="0">
                    <a:latin typeface="Times" pitchFamily="2" charset="0"/>
                  </a:rPr>
                  <a:t>External Nullifier/Epoch: </a:t>
                </a:r>
                <a:r>
                  <a:rPr lang="en-US" sz="2543" dirty="0">
                    <a:latin typeface="Times" pitchFamily="2" charset="0"/>
                  </a:rPr>
                  <a:t> the number of </a:t>
                </a:r>
                <a14:m>
                  <m:oMath xmlns:m="http://schemas.openxmlformats.org/officeDocument/2006/math">
                    <m:r>
                      <a:rPr lang="en-US" sz="2543" i="1" dirty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2543" dirty="0">
                    <a:latin typeface="Times" pitchFamily="2" charset="0"/>
                  </a:rPr>
                  <a:t> seconds that elapsed since the Unix epoch event. Each peer locally keeps track of the current </a:t>
                </a:r>
                <a14:m>
                  <m:oMath xmlns:m="http://schemas.openxmlformats.org/officeDocument/2006/math">
                    <m:r>
                      <a:rPr lang="en-US" sz="2543" i="1" dirty="0">
                        <a:latin typeface="Cambria Math" panose="02040503050406030204" pitchFamily="18" charset="0"/>
                      </a:rPr>
                      <m:t>𝐸𝑝𝑜𝑐h</m:t>
                    </m:r>
                  </m:oMath>
                </a14:m>
                <a:r>
                  <a:rPr lang="en-US" sz="2543" dirty="0">
                    <a:latin typeface="Times" pitchFamily="2" charset="0"/>
                  </a:rPr>
                  <a:t>.</a:t>
                </a:r>
              </a:p>
              <a:p>
                <a:pPr>
                  <a:defRPr/>
                </a:pPr>
                <a:r>
                  <a:rPr lang="en-US" sz="2543" b="1" dirty="0">
                    <a:latin typeface="Times" pitchFamily="2" charset="0"/>
                  </a:rPr>
                  <a:t>Messaging rate</a:t>
                </a:r>
                <a:r>
                  <a:rPr lang="en-US" sz="2543" dirty="0">
                    <a:latin typeface="Times" pitchFamily="2" charset="0"/>
                  </a:rPr>
                  <a:t>: 1 per </a:t>
                </a:r>
                <a14:m>
                  <m:oMath xmlns:m="http://schemas.openxmlformats.org/officeDocument/2006/math">
                    <m:r>
                      <a:rPr lang="en-US" sz="2543" i="1" dirty="0">
                        <a:latin typeface="Cambria Math" panose="02040503050406030204" pitchFamily="18" charset="0"/>
                      </a:rPr>
                      <m:t>𝐸𝑝𝑜𝑐h</m:t>
                    </m:r>
                  </m:oMath>
                </a14:m>
                <a:r>
                  <a:rPr lang="en-US" sz="2543" dirty="0">
                    <a:latin typeface="Times" pitchFamily="2" charset="0"/>
                  </a:rPr>
                  <a:t>.</a:t>
                </a:r>
              </a:p>
              <a:p>
                <a:pPr>
                  <a:defRPr/>
                </a:pPr>
                <a:r>
                  <a:rPr lang="en-US" sz="2543" b="1" dirty="0">
                    <a:latin typeface="Times" pitchFamily="2" charset="0"/>
                  </a:rPr>
                  <a:t>Merkle tree: </a:t>
                </a:r>
                <a:r>
                  <a:rPr lang="en-US" sz="2543" dirty="0">
                    <a:latin typeface="Times" pitchFamily="2" charset="0"/>
                  </a:rPr>
                  <a:t>Peers construct and update the Membership Merkle tree locally using events emitted from the membership contract.</a:t>
                </a:r>
              </a:p>
              <a:p>
                <a:pPr>
                  <a:defRPr/>
                </a:pPr>
                <a:endParaRPr lang="en-US" sz="2543" dirty="0">
                  <a:latin typeface="Times" pitchFamily="2" charset="0"/>
                </a:endParaRPr>
              </a:p>
            </p:txBody>
          </p:sp>
        </mc:Choice>
        <mc:Fallback>
          <p:sp>
            <p:nvSpPr>
              <p:cNvPr id="964" name="Rectangle 963">
                <a:extLst>
                  <a:ext uri="{FF2B5EF4-FFF2-40B4-BE49-F238E27FC236}">
                    <a16:creationId xmlns:a16="http://schemas.microsoft.com/office/drawing/2014/main" id="{FA445C73-BA2D-409A-B485-656A44259C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1182" y="14782227"/>
                <a:ext cx="10727078" cy="2831609"/>
              </a:xfrm>
              <a:prstGeom prst="rect">
                <a:avLst/>
              </a:prstGeom>
              <a:blipFill>
                <a:blip r:embed="rId3"/>
                <a:stretch>
                  <a:fillRect l="-1065" t="-2242" r="-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5" name="Rectangle 724">
            <a:extLst>
              <a:ext uri="{FF2B5EF4-FFF2-40B4-BE49-F238E27FC236}">
                <a16:creationId xmlns:a16="http://schemas.microsoft.com/office/drawing/2014/main" id="{9BB84919-EF3B-23EA-0D7D-6E3162391126}"/>
              </a:ext>
            </a:extLst>
          </p:cNvPr>
          <p:cNvSpPr/>
          <p:nvPr/>
        </p:nvSpPr>
        <p:spPr>
          <a:xfrm>
            <a:off x="-7729" y="23492226"/>
            <a:ext cx="10519951" cy="1549583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89" tIns="36945" rIns="73889" bIns="36945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39" dirty="0">
                <a:latin typeface="Times" pitchFamily="2" charset="0"/>
              </a:rPr>
              <a:t>WAKU-RLN-RELAY: </a:t>
            </a:r>
            <a:r>
              <a:rPr lang="en-US" sz="4239" dirty="0">
                <a:latin typeface="Times" pitchFamily="2" charset="0"/>
                <a:cs typeface="Times New Roman" panose="02020603050405020304" pitchFamily="18" charset="0"/>
              </a:rPr>
              <a:t>Anonymous and P2P Global Spam Protection Made Possible</a:t>
            </a:r>
            <a:endParaRPr lang="en-US" sz="4239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527" name="Rectangle 526">
            <a:extLst>
              <a:ext uri="{FF2B5EF4-FFF2-40B4-BE49-F238E27FC236}">
                <a16:creationId xmlns:a16="http://schemas.microsoft.com/office/drawing/2014/main" id="{AFC40789-6472-CD93-9899-D7D793BF322B}"/>
              </a:ext>
            </a:extLst>
          </p:cNvPr>
          <p:cNvSpPr/>
          <p:nvPr/>
        </p:nvSpPr>
        <p:spPr>
          <a:xfrm>
            <a:off x="-16467" y="8368901"/>
            <a:ext cx="10530084" cy="718094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89" tIns="36945" rIns="73889" bIns="36945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39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Spam and </a:t>
            </a:r>
            <a:r>
              <a:rPr lang="en-US" sz="4239" dirty="0">
                <a:latin typeface="Times" pitchFamily="2" charset="0"/>
              </a:rPr>
              <a:t>Denial-of-Service</a:t>
            </a:r>
            <a:r>
              <a:rPr lang="en-US" sz="4239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 Attack</a:t>
            </a:r>
          </a:p>
        </p:txBody>
      </p:sp>
      <p:sp>
        <p:nvSpPr>
          <p:cNvPr id="478" name="Rectangle: Rounded Corners 477"/>
          <p:cNvSpPr/>
          <p:nvPr/>
        </p:nvSpPr>
        <p:spPr>
          <a:xfrm>
            <a:off x="10576088" y="10245708"/>
            <a:ext cx="10553196" cy="7580008"/>
          </a:xfrm>
          <a:prstGeom prst="roundRect">
            <a:avLst>
              <a:gd name="adj" fmla="val 2271"/>
            </a:avLst>
          </a:prstGeom>
          <a:noFill/>
          <a:ln w="571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9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479" name="Rectangle: Rounded Corners 478"/>
          <p:cNvSpPr/>
          <p:nvPr/>
        </p:nvSpPr>
        <p:spPr>
          <a:xfrm>
            <a:off x="10576088" y="17777194"/>
            <a:ext cx="10553196" cy="7580008"/>
          </a:xfrm>
          <a:prstGeom prst="roundRect">
            <a:avLst>
              <a:gd name="adj" fmla="val 2271"/>
            </a:avLst>
          </a:prstGeom>
          <a:noFill/>
          <a:ln w="57150">
            <a:solidFill>
              <a:schemeClr val="bg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99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551" name="TextBox 550"/>
          <p:cNvSpPr txBox="1"/>
          <p:nvPr/>
        </p:nvSpPr>
        <p:spPr>
          <a:xfrm>
            <a:off x="10673025" y="23599997"/>
            <a:ext cx="10703749" cy="30492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03765" indent="-403765">
              <a:buFont typeface="Wingdings" pitchFamily="2" charset="2"/>
              <a:buChar char="Ø"/>
            </a:pPr>
            <a:r>
              <a:rPr lang="en-CA" sz="2826" dirty="0">
                <a:latin typeface="Times" pitchFamily="2" charset="0"/>
              </a:rPr>
              <a:t>Benchmarking</a:t>
            </a:r>
          </a:p>
          <a:p>
            <a:pPr marL="403765" indent="-403765">
              <a:buFont typeface="Wingdings" pitchFamily="2" charset="2"/>
              <a:buChar char="Ø"/>
            </a:pPr>
            <a:r>
              <a:rPr lang="en-CA" sz="2826" dirty="0">
                <a:latin typeface="Times" pitchFamily="2" charset="0"/>
              </a:rPr>
              <a:t>Efficient Merkle tree maintenance</a:t>
            </a:r>
          </a:p>
          <a:p>
            <a:pPr marL="726777" lvl="1" indent="-403765">
              <a:buFont typeface="Arial" panose="020B0604020202020204" pitchFamily="34" charset="0"/>
              <a:buChar char="•"/>
            </a:pPr>
            <a:r>
              <a:rPr lang="en-CA" sz="2543" dirty="0">
                <a:latin typeface="Times" pitchFamily="2" charset="0"/>
              </a:rPr>
              <a:t>P2P network of full-nodes and light-nodes</a:t>
            </a:r>
          </a:p>
          <a:p>
            <a:pPr marL="726777" lvl="1" indent="-403765">
              <a:buFont typeface="Arial" panose="020B0604020202020204" pitchFamily="34" charset="0"/>
              <a:buChar char="•"/>
            </a:pPr>
            <a:r>
              <a:rPr lang="en-CA" sz="2543" dirty="0">
                <a:latin typeface="Times" pitchFamily="2" charset="0"/>
              </a:rPr>
              <a:t>Partial view of Merkle tree</a:t>
            </a:r>
          </a:p>
          <a:p>
            <a:pPr marL="403765" indent="-403765">
              <a:buFont typeface="Wingdings" pitchFamily="2" charset="2"/>
              <a:buChar char="Ø"/>
            </a:pPr>
            <a:r>
              <a:rPr lang="en-US" sz="2826" dirty="0">
                <a:latin typeface="Times" pitchFamily="2" charset="0"/>
              </a:rPr>
              <a:t>Real-time removal of spammers using off-chain/p2p solutions</a:t>
            </a:r>
            <a:endParaRPr lang="en-CA" sz="2826" dirty="0">
              <a:latin typeface="Times" pitchFamily="2" charset="0"/>
            </a:endParaRPr>
          </a:p>
          <a:p>
            <a:pPr marL="403765" indent="-403765">
              <a:buFont typeface="Wingdings" pitchFamily="2" charset="2"/>
              <a:buChar char="Ø"/>
            </a:pPr>
            <a:r>
              <a:rPr lang="en-CA" sz="2826" dirty="0">
                <a:latin typeface="Times" pitchFamily="2" charset="0"/>
              </a:rPr>
              <a:t>Cost-effective way of member insertion and deletion using layer 2 solutions</a:t>
            </a:r>
          </a:p>
        </p:txBody>
      </p:sp>
      <p:sp>
        <p:nvSpPr>
          <p:cNvPr id="552" name="Footer Placeholder 470"/>
          <p:cNvSpPr txBox="1">
            <a:spLocks/>
          </p:cNvSpPr>
          <p:nvPr/>
        </p:nvSpPr>
        <p:spPr>
          <a:xfrm>
            <a:off x="10655741" y="26714998"/>
            <a:ext cx="10656224" cy="2876903"/>
          </a:xfrm>
          <a:prstGeom prst="rect">
            <a:avLst/>
          </a:prstGeom>
        </p:spPr>
        <p:txBody>
          <a:bodyPr vert="horz" lIns="64602" tIns="32301" rIns="64602" bIns="32301" rtlCol="0" anchor="ctr"/>
          <a:lstStyle>
            <a:defPPr>
              <a:defRPr lang="en-US"/>
            </a:defPPr>
            <a:lvl1pPr marL="0" algn="ctr" defTabSz="457200" rtl="0" eaLnBrk="1" latinLnBrk="0" hangingPunct="1">
              <a:defRPr sz="3972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543" b="1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References</a:t>
            </a:r>
          </a:p>
          <a:p>
            <a:pPr marL="363388" indent="-363388" algn="l">
              <a:buFont typeface="+mj-lt"/>
              <a:buAutoNum type="arabicPeriod"/>
            </a:pPr>
            <a:r>
              <a:rPr lang="en-US" sz="1978" dirty="0">
                <a:solidFill>
                  <a:schemeClr val="tx1"/>
                </a:solidFill>
                <a:latin typeface="Times" pitchFamily="2" charset="0"/>
                <a:cs typeface="Times New Roman" panose="02020603050405020304" pitchFamily="18" charset="0"/>
              </a:rPr>
              <a:t>WAKU-RELAY specifications, 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https://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rfc.vac.dev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/spec/11</a:t>
            </a:r>
            <a:endParaRPr lang="en-US" sz="1978" dirty="0">
              <a:solidFill>
                <a:schemeClr val="tx1"/>
              </a:solidFill>
              <a:latin typeface="Times" pitchFamily="2" charset="0"/>
            </a:endParaRPr>
          </a:p>
          <a:p>
            <a:pPr marL="363388" indent="-363388" algn="l">
              <a:buFont typeface="+mj-lt"/>
              <a:buAutoNum type="arabicPeriod"/>
            </a:pP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Vyzovitis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 D, 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Napora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 Y, McCormick D, Dias D, 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Psaras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 Y. 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GossipSub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: Attack-resilient message propagation in the 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Filecoin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 and ETH2. 0 networks. 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arXiv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 preprint arXiv:2007.02754. 2020 Jul 6. </a:t>
            </a:r>
          </a:p>
          <a:p>
            <a:pPr marL="363388" indent="-363388" algn="l">
              <a:buFont typeface="+mj-lt"/>
              <a:buAutoNum type="arabicPeriod"/>
            </a:pP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C. 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Dwork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 and M. 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Naor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, “Pricing via processing or combatting junk mail,” in Annual international cryptology conference. Springer, 1992.</a:t>
            </a:r>
          </a:p>
          <a:p>
            <a:pPr marL="363388" indent="-363388" algn="l">
              <a:buFont typeface="+mj-lt"/>
              <a:buAutoNum type="arabicPeriod"/>
            </a:pP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Whisper https://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eips.ethereum.org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/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eips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/eip-627</a:t>
            </a:r>
          </a:p>
          <a:p>
            <a:pPr marL="363388" indent="-363388" algn="l">
              <a:buFont typeface="+mj-lt"/>
              <a:buAutoNum type="arabicPeriod"/>
            </a:pP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RLN specifications, https://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rfc.vac.dev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/spec/32</a:t>
            </a:r>
          </a:p>
          <a:p>
            <a:pPr marL="363388" indent="-363388" algn="l">
              <a:buFont typeface="+mj-lt"/>
              <a:buAutoNum type="arabicPeriod"/>
            </a:pPr>
            <a:r>
              <a:rPr lang="en-US" sz="1978" dirty="0">
                <a:solidFill>
                  <a:schemeClr val="tx1"/>
                </a:solidFill>
                <a:latin typeface="Times" pitchFamily="2" charset="0"/>
              </a:rPr>
              <a:t>WAKU-RLN-RELAY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 specifications, https://</a:t>
            </a:r>
            <a:r>
              <a:rPr lang="en-CA" sz="1978" dirty="0" err="1">
                <a:solidFill>
                  <a:schemeClr val="tx1"/>
                </a:solidFill>
                <a:latin typeface="Times" pitchFamily="2" charset="0"/>
              </a:rPr>
              <a:t>rfc.vac.dev</a:t>
            </a:r>
            <a:r>
              <a:rPr lang="en-CA" sz="1978" dirty="0">
                <a:solidFill>
                  <a:schemeClr val="tx1"/>
                </a:solidFill>
                <a:latin typeface="Times" pitchFamily="2" charset="0"/>
              </a:rPr>
              <a:t>/spec/17</a:t>
            </a:r>
          </a:p>
        </p:txBody>
      </p:sp>
      <p:sp>
        <p:nvSpPr>
          <p:cNvPr id="567" name="Rectangle 566"/>
          <p:cNvSpPr/>
          <p:nvPr/>
        </p:nvSpPr>
        <p:spPr>
          <a:xfrm>
            <a:off x="-1" y="13289502"/>
            <a:ext cx="10530084" cy="73588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89" tIns="36945" rIns="73889" bIns="36945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39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Global Spam Protection and Anonymity</a:t>
            </a:r>
          </a:p>
        </p:txBody>
      </p:sp>
      <p:sp>
        <p:nvSpPr>
          <p:cNvPr id="568" name="Rectangle 567"/>
          <p:cNvSpPr/>
          <p:nvPr/>
        </p:nvSpPr>
        <p:spPr>
          <a:xfrm>
            <a:off x="2806" y="19179806"/>
            <a:ext cx="10519951" cy="707585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89" tIns="36945" rIns="73889" bIns="36945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39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State-of-the-art Spam Protection Methods</a:t>
            </a:r>
          </a:p>
        </p:txBody>
      </p:sp>
      <p:sp>
        <p:nvSpPr>
          <p:cNvPr id="569" name="Rectangle 568"/>
          <p:cNvSpPr/>
          <p:nvPr/>
        </p:nvSpPr>
        <p:spPr>
          <a:xfrm>
            <a:off x="-6334" y="2554919"/>
            <a:ext cx="10463182" cy="1401802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89" tIns="36945" rIns="73889" bIns="36945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39" dirty="0">
                <a:latin typeface="Times" pitchFamily="2" charset="0"/>
                <a:cs typeface="Times New Roman" panose="02020603050405020304" pitchFamily="18" charset="0"/>
              </a:rPr>
              <a:t>WAKU-RELAY: </a:t>
            </a:r>
            <a:r>
              <a:rPr lang="en-US" sz="4239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Anonymous P2P Gossip-Based Routing</a:t>
            </a:r>
          </a:p>
        </p:txBody>
      </p:sp>
      <p:sp>
        <p:nvSpPr>
          <p:cNvPr id="573" name="Rectangle 572"/>
          <p:cNvSpPr/>
          <p:nvPr/>
        </p:nvSpPr>
        <p:spPr>
          <a:xfrm>
            <a:off x="10572420" y="2596529"/>
            <a:ext cx="10785840" cy="746846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89" tIns="36945" rIns="73889" bIns="36945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39" dirty="0">
                <a:latin typeface="Times" pitchFamily="2" charset="0"/>
                <a:cs typeface="Times New Roman" panose="02020603050405020304" pitchFamily="18" charset="0"/>
              </a:rPr>
              <a:t>Rate Limiting Nullifier</a:t>
            </a:r>
          </a:p>
        </p:txBody>
      </p:sp>
      <p:sp>
        <p:nvSpPr>
          <p:cNvPr id="575" name="Rectangle 574"/>
          <p:cNvSpPr/>
          <p:nvPr/>
        </p:nvSpPr>
        <p:spPr>
          <a:xfrm>
            <a:off x="10596946" y="13301220"/>
            <a:ext cx="10785840" cy="1330460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89" tIns="36945" rIns="73889" bIns="36945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39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Times" pitchFamily="2" charset="0"/>
                <a:cs typeface="Times New Roman" panose="02020603050405020304" pitchFamily="18" charset="0"/>
              </a:rPr>
              <a:t>Routing Protocol Construction</a:t>
            </a:r>
          </a:p>
        </p:txBody>
      </p:sp>
      <p:sp>
        <p:nvSpPr>
          <p:cNvPr id="577" name="Rectangle 576"/>
          <p:cNvSpPr/>
          <p:nvPr/>
        </p:nvSpPr>
        <p:spPr>
          <a:xfrm>
            <a:off x="10590933" y="22874084"/>
            <a:ext cx="10785840" cy="594336"/>
          </a:xfrm>
          <a:prstGeom prst="rect">
            <a:avLst/>
          </a:prstGeom>
          <a:solidFill>
            <a:srgbClr val="C00000"/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3889" tIns="36945" rIns="73889" bIns="36945" rtlCol="0" anchor="ctr"/>
          <a:lstStyle>
            <a:defPPr>
              <a:defRPr lang="en-US"/>
            </a:defPPr>
            <a:lvl1pPr marL="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238843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477686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716529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955372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1194214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14330580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1671900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19107439" algn="l" defTabSz="4776860" rtl="0" eaLnBrk="1" latinLnBrk="0" hangingPunct="1">
              <a:defRPr sz="9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239" dirty="0">
                <a:latin typeface="Times" pitchFamily="2" charset="0"/>
                <a:cs typeface="Times New Roman" panose="02020603050405020304" pitchFamily="18" charset="0"/>
              </a:rPr>
              <a:t>Future Works</a:t>
            </a:r>
          </a:p>
        </p:txBody>
      </p:sp>
      <p:sp>
        <p:nvSpPr>
          <p:cNvPr id="7" name="CustomShape 7"/>
          <p:cNvSpPr/>
          <p:nvPr/>
        </p:nvSpPr>
        <p:spPr>
          <a:xfrm>
            <a:off x="10456848" y="1924787"/>
            <a:ext cx="152603" cy="27799096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3500000"/>
          </a:gradFill>
          <a:ln>
            <a:noFill/>
            <a:prstDash val="solid"/>
          </a:ln>
        </p:spPr>
        <p:txBody>
          <a:bodyPr vert="horz" wrap="square" lIns="63584" tIns="31792" rIns="63584" bIns="31792" anchor="t" anchorCtr="0" compatLnSpc="0"/>
          <a:lstStyle/>
          <a:p>
            <a:pPr hangingPunct="0"/>
            <a:endParaRPr lang="en-US" sz="1272">
              <a:latin typeface="Times" pitchFamily="2" charset="0"/>
              <a:ea typeface="WenQuanYi Zen Hei" pitchFamily="2"/>
              <a:cs typeface="Times New Roman" panose="02020603050405020304" pitchFamily="18" charset="0"/>
            </a:endParaRPr>
          </a:p>
        </p:txBody>
      </p:sp>
      <p:sp>
        <p:nvSpPr>
          <p:cNvPr id="580" name="CustomShape 1"/>
          <p:cNvSpPr/>
          <p:nvPr/>
        </p:nvSpPr>
        <p:spPr>
          <a:xfrm>
            <a:off x="254" y="29704245"/>
            <a:ext cx="21383371" cy="550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16200000"/>
          </a:gradFill>
          <a:ln>
            <a:noFill/>
            <a:prstDash val="solid"/>
          </a:ln>
        </p:spPr>
        <p:txBody>
          <a:bodyPr vert="horz" wrap="none" lIns="68162" tIns="34081" rIns="68162" bIns="34081" anchor="ctr" anchorCtr="0" compatLnSpc="0"/>
          <a:lstStyle/>
          <a:p>
            <a:pPr algn="r" hangingPunct="0"/>
            <a:r>
              <a:rPr lang="en-US" sz="1201" dirty="0">
                <a:solidFill>
                  <a:srgbClr val="FF0000"/>
                </a:solidFill>
                <a:latin typeface="Times" pitchFamily="2" charset="0"/>
                <a:ea typeface="WenQuanYi Zen Hei" pitchFamily="2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234" name="Content Placeholder 2">
            <a:extLst>
              <a:ext uri="{FF2B5EF4-FFF2-40B4-BE49-F238E27FC236}">
                <a16:creationId xmlns:a16="http://schemas.microsoft.com/office/drawing/2014/main" id="{96B4CD65-9CDE-ABFF-5B8E-0ACBDDF99E28}"/>
              </a:ext>
            </a:extLst>
          </p:cNvPr>
          <p:cNvSpPr txBox="1">
            <a:spLocks/>
          </p:cNvSpPr>
          <p:nvPr/>
        </p:nvSpPr>
        <p:spPr>
          <a:xfrm>
            <a:off x="126028" y="23932641"/>
            <a:ext cx="10357865" cy="4237826"/>
          </a:xfrm>
          <a:prstGeom prst="rect">
            <a:avLst/>
          </a:prstGeom>
        </p:spPr>
        <p:txBody>
          <a:bodyPr/>
          <a:lstStyle>
            <a:lvl1pPr marL="756689" indent="-756689" algn="l" defTabSz="3026755" rtl="0" eaLnBrk="1" latinLnBrk="0" hangingPunct="1">
              <a:lnSpc>
                <a:spcPct val="90000"/>
              </a:lnSpc>
              <a:spcBef>
                <a:spcPts val="3310"/>
              </a:spcBef>
              <a:buFont typeface="Arial" panose="020B0604020202020204" pitchFamily="34" charset="0"/>
              <a:buChar char="•"/>
              <a:defRPr sz="926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70067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794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783444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66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296822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6810200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8323577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836955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1350333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63711" indent="-756689" algn="l" defTabSz="3026755" rtl="0" eaLnBrk="1" latinLnBrk="0" hangingPunct="1">
              <a:lnSpc>
                <a:spcPct val="90000"/>
              </a:lnSpc>
              <a:spcBef>
                <a:spcPts val="1655"/>
              </a:spcBef>
              <a:buFont typeface="Arial" panose="020B0604020202020204" pitchFamily="34" charset="0"/>
              <a:buChar char="•"/>
              <a:defRPr sz="595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23012" lvl="1" indent="0">
              <a:lnSpc>
                <a:spcPct val="100000"/>
              </a:lnSpc>
              <a:buNone/>
            </a:pPr>
            <a:endParaRPr lang="en-CA" sz="2543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735452A6-AADC-07B4-0686-34AB5F5664D0}"/>
              </a:ext>
            </a:extLst>
          </p:cNvPr>
          <p:cNvSpPr txBox="1"/>
          <p:nvPr/>
        </p:nvSpPr>
        <p:spPr>
          <a:xfrm>
            <a:off x="126924" y="20219143"/>
            <a:ext cx="11447438" cy="322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543" dirty="0">
                <a:latin typeface="Times" pitchFamily="2" charset="0"/>
                <a:cs typeface="Times New Roman" panose="02020603050405020304" pitchFamily="18" charset="0"/>
              </a:rPr>
              <a:t>Proof-of-work [3] deployed by Whisper [4]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CA" sz="2543" dirty="0">
                <a:latin typeface="Times" pitchFamily="2" charset="0"/>
                <a:cs typeface="Times New Roman" panose="02020603050405020304" pitchFamily="18" charset="0"/>
              </a:rPr>
              <a:t>Computationally expensive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CA" sz="2543" dirty="0">
                <a:latin typeface="Times" pitchFamily="2" charset="0"/>
                <a:cs typeface="Times New Roman" panose="02020603050405020304" pitchFamily="18" charset="0"/>
              </a:rPr>
              <a:t>Not suitable for </a:t>
            </a:r>
            <a:r>
              <a:rPr lang="en-US" sz="2543" dirty="0">
                <a:latin typeface="Times" pitchFamily="2" charset="0"/>
                <a:cs typeface="Times New Roman" panose="02020603050405020304" pitchFamily="18" charset="0"/>
              </a:rPr>
              <a:t>network of heterogeneous peers with limited resources</a:t>
            </a:r>
            <a:endParaRPr lang="en-CA" sz="2543" dirty="0">
              <a:latin typeface="Times" pitchFamily="2" charset="0"/>
              <a:cs typeface="Times New Roman" panose="02020603050405020304" pitchFamily="18" charset="0"/>
            </a:endParaRPr>
          </a:p>
          <a:p>
            <a:r>
              <a:rPr lang="en-CA" sz="2543" dirty="0">
                <a:latin typeface="Times" pitchFamily="2" charset="0"/>
                <a:cs typeface="Times New Roman" panose="02020603050405020304" pitchFamily="18" charset="0"/>
              </a:rPr>
              <a:t>Peer Scoring [2] in libp2p 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CA" sz="2543" dirty="0">
                <a:latin typeface="Times" pitchFamily="2" charset="0"/>
                <a:cs typeface="Times New Roman" panose="02020603050405020304" pitchFamily="18" charset="0"/>
              </a:rPr>
              <a:t>Local to each peer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CA" sz="2543" dirty="0">
                <a:latin typeface="Times" pitchFamily="2" charset="0"/>
                <a:cs typeface="Times New Roman" panose="02020603050405020304" pitchFamily="18" charset="0"/>
              </a:rPr>
              <a:t>No global identification of spammer  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US" sz="2543" dirty="0">
                <a:latin typeface="Times" pitchFamily="2" charset="0"/>
                <a:cs typeface="Times New Roman" panose="02020603050405020304" pitchFamily="18" charset="0"/>
              </a:rPr>
              <a:t>Subject to inexpensive attacks using bots </a:t>
            </a:r>
          </a:p>
          <a:p>
            <a:pPr lvl="1"/>
            <a:endParaRPr lang="en-CA" sz="2543" dirty="0">
              <a:latin typeface="Times" pitchFamily="2" charset="0"/>
              <a:cs typeface="Times New Roman" panose="02020603050405020304" pitchFamily="18" charset="0"/>
            </a:endParaRPr>
          </a:p>
        </p:txBody>
      </p:sp>
      <p:grpSp>
        <p:nvGrpSpPr>
          <p:cNvPr id="966" name="Group 965">
            <a:extLst>
              <a:ext uri="{FF2B5EF4-FFF2-40B4-BE49-F238E27FC236}">
                <a16:creationId xmlns:a16="http://schemas.microsoft.com/office/drawing/2014/main" id="{D96B58FA-D687-0535-7D31-20B0FEB801B1}"/>
              </a:ext>
            </a:extLst>
          </p:cNvPr>
          <p:cNvGrpSpPr/>
          <p:nvPr/>
        </p:nvGrpSpPr>
        <p:grpSpPr>
          <a:xfrm>
            <a:off x="112773" y="14437029"/>
            <a:ext cx="10884157" cy="4144239"/>
            <a:chOff x="264128" y="20303893"/>
            <a:chExt cx="15405890" cy="5865929"/>
          </a:xfrm>
        </p:grpSpPr>
        <p:sp>
          <p:nvSpPr>
            <p:cNvPr id="223" name="TextBox 222"/>
            <p:cNvSpPr txBox="1"/>
            <p:nvPr/>
          </p:nvSpPr>
          <p:spPr>
            <a:xfrm>
              <a:off x="294343" y="20303893"/>
              <a:ext cx="15375675" cy="1792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3" dirty="0">
                  <a:latin typeface="Times" pitchFamily="2" charset="0"/>
                  <a:cs typeface="Times New Roman" panose="02020603050405020304" pitchFamily="18" charset="0"/>
                </a:rPr>
                <a:t>Routing peers can not distinguish between spam messages and non-spam messages.</a:t>
              </a:r>
            </a:p>
            <a:p>
              <a:r>
                <a:rPr lang="en-US" sz="2543" dirty="0">
                  <a:latin typeface="Times" pitchFamily="2" charset="0"/>
                  <a:cs typeface="Times New Roman" panose="02020603050405020304" pitchFamily="18" charset="0"/>
                </a:rPr>
                <a:t>Solutions like IP blocking are not effective.</a:t>
              </a:r>
            </a:p>
          </p:txBody>
        </p:sp>
        <p:grpSp>
          <p:nvGrpSpPr>
            <p:cNvPr id="965" name="Group 964">
              <a:extLst>
                <a:ext uri="{FF2B5EF4-FFF2-40B4-BE49-F238E27FC236}">
                  <a16:creationId xmlns:a16="http://schemas.microsoft.com/office/drawing/2014/main" id="{B66C1BE6-F2BF-F2D2-8E66-BDD59C30E34D}"/>
                </a:ext>
              </a:extLst>
            </p:cNvPr>
            <p:cNvGrpSpPr/>
            <p:nvPr/>
          </p:nvGrpSpPr>
          <p:grpSpPr>
            <a:xfrm>
              <a:off x="264128" y="22044611"/>
              <a:ext cx="14366730" cy="4125211"/>
              <a:chOff x="264128" y="22044611"/>
              <a:chExt cx="14366730" cy="4125211"/>
            </a:xfrm>
          </p:grpSpPr>
          <p:grpSp>
            <p:nvGrpSpPr>
              <p:cNvPr id="237" name="Group 236">
                <a:extLst>
                  <a:ext uri="{FF2B5EF4-FFF2-40B4-BE49-F238E27FC236}">
                    <a16:creationId xmlns:a16="http://schemas.microsoft.com/office/drawing/2014/main" id="{83441B36-7A5F-370A-EB91-A0F7CF754FC3}"/>
                  </a:ext>
                </a:extLst>
              </p:cNvPr>
              <p:cNvGrpSpPr/>
              <p:nvPr/>
            </p:nvGrpSpPr>
            <p:grpSpPr>
              <a:xfrm>
                <a:off x="1786430" y="22057773"/>
                <a:ext cx="10531338" cy="3488693"/>
                <a:chOff x="2330305" y="4022820"/>
                <a:chExt cx="5869607" cy="1969005"/>
              </a:xfrm>
            </p:grpSpPr>
            <p:pic>
              <p:nvPicPr>
                <p:cNvPr id="238" name="Picture 237">
                  <a:extLst>
                    <a:ext uri="{FF2B5EF4-FFF2-40B4-BE49-F238E27FC236}">
                      <a16:creationId xmlns:a16="http://schemas.microsoft.com/office/drawing/2014/main" id="{5A877177-B13D-513F-12A2-2FFFCEFE0F8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rgbClr val="C0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2330305" y="501502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39" name="Picture 238">
                  <a:extLst>
                    <a:ext uri="{FF2B5EF4-FFF2-40B4-BE49-F238E27FC236}">
                      <a16:creationId xmlns:a16="http://schemas.microsoft.com/office/drawing/2014/main" id="{4DD7C80B-24F4-EE2E-EE38-6310FF5FF8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6222" y="559981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0" name="Picture 239">
                  <a:extLst>
                    <a:ext uri="{FF2B5EF4-FFF2-40B4-BE49-F238E27FC236}">
                      <a16:creationId xmlns:a16="http://schemas.microsoft.com/office/drawing/2014/main" id="{FCC09E50-498E-5C4C-A9DD-F8A1E20210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572122">
                  <a:off x="3901696" y="498286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1" name="Picture 240">
                  <a:extLst>
                    <a:ext uri="{FF2B5EF4-FFF2-40B4-BE49-F238E27FC236}">
                      <a16:creationId xmlns:a16="http://schemas.microsoft.com/office/drawing/2014/main" id="{009BD482-9B0E-D634-DDED-2051E11AEF5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0031" y="574206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2" name="Picture 241">
                  <a:extLst>
                    <a:ext uri="{FF2B5EF4-FFF2-40B4-BE49-F238E27FC236}">
                      <a16:creationId xmlns:a16="http://schemas.microsoft.com/office/drawing/2014/main" id="{5C936B07-C829-7BF6-5132-7D6FCD2EBD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515881">
                  <a:off x="3440522" y="42680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3" name="Picture 242">
                  <a:extLst>
                    <a:ext uri="{FF2B5EF4-FFF2-40B4-BE49-F238E27FC236}">
                      <a16:creationId xmlns:a16="http://schemas.microsoft.com/office/drawing/2014/main" id="{628D4493-57F2-81A0-21F3-0F514292D3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3479" y="5231401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4" name="Picture 243">
                  <a:extLst>
                    <a:ext uri="{FF2B5EF4-FFF2-40B4-BE49-F238E27FC236}">
                      <a16:creationId xmlns:a16="http://schemas.microsoft.com/office/drawing/2014/main" id="{FDC88E7D-D94C-CC41-02C7-CB28C3465F9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schemeClr val="accent6">
                      <a:shade val="45000"/>
                      <a:satMod val="135000"/>
                    </a:schemeClr>
                    <a:prstClr val="white"/>
                  </a:duotone>
                </a:blip>
                <a:stretch>
                  <a:fillRect/>
                </a:stretch>
              </p:blipFill>
              <p:spPr>
                <a:xfrm rot="2027806">
                  <a:off x="4366215" y="457482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5" name="Picture 244">
                  <a:extLst>
                    <a:ext uri="{FF2B5EF4-FFF2-40B4-BE49-F238E27FC236}">
                      <a16:creationId xmlns:a16="http://schemas.microsoft.com/office/drawing/2014/main" id="{3B0506CF-6CFA-B8A3-C7BA-29204811E18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0878" y="417424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6" name="Picture 245">
                  <a:extLst>
                    <a:ext uri="{FF2B5EF4-FFF2-40B4-BE49-F238E27FC236}">
                      <a16:creationId xmlns:a16="http://schemas.microsoft.com/office/drawing/2014/main" id="{78F38BFE-1330-5436-12EF-A98ED3A68F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460676">
                  <a:off x="5997134" y="473175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7" name="Picture 246">
                  <a:extLst>
                    <a:ext uri="{FF2B5EF4-FFF2-40B4-BE49-F238E27FC236}">
                      <a16:creationId xmlns:a16="http://schemas.microsoft.com/office/drawing/2014/main" id="{9CA90D16-939A-E846-CFB2-87713F8FAAC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10305">
                  <a:off x="6233203" y="576322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8" name="Picture 247">
                  <a:extLst>
                    <a:ext uri="{FF2B5EF4-FFF2-40B4-BE49-F238E27FC236}">
                      <a16:creationId xmlns:a16="http://schemas.microsoft.com/office/drawing/2014/main" id="{D4C05A60-ED25-541B-360E-7DD2472F8E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442881">
                  <a:off x="5702453" y="5460489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49" name="Picture 248">
                  <a:extLst>
                    <a:ext uri="{FF2B5EF4-FFF2-40B4-BE49-F238E27FC236}">
                      <a16:creationId xmlns:a16="http://schemas.microsoft.com/office/drawing/2014/main" id="{74D5B98F-D67F-2B59-E197-4F8612814FB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0138" y="49301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50" name="Picture 249">
                  <a:extLst>
                    <a:ext uri="{FF2B5EF4-FFF2-40B4-BE49-F238E27FC236}">
                      <a16:creationId xmlns:a16="http://schemas.microsoft.com/office/drawing/2014/main" id="{6C3F88A1-6C8D-3548-EA14-181EAADF4ED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0203" y="402282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251" name="Picture 250">
                  <a:extLst>
                    <a:ext uri="{FF2B5EF4-FFF2-40B4-BE49-F238E27FC236}">
                      <a16:creationId xmlns:a16="http://schemas.microsoft.com/office/drawing/2014/main" id="{6DDB8852-E784-1A04-8ABE-2CBB6569973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71312" y="4398734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252" name="Straight Connector 251">
                  <a:extLst>
                    <a:ext uri="{FF2B5EF4-FFF2-40B4-BE49-F238E27FC236}">
                      <a16:creationId xmlns:a16="http://schemas.microsoft.com/office/drawing/2014/main" id="{4E57D5A7-ADE8-3CE9-B5B4-CB7BD0D58926}"/>
                    </a:ext>
                  </a:extLst>
                </p:cNvPr>
                <p:cNvCxnSpPr>
                  <a:cxnSpLocks/>
                  <a:stCxn id="238" idx="2"/>
                  <a:endCxn id="239" idx="1"/>
                </p:cNvCxnSpPr>
                <p:nvPr/>
              </p:nvCxnSpPr>
              <p:spPr>
                <a:xfrm>
                  <a:off x="2444605" y="5243623"/>
                  <a:ext cx="881617" cy="4704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Straight Connector 252">
                  <a:extLst>
                    <a:ext uri="{FF2B5EF4-FFF2-40B4-BE49-F238E27FC236}">
                      <a16:creationId xmlns:a16="http://schemas.microsoft.com/office/drawing/2014/main" id="{51DCC7BE-947D-3BE2-4564-B69C4BCDA0BD}"/>
                    </a:ext>
                  </a:extLst>
                </p:cNvPr>
                <p:cNvCxnSpPr>
                  <a:cxnSpLocks/>
                  <a:stCxn id="240" idx="1"/>
                  <a:endCxn id="239" idx="3"/>
                </p:cNvCxnSpPr>
                <p:nvPr/>
              </p:nvCxnSpPr>
              <p:spPr>
                <a:xfrm flipH="1">
                  <a:off x="3554822" y="5161551"/>
                  <a:ext cx="366191" cy="5525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4" name="Straight Connector 253">
                  <a:extLst>
                    <a:ext uri="{FF2B5EF4-FFF2-40B4-BE49-F238E27FC236}">
                      <a16:creationId xmlns:a16="http://schemas.microsoft.com/office/drawing/2014/main" id="{014B6140-6F0C-D483-347B-43423E8063E4}"/>
                    </a:ext>
                  </a:extLst>
                </p:cNvPr>
                <p:cNvCxnSpPr>
                  <a:cxnSpLocks/>
                  <a:stCxn id="240" idx="0"/>
                  <a:endCxn id="242" idx="3"/>
                </p:cNvCxnSpPr>
                <p:nvPr/>
              </p:nvCxnSpPr>
              <p:spPr>
                <a:xfrm flipH="1" flipV="1">
                  <a:off x="3639855" y="4459731"/>
                  <a:ext cx="313354" cy="5424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6" name="Straight Connector 255">
                  <a:extLst>
                    <a:ext uri="{FF2B5EF4-FFF2-40B4-BE49-F238E27FC236}">
                      <a16:creationId xmlns:a16="http://schemas.microsoft.com/office/drawing/2014/main" id="{E42AEA8D-1283-FE7A-A656-D846B8037475}"/>
                    </a:ext>
                  </a:extLst>
                </p:cNvPr>
                <p:cNvCxnSpPr>
                  <a:cxnSpLocks/>
                  <a:stCxn id="243" idx="1"/>
                  <a:endCxn id="240" idx="3"/>
                </p:cNvCxnSpPr>
                <p:nvPr/>
              </p:nvCxnSpPr>
              <p:spPr>
                <a:xfrm flipH="1" flipV="1">
                  <a:off x="4110980" y="5032780"/>
                  <a:ext cx="802498" cy="3129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7" name="Straight Connector 256">
                  <a:extLst>
                    <a:ext uri="{FF2B5EF4-FFF2-40B4-BE49-F238E27FC236}">
                      <a16:creationId xmlns:a16="http://schemas.microsoft.com/office/drawing/2014/main" id="{EE7B5204-7F39-011A-D693-B33B8F1988AF}"/>
                    </a:ext>
                  </a:extLst>
                </p:cNvPr>
                <p:cNvCxnSpPr>
                  <a:cxnSpLocks/>
                  <a:stCxn id="241" idx="0"/>
                  <a:endCxn id="240" idx="2"/>
                </p:cNvCxnSpPr>
                <p:nvPr/>
              </p:nvCxnSpPr>
              <p:spPr>
                <a:xfrm flipH="1" flipV="1">
                  <a:off x="4078784" y="5192150"/>
                  <a:ext cx="835547" cy="5499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8" name="Straight Connector 257">
                  <a:extLst>
                    <a:ext uri="{FF2B5EF4-FFF2-40B4-BE49-F238E27FC236}">
                      <a16:creationId xmlns:a16="http://schemas.microsoft.com/office/drawing/2014/main" id="{A00E8783-51A8-4768-4CCE-97433A14A9D0}"/>
                    </a:ext>
                  </a:extLst>
                </p:cNvPr>
                <p:cNvCxnSpPr>
                  <a:cxnSpLocks/>
                  <a:stCxn id="246" idx="1"/>
                  <a:endCxn id="243" idx="3"/>
                </p:cNvCxnSpPr>
                <p:nvPr/>
              </p:nvCxnSpPr>
              <p:spPr>
                <a:xfrm flipH="1">
                  <a:off x="5142079" y="4883712"/>
                  <a:ext cx="861275" cy="4619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9" name="Straight Connector 258">
                  <a:extLst>
                    <a:ext uri="{FF2B5EF4-FFF2-40B4-BE49-F238E27FC236}">
                      <a16:creationId xmlns:a16="http://schemas.microsoft.com/office/drawing/2014/main" id="{7A360655-337E-88B7-B863-FC38B21E51CC}"/>
                    </a:ext>
                  </a:extLst>
                </p:cNvPr>
                <p:cNvCxnSpPr>
                  <a:cxnSpLocks/>
                  <a:stCxn id="260" idx="1"/>
                  <a:endCxn id="249" idx="3"/>
                </p:cNvCxnSpPr>
                <p:nvPr/>
              </p:nvCxnSpPr>
              <p:spPr>
                <a:xfrm flipH="1" flipV="1">
                  <a:off x="7258738" y="5044485"/>
                  <a:ext cx="544738" cy="3787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260" name="Picture 259">
                  <a:extLst>
                    <a:ext uri="{FF2B5EF4-FFF2-40B4-BE49-F238E27FC236}">
                      <a16:creationId xmlns:a16="http://schemas.microsoft.com/office/drawing/2014/main" id="{3B2182FF-CD47-CF44-EF44-43D2EED9A7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03476" y="5308911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261" name="Straight Connector 260">
                  <a:extLst>
                    <a:ext uri="{FF2B5EF4-FFF2-40B4-BE49-F238E27FC236}">
                      <a16:creationId xmlns:a16="http://schemas.microsoft.com/office/drawing/2014/main" id="{035AC105-E91D-626B-8371-F9C131C8F0F7}"/>
                    </a:ext>
                  </a:extLst>
                </p:cNvPr>
                <p:cNvCxnSpPr>
                  <a:cxnSpLocks/>
                  <a:stCxn id="246" idx="3"/>
                  <a:endCxn id="249" idx="1"/>
                </p:cNvCxnSpPr>
                <p:nvPr/>
              </p:nvCxnSpPr>
              <p:spPr>
                <a:xfrm>
                  <a:off x="6219514" y="4808389"/>
                  <a:ext cx="810624" cy="23609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2" name="Straight Connector 261">
                  <a:extLst>
                    <a:ext uri="{FF2B5EF4-FFF2-40B4-BE49-F238E27FC236}">
                      <a16:creationId xmlns:a16="http://schemas.microsoft.com/office/drawing/2014/main" id="{6CD1F2C9-2364-3BC4-7E86-D75CA74DB3E3}"/>
                    </a:ext>
                  </a:extLst>
                </p:cNvPr>
                <p:cNvCxnSpPr>
                  <a:cxnSpLocks/>
                  <a:stCxn id="246" idx="2"/>
                  <a:endCxn id="247" idx="0"/>
                </p:cNvCxnSpPr>
                <p:nvPr/>
              </p:nvCxnSpPr>
              <p:spPr>
                <a:xfrm>
                  <a:off x="6148161" y="4954131"/>
                  <a:ext cx="148988" cy="8210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3" name="Straight Connector 262">
                  <a:extLst>
                    <a:ext uri="{FF2B5EF4-FFF2-40B4-BE49-F238E27FC236}">
                      <a16:creationId xmlns:a16="http://schemas.microsoft.com/office/drawing/2014/main" id="{D60CF937-CE82-4109-0691-AE6063E8C7A0}"/>
                    </a:ext>
                  </a:extLst>
                </p:cNvPr>
                <p:cNvCxnSpPr>
                  <a:cxnSpLocks/>
                  <a:stCxn id="248" idx="2"/>
                  <a:endCxn id="247" idx="1"/>
                </p:cNvCxnSpPr>
                <p:nvPr/>
              </p:nvCxnSpPr>
              <p:spPr>
                <a:xfrm>
                  <a:off x="5883021" y="5667316"/>
                  <a:ext cx="362187" cy="2618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4" name="Straight Connector 263">
                  <a:extLst>
                    <a:ext uri="{FF2B5EF4-FFF2-40B4-BE49-F238E27FC236}">
                      <a16:creationId xmlns:a16="http://schemas.microsoft.com/office/drawing/2014/main" id="{CF29523C-C25D-47DA-188F-20C2205BFA9E}"/>
                    </a:ext>
                  </a:extLst>
                </p:cNvPr>
                <p:cNvCxnSpPr>
                  <a:cxnSpLocks/>
                  <a:stCxn id="244" idx="0"/>
                  <a:endCxn id="245" idx="1"/>
                </p:cNvCxnSpPr>
                <p:nvPr/>
              </p:nvCxnSpPr>
              <p:spPr>
                <a:xfrm flipV="1">
                  <a:off x="4543300" y="4288540"/>
                  <a:ext cx="857578" cy="3056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Connector 264">
                  <a:extLst>
                    <a:ext uri="{FF2B5EF4-FFF2-40B4-BE49-F238E27FC236}">
                      <a16:creationId xmlns:a16="http://schemas.microsoft.com/office/drawing/2014/main" id="{A3C0B4B2-86D6-DFC1-06A6-2257569E4C44}"/>
                    </a:ext>
                  </a:extLst>
                </p:cNvPr>
                <p:cNvCxnSpPr>
                  <a:cxnSpLocks/>
                  <a:stCxn id="246" idx="0"/>
                  <a:endCxn id="245" idx="3"/>
                </p:cNvCxnSpPr>
                <p:nvPr/>
              </p:nvCxnSpPr>
              <p:spPr>
                <a:xfrm flipH="1" flipV="1">
                  <a:off x="5629478" y="4288541"/>
                  <a:ext cx="445229" cy="4494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Straight Connector 265">
                  <a:extLst>
                    <a:ext uri="{FF2B5EF4-FFF2-40B4-BE49-F238E27FC236}">
                      <a16:creationId xmlns:a16="http://schemas.microsoft.com/office/drawing/2014/main" id="{6971AE00-E9E9-FAF5-E7AA-CAC726587D10}"/>
                    </a:ext>
                  </a:extLst>
                </p:cNvPr>
                <p:cNvCxnSpPr>
                  <a:cxnSpLocks/>
                  <a:stCxn id="249" idx="0"/>
                  <a:endCxn id="250" idx="2"/>
                </p:cNvCxnSpPr>
                <p:nvPr/>
              </p:nvCxnSpPr>
              <p:spPr>
                <a:xfrm flipH="1" flipV="1">
                  <a:off x="6974503" y="4251420"/>
                  <a:ext cx="169935" cy="6787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Straight Connector 266">
                  <a:extLst>
                    <a:ext uri="{FF2B5EF4-FFF2-40B4-BE49-F238E27FC236}">
                      <a16:creationId xmlns:a16="http://schemas.microsoft.com/office/drawing/2014/main" id="{D3E54A30-256D-AA10-3FB4-031441D1C184}"/>
                    </a:ext>
                  </a:extLst>
                </p:cNvPr>
                <p:cNvCxnSpPr>
                  <a:cxnSpLocks/>
                  <a:stCxn id="251" idx="1"/>
                  <a:endCxn id="250" idx="3"/>
                </p:cNvCxnSpPr>
                <p:nvPr/>
              </p:nvCxnSpPr>
              <p:spPr>
                <a:xfrm flipH="1" flipV="1">
                  <a:off x="7088803" y="4137120"/>
                  <a:ext cx="882508" cy="3759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Straight Connector 267">
                  <a:extLst>
                    <a:ext uri="{FF2B5EF4-FFF2-40B4-BE49-F238E27FC236}">
                      <a16:creationId xmlns:a16="http://schemas.microsoft.com/office/drawing/2014/main" id="{B0CB8175-8F91-5F1C-8546-98C965198031}"/>
                    </a:ext>
                  </a:extLst>
                </p:cNvPr>
                <p:cNvCxnSpPr>
                  <a:cxnSpLocks/>
                  <a:stCxn id="260" idx="2"/>
                  <a:endCxn id="247" idx="2"/>
                </p:cNvCxnSpPr>
                <p:nvPr/>
              </p:nvCxnSpPr>
              <p:spPr>
                <a:xfrm flipH="1">
                  <a:off x="6397858" y="5537511"/>
                  <a:ext cx="1519918" cy="4423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Connector 268">
                  <a:extLst>
                    <a:ext uri="{FF2B5EF4-FFF2-40B4-BE49-F238E27FC236}">
                      <a16:creationId xmlns:a16="http://schemas.microsoft.com/office/drawing/2014/main" id="{34734886-016F-E0CD-9A70-9917BC5E650E}"/>
                    </a:ext>
                  </a:extLst>
                </p:cNvPr>
                <p:cNvCxnSpPr>
                  <a:cxnSpLocks/>
                  <a:stCxn id="238" idx="3"/>
                  <a:endCxn id="240" idx="0"/>
                </p:cNvCxnSpPr>
                <p:nvPr/>
              </p:nvCxnSpPr>
              <p:spPr>
                <a:xfrm flipV="1">
                  <a:off x="2558905" y="5002182"/>
                  <a:ext cx="1394304" cy="1271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0" name="Straight Connector 269">
                  <a:extLst>
                    <a:ext uri="{FF2B5EF4-FFF2-40B4-BE49-F238E27FC236}">
                      <a16:creationId xmlns:a16="http://schemas.microsoft.com/office/drawing/2014/main" id="{50786E65-D58E-D20D-467C-A21CEFA36CF7}"/>
                    </a:ext>
                  </a:extLst>
                </p:cNvPr>
                <p:cNvCxnSpPr>
                  <a:cxnSpLocks/>
                  <a:stCxn id="243" idx="0"/>
                  <a:endCxn id="244" idx="2"/>
                </p:cNvCxnSpPr>
                <p:nvPr/>
              </p:nvCxnSpPr>
              <p:spPr>
                <a:xfrm flipH="1" flipV="1">
                  <a:off x="4417730" y="4784111"/>
                  <a:ext cx="610049" cy="4472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8" name="Straight Connector 277">
                  <a:extLst>
                    <a:ext uri="{FF2B5EF4-FFF2-40B4-BE49-F238E27FC236}">
                      <a16:creationId xmlns:a16="http://schemas.microsoft.com/office/drawing/2014/main" id="{F139B8AF-9699-9088-BB80-4B473D8AB028}"/>
                    </a:ext>
                  </a:extLst>
                </p:cNvPr>
                <p:cNvCxnSpPr>
                  <a:cxnSpLocks/>
                  <a:stCxn id="243" idx="3"/>
                  <a:endCxn id="245" idx="2"/>
                </p:cNvCxnSpPr>
                <p:nvPr/>
              </p:nvCxnSpPr>
              <p:spPr>
                <a:xfrm flipV="1">
                  <a:off x="5142079" y="4402840"/>
                  <a:ext cx="373099" cy="9428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79" name="Straight Connector 278">
                  <a:extLst>
                    <a:ext uri="{FF2B5EF4-FFF2-40B4-BE49-F238E27FC236}">
                      <a16:creationId xmlns:a16="http://schemas.microsoft.com/office/drawing/2014/main" id="{A1397139-1520-309E-E018-C306010DF063}"/>
                    </a:ext>
                  </a:extLst>
                </p:cNvPr>
                <p:cNvCxnSpPr>
                  <a:cxnSpLocks/>
                  <a:stCxn id="238" idx="0"/>
                  <a:endCxn id="242" idx="2"/>
                </p:cNvCxnSpPr>
                <p:nvPr/>
              </p:nvCxnSpPr>
              <p:spPr>
                <a:xfrm flipV="1">
                  <a:off x="2444605" y="4467418"/>
                  <a:ext cx="1033837" cy="5476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0" name="Straight Connector 279">
                  <a:extLst>
                    <a:ext uri="{FF2B5EF4-FFF2-40B4-BE49-F238E27FC236}">
                      <a16:creationId xmlns:a16="http://schemas.microsoft.com/office/drawing/2014/main" id="{B7CF209B-E633-9667-DD71-040CDA8A857B}"/>
                    </a:ext>
                  </a:extLst>
                </p:cNvPr>
                <p:cNvCxnSpPr>
                  <a:cxnSpLocks/>
                  <a:stCxn id="244" idx="1"/>
                  <a:endCxn id="242" idx="3"/>
                </p:cNvCxnSpPr>
                <p:nvPr/>
              </p:nvCxnSpPr>
              <p:spPr>
                <a:xfrm flipH="1" flipV="1">
                  <a:off x="3639855" y="4459731"/>
                  <a:ext cx="745675" cy="1650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1" name="Straight Connector 280">
                  <a:extLst>
                    <a:ext uri="{FF2B5EF4-FFF2-40B4-BE49-F238E27FC236}">
                      <a16:creationId xmlns:a16="http://schemas.microsoft.com/office/drawing/2014/main" id="{4D446CD0-6F85-C3B5-5BD0-F572122C38C2}"/>
                    </a:ext>
                  </a:extLst>
                </p:cNvPr>
                <p:cNvCxnSpPr>
                  <a:cxnSpLocks/>
                  <a:stCxn id="248" idx="0"/>
                  <a:endCxn id="244" idx="3"/>
                </p:cNvCxnSpPr>
                <p:nvPr/>
              </p:nvCxnSpPr>
              <p:spPr>
                <a:xfrm flipH="1" flipV="1">
                  <a:off x="4575501" y="4753510"/>
                  <a:ext cx="1174984" cy="728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Connector 281">
                  <a:extLst>
                    <a:ext uri="{FF2B5EF4-FFF2-40B4-BE49-F238E27FC236}">
                      <a16:creationId xmlns:a16="http://schemas.microsoft.com/office/drawing/2014/main" id="{D02E9A12-4EE2-F568-0394-C6E8B21BF0C4}"/>
                    </a:ext>
                  </a:extLst>
                </p:cNvPr>
                <p:cNvCxnSpPr>
                  <a:cxnSpLocks/>
                  <a:stCxn id="248" idx="1"/>
                  <a:endCxn id="241" idx="3"/>
                </p:cNvCxnSpPr>
                <p:nvPr/>
              </p:nvCxnSpPr>
              <p:spPr>
                <a:xfrm flipH="1">
                  <a:off x="5028631" y="5642744"/>
                  <a:ext cx="695595" cy="2136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3" name="Straight Connector 282">
                  <a:extLst>
                    <a:ext uri="{FF2B5EF4-FFF2-40B4-BE49-F238E27FC236}">
                      <a16:creationId xmlns:a16="http://schemas.microsoft.com/office/drawing/2014/main" id="{198FEA9C-AA06-6CB1-0A99-45B08F074BC9}"/>
                    </a:ext>
                  </a:extLst>
                </p:cNvPr>
                <p:cNvCxnSpPr>
                  <a:cxnSpLocks/>
                  <a:stCxn id="250" idx="2"/>
                  <a:endCxn id="247" idx="3"/>
                </p:cNvCxnSpPr>
                <p:nvPr/>
              </p:nvCxnSpPr>
              <p:spPr>
                <a:xfrm flipH="1">
                  <a:off x="6449799" y="4251420"/>
                  <a:ext cx="524704" cy="15744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5" name="Straight Connector 284">
                  <a:extLst>
                    <a:ext uri="{FF2B5EF4-FFF2-40B4-BE49-F238E27FC236}">
                      <a16:creationId xmlns:a16="http://schemas.microsoft.com/office/drawing/2014/main" id="{11054E05-964B-745B-A1F9-8A7DE02832A2}"/>
                    </a:ext>
                  </a:extLst>
                </p:cNvPr>
                <p:cNvCxnSpPr>
                  <a:cxnSpLocks/>
                  <a:stCxn id="251" idx="2"/>
                  <a:endCxn id="249" idx="3"/>
                </p:cNvCxnSpPr>
                <p:nvPr/>
              </p:nvCxnSpPr>
              <p:spPr>
                <a:xfrm flipH="1">
                  <a:off x="7258738" y="4627334"/>
                  <a:ext cx="826874" cy="4171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6" name="Straight Connector 285">
                  <a:extLst>
                    <a:ext uri="{FF2B5EF4-FFF2-40B4-BE49-F238E27FC236}">
                      <a16:creationId xmlns:a16="http://schemas.microsoft.com/office/drawing/2014/main" id="{B9E4933B-8478-EB45-DD42-9994115CECF6}"/>
                    </a:ext>
                  </a:extLst>
                </p:cNvPr>
                <p:cNvCxnSpPr>
                  <a:cxnSpLocks/>
                  <a:stCxn id="244" idx="2"/>
                  <a:endCxn id="241" idx="0"/>
                </p:cNvCxnSpPr>
                <p:nvPr/>
              </p:nvCxnSpPr>
              <p:spPr>
                <a:xfrm>
                  <a:off x="4417730" y="4784111"/>
                  <a:ext cx="496601" cy="9579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87" name="Straight Connector 286">
                  <a:extLst>
                    <a:ext uri="{FF2B5EF4-FFF2-40B4-BE49-F238E27FC236}">
                      <a16:creationId xmlns:a16="http://schemas.microsoft.com/office/drawing/2014/main" id="{7E039579-E3F9-41C0-2422-C763E8CACD9C}"/>
                    </a:ext>
                  </a:extLst>
                </p:cNvPr>
                <p:cNvCxnSpPr>
                  <a:cxnSpLocks/>
                  <a:stCxn id="246" idx="3"/>
                  <a:endCxn id="250" idx="1"/>
                </p:cNvCxnSpPr>
                <p:nvPr/>
              </p:nvCxnSpPr>
              <p:spPr>
                <a:xfrm flipV="1">
                  <a:off x="6219514" y="4137120"/>
                  <a:ext cx="640689" cy="6712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290" name="Picture 289">
                <a:extLst>
                  <a:ext uri="{FF2B5EF4-FFF2-40B4-BE49-F238E27FC236}">
                    <a16:creationId xmlns:a16="http://schemas.microsoft.com/office/drawing/2014/main" id="{A349060C-E369-EBDF-6E26-AA64DA35FB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75188" y="23387942"/>
                <a:ext cx="1036900" cy="1023949"/>
              </a:xfrm>
              <a:prstGeom prst="rect">
                <a:avLst/>
              </a:prstGeom>
            </p:spPr>
          </p:pic>
          <p:pic>
            <p:nvPicPr>
              <p:cNvPr id="29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C1B54683-1EFD-97EA-AAD2-A6301F41BF8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43596" y="23088851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9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4D32EDE-8677-32C2-C0C8-17C100150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22629" y="2376187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3899FAB8-24C9-AA38-510C-93AF4AC5E14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61942" y="24395649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5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8B6C8B17-BBC7-65E0-7511-24DE383414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085845" y="2299744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6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604E9B26-C26A-97D1-D0B5-783FA556F70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47368" y="2288306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81BE0114-2968-168C-AD60-DD5B684D9C4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383602" y="2277756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0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CFA7DAD4-A023-F005-7C59-A51E8D45A2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1784" y="2267025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6FB2E80D-D3AC-7812-69E5-C5E82E0341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00415" y="22599659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738F0A3-6B2F-7CC5-90E0-1A141E2CC6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08398" y="2374725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3C370B0-3EB0-CDC7-C8D3-73B9201B7B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75743" y="2374205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4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0E20BE6-EE8E-37B9-F100-BB52710827E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47762" y="23735551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6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63EEA8EE-35D9-EB4A-C780-6C344C04167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48642" y="23740751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8931272-1D2A-6610-B3D1-79CDD452FE3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95245" y="2448878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55839AC0-4C04-9FED-B1A5-C6F0E293103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57885" y="2455427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1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20F1D366-58A8-6D75-32AD-F361EC6704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292363" y="2462374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727BFD2-F986-1CE2-17C5-C7431E60A55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02263" y="2470091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1B26723F-255E-944E-0DA7-FBD587C2CC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7394" y="2482136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2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2F655A4B-7F3C-6C22-EA67-87A64EF5C03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20395" y="23733844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0" name="Cloud Callout 329">
                <a:extLst>
                  <a:ext uri="{FF2B5EF4-FFF2-40B4-BE49-F238E27FC236}">
                    <a16:creationId xmlns:a16="http://schemas.microsoft.com/office/drawing/2014/main" id="{03583EA4-2DB4-59D0-60BD-C2016B7DB858}"/>
                  </a:ext>
                </a:extLst>
              </p:cNvPr>
              <p:cNvSpPr/>
              <p:nvPr/>
            </p:nvSpPr>
            <p:spPr>
              <a:xfrm flipH="1">
                <a:off x="7519654" y="22044611"/>
                <a:ext cx="4776850" cy="2851995"/>
              </a:xfrm>
              <a:prstGeom prst="cloudCallou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61" dirty="0">
                    <a:latin typeface="Times" pitchFamily="2" charset="0"/>
                    <a:cs typeface="Times New Roman" panose="02020603050405020304" pitchFamily="18" charset="0"/>
                  </a:rPr>
                  <a:t>Messages are anonymous and </a:t>
                </a:r>
                <a:r>
                  <a:rPr lang="en-US" sz="2261" dirty="0" err="1">
                    <a:latin typeface="Times" pitchFamily="2" charset="0"/>
                    <a:cs typeface="Times New Roman" panose="02020603050405020304" pitchFamily="18" charset="0"/>
                  </a:rPr>
                  <a:t>unlinkable</a:t>
                </a:r>
                <a:r>
                  <a:rPr lang="en-US" sz="2261" dirty="0">
                    <a:latin typeface="Times" pitchFamily="2" charset="0"/>
                    <a:cs typeface="Times New Roman" panose="02020603050405020304" pitchFamily="18" charset="0"/>
                  </a:rPr>
                  <a:t>!</a:t>
                </a:r>
              </a:p>
            </p:txBody>
          </p:sp>
          <p:pic>
            <p:nvPicPr>
              <p:cNvPr id="33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A9C2F768-88DD-429E-2CAC-9F6BD0683CB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681794" y="25330138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3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9492DC8-140D-9361-D8B7-58D02C78015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98168" y="2298050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83" name="Group 482">
                <a:extLst>
                  <a:ext uri="{FF2B5EF4-FFF2-40B4-BE49-F238E27FC236}">
                    <a16:creationId xmlns:a16="http://schemas.microsoft.com/office/drawing/2014/main" id="{17D34553-3D12-A7D2-2962-CFE2134E9E2C}"/>
                  </a:ext>
                </a:extLst>
              </p:cNvPr>
              <p:cNvGrpSpPr/>
              <p:nvPr/>
            </p:nvGrpSpPr>
            <p:grpSpPr>
              <a:xfrm rot="401532">
                <a:off x="9166148" y="24733347"/>
                <a:ext cx="2810417" cy="1436475"/>
                <a:chOff x="11346550" y="21787453"/>
                <a:chExt cx="2810417" cy="1436475"/>
              </a:xfrm>
            </p:grpSpPr>
            <p:pic>
              <p:nvPicPr>
                <p:cNvPr id="236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D3465B00-5D0D-AFED-1586-F08FF3A32ED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346550" y="22866261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4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A1096D04-BB21-7317-84C7-25D0DAE91D3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1660437" y="22752706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5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CF90550E-F9CB-0FB6-86A2-8803906EBA43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021729" y="22608513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6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0BEE56A4-D39F-6CA3-92B0-A755CC9D5A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366143" y="22474853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7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EC5E7F32-69ED-9F19-9F40-F7FC70E63C9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656596" y="22339604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28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4EA515CD-F4B3-87BC-2504-F9A0D292803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2948838" y="22197630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3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4376045C-6EFF-3541-2A5B-E65457F18A98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224467" y="22026656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334" name="Picture 2" descr="Front And Back Of Envelope Clipart - White Envelope Icon Png - 2400x1545  PNG Download - PNGkit">
                  <a:extLst>
                    <a:ext uri="{FF2B5EF4-FFF2-40B4-BE49-F238E27FC236}">
                      <a16:creationId xmlns:a16="http://schemas.microsoft.com/office/drawing/2014/main" id="{72238280-0AB6-43C0-1FC8-969B5711F2A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duotone>
                    <a:schemeClr val="accent1">
                      <a:shade val="45000"/>
                      <a:satMod val="135000"/>
                    </a:schemeClr>
                    <a:prstClr val="white"/>
                  </a:duotone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13634976" y="21787453"/>
                  <a:ext cx="521991" cy="35766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4F9BBD79-0FDF-A5BB-B3EB-4570A636E3C2}"/>
                  </a:ext>
                </a:extLst>
              </p:cNvPr>
              <p:cNvSpPr txBox="1"/>
              <p:nvPr/>
            </p:nvSpPr>
            <p:spPr>
              <a:xfrm>
                <a:off x="3587297" y="22127229"/>
                <a:ext cx="3955265" cy="68459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543" dirty="0">
                    <a:solidFill>
                      <a:schemeClr val="accent6"/>
                    </a:solidFill>
                    <a:latin typeface="Times" pitchFamily="2" charset="0"/>
                    <a:cs typeface="Times New Roman" panose="02020603050405020304" pitchFamily="18" charset="0"/>
                  </a:rPr>
                  <a:t>Publisher </a:t>
                </a:r>
              </a:p>
            </p:txBody>
          </p:sp>
          <p:sp>
            <p:nvSpPr>
              <p:cNvPr id="336" name="TextBox 335">
                <a:extLst>
                  <a:ext uri="{FF2B5EF4-FFF2-40B4-BE49-F238E27FC236}">
                    <a16:creationId xmlns:a16="http://schemas.microsoft.com/office/drawing/2014/main" id="{270280B2-6760-089E-E1B1-CA67821EAF07}"/>
                  </a:ext>
                </a:extLst>
              </p:cNvPr>
              <p:cNvSpPr txBox="1"/>
              <p:nvPr/>
            </p:nvSpPr>
            <p:spPr>
              <a:xfrm>
                <a:off x="264128" y="22437206"/>
                <a:ext cx="2028903" cy="684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43" dirty="0">
                    <a:latin typeface="Times" pitchFamily="2" charset="0"/>
                    <a:cs typeface="Times New Roman" panose="02020603050405020304" pitchFamily="18" charset="0"/>
                  </a:rPr>
                  <a:t>Spammer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8DE05D89-9902-B53D-4607-ED850BBA4C28}"/>
                  </a:ext>
                </a:extLst>
              </p:cNvPr>
              <p:cNvSpPr txBox="1"/>
              <p:nvPr/>
            </p:nvSpPr>
            <p:spPr>
              <a:xfrm>
                <a:off x="11966647" y="24200348"/>
                <a:ext cx="2664211" cy="684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43" dirty="0">
                    <a:latin typeface="Times" pitchFamily="2" charset="0"/>
                    <a:cs typeface="Times New Roman" panose="02020603050405020304" pitchFamily="18" charset="0"/>
                  </a:rPr>
                  <a:t>Routing peer</a:t>
                </a:r>
              </a:p>
            </p:txBody>
          </p:sp>
        </p:grpSp>
      </p:grpSp>
      <p:grpSp>
        <p:nvGrpSpPr>
          <p:cNvPr id="962" name="Group 961">
            <a:extLst>
              <a:ext uri="{FF2B5EF4-FFF2-40B4-BE49-F238E27FC236}">
                <a16:creationId xmlns:a16="http://schemas.microsoft.com/office/drawing/2014/main" id="{9C6613CF-9FF4-BAED-CBA6-6C589F1F876B}"/>
              </a:ext>
            </a:extLst>
          </p:cNvPr>
          <p:cNvGrpSpPr/>
          <p:nvPr/>
        </p:nvGrpSpPr>
        <p:grpSpPr>
          <a:xfrm>
            <a:off x="119645" y="4217352"/>
            <a:ext cx="10392576" cy="3828506"/>
            <a:chOff x="169351" y="5838535"/>
            <a:chExt cx="14710086" cy="5419027"/>
          </a:xfrm>
        </p:grpSpPr>
        <p:sp>
          <p:nvSpPr>
            <p:cNvPr id="74" name="TextBox 73"/>
            <p:cNvSpPr txBox="1"/>
            <p:nvPr/>
          </p:nvSpPr>
          <p:spPr>
            <a:xfrm>
              <a:off x="169351" y="5838535"/>
              <a:ext cx="14710086" cy="23462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3" dirty="0">
                  <a:latin typeface="Times" pitchFamily="2" charset="0"/>
                  <a:cs typeface="Times New Roman" panose="02020603050405020304" pitchFamily="18" charset="0"/>
                </a:rPr>
                <a:t>WAKU-RELAY  [1] follows a publisher-subscriber messaging model with gossip-based routing (extension of libp2p GossipSub-v1.1 [2]).</a:t>
              </a:r>
            </a:p>
            <a:p>
              <a:r>
                <a:rPr lang="en-US" sz="2543" dirty="0">
                  <a:latin typeface="Times" pitchFamily="2" charset="0"/>
                  <a:cs typeface="Times New Roman" panose="02020603050405020304" pitchFamily="18" charset="0"/>
                </a:rPr>
                <a:t>Messages are anonymous i.e. protocol message headers carry no personally identifiable information about the message origin.</a:t>
              </a: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F2F8D9D6-B557-B8A9-EC54-3DF53E146AD3}"/>
                </a:ext>
              </a:extLst>
            </p:cNvPr>
            <p:cNvGrpSpPr/>
            <p:nvPr/>
          </p:nvGrpSpPr>
          <p:grpSpPr>
            <a:xfrm>
              <a:off x="1717462" y="7768869"/>
              <a:ext cx="10531338" cy="3488693"/>
              <a:chOff x="1717462" y="6573121"/>
              <a:chExt cx="10531338" cy="3488693"/>
            </a:xfrm>
          </p:grpSpPr>
          <p:grpSp>
            <p:nvGrpSpPr>
              <p:cNvPr id="372" name="Group 371">
                <a:extLst>
                  <a:ext uri="{FF2B5EF4-FFF2-40B4-BE49-F238E27FC236}">
                    <a16:creationId xmlns:a16="http://schemas.microsoft.com/office/drawing/2014/main" id="{EDC2101D-9390-1A35-812D-F8EB4018B0F4}"/>
                  </a:ext>
                </a:extLst>
              </p:cNvPr>
              <p:cNvGrpSpPr/>
              <p:nvPr/>
            </p:nvGrpSpPr>
            <p:grpSpPr>
              <a:xfrm>
                <a:off x="1717462" y="6573121"/>
                <a:ext cx="10531338" cy="3488693"/>
                <a:chOff x="2330305" y="4022820"/>
                <a:chExt cx="5869607" cy="1969005"/>
              </a:xfrm>
            </p:grpSpPr>
            <p:pic>
              <p:nvPicPr>
                <p:cNvPr id="373" name="Picture 372">
                  <a:extLst>
                    <a:ext uri="{FF2B5EF4-FFF2-40B4-BE49-F238E27FC236}">
                      <a16:creationId xmlns:a16="http://schemas.microsoft.com/office/drawing/2014/main" id="{D921C731-BCC7-8FB0-F58B-9FA8722959A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rgbClr val="C0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2330305" y="501502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74" name="Picture 373">
                  <a:extLst>
                    <a:ext uri="{FF2B5EF4-FFF2-40B4-BE49-F238E27FC236}">
                      <a16:creationId xmlns:a16="http://schemas.microsoft.com/office/drawing/2014/main" id="{97DBE4DB-1B90-B25B-0A42-6414B1D2C4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6222" y="559981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86" name="Picture 385">
                  <a:extLst>
                    <a:ext uri="{FF2B5EF4-FFF2-40B4-BE49-F238E27FC236}">
                      <a16:creationId xmlns:a16="http://schemas.microsoft.com/office/drawing/2014/main" id="{DC2F4DEA-0682-9847-E09F-461056CD19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572122">
                  <a:off x="3901696" y="498286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2" name="Picture 391">
                  <a:extLst>
                    <a:ext uri="{FF2B5EF4-FFF2-40B4-BE49-F238E27FC236}">
                      <a16:creationId xmlns:a16="http://schemas.microsoft.com/office/drawing/2014/main" id="{93491438-885A-4BA5-041A-82A25C7D71D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0031" y="574206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4" name="Picture 393">
                  <a:extLst>
                    <a:ext uri="{FF2B5EF4-FFF2-40B4-BE49-F238E27FC236}">
                      <a16:creationId xmlns:a16="http://schemas.microsoft.com/office/drawing/2014/main" id="{BDBDEBD7-AE53-F224-87A4-6E6E6C5076E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515881">
                  <a:off x="3440522" y="42680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5" name="Picture 394">
                  <a:extLst>
                    <a:ext uri="{FF2B5EF4-FFF2-40B4-BE49-F238E27FC236}">
                      <a16:creationId xmlns:a16="http://schemas.microsoft.com/office/drawing/2014/main" id="{3E61E669-721A-0779-C002-81EE5AC9C7E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3479" y="5231401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6" name="Picture 395">
                  <a:extLst>
                    <a:ext uri="{FF2B5EF4-FFF2-40B4-BE49-F238E27FC236}">
                      <a16:creationId xmlns:a16="http://schemas.microsoft.com/office/drawing/2014/main" id="{81EFE2C1-ED9C-0AE3-A1A3-01CA4AF702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27806">
                  <a:off x="4366215" y="457482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7" name="Picture 396">
                  <a:extLst>
                    <a:ext uri="{FF2B5EF4-FFF2-40B4-BE49-F238E27FC236}">
                      <a16:creationId xmlns:a16="http://schemas.microsoft.com/office/drawing/2014/main" id="{D08A279E-5FEF-2F7B-10CC-635CEBB3F5B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0878" y="417424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399" name="Picture 398">
                  <a:extLst>
                    <a:ext uri="{FF2B5EF4-FFF2-40B4-BE49-F238E27FC236}">
                      <a16:creationId xmlns:a16="http://schemas.microsoft.com/office/drawing/2014/main" id="{B5E752B5-8366-A9BF-3C88-2DDF4A7CBB4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460676">
                  <a:off x="5997134" y="473175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0" name="Picture 399">
                  <a:extLst>
                    <a:ext uri="{FF2B5EF4-FFF2-40B4-BE49-F238E27FC236}">
                      <a16:creationId xmlns:a16="http://schemas.microsoft.com/office/drawing/2014/main" id="{6ECD3E31-E89B-24EF-A1E5-08FE74D9CA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10305">
                  <a:off x="6233203" y="576322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1" name="Picture 400">
                  <a:extLst>
                    <a:ext uri="{FF2B5EF4-FFF2-40B4-BE49-F238E27FC236}">
                      <a16:creationId xmlns:a16="http://schemas.microsoft.com/office/drawing/2014/main" id="{FF64FCD9-EF0A-E1A6-B2AD-AF7D1BE2EB4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442881">
                  <a:off x="5702453" y="5460489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2" name="Picture 401">
                  <a:extLst>
                    <a:ext uri="{FF2B5EF4-FFF2-40B4-BE49-F238E27FC236}">
                      <a16:creationId xmlns:a16="http://schemas.microsoft.com/office/drawing/2014/main" id="{809906C2-D2A8-8BE1-97E1-436210FBBBC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0138" y="49301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3" name="Picture 402">
                  <a:extLst>
                    <a:ext uri="{FF2B5EF4-FFF2-40B4-BE49-F238E27FC236}">
                      <a16:creationId xmlns:a16="http://schemas.microsoft.com/office/drawing/2014/main" id="{4FA51EE1-589F-EDA5-5CB6-8BFA1844F48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0203" y="402282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406" name="Picture 405">
                  <a:extLst>
                    <a:ext uri="{FF2B5EF4-FFF2-40B4-BE49-F238E27FC236}">
                      <a16:creationId xmlns:a16="http://schemas.microsoft.com/office/drawing/2014/main" id="{E8299B4D-0447-7DC3-6554-C4C2B161D8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71312" y="4398734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407" name="Straight Connector 406">
                  <a:extLst>
                    <a:ext uri="{FF2B5EF4-FFF2-40B4-BE49-F238E27FC236}">
                      <a16:creationId xmlns:a16="http://schemas.microsoft.com/office/drawing/2014/main" id="{AF7E52D2-3376-ACD2-00D4-CA5FF6B43FF9}"/>
                    </a:ext>
                  </a:extLst>
                </p:cNvPr>
                <p:cNvCxnSpPr>
                  <a:cxnSpLocks/>
                  <a:stCxn id="373" idx="2"/>
                  <a:endCxn id="374" idx="1"/>
                </p:cNvCxnSpPr>
                <p:nvPr/>
              </p:nvCxnSpPr>
              <p:spPr>
                <a:xfrm>
                  <a:off x="2444605" y="5243623"/>
                  <a:ext cx="881617" cy="47049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8" name="Straight Connector 407">
                  <a:extLst>
                    <a:ext uri="{FF2B5EF4-FFF2-40B4-BE49-F238E27FC236}">
                      <a16:creationId xmlns:a16="http://schemas.microsoft.com/office/drawing/2014/main" id="{D0BED0CD-2A88-2008-7C53-B5DD23BB2DB3}"/>
                    </a:ext>
                  </a:extLst>
                </p:cNvPr>
                <p:cNvCxnSpPr>
                  <a:cxnSpLocks/>
                  <a:stCxn id="386" idx="1"/>
                  <a:endCxn id="374" idx="3"/>
                </p:cNvCxnSpPr>
                <p:nvPr/>
              </p:nvCxnSpPr>
              <p:spPr>
                <a:xfrm flipH="1">
                  <a:off x="3554822" y="5161551"/>
                  <a:ext cx="366191" cy="5525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8090B03D-1483-E0E2-0F6B-FAD80A75BF9B}"/>
                    </a:ext>
                  </a:extLst>
                </p:cNvPr>
                <p:cNvCxnSpPr>
                  <a:cxnSpLocks/>
                  <a:stCxn id="386" idx="0"/>
                  <a:endCxn id="394" idx="3"/>
                </p:cNvCxnSpPr>
                <p:nvPr/>
              </p:nvCxnSpPr>
              <p:spPr>
                <a:xfrm flipH="1" flipV="1">
                  <a:off x="3639855" y="4459731"/>
                  <a:ext cx="313354" cy="54245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6515852E-24A5-9FDC-D5A8-15A5031200D5}"/>
                    </a:ext>
                  </a:extLst>
                </p:cNvPr>
                <p:cNvCxnSpPr>
                  <a:cxnSpLocks/>
                  <a:stCxn id="395" idx="1"/>
                  <a:endCxn id="386" idx="3"/>
                </p:cNvCxnSpPr>
                <p:nvPr/>
              </p:nvCxnSpPr>
              <p:spPr>
                <a:xfrm flipH="1" flipV="1">
                  <a:off x="4110980" y="5032780"/>
                  <a:ext cx="802498" cy="31292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305A247B-402E-978F-1B74-788612CE129D}"/>
                    </a:ext>
                  </a:extLst>
                </p:cNvPr>
                <p:cNvCxnSpPr>
                  <a:cxnSpLocks/>
                  <a:stCxn id="392" idx="0"/>
                  <a:endCxn id="386" idx="2"/>
                </p:cNvCxnSpPr>
                <p:nvPr/>
              </p:nvCxnSpPr>
              <p:spPr>
                <a:xfrm flipH="1" flipV="1">
                  <a:off x="4078784" y="5192150"/>
                  <a:ext cx="835547" cy="549913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E4220C6C-BC95-C36C-BC99-2A842267F9A5}"/>
                    </a:ext>
                  </a:extLst>
                </p:cNvPr>
                <p:cNvCxnSpPr>
                  <a:cxnSpLocks/>
                  <a:stCxn id="399" idx="1"/>
                  <a:endCxn id="395" idx="3"/>
                </p:cNvCxnSpPr>
                <p:nvPr/>
              </p:nvCxnSpPr>
              <p:spPr>
                <a:xfrm flipH="1">
                  <a:off x="5142079" y="4883712"/>
                  <a:ext cx="861275" cy="4619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Connector 413">
                  <a:extLst>
                    <a:ext uri="{FF2B5EF4-FFF2-40B4-BE49-F238E27FC236}">
                      <a16:creationId xmlns:a16="http://schemas.microsoft.com/office/drawing/2014/main" id="{C9706A75-C4AB-7951-3054-67F2AEAB41EC}"/>
                    </a:ext>
                  </a:extLst>
                </p:cNvPr>
                <p:cNvCxnSpPr>
                  <a:cxnSpLocks/>
                  <a:stCxn id="420" idx="1"/>
                  <a:endCxn id="402" idx="3"/>
                </p:cNvCxnSpPr>
                <p:nvPr/>
              </p:nvCxnSpPr>
              <p:spPr>
                <a:xfrm flipH="1" flipV="1">
                  <a:off x="7258738" y="5044485"/>
                  <a:ext cx="544738" cy="3787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420" name="Picture 419">
                  <a:extLst>
                    <a:ext uri="{FF2B5EF4-FFF2-40B4-BE49-F238E27FC236}">
                      <a16:creationId xmlns:a16="http://schemas.microsoft.com/office/drawing/2014/main" id="{DAE8DE06-CA99-9779-9137-0D6EE8D632A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03476" y="5308911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421" name="Straight Connector 420">
                  <a:extLst>
                    <a:ext uri="{FF2B5EF4-FFF2-40B4-BE49-F238E27FC236}">
                      <a16:creationId xmlns:a16="http://schemas.microsoft.com/office/drawing/2014/main" id="{0CB6AF78-6A00-4EDD-C8E8-BAC37B790A78}"/>
                    </a:ext>
                  </a:extLst>
                </p:cNvPr>
                <p:cNvCxnSpPr>
                  <a:cxnSpLocks/>
                  <a:stCxn id="399" idx="3"/>
                  <a:endCxn id="402" idx="1"/>
                </p:cNvCxnSpPr>
                <p:nvPr/>
              </p:nvCxnSpPr>
              <p:spPr>
                <a:xfrm>
                  <a:off x="6219514" y="4808389"/>
                  <a:ext cx="810624" cy="236097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5" name="Straight Connector 424">
                  <a:extLst>
                    <a:ext uri="{FF2B5EF4-FFF2-40B4-BE49-F238E27FC236}">
                      <a16:creationId xmlns:a16="http://schemas.microsoft.com/office/drawing/2014/main" id="{814E4030-BC62-17BF-F557-223F3ED2220C}"/>
                    </a:ext>
                  </a:extLst>
                </p:cNvPr>
                <p:cNvCxnSpPr>
                  <a:cxnSpLocks/>
                  <a:stCxn id="399" idx="2"/>
                  <a:endCxn id="400" idx="0"/>
                </p:cNvCxnSpPr>
                <p:nvPr/>
              </p:nvCxnSpPr>
              <p:spPr>
                <a:xfrm>
                  <a:off x="6148161" y="4954131"/>
                  <a:ext cx="148988" cy="8210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29" name="Straight Connector 428">
                  <a:extLst>
                    <a:ext uri="{FF2B5EF4-FFF2-40B4-BE49-F238E27FC236}">
                      <a16:creationId xmlns:a16="http://schemas.microsoft.com/office/drawing/2014/main" id="{40E8977C-98FB-D775-11F7-2F07DE7E8BE6}"/>
                    </a:ext>
                  </a:extLst>
                </p:cNvPr>
                <p:cNvCxnSpPr>
                  <a:cxnSpLocks/>
                  <a:stCxn id="401" idx="2"/>
                  <a:endCxn id="400" idx="1"/>
                </p:cNvCxnSpPr>
                <p:nvPr/>
              </p:nvCxnSpPr>
              <p:spPr>
                <a:xfrm>
                  <a:off x="5883021" y="5667316"/>
                  <a:ext cx="362187" cy="261845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1" name="Straight Connector 430">
                  <a:extLst>
                    <a:ext uri="{FF2B5EF4-FFF2-40B4-BE49-F238E27FC236}">
                      <a16:creationId xmlns:a16="http://schemas.microsoft.com/office/drawing/2014/main" id="{B9454BA3-1D98-A7D5-0A07-CF91998014CB}"/>
                    </a:ext>
                  </a:extLst>
                </p:cNvPr>
                <p:cNvCxnSpPr>
                  <a:cxnSpLocks/>
                  <a:stCxn id="396" idx="0"/>
                  <a:endCxn id="397" idx="1"/>
                </p:cNvCxnSpPr>
                <p:nvPr/>
              </p:nvCxnSpPr>
              <p:spPr>
                <a:xfrm flipV="1">
                  <a:off x="4543300" y="4288540"/>
                  <a:ext cx="857578" cy="305600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2" name="Straight Connector 431">
                  <a:extLst>
                    <a:ext uri="{FF2B5EF4-FFF2-40B4-BE49-F238E27FC236}">
                      <a16:creationId xmlns:a16="http://schemas.microsoft.com/office/drawing/2014/main" id="{42108658-0375-DB2F-0D98-957E44F5FB5B}"/>
                    </a:ext>
                  </a:extLst>
                </p:cNvPr>
                <p:cNvCxnSpPr>
                  <a:cxnSpLocks/>
                  <a:stCxn id="399" idx="0"/>
                  <a:endCxn id="397" idx="3"/>
                </p:cNvCxnSpPr>
                <p:nvPr/>
              </p:nvCxnSpPr>
              <p:spPr>
                <a:xfrm flipH="1" flipV="1">
                  <a:off x="5629478" y="4288541"/>
                  <a:ext cx="445229" cy="4494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45A8D893-CB65-35CD-5CF9-95D043B7FC31}"/>
                    </a:ext>
                  </a:extLst>
                </p:cNvPr>
                <p:cNvCxnSpPr>
                  <a:cxnSpLocks/>
                  <a:stCxn id="402" idx="0"/>
                  <a:endCxn id="403" idx="2"/>
                </p:cNvCxnSpPr>
                <p:nvPr/>
              </p:nvCxnSpPr>
              <p:spPr>
                <a:xfrm flipH="1" flipV="1">
                  <a:off x="6974503" y="4251420"/>
                  <a:ext cx="169935" cy="6787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C096B3E7-385A-1C1D-DD1B-CBA4CCBFAB35}"/>
                    </a:ext>
                  </a:extLst>
                </p:cNvPr>
                <p:cNvCxnSpPr>
                  <a:cxnSpLocks/>
                  <a:stCxn id="406" idx="1"/>
                  <a:endCxn id="403" idx="3"/>
                </p:cNvCxnSpPr>
                <p:nvPr/>
              </p:nvCxnSpPr>
              <p:spPr>
                <a:xfrm flipH="1" flipV="1">
                  <a:off x="7088803" y="4137120"/>
                  <a:ext cx="882508" cy="3759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5B1E5FB8-57E3-014A-4EE2-6D78E47ABBED}"/>
                    </a:ext>
                  </a:extLst>
                </p:cNvPr>
                <p:cNvCxnSpPr>
                  <a:cxnSpLocks/>
                  <a:stCxn id="420" idx="2"/>
                  <a:endCxn id="400" idx="2"/>
                </p:cNvCxnSpPr>
                <p:nvPr/>
              </p:nvCxnSpPr>
              <p:spPr>
                <a:xfrm flipH="1">
                  <a:off x="6397858" y="5537511"/>
                  <a:ext cx="1519918" cy="44230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6" name="Straight Connector 435">
                  <a:extLst>
                    <a:ext uri="{FF2B5EF4-FFF2-40B4-BE49-F238E27FC236}">
                      <a16:creationId xmlns:a16="http://schemas.microsoft.com/office/drawing/2014/main" id="{861E113A-267E-1000-366A-BD7946E2E045}"/>
                    </a:ext>
                  </a:extLst>
                </p:cNvPr>
                <p:cNvCxnSpPr>
                  <a:cxnSpLocks/>
                  <a:stCxn id="373" idx="3"/>
                  <a:endCxn id="386" idx="0"/>
                </p:cNvCxnSpPr>
                <p:nvPr/>
              </p:nvCxnSpPr>
              <p:spPr>
                <a:xfrm flipV="1">
                  <a:off x="2558905" y="5002182"/>
                  <a:ext cx="1394304" cy="1271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8" name="Straight Connector 437">
                  <a:extLst>
                    <a:ext uri="{FF2B5EF4-FFF2-40B4-BE49-F238E27FC236}">
                      <a16:creationId xmlns:a16="http://schemas.microsoft.com/office/drawing/2014/main" id="{20F46CB2-329E-D97D-E1F5-5A662EA553C3}"/>
                    </a:ext>
                  </a:extLst>
                </p:cNvPr>
                <p:cNvCxnSpPr>
                  <a:cxnSpLocks/>
                  <a:stCxn id="395" idx="0"/>
                  <a:endCxn id="396" idx="2"/>
                </p:cNvCxnSpPr>
                <p:nvPr/>
              </p:nvCxnSpPr>
              <p:spPr>
                <a:xfrm flipH="1" flipV="1">
                  <a:off x="4417730" y="4784111"/>
                  <a:ext cx="610049" cy="4472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39" name="Straight Connector 438">
                  <a:extLst>
                    <a:ext uri="{FF2B5EF4-FFF2-40B4-BE49-F238E27FC236}">
                      <a16:creationId xmlns:a16="http://schemas.microsoft.com/office/drawing/2014/main" id="{B4B4D7BE-D511-B6DD-E60F-000E80E4B614}"/>
                    </a:ext>
                  </a:extLst>
                </p:cNvPr>
                <p:cNvCxnSpPr>
                  <a:cxnSpLocks/>
                  <a:stCxn id="395" idx="3"/>
                  <a:endCxn id="397" idx="2"/>
                </p:cNvCxnSpPr>
                <p:nvPr/>
              </p:nvCxnSpPr>
              <p:spPr>
                <a:xfrm flipV="1">
                  <a:off x="5142079" y="4402840"/>
                  <a:ext cx="373099" cy="9428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6290F68C-87B2-0B20-0AF0-10B67A891FBB}"/>
                    </a:ext>
                  </a:extLst>
                </p:cNvPr>
                <p:cNvCxnSpPr>
                  <a:cxnSpLocks/>
                  <a:stCxn id="373" idx="0"/>
                  <a:endCxn id="394" idx="2"/>
                </p:cNvCxnSpPr>
                <p:nvPr/>
              </p:nvCxnSpPr>
              <p:spPr>
                <a:xfrm flipV="1">
                  <a:off x="2444605" y="4467418"/>
                  <a:ext cx="1033837" cy="547605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2" name="Straight Connector 441">
                  <a:extLst>
                    <a:ext uri="{FF2B5EF4-FFF2-40B4-BE49-F238E27FC236}">
                      <a16:creationId xmlns:a16="http://schemas.microsoft.com/office/drawing/2014/main" id="{8CE86463-F1CA-DC0E-079C-6210098E4632}"/>
                    </a:ext>
                  </a:extLst>
                </p:cNvPr>
                <p:cNvCxnSpPr>
                  <a:cxnSpLocks/>
                  <a:stCxn id="396" idx="1"/>
                  <a:endCxn id="394" idx="3"/>
                </p:cNvCxnSpPr>
                <p:nvPr/>
              </p:nvCxnSpPr>
              <p:spPr>
                <a:xfrm flipH="1" flipV="1">
                  <a:off x="3639855" y="4459731"/>
                  <a:ext cx="745675" cy="1650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4" name="Straight Connector 443">
                  <a:extLst>
                    <a:ext uri="{FF2B5EF4-FFF2-40B4-BE49-F238E27FC236}">
                      <a16:creationId xmlns:a16="http://schemas.microsoft.com/office/drawing/2014/main" id="{DBDDB6A6-4DB8-1680-9234-8EADAFB8943D}"/>
                    </a:ext>
                  </a:extLst>
                </p:cNvPr>
                <p:cNvCxnSpPr>
                  <a:cxnSpLocks/>
                  <a:stCxn id="401" idx="0"/>
                  <a:endCxn id="396" idx="3"/>
                </p:cNvCxnSpPr>
                <p:nvPr/>
              </p:nvCxnSpPr>
              <p:spPr>
                <a:xfrm flipH="1" flipV="1">
                  <a:off x="4575501" y="4753510"/>
                  <a:ext cx="1174984" cy="728752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5" name="Straight Connector 444">
                  <a:extLst>
                    <a:ext uri="{FF2B5EF4-FFF2-40B4-BE49-F238E27FC236}">
                      <a16:creationId xmlns:a16="http://schemas.microsoft.com/office/drawing/2014/main" id="{F3D4748B-E73E-D3B6-EF3B-53B736942D02}"/>
                    </a:ext>
                  </a:extLst>
                </p:cNvPr>
                <p:cNvCxnSpPr>
                  <a:cxnSpLocks/>
                  <a:stCxn id="401" idx="1"/>
                  <a:endCxn id="392" idx="3"/>
                </p:cNvCxnSpPr>
                <p:nvPr/>
              </p:nvCxnSpPr>
              <p:spPr>
                <a:xfrm flipH="1">
                  <a:off x="5028631" y="5642744"/>
                  <a:ext cx="695595" cy="21361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46" name="Straight Connector 445">
                  <a:extLst>
                    <a:ext uri="{FF2B5EF4-FFF2-40B4-BE49-F238E27FC236}">
                      <a16:creationId xmlns:a16="http://schemas.microsoft.com/office/drawing/2014/main" id="{1C4F76FE-1977-AE4B-6558-D9F2682D8AC9}"/>
                    </a:ext>
                  </a:extLst>
                </p:cNvPr>
                <p:cNvCxnSpPr>
                  <a:cxnSpLocks/>
                  <a:stCxn id="403" idx="2"/>
                  <a:endCxn id="400" idx="3"/>
                </p:cNvCxnSpPr>
                <p:nvPr/>
              </p:nvCxnSpPr>
              <p:spPr>
                <a:xfrm flipH="1">
                  <a:off x="6449799" y="4251420"/>
                  <a:ext cx="524704" cy="15744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4" name="Straight Connector 483">
                  <a:extLst>
                    <a:ext uri="{FF2B5EF4-FFF2-40B4-BE49-F238E27FC236}">
                      <a16:creationId xmlns:a16="http://schemas.microsoft.com/office/drawing/2014/main" id="{9E030F28-C65B-43C4-AAFC-204D0472FCEC}"/>
                    </a:ext>
                  </a:extLst>
                </p:cNvPr>
                <p:cNvCxnSpPr>
                  <a:cxnSpLocks/>
                  <a:stCxn id="406" idx="2"/>
                  <a:endCxn id="402" idx="3"/>
                </p:cNvCxnSpPr>
                <p:nvPr/>
              </p:nvCxnSpPr>
              <p:spPr>
                <a:xfrm flipH="1">
                  <a:off x="7258738" y="4627334"/>
                  <a:ext cx="826874" cy="41715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5" name="Straight Connector 484">
                  <a:extLst>
                    <a:ext uri="{FF2B5EF4-FFF2-40B4-BE49-F238E27FC236}">
                      <a16:creationId xmlns:a16="http://schemas.microsoft.com/office/drawing/2014/main" id="{0664F8FE-3CCF-12A1-5D7C-C8A8F58F738C}"/>
                    </a:ext>
                  </a:extLst>
                </p:cNvPr>
                <p:cNvCxnSpPr>
                  <a:cxnSpLocks/>
                  <a:stCxn id="396" idx="2"/>
                  <a:endCxn id="392" idx="0"/>
                </p:cNvCxnSpPr>
                <p:nvPr/>
              </p:nvCxnSpPr>
              <p:spPr>
                <a:xfrm>
                  <a:off x="4417730" y="4784111"/>
                  <a:ext cx="496601" cy="957951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86" name="Straight Connector 485">
                  <a:extLst>
                    <a:ext uri="{FF2B5EF4-FFF2-40B4-BE49-F238E27FC236}">
                      <a16:creationId xmlns:a16="http://schemas.microsoft.com/office/drawing/2014/main" id="{D37AC925-F302-0B96-C0F9-1507968B2AD9}"/>
                    </a:ext>
                  </a:extLst>
                </p:cNvPr>
                <p:cNvCxnSpPr>
                  <a:cxnSpLocks/>
                  <a:stCxn id="399" idx="3"/>
                  <a:endCxn id="403" idx="1"/>
                </p:cNvCxnSpPr>
                <p:nvPr/>
              </p:nvCxnSpPr>
              <p:spPr>
                <a:xfrm flipV="1">
                  <a:off x="6219514" y="4137120"/>
                  <a:ext cx="640689" cy="671269"/>
                </a:xfrm>
                <a:prstGeom prst="line">
                  <a:avLst/>
                </a:prstGeom>
                <a:ln w="57150"/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48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B642295-0F81-77EF-64FB-839313897F2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13771" y="775556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9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AD203950-75FE-4BA4-FEB6-21BC85413A0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02767" y="898757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6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4259FB0-7578-F92D-E5E9-4AA9B75FC7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253470" y="9422991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0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FF87A92-DE69-AC9A-D2C2-1282207F87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227873" y="7207600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6CEE2C40-66A7-3FC3-AFD7-B976E5DE86B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239678" y="899617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1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1A095B8-7679-FA95-2E7F-EF826E30458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139348" y="8350995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111E052B-2CD2-9D4E-B5FA-63D8D9A983F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32861" y="957442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98E03EC3-583E-781E-FD3D-3F4AA3074B3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094565" y="957442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F7479D50-5F4C-9F03-C2D3-F6D5DB2C39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9612" y="7162102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1E3C31BB-7A69-85A3-D0B8-7328BA03C69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129611" y="8002308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524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17A9161-6961-3416-F630-FCD40308852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085443" y="775852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6" name="Cloud Callout 525">
                <a:extLst>
                  <a:ext uri="{FF2B5EF4-FFF2-40B4-BE49-F238E27FC236}">
                    <a16:creationId xmlns:a16="http://schemas.microsoft.com/office/drawing/2014/main" id="{C79F2CDD-3E34-7714-F4E1-6218BA40EC2C}"/>
                  </a:ext>
                </a:extLst>
              </p:cNvPr>
              <p:cNvSpPr/>
              <p:nvPr/>
            </p:nvSpPr>
            <p:spPr>
              <a:xfrm flipH="1">
                <a:off x="7105425" y="6922903"/>
                <a:ext cx="4838801" cy="2167949"/>
              </a:xfrm>
              <a:prstGeom prst="cloudCallou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2261" dirty="0">
                    <a:latin typeface="Times" pitchFamily="2" charset="0"/>
                    <a:cs typeface="Times New Roman" panose="02020603050405020304" pitchFamily="18" charset="0"/>
                  </a:rPr>
                  <a:t>Anonymous  No IP, No </a:t>
                </a:r>
                <a:r>
                  <a:rPr lang="en-US" sz="2261" dirty="0" err="1">
                    <a:latin typeface="Times" pitchFamily="2" charset="0"/>
                    <a:cs typeface="Times New Roman" panose="02020603050405020304" pitchFamily="18" charset="0"/>
                  </a:rPr>
                  <a:t>PeerID</a:t>
                </a:r>
                <a:endParaRPr lang="en-US" sz="2261" dirty="0">
                  <a:latin typeface="Times" pitchFamily="2" charset="0"/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963" name="Group 962">
            <a:extLst>
              <a:ext uri="{FF2B5EF4-FFF2-40B4-BE49-F238E27FC236}">
                <a16:creationId xmlns:a16="http://schemas.microsoft.com/office/drawing/2014/main" id="{064C17DE-16AE-8661-D9CD-05EEEAFDD5F4}"/>
              </a:ext>
            </a:extLst>
          </p:cNvPr>
          <p:cNvGrpSpPr/>
          <p:nvPr/>
        </p:nvGrpSpPr>
        <p:grpSpPr>
          <a:xfrm>
            <a:off x="147218" y="9341746"/>
            <a:ext cx="9891080" cy="3736109"/>
            <a:chOff x="208378" y="12736217"/>
            <a:chExt cx="14000247" cy="5288244"/>
          </a:xfrm>
        </p:grpSpPr>
        <p:sp>
          <p:nvSpPr>
            <p:cNvPr id="605" name="TextBox 604">
              <a:extLst>
                <a:ext uri="{FF2B5EF4-FFF2-40B4-BE49-F238E27FC236}">
                  <a16:creationId xmlns:a16="http://schemas.microsoft.com/office/drawing/2014/main" id="{24B32A0B-A44A-8A18-7C8A-0E6B5CC961DD}"/>
                </a:ext>
              </a:extLst>
            </p:cNvPr>
            <p:cNvSpPr txBox="1"/>
            <p:nvPr/>
          </p:nvSpPr>
          <p:spPr>
            <a:xfrm>
              <a:off x="208378" y="12736217"/>
              <a:ext cx="14000247" cy="1792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543" dirty="0">
                  <a:latin typeface="Times" pitchFamily="2" charset="0"/>
                </a:rPr>
                <a:t>We define spammers as entities that publish a large number of messages in a short amount of time, and cause Denial-of-Service.</a:t>
              </a:r>
            </a:p>
            <a:p>
              <a:r>
                <a:rPr lang="en-US" sz="2543" dirty="0">
                  <a:latin typeface="Times" pitchFamily="2" charset="0"/>
                </a:rPr>
                <a:t>Spam Protection = Controlled Messaging Rate</a:t>
              </a:r>
            </a:p>
          </p:txBody>
        </p:sp>
        <p:grpSp>
          <p:nvGrpSpPr>
            <p:cNvPr id="66" name="Group 65">
              <a:extLst>
                <a:ext uri="{FF2B5EF4-FFF2-40B4-BE49-F238E27FC236}">
                  <a16:creationId xmlns:a16="http://schemas.microsoft.com/office/drawing/2014/main" id="{C2A91CB2-8C25-7BD0-B5ED-4C807B4C6477}"/>
                </a:ext>
              </a:extLst>
            </p:cNvPr>
            <p:cNvGrpSpPr/>
            <p:nvPr/>
          </p:nvGrpSpPr>
          <p:grpSpPr>
            <a:xfrm>
              <a:off x="651803" y="14535768"/>
              <a:ext cx="12336712" cy="3488693"/>
              <a:chOff x="747984" y="13782130"/>
              <a:chExt cx="12336712" cy="3488693"/>
            </a:xfrm>
          </p:grpSpPr>
          <p:grpSp>
            <p:nvGrpSpPr>
              <p:cNvPr id="626" name="Group 625">
                <a:extLst>
                  <a:ext uri="{FF2B5EF4-FFF2-40B4-BE49-F238E27FC236}">
                    <a16:creationId xmlns:a16="http://schemas.microsoft.com/office/drawing/2014/main" id="{4A9DA70E-8E33-150E-5080-0C14C4A9FDB4}"/>
                  </a:ext>
                </a:extLst>
              </p:cNvPr>
              <p:cNvGrpSpPr/>
              <p:nvPr/>
            </p:nvGrpSpPr>
            <p:grpSpPr>
              <a:xfrm>
                <a:off x="2553358" y="13782130"/>
                <a:ext cx="10531338" cy="3488693"/>
                <a:chOff x="2330305" y="4022820"/>
                <a:chExt cx="5869607" cy="1969005"/>
              </a:xfrm>
            </p:grpSpPr>
            <p:pic>
              <p:nvPicPr>
                <p:cNvPr id="627" name="Picture 626">
                  <a:extLst>
                    <a:ext uri="{FF2B5EF4-FFF2-40B4-BE49-F238E27FC236}">
                      <a16:creationId xmlns:a16="http://schemas.microsoft.com/office/drawing/2014/main" id="{A8DD02A1-D638-B811-48A0-CBB2983B7E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duotone>
                    <a:prstClr val="black"/>
                    <a:srgbClr val="C00000">
                      <a:tint val="45000"/>
                      <a:satMod val="400000"/>
                    </a:srgbClr>
                  </a:duotone>
                </a:blip>
                <a:stretch>
                  <a:fillRect/>
                </a:stretch>
              </p:blipFill>
              <p:spPr>
                <a:xfrm>
                  <a:off x="2330305" y="501502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28" name="Picture 627">
                  <a:extLst>
                    <a:ext uri="{FF2B5EF4-FFF2-40B4-BE49-F238E27FC236}">
                      <a16:creationId xmlns:a16="http://schemas.microsoft.com/office/drawing/2014/main" id="{22AFBCDB-8A85-5F78-7B75-076AB448F79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326222" y="5599814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29" name="Picture 628">
                  <a:extLst>
                    <a:ext uri="{FF2B5EF4-FFF2-40B4-BE49-F238E27FC236}">
                      <a16:creationId xmlns:a16="http://schemas.microsoft.com/office/drawing/2014/main" id="{35CF2DA7-74F3-722E-7424-B793FA50CE5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572122">
                  <a:off x="3901696" y="498286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0" name="Picture 629">
                  <a:extLst>
                    <a:ext uri="{FF2B5EF4-FFF2-40B4-BE49-F238E27FC236}">
                      <a16:creationId xmlns:a16="http://schemas.microsoft.com/office/drawing/2014/main" id="{391145AD-7075-13B6-0C67-791A5CBD0D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0031" y="5742063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1" name="Picture 630">
                  <a:extLst>
                    <a:ext uri="{FF2B5EF4-FFF2-40B4-BE49-F238E27FC236}">
                      <a16:creationId xmlns:a16="http://schemas.microsoft.com/office/drawing/2014/main" id="{81BDAFBE-FFDE-3FE4-DEAB-BFAC89E31AA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515881">
                  <a:off x="3440522" y="42680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2" name="Picture 631">
                  <a:extLst>
                    <a:ext uri="{FF2B5EF4-FFF2-40B4-BE49-F238E27FC236}">
                      <a16:creationId xmlns:a16="http://schemas.microsoft.com/office/drawing/2014/main" id="{C80A8D51-EA41-33F1-1D7C-70C25FEF7F4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913479" y="5231401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3" name="Picture 632">
                  <a:extLst>
                    <a:ext uri="{FF2B5EF4-FFF2-40B4-BE49-F238E27FC236}">
                      <a16:creationId xmlns:a16="http://schemas.microsoft.com/office/drawing/2014/main" id="{950B49DD-BB7B-30D6-FCAF-8747CD77F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grayscl/>
                </a:blip>
                <a:stretch>
                  <a:fillRect/>
                </a:stretch>
              </p:blipFill>
              <p:spPr>
                <a:xfrm rot="2027806">
                  <a:off x="4366215" y="4574826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4" name="Picture 633">
                  <a:extLst>
                    <a:ext uri="{FF2B5EF4-FFF2-40B4-BE49-F238E27FC236}">
                      <a16:creationId xmlns:a16="http://schemas.microsoft.com/office/drawing/2014/main" id="{DD79C630-8F92-EB40-FE76-BC165544DBC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400878" y="417424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5" name="Picture 634">
                  <a:extLst>
                    <a:ext uri="{FF2B5EF4-FFF2-40B4-BE49-F238E27FC236}">
                      <a16:creationId xmlns:a16="http://schemas.microsoft.com/office/drawing/2014/main" id="{DA9300DE-63A2-D80D-D521-B880755A51A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460676">
                  <a:off x="5997134" y="473175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6" name="Picture 635">
                  <a:extLst>
                    <a:ext uri="{FF2B5EF4-FFF2-40B4-BE49-F238E27FC236}">
                      <a16:creationId xmlns:a16="http://schemas.microsoft.com/office/drawing/2014/main" id="{14F95E84-11F7-7BD7-574D-F629D71348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20010305">
                  <a:off x="6233203" y="576322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7" name="Picture 636">
                  <a:extLst>
                    <a:ext uri="{FF2B5EF4-FFF2-40B4-BE49-F238E27FC236}">
                      <a16:creationId xmlns:a16="http://schemas.microsoft.com/office/drawing/2014/main" id="{E6CF22B5-8EF1-5536-EFCF-954CBEE64E6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 rot="19442881">
                  <a:off x="5702453" y="5460489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8" name="Picture 637">
                  <a:extLst>
                    <a:ext uri="{FF2B5EF4-FFF2-40B4-BE49-F238E27FC236}">
                      <a16:creationId xmlns:a16="http://schemas.microsoft.com/office/drawing/2014/main" id="{6A838D63-33A4-F717-E01D-47AAB9C740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030138" y="4930185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39" name="Picture 638">
                  <a:extLst>
                    <a:ext uri="{FF2B5EF4-FFF2-40B4-BE49-F238E27FC236}">
                      <a16:creationId xmlns:a16="http://schemas.microsoft.com/office/drawing/2014/main" id="{03266D6F-D1C7-7381-46D3-6E0A1A162E7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6860203" y="4022820"/>
                  <a:ext cx="228600" cy="228600"/>
                </a:xfrm>
                <a:prstGeom prst="rect">
                  <a:avLst/>
                </a:prstGeom>
              </p:spPr>
            </p:pic>
            <p:pic>
              <p:nvPicPr>
                <p:cNvPr id="640" name="Picture 639">
                  <a:extLst>
                    <a:ext uri="{FF2B5EF4-FFF2-40B4-BE49-F238E27FC236}">
                      <a16:creationId xmlns:a16="http://schemas.microsoft.com/office/drawing/2014/main" id="{353D6D39-00FE-F430-8401-EFEE3C6F53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971312" y="4398734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641" name="Straight Connector 640">
                  <a:extLst>
                    <a:ext uri="{FF2B5EF4-FFF2-40B4-BE49-F238E27FC236}">
                      <a16:creationId xmlns:a16="http://schemas.microsoft.com/office/drawing/2014/main" id="{70913185-F355-9384-180E-1AB4EEB3A948}"/>
                    </a:ext>
                  </a:extLst>
                </p:cNvPr>
                <p:cNvCxnSpPr>
                  <a:cxnSpLocks/>
                  <a:stCxn id="627" idx="2"/>
                  <a:endCxn id="628" idx="1"/>
                </p:cNvCxnSpPr>
                <p:nvPr/>
              </p:nvCxnSpPr>
              <p:spPr>
                <a:xfrm>
                  <a:off x="2444605" y="5243623"/>
                  <a:ext cx="881617" cy="47049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2" name="Straight Connector 641">
                  <a:extLst>
                    <a:ext uri="{FF2B5EF4-FFF2-40B4-BE49-F238E27FC236}">
                      <a16:creationId xmlns:a16="http://schemas.microsoft.com/office/drawing/2014/main" id="{B037ACBE-14D4-6D85-A097-CF0F5F1D7977}"/>
                    </a:ext>
                  </a:extLst>
                </p:cNvPr>
                <p:cNvCxnSpPr>
                  <a:cxnSpLocks/>
                  <a:stCxn id="629" idx="1"/>
                  <a:endCxn id="628" idx="3"/>
                </p:cNvCxnSpPr>
                <p:nvPr/>
              </p:nvCxnSpPr>
              <p:spPr>
                <a:xfrm flipH="1">
                  <a:off x="3554822" y="5161551"/>
                  <a:ext cx="366191" cy="55256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3" name="Straight Connector 642">
                  <a:extLst>
                    <a:ext uri="{FF2B5EF4-FFF2-40B4-BE49-F238E27FC236}">
                      <a16:creationId xmlns:a16="http://schemas.microsoft.com/office/drawing/2014/main" id="{E66F52E6-81B1-C216-4921-1525FA9C0085}"/>
                    </a:ext>
                  </a:extLst>
                </p:cNvPr>
                <p:cNvCxnSpPr>
                  <a:cxnSpLocks/>
                  <a:stCxn id="629" idx="0"/>
                  <a:endCxn id="631" idx="3"/>
                </p:cNvCxnSpPr>
                <p:nvPr/>
              </p:nvCxnSpPr>
              <p:spPr>
                <a:xfrm flipH="1" flipV="1">
                  <a:off x="3639855" y="4459731"/>
                  <a:ext cx="313354" cy="5424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4" name="Straight Connector 643">
                  <a:extLst>
                    <a:ext uri="{FF2B5EF4-FFF2-40B4-BE49-F238E27FC236}">
                      <a16:creationId xmlns:a16="http://schemas.microsoft.com/office/drawing/2014/main" id="{8ABE7EE1-6818-068D-EEEF-2894E039F37A}"/>
                    </a:ext>
                  </a:extLst>
                </p:cNvPr>
                <p:cNvCxnSpPr>
                  <a:cxnSpLocks/>
                  <a:stCxn id="632" idx="1"/>
                  <a:endCxn id="629" idx="3"/>
                </p:cNvCxnSpPr>
                <p:nvPr/>
              </p:nvCxnSpPr>
              <p:spPr>
                <a:xfrm flipH="1" flipV="1">
                  <a:off x="4110980" y="5032780"/>
                  <a:ext cx="802498" cy="31292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>
                  <a:extLst>
                    <a:ext uri="{FF2B5EF4-FFF2-40B4-BE49-F238E27FC236}">
                      <a16:creationId xmlns:a16="http://schemas.microsoft.com/office/drawing/2014/main" id="{1D199ADB-FEBD-0613-609A-A72C71DE795A}"/>
                    </a:ext>
                  </a:extLst>
                </p:cNvPr>
                <p:cNvCxnSpPr>
                  <a:cxnSpLocks/>
                  <a:stCxn id="630" idx="0"/>
                  <a:endCxn id="629" idx="2"/>
                </p:cNvCxnSpPr>
                <p:nvPr/>
              </p:nvCxnSpPr>
              <p:spPr>
                <a:xfrm flipH="1" flipV="1">
                  <a:off x="4078784" y="5192150"/>
                  <a:ext cx="835547" cy="549913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89428A4A-8721-C5E6-F345-3C69F317EA7F}"/>
                    </a:ext>
                  </a:extLst>
                </p:cNvPr>
                <p:cNvCxnSpPr>
                  <a:cxnSpLocks/>
                  <a:stCxn id="635" idx="1"/>
                  <a:endCxn id="632" idx="3"/>
                </p:cNvCxnSpPr>
                <p:nvPr/>
              </p:nvCxnSpPr>
              <p:spPr>
                <a:xfrm flipH="1">
                  <a:off x="5142079" y="4883712"/>
                  <a:ext cx="861275" cy="46198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C976E5A1-3A43-690A-197D-2DF6FF5475CE}"/>
                    </a:ext>
                  </a:extLst>
                </p:cNvPr>
                <p:cNvCxnSpPr>
                  <a:cxnSpLocks/>
                  <a:stCxn id="648" idx="1"/>
                  <a:endCxn id="638" idx="3"/>
                </p:cNvCxnSpPr>
                <p:nvPr/>
              </p:nvCxnSpPr>
              <p:spPr>
                <a:xfrm flipH="1" flipV="1">
                  <a:off x="7258738" y="5044485"/>
                  <a:ext cx="544738" cy="378726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pic>
              <p:nvPicPr>
                <p:cNvPr id="648" name="Picture 647">
                  <a:extLst>
                    <a:ext uri="{FF2B5EF4-FFF2-40B4-BE49-F238E27FC236}">
                      <a16:creationId xmlns:a16="http://schemas.microsoft.com/office/drawing/2014/main" id="{952C2B42-287F-EEC8-5A89-A51AD5B4F0F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03476" y="5308911"/>
                  <a:ext cx="228600" cy="228600"/>
                </a:xfrm>
                <a:prstGeom prst="rect">
                  <a:avLst/>
                </a:prstGeom>
              </p:spPr>
            </p:pic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667A45AD-5985-51CD-A93E-7E6A03A9AA31}"/>
                    </a:ext>
                  </a:extLst>
                </p:cNvPr>
                <p:cNvCxnSpPr>
                  <a:cxnSpLocks/>
                  <a:stCxn id="635" idx="3"/>
                  <a:endCxn id="638" idx="1"/>
                </p:cNvCxnSpPr>
                <p:nvPr/>
              </p:nvCxnSpPr>
              <p:spPr>
                <a:xfrm>
                  <a:off x="6219514" y="4808389"/>
                  <a:ext cx="810624" cy="236097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0" name="Straight Connector 649">
                  <a:extLst>
                    <a:ext uri="{FF2B5EF4-FFF2-40B4-BE49-F238E27FC236}">
                      <a16:creationId xmlns:a16="http://schemas.microsoft.com/office/drawing/2014/main" id="{D6628F44-3CB6-D540-FBE7-A27B85BCF386}"/>
                    </a:ext>
                  </a:extLst>
                </p:cNvPr>
                <p:cNvCxnSpPr>
                  <a:cxnSpLocks/>
                  <a:stCxn id="635" idx="2"/>
                  <a:endCxn id="636" idx="0"/>
                </p:cNvCxnSpPr>
                <p:nvPr/>
              </p:nvCxnSpPr>
              <p:spPr>
                <a:xfrm>
                  <a:off x="6148161" y="4954131"/>
                  <a:ext cx="148988" cy="82109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1" name="Straight Connector 650">
                  <a:extLst>
                    <a:ext uri="{FF2B5EF4-FFF2-40B4-BE49-F238E27FC236}">
                      <a16:creationId xmlns:a16="http://schemas.microsoft.com/office/drawing/2014/main" id="{D537E329-E85E-BCF9-7771-8A6FC3985606}"/>
                    </a:ext>
                  </a:extLst>
                </p:cNvPr>
                <p:cNvCxnSpPr>
                  <a:cxnSpLocks/>
                  <a:stCxn id="637" idx="2"/>
                  <a:endCxn id="636" idx="1"/>
                </p:cNvCxnSpPr>
                <p:nvPr/>
              </p:nvCxnSpPr>
              <p:spPr>
                <a:xfrm>
                  <a:off x="5883021" y="5667316"/>
                  <a:ext cx="362187" cy="26184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2" name="Straight Connector 651">
                  <a:extLst>
                    <a:ext uri="{FF2B5EF4-FFF2-40B4-BE49-F238E27FC236}">
                      <a16:creationId xmlns:a16="http://schemas.microsoft.com/office/drawing/2014/main" id="{F286508F-6767-AB4A-25D3-7C50282FE9FE}"/>
                    </a:ext>
                  </a:extLst>
                </p:cNvPr>
                <p:cNvCxnSpPr>
                  <a:cxnSpLocks/>
                  <a:stCxn id="633" idx="0"/>
                  <a:endCxn id="634" idx="1"/>
                </p:cNvCxnSpPr>
                <p:nvPr/>
              </p:nvCxnSpPr>
              <p:spPr>
                <a:xfrm flipV="1">
                  <a:off x="4543300" y="4288540"/>
                  <a:ext cx="857578" cy="30560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3" name="Straight Connector 652">
                  <a:extLst>
                    <a:ext uri="{FF2B5EF4-FFF2-40B4-BE49-F238E27FC236}">
                      <a16:creationId xmlns:a16="http://schemas.microsoft.com/office/drawing/2014/main" id="{D5CDBE4C-865A-475C-4B26-21C412D5E9C2}"/>
                    </a:ext>
                  </a:extLst>
                </p:cNvPr>
                <p:cNvCxnSpPr>
                  <a:cxnSpLocks/>
                  <a:stCxn id="635" idx="0"/>
                  <a:endCxn id="634" idx="3"/>
                </p:cNvCxnSpPr>
                <p:nvPr/>
              </p:nvCxnSpPr>
              <p:spPr>
                <a:xfrm flipH="1" flipV="1">
                  <a:off x="5629478" y="4288541"/>
                  <a:ext cx="445229" cy="44942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4" name="Straight Connector 653">
                  <a:extLst>
                    <a:ext uri="{FF2B5EF4-FFF2-40B4-BE49-F238E27FC236}">
                      <a16:creationId xmlns:a16="http://schemas.microsoft.com/office/drawing/2014/main" id="{CFF99B19-FFD9-3131-7218-BDD4EAF6A72B}"/>
                    </a:ext>
                  </a:extLst>
                </p:cNvPr>
                <p:cNvCxnSpPr>
                  <a:cxnSpLocks/>
                  <a:stCxn id="638" idx="0"/>
                  <a:endCxn id="639" idx="2"/>
                </p:cNvCxnSpPr>
                <p:nvPr/>
              </p:nvCxnSpPr>
              <p:spPr>
                <a:xfrm flipH="1" flipV="1">
                  <a:off x="6974503" y="4251420"/>
                  <a:ext cx="169935" cy="67876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5" name="Straight Connector 654">
                  <a:extLst>
                    <a:ext uri="{FF2B5EF4-FFF2-40B4-BE49-F238E27FC236}">
                      <a16:creationId xmlns:a16="http://schemas.microsoft.com/office/drawing/2014/main" id="{96382436-7C51-0DA5-E5CF-068E7B939BEC}"/>
                    </a:ext>
                  </a:extLst>
                </p:cNvPr>
                <p:cNvCxnSpPr>
                  <a:cxnSpLocks/>
                  <a:stCxn id="640" idx="1"/>
                  <a:endCxn id="639" idx="3"/>
                </p:cNvCxnSpPr>
                <p:nvPr/>
              </p:nvCxnSpPr>
              <p:spPr>
                <a:xfrm flipH="1" flipV="1">
                  <a:off x="7088803" y="4137120"/>
                  <a:ext cx="882508" cy="375914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6" name="Straight Connector 655">
                  <a:extLst>
                    <a:ext uri="{FF2B5EF4-FFF2-40B4-BE49-F238E27FC236}">
                      <a16:creationId xmlns:a16="http://schemas.microsoft.com/office/drawing/2014/main" id="{38A2AA98-6EC2-D21F-2ADE-DC2E67813DBE}"/>
                    </a:ext>
                  </a:extLst>
                </p:cNvPr>
                <p:cNvCxnSpPr>
                  <a:cxnSpLocks/>
                  <a:stCxn id="648" idx="2"/>
                  <a:endCxn id="636" idx="2"/>
                </p:cNvCxnSpPr>
                <p:nvPr/>
              </p:nvCxnSpPr>
              <p:spPr>
                <a:xfrm flipH="1">
                  <a:off x="6397858" y="5537511"/>
                  <a:ext cx="1519918" cy="44230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7" name="Straight Connector 656">
                  <a:extLst>
                    <a:ext uri="{FF2B5EF4-FFF2-40B4-BE49-F238E27FC236}">
                      <a16:creationId xmlns:a16="http://schemas.microsoft.com/office/drawing/2014/main" id="{8F6D5DAD-4FD0-9623-B699-A6CCE35B7D6B}"/>
                    </a:ext>
                  </a:extLst>
                </p:cNvPr>
                <p:cNvCxnSpPr>
                  <a:cxnSpLocks/>
                  <a:stCxn id="627" idx="3"/>
                  <a:endCxn id="629" idx="0"/>
                </p:cNvCxnSpPr>
                <p:nvPr/>
              </p:nvCxnSpPr>
              <p:spPr>
                <a:xfrm flipV="1">
                  <a:off x="2558905" y="5002182"/>
                  <a:ext cx="1394304" cy="12714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8" name="Straight Connector 657">
                  <a:extLst>
                    <a:ext uri="{FF2B5EF4-FFF2-40B4-BE49-F238E27FC236}">
                      <a16:creationId xmlns:a16="http://schemas.microsoft.com/office/drawing/2014/main" id="{ABE58D5F-5DF8-D4A1-35F9-9AA9CAE34405}"/>
                    </a:ext>
                  </a:extLst>
                </p:cNvPr>
                <p:cNvCxnSpPr>
                  <a:cxnSpLocks/>
                  <a:stCxn id="632" idx="0"/>
                  <a:endCxn id="633" idx="2"/>
                </p:cNvCxnSpPr>
                <p:nvPr/>
              </p:nvCxnSpPr>
              <p:spPr>
                <a:xfrm flipH="1" flipV="1">
                  <a:off x="4417730" y="4784111"/>
                  <a:ext cx="610049" cy="447290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59" name="Straight Connector 658">
                  <a:extLst>
                    <a:ext uri="{FF2B5EF4-FFF2-40B4-BE49-F238E27FC236}">
                      <a16:creationId xmlns:a16="http://schemas.microsoft.com/office/drawing/2014/main" id="{3664BF58-02C8-6153-5B14-2651E630C285}"/>
                    </a:ext>
                  </a:extLst>
                </p:cNvPr>
                <p:cNvCxnSpPr>
                  <a:cxnSpLocks/>
                  <a:stCxn id="632" idx="3"/>
                  <a:endCxn id="634" idx="2"/>
                </p:cNvCxnSpPr>
                <p:nvPr/>
              </p:nvCxnSpPr>
              <p:spPr>
                <a:xfrm flipV="1">
                  <a:off x="5142079" y="4402840"/>
                  <a:ext cx="373099" cy="94286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0" name="Straight Connector 659">
                  <a:extLst>
                    <a:ext uri="{FF2B5EF4-FFF2-40B4-BE49-F238E27FC236}">
                      <a16:creationId xmlns:a16="http://schemas.microsoft.com/office/drawing/2014/main" id="{6E10AA5B-BA80-DAE3-4184-7046420C7C04}"/>
                    </a:ext>
                  </a:extLst>
                </p:cNvPr>
                <p:cNvCxnSpPr>
                  <a:cxnSpLocks/>
                  <a:stCxn id="627" idx="0"/>
                  <a:endCxn id="631" idx="2"/>
                </p:cNvCxnSpPr>
                <p:nvPr/>
              </p:nvCxnSpPr>
              <p:spPr>
                <a:xfrm flipV="1">
                  <a:off x="2444605" y="4467418"/>
                  <a:ext cx="1033837" cy="547605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1" name="Straight Connector 660">
                  <a:extLst>
                    <a:ext uri="{FF2B5EF4-FFF2-40B4-BE49-F238E27FC236}">
                      <a16:creationId xmlns:a16="http://schemas.microsoft.com/office/drawing/2014/main" id="{990A383E-DE14-1444-42C5-E3D0BE6691FD}"/>
                    </a:ext>
                  </a:extLst>
                </p:cNvPr>
                <p:cNvCxnSpPr>
                  <a:cxnSpLocks/>
                  <a:stCxn id="633" idx="1"/>
                  <a:endCxn id="631" idx="3"/>
                </p:cNvCxnSpPr>
                <p:nvPr/>
              </p:nvCxnSpPr>
              <p:spPr>
                <a:xfrm flipH="1" flipV="1">
                  <a:off x="3639855" y="4459731"/>
                  <a:ext cx="745675" cy="16501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2" name="Straight Connector 661">
                  <a:extLst>
                    <a:ext uri="{FF2B5EF4-FFF2-40B4-BE49-F238E27FC236}">
                      <a16:creationId xmlns:a16="http://schemas.microsoft.com/office/drawing/2014/main" id="{034208E6-AC1E-D6DB-1DA0-666E90D714C7}"/>
                    </a:ext>
                  </a:extLst>
                </p:cNvPr>
                <p:cNvCxnSpPr>
                  <a:cxnSpLocks/>
                  <a:stCxn id="637" idx="0"/>
                  <a:endCxn id="633" idx="3"/>
                </p:cNvCxnSpPr>
                <p:nvPr/>
              </p:nvCxnSpPr>
              <p:spPr>
                <a:xfrm flipH="1" flipV="1">
                  <a:off x="4575501" y="4753510"/>
                  <a:ext cx="1174984" cy="728752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3" name="Straight Connector 662">
                  <a:extLst>
                    <a:ext uri="{FF2B5EF4-FFF2-40B4-BE49-F238E27FC236}">
                      <a16:creationId xmlns:a16="http://schemas.microsoft.com/office/drawing/2014/main" id="{F5320D88-1A20-C127-EFCD-308C7423E8C3}"/>
                    </a:ext>
                  </a:extLst>
                </p:cNvPr>
                <p:cNvCxnSpPr>
                  <a:cxnSpLocks/>
                  <a:stCxn id="637" idx="1"/>
                  <a:endCxn id="630" idx="3"/>
                </p:cNvCxnSpPr>
                <p:nvPr/>
              </p:nvCxnSpPr>
              <p:spPr>
                <a:xfrm flipH="1">
                  <a:off x="5028631" y="5642744"/>
                  <a:ext cx="695595" cy="21361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4" name="Straight Connector 663">
                  <a:extLst>
                    <a:ext uri="{FF2B5EF4-FFF2-40B4-BE49-F238E27FC236}">
                      <a16:creationId xmlns:a16="http://schemas.microsoft.com/office/drawing/2014/main" id="{DDE69BFE-2E20-A07E-12E0-1275A6038A14}"/>
                    </a:ext>
                  </a:extLst>
                </p:cNvPr>
                <p:cNvCxnSpPr>
                  <a:cxnSpLocks/>
                  <a:stCxn id="639" idx="2"/>
                  <a:endCxn id="636" idx="3"/>
                </p:cNvCxnSpPr>
                <p:nvPr/>
              </p:nvCxnSpPr>
              <p:spPr>
                <a:xfrm flipH="1">
                  <a:off x="6449799" y="4251420"/>
                  <a:ext cx="524704" cy="1574468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5" name="Straight Connector 664">
                  <a:extLst>
                    <a:ext uri="{FF2B5EF4-FFF2-40B4-BE49-F238E27FC236}">
                      <a16:creationId xmlns:a16="http://schemas.microsoft.com/office/drawing/2014/main" id="{081C566F-550C-C949-388D-9A63CA0C4612}"/>
                    </a:ext>
                  </a:extLst>
                </p:cNvPr>
                <p:cNvCxnSpPr>
                  <a:cxnSpLocks/>
                  <a:stCxn id="640" idx="2"/>
                  <a:endCxn id="638" idx="3"/>
                </p:cNvCxnSpPr>
                <p:nvPr/>
              </p:nvCxnSpPr>
              <p:spPr>
                <a:xfrm flipH="1">
                  <a:off x="7258738" y="4627334"/>
                  <a:ext cx="826874" cy="4171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6" name="Straight Connector 665">
                  <a:extLst>
                    <a:ext uri="{FF2B5EF4-FFF2-40B4-BE49-F238E27FC236}">
                      <a16:creationId xmlns:a16="http://schemas.microsoft.com/office/drawing/2014/main" id="{FDD5F9D0-0958-00C7-318C-C082F6CED054}"/>
                    </a:ext>
                  </a:extLst>
                </p:cNvPr>
                <p:cNvCxnSpPr>
                  <a:cxnSpLocks/>
                  <a:stCxn id="633" idx="2"/>
                  <a:endCxn id="630" idx="0"/>
                </p:cNvCxnSpPr>
                <p:nvPr/>
              </p:nvCxnSpPr>
              <p:spPr>
                <a:xfrm>
                  <a:off x="4417730" y="4784111"/>
                  <a:ext cx="496601" cy="957951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667" name="Straight Connector 666">
                  <a:extLst>
                    <a:ext uri="{FF2B5EF4-FFF2-40B4-BE49-F238E27FC236}">
                      <a16:creationId xmlns:a16="http://schemas.microsoft.com/office/drawing/2014/main" id="{F7C81C3C-5A98-F8EA-B276-C927D76DCCF5}"/>
                    </a:ext>
                  </a:extLst>
                </p:cNvPr>
                <p:cNvCxnSpPr>
                  <a:cxnSpLocks/>
                  <a:stCxn id="635" idx="3"/>
                  <a:endCxn id="639" idx="1"/>
                </p:cNvCxnSpPr>
                <p:nvPr/>
              </p:nvCxnSpPr>
              <p:spPr>
                <a:xfrm flipV="1">
                  <a:off x="6219514" y="4137120"/>
                  <a:ext cx="640689" cy="671269"/>
                </a:xfrm>
                <a:prstGeom prst="line">
                  <a:avLst/>
                </a:prstGeom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06" name="Picture 605">
                <a:extLst>
                  <a:ext uri="{FF2B5EF4-FFF2-40B4-BE49-F238E27FC236}">
                    <a16:creationId xmlns:a16="http://schemas.microsoft.com/office/drawing/2014/main" id="{ACA31417-8AAC-3895-5B46-8F61D5DBA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744942" y="15224496"/>
                <a:ext cx="1036900" cy="1023949"/>
              </a:xfrm>
              <a:prstGeom prst="rect">
                <a:avLst/>
              </a:prstGeom>
            </p:spPr>
          </p:pic>
          <p:pic>
            <p:nvPicPr>
              <p:cNvPr id="60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10B4A4C-9018-3149-BFE3-153408F76AA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13350" y="14925405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B20D640-1B35-FF4D-0A29-915361CAF47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92383" y="1559842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0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87AF108A-1F14-50FC-6438-34946C2A744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731696" y="1623220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DDDD01A9-B668-F198-04FE-984486C5297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955599" y="1483399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A9CAED43-9E28-D61A-AE20-315C5F11BF8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17122" y="1471961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9047313-5CE6-FE78-BEF2-F2446E181DD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253356" y="1461411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E9648B4-10C6-677A-D615-198871B953F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1538" y="1450680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4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BB44B332-4563-2AEF-3D43-9960F0E08A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70169" y="14436213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5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74B285E0-6B24-6D7A-D0B0-BB6BBE65BE4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578152" y="1558380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6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0355CC4E-D9EF-DCDF-6F2F-6C8DDD610F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745497" y="1557860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7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A80B2F66-953A-746A-E1A0-8EF16BA4954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917516" y="15572105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CA164269-240E-A8F3-291D-83FB1724E50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18396" y="15577305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19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DD1F98F8-0E15-457D-7293-14F699D9977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864999" y="16325340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0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3C75F93-B714-F902-6839-D1E03B0D58F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27639" y="1639082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1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5F824B4-B486-AFBD-8F4C-5F61B6D6BB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62117" y="1646029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2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EA4692F-0191-B462-9DB9-F205E489F85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372017" y="16537467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3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E11A471D-C576-A8E2-DBCC-EA09B703B8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67148" y="16657916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624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4C6B8086-A988-5599-7A72-8C258CB4D00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2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290149" y="15570398"/>
                <a:ext cx="521991" cy="35766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5" name="TextBox 624">
                <a:extLst>
                  <a:ext uri="{FF2B5EF4-FFF2-40B4-BE49-F238E27FC236}">
                    <a16:creationId xmlns:a16="http://schemas.microsoft.com/office/drawing/2014/main" id="{9037FD3B-1FCD-CACE-ADD0-6CB410E6931B}"/>
                  </a:ext>
                </a:extLst>
              </p:cNvPr>
              <p:cNvSpPr txBox="1"/>
              <p:nvPr/>
            </p:nvSpPr>
            <p:spPr>
              <a:xfrm>
                <a:off x="747984" y="14717284"/>
                <a:ext cx="2028903" cy="6845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543" dirty="0">
                    <a:latin typeface="Times" pitchFamily="2" charset="0"/>
                    <a:cs typeface="Times New Roman" panose="02020603050405020304" pitchFamily="18" charset="0"/>
                  </a:rPr>
                  <a:t>Spammer</a:t>
                </a:r>
              </a:p>
            </p:txBody>
          </p:sp>
        </p:grpSp>
        <p:pic>
          <p:nvPicPr>
            <p:cNvPr id="668" name="Picture 2" descr="Download No Symbol Stop Sign Warning Block Red Clipart PNG Free |  FreePngClipart">
              <a:extLst>
                <a:ext uri="{FF2B5EF4-FFF2-40B4-BE49-F238E27FC236}">
                  <a16:creationId xmlns:a16="http://schemas.microsoft.com/office/drawing/2014/main" id="{2957D338-30D0-0FB8-EBEB-CBA383DBDA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95691" y="15899284"/>
              <a:ext cx="1218665" cy="121866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671" name="TextBox 670">
            <a:extLst>
              <a:ext uri="{FF2B5EF4-FFF2-40B4-BE49-F238E27FC236}">
                <a16:creationId xmlns:a16="http://schemas.microsoft.com/office/drawing/2014/main" id="{44447949-59A9-58DD-66AD-6E6954EC957B}"/>
              </a:ext>
            </a:extLst>
          </p:cNvPr>
          <p:cNvSpPr txBox="1"/>
          <p:nvPr/>
        </p:nvSpPr>
        <p:spPr>
          <a:xfrm>
            <a:off x="157367" y="25450132"/>
            <a:ext cx="10171232" cy="3222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43" dirty="0">
                <a:latin typeface="Times" pitchFamily="2" charset="0"/>
              </a:rPr>
              <a:t>WAKU-RLN-RELAY [6]  features an  </a:t>
            </a:r>
            <a:r>
              <a:rPr lang="en-US" sz="2543" b="1" dirty="0">
                <a:latin typeface="Times" pitchFamily="2" charset="0"/>
              </a:rPr>
              <a:t>Efficient &amp; Anonymous P2P Global Spam Protection </a:t>
            </a:r>
            <a:r>
              <a:rPr lang="en-US" sz="2543" dirty="0">
                <a:latin typeface="Times" pitchFamily="2" charset="0"/>
              </a:rPr>
              <a:t>by integrating the novel construct of  </a:t>
            </a:r>
            <a:r>
              <a:rPr lang="en-US" sz="2543" i="1" dirty="0">
                <a:latin typeface="Times" pitchFamily="2" charset="0"/>
              </a:rPr>
              <a:t>Rate Limiting Nullifiers (RLN)</a:t>
            </a:r>
            <a:r>
              <a:rPr lang="en-US" sz="2543" i="1" dirty="0">
                <a:latin typeface="Times" pitchFamily="2" charset="0"/>
                <a:cs typeface="Times New Roman" panose="02020603050405020304" pitchFamily="18" charset="0"/>
              </a:rPr>
              <a:t> </a:t>
            </a:r>
            <a:r>
              <a:rPr lang="en-US" sz="2543" dirty="0">
                <a:latin typeface="Times" pitchFamily="2" charset="0"/>
                <a:cs typeface="Times New Roman" panose="02020603050405020304" pitchFamily="18" charset="0"/>
              </a:rPr>
              <a:t>[5] into the </a:t>
            </a:r>
            <a:r>
              <a:rPr lang="en-US" sz="2543" dirty="0">
                <a:latin typeface="Times" pitchFamily="2" charset="0"/>
              </a:rPr>
              <a:t>WAKU-RELAY protocol. The final result is a spam-protected gossip-based routing protocol that additionally provides: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US" sz="2543" dirty="0">
                <a:latin typeface="Times" pitchFamily="2" charset="0"/>
              </a:rPr>
              <a:t>A protocol-level solution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US" sz="2543" dirty="0">
                <a:latin typeface="Times" pitchFamily="2" charset="0"/>
              </a:rPr>
              <a:t>Sybil attack mitigation</a:t>
            </a:r>
          </a:p>
          <a:p>
            <a:pPr marL="403765" indent="-403765">
              <a:buFont typeface="Arial" panose="020B0604020202020204" pitchFamily="34" charset="0"/>
              <a:buChar char="•"/>
            </a:pPr>
            <a:r>
              <a:rPr lang="en-US" sz="2543" dirty="0">
                <a:latin typeface="Times" pitchFamily="2" charset="0"/>
              </a:rPr>
              <a:t>Built-in economic incentives where spammers are financially punished and those who find spammers are rewarded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E2D7276C-3C9F-FE75-4B4A-190CEC114A94}"/>
              </a:ext>
            </a:extLst>
          </p:cNvPr>
          <p:cNvGrpSpPr/>
          <p:nvPr/>
        </p:nvGrpSpPr>
        <p:grpSpPr>
          <a:xfrm>
            <a:off x="10726064" y="3412200"/>
            <a:ext cx="10528071" cy="9878956"/>
            <a:chOff x="15409872" y="11320503"/>
            <a:chExt cx="14901871" cy="13983086"/>
          </a:xfrm>
        </p:grpSpPr>
        <p:sp>
          <p:nvSpPr>
            <p:cNvPr id="677" name="Rectangle 676">
              <a:extLst>
                <a:ext uri="{FF2B5EF4-FFF2-40B4-BE49-F238E27FC236}">
                  <a16:creationId xmlns:a16="http://schemas.microsoft.com/office/drawing/2014/main" id="{FD152984-4769-283C-A38A-71E07F8BDE5E}"/>
                </a:ext>
              </a:extLst>
            </p:cNvPr>
            <p:cNvSpPr/>
            <p:nvPr/>
          </p:nvSpPr>
          <p:spPr>
            <a:xfrm>
              <a:off x="15752494" y="12058172"/>
              <a:ext cx="5023926" cy="123848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543" dirty="0">
                  <a:latin typeface="Times" pitchFamily="2" charset="0"/>
                </a:rPr>
                <a:t>RLN membership group: </a:t>
              </a:r>
            </a:p>
            <a:p>
              <a:pPr algn="ctr"/>
              <a:r>
                <a:rPr lang="en-US" sz="2543" dirty="0">
                  <a:latin typeface="Times" pitchFamily="2" charset="0"/>
                </a:rPr>
                <a:t> Merkle tree </a:t>
              </a:r>
            </a:p>
          </p:txBody>
        </p:sp>
        <p:grpSp>
          <p:nvGrpSpPr>
            <p:cNvPr id="119" name="Group 118">
              <a:extLst>
                <a:ext uri="{FF2B5EF4-FFF2-40B4-BE49-F238E27FC236}">
                  <a16:creationId xmlns:a16="http://schemas.microsoft.com/office/drawing/2014/main" id="{816BD81A-1EC3-3D00-B1F7-4E1675A67B74}"/>
                </a:ext>
              </a:extLst>
            </p:cNvPr>
            <p:cNvGrpSpPr/>
            <p:nvPr/>
          </p:nvGrpSpPr>
          <p:grpSpPr>
            <a:xfrm>
              <a:off x="15409872" y="11320503"/>
              <a:ext cx="14901871" cy="13983086"/>
              <a:chOff x="15409872" y="11320503"/>
              <a:chExt cx="14901871" cy="13983086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3" name="TextBox 672">
                    <a:extLst>
                      <a:ext uri="{FF2B5EF4-FFF2-40B4-BE49-F238E27FC236}">
                        <a16:creationId xmlns:a16="http://schemas.microsoft.com/office/drawing/2014/main" id="{D060975D-433E-2F7D-3EB6-9467B4D2EE05}"/>
                      </a:ext>
                    </a:extLst>
                  </p:cNvPr>
                  <p:cNvSpPr txBox="1"/>
                  <p:nvPr/>
                </p:nvSpPr>
                <p:spPr>
                  <a:xfrm>
                    <a:off x="25039390" y="12370435"/>
                    <a:ext cx="4357034" cy="6845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73" name="TextBox 672">
                    <a:extLst>
                      <a:ext uri="{FF2B5EF4-FFF2-40B4-BE49-F238E27FC236}">
                        <a16:creationId xmlns:a16="http://schemas.microsoft.com/office/drawing/2014/main" id="{D060975D-433E-2F7D-3EB6-9467B4D2EE0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039390" y="12370435"/>
                    <a:ext cx="4357034" cy="68459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412" b="-1500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74" name="Picture 6" descr="The complete binary tree CBT (4) of height 4 | Download Scientific Diagram">
                <a:extLst>
                  <a:ext uri="{FF2B5EF4-FFF2-40B4-BE49-F238E27FC236}">
                    <a16:creationId xmlns:a16="http://schemas.microsoft.com/office/drawing/2014/main" id="{43E47788-7058-BCC3-45E1-9811D803B59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696771" y="13314858"/>
                <a:ext cx="4858601" cy="2513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FAF75AFA-D29A-C202-24AA-58F74517168F}"/>
                      </a:ext>
                    </a:extLst>
                  </p:cNvPr>
                  <p:cNvSpPr/>
                  <p:nvPr/>
                </p:nvSpPr>
                <p:spPr>
                  <a:xfrm>
                    <a:off x="15409872" y="15843752"/>
                    <a:ext cx="1162976" cy="684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75" name="Rectangle 674">
                    <a:extLst>
                      <a:ext uri="{FF2B5EF4-FFF2-40B4-BE49-F238E27FC236}">
                        <a16:creationId xmlns:a16="http://schemas.microsoft.com/office/drawing/2014/main" id="{FAF75AFA-D29A-C202-24AA-58F74517168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409872" y="15843752"/>
                    <a:ext cx="1162976" cy="68459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362BA031-39F6-D3DC-5905-E55ED356D00F}"/>
                      </a:ext>
                    </a:extLst>
                  </p:cNvPr>
                  <p:cNvSpPr/>
                  <p:nvPr/>
                </p:nvSpPr>
                <p:spPr>
                  <a:xfrm>
                    <a:off x="19849377" y="15809838"/>
                    <a:ext cx="1358106" cy="684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76" name="Rectangle 675">
                    <a:extLst>
                      <a:ext uri="{FF2B5EF4-FFF2-40B4-BE49-F238E27FC236}">
                        <a16:creationId xmlns:a16="http://schemas.microsoft.com/office/drawing/2014/main" id="{362BA031-39F6-D3DC-5905-E55ED356D00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849377" y="15809838"/>
                    <a:ext cx="1358106" cy="68459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678" name="Picture 2" descr="Front And Back Of Envelope Clipart - White Envelope Icon Png - 2400x1545  PNG Download - PNGkit">
                <a:extLst>
                  <a:ext uri="{FF2B5EF4-FFF2-40B4-BE49-F238E27FC236}">
                    <a16:creationId xmlns:a16="http://schemas.microsoft.com/office/drawing/2014/main" id="{969071E4-CB15-D508-9896-1809CEA4A23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1305845" y="16102103"/>
                <a:ext cx="1008515" cy="80179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79" name="Rounded Rectangle 678">
                <a:extLst>
                  <a:ext uri="{FF2B5EF4-FFF2-40B4-BE49-F238E27FC236}">
                    <a16:creationId xmlns:a16="http://schemas.microsoft.com/office/drawing/2014/main" id="{8FF6C237-EC5C-B722-4240-40E239D3525C}"/>
                  </a:ext>
                </a:extLst>
              </p:cNvPr>
              <p:cNvSpPr/>
              <p:nvPr/>
            </p:nvSpPr>
            <p:spPr>
              <a:xfrm>
                <a:off x="22733538" y="14496744"/>
                <a:ext cx="3904108" cy="13679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43" dirty="0">
                    <a:latin typeface="Times" pitchFamily="2" charset="0"/>
                  </a:rPr>
                  <a:t>Shamir Secret Sharing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02782BBE-8E3E-F0F0-32EF-74BD3AA26A75}"/>
                      </a:ext>
                    </a:extLst>
                  </p:cNvPr>
                  <p:cNvSpPr/>
                  <p:nvPr/>
                </p:nvSpPr>
                <p:spPr>
                  <a:xfrm>
                    <a:off x="22850225" y="15931514"/>
                    <a:ext cx="3657299" cy="1238487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43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43" i="1" dirty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CA" sz="2543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43" i="1" dirty="0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CA" sz="2543" i="1" dirty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: </m:t>
                          </m:r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  <a:p>
                    <a:r>
                      <a:rPr lang="en-US" sz="2543" dirty="0">
                        <a:latin typeface="Times" pitchFamily="2" charset="0"/>
                      </a:rPr>
                      <a:t>One share of </a:t>
                    </a:r>
                    <a14:m>
                      <m:oMath xmlns:m="http://schemas.openxmlformats.org/officeDocument/2006/math"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en-CA" sz="2543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543" i="1" dirty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543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80" name="Rectangle 679">
                    <a:extLst>
                      <a:ext uri="{FF2B5EF4-FFF2-40B4-BE49-F238E27FC236}">
                        <a16:creationId xmlns:a16="http://schemas.microsoft.com/office/drawing/2014/main" id="{02782BBE-8E3E-F0F0-32EF-74BD3AA26A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850225" y="15931514"/>
                    <a:ext cx="3657299" cy="1238487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4390" b="-1714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2" name="Elbow Connector 681">
                <a:extLst>
                  <a:ext uri="{FF2B5EF4-FFF2-40B4-BE49-F238E27FC236}">
                    <a16:creationId xmlns:a16="http://schemas.microsoft.com/office/drawing/2014/main" id="{7D9B7FC0-2B54-DD63-0CDB-1AC3482A3D28}"/>
                  </a:ext>
                </a:extLst>
              </p:cNvPr>
              <p:cNvCxnSpPr>
                <a:cxnSpLocks/>
                <a:stCxn id="672" idx="1"/>
                <a:endCxn id="678" idx="0"/>
              </p:cNvCxnSpPr>
              <p:nvPr/>
            </p:nvCxnSpPr>
            <p:spPr>
              <a:xfrm rot="10800000" flipV="1">
                <a:off x="21810103" y="13086795"/>
                <a:ext cx="2457276" cy="3015307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85" name="Rectangle 684">
                    <a:extLst>
                      <a:ext uri="{FF2B5EF4-FFF2-40B4-BE49-F238E27FC236}">
                        <a16:creationId xmlns:a16="http://schemas.microsoft.com/office/drawing/2014/main" id="{058446FA-D397-4D0D-A06C-ACC3D06A2DD5}"/>
                      </a:ext>
                    </a:extLst>
                  </p:cNvPr>
                  <p:cNvSpPr/>
                  <p:nvPr/>
                </p:nvSpPr>
                <p:spPr>
                  <a:xfrm>
                    <a:off x="17842846" y="17123211"/>
                    <a:ext cx="8212537" cy="234628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a14:m>
                    <a:r>
                      <a:rPr lang="en-US" sz="2543" dirty="0">
                        <a:latin typeface="Times" pitchFamily="2" charset="0"/>
                      </a:rPr>
                      <a:t>: Message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𝐸𝑁</m:t>
                        </m:r>
                      </m:oMath>
                    </a14:m>
                    <a:r>
                      <a:rPr lang="en-US" sz="2543" dirty="0">
                        <a:latin typeface="Times" pitchFamily="2" charset="0"/>
                      </a:rPr>
                      <a:t>: External Nullifier</a:t>
                    </a:r>
                  </a:p>
                  <a:p>
                    <a:pPr algn="ctr"/>
                    <a14:m>
                      <m:oMath xmlns:m="http://schemas.openxmlformats.org/officeDocument/2006/math"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𝐼𝑁</m:t>
                        </m:r>
                      </m:oMath>
                    </a14:m>
                    <a:r>
                      <a:rPr lang="en-US" sz="2543" dirty="0">
                        <a:latin typeface="Times" pitchFamily="2" charset="0"/>
                      </a:rPr>
                      <a:t>: Internal Nullifier = </a:t>
                    </a:r>
                    <a14:m>
                      <m:oMath xmlns:m="http://schemas.openxmlformats.org/officeDocument/2006/math"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CA" sz="2543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543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43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CA" sz="2543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43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CA" sz="2543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sz="2543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𝐸𝑁</m:t>
                        </m:r>
                        <m:r>
                          <a:rPr lang="en-US" sz="2543" i="1" dirty="0">
                            <a:latin typeface="Cambria Math" panose="02040503050406030204" pitchFamily="18" charset="0"/>
                          </a:rPr>
                          <m:t>))</m:t>
                        </m:r>
                      </m:oMath>
                    </a14:m>
                    <a:endParaRPr lang="en-US" sz="2543" dirty="0">
                      <a:latin typeface="Times" pitchFamily="2" charset="0"/>
                    </a:endParaRPr>
                  </a:p>
                  <a:p>
                    <a:pPr algn="ctr"/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685" name="Rectangle 684">
                    <a:extLst>
                      <a:ext uri="{FF2B5EF4-FFF2-40B4-BE49-F238E27FC236}">
                        <a16:creationId xmlns:a16="http://schemas.microsoft.com/office/drawing/2014/main" id="{058446FA-D397-4D0D-A06C-ACC3D06A2D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42846" y="17123211"/>
                    <a:ext cx="8212537" cy="2346283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t="-3053" r="-6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87" name="Rounded Rectangle 686">
                <a:extLst>
                  <a:ext uri="{FF2B5EF4-FFF2-40B4-BE49-F238E27FC236}">
                    <a16:creationId xmlns:a16="http://schemas.microsoft.com/office/drawing/2014/main" id="{697B961E-8EC1-AD75-7D6D-5DEB575B948F}"/>
                  </a:ext>
                </a:extLst>
              </p:cNvPr>
              <p:cNvSpPr/>
              <p:nvPr/>
            </p:nvSpPr>
            <p:spPr>
              <a:xfrm>
                <a:off x="27063579" y="14496744"/>
                <a:ext cx="2543233" cy="1367967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43" dirty="0" err="1">
                    <a:latin typeface="Times" pitchFamily="2" charset="0"/>
                  </a:rPr>
                  <a:t>zkSNARKs</a:t>
                </a:r>
                <a:endParaRPr lang="en-US" sz="2543" dirty="0">
                  <a:latin typeface="Times" pitchFamily="2" charset="0"/>
                </a:endParaRP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90" name="TextBox 689">
                    <a:extLst>
                      <a:ext uri="{FF2B5EF4-FFF2-40B4-BE49-F238E27FC236}">
                        <a16:creationId xmlns:a16="http://schemas.microsoft.com/office/drawing/2014/main" id="{85D44D06-487C-142A-869F-6B4F070A36C5}"/>
                      </a:ext>
                    </a:extLst>
                  </p:cNvPr>
                  <p:cNvSpPr txBox="1"/>
                  <p:nvPr/>
                </p:nvSpPr>
                <p:spPr>
                  <a:xfrm>
                    <a:off x="25713110" y="15922746"/>
                    <a:ext cx="4598633" cy="2346283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CA" sz="2543" i="1">
                            <a:latin typeface="Cambria Math" panose="02040503050406030204" pitchFamily="18" charset="0"/>
                          </a:rPr>
                          <m:t>𝜋</m:t>
                        </m:r>
                        <m:r>
                          <a:rPr lang="en-CA" sz="2543" i="1">
                            <a:latin typeface="Cambria Math" panose="02040503050406030204" pitchFamily="18" charset="0"/>
                          </a:rPr>
                          <m:t>: </m:t>
                        </m:r>
                      </m:oMath>
                    </a14:m>
                    <a:r>
                      <a:rPr lang="en-US" sz="2543" dirty="0">
                        <a:latin typeface="Times" pitchFamily="2" charset="0"/>
                      </a:rPr>
                      <a:t>ZK Proof for </a:t>
                    </a:r>
                  </a:p>
                  <a:p>
                    <a:pPr algn="ctr"/>
                    <a:r>
                      <a:rPr lang="en-US" sz="2543" dirty="0">
                        <a:latin typeface="Times" pitchFamily="2" charset="0"/>
                      </a:rPr>
                      <a:t> - Membership</a:t>
                    </a:r>
                  </a:p>
                  <a:p>
                    <a:pPr algn="ctr"/>
                    <a:r>
                      <a:rPr lang="en-US" sz="2543" dirty="0">
                        <a:latin typeface="Times" pitchFamily="2" charset="0"/>
                      </a:rPr>
                      <a:t>- Correctness of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CA" sz="2543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543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543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sSub>
                                  <m:sSubPr>
                                    <m:ctrlPr>
                                      <a:rPr lang="en-CA" sz="2543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543" i="1" dirty="0">
                                        <a:latin typeface="Cambria Math" panose="02040503050406030204" pitchFamily="18" charset="0"/>
                                      </a:rPr>
                                      <m:t>𝐾</m:t>
                                    </m:r>
                                  </m:e>
                                  <m:sub>
                                    <m:r>
                                      <a:rPr lang="en-CA" sz="2543" i="1" dirty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b>
                            <m:r>
                              <a:rPr lang="en-CA" sz="2543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a14:m>
                    <a:endParaRPr lang="en-US" sz="2543" dirty="0">
                      <a:latin typeface="Times" pitchFamily="2" charset="0"/>
                    </a:endParaRPr>
                  </a:p>
                  <a:p>
                    <a:pPr algn="ctr"/>
                    <a:r>
                      <a:rPr lang="en-US" sz="2543" dirty="0">
                        <a:latin typeface="Times" pitchFamily="2" charset="0"/>
                      </a:rPr>
                      <a:t>- Correctness of IN</a:t>
                    </a:r>
                  </a:p>
                </p:txBody>
              </p:sp>
            </mc:Choice>
            <mc:Fallback>
              <p:sp>
                <p:nvSpPr>
                  <p:cNvPr id="690" name="TextBox 689">
                    <a:extLst>
                      <a:ext uri="{FF2B5EF4-FFF2-40B4-BE49-F238E27FC236}">
                        <a16:creationId xmlns:a16="http://schemas.microsoft.com/office/drawing/2014/main" id="{85D44D06-487C-142A-869F-6B4F070A36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713110" y="15922746"/>
                    <a:ext cx="4598633" cy="2346283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2724" t="-3030"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89" name="Elbow Connector 688">
                <a:extLst>
                  <a:ext uri="{FF2B5EF4-FFF2-40B4-BE49-F238E27FC236}">
                    <a16:creationId xmlns:a16="http://schemas.microsoft.com/office/drawing/2014/main" id="{841FD602-20DD-F464-566A-F61477236F2C}"/>
                  </a:ext>
                </a:extLst>
              </p:cNvPr>
              <p:cNvCxnSpPr>
                <a:cxnSpLocks/>
                <a:stCxn id="672" idx="3"/>
                <a:endCxn id="687" idx="0"/>
              </p:cNvCxnSpPr>
              <p:nvPr/>
            </p:nvCxnSpPr>
            <p:spPr>
              <a:xfrm>
                <a:off x="25096820" y="13086796"/>
                <a:ext cx="3238376" cy="1409948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672" name="Picture 10">
                <a:extLst>
                  <a:ext uri="{FF2B5EF4-FFF2-40B4-BE49-F238E27FC236}">
                    <a16:creationId xmlns:a16="http://schemas.microsoft.com/office/drawing/2014/main" id="{88940023-2A20-9999-7D58-57F868B7264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4267379" y="12722889"/>
                <a:ext cx="829441" cy="727814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4187BBF1-4DAB-7D45-AB4B-80B5F369CD4E}"/>
                  </a:ext>
                </a:extLst>
              </p:cNvPr>
              <p:cNvCxnSpPr>
                <a:stCxn id="672" idx="2"/>
                <a:endCxn id="679" idx="0"/>
              </p:cNvCxnSpPr>
              <p:nvPr/>
            </p:nvCxnSpPr>
            <p:spPr>
              <a:xfrm>
                <a:off x="24682100" y="13450703"/>
                <a:ext cx="3492" cy="1046041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4" name="TextBox 703">
                    <a:extLst>
                      <a:ext uri="{FF2B5EF4-FFF2-40B4-BE49-F238E27FC236}">
                        <a16:creationId xmlns:a16="http://schemas.microsoft.com/office/drawing/2014/main" id="{A5C1EE73-D245-216C-9697-9B8A77BF3797}"/>
                      </a:ext>
                    </a:extLst>
                  </p:cNvPr>
                  <p:cNvSpPr txBox="1"/>
                  <p:nvPr/>
                </p:nvSpPr>
                <p:spPr>
                  <a:xfrm>
                    <a:off x="25481053" y="20252546"/>
                    <a:ext cx="4357034" cy="6845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04" name="TextBox 703">
                    <a:extLst>
                      <a:ext uri="{FF2B5EF4-FFF2-40B4-BE49-F238E27FC236}">
                        <a16:creationId xmlns:a16="http://schemas.microsoft.com/office/drawing/2014/main" id="{A5C1EE73-D245-216C-9697-9B8A77BF37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481053" y="20252546"/>
                    <a:ext cx="4357034" cy="684591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1794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0E36D5FD-C6CA-F39B-3C60-339045F1E5CE}"/>
                      </a:ext>
                    </a:extLst>
                  </p:cNvPr>
                  <p:cNvSpPr/>
                  <p:nvPr/>
                </p:nvSpPr>
                <p:spPr>
                  <a:xfrm>
                    <a:off x="15561917" y="23270739"/>
                    <a:ext cx="1162976" cy="684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06" name="Rectangle 705">
                    <a:extLst>
                      <a:ext uri="{FF2B5EF4-FFF2-40B4-BE49-F238E27FC236}">
                        <a16:creationId xmlns:a16="http://schemas.microsoft.com/office/drawing/2014/main" id="{0E36D5FD-C6CA-F39B-3C60-339045F1E5C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561917" y="23270739"/>
                    <a:ext cx="1162976" cy="684591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304D3F31-7A20-9A13-ED14-867E7C9E7E64}"/>
                      </a:ext>
                    </a:extLst>
                  </p:cNvPr>
                  <p:cNvSpPr/>
                  <p:nvPr/>
                </p:nvSpPr>
                <p:spPr>
                  <a:xfrm>
                    <a:off x="20130788" y="23242205"/>
                    <a:ext cx="1358106" cy="684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16</m:t>
                              </m:r>
                            </m:sub>
                          </m:sSub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07" name="Rectangle 706">
                    <a:extLst>
                      <a:ext uri="{FF2B5EF4-FFF2-40B4-BE49-F238E27FC236}">
                        <a16:creationId xmlns:a16="http://schemas.microsoft.com/office/drawing/2014/main" id="{304D3F31-7A20-9A13-ED14-867E7C9E7E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130788" y="23242205"/>
                    <a:ext cx="1358106" cy="684591"/>
                  </a:xfrm>
                  <a:prstGeom prst="rect">
                    <a:avLst/>
                  </a:prstGeom>
                  <a:blipFill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9" name="Straight Arrow Connector 708">
                <a:extLst>
                  <a:ext uri="{FF2B5EF4-FFF2-40B4-BE49-F238E27FC236}">
                    <a16:creationId xmlns:a16="http://schemas.microsoft.com/office/drawing/2014/main" id="{6B5446E0-7F50-691E-7131-0EECE37C4327}"/>
                  </a:ext>
                </a:extLst>
              </p:cNvPr>
              <p:cNvCxnSpPr>
                <a:cxnSpLocks/>
                <a:endCxn id="717" idx="0"/>
              </p:cNvCxnSpPr>
              <p:nvPr/>
            </p:nvCxnSpPr>
            <p:spPr>
              <a:xfrm flipH="1">
                <a:off x="22559857" y="21042934"/>
                <a:ext cx="2538709" cy="68881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0" name="Straight Arrow Connector 709">
                <a:extLst>
                  <a:ext uri="{FF2B5EF4-FFF2-40B4-BE49-F238E27FC236}">
                    <a16:creationId xmlns:a16="http://schemas.microsoft.com/office/drawing/2014/main" id="{C4BCE95E-A185-0FC9-AB4A-581CB0F41A91}"/>
                  </a:ext>
                </a:extLst>
              </p:cNvPr>
              <p:cNvCxnSpPr>
                <a:cxnSpLocks/>
                <a:endCxn id="718" idx="0"/>
              </p:cNvCxnSpPr>
              <p:nvPr/>
            </p:nvCxnSpPr>
            <p:spPr>
              <a:xfrm>
                <a:off x="25098566" y="21042934"/>
                <a:ext cx="2319666" cy="68328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711" name="Picture 2" descr="Download Image Red Cross - Wrong Clipart - Full Size PNG Image - PNGkit">
                <a:extLst>
                  <a:ext uri="{FF2B5EF4-FFF2-40B4-BE49-F238E27FC236}">
                    <a16:creationId xmlns:a16="http://schemas.microsoft.com/office/drawing/2014/main" id="{598984AA-4883-3FCB-0605-6CD71E9715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8909" y="23392162"/>
                <a:ext cx="401590" cy="35382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712" name="Straight Arrow Connector 711">
                <a:extLst>
                  <a:ext uri="{FF2B5EF4-FFF2-40B4-BE49-F238E27FC236}">
                    <a16:creationId xmlns:a16="http://schemas.microsoft.com/office/drawing/2014/main" id="{36A7832E-A395-9AB0-24C1-2502CA89AFFF}"/>
                  </a:ext>
                </a:extLst>
              </p:cNvPr>
              <p:cNvCxnSpPr>
                <a:cxnSpLocks/>
                <a:stCxn id="717" idx="2"/>
                <a:endCxn id="716" idx="0"/>
              </p:cNvCxnSpPr>
              <p:nvPr/>
            </p:nvCxnSpPr>
            <p:spPr>
              <a:xfrm>
                <a:off x="22559857" y="22416343"/>
                <a:ext cx="2786725" cy="66149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3" name="Straight Arrow Connector 712">
                <a:extLst>
                  <a:ext uri="{FF2B5EF4-FFF2-40B4-BE49-F238E27FC236}">
                    <a16:creationId xmlns:a16="http://schemas.microsoft.com/office/drawing/2014/main" id="{7A64F5E6-12DF-DF3F-0DCB-094C7870FF09}"/>
                  </a:ext>
                </a:extLst>
              </p:cNvPr>
              <p:cNvCxnSpPr>
                <a:cxnSpLocks/>
                <a:stCxn id="718" idx="2"/>
                <a:endCxn id="716" idx="0"/>
              </p:cNvCxnSpPr>
              <p:nvPr/>
            </p:nvCxnSpPr>
            <p:spPr>
              <a:xfrm flipH="1">
                <a:off x="25346581" y="22410806"/>
                <a:ext cx="2071650" cy="66703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4" name="Straight Arrow Connector 713">
                <a:extLst>
                  <a:ext uri="{FF2B5EF4-FFF2-40B4-BE49-F238E27FC236}">
                    <a16:creationId xmlns:a16="http://schemas.microsoft.com/office/drawing/2014/main" id="{240FEF1E-1DB7-D745-81EC-9FCC3231F3F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5338438" y="24041829"/>
                <a:ext cx="1" cy="6666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9B597E58-F8FE-A2B7-AC08-0D8861341635}"/>
                      </a:ext>
                    </a:extLst>
                  </p:cNvPr>
                  <p:cNvSpPr/>
                  <p:nvPr/>
                </p:nvSpPr>
                <p:spPr>
                  <a:xfrm>
                    <a:off x="24977358" y="24618998"/>
                    <a:ext cx="1119868" cy="684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15" name="Rectangle 714">
                    <a:extLst>
                      <a:ext uri="{FF2B5EF4-FFF2-40B4-BE49-F238E27FC236}">
                        <a16:creationId xmlns:a16="http://schemas.microsoft.com/office/drawing/2014/main" id="{9B597E58-F8FE-A2B7-AC08-0D886134163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977358" y="24618998"/>
                    <a:ext cx="1119868" cy="684591"/>
                  </a:xfrm>
                  <a:prstGeom prst="rect">
                    <a:avLst/>
                  </a:prstGeom>
                  <a:blipFill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16" name="Rounded Rectangle 715">
                <a:extLst>
                  <a:ext uri="{FF2B5EF4-FFF2-40B4-BE49-F238E27FC236}">
                    <a16:creationId xmlns:a16="http://schemas.microsoft.com/office/drawing/2014/main" id="{50197D6F-9176-8E81-8A3E-35DFDE41645B}"/>
                  </a:ext>
                </a:extLst>
              </p:cNvPr>
              <p:cNvSpPr/>
              <p:nvPr/>
            </p:nvSpPr>
            <p:spPr>
              <a:xfrm>
                <a:off x="23529150" y="23077841"/>
                <a:ext cx="3634862" cy="93943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543" dirty="0">
                    <a:latin typeface="Times" pitchFamily="2" charset="0"/>
                  </a:rPr>
                  <a:t>Secret Construct</a:t>
                </a:r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7" name="Rectangle 716">
                    <a:extLst>
                      <a:ext uri="{FF2B5EF4-FFF2-40B4-BE49-F238E27FC236}">
                        <a16:creationId xmlns:a16="http://schemas.microsoft.com/office/drawing/2014/main" id="{0B12D470-7B63-9116-0DF5-32F4E3CAAE86}"/>
                      </a:ext>
                    </a:extLst>
                  </p:cNvPr>
                  <p:cNvSpPr/>
                  <p:nvPr/>
                </p:nvSpPr>
                <p:spPr>
                  <a:xfrm>
                    <a:off x="20467107" y="21731752"/>
                    <a:ext cx="4185501" cy="684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543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𝐸𝑁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543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𝐼𝑁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543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43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43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CA" sz="2543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43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CA" sz="2543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CA" sz="2543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543" i="1">
                              <a:latin typeface="Cambria Math" panose="02040503050406030204" pitchFamily="18" charset="0"/>
                            </a:rPr>
                            <m:t>𝜋</m:t>
                          </m:r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17" name="Rectangle 716">
                    <a:extLst>
                      <a:ext uri="{FF2B5EF4-FFF2-40B4-BE49-F238E27FC236}">
                        <a16:creationId xmlns:a16="http://schemas.microsoft.com/office/drawing/2014/main" id="{0B12D470-7B63-9116-0DF5-32F4E3CAAE8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467107" y="21731752"/>
                    <a:ext cx="4185501" cy="684591"/>
                  </a:xfrm>
                  <a:prstGeom prst="rect">
                    <a:avLst/>
                  </a:prstGeom>
                  <a:blipFill>
                    <a:blip r:embed="rId2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18" name="Rectangle 717">
                    <a:extLst>
                      <a:ext uri="{FF2B5EF4-FFF2-40B4-BE49-F238E27FC236}">
                        <a16:creationId xmlns:a16="http://schemas.microsoft.com/office/drawing/2014/main" id="{05C095EF-C77D-9FF2-6946-41164C7D5FFC}"/>
                      </a:ext>
                    </a:extLst>
                  </p:cNvPr>
                  <p:cNvSpPr/>
                  <p:nvPr/>
                </p:nvSpPr>
                <p:spPr>
                  <a:xfrm>
                    <a:off x="25219522" y="21726214"/>
                    <a:ext cx="4397421" cy="68459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’, </m:t>
                          </m:r>
                          <m:r>
                            <a:rPr lang="en-US" sz="2543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𝐸𝑁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543" i="1" dirty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𝐼𝑁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CA" sz="2543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543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543" i="1" dirty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sSub>
                                    <m:sSubPr>
                                      <m:ctrlPr>
                                        <a:rPr lang="en-CA" sz="2543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543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e>
                                    <m:sub>
                                      <m:r>
                                        <a:rPr lang="en-CA" sz="2543" i="1" dirty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b>
                              <m:r>
                                <a:rPr lang="en-CA" sz="2543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sz="2543" i="1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CA" sz="2543" i="1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18" name="Rectangle 717">
                    <a:extLst>
                      <a:ext uri="{FF2B5EF4-FFF2-40B4-BE49-F238E27FC236}">
                        <a16:creationId xmlns:a16="http://schemas.microsoft.com/office/drawing/2014/main" id="{05C095EF-C77D-9FF2-6946-41164C7D5FF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5219522" y="21726214"/>
                    <a:ext cx="4397421" cy="684591"/>
                  </a:xfrm>
                  <a:prstGeom prst="rect">
                    <a:avLst/>
                  </a:prstGeom>
                  <a:blipFill>
                    <a:blip r:embed="rId2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19" name="Elbow Connector 718">
                <a:extLst>
                  <a:ext uri="{FF2B5EF4-FFF2-40B4-BE49-F238E27FC236}">
                    <a16:creationId xmlns:a16="http://schemas.microsoft.com/office/drawing/2014/main" id="{C5E23745-0CB6-942C-32D2-B4A6668530B3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>
                <a:off x="16044531" y="23549505"/>
                <a:ext cx="8975783" cy="1450402"/>
              </a:xfrm>
              <a:prstGeom prst="bentConnector2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20" name="TextBox 719">
                    <a:extLst>
                      <a:ext uri="{FF2B5EF4-FFF2-40B4-BE49-F238E27FC236}">
                        <a16:creationId xmlns:a16="http://schemas.microsoft.com/office/drawing/2014/main" id="{AE6A96FB-7F4C-E446-3216-EE6C09E43F5F}"/>
                      </a:ext>
                    </a:extLst>
                  </p:cNvPr>
                  <p:cNvSpPr txBox="1"/>
                  <p:nvPr/>
                </p:nvSpPr>
                <p:spPr>
                  <a:xfrm>
                    <a:off x="19923842" y="24289952"/>
                    <a:ext cx="3442009" cy="68459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𝑃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 = 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𝑆</m:t>
                          </m:r>
                          <m:sSub>
                            <m:sSubPr>
                              <m:ctrlPr>
                                <a:rPr lang="en-CA" sz="2543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  <m:sub>
                              <m:r>
                                <a:rPr lang="en-US" sz="2543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2543" i="1" dirty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543" dirty="0">
                      <a:latin typeface="Times" pitchFamily="2" charset="0"/>
                    </a:endParaRPr>
                  </a:p>
                </p:txBody>
              </p:sp>
            </mc:Choice>
            <mc:Fallback>
              <p:sp>
                <p:nvSpPr>
                  <p:cNvPr id="720" name="TextBox 719">
                    <a:extLst>
                      <a:ext uri="{FF2B5EF4-FFF2-40B4-BE49-F238E27FC236}">
                        <a16:creationId xmlns:a16="http://schemas.microsoft.com/office/drawing/2014/main" id="{AE6A96FB-7F4C-E446-3216-EE6C09E43F5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23842" y="24289952"/>
                    <a:ext cx="3442009" cy="684591"/>
                  </a:xfrm>
                  <a:prstGeom prst="rect">
                    <a:avLst/>
                  </a:prstGeom>
                  <a:blipFill>
                    <a:blip r:embed="rId23"/>
                    <a:stretch>
                      <a:fillRect b="-1538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722" name="Picture 6" descr="The complete binary tree CBT (4) of height 4 | Download Scientific Diagram">
                <a:extLst>
                  <a:ext uri="{FF2B5EF4-FFF2-40B4-BE49-F238E27FC236}">
                    <a16:creationId xmlns:a16="http://schemas.microsoft.com/office/drawing/2014/main" id="{1F2E402D-45F3-D2E5-4202-79A2D07A15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5828909" y="20745896"/>
                <a:ext cx="4858601" cy="251382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23" name="TextBox 722">
                <a:extLst>
                  <a:ext uri="{FF2B5EF4-FFF2-40B4-BE49-F238E27FC236}">
                    <a16:creationId xmlns:a16="http://schemas.microsoft.com/office/drawing/2014/main" id="{8E8A9ABF-EA81-659B-E83B-A0656D743133}"/>
                  </a:ext>
                </a:extLst>
              </p:cNvPr>
              <p:cNvSpPr txBox="1"/>
              <p:nvPr/>
            </p:nvSpPr>
            <p:spPr>
              <a:xfrm>
                <a:off x="15696771" y="19283363"/>
                <a:ext cx="14000247" cy="80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109" b="1" dirty="0">
                    <a:latin typeface="Times" pitchFamily="2" charset="0"/>
                  </a:rPr>
                  <a:t>Double Signaling and Slashing</a:t>
                </a:r>
              </a:p>
            </p:txBody>
          </p:sp>
          <p:sp>
            <p:nvSpPr>
              <p:cNvPr id="724" name="TextBox 723">
                <a:extLst>
                  <a:ext uri="{FF2B5EF4-FFF2-40B4-BE49-F238E27FC236}">
                    <a16:creationId xmlns:a16="http://schemas.microsoft.com/office/drawing/2014/main" id="{EB66BFA1-17A8-FA38-6562-A1F4B5AC38BF}"/>
                  </a:ext>
                </a:extLst>
              </p:cNvPr>
              <p:cNvSpPr txBox="1"/>
              <p:nvPr/>
            </p:nvSpPr>
            <p:spPr>
              <a:xfrm>
                <a:off x="15647281" y="11320503"/>
                <a:ext cx="14000247" cy="807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3109" b="1" dirty="0">
                    <a:latin typeface="Times" pitchFamily="2" charset="0"/>
                  </a:rPr>
                  <a:t>Anonymous Signaling</a:t>
                </a:r>
              </a:p>
            </p:txBody>
          </p:sp>
        </p:grpSp>
      </p:grpSp>
      <p:grpSp>
        <p:nvGrpSpPr>
          <p:cNvPr id="967" name="Group 966">
            <a:extLst>
              <a:ext uri="{FF2B5EF4-FFF2-40B4-BE49-F238E27FC236}">
                <a16:creationId xmlns:a16="http://schemas.microsoft.com/office/drawing/2014/main" id="{FE98F74A-D6A3-AE08-A637-5F9960037504}"/>
              </a:ext>
            </a:extLst>
          </p:cNvPr>
          <p:cNvGrpSpPr/>
          <p:nvPr/>
        </p:nvGrpSpPr>
        <p:grpSpPr>
          <a:xfrm>
            <a:off x="10726064" y="17389431"/>
            <a:ext cx="11023910" cy="5401715"/>
            <a:chOff x="15056359" y="23254188"/>
            <a:chExt cx="15603702" cy="7645813"/>
          </a:xfrm>
        </p:grpSpPr>
        <p:pic>
          <p:nvPicPr>
            <p:cNvPr id="769" name="Picture 768">
              <a:extLst>
                <a:ext uri="{FF2B5EF4-FFF2-40B4-BE49-F238E27FC236}">
                  <a16:creationId xmlns:a16="http://schemas.microsoft.com/office/drawing/2014/main" id="{D7FC1A59-9028-C1FF-A41B-B8B0EE7460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9107456" y="23254188"/>
              <a:ext cx="7000399" cy="1086579"/>
            </a:xfrm>
            <a:prstGeom prst="rect">
              <a:avLst/>
            </a:prstGeom>
          </p:spPr>
        </p:pic>
        <p:pic>
          <p:nvPicPr>
            <p:cNvPr id="728" name="Picture 727">
              <a:extLst>
                <a:ext uri="{FF2B5EF4-FFF2-40B4-BE49-F238E27FC236}">
                  <a16:creationId xmlns:a16="http://schemas.microsoft.com/office/drawing/2014/main" id="{FE564B16-9929-998E-961F-4F114BAFA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097568" y="27849910"/>
              <a:ext cx="294950" cy="310620"/>
            </a:xfrm>
            <a:prstGeom prst="rect">
              <a:avLst/>
            </a:prstGeom>
          </p:spPr>
        </p:pic>
        <p:pic>
          <p:nvPicPr>
            <p:cNvPr id="729" name="Picture 728">
              <a:extLst>
                <a:ext uri="{FF2B5EF4-FFF2-40B4-BE49-F238E27FC236}">
                  <a16:creationId xmlns:a16="http://schemas.microsoft.com/office/drawing/2014/main" id="{C72922E4-7DDA-50C4-7EF3-09B9E1ECC58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836921" y="28597136"/>
              <a:ext cx="294950" cy="310620"/>
            </a:xfrm>
            <a:prstGeom prst="rect">
              <a:avLst/>
            </a:prstGeom>
          </p:spPr>
        </p:pic>
        <p:pic>
          <p:nvPicPr>
            <p:cNvPr id="730" name="Picture 729">
              <a:extLst>
                <a:ext uri="{FF2B5EF4-FFF2-40B4-BE49-F238E27FC236}">
                  <a16:creationId xmlns:a16="http://schemas.microsoft.com/office/drawing/2014/main" id="{AFBD90DB-E39D-782D-4A02-7DDBBEF07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19572122">
              <a:off x="24807010" y="27466121"/>
              <a:ext cx="294950" cy="310620"/>
            </a:xfrm>
            <a:prstGeom prst="rect">
              <a:avLst/>
            </a:prstGeom>
          </p:spPr>
        </p:pic>
        <p:pic>
          <p:nvPicPr>
            <p:cNvPr id="732" name="Picture 731">
              <a:extLst>
                <a:ext uri="{FF2B5EF4-FFF2-40B4-BE49-F238E27FC236}">
                  <a16:creationId xmlns:a16="http://schemas.microsoft.com/office/drawing/2014/main" id="{EA204518-A3BD-7C53-D569-CE24A3C264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515881">
              <a:off x="18991676" y="25938611"/>
              <a:ext cx="294950" cy="310620"/>
            </a:xfrm>
            <a:prstGeom prst="rect">
              <a:avLst/>
            </a:prstGeom>
          </p:spPr>
        </p:pic>
        <p:pic>
          <p:nvPicPr>
            <p:cNvPr id="734" name="Picture 733">
              <a:extLst>
                <a:ext uri="{FF2B5EF4-FFF2-40B4-BE49-F238E27FC236}">
                  <a16:creationId xmlns:a16="http://schemas.microsoft.com/office/drawing/2014/main" id="{D344143A-C236-EFA1-DD67-CB58DA4EB9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rot="2027806">
              <a:off x="26472841" y="26929651"/>
              <a:ext cx="294950" cy="310620"/>
            </a:xfrm>
            <a:prstGeom prst="rect">
              <a:avLst/>
            </a:prstGeom>
          </p:spPr>
        </p:pic>
        <p:cxnSp>
          <p:nvCxnSpPr>
            <p:cNvPr id="742" name="Straight Connector 741">
              <a:extLst>
                <a:ext uri="{FF2B5EF4-FFF2-40B4-BE49-F238E27FC236}">
                  <a16:creationId xmlns:a16="http://schemas.microsoft.com/office/drawing/2014/main" id="{D0B85BFF-C683-6A1E-E3E2-F511328306DC}"/>
                </a:ext>
              </a:extLst>
            </p:cNvPr>
            <p:cNvCxnSpPr>
              <a:cxnSpLocks/>
              <a:stCxn id="728" idx="3"/>
              <a:endCxn id="729" idx="1"/>
            </p:cNvCxnSpPr>
            <p:nvPr/>
          </p:nvCxnSpPr>
          <p:spPr>
            <a:xfrm>
              <a:off x="18392518" y="28005220"/>
              <a:ext cx="3444403" cy="747226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3" name="Straight Connector 742">
              <a:extLst>
                <a:ext uri="{FF2B5EF4-FFF2-40B4-BE49-F238E27FC236}">
                  <a16:creationId xmlns:a16="http://schemas.microsoft.com/office/drawing/2014/main" id="{556C912C-A4CA-3555-49E1-756ADB5A7F2B}"/>
                </a:ext>
              </a:extLst>
            </p:cNvPr>
            <p:cNvCxnSpPr>
              <a:cxnSpLocks/>
              <a:stCxn id="730" idx="1"/>
              <a:endCxn id="729" idx="3"/>
            </p:cNvCxnSpPr>
            <p:nvPr/>
          </p:nvCxnSpPr>
          <p:spPr>
            <a:xfrm flipH="1">
              <a:off x="22131871" y="27703466"/>
              <a:ext cx="2700062" cy="104898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4" name="Straight Connector 743">
              <a:extLst>
                <a:ext uri="{FF2B5EF4-FFF2-40B4-BE49-F238E27FC236}">
                  <a16:creationId xmlns:a16="http://schemas.microsoft.com/office/drawing/2014/main" id="{5466EF93-7B64-E50E-0ED0-BDEB35CDF857}"/>
                </a:ext>
              </a:extLst>
            </p:cNvPr>
            <p:cNvCxnSpPr>
              <a:cxnSpLocks/>
              <a:stCxn id="730" idx="0"/>
              <a:endCxn id="732" idx="3"/>
            </p:cNvCxnSpPr>
            <p:nvPr/>
          </p:nvCxnSpPr>
          <p:spPr>
            <a:xfrm flipH="1" flipV="1">
              <a:off x="19248864" y="26192470"/>
              <a:ext cx="5619227" cy="129989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6" name="Straight Connector 745">
              <a:extLst>
                <a:ext uri="{FF2B5EF4-FFF2-40B4-BE49-F238E27FC236}">
                  <a16:creationId xmlns:a16="http://schemas.microsoft.com/office/drawing/2014/main" id="{8EE9AB09-B705-500F-9113-97EE1707AF4F}"/>
                </a:ext>
              </a:extLst>
            </p:cNvPr>
            <p:cNvCxnSpPr>
              <a:cxnSpLocks/>
              <a:stCxn id="734" idx="1"/>
              <a:endCxn id="730" idx="3"/>
            </p:cNvCxnSpPr>
            <p:nvPr/>
          </p:nvCxnSpPr>
          <p:spPr>
            <a:xfrm flipH="1">
              <a:off x="25077037" y="27002928"/>
              <a:ext cx="1420725" cy="536468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770" name="Picture 769">
              <a:extLst>
                <a:ext uri="{FF2B5EF4-FFF2-40B4-BE49-F238E27FC236}">
                  <a16:creationId xmlns:a16="http://schemas.microsoft.com/office/drawing/2014/main" id="{91C1ACB0-274E-0FA2-7FE9-239E47AAAD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20694561" y="24222928"/>
              <a:ext cx="965434" cy="138921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34966BB8-F2C0-95D3-63D5-69CCF617408C}"/>
                    </a:ext>
                  </a:extLst>
                </p:cNvPr>
                <p:cNvSpPr txBox="1"/>
                <p:nvPr/>
              </p:nvSpPr>
              <p:spPr>
                <a:xfrm>
                  <a:off x="21620449" y="24433534"/>
                  <a:ext cx="9039612" cy="62314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61" dirty="0">
                      <a:latin typeface="Times" pitchFamily="2" charset="0"/>
                    </a:rPr>
                    <a:t>Membership Contract </a:t>
                  </a:r>
                  <a14:m>
                    <m:oMath xmlns:m="http://schemas.openxmlformats.org/officeDocument/2006/math">
                      <m:r>
                        <a:rPr lang="en-US" sz="2261" i="1" dirty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CA" sz="226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61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261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26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r>
                    <a:rPr lang="en-US" sz="2261" dirty="0">
                      <a:latin typeface="Times" pitchFamily="2" charset="0"/>
                    </a:rPr>
                    <a:t>,…,</a:t>
                  </a:r>
                  <a:r>
                    <a:rPr lang="en-US" sz="2261" dirty="0"/>
                    <a:t> </a:t>
                  </a:r>
                  <a14:m>
                    <m:oMath xmlns:m="http://schemas.openxmlformats.org/officeDocument/2006/math">
                      <m:r>
                        <a:rPr lang="en-US" sz="2261" i="1" dirty="0">
                          <a:latin typeface="Cambria Math" panose="02040503050406030204" pitchFamily="18" charset="0"/>
                        </a:rPr>
                        <m:t>𝑃</m:t>
                      </m:r>
                      <m:sSub>
                        <m:sSubPr>
                          <m:ctrlPr>
                            <a:rPr lang="en-CA" sz="226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61" i="1" dirty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CA" sz="2261" i="1" dirty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2261" i="1" dirty="0">
                          <a:latin typeface="Cambria Math" panose="02040503050406030204" pitchFamily="18" charset="0"/>
                        </a:rPr>
                        <m:t> </m:t>
                      </m:r>
                    </m:oMath>
                  </a14:m>
                  <a:endParaRPr lang="en-US" sz="2261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771" name="TextBox 770">
                  <a:extLst>
                    <a:ext uri="{FF2B5EF4-FFF2-40B4-BE49-F238E27FC236}">
                      <a16:creationId xmlns:a16="http://schemas.microsoft.com/office/drawing/2014/main" id="{34966BB8-F2C0-95D3-63D5-69CCF6174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620449" y="24433534"/>
                  <a:ext cx="9039612" cy="623147"/>
                </a:xfrm>
                <a:prstGeom prst="rect">
                  <a:avLst/>
                </a:prstGeom>
                <a:blipFill>
                  <a:blip r:embed="rId26"/>
                  <a:stretch>
                    <a:fillRect l="-1190" t="-5556" b="-30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2" name="Straight Arrow Connector 771">
              <a:extLst>
                <a:ext uri="{FF2B5EF4-FFF2-40B4-BE49-F238E27FC236}">
                  <a16:creationId xmlns:a16="http://schemas.microsoft.com/office/drawing/2014/main" id="{16920951-6303-D36B-0DC4-D5497D4BD8A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107456" y="25133302"/>
              <a:ext cx="1389935" cy="93531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70" name="Group 1069">
              <a:extLst>
                <a:ext uri="{FF2B5EF4-FFF2-40B4-BE49-F238E27FC236}">
                  <a16:creationId xmlns:a16="http://schemas.microsoft.com/office/drawing/2014/main" id="{E4E41F90-BFE8-86A5-DD05-91B73B702F97}"/>
                </a:ext>
              </a:extLst>
            </p:cNvPr>
            <p:cNvGrpSpPr/>
            <p:nvPr/>
          </p:nvGrpSpPr>
          <p:grpSpPr>
            <a:xfrm>
              <a:off x="19300749" y="25305513"/>
              <a:ext cx="1490362" cy="625603"/>
              <a:chOff x="20064241" y="22989520"/>
              <a:chExt cx="1542757" cy="625603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D62AE098-E782-5622-6701-5066B61171EE}"/>
                      </a:ext>
                    </a:extLst>
                  </p:cNvPr>
                  <p:cNvSpPr/>
                  <p:nvPr/>
                </p:nvSpPr>
                <p:spPr>
                  <a:xfrm>
                    <a:off x="20064241" y="22991977"/>
                    <a:ext cx="1080308" cy="623146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CA" sz="2261" dirty="0">
                        <a:latin typeface="Times" pitchFamily="2" charset="0"/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CA" sz="2261" i="1" dirty="0">
                            <a:latin typeface="Cambria Math" panose="02040503050406030204" pitchFamily="18" charset="0"/>
                          </a:rPr>
                          <m:t>𝑃𝐾</m:t>
                        </m:r>
                      </m:oMath>
                    </a14:m>
                    <a:r>
                      <a:rPr lang="en-CA" sz="2261" dirty="0">
                        <a:latin typeface="Times" pitchFamily="2" charset="0"/>
                      </a:rPr>
                      <a:t>, </a:t>
                    </a:r>
                  </a:p>
                </p:txBody>
              </p:sp>
            </mc:Choice>
            <mc:Fallback>
              <p:sp>
                <p:nvSpPr>
                  <p:cNvPr id="773" name="Rectangle 772">
                    <a:extLst>
                      <a:ext uri="{FF2B5EF4-FFF2-40B4-BE49-F238E27FC236}">
                        <a16:creationId xmlns:a16="http://schemas.microsoft.com/office/drawing/2014/main" id="{D62AE098-E782-5622-6701-5066B61171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064241" y="22991977"/>
                    <a:ext cx="1080308" cy="623146"/>
                  </a:xfrm>
                  <a:prstGeom prst="rect">
                    <a:avLst/>
                  </a:prstGeom>
                  <a:blipFill>
                    <a:blip r:embed="rId27"/>
                    <a:stretch>
                      <a:fillRect t="-5556" r="-20339" b="-2777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pic>
            <p:nvPicPr>
              <p:cNvPr id="774" name="Picture 773">
                <a:extLst>
                  <a:ext uri="{FF2B5EF4-FFF2-40B4-BE49-F238E27FC236}">
                    <a16:creationId xmlns:a16="http://schemas.microsoft.com/office/drawing/2014/main" id="{0F1B2477-1E59-EBD2-6E54-A8731584B1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0999368" y="22989520"/>
                <a:ext cx="607630" cy="618178"/>
              </a:xfrm>
              <a:prstGeom prst="rect">
                <a:avLst/>
              </a:prstGeom>
            </p:spPr>
          </p:pic>
        </p:grpSp>
        <p:sp>
          <p:nvSpPr>
            <p:cNvPr id="775" name="Rectangle 774">
              <a:extLst>
                <a:ext uri="{FF2B5EF4-FFF2-40B4-BE49-F238E27FC236}">
                  <a16:creationId xmlns:a16="http://schemas.microsoft.com/office/drawing/2014/main" id="{87AA4A92-3301-EBF1-B98B-BB373785E9A2}"/>
                </a:ext>
              </a:extLst>
            </p:cNvPr>
            <p:cNvSpPr/>
            <p:nvPr/>
          </p:nvSpPr>
          <p:spPr>
            <a:xfrm>
              <a:off x="15150983" y="24412972"/>
              <a:ext cx="4737605" cy="1423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1978" dirty="0">
                  <a:latin typeface="Times" pitchFamily="2" charset="0"/>
                </a:rPr>
                <a:t>(1) A publishing peer registers to the group and locks some funds        </a:t>
              </a:r>
            </a:p>
          </p:txBody>
        </p:sp>
        <p:pic>
          <p:nvPicPr>
            <p:cNvPr id="890" name="Picture 889">
              <a:extLst>
                <a:ext uri="{FF2B5EF4-FFF2-40B4-BE49-F238E27FC236}">
                  <a16:creationId xmlns:a16="http://schemas.microsoft.com/office/drawing/2014/main" id="{38FB0608-366B-6431-D90D-148BC1D6C9B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7257950" y="27677948"/>
              <a:ext cx="1001685" cy="1023949"/>
            </a:xfrm>
            <a:prstGeom prst="rect">
              <a:avLst/>
            </a:prstGeom>
          </p:spPr>
        </p:pic>
        <p:pic>
          <p:nvPicPr>
            <p:cNvPr id="345" name="Picture 344">
              <a:extLst>
                <a:ext uri="{FF2B5EF4-FFF2-40B4-BE49-F238E27FC236}">
                  <a16:creationId xmlns:a16="http://schemas.microsoft.com/office/drawing/2014/main" id="{AB6B2468-6AD6-D6CF-AD87-C7F66791EB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8210526" y="25571133"/>
              <a:ext cx="614077" cy="816670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93FFA359-7DCF-3D1B-DC80-EFEA9EE088AA}"/>
                    </a:ext>
                  </a:extLst>
                </p:cNvPr>
                <p:cNvSpPr/>
                <p:nvPr/>
              </p:nvSpPr>
              <p:spPr>
                <a:xfrm>
                  <a:off x="15149488" y="28568785"/>
                  <a:ext cx="3825686" cy="142318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CA" sz="1978" dirty="0">
                      <a:latin typeface="Times" pitchFamily="2" charset="0"/>
                    </a:rPr>
                    <a:t>(4) A spammer publishes messages A and B in the same </a:t>
                  </a:r>
                  <a14:m>
                    <m:oMath xmlns:m="http://schemas.openxmlformats.org/officeDocument/2006/math">
                      <m:r>
                        <a:rPr lang="en-CA" sz="1978" i="1" dirty="0">
                          <a:latin typeface="Cambria Math" panose="02040503050406030204" pitchFamily="18" charset="0"/>
                        </a:rPr>
                        <m:t>𝐸𝑝𝑜𝑐h</m:t>
                      </m:r>
                    </m:oMath>
                  </a14:m>
                  <a:endParaRPr lang="en-CA" sz="1978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91" name="Rectangle 890">
                  <a:extLst>
                    <a:ext uri="{FF2B5EF4-FFF2-40B4-BE49-F238E27FC236}">
                      <a16:creationId xmlns:a16="http://schemas.microsoft.com/office/drawing/2014/main" id="{93FFA359-7DCF-3D1B-DC80-EFEA9EE088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49488" y="28568785"/>
                  <a:ext cx="3825686" cy="1423181"/>
                </a:xfrm>
                <a:prstGeom prst="rect">
                  <a:avLst/>
                </a:prstGeom>
                <a:blipFill>
                  <a:blip r:embed="rId30"/>
                  <a:stretch>
                    <a:fillRect l="-1869" t="-3797" r="-4673" b="-113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2" name="Rectangle 891">
              <a:extLst>
                <a:ext uri="{FF2B5EF4-FFF2-40B4-BE49-F238E27FC236}">
                  <a16:creationId xmlns:a16="http://schemas.microsoft.com/office/drawing/2014/main" id="{3CF002A8-297E-F497-F2CC-39492C59B1EF}"/>
                </a:ext>
              </a:extLst>
            </p:cNvPr>
            <p:cNvSpPr/>
            <p:nvPr/>
          </p:nvSpPr>
          <p:spPr>
            <a:xfrm>
              <a:off x="19863751" y="29045990"/>
              <a:ext cx="3444402" cy="185401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1978" dirty="0">
                  <a:latin typeface="Times" pitchFamily="2" charset="0"/>
                </a:rPr>
                <a:t>(5) The routing peer identifies message B as a spam and does not relay. </a:t>
              </a:r>
              <a:r>
                <a:rPr lang="en-CA" sz="1978" dirty="0">
                  <a:solidFill>
                    <a:srgbClr val="C00000"/>
                  </a:solidFill>
                  <a:latin typeface="Times" pitchFamily="2" charset="0"/>
                </a:rPr>
                <a:t> </a:t>
              </a:r>
              <a:endParaRPr lang="en-CA" sz="1978" dirty="0">
                <a:latin typeface="Times" pitchFamily="2" charset="0"/>
              </a:endParaRPr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168CF41B-EF20-0B0E-308D-E975DF0C645C}"/>
                </a:ext>
              </a:extLst>
            </p:cNvPr>
            <p:cNvSpPr txBox="1"/>
            <p:nvPr/>
          </p:nvSpPr>
          <p:spPr>
            <a:xfrm>
              <a:off x="26829261" y="26535431"/>
              <a:ext cx="426020" cy="7462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26" dirty="0">
                  <a:latin typeface="Times" pitchFamily="2" charset="0"/>
                </a:rPr>
                <a:t>…</a:t>
              </a:r>
            </a:p>
          </p:txBody>
        </p:sp>
        <p:pic>
          <p:nvPicPr>
            <p:cNvPr id="921" name="Picture 920">
              <a:extLst>
                <a:ext uri="{FF2B5EF4-FFF2-40B4-BE49-F238E27FC236}">
                  <a16:creationId xmlns:a16="http://schemas.microsoft.com/office/drawing/2014/main" id="{3343D887-D556-53D7-2D2D-D734548775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19113606" y="27442850"/>
              <a:ext cx="614077" cy="816670"/>
            </a:xfrm>
            <a:prstGeom prst="rect">
              <a:avLst/>
            </a:prstGeom>
          </p:spPr>
        </p:pic>
        <p:pic>
          <p:nvPicPr>
            <p:cNvPr id="922" name="Picture 921">
              <a:extLst>
                <a:ext uri="{FF2B5EF4-FFF2-40B4-BE49-F238E27FC236}">
                  <a16:creationId xmlns:a16="http://schemas.microsoft.com/office/drawing/2014/main" id="{8593B2D2-7ADD-D510-58AD-B8BBF4E4AB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19039377" y="28579362"/>
              <a:ext cx="614077" cy="816670"/>
            </a:xfrm>
            <a:prstGeom prst="rect">
              <a:avLst/>
            </a:prstGeom>
          </p:spPr>
        </p:pic>
        <p:sp>
          <p:nvSpPr>
            <p:cNvPr id="924" name="Rectangle 923">
              <a:extLst>
                <a:ext uri="{FF2B5EF4-FFF2-40B4-BE49-F238E27FC236}">
                  <a16:creationId xmlns:a16="http://schemas.microsoft.com/office/drawing/2014/main" id="{C9C7AF40-3E18-261F-6DE7-EE9DE02AC95C}"/>
                </a:ext>
              </a:extLst>
            </p:cNvPr>
            <p:cNvSpPr/>
            <p:nvPr/>
          </p:nvSpPr>
          <p:spPr>
            <a:xfrm>
              <a:off x="19306848" y="27569459"/>
              <a:ext cx="1333735" cy="684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2543" dirty="0">
                  <a:latin typeface="Times" pitchFamily="2" charset="0"/>
                </a:rPr>
                <a:t>A</a:t>
              </a:r>
            </a:p>
          </p:txBody>
        </p:sp>
        <p:sp>
          <p:nvSpPr>
            <p:cNvPr id="925" name="Rectangle 924">
              <a:extLst>
                <a:ext uri="{FF2B5EF4-FFF2-40B4-BE49-F238E27FC236}">
                  <a16:creationId xmlns:a16="http://schemas.microsoft.com/office/drawing/2014/main" id="{12A62569-06EE-162E-5F4F-CB360EB4DDF7}"/>
                </a:ext>
              </a:extLst>
            </p:cNvPr>
            <p:cNvSpPr/>
            <p:nvPr/>
          </p:nvSpPr>
          <p:spPr>
            <a:xfrm>
              <a:off x="19196503" y="28584996"/>
              <a:ext cx="1333735" cy="684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2543" dirty="0">
                  <a:solidFill>
                    <a:schemeClr val="accent2"/>
                  </a:solidFill>
                  <a:latin typeface="Times" pitchFamily="2" charset="0"/>
                </a:rPr>
                <a:t>B</a:t>
              </a:r>
            </a:p>
          </p:txBody>
        </p:sp>
        <p:pic>
          <p:nvPicPr>
            <p:cNvPr id="929" name="Picture 928">
              <a:extLst>
                <a:ext uri="{FF2B5EF4-FFF2-40B4-BE49-F238E27FC236}">
                  <a16:creationId xmlns:a16="http://schemas.microsoft.com/office/drawing/2014/main" id="{52870275-8137-C818-7FEC-D23685D8F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22288708" y="27640474"/>
              <a:ext cx="614077" cy="816670"/>
            </a:xfrm>
            <a:prstGeom prst="rect">
              <a:avLst/>
            </a:prstGeom>
          </p:spPr>
        </p:pic>
        <p:sp>
          <p:nvSpPr>
            <p:cNvPr id="930" name="Rectangle 929">
              <a:extLst>
                <a:ext uri="{FF2B5EF4-FFF2-40B4-BE49-F238E27FC236}">
                  <a16:creationId xmlns:a16="http://schemas.microsoft.com/office/drawing/2014/main" id="{1922D0AB-63F1-C1FA-17F2-FE408C4612FA}"/>
                </a:ext>
              </a:extLst>
            </p:cNvPr>
            <p:cNvSpPr/>
            <p:nvPr/>
          </p:nvSpPr>
          <p:spPr>
            <a:xfrm>
              <a:off x="22458663" y="27701207"/>
              <a:ext cx="1333735" cy="68459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2543" dirty="0">
                  <a:latin typeface="Times" pitchFamily="2" charset="0"/>
                </a:rPr>
                <a:t>A</a:t>
              </a:r>
            </a:p>
          </p:txBody>
        </p: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49F3DD88-42B4-04DC-2D63-AA5C58A7E850}"/>
                </a:ext>
              </a:extLst>
            </p:cNvPr>
            <p:cNvCxnSpPr/>
            <p:nvPr/>
          </p:nvCxnSpPr>
          <p:spPr>
            <a:xfrm flipH="1" flipV="1">
              <a:off x="21463785" y="25578779"/>
              <a:ext cx="439936" cy="283663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0" name="Straight Arrow Connector 969">
              <a:extLst>
                <a:ext uri="{FF2B5EF4-FFF2-40B4-BE49-F238E27FC236}">
                  <a16:creationId xmlns:a16="http://schemas.microsoft.com/office/drawing/2014/main" id="{9F58EB91-4AC8-6478-2744-0519A1268619}"/>
                </a:ext>
              </a:extLst>
            </p:cNvPr>
            <p:cNvCxnSpPr>
              <a:cxnSpLocks/>
            </p:cNvCxnSpPr>
            <p:nvPr/>
          </p:nvCxnSpPr>
          <p:spPr>
            <a:xfrm>
              <a:off x="21683753" y="25578779"/>
              <a:ext cx="383013" cy="2891157"/>
            </a:xfrm>
            <a:prstGeom prst="straightConnector1">
              <a:avLst/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974" name="Picture 973">
              <a:extLst>
                <a:ext uri="{FF2B5EF4-FFF2-40B4-BE49-F238E27FC236}">
                  <a16:creationId xmlns:a16="http://schemas.microsoft.com/office/drawing/2014/main" id="{03102B5E-91FB-1ABD-5508-15D28F021B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21632670" y="26790529"/>
              <a:ext cx="586994" cy="618178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8FFEAD18-5D71-E2BF-6C34-D17CDFF4B618}"/>
                    </a:ext>
                  </a:extLst>
                </p:cNvPr>
                <p:cNvSpPr/>
                <p:nvPr/>
              </p:nvSpPr>
              <p:spPr>
                <a:xfrm>
                  <a:off x="15056359" y="26405387"/>
                  <a:ext cx="5314352" cy="9923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>
                    <a:defRPr/>
                  </a:pPr>
                  <a:r>
                    <a:rPr lang="en-US" sz="1978" dirty="0">
                      <a:latin typeface="Times" pitchFamily="2" charset="0"/>
                    </a:rPr>
                    <a:t>(2) Each message is an RLN signal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978" i="1" dirty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1978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978" i="1" dirty="0">
                            <a:latin typeface="Cambria Math" panose="02040503050406030204" pitchFamily="18" charset="0"/>
                          </a:rPr>
                          <m:t>𝐸𝑝𝑜𝑐h</m:t>
                        </m:r>
                        <m:r>
                          <a:rPr lang="en-US" sz="1978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1978" i="1" dirty="0">
                            <a:latin typeface="Cambria Math" panose="02040503050406030204" pitchFamily="18" charset="0"/>
                          </a:rPr>
                          <m:t>𝐼𝑁</m:t>
                        </m:r>
                        <m:r>
                          <a:rPr lang="en-US" sz="1978" i="1" dirty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CA" sz="1978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1978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78" i="1" dirty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  <m:r>
                                  <a:rPr lang="en-CA" sz="1978" i="1" dirty="0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d>
                          </m:e>
                          <m:sub>
                            <m:r>
                              <a:rPr lang="en-CA" sz="1978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978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CA" sz="1978" i="1">
                            <a:latin typeface="Cambria Math" panose="020405030504060302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978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897" name="Rectangle 896">
                  <a:extLst>
                    <a:ext uri="{FF2B5EF4-FFF2-40B4-BE49-F238E27FC236}">
                      <a16:creationId xmlns:a16="http://schemas.microsoft.com/office/drawing/2014/main" id="{8FFEAD18-5D71-E2BF-6C34-D17CDFF4B6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6359" y="26405387"/>
                  <a:ext cx="5314352" cy="992351"/>
                </a:xfrm>
                <a:prstGeom prst="rect">
                  <a:avLst/>
                </a:prstGeom>
                <a:blipFill>
                  <a:blip r:embed="rId31"/>
                  <a:stretch>
                    <a:fillRect l="-1689" t="-5357" r="-1014" b="-714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6" name="Straight Arrow Connector 905">
              <a:extLst>
                <a:ext uri="{FF2B5EF4-FFF2-40B4-BE49-F238E27FC236}">
                  <a16:creationId xmlns:a16="http://schemas.microsoft.com/office/drawing/2014/main" id="{F383F8EE-326B-1B06-E0D8-6348D94C7EB4}"/>
                </a:ext>
              </a:extLst>
            </p:cNvPr>
            <p:cNvCxnSpPr>
              <a:cxnSpLocks/>
            </p:cNvCxnSpPr>
            <p:nvPr/>
          </p:nvCxnSpPr>
          <p:spPr>
            <a:xfrm>
              <a:off x="19420644" y="26385622"/>
              <a:ext cx="5221018" cy="1183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5" name="Straight Arrow Connector 984">
              <a:extLst>
                <a:ext uri="{FF2B5EF4-FFF2-40B4-BE49-F238E27FC236}">
                  <a16:creationId xmlns:a16="http://schemas.microsoft.com/office/drawing/2014/main" id="{F3FBA96A-698A-FA29-4CBB-C8419D156283}"/>
                </a:ext>
              </a:extLst>
            </p:cNvPr>
            <p:cNvCxnSpPr>
              <a:cxnSpLocks/>
            </p:cNvCxnSpPr>
            <p:nvPr/>
          </p:nvCxnSpPr>
          <p:spPr>
            <a:xfrm>
              <a:off x="18572288" y="28211488"/>
              <a:ext cx="2631729" cy="5782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7" name="Straight Arrow Connector 986">
              <a:extLst>
                <a:ext uri="{FF2B5EF4-FFF2-40B4-BE49-F238E27FC236}">
                  <a16:creationId xmlns:a16="http://schemas.microsoft.com/office/drawing/2014/main" id="{C6A0E8F5-6913-A403-9C62-7DF912569D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342167" y="27863504"/>
              <a:ext cx="2460912" cy="93457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9" name="Straight Arrow Connector 988">
              <a:extLst>
                <a:ext uri="{FF2B5EF4-FFF2-40B4-BE49-F238E27FC236}">
                  <a16:creationId xmlns:a16="http://schemas.microsoft.com/office/drawing/2014/main" id="{F0250ABE-A147-AEB1-21C1-1F008CF729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163432" y="26845454"/>
              <a:ext cx="1259058" cy="4506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5" name="Rectangle 1004">
              <a:extLst>
                <a:ext uri="{FF2B5EF4-FFF2-40B4-BE49-F238E27FC236}">
                  <a16:creationId xmlns:a16="http://schemas.microsoft.com/office/drawing/2014/main" id="{1875CCBD-D1E1-BA51-6CEA-DECD4FC01290}"/>
                </a:ext>
              </a:extLst>
            </p:cNvPr>
            <p:cNvSpPr/>
            <p:nvPr/>
          </p:nvSpPr>
          <p:spPr>
            <a:xfrm>
              <a:off x="21730361" y="25179643"/>
              <a:ext cx="6119255" cy="142318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CA" sz="1978" dirty="0">
                  <a:solidFill>
                    <a:srgbClr val="C00000"/>
                  </a:solidFill>
                  <a:latin typeface="Times" pitchFamily="2" charset="0"/>
                </a:rPr>
                <a:t> (6) The routing peer recovers  the spammer’s secret key, withdraws its funds and removes it from the group</a:t>
              </a:r>
              <a:endParaRPr lang="en-CA" sz="1978" dirty="0">
                <a:latin typeface="Times" pitchFamily="2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88" name="Rectangle 1087">
                  <a:extLst>
                    <a:ext uri="{FF2B5EF4-FFF2-40B4-BE49-F238E27FC236}">
                      <a16:creationId xmlns:a16="http://schemas.microsoft.com/office/drawing/2014/main" id="{DE1CA5DA-83F9-F764-D48D-388653AB2383}"/>
                    </a:ext>
                  </a:extLst>
                </p:cNvPr>
                <p:cNvSpPr/>
                <p:nvPr/>
              </p:nvSpPr>
              <p:spPr>
                <a:xfrm>
                  <a:off x="23831035" y="28177985"/>
                  <a:ext cx="6119255" cy="271566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CA" sz="1978" dirty="0">
                      <a:latin typeface="Times" pitchFamily="2" charset="0"/>
                    </a:rPr>
                    <a:t>(3) Each routing peer verifies the proof before relaying:</a:t>
                  </a:r>
                </a:p>
                <a:p>
                  <a:pPr>
                    <a:defRPr/>
                  </a:pPr>
                  <a:r>
                    <a:rPr lang="en-US" sz="1978" dirty="0">
                      <a:latin typeface="Times" pitchFamily="2" charset="0"/>
                    </a:rPr>
                    <a:t>Checks</a:t>
                  </a:r>
                  <a:r>
                    <a:rPr lang="en-CA" sz="1978" dirty="0">
                      <a:latin typeface="Times" pitchFamily="2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CA" sz="1978" b="1" i="1" dirty="0">
                          <a:latin typeface="Cambria Math" panose="02040503050406030204" pitchFamily="18" charset="0"/>
                        </a:rPr>
                        <m:t>𝑬𝒑𝒐𝒄𝒉</m:t>
                      </m:r>
                    </m:oMath>
                  </a14:m>
                  <a:r>
                    <a:rPr lang="en-CA" sz="1978" dirty="0">
                      <a:latin typeface="Times" pitchFamily="2" charset="0"/>
                    </a:rPr>
                    <a:t> against the local </a:t>
                  </a:r>
                  <a14:m>
                    <m:oMath xmlns:m="http://schemas.openxmlformats.org/officeDocument/2006/math">
                      <m:r>
                        <a:rPr lang="en-CA" sz="1978" i="1" dirty="0">
                          <a:latin typeface="Cambria Math" panose="02040503050406030204" pitchFamily="18" charset="0"/>
                        </a:rPr>
                        <m:t>𝐸𝑝𝑜𝑐h</m:t>
                      </m:r>
                    </m:oMath>
                  </a14:m>
                  <a:endParaRPr lang="en-CA" sz="1978" dirty="0">
                    <a:latin typeface="Times" pitchFamily="2" charset="0"/>
                  </a:endParaRPr>
                </a:p>
                <a:p>
                  <a:pPr>
                    <a:defRPr/>
                  </a:pPr>
                  <a:r>
                    <a:rPr lang="en-CA" sz="1978" dirty="0">
                      <a:latin typeface="Times" pitchFamily="2" charset="0"/>
                    </a:rPr>
                    <a:t>Checks </a:t>
                  </a:r>
                  <a14:m>
                    <m:oMath xmlns:m="http://schemas.openxmlformats.org/officeDocument/2006/math">
                      <m:r>
                        <a:rPr lang="en-CA" sz="1978" b="1" i="1" dirty="0">
                          <a:latin typeface="Cambria Math" panose="02040503050406030204" pitchFamily="18" charset="0"/>
                        </a:rPr>
                        <m:t>𝑰𝑵</m:t>
                      </m:r>
                    </m:oMath>
                  </a14:m>
                  <a:r>
                    <a:rPr lang="en-CA" sz="1978" dirty="0">
                      <a:latin typeface="Times" pitchFamily="2" charset="0"/>
                    </a:rPr>
                    <a:t> for double signaling </a:t>
                  </a:r>
                </a:p>
                <a:p>
                  <a:pPr>
                    <a:defRPr/>
                  </a:pPr>
                  <a:r>
                    <a:rPr lang="en-CA" sz="1978" dirty="0">
                      <a:latin typeface="Times" pitchFamily="2" charset="0"/>
                    </a:rPr>
                    <a:t>Verifies the RLN proof </a:t>
                  </a:r>
                  <a14:m>
                    <m:oMath xmlns:m="http://schemas.openxmlformats.org/officeDocument/2006/math">
                      <m:r>
                        <a:rPr lang="en-CA" sz="1978" b="1" i="1">
                          <a:latin typeface="Cambria Math" panose="02040503050406030204" pitchFamily="18" charset="0"/>
                        </a:rPr>
                        <m:t>𝝅</m:t>
                      </m:r>
                    </m:oMath>
                  </a14:m>
                  <a:endParaRPr lang="en-CA" sz="1978" b="1" dirty="0">
                    <a:latin typeface="Times" pitchFamily="2" charset="0"/>
                  </a:endParaRPr>
                </a:p>
                <a:p>
                  <a:pPr algn="ctr"/>
                  <a:endParaRPr lang="en-CA" sz="1978" dirty="0">
                    <a:latin typeface="Times" pitchFamily="2" charset="0"/>
                  </a:endParaRPr>
                </a:p>
              </p:txBody>
            </p:sp>
          </mc:Choice>
          <mc:Fallback>
            <p:sp>
              <p:nvSpPr>
                <p:cNvPr id="1088" name="Rectangle 1087">
                  <a:extLst>
                    <a:ext uri="{FF2B5EF4-FFF2-40B4-BE49-F238E27FC236}">
                      <a16:creationId xmlns:a16="http://schemas.microsoft.com/office/drawing/2014/main" id="{DE1CA5DA-83F9-F764-D48D-388653AB23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31035" y="28177985"/>
                  <a:ext cx="6119255" cy="2715669"/>
                </a:xfrm>
                <a:prstGeom prst="rect">
                  <a:avLst/>
                </a:prstGeom>
                <a:blipFill>
                  <a:blip r:embed="rId32"/>
                  <a:stretch>
                    <a:fillRect l="-1462" t="-19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60" name="Picture 959">
              <a:extLst>
                <a:ext uri="{FF2B5EF4-FFF2-40B4-BE49-F238E27FC236}">
                  <a16:creationId xmlns:a16="http://schemas.microsoft.com/office/drawing/2014/main" id="{541B8F2F-A776-31BC-5A19-2AB791C594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3489555" y="28876952"/>
              <a:ext cx="380562" cy="337432"/>
            </a:xfrm>
            <a:prstGeom prst="rect">
              <a:avLst/>
            </a:prstGeom>
          </p:spPr>
        </p:pic>
        <p:pic>
          <p:nvPicPr>
            <p:cNvPr id="1089" name="Picture 1088">
              <a:extLst>
                <a:ext uri="{FF2B5EF4-FFF2-40B4-BE49-F238E27FC236}">
                  <a16:creationId xmlns:a16="http://schemas.microsoft.com/office/drawing/2014/main" id="{EDBAF863-438F-01DC-B211-7B9260BB0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3438650" y="29417402"/>
              <a:ext cx="380562" cy="337432"/>
            </a:xfrm>
            <a:prstGeom prst="rect">
              <a:avLst/>
            </a:prstGeom>
          </p:spPr>
        </p:pic>
        <p:pic>
          <p:nvPicPr>
            <p:cNvPr id="1090" name="Picture 1089">
              <a:extLst>
                <a:ext uri="{FF2B5EF4-FFF2-40B4-BE49-F238E27FC236}">
                  <a16:creationId xmlns:a16="http://schemas.microsoft.com/office/drawing/2014/main" id="{735852FC-5D44-C905-17BB-80DAD6C17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3"/>
            <a:stretch>
              <a:fillRect/>
            </a:stretch>
          </p:blipFill>
          <p:spPr>
            <a:xfrm>
              <a:off x="23450472" y="29903756"/>
              <a:ext cx="380562" cy="337432"/>
            </a:xfrm>
            <a:prstGeom prst="rect">
              <a:avLst/>
            </a:prstGeom>
          </p:spPr>
        </p:pic>
      </p:grpSp>
      <p:sp>
        <p:nvSpPr>
          <p:cNvPr id="5" name="CustomShape 2"/>
          <p:cNvSpPr/>
          <p:nvPr/>
        </p:nvSpPr>
        <p:spPr>
          <a:xfrm>
            <a:off x="-1" y="20687"/>
            <a:ext cx="21383625" cy="258057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gradFill>
            <a:gsLst>
              <a:gs pos="0">
                <a:srgbClr val="E98E8E"/>
              </a:gs>
              <a:gs pos="100000">
                <a:srgbClr val="F7DDDD"/>
              </a:gs>
            </a:gsLst>
            <a:lin ang="5400000"/>
          </a:gradFill>
          <a:ln>
            <a:noFill/>
            <a:prstDash val="solid"/>
          </a:ln>
        </p:spPr>
        <p:txBody>
          <a:bodyPr vert="horz" wrap="square" lIns="63584" tIns="31792" rIns="63584" bIns="31792" anchor="t" anchorCtr="0" compatLnSpc="0"/>
          <a:lstStyle/>
          <a:p>
            <a:pPr lvl="0" hangingPunct="0"/>
            <a:endParaRPr lang="en-US" sz="1272" dirty="0">
              <a:latin typeface="Times" pitchFamily="2" charset="0"/>
              <a:ea typeface="WenQuanYi Zen Hei" pitchFamily="2"/>
              <a:cs typeface="Times New Roman" panose="02020603050405020304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0" y="163706"/>
            <a:ext cx="21389957" cy="1049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17" b="1" dirty="0">
                <a:latin typeface="Times" pitchFamily="2" charset="0"/>
                <a:cs typeface="Times New Roman" panose="02020603050405020304" pitchFamily="18" charset="0"/>
              </a:rPr>
              <a:t> Privacy-Preserving Spam-Protected Gossip-Based Routing </a:t>
            </a:r>
          </a:p>
        </p:txBody>
      </p:sp>
      <p:sp>
        <p:nvSpPr>
          <p:cNvPr id="545" name="Rectangle 544"/>
          <p:cNvSpPr/>
          <p:nvPr/>
        </p:nvSpPr>
        <p:spPr>
          <a:xfrm>
            <a:off x="7556567" y="1317025"/>
            <a:ext cx="3438763" cy="1222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91" dirty="0">
                <a:latin typeface="Times" pitchFamily="2" charset="0"/>
                <a:cs typeface="Times New Roman" panose="02020603050405020304" pitchFamily="18" charset="0"/>
              </a:rPr>
              <a:t>Barry Whitehat</a:t>
            </a:r>
          </a:p>
          <a:p>
            <a:pPr algn="ctr"/>
            <a:r>
              <a:rPr lang="en-US" sz="1978" dirty="0">
                <a:latin typeface="Times" pitchFamily="2" charset="0"/>
                <a:cs typeface="Times New Roman" panose="02020603050405020304" pitchFamily="18" charset="0"/>
              </a:rPr>
              <a:t>Unaffiliated</a:t>
            </a:r>
          </a:p>
          <a:p>
            <a:pPr algn="ctr"/>
            <a:r>
              <a:rPr lang="en-CA" sz="1978" dirty="0" err="1">
                <a:latin typeface="Times" pitchFamily="2" charset="0"/>
              </a:rPr>
              <a:t>barrywhitehat@protonmail.com</a:t>
            </a:r>
            <a:endParaRPr lang="en-US" sz="1978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579" name="Rectangle 578"/>
          <p:cNvSpPr/>
          <p:nvPr/>
        </p:nvSpPr>
        <p:spPr>
          <a:xfrm>
            <a:off x="34178" y="1306157"/>
            <a:ext cx="3415487" cy="1222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91" dirty="0" err="1">
                <a:latin typeface="Times" pitchFamily="2" charset="0"/>
                <a:cs typeface="Times New Roman" panose="02020603050405020304" pitchFamily="18" charset="0"/>
              </a:rPr>
              <a:t>Sanaz</a:t>
            </a:r>
            <a:r>
              <a:rPr lang="en-US" sz="3391" dirty="0">
                <a:latin typeface="Times" pitchFamily="2" charset="0"/>
                <a:cs typeface="Times New Roman" panose="02020603050405020304" pitchFamily="18" charset="0"/>
              </a:rPr>
              <a:t> Taheri</a:t>
            </a:r>
          </a:p>
          <a:p>
            <a:pPr algn="ctr"/>
            <a:r>
              <a:rPr lang="en-CA" sz="1978" dirty="0">
                <a:latin typeface="Times" pitchFamily="2" charset="0"/>
              </a:rPr>
              <a:t>Vac Research and Development</a:t>
            </a:r>
            <a:endParaRPr lang="en-US" sz="1978" dirty="0">
              <a:latin typeface="Times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978" dirty="0" err="1">
                <a:latin typeface="Times" pitchFamily="2" charset="0"/>
                <a:cs typeface="Times New Roman" panose="02020603050405020304" pitchFamily="18" charset="0"/>
              </a:rPr>
              <a:t>sanaz@status.im</a:t>
            </a:r>
            <a:endParaRPr lang="en-US" sz="1978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091" name="Rectangle 1090">
            <a:extLst>
              <a:ext uri="{FF2B5EF4-FFF2-40B4-BE49-F238E27FC236}">
                <a16:creationId xmlns:a16="http://schemas.microsoft.com/office/drawing/2014/main" id="{C449F559-BBE4-8347-4B8C-F5986AB4A0E0}"/>
              </a:ext>
            </a:extLst>
          </p:cNvPr>
          <p:cNvSpPr/>
          <p:nvPr/>
        </p:nvSpPr>
        <p:spPr>
          <a:xfrm>
            <a:off x="3714614" y="1316120"/>
            <a:ext cx="3415487" cy="1222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391" dirty="0">
                <a:latin typeface="Times" pitchFamily="2" charset="0"/>
                <a:cs typeface="Times New Roman" panose="02020603050405020304" pitchFamily="18" charset="0"/>
              </a:rPr>
              <a:t>Oskar </a:t>
            </a:r>
            <a:r>
              <a:rPr lang="en-US" sz="3391" dirty="0" err="1">
                <a:latin typeface="Times" pitchFamily="2" charset="0"/>
                <a:cs typeface="Times New Roman" panose="02020603050405020304" pitchFamily="18" charset="0"/>
              </a:rPr>
              <a:t>Thoren</a:t>
            </a:r>
            <a:endParaRPr lang="en-US" sz="3391" dirty="0">
              <a:latin typeface="Times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CA" sz="1978" dirty="0">
                <a:latin typeface="Times" pitchFamily="2" charset="0"/>
              </a:rPr>
              <a:t>Vac Research and Development</a:t>
            </a:r>
            <a:endParaRPr lang="en-US" sz="1978" dirty="0">
              <a:latin typeface="Times" pitchFamily="2" charset="0"/>
              <a:cs typeface="Times New Roman" panose="02020603050405020304" pitchFamily="18" charset="0"/>
            </a:endParaRPr>
          </a:p>
          <a:p>
            <a:pPr algn="ctr"/>
            <a:r>
              <a:rPr lang="en-US" sz="1978" dirty="0" err="1">
                <a:latin typeface="Times" pitchFamily="2" charset="0"/>
                <a:cs typeface="Times New Roman" panose="02020603050405020304" pitchFamily="18" charset="0"/>
              </a:rPr>
              <a:t>oskar@status.im</a:t>
            </a:r>
            <a:endParaRPr lang="en-US" sz="1978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092" name="Rectangle 1091">
            <a:extLst>
              <a:ext uri="{FF2B5EF4-FFF2-40B4-BE49-F238E27FC236}">
                <a16:creationId xmlns:a16="http://schemas.microsoft.com/office/drawing/2014/main" id="{80F86924-75AC-67CF-5E38-446C158FB5C7}"/>
              </a:ext>
            </a:extLst>
          </p:cNvPr>
          <p:cNvSpPr/>
          <p:nvPr/>
        </p:nvSpPr>
        <p:spPr>
          <a:xfrm>
            <a:off x="11418567" y="1312341"/>
            <a:ext cx="2648482" cy="1222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391" dirty="0">
                <a:latin typeface="Times" pitchFamily="2" charset="0"/>
              </a:rPr>
              <a:t>Wei </a:t>
            </a:r>
            <a:r>
              <a:rPr lang="en-CA" sz="3391" dirty="0" err="1">
                <a:latin typeface="Times" pitchFamily="2" charset="0"/>
              </a:rPr>
              <a:t>Jie</a:t>
            </a:r>
            <a:r>
              <a:rPr lang="en-CA" sz="3391" dirty="0">
                <a:latin typeface="Times" pitchFamily="2" charset="0"/>
              </a:rPr>
              <a:t> Koh</a:t>
            </a:r>
          </a:p>
          <a:p>
            <a:pPr algn="ctr"/>
            <a:r>
              <a:rPr lang="en-US" sz="1978" dirty="0">
                <a:latin typeface="Times" pitchFamily="2" charset="0"/>
                <a:cs typeface="Times New Roman" panose="02020603050405020304" pitchFamily="18" charset="0"/>
              </a:rPr>
              <a:t>Independent</a:t>
            </a:r>
            <a:endParaRPr lang="en-CA" sz="1978" dirty="0">
              <a:latin typeface="Times" pitchFamily="2" charset="0"/>
            </a:endParaRPr>
          </a:p>
          <a:p>
            <a:pPr algn="ctr"/>
            <a:r>
              <a:rPr lang="en-CA" sz="1978" dirty="0" err="1">
                <a:latin typeface="Times" pitchFamily="2" charset="0"/>
              </a:rPr>
              <a:t>contact@kohweijie.com</a:t>
            </a:r>
            <a:endParaRPr lang="en-US" sz="1978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093" name="Rectangle 1092">
            <a:extLst>
              <a:ext uri="{FF2B5EF4-FFF2-40B4-BE49-F238E27FC236}">
                <a16:creationId xmlns:a16="http://schemas.microsoft.com/office/drawing/2014/main" id="{C0F73B3C-8EAA-27D5-498C-E888C77C0AA6}"/>
              </a:ext>
            </a:extLst>
          </p:cNvPr>
          <p:cNvSpPr/>
          <p:nvPr/>
        </p:nvSpPr>
        <p:spPr>
          <a:xfrm>
            <a:off x="14797598" y="1309104"/>
            <a:ext cx="2946640" cy="1222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391" dirty="0" err="1">
                <a:latin typeface="Times" pitchFamily="2" charset="0"/>
              </a:rPr>
              <a:t>Onur</a:t>
            </a:r>
            <a:r>
              <a:rPr lang="en-CA" sz="3391" dirty="0">
                <a:latin typeface="Times" pitchFamily="2" charset="0"/>
              </a:rPr>
              <a:t> </a:t>
            </a:r>
            <a:r>
              <a:rPr lang="en-CA" sz="3391" dirty="0" err="1">
                <a:latin typeface="Times" pitchFamily="2" charset="0"/>
              </a:rPr>
              <a:t>Kilic</a:t>
            </a:r>
            <a:endParaRPr lang="en-CA" sz="3391" dirty="0">
              <a:latin typeface="Times" pitchFamily="2" charset="0"/>
            </a:endParaRPr>
          </a:p>
          <a:p>
            <a:pPr algn="ctr"/>
            <a:r>
              <a:rPr lang="en-CA" sz="1978" dirty="0">
                <a:latin typeface="Times" pitchFamily="2" charset="0"/>
              </a:rPr>
              <a:t>Unaffiliated</a:t>
            </a:r>
            <a:br>
              <a:rPr lang="en-CA" sz="3391" dirty="0">
                <a:latin typeface="Times" pitchFamily="2" charset="0"/>
              </a:rPr>
            </a:br>
            <a:r>
              <a:rPr lang="en-CA" sz="1978" dirty="0" err="1">
                <a:latin typeface="Times" pitchFamily="2" charset="0"/>
              </a:rPr>
              <a:t>onurkilic@protonmail.com</a:t>
            </a:r>
            <a:endParaRPr lang="en-US" sz="1978" dirty="0">
              <a:latin typeface="Times" pitchFamily="2" charset="0"/>
              <a:cs typeface="Times New Roman" panose="02020603050405020304" pitchFamily="18" charset="0"/>
            </a:endParaRPr>
          </a:p>
        </p:txBody>
      </p:sp>
      <p:sp>
        <p:nvSpPr>
          <p:cNvPr id="1094" name="Rectangle 1093">
            <a:extLst>
              <a:ext uri="{FF2B5EF4-FFF2-40B4-BE49-F238E27FC236}">
                <a16:creationId xmlns:a16="http://schemas.microsoft.com/office/drawing/2014/main" id="{3046AA59-6466-1914-1EEF-BD622B826E59}"/>
              </a:ext>
            </a:extLst>
          </p:cNvPr>
          <p:cNvSpPr/>
          <p:nvPr/>
        </p:nvSpPr>
        <p:spPr>
          <a:xfrm>
            <a:off x="18315397" y="1350903"/>
            <a:ext cx="2468946" cy="12228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CA" sz="3391" dirty="0">
                <a:latin typeface="Times" pitchFamily="2" charset="0"/>
              </a:rPr>
              <a:t>Kobi </a:t>
            </a:r>
            <a:r>
              <a:rPr lang="en-CA" sz="3391" dirty="0" err="1">
                <a:latin typeface="Times" pitchFamily="2" charset="0"/>
              </a:rPr>
              <a:t>Gurkan</a:t>
            </a:r>
            <a:endParaRPr lang="en-CA" sz="3391" dirty="0">
              <a:latin typeface="Times" pitchFamily="2" charset="0"/>
            </a:endParaRPr>
          </a:p>
          <a:p>
            <a:pPr algn="ctr"/>
            <a:r>
              <a:rPr lang="en-CA" sz="1978" dirty="0" err="1">
                <a:latin typeface="Times" pitchFamily="2" charset="0"/>
              </a:rPr>
              <a:t>cLabs</a:t>
            </a:r>
            <a:br>
              <a:rPr lang="en-CA" sz="1978" dirty="0">
                <a:latin typeface="Times" pitchFamily="2" charset="0"/>
              </a:rPr>
            </a:br>
            <a:r>
              <a:rPr lang="en-CA" sz="1978" dirty="0" err="1">
                <a:latin typeface="Times" pitchFamily="2" charset="0"/>
              </a:rPr>
              <a:t>me@kobi.one</a:t>
            </a:r>
            <a:endParaRPr lang="en-US" sz="1978" dirty="0">
              <a:latin typeface="Times" pitchFamily="2" charset="0"/>
              <a:cs typeface="Times New Roman" panose="02020603050405020304" pitchFamily="18" charset="0"/>
            </a:endParaRPr>
          </a:p>
        </p:txBody>
      </p:sp>
      <p:pic>
        <p:nvPicPr>
          <p:cNvPr id="315" name="Picture 10">
            <a:extLst>
              <a:ext uri="{FF2B5EF4-FFF2-40B4-BE49-F238E27FC236}">
                <a16:creationId xmlns:a16="http://schemas.microsoft.com/office/drawing/2014/main" id="{AC61B70C-4054-0014-ED6F-71BB2EA25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0133" y="9697761"/>
            <a:ext cx="585994" cy="514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90909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2114</TotalTime>
  <Words>793</Words>
  <Application>Microsoft Macintosh PowerPoint</Application>
  <PresentationFormat>Custom</PresentationFormat>
  <Paragraphs>109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Times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sanaz taheri</dc:creator>
  <cp:lastModifiedBy>sanaz taheri</cp:lastModifiedBy>
  <cp:revision>225</cp:revision>
  <dcterms:created xsi:type="dcterms:W3CDTF">2017-06-09T07:10:36Z</dcterms:created>
  <dcterms:modified xsi:type="dcterms:W3CDTF">2022-06-20T23:55:32Z</dcterms:modified>
</cp:coreProperties>
</file>