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7" autoAdjust="0"/>
    <p:restoredTop sz="96060" autoAdjust="0"/>
  </p:normalViewPr>
  <p:slideViewPr>
    <p:cSldViewPr snapToGrid="0">
      <p:cViewPr>
        <p:scale>
          <a:sx n="35" d="100"/>
          <a:sy n="35" d="100"/>
        </p:scale>
        <p:origin x="99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7261C-9976-4837-A050-01AD5E24DCF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FF525-8C25-44A8-87E7-AD4BC6A9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1pPr>
    <a:lvl2pPr marL="1753453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2pPr>
    <a:lvl3pPr marL="3506907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3pPr>
    <a:lvl4pPr marL="5260360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4pPr>
    <a:lvl5pPr marL="7013814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5pPr>
    <a:lvl6pPr marL="8767267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6pPr>
    <a:lvl7pPr marL="10520721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7pPr>
    <a:lvl8pPr marL="12274174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8pPr>
    <a:lvl9pPr marL="14027628" algn="l" defTabSz="3506907" rtl="0" eaLnBrk="1" latinLnBrk="0" hangingPunct="1">
      <a:defRPr sz="46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FF525-8C25-44A8-87E7-AD4BC6A920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5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29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0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7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0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0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4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64" name="Rectangle 963">
                <a:extLst>
                  <a:ext uri="{FF2B5EF4-FFF2-40B4-BE49-F238E27FC236}">
                    <a16:creationId xmlns:a16="http://schemas.microsoft.com/office/drawing/2014/main" id="{FA445C73-BA2D-409A-B485-656A44259CFC}"/>
                  </a:ext>
                </a:extLst>
              </p:cNvPr>
              <p:cNvSpPr/>
              <p:nvPr/>
            </p:nvSpPr>
            <p:spPr>
              <a:xfrm>
                <a:off x="15047818" y="20894101"/>
                <a:ext cx="15183554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3600" b="1" dirty="0">
                    <a:latin typeface="Times" pitchFamily="2" charset="0"/>
                  </a:rPr>
                  <a:t>RLN group: </a:t>
                </a:r>
                <a:r>
                  <a:rPr lang="en-US" sz="3600" dirty="0">
                    <a:latin typeface="Times" pitchFamily="2" charset="0"/>
                  </a:rPr>
                  <a:t>Peers subscribed to the same topic.</a:t>
                </a:r>
              </a:p>
              <a:p>
                <a:pPr>
                  <a:defRPr/>
                </a:pPr>
                <a:r>
                  <a:rPr lang="en-US" sz="3600" b="1" dirty="0">
                    <a:latin typeface="Times" pitchFamily="2" charset="0"/>
                  </a:rPr>
                  <a:t>External Nullifier/Epoch: </a:t>
                </a:r>
                <a:r>
                  <a:rPr lang="en-US" sz="3600" dirty="0">
                    <a:latin typeface="Times" pitchFamily="2" charset="0"/>
                  </a:rPr>
                  <a:t> the number of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600" dirty="0">
                    <a:latin typeface="Times" pitchFamily="2" charset="0"/>
                  </a:rPr>
                  <a:t> seconds that elapsed since the Unix epoch event. Each peer locally keeps track of the current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𝐸𝑝𝑜𝑐h</m:t>
                    </m:r>
                  </m:oMath>
                </a14:m>
                <a:r>
                  <a:rPr lang="en-US" sz="3600" dirty="0">
                    <a:latin typeface="Times" pitchFamily="2" charset="0"/>
                  </a:rPr>
                  <a:t>.</a:t>
                </a:r>
              </a:p>
              <a:p>
                <a:pPr>
                  <a:defRPr/>
                </a:pPr>
                <a:r>
                  <a:rPr lang="en-US" sz="3600" b="1" dirty="0">
                    <a:latin typeface="Times" pitchFamily="2" charset="0"/>
                  </a:rPr>
                  <a:t>Messaging rate</a:t>
                </a:r>
                <a:r>
                  <a:rPr lang="en-US" sz="3600" dirty="0">
                    <a:latin typeface="Times" pitchFamily="2" charset="0"/>
                  </a:rPr>
                  <a:t>: 1 per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𝐸𝑝𝑜𝑐h</m:t>
                    </m:r>
                  </m:oMath>
                </a14:m>
                <a:r>
                  <a:rPr lang="en-US" sz="3600" dirty="0">
                    <a:latin typeface="Times" pitchFamily="2" charset="0"/>
                  </a:rPr>
                  <a:t>.</a:t>
                </a:r>
              </a:p>
              <a:p>
                <a:pPr>
                  <a:defRPr/>
                </a:pPr>
                <a:r>
                  <a:rPr lang="en-US" sz="3600" b="1" dirty="0">
                    <a:latin typeface="Times" pitchFamily="2" charset="0"/>
                  </a:rPr>
                  <a:t>Merkle tree: </a:t>
                </a:r>
                <a:r>
                  <a:rPr lang="en-US" sz="3600" dirty="0">
                    <a:latin typeface="Times" pitchFamily="2" charset="0"/>
                  </a:rPr>
                  <a:t>Peers construct and update the Membership Merkle tree locally using events emitted from the membership contract.</a:t>
                </a:r>
              </a:p>
              <a:p>
                <a:pPr>
                  <a:defRPr/>
                </a:pPr>
                <a:endParaRPr lang="en-US" sz="3600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964" name="Rectangle 963">
                <a:extLst>
                  <a:ext uri="{FF2B5EF4-FFF2-40B4-BE49-F238E27FC236}">
                    <a16:creationId xmlns:a16="http://schemas.microsoft.com/office/drawing/2014/main" id="{FA445C73-BA2D-409A-B485-656A44259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818" y="20894101"/>
                <a:ext cx="15183554" cy="3970318"/>
              </a:xfrm>
              <a:prstGeom prst="rect">
                <a:avLst/>
              </a:prstGeom>
              <a:blipFill>
                <a:blip r:embed="rId3"/>
                <a:stretch>
                  <a:fillRect l="-1170" t="-2556" r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5" name="Rectangle 724">
            <a:extLst>
              <a:ext uri="{FF2B5EF4-FFF2-40B4-BE49-F238E27FC236}">
                <a16:creationId xmlns:a16="http://schemas.microsoft.com/office/drawing/2014/main" id="{9BB84919-EF3B-23EA-0D7D-6E3162391126}"/>
              </a:ext>
            </a:extLst>
          </p:cNvPr>
          <p:cNvSpPr/>
          <p:nvPr/>
        </p:nvSpPr>
        <p:spPr>
          <a:xfrm>
            <a:off x="-10940" y="33222596"/>
            <a:ext cx="14890377" cy="2193345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>
            <a:defPPr>
              <a:defRPr lang="en-US"/>
            </a:defPPr>
            <a:lvl1pPr marL="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8843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77686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6529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5372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94214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33058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71900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10743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latin typeface="Times" pitchFamily="2" charset="0"/>
              </a:rPr>
              <a:t>WAKU-RLN-RELAY: </a:t>
            </a:r>
            <a:r>
              <a:rPr lang="en-US" sz="6000" dirty="0">
                <a:latin typeface="Times" pitchFamily="2" charset="0"/>
                <a:cs typeface="Times New Roman" panose="02020603050405020304" pitchFamily="18" charset="0"/>
              </a:rPr>
              <a:t>Anonymous and P2P Global Spam Protection Made Possible</a:t>
            </a:r>
            <a:endParaRPr 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AFC40789-6472-CD93-9899-D7D793BF322B}"/>
              </a:ext>
            </a:extLst>
          </p:cNvPr>
          <p:cNvSpPr/>
          <p:nvPr/>
        </p:nvSpPr>
        <p:spPr>
          <a:xfrm>
            <a:off x="-23308" y="11816411"/>
            <a:ext cx="14904720" cy="101642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>
            <a:defPPr>
              <a:defRPr lang="en-US"/>
            </a:defPPr>
            <a:lvl1pPr marL="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8843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77686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6529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5372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94214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33058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71900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10743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" pitchFamily="2" charset="0"/>
                <a:cs typeface="Times New Roman" panose="02020603050405020304" pitchFamily="18" charset="0"/>
              </a:rPr>
              <a:t>Spam and </a:t>
            </a:r>
            <a:r>
              <a:rPr lang="en-US" sz="6000" dirty="0">
                <a:latin typeface="Times" pitchFamily="2" charset="0"/>
              </a:rPr>
              <a:t>Denial-of-Service</a:t>
            </a:r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" pitchFamily="2" charset="0"/>
                <a:cs typeface="Times New Roman" panose="02020603050405020304" pitchFamily="18" charset="0"/>
              </a:rPr>
              <a:t> Attack</a:t>
            </a:r>
          </a:p>
        </p:txBody>
      </p:sp>
      <p:sp>
        <p:nvSpPr>
          <p:cNvPr id="478" name="Rectangle: Rounded Corners 477"/>
          <p:cNvSpPr/>
          <p:nvPr/>
        </p:nvSpPr>
        <p:spPr>
          <a:xfrm>
            <a:off x="14969836" y="14472922"/>
            <a:ext cx="14937434" cy="10729060"/>
          </a:xfrm>
          <a:prstGeom prst="roundRect">
            <a:avLst>
              <a:gd name="adj" fmla="val 2271"/>
            </a:avLst>
          </a:prstGeom>
          <a:noFill/>
          <a:ln w="5715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479" name="Rectangle: Rounded Corners 478"/>
          <p:cNvSpPr/>
          <p:nvPr/>
        </p:nvSpPr>
        <p:spPr>
          <a:xfrm>
            <a:off x="14969836" y="25133302"/>
            <a:ext cx="14937434" cy="10729060"/>
          </a:xfrm>
          <a:prstGeom prst="roundRect">
            <a:avLst>
              <a:gd name="adj" fmla="val 2271"/>
            </a:avLst>
          </a:prstGeom>
          <a:noFill/>
          <a:ln w="5715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551" name="TextBox 550"/>
          <p:cNvSpPr txBox="1"/>
          <p:nvPr/>
        </p:nvSpPr>
        <p:spPr>
          <a:xfrm>
            <a:off x="15107044" y="33375141"/>
            <a:ext cx="151505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CA" sz="4000" dirty="0">
                <a:latin typeface="Times" pitchFamily="2" charset="0"/>
              </a:rPr>
              <a:t>Benchmarking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CA" sz="4000" dirty="0">
                <a:latin typeface="Times" pitchFamily="2" charset="0"/>
              </a:rPr>
              <a:t>Efficient Merkle tree maintenance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CA" sz="3600" dirty="0">
                <a:latin typeface="Times" pitchFamily="2" charset="0"/>
              </a:rPr>
              <a:t>P2P network of full-nodes and light-nodes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CA" sz="3600" dirty="0">
                <a:latin typeface="Times" pitchFamily="2" charset="0"/>
              </a:rPr>
              <a:t>Partial view of Merkle tree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US" sz="4000" dirty="0">
                <a:latin typeface="Times" pitchFamily="2" charset="0"/>
              </a:rPr>
              <a:t>Real-time removal of spammers using off-chain/p2p solutions</a:t>
            </a:r>
            <a:endParaRPr lang="en-CA" sz="4000" dirty="0">
              <a:latin typeface="Times" pitchFamily="2" charset="0"/>
            </a:endParaRPr>
          </a:p>
          <a:p>
            <a:pPr marL="571500" indent="-571500">
              <a:buFont typeface="Wingdings" pitchFamily="2" charset="2"/>
              <a:buChar char="Ø"/>
            </a:pPr>
            <a:r>
              <a:rPr lang="en-CA" sz="4000" dirty="0">
                <a:latin typeface="Times" pitchFamily="2" charset="0"/>
              </a:rPr>
              <a:t>Cost-effective way of member insertion and deletion using layer 2 solutions</a:t>
            </a:r>
          </a:p>
        </p:txBody>
      </p:sp>
      <p:sp>
        <p:nvSpPr>
          <p:cNvPr id="552" name="Footer Placeholder 470"/>
          <p:cNvSpPr txBox="1">
            <a:spLocks/>
          </p:cNvSpPr>
          <p:nvPr/>
        </p:nvSpPr>
        <p:spPr>
          <a:xfrm>
            <a:off x="15082581" y="37784242"/>
            <a:ext cx="15083264" cy="4072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397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References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WAKU-RELAY specifications, </a:t>
            </a: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https://</a:t>
            </a:r>
            <a:r>
              <a:rPr lang="en-CA" sz="2800" dirty="0" err="1">
                <a:solidFill>
                  <a:schemeClr val="tx1"/>
                </a:solidFill>
                <a:latin typeface="Times" pitchFamily="2" charset="0"/>
              </a:rPr>
              <a:t>rfc.vac.dev</a:t>
            </a: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/spec/11</a:t>
            </a:r>
            <a:endParaRPr lang="en-US" sz="2800" dirty="0">
              <a:solidFill>
                <a:schemeClr val="tx1"/>
              </a:solidFill>
              <a:latin typeface="Times" pitchFamily="2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CA" sz="2800" dirty="0" err="1">
                <a:solidFill>
                  <a:schemeClr val="tx1"/>
                </a:solidFill>
                <a:latin typeface="Times" pitchFamily="2" charset="0"/>
              </a:rPr>
              <a:t>Vyzovitis</a:t>
            </a: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 D, </a:t>
            </a:r>
            <a:r>
              <a:rPr lang="en-CA" sz="2800" dirty="0" err="1">
                <a:solidFill>
                  <a:schemeClr val="tx1"/>
                </a:solidFill>
                <a:latin typeface="Times" pitchFamily="2" charset="0"/>
              </a:rPr>
              <a:t>Napora</a:t>
            </a: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 Y, McCormick D, Dias D, </a:t>
            </a:r>
            <a:r>
              <a:rPr lang="en-CA" sz="2800" dirty="0" err="1">
                <a:solidFill>
                  <a:schemeClr val="tx1"/>
                </a:solidFill>
                <a:latin typeface="Times" pitchFamily="2" charset="0"/>
              </a:rPr>
              <a:t>Psaras</a:t>
            </a: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 Y. </a:t>
            </a:r>
            <a:r>
              <a:rPr lang="en-CA" sz="2800" dirty="0" err="1">
                <a:solidFill>
                  <a:schemeClr val="tx1"/>
                </a:solidFill>
                <a:latin typeface="Times" pitchFamily="2" charset="0"/>
              </a:rPr>
              <a:t>GossipSub</a:t>
            </a: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: Attack-resilient message propagation in the </a:t>
            </a:r>
            <a:r>
              <a:rPr lang="en-CA" sz="2800" dirty="0" err="1">
                <a:solidFill>
                  <a:schemeClr val="tx1"/>
                </a:solidFill>
                <a:latin typeface="Times" pitchFamily="2" charset="0"/>
              </a:rPr>
              <a:t>Filecoin</a:t>
            </a: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 and ETH2. 0 networks. </a:t>
            </a:r>
            <a:r>
              <a:rPr lang="en-CA" sz="2800" dirty="0" err="1">
                <a:solidFill>
                  <a:schemeClr val="tx1"/>
                </a:solidFill>
                <a:latin typeface="Times" pitchFamily="2" charset="0"/>
              </a:rPr>
              <a:t>arXiv</a:t>
            </a: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 preprint arXiv:2007.02754. 2020 Jul 6. 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C. </a:t>
            </a:r>
            <a:r>
              <a:rPr lang="en-CA" sz="2800" dirty="0" err="1">
                <a:solidFill>
                  <a:schemeClr val="tx1"/>
                </a:solidFill>
                <a:latin typeface="Times" pitchFamily="2" charset="0"/>
              </a:rPr>
              <a:t>Dwork</a:t>
            </a: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 and M. </a:t>
            </a:r>
            <a:r>
              <a:rPr lang="en-CA" sz="2800" dirty="0" err="1">
                <a:solidFill>
                  <a:schemeClr val="tx1"/>
                </a:solidFill>
                <a:latin typeface="Times" pitchFamily="2" charset="0"/>
              </a:rPr>
              <a:t>Naor</a:t>
            </a: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, “Pricing via processing or combatting junk mail,” in Annual international cryptology conference. Springer, 1992.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Whisper https://</a:t>
            </a:r>
            <a:r>
              <a:rPr lang="en-CA" sz="2800" dirty="0" err="1">
                <a:solidFill>
                  <a:schemeClr val="tx1"/>
                </a:solidFill>
                <a:latin typeface="Times" pitchFamily="2" charset="0"/>
              </a:rPr>
              <a:t>eips.ethereum.org</a:t>
            </a: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/</a:t>
            </a:r>
            <a:r>
              <a:rPr lang="en-CA" sz="2800" dirty="0" err="1">
                <a:solidFill>
                  <a:schemeClr val="tx1"/>
                </a:solidFill>
                <a:latin typeface="Times" pitchFamily="2" charset="0"/>
              </a:rPr>
              <a:t>eips</a:t>
            </a: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/eip-627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RLN specifications, https://</a:t>
            </a:r>
            <a:r>
              <a:rPr lang="en-CA" sz="2800" dirty="0" err="1">
                <a:solidFill>
                  <a:schemeClr val="tx1"/>
                </a:solidFill>
                <a:latin typeface="Times" pitchFamily="2" charset="0"/>
              </a:rPr>
              <a:t>rfc.vac.dev</a:t>
            </a: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/spec/32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latin typeface="Times" pitchFamily="2" charset="0"/>
              </a:rPr>
              <a:t>WAKU-RLN-RELAY</a:t>
            </a: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 specifications, https://</a:t>
            </a:r>
            <a:r>
              <a:rPr lang="en-CA" sz="2800" dirty="0" err="1">
                <a:solidFill>
                  <a:schemeClr val="tx1"/>
                </a:solidFill>
                <a:latin typeface="Times" pitchFamily="2" charset="0"/>
              </a:rPr>
              <a:t>rfc.vac.dev</a:t>
            </a:r>
            <a:r>
              <a:rPr lang="en-CA" sz="2800" dirty="0">
                <a:solidFill>
                  <a:schemeClr val="tx1"/>
                </a:solidFill>
                <a:latin typeface="Times" pitchFamily="2" charset="0"/>
              </a:rPr>
              <a:t>/spec/17</a:t>
            </a:r>
          </a:p>
        </p:txBody>
      </p:sp>
      <p:sp>
        <p:nvSpPr>
          <p:cNvPr id="567" name="Rectangle 566"/>
          <p:cNvSpPr/>
          <p:nvPr/>
        </p:nvSpPr>
        <p:spPr>
          <a:xfrm>
            <a:off x="-1" y="18781236"/>
            <a:ext cx="14904720" cy="104160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>
            <a:defPPr>
              <a:defRPr lang="en-US"/>
            </a:defPPr>
            <a:lvl1pPr marL="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8843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77686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6529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5372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94214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33058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71900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10743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" pitchFamily="2" charset="0"/>
                <a:cs typeface="Times New Roman" panose="02020603050405020304" pitchFamily="18" charset="0"/>
              </a:rPr>
              <a:t>Global Spam Protection and Anonymity</a:t>
            </a:r>
          </a:p>
        </p:txBody>
      </p:sp>
      <p:sp>
        <p:nvSpPr>
          <p:cNvPr id="568" name="Rectangle 567"/>
          <p:cNvSpPr/>
          <p:nvPr/>
        </p:nvSpPr>
        <p:spPr>
          <a:xfrm>
            <a:off x="3972" y="27118617"/>
            <a:ext cx="14890377" cy="1001545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>
            <a:defPPr>
              <a:defRPr lang="en-US"/>
            </a:defPPr>
            <a:lvl1pPr marL="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8843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77686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6529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5372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94214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33058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71900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10743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" pitchFamily="2" charset="0"/>
                <a:cs typeface="Times New Roman" panose="02020603050405020304" pitchFamily="18" charset="0"/>
              </a:rPr>
              <a:t>State-of-the-art Spam Protection Methods</a:t>
            </a:r>
          </a:p>
        </p:txBody>
      </p:sp>
      <p:sp>
        <p:nvSpPr>
          <p:cNvPr id="569" name="Rectangle 568"/>
          <p:cNvSpPr/>
          <p:nvPr/>
        </p:nvSpPr>
        <p:spPr>
          <a:xfrm>
            <a:off x="-8965" y="3587058"/>
            <a:ext cx="14810024" cy="1984169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>
            <a:defPPr>
              <a:defRPr lang="en-US"/>
            </a:defPPr>
            <a:lvl1pPr marL="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8843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77686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6529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5372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94214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33058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71900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10743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latin typeface="Times" pitchFamily="2" charset="0"/>
                <a:cs typeface="Times New Roman" panose="02020603050405020304" pitchFamily="18" charset="0"/>
              </a:rPr>
              <a:t>WAKU-RELAY: </a:t>
            </a:r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" pitchFamily="2" charset="0"/>
                <a:cs typeface="Times New Roman" panose="02020603050405020304" pitchFamily="18" charset="0"/>
              </a:rPr>
              <a:t>Anonymous P2P Gossip-Based Routing</a:t>
            </a:r>
          </a:p>
        </p:txBody>
      </p:sp>
      <p:sp>
        <p:nvSpPr>
          <p:cNvPr id="573" name="Rectangle 572"/>
          <p:cNvSpPr/>
          <p:nvPr/>
        </p:nvSpPr>
        <p:spPr>
          <a:xfrm>
            <a:off x="14964644" y="3645955"/>
            <a:ext cx="15266728" cy="1057117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>
            <a:defPPr>
              <a:defRPr lang="en-US"/>
            </a:defPPr>
            <a:lvl1pPr marL="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8843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77686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6529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5372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94214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33058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71900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10743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latin typeface="Times" pitchFamily="2" charset="0"/>
                <a:cs typeface="Times New Roman" panose="02020603050405020304" pitchFamily="18" charset="0"/>
              </a:rPr>
              <a:t>Rate Limiting Nullifier</a:t>
            </a:r>
          </a:p>
        </p:txBody>
      </p:sp>
      <p:sp>
        <p:nvSpPr>
          <p:cNvPr id="575" name="Rectangle 574"/>
          <p:cNvSpPr/>
          <p:nvPr/>
        </p:nvSpPr>
        <p:spPr>
          <a:xfrm>
            <a:off x="14999360" y="18797822"/>
            <a:ext cx="15266728" cy="1883188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>
            <a:defPPr>
              <a:defRPr lang="en-US"/>
            </a:defPPr>
            <a:lvl1pPr marL="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8843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77686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6529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5372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94214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33058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71900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10743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" pitchFamily="2" charset="0"/>
                <a:cs typeface="Times New Roman" panose="02020603050405020304" pitchFamily="18" charset="0"/>
              </a:rPr>
              <a:t>Routing Protocol Construction</a:t>
            </a:r>
          </a:p>
        </p:txBody>
      </p:sp>
      <p:sp>
        <p:nvSpPr>
          <p:cNvPr id="577" name="Rectangle 576"/>
          <p:cNvSpPr/>
          <p:nvPr/>
        </p:nvSpPr>
        <p:spPr>
          <a:xfrm>
            <a:off x="14990849" y="32347653"/>
            <a:ext cx="15266728" cy="841248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4586" tIns="52293" rIns="104586" bIns="52293" rtlCol="0" anchor="ctr"/>
          <a:lstStyle>
            <a:defPPr>
              <a:defRPr lang="en-US"/>
            </a:defPPr>
            <a:lvl1pPr marL="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8843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77686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6529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5372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94214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33058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71900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10743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latin typeface="Times" pitchFamily="2" charset="0"/>
                <a:cs typeface="Times New Roman" panose="02020603050405020304" pitchFamily="18" charset="0"/>
              </a:rPr>
              <a:t>Future Works</a:t>
            </a:r>
          </a:p>
        </p:txBody>
      </p:sp>
      <p:sp>
        <p:nvSpPr>
          <p:cNvPr id="7" name="CustomShape 7"/>
          <p:cNvSpPr/>
          <p:nvPr/>
        </p:nvSpPr>
        <p:spPr>
          <a:xfrm>
            <a:off x="14801059" y="2695144"/>
            <a:ext cx="216000" cy="3934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E98E8E"/>
              </a:gs>
              <a:gs pos="100000">
                <a:srgbClr val="F7DDDD"/>
              </a:gs>
            </a:gsLst>
            <a:lin ang="13500000"/>
          </a:grad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Times" pitchFamily="2" charset="0"/>
              <a:ea typeface="WenQuanYi Zen Hei" pitchFamily="2"/>
              <a:cs typeface="Times New Roman" panose="02020603050405020304" pitchFamily="18" charset="0"/>
            </a:endParaRPr>
          </a:p>
        </p:txBody>
      </p:sp>
      <p:sp>
        <p:nvSpPr>
          <p:cNvPr id="580" name="CustomShape 1"/>
          <p:cNvSpPr/>
          <p:nvPr/>
        </p:nvSpPr>
        <p:spPr>
          <a:xfrm>
            <a:off x="360" y="42015347"/>
            <a:ext cx="30266915" cy="77888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E98E8E"/>
              </a:gs>
              <a:gs pos="100000">
                <a:srgbClr val="F7DDDD"/>
              </a:gs>
            </a:gsLst>
            <a:lin ang="16200000"/>
          </a:gradFill>
          <a:ln>
            <a:noFill/>
            <a:prstDash val="solid"/>
          </a:ln>
        </p:spPr>
        <p:txBody>
          <a:bodyPr vert="horz" wrap="none" lIns="96480" tIns="48240" rIns="96480" bIns="48240" anchor="ctr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700" b="0" i="0" u="none" strike="noStrike" kern="1200" spc="0" dirty="0">
                <a:ln>
                  <a:noFill/>
                </a:ln>
                <a:solidFill>
                  <a:srgbClr val="FF0000"/>
                </a:solidFill>
                <a:latin typeface="Times" pitchFamily="2" charset="0"/>
                <a:ea typeface="WenQuanYi Zen Hei" pitchFamily="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4" name="Content Placeholder 2">
            <a:extLst>
              <a:ext uri="{FF2B5EF4-FFF2-40B4-BE49-F238E27FC236}">
                <a16:creationId xmlns:a16="http://schemas.microsoft.com/office/drawing/2014/main" id="{96B4CD65-9CDE-ABFF-5B8E-0ACBDDF99E28}"/>
              </a:ext>
            </a:extLst>
          </p:cNvPr>
          <p:cNvSpPr txBox="1">
            <a:spLocks/>
          </p:cNvSpPr>
          <p:nvPr/>
        </p:nvSpPr>
        <p:spPr>
          <a:xfrm>
            <a:off x="178386" y="33845978"/>
            <a:ext cx="14660954" cy="5998396"/>
          </a:xfrm>
          <a:prstGeom prst="rect">
            <a:avLst/>
          </a:prstGeom>
        </p:spPr>
        <p:txBody>
          <a:bodyPr/>
          <a:lstStyle>
            <a:lvl1pPr marL="756689" indent="-756689" algn="l" defTabSz="3026755" rtl="0" eaLnBrk="1" latinLnBrk="0" hangingPunct="1">
              <a:lnSpc>
                <a:spcPct val="90000"/>
              </a:lnSpc>
              <a:spcBef>
                <a:spcPts val="3310"/>
              </a:spcBef>
              <a:buFont typeface="Arial" panose="020B0604020202020204" pitchFamily="34" charset="0"/>
              <a:buChar char="•"/>
              <a:defRPr sz="92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067" indent="-756689" algn="l" defTabSz="3026755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3444" indent="-756689" algn="l" defTabSz="3026755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6822" indent="-756689" algn="l" defTabSz="3026755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0200" indent="-756689" algn="l" defTabSz="3026755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3577" indent="-756689" algn="l" defTabSz="3026755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6955" indent="-756689" algn="l" defTabSz="3026755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0333" indent="-756689" algn="l" defTabSz="3026755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3711" indent="-756689" algn="l" defTabSz="3026755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CA" sz="3600" dirty="0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35452A6-AADC-07B4-0686-34AB5F5664D0}"/>
              </a:ext>
            </a:extLst>
          </p:cNvPr>
          <p:cNvSpPr txBox="1"/>
          <p:nvPr/>
        </p:nvSpPr>
        <p:spPr>
          <a:xfrm>
            <a:off x="179654" y="28589738"/>
            <a:ext cx="162031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>
                <a:latin typeface="Times" pitchFamily="2" charset="0"/>
                <a:cs typeface="Times New Roman" panose="02020603050405020304" pitchFamily="18" charset="0"/>
              </a:rPr>
              <a:t>Proof-of-work [3] deployed by Whisper [4]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600" dirty="0">
                <a:latin typeface="Times" pitchFamily="2" charset="0"/>
                <a:cs typeface="Times New Roman" panose="02020603050405020304" pitchFamily="18" charset="0"/>
              </a:rPr>
              <a:t>Computationally expensive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A" sz="3600" dirty="0">
                <a:latin typeface="Times" pitchFamily="2" charset="0"/>
                <a:cs typeface="Times New Roman" panose="02020603050405020304" pitchFamily="18" charset="0"/>
              </a:rPr>
              <a:t>Not suitable for </a:t>
            </a:r>
            <a:r>
              <a:rPr lang="en-US" sz="3600" dirty="0">
                <a:latin typeface="Times" pitchFamily="2" charset="0"/>
                <a:cs typeface="Times New Roman" panose="02020603050405020304" pitchFamily="18" charset="0"/>
              </a:rPr>
              <a:t>network of heterogeneous peers with limited resources</a:t>
            </a:r>
            <a:endParaRPr lang="en-CA" sz="3600" dirty="0">
              <a:latin typeface="Times" pitchFamily="2" charset="0"/>
              <a:cs typeface="Times New Roman" panose="02020603050405020304" pitchFamily="18" charset="0"/>
            </a:endParaRPr>
          </a:p>
          <a:p>
            <a:r>
              <a:rPr lang="en-CA" sz="3600" dirty="0">
                <a:latin typeface="Times" pitchFamily="2" charset="0"/>
                <a:cs typeface="Times New Roman" panose="02020603050405020304" pitchFamily="18" charset="0"/>
              </a:rPr>
              <a:t>Peer Scoring [2] in libp2p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dirty="0">
                <a:latin typeface="Times" pitchFamily="2" charset="0"/>
                <a:cs typeface="Times New Roman" panose="02020603050405020304" pitchFamily="18" charset="0"/>
              </a:rPr>
              <a:t>Local to each peer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CA" sz="3600" dirty="0">
                <a:latin typeface="Times" pitchFamily="2" charset="0"/>
                <a:cs typeface="Times New Roman" panose="02020603050405020304" pitchFamily="18" charset="0"/>
              </a:rPr>
              <a:t>No global identification of spammer 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  <a:cs typeface="Times New Roman" panose="02020603050405020304" pitchFamily="18" charset="0"/>
              </a:rPr>
              <a:t>Subject to inexpensive attacks using bots </a:t>
            </a:r>
          </a:p>
          <a:p>
            <a:pPr lvl="1"/>
            <a:endParaRPr lang="en-CA" sz="3600" dirty="0">
              <a:latin typeface="Times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966" name="Group 965">
            <a:extLst>
              <a:ext uri="{FF2B5EF4-FFF2-40B4-BE49-F238E27FC236}">
                <a16:creationId xmlns:a16="http://schemas.microsoft.com/office/drawing/2014/main" id="{D96B58FA-D687-0535-7D31-20B0FEB801B1}"/>
              </a:ext>
            </a:extLst>
          </p:cNvPr>
          <p:cNvGrpSpPr/>
          <p:nvPr/>
        </p:nvGrpSpPr>
        <p:grpSpPr>
          <a:xfrm>
            <a:off x="159624" y="20405493"/>
            <a:ext cx="15405890" cy="5865929"/>
            <a:chOff x="264128" y="20303893"/>
            <a:chExt cx="15405890" cy="5865929"/>
          </a:xfrm>
        </p:grpSpPr>
        <p:sp>
          <p:nvSpPr>
            <p:cNvPr id="223" name="TextBox 222"/>
            <p:cNvSpPr txBox="1"/>
            <p:nvPr/>
          </p:nvSpPr>
          <p:spPr>
            <a:xfrm>
              <a:off x="294344" y="20303893"/>
              <a:ext cx="1537567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Times" pitchFamily="2" charset="0"/>
                  <a:cs typeface="Times New Roman" panose="02020603050405020304" pitchFamily="18" charset="0"/>
                </a:rPr>
                <a:t>Routing peers can not distinguish between spam messages and non-spam messages.</a:t>
              </a:r>
            </a:p>
            <a:p>
              <a:r>
                <a:rPr lang="en-US" sz="3600" dirty="0">
                  <a:latin typeface="Times" pitchFamily="2" charset="0"/>
                  <a:cs typeface="Times New Roman" panose="02020603050405020304" pitchFamily="18" charset="0"/>
                </a:rPr>
                <a:t>Solutions like IP blocking are not effective.</a:t>
              </a:r>
            </a:p>
          </p:txBody>
        </p:sp>
        <p:grpSp>
          <p:nvGrpSpPr>
            <p:cNvPr id="965" name="Group 964">
              <a:extLst>
                <a:ext uri="{FF2B5EF4-FFF2-40B4-BE49-F238E27FC236}">
                  <a16:creationId xmlns:a16="http://schemas.microsoft.com/office/drawing/2014/main" id="{B66C1BE6-F2BF-F2D2-8E66-BDD59C30E34D}"/>
                </a:ext>
              </a:extLst>
            </p:cNvPr>
            <p:cNvGrpSpPr/>
            <p:nvPr/>
          </p:nvGrpSpPr>
          <p:grpSpPr>
            <a:xfrm>
              <a:off x="264128" y="22044611"/>
              <a:ext cx="14285277" cy="4125211"/>
              <a:chOff x="264128" y="22044611"/>
              <a:chExt cx="14285277" cy="4125211"/>
            </a:xfrm>
          </p:grpSpPr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83441B36-7A5F-370A-EB91-A0F7CF754FC3}"/>
                  </a:ext>
                </a:extLst>
              </p:cNvPr>
              <p:cNvGrpSpPr/>
              <p:nvPr/>
            </p:nvGrpSpPr>
            <p:grpSpPr>
              <a:xfrm>
                <a:off x="1786430" y="22057773"/>
                <a:ext cx="10531338" cy="3488693"/>
                <a:chOff x="2330305" y="4022820"/>
                <a:chExt cx="5869607" cy="1969005"/>
              </a:xfrm>
            </p:grpSpPr>
            <p:pic>
              <p:nvPicPr>
                <p:cNvPr id="238" name="Picture 237">
                  <a:extLst>
                    <a:ext uri="{FF2B5EF4-FFF2-40B4-BE49-F238E27FC236}">
                      <a16:creationId xmlns:a16="http://schemas.microsoft.com/office/drawing/2014/main" id="{5A877177-B13D-513F-12A2-2FFFCEFE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rgbClr val="C00000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>
                  <a:off x="2330305" y="5015023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39" name="Picture 238">
                  <a:extLst>
                    <a:ext uri="{FF2B5EF4-FFF2-40B4-BE49-F238E27FC236}">
                      <a16:creationId xmlns:a16="http://schemas.microsoft.com/office/drawing/2014/main" id="{4DD7C80B-24F4-EE2E-EE38-6310FF5FF8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26222" y="5599814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0" name="Picture 239">
                  <a:extLst>
                    <a:ext uri="{FF2B5EF4-FFF2-40B4-BE49-F238E27FC236}">
                      <a16:creationId xmlns:a16="http://schemas.microsoft.com/office/drawing/2014/main" id="{FCC09E50-498E-5C4C-A9DD-F8A1E20210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572122">
                  <a:off x="3901696" y="4982866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1" name="Picture 240">
                  <a:extLst>
                    <a:ext uri="{FF2B5EF4-FFF2-40B4-BE49-F238E27FC236}">
                      <a16:creationId xmlns:a16="http://schemas.microsoft.com/office/drawing/2014/main" id="{009BD482-9B0E-D634-DDED-2051E11AEF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0031" y="5742063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2" name="Picture 241">
                  <a:extLst>
                    <a:ext uri="{FF2B5EF4-FFF2-40B4-BE49-F238E27FC236}">
                      <a16:creationId xmlns:a16="http://schemas.microsoft.com/office/drawing/2014/main" id="{5C936B07-C829-7BF6-5132-7D6FCD2EBD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515881">
                  <a:off x="3440522" y="426808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3" name="Picture 242">
                  <a:extLst>
                    <a:ext uri="{FF2B5EF4-FFF2-40B4-BE49-F238E27FC236}">
                      <a16:creationId xmlns:a16="http://schemas.microsoft.com/office/drawing/2014/main" id="{628D4493-57F2-81A0-21F3-0F514292D3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13479" y="5231401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4" name="Picture 243">
                  <a:extLst>
                    <a:ext uri="{FF2B5EF4-FFF2-40B4-BE49-F238E27FC236}">
                      <a16:creationId xmlns:a16="http://schemas.microsoft.com/office/drawing/2014/main" id="{FDC88E7D-D94C-CC41-02C7-CB28C3465F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rot="2027806">
                  <a:off x="4366215" y="4574826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5" name="Picture 244">
                  <a:extLst>
                    <a:ext uri="{FF2B5EF4-FFF2-40B4-BE49-F238E27FC236}">
                      <a16:creationId xmlns:a16="http://schemas.microsoft.com/office/drawing/2014/main" id="{3B0506CF-6CFA-B8A3-C7BA-29204811E1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00878" y="417424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6" name="Picture 245">
                  <a:extLst>
                    <a:ext uri="{FF2B5EF4-FFF2-40B4-BE49-F238E27FC236}">
                      <a16:creationId xmlns:a16="http://schemas.microsoft.com/office/drawing/2014/main" id="{78F38BFE-1330-5436-12EF-A98ED3A68F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460676">
                  <a:off x="5997134" y="473175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9CA90D16-939A-E846-CFB2-87713F8FAA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10305">
                  <a:off x="6233203" y="576322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D4C05A60-ED25-541B-360E-7DD2472F8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442881">
                  <a:off x="5702453" y="5460489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74D5B98F-D67F-2B59-E197-4F8612814F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30138" y="493018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50" name="Picture 249">
                  <a:extLst>
                    <a:ext uri="{FF2B5EF4-FFF2-40B4-BE49-F238E27FC236}">
                      <a16:creationId xmlns:a16="http://schemas.microsoft.com/office/drawing/2014/main" id="{6C3F88A1-6C8D-3548-EA14-181EAADF4E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60203" y="402282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51" name="Picture 250">
                  <a:extLst>
                    <a:ext uri="{FF2B5EF4-FFF2-40B4-BE49-F238E27FC236}">
                      <a16:creationId xmlns:a16="http://schemas.microsoft.com/office/drawing/2014/main" id="{6DDB8852-E784-1A04-8ABE-2CBB656997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71312" y="4398734"/>
                  <a:ext cx="228600" cy="228600"/>
                </a:xfrm>
                <a:prstGeom prst="rect">
                  <a:avLst/>
                </a:prstGeom>
              </p:spPr>
            </p:pic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4E57D5A7-ADE8-3CE9-B5B4-CB7BD0D58926}"/>
                    </a:ext>
                  </a:extLst>
                </p:cNvPr>
                <p:cNvCxnSpPr>
                  <a:cxnSpLocks/>
                  <a:stCxn id="238" idx="2"/>
                  <a:endCxn id="239" idx="1"/>
                </p:cNvCxnSpPr>
                <p:nvPr/>
              </p:nvCxnSpPr>
              <p:spPr>
                <a:xfrm>
                  <a:off x="2444605" y="5243623"/>
                  <a:ext cx="881617" cy="47049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51DCC7BE-947D-3BE2-4564-B69C4BCDA0BD}"/>
                    </a:ext>
                  </a:extLst>
                </p:cNvPr>
                <p:cNvCxnSpPr>
                  <a:cxnSpLocks/>
                  <a:stCxn id="240" idx="1"/>
                  <a:endCxn id="239" idx="3"/>
                </p:cNvCxnSpPr>
                <p:nvPr/>
              </p:nvCxnSpPr>
              <p:spPr>
                <a:xfrm flipH="1">
                  <a:off x="3554822" y="5161551"/>
                  <a:ext cx="366191" cy="5525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014B6140-6F0C-D483-347B-43423E8063E4}"/>
                    </a:ext>
                  </a:extLst>
                </p:cNvPr>
                <p:cNvCxnSpPr>
                  <a:cxnSpLocks/>
                  <a:stCxn id="240" idx="0"/>
                  <a:endCxn id="242" idx="3"/>
                </p:cNvCxnSpPr>
                <p:nvPr/>
              </p:nvCxnSpPr>
              <p:spPr>
                <a:xfrm flipH="1" flipV="1">
                  <a:off x="3639855" y="4459731"/>
                  <a:ext cx="313354" cy="5424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E42AEA8D-1283-FE7A-A656-D846B8037475}"/>
                    </a:ext>
                  </a:extLst>
                </p:cNvPr>
                <p:cNvCxnSpPr>
                  <a:cxnSpLocks/>
                  <a:stCxn id="243" idx="1"/>
                  <a:endCxn id="240" idx="3"/>
                </p:cNvCxnSpPr>
                <p:nvPr/>
              </p:nvCxnSpPr>
              <p:spPr>
                <a:xfrm flipH="1" flipV="1">
                  <a:off x="4110980" y="5032780"/>
                  <a:ext cx="802498" cy="31292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EE7B5204-7F39-011A-D693-B33B8F1988AF}"/>
                    </a:ext>
                  </a:extLst>
                </p:cNvPr>
                <p:cNvCxnSpPr>
                  <a:cxnSpLocks/>
                  <a:stCxn id="241" idx="0"/>
                  <a:endCxn id="240" idx="2"/>
                </p:cNvCxnSpPr>
                <p:nvPr/>
              </p:nvCxnSpPr>
              <p:spPr>
                <a:xfrm flipH="1" flipV="1">
                  <a:off x="4078784" y="5192150"/>
                  <a:ext cx="835547" cy="5499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A00E8783-51A8-4768-4CCE-97433A14A9D0}"/>
                    </a:ext>
                  </a:extLst>
                </p:cNvPr>
                <p:cNvCxnSpPr>
                  <a:cxnSpLocks/>
                  <a:stCxn id="246" idx="1"/>
                  <a:endCxn id="243" idx="3"/>
                </p:cNvCxnSpPr>
                <p:nvPr/>
              </p:nvCxnSpPr>
              <p:spPr>
                <a:xfrm flipH="1">
                  <a:off x="5142079" y="4883712"/>
                  <a:ext cx="861275" cy="4619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A360655-337E-88B7-B863-FC38B21E51CC}"/>
                    </a:ext>
                  </a:extLst>
                </p:cNvPr>
                <p:cNvCxnSpPr>
                  <a:cxnSpLocks/>
                  <a:stCxn id="260" idx="1"/>
                  <a:endCxn id="249" idx="3"/>
                </p:cNvCxnSpPr>
                <p:nvPr/>
              </p:nvCxnSpPr>
              <p:spPr>
                <a:xfrm flipH="1" flipV="1">
                  <a:off x="7258738" y="5044485"/>
                  <a:ext cx="544738" cy="3787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60" name="Picture 259">
                  <a:extLst>
                    <a:ext uri="{FF2B5EF4-FFF2-40B4-BE49-F238E27FC236}">
                      <a16:creationId xmlns:a16="http://schemas.microsoft.com/office/drawing/2014/main" id="{3B2182FF-CD47-CF44-EF44-43D2EED9A7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03476" y="5308911"/>
                  <a:ext cx="228600" cy="228600"/>
                </a:xfrm>
                <a:prstGeom prst="rect">
                  <a:avLst/>
                </a:prstGeom>
              </p:spPr>
            </p:pic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35AC105-E91D-626B-8371-F9C131C8F0F7}"/>
                    </a:ext>
                  </a:extLst>
                </p:cNvPr>
                <p:cNvCxnSpPr>
                  <a:cxnSpLocks/>
                  <a:stCxn id="246" idx="3"/>
                  <a:endCxn id="249" idx="1"/>
                </p:cNvCxnSpPr>
                <p:nvPr/>
              </p:nvCxnSpPr>
              <p:spPr>
                <a:xfrm>
                  <a:off x="6219514" y="4808389"/>
                  <a:ext cx="810624" cy="23609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6CD1F2C9-2364-3BC4-7E86-D75CA74DB3E3}"/>
                    </a:ext>
                  </a:extLst>
                </p:cNvPr>
                <p:cNvCxnSpPr>
                  <a:cxnSpLocks/>
                  <a:stCxn id="246" idx="2"/>
                  <a:endCxn id="247" idx="0"/>
                </p:cNvCxnSpPr>
                <p:nvPr/>
              </p:nvCxnSpPr>
              <p:spPr>
                <a:xfrm>
                  <a:off x="6148161" y="4954131"/>
                  <a:ext cx="148988" cy="82109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D60CF937-CE82-4109-0691-AE6063E8C7A0}"/>
                    </a:ext>
                  </a:extLst>
                </p:cNvPr>
                <p:cNvCxnSpPr>
                  <a:cxnSpLocks/>
                  <a:stCxn id="248" idx="2"/>
                  <a:endCxn id="247" idx="1"/>
                </p:cNvCxnSpPr>
                <p:nvPr/>
              </p:nvCxnSpPr>
              <p:spPr>
                <a:xfrm>
                  <a:off x="5883021" y="5667316"/>
                  <a:ext cx="362187" cy="26184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CF29523C-C25D-47DA-188F-20C2205BFA9E}"/>
                    </a:ext>
                  </a:extLst>
                </p:cNvPr>
                <p:cNvCxnSpPr>
                  <a:cxnSpLocks/>
                  <a:stCxn id="244" idx="0"/>
                  <a:endCxn id="245" idx="1"/>
                </p:cNvCxnSpPr>
                <p:nvPr/>
              </p:nvCxnSpPr>
              <p:spPr>
                <a:xfrm flipV="1">
                  <a:off x="4543300" y="4288540"/>
                  <a:ext cx="857578" cy="3056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A3C0B4B2-86D6-DFC1-06A6-2257569E4C44}"/>
                    </a:ext>
                  </a:extLst>
                </p:cNvPr>
                <p:cNvCxnSpPr>
                  <a:cxnSpLocks/>
                  <a:stCxn id="246" idx="0"/>
                  <a:endCxn id="245" idx="3"/>
                </p:cNvCxnSpPr>
                <p:nvPr/>
              </p:nvCxnSpPr>
              <p:spPr>
                <a:xfrm flipH="1" flipV="1">
                  <a:off x="5629478" y="4288541"/>
                  <a:ext cx="445229" cy="4494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6971AE00-E9E9-FAF5-E7AA-CAC726587D10}"/>
                    </a:ext>
                  </a:extLst>
                </p:cNvPr>
                <p:cNvCxnSpPr>
                  <a:cxnSpLocks/>
                  <a:stCxn id="249" idx="0"/>
                  <a:endCxn id="250" idx="2"/>
                </p:cNvCxnSpPr>
                <p:nvPr/>
              </p:nvCxnSpPr>
              <p:spPr>
                <a:xfrm flipH="1" flipV="1">
                  <a:off x="6974503" y="4251420"/>
                  <a:ext cx="169935" cy="67876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D3E54A30-256D-AA10-3FB4-031441D1C184}"/>
                    </a:ext>
                  </a:extLst>
                </p:cNvPr>
                <p:cNvCxnSpPr>
                  <a:cxnSpLocks/>
                  <a:stCxn id="251" idx="1"/>
                  <a:endCxn id="250" idx="3"/>
                </p:cNvCxnSpPr>
                <p:nvPr/>
              </p:nvCxnSpPr>
              <p:spPr>
                <a:xfrm flipH="1" flipV="1">
                  <a:off x="7088803" y="4137120"/>
                  <a:ext cx="882508" cy="3759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B0CB8175-8F91-5F1C-8546-98C965198031}"/>
                    </a:ext>
                  </a:extLst>
                </p:cNvPr>
                <p:cNvCxnSpPr>
                  <a:cxnSpLocks/>
                  <a:stCxn id="260" idx="2"/>
                  <a:endCxn id="247" idx="2"/>
                </p:cNvCxnSpPr>
                <p:nvPr/>
              </p:nvCxnSpPr>
              <p:spPr>
                <a:xfrm flipH="1">
                  <a:off x="6397858" y="5537511"/>
                  <a:ext cx="1519918" cy="4423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34734886-016F-E0CD-9A70-9917BC5E650E}"/>
                    </a:ext>
                  </a:extLst>
                </p:cNvPr>
                <p:cNvCxnSpPr>
                  <a:cxnSpLocks/>
                  <a:stCxn id="238" idx="3"/>
                  <a:endCxn id="240" idx="0"/>
                </p:cNvCxnSpPr>
                <p:nvPr/>
              </p:nvCxnSpPr>
              <p:spPr>
                <a:xfrm flipV="1">
                  <a:off x="2558905" y="5002182"/>
                  <a:ext cx="1394304" cy="1271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0786E65-D58E-D20D-467C-A21CEFA36CF7}"/>
                    </a:ext>
                  </a:extLst>
                </p:cNvPr>
                <p:cNvCxnSpPr>
                  <a:cxnSpLocks/>
                  <a:stCxn id="243" idx="0"/>
                  <a:endCxn id="244" idx="2"/>
                </p:cNvCxnSpPr>
                <p:nvPr/>
              </p:nvCxnSpPr>
              <p:spPr>
                <a:xfrm flipH="1" flipV="1">
                  <a:off x="4417730" y="4784111"/>
                  <a:ext cx="610049" cy="44729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F139B8AF-9699-9088-BB80-4B473D8AB028}"/>
                    </a:ext>
                  </a:extLst>
                </p:cNvPr>
                <p:cNvCxnSpPr>
                  <a:cxnSpLocks/>
                  <a:stCxn id="243" idx="3"/>
                  <a:endCxn id="245" idx="2"/>
                </p:cNvCxnSpPr>
                <p:nvPr/>
              </p:nvCxnSpPr>
              <p:spPr>
                <a:xfrm flipV="1">
                  <a:off x="5142079" y="4402840"/>
                  <a:ext cx="373099" cy="94286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A1397139-1520-309E-E018-C306010DF063}"/>
                    </a:ext>
                  </a:extLst>
                </p:cNvPr>
                <p:cNvCxnSpPr>
                  <a:cxnSpLocks/>
                  <a:stCxn id="238" idx="0"/>
                  <a:endCxn id="242" idx="2"/>
                </p:cNvCxnSpPr>
                <p:nvPr/>
              </p:nvCxnSpPr>
              <p:spPr>
                <a:xfrm flipV="1">
                  <a:off x="2444605" y="4467418"/>
                  <a:ext cx="1033837" cy="54760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B7CF209B-E633-9667-DD71-040CDA8A857B}"/>
                    </a:ext>
                  </a:extLst>
                </p:cNvPr>
                <p:cNvCxnSpPr>
                  <a:cxnSpLocks/>
                  <a:stCxn id="244" idx="1"/>
                  <a:endCxn id="242" idx="3"/>
                </p:cNvCxnSpPr>
                <p:nvPr/>
              </p:nvCxnSpPr>
              <p:spPr>
                <a:xfrm flipH="1" flipV="1">
                  <a:off x="3639855" y="4459731"/>
                  <a:ext cx="745675" cy="1650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4D446CD0-6F85-C3B5-5BD0-F572122C38C2}"/>
                    </a:ext>
                  </a:extLst>
                </p:cNvPr>
                <p:cNvCxnSpPr>
                  <a:cxnSpLocks/>
                  <a:stCxn id="248" idx="0"/>
                  <a:endCxn id="244" idx="3"/>
                </p:cNvCxnSpPr>
                <p:nvPr/>
              </p:nvCxnSpPr>
              <p:spPr>
                <a:xfrm flipH="1" flipV="1">
                  <a:off x="4575501" y="4753510"/>
                  <a:ext cx="1174984" cy="7287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D02E9A12-4EE2-F568-0394-C6E8B21BF0C4}"/>
                    </a:ext>
                  </a:extLst>
                </p:cNvPr>
                <p:cNvCxnSpPr>
                  <a:cxnSpLocks/>
                  <a:stCxn id="248" idx="1"/>
                  <a:endCxn id="241" idx="3"/>
                </p:cNvCxnSpPr>
                <p:nvPr/>
              </p:nvCxnSpPr>
              <p:spPr>
                <a:xfrm flipH="1">
                  <a:off x="5028631" y="5642744"/>
                  <a:ext cx="695595" cy="2136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198FEA9C-AA06-6CB1-0A99-45B08F074BC9}"/>
                    </a:ext>
                  </a:extLst>
                </p:cNvPr>
                <p:cNvCxnSpPr>
                  <a:cxnSpLocks/>
                  <a:stCxn id="250" idx="2"/>
                  <a:endCxn id="247" idx="3"/>
                </p:cNvCxnSpPr>
                <p:nvPr/>
              </p:nvCxnSpPr>
              <p:spPr>
                <a:xfrm flipH="1">
                  <a:off x="6449799" y="4251420"/>
                  <a:ext cx="524704" cy="157446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11054E05-964B-745B-A1F9-8A7DE02832A2}"/>
                    </a:ext>
                  </a:extLst>
                </p:cNvPr>
                <p:cNvCxnSpPr>
                  <a:cxnSpLocks/>
                  <a:stCxn id="251" idx="2"/>
                  <a:endCxn id="249" idx="3"/>
                </p:cNvCxnSpPr>
                <p:nvPr/>
              </p:nvCxnSpPr>
              <p:spPr>
                <a:xfrm flipH="1">
                  <a:off x="7258738" y="4627334"/>
                  <a:ext cx="826874" cy="4171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B9E4933B-8478-EB45-DD42-9994115CECF6}"/>
                    </a:ext>
                  </a:extLst>
                </p:cNvPr>
                <p:cNvCxnSpPr>
                  <a:cxnSpLocks/>
                  <a:stCxn id="244" idx="2"/>
                  <a:endCxn id="241" idx="0"/>
                </p:cNvCxnSpPr>
                <p:nvPr/>
              </p:nvCxnSpPr>
              <p:spPr>
                <a:xfrm>
                  <a:off x="4417730" y="4784111"/>
                  <a:ext cx="496601" cy="9579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7E039579-E3F9-41C0-2422-C763E8CACD9C}"/>
                    </a:ext>
                  </a:extLst>
                </p:cNvPr>
                <p:cNvCxnSpPr>
                  <a:cxnSpLocks/>
                  <a:stCxn id="246" idx="3"/>
                  <a:endCxn id="250" idx="1"/>
                </p:cNvCxnSpPr>
                <p:nvPr/>
              </p:nvCxnSpPr>
              <p:spPr>
                <a:xfrm flipV="1">
                  <a:off x="6219514" y="4137120"/>
                  <a:ext cx="640689" cy="6712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0" name="Picture 289">
                <a:extLst>
                  <a:ext uri="{FF2B5EF4-FFF2-40B4-BE49-F238E27FC236}">
                    <a16:creationId xmlns:a16="http://schemas.microsoft.com/office/drawing/2014/main" id="{A349060C-E369-EBDF-6E26-AA64DA35F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5188" y="23387942"/>
                <a:ext cx="1036900" cy="1023949"/>
              </a:xfrm>
              <a:prstGeom prst="rect">
                <a:avLst/>
              </a:prstGeom>
            </p:spPr>
          </p:pic>
          <p:pic>
            <p:nvPicPr>
              <p:cNvPr id="291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C1B54683-1EFD-97EA-AAD2-A6301F41BF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3596" y="23088851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2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44D32EDE-8677-32C2-C0C8-17C100150C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2629" y="2376187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3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3899FAB8-24C9-AA38-510C-93AF4AC5E1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942" y="24395649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5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8B6C8B17-BBC7-65E0-7511-24DE383414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5845" y="2299744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6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604E9B26-C26A-97D1-D0B5-783FA556F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7368" y="2288306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81BE0114-2968-168C-AD60-DD5B684D9C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3602" y="2277756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CFA7DAD4-A023-F005-7C59-A51E8D45A2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1784" y="2267025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1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6FB2E80D-D3AC-7812-69E5-C5E82E0341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0415" y="22599659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2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E738F0A3-6B2F-7CC5-90E0-1A141E2CC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8398" y="2374725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3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73C370B0-3EB0-CDC7-C8D3-73B9201B7B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5743" y="2374205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4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B0E20BE6-EE8E-37B9-F100-BB5271082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7762" y="23735551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6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63EEA8EE-35D9-EB4A-C780-6C344C0416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642" y="23740751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7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78931272-1D2A-6610-B3D1-79CDD452FE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245" y="24488786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8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55839AC0-4C04-9FED-B1A5-C6F0E2931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7885" y="2455427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9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20F1D366-58A8-6D75-32AD-F361EC6704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2363" y="2462374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0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E727BFD2-F986-1CE2-17C5-C7431E60A5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263" y="2470091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1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1B26723F-255E-944E-0DA7-FBD587C2CC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7394" y="2482136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3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2F655A4B-7F3C-6C22-EA67-87A64EF5C0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0395" y="23733844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0" name="Cloud Callout 329">
                <a:extLst>
                  <a:ext uri="{FF2B5EF4-FFF2-40B4-BE49-F238E27FC236}">
                    <a16:creationId xmlns:a16="http://schemas.microsoft.com/office/drawing/2014/main" id="{03583EA4-2DB4-59D0-60BD-C2016B7DB858}"/>
                  </a:ext>
                </a:extLst>
              </p:cNvPr>
              <p:cNvSpPr/>
              <p:nvPr/>
            </p:nvSpPr>
            <p:spPr>
              <a:xfrm flipH="1">
                <a:off x="7519654" y="22044611"/>
                <a:ext cx="4776850" cy="2851995"/>
              </a:xfrm>
              <a:prstGeom prst="cloudCallou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atin typeface="Times" pitchFamily="2" charset="0"/>
                    <a:cs typeface="Times New Roman" panose="02020603050405020304" pitchFamily="18" charset="0"/>
                  </a:rPr>
                  <a:t>Messages are anonymous and </a:t>
                </a:r>
                <a:r>
                  <a:rPr lang="en-US" sz="3200" dirty="0" err="1">
                    <a:latin typeface="Times" pitchFamily="2" charset="0"/>
                    <a:cs typeface="Times New Roman" panose="02020603050405020304" pitchFamily="18" charset="0"/>
                  </a:rPr>
                  <a:t>unlinkable</a:t>
                </a:r>
                <a:r>
                  <a:rPr lang="en-US" sz="3200" dirty="0">
                    <a:latin typeface="Times" pitchFamily="2" charset="0"/>
                    <a:cs typeface="Times New Roman" panose="02020603050405020304" pitchFamily="18" charset="0"/>
                  </a:rPr>
                  <a:t>!</a:t>
                </a:r>
              </a:p>
            </p:txBody>
          </p:sp>
          <p:pic>
            <p:nvPicPr>
              <p:cNvPr id="331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A9C2F768-88DD-429E-2CAC-9F6BD0683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1794" y="25330138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2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E9492DC8-140D-9361-D8B7-58D02C7801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8168" y="2298050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17D34553-3D12-A7D2-2962-CFE2134E9E2C}"/>
                  </a:ext>
                </a:extLst>
              </p:cNvPr>
              <p:cNvGrpSpPr/>
              <p:nvPr/>
            </p:nvGrpSpPr>
            <p:grpSpPr>
              <a:xfrm rot="401532">
                <a:off x="9166148" y="24733347"/>
                <a:ext cx="2810417" cy="1436475"/>
                <a:chOff x="11346550" y="21787453"/>
                <a:chExt cx="2810417" cy="1436475"/>
              </a:xfrm>
            </p:grpSpPr>
            <p:pic>
              <p:nvPicPr>
                <p:cNvPr id="236" name="Picture 2" descr="Front And Back Of Envelope Clipart - White Envelope Icon Png - 2400x1545  PNG Download - PNGkit">
                  <a:extLst>
                    <a:ext uri="{FF2B5EF4-FFF2-40B4-BE49-F238E27FC236}">
                      <a16:creationId xmlns:a16="http://schemas.microsoft.com/office/drawing/2014/main" id="{D3465B00-5D0D-AFED-1586-F08FF3A32E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46550" y="22866261"/>
                  <a:ext cx="521991" cy="357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4" name="Picture 2" descr="Front And Back Of Envelope Clipart - White Envelope Icon Png - 2400x1545  PNG Download - PNGkit">
                  <a:extLst>
                    <a:ext uri="{FF2B5EF4-FFF2-40B4-BE49-F238E27FC236}">
                      <a16:creationId xmlns:a16="http://schemas.microsoft.com/office/drawing/2014/main" id="{A1096D04-BB21-7317-84C7-25D0DAE91D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60437" y="22752706"/>
                  <a:ext cx="521991" cy="357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5" name="Picture 2" descr="Front And Back Of Envelope Clipart - White Envelope Icon Png - 2400x1545  PNG Download - PNGkit">
                  <a:extLst>
                    <a:ext uri="{FF2B5EF4-FFF2-40B4-BE49-F238E27FC236}">
                      <a16:creationId xmlns:a16="http://schemas.microsoft.com/office/drawing/2014/main" id="{CF90550E-F9CB-0FB6-86A2-8803906EBA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021729" y="22608513"/>
                  <a:ext cx="521991" cy="357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6" name="Picture 2" descr="Front And Back Of Envelope Clipart - White Envelope Icon Png - 2400x1545  PNG Download - PNGkit">
                  <a:extLst>
                    <a:ext uri="{FF2B5EF4-FFF2-40B4-BE49-F238E27FC236}">
                      <a16:creationId xmlns:a16="http://schemas.microsoft.com/office/drawing/2014/main" id="{0BEE56A4-D39F-6CA3-92B0-A755CC9D5A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66143" y="22474853"/>
                  <a:ext cx="521991" cy="357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7" name="Picture 2" descr="Front And Back Of Envelope Clipart - White Envelope Icon Png - 2400x1545  PNG Download - PNGkit">
                  <a:extLst>
                    <a:ext uri="{FF2B5EF4-FFF2-40B4-BE49-F238E27FC236}">
                      <a16:creationId xmlns:a16="http://schemas.microsoft.com/office/drawing/2014/main" id="{EC5E7F32-69ED-9F19-9F40-F7FC70E63C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656596" y="22339604"/>
                  <a:ext cx="521991" cy="357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8" name="Picture 2" descr="Front And Back Of Envelope Clipart - White Envelope Icon Png - 2400x1545  PNG Download - PNGkit">
                  <a:extLst>
                    <a:ext uri="{FF2B5EF4-FFF2-40B4-BE49-F238E27FC236}">
                      <a16:creationId xmlns:a16="http://schemas.microsoft.com/office/drawing/2014/main" id="{4EA515CD-F4B3-87BC-2504-F9A0D29280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48838" y="22197630"/>
                  <a:ext cx="521991" cy="357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3" name="Picture 2" descr="Front And Back Of Envelope Clipart - White Envelope Icon Png - 2400x1545  PNG Download - PNGkit">
                  <a:extLst>
                    <a:ext uri="{FF2B5EF4-FFF2-40B4-BE49-F238E27FC236}">
                      <a16:creationId xmlns:a16="http://schemas.microsoft.com/office/drawing/2014/main" id="{4376045C-6EFF-3541-2A5B-E65457F18A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24467" y="22026656"/>
                  <a:ext cx="521991" cy="357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4" name="Picture 2" descr="Front And Back Of Envelope Clipart - White Envelope Icon Png - 2400x1545  PNG Download - PNGkit">
                  <a:extLst>
                    <a:ext uri="{FF2B5EF4-FFF2-40B4-BE49-F238E27FC236}">
                      <a16:creationId xmlns:a16="http://schemas.microsoft.com/office/drawing/2014/main" id="{72238280-0AB6-43C0-1FC8-969B5711F2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34976" y="21787453"/>
                  <a:ext cx="521991" cy="357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4F9BBD79-0FDF-A5BB-B3EB-4570A636E3C2}"/>
                  </a:ext>
                </a:extLst>
              </p:cNvPr>
              <p:cNvSpPr txBox="1"/>
              <p:nvPr/>
            </p:nvSpPr>
            <p:spPr>
              <a:xfrm>
                <a:off x="3587296" y="22127229"/>
                <a:ext cx="39552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/>
                    </a:solidFill>
                    <a:latin typeface="Times" pitchFamily="2" charset="0"/>
                    <a:cs typeface="Times New Roman" panose="02020603050405020304" pitchFamily="18" charset="0"/>
                  </a:rPr>
                  <a:t>Publisher </a:t>
                </a:r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270280B2-6760-089E-E1B1-CA67821EAF07}"/>
                  </a:ext>
                </a:extLst>
              </p:cNvPr>
              <p:cNvSpPr txBox="1"/>
              <p:nvPr/>
            </p:nvSpPr>
            <p:spPr>
              <a:xfrm>
                <a:off x="264128" y="22437207"/>
                <a:ext cx="19543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Times" pitchFamily="2" charset="0"/>
                    <a:cs typeface="Times New Roman" panose="02020603050405020304" pitchFamily="18" charset="0"/>
                  </a:rPr>
                  <a:t>Spammer</a:t>
                </a: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8DE05D89-9902-B53D-4607-ED850BBA4C28}"/>
                  </a:ext>
                </a:extLst>
              </p:cNvPr>
              <p:cNvSpPr txBox="1"/>
              <p:nvPr/>
            </p:nvSpPr>
            <p:spPr>
              <a:xfrm>
                <a:off x="11966647" y="24200349"/>
                <a:ext cx="25827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Times" pitchFamily="2" charset="0"/>
                    <a:cs typeface="Times New Roman" panose="02020603050405020304" pitchFamily="18" charset="0"/>
                  </a:rPr>
                  <a:t>Routing peer</a:t>
                </a:r>
              </a:p>
            </p:txBody>
          </p:sp>
        </p:grp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9C6613CF-9FF4-BAED-CBA6-6C589F1F876B}"/>
              </a:ext>
            </a:extLst>
          </p:cNvPr>
          <p:cNvGrpSpPr/>
          <p:nvPr/>
        </p:nvGrpSpPr>
        <p:grpSpPr>
          <a:xfrm>
            <a:off x="169351" y="5940135"/>
            <a:ext cx="14710086" cy="5419027"/>
            <a:chOff x="169351" y="5838535"/>
            <a:chExt cx="14710086" cy="5419027"/>
          </a:xfrm>
        </p:grpSpPr>
        <p:sp>
          <p:nvSpPr>
            <p:cNvPr id="74" name="TextBox 73"/>
            <p:cNvSpPr txBox="1"/>
            <p:nvPr/>
          </p:nvSpPr>
          <p:spPr>
            <a:xfrm>
              <a:off x="169351" y="5838535"/>
              <a:ext cx="1471008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Times" pitchFamily="2" charset="0"/>
                  <a:cs typeface="Times New Roman" panose="02020603050405020304" pitchFamily="18" charset="0"/>
                </a:rPr>
                <a:t>WAKU-RELAY  [1] follows a publisher-subscriber messaging model with gossip-based routing (extension of libp2p GossipSub-v1.1 [2]).</a:t>
              </a:r>
            </a:p>
            <a:p>
              <a:r>
                <a:rPr lang="en-US" sz="3600" dirty="0">
                  <a:latin typeface="Times" pitchFamily="2" charset="0"/>
                  <a:cs typeface="Times New Roman" panose="02020603050405020304" pitchFamily="18" charset="0"/>
                </a:rPr>
                <a:t>Messages are anonymous i.e. protocol message headers carry no personally identifiable information about the message origin.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2F8D9D6-B557-B8A9-EC54-3DF53E146AD3}"/>
                </a:ext>
              </a:extLst>
            </p:cNvPr>
            <p:cNvGrpSpPr/>
            <p:nvPr/>
          </p:nvGrpSpPr>
          <p:grpSpPr>
            <a:xfrm>
              <a:off x="1717462" y="7768869"/>
              <a:ext cx="10531338" cy="3488693"/>
              <a:chOff x="1717462" y="6573121"/>
              <a:chExt cx="10531338" cy="3488693"/>
            </a:xfrm>
          </p:grpSpPr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EDC2101D-9390-1A35-812D-F8EB4018B0F4}"/>
                  </a:ext>
                </a:extLst>
              </p:cNvPr>
              <p:cNvGrpSpPr/>
              <p:nvPr/>
            </p:nvGrpSpPr>
            <p:grpSpPr>
              <a:xfrm>
                <a:off x="1717462" y="6573121"/>
                <a:ext cx="10531338" cy="3488693"/>
                <a:chOff x="2330305" y="4022820"/>
                <a:chExt cx="5869607" cy="1969005"/>
              </a:xfrm>
            </p:grpSpPr>
            <p:pic>
              <p:nvPicPr>
                <p:cNvPr id="373" name="Picture 372">
                  <a:extLst>
                    <a:ext uri="{FF2B5EF4-FFF2-40B4-BE49-F238E27FC236}">
                      <a16:creationId xmlns:a16="http://schemas.microsoft.com/office/drawing/2014/main" id="{D921C731-BCC7-8FB0-F58B-9FA8722959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rgbClr val="C00000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>
                  <a:off x="2330305" y="5015023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374" name="Picture 373">
                  <a:extLst>
                    <a:ext uri="{FF2B5EF4-FFF2-40B4-BE49-F238E27FC236}">
                      <a16:creationId xmlns:a16="http://schemas.microsoft.com/office/drawing/2014/main" id="{97DBE4DB-1B90-B25B-0A42-6414B1D2C4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26222" y="5599814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386" name="Picture 385">
                  <a:extLst>
                    <a:ext uri="{FF2B5EF4-FFF2-40B4-BE49-F238E27FC236}">
                      <a16:creationId xmlns:a16="http://schemas.microsoft.com/office/drawing/2014/main" id="{DC2F4DEA-0682-9847-E09F-461056CD1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572122">
                  <a:off x="3901696" y="4982866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392" name="Picture 391">
                  <a:extLst>
                    <a:ext uri="{FF2B5EF4-FFF2-40B4-BE49-F238E27FC236}">
                      <a16:creationId xmlns:a16="http://schemas.microsoft.com/office/drawing/2014/main" id="{93491438-885A-4BA5-041A-82A25C7D71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0031" y="5742063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394" name="Picture 393">
                  <a:extLst>
                    <a:ext uri="{FF2B5EF4-FFF2-40B4-BE49-F238E27FC236}">
                      <a16:creationId xmlns:a16="http://schemas.microsoft.com/office/drawing/2014/main" id="{BDBDEBD7-AE53-F224-87A4-6E6E6C5076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515881">
                  <a:off x="3440522" y="426808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395" name="Picture 394">
                  <a:extLst>
                    <a:ext uri="{FF2B5EF4-FFF2-40B4-BE49-F238E27FC236}">
                      <a16:creationId xmlns:a16="http://schemas.microsoft.com/office/drawing/2014/main" id="{3E61E669-721A-0779-C002-81EE5AC9C7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13479" y="5231401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396" name="Picture 395">
                  <a:extLst>
                    <a:ext uri="{FF2B5EF4-FFF2-40B4-BE49-F238E27FC236}">
                      <a16:creationId xmlns:a16="http://schemas.microsoft.com/office/drawing/2014/main" id="{81EFE2C1-ED9C-0AE3-A1A3-01CA4AF702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27806">
                  <a:off x="4366215" y="4574826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397" name="Picture 396">
                  <a:extLst>
                    <a:ext uri="{FF2B5EF4-FFF2-40B4-BE49-F238E27FC236}">
                      <a16:creationId xmlns:a16="http://schemas.microsoft.com/office/drawing/2014/main" id="{D08A279E-5FEF-2F7B-10CC-635CEBB3F5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00878" y="417424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399" name="Picture 398">
                  <a:extLst>
                    <a:ext uri="{FF2B5EF4-FFF2-40B4-BE49-F238E27FC236}">
                      <a16:creationId xmlns:a16="http://schemas.microsoft.com/office/drawing/2014/main" id="{B5E752B5-8366-A9BF-3C88-2DDF4A7CBB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460676">
                  <a:off x="5997134" y="473175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400" name="Picture 399">
                  <a:extLst>
                    <a:ext uri="{FF2B5EF4-FFF2-40B4-BE49-F238E27FC236}">
                      <a16:creationId xmlns:a16="http://schemas.microsoft.com/office/drawing/2014/main" id="{6ECD3E31-E89B-24EF-A1E5-08FE74D9CA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10305">
                  <a:off x="6233203" y="576322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401" name="Picture 400">
                  <a:extLst>
                    <a:ext uri="{FF2B5EF4-FFF2-40B4-BE49-F238E27FC236}">
                      <a16:creationId xmlns:a16="http://schemas.microsoft.com/office/drawing/2014/main" id="{FF64FCD9-EF0A-E1A6-B2AD-AF7D1BE2EB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442881">
                  <a:off x="5702453" y="5460489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402" name="Picture 401">
                  <a:extLst>
                    <a:ext uri="{FF2B5EF4-FFF2-40B4-BE49-F238E27FC236}">
                      <a16:creationId xmlns:a16="http://schemas.microsoft.com/office/drawing/2014/main" id="{809906C2-D2A8-8BE1-97E1-436210FBBB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30138" y="493018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403" name="Picture 402">
                  <a:extLst>
                    <a:ext uri="{FF2B5EF4-FFF2-40B4-BE49-F238E27FC236}">
                      <a16:creationId xmlns:a16="http://schemas.microsoft.com/office/drawing/2014/main" id="{4FA51EE1-589F-EDA5-5CB6-8BFA1844F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60203" y="402282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406" name="Picture 405">
                  <a:extLst>
                    <a:ext uri="{FF2B5EF4-FFF2-40B4-BE49-F238E27FC236}">
                      <a16:creationId xmlns:a16="http://schemas.microsoft.com/office/drawing/2014/main" id="{E8299B4D-0447-7DC3-6554-C4C2B161D8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71312" y="4398734"/>
                  <a:ext cx="228600" cy="228600"/>
                </a:xfrm>
                <a:prstGeom prst="rect">
                  <a:avLst/>
                </a:prstGeom>
              </p:spPr>
            </p:pic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AF7E52D2-3376-ACD2-00D4-CA5FF6B43FF9}"/>
                    </a:ext>
                  </a:extLst>
                </p:cNvPr>
                <p:cNvCxnSpPr>
                  <a:cxnSpLocks/>
                  <a:stCxn id="373" idx="2"/>
                  <a:endCxn id="374" idx="1"/>
                </p:cNvCxnSpPr>
                <p:nvPr/>
              </p:nvCxnSpPr>
              <p:spPr>
                <a:xfrm>
                  <a:off x="2444605" y="5243623"/>
                  <a:ext cx="881617" cy="47049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D0BED0CD-2A88-2008-7C53-B5DD23BB2DB3}"/>
                    </a:ext>
                  </a:extLst>
                </p:cNvPr>
                <p:cNvCxnSpPr>
                  <a:cxnSpLocks/>
                  <a:stCxn id="386" idx="1"/>
                  <a:endCxn id="374" idx="3"/>
                </p:cNvCxnSpPr>
                <p:nvPr/>
              </p:nvCxnSpPr>
              <p:spPr>
                <a:xfrm flipH="1">
                  <a:off x="3554822" y="5161551"/>
                  <a:ext cx="366191" cy="5525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8090B03D-1483-E0E2-0F6B-FAD80A75BF9B}"/>
                    </a:ext>
                  </a:extLst>
                </p:cNvPr>
                <p:cNvCxnSpPr>
                  <a:cxnSpLocks/>
                  <a:stCxn id="386" idx="0"/>
                  <a:endCxn id="394" idx="3"/>
                </p:cNvCxnSpPr>
                <p:nvPr/>
              </p:nvCxnSpPr>
              <p:spPr>
                <a:xfrm flipH="1" flipV="1">
                  <a:off x="3639855" y="4459731"/>
                  <a:ext cx="313354" cy="54245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6515852E-24A5-9FDC-D5A8-15A5031200D5}"/>
                    </a:ext>
                  </a:extLst>
                </p:cNvPr>
                <p:cNvCxnSpPr>
                  <a:cxnSpLocks/>
                  <a:stCxn id="395" idx="1"/>
                  <a:endCxn id="386" idx="3"/>
                </p:cNvCxnSpPr>
                <p:nvPr/>
              </p:nvCxnSpPr>
              <p:spPr>
                <a:xfrm flipH="1" flipV="1">
                  <a:off x="4110980" y="5032780"/>
                  <a:ext cx="802498" cy="31292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305A247B-402E-978F-1B74-788612CE129D}"/>
                    </a:ext>
                  </a:extLst>
                </p:cNvPr>
                <p:cNvCxnSpPr>
                  <a:cxnSpLocks/>
                  <a:stCxn id="392" idx="0"/>
                  <a:endCxn id="386" idx="2"/>
                </p:cNvCxnSpPr>
                <p:nvPr/>
              </p:nvCxnSpPr>
              <p:spPr>
                <a:xfrm flipH="1" flipV="1">
                  <a:off x="4078784" y="5192150"/>
                  <a:ext cx="835547" cy="549913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E4220C6C-BC95-C36C-BC99-2A842267F9A5}"/>
                    </a:ext>
                  </a:extLst>
                </p:cNvPr>
                <p:cNvCxnSpPr>
                  <a:cxnSpLocks/>
                  <a:stCxn id="399" idx="1"/>
                  <a:endCxn id="395" idx="3"/>
                </p:cNvCxnSpPr>
                <p:nvPr/>
              </p:nvCxnSpPr>
              <p:spPr>
                <a:xfrm flipH="1">
                  <a:off x="5142079" y="4883712"/>
                  <a:ext cx="861275" cy="4619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C9706A75-C4AB-7951-3054-67F2AEAB41EC}"/>
                    </a:ext>
                  </a:extLst>
                </p:cNvPr>
                <p:cNvCxnSpPr>
                  <a:cxnSpLocks/>
                  <a:stCxn id="420" idx="1"/>
                  <a:endCxn id="402" idx="3"/>
                </p:cNvCxnSpPr>
                <p:nvPr/>
              </p:nvCxnSpPr>
              <p:spPr>
                <a:xfrm flipH="1" flipV="1">
                  <a:off x="7258738" y="5044485"/>
                  <a:ext cx="544738" cy="3787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20" name="Picture 419">
                  <a:extLst>
                    <a:ext uri="{FF2B5EF4-FFF2-40B4-BE49-F238E27FC236}">
                      <a16:creationId xmlns:a16="http://schemas.microsoft.com/office/drawing/2014/main" id="{DAE8DE06-CA99-9779-9137-0D6EE8D632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03476" y="5308911"/>
                  <a:ext cx="228600" cy="228600"/>
                </a:xfrm>
                <a:prstGeom prst="rect">
                  <a:avLst/>
                </a:prstGeom>
              </p:spPr>
            </p:pic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0CB6AF78-6A00-4EDD-C8E8-BAC37B790A78}"/>
                    </a:ext>
                  </a:extLst>
                </p:cNvPr>
                <p:cNvCxnSpPr>
                  <a:cxnSpLocks/>
                  <a:stCxn id="399" idx="3"/>
                  <a:endCxn id="402" idx="1"/>
                </p:cNvCxnSpPr>
                <p:nvPr/>
              </p:nvCxnSpPr>
              <p:spPr>
                <a:xfrm>
                  <a:off x="6219514" y="4808389"/>
                  <a:ext cx="810624" cy="236097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814E4030-BC62-17BF-F557-223F3ED2220C}"/>
                    </a:ext>
                  </a:extLst>
                </p:cNvPr>
                <p:cNvCxnSpPr>
                  <a:cxnSpLocks/>
                  <a:stCxn id="399" idx="2"/>
                  <a:endCxn id="400" idx="0"/>
                </p:cNvCxnSpPr>
                <p:nvPr/>
              </p:nvCxnSpPr>
              <p:spPr>
                <a:xfrm>
                  <a:off x="6148161" y="4954131"/>
                  <a:ext cx="148988" cy="82109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40E8977C-98FB-D775-11F7-2F07DE7E8BE6}"/>
                    </a:ext>
                  </a:extLst>
                </p:cNvPr>
                <p:cNvCxnSpPr>
                  <a:cxnSpLocks/>
                  <a:stCxn id="401" idx="2"/>
                  <a:endCxn id="400" idx="1"/>
                </p:cNvCxnSpPr>
                <p:nvPr/>
              </p:nvCxnSpPr>
              <p:spPr>
                <a:xfrm>
                  <a:off x="5883021" y="5667316"/>
                  <a:ext cx="362187" cy="261845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B9454BA3-1D98-A7D5-0A07-CF91998014CB}"/>
                    </a:ext>
                  </a:extLst>
                </p:cNvPr>
                <p:cNvCxnSpPr>
                  <a:cxnSpLocks/>
                  <a:stCxn id="396" idx="0"/>
                  <a:endCxn id="397" idx="1"/>
                </p:cNvCxnSpPr>
                <p:nvPr/>
              </p:nvCxnSpPr>
              <p:spPr>
                <a:xfrm flipV="1">
                  <a:off x="4543300" y="4288540"/>
                  <a:ext cx="857578" cy="30560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42108658-0375-DB2F-0D98-957E44F5FB5B}"/>
                    </a:ext>
                  </a:extLst>
                </p:cNvPr>
                <p:cNvCxnSpPr>
                  <a:cxnSpLocks/>
                  <a:stCxn id="399" idx="0"/>
                  <a:endCxn id="397" idx="3"/>
                </p:cNvCxnSpPr>
                <p:nvPr/>
              </p:nvCxnSpPr>
              <p:spPr>
                <a:xfrm flipH="1" flipV="1">
                  <a:off x="5629478" y="4288541"/>
                  <a:ext cx="445229" cy="4494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45A8D893-CB65-35CD-5CF9-95D043B7FC31}"/>
                    </a:ext>
                  </a:extLst>
                </p:cNvPr>
                <p:cNvCxnSpPr>
                  <a:cxnSpLocks/>
                  <a:stCxn id="402" idx="0"/>
                  <a:endCxn id="403" idx="2"/>
                </p:cNvCxnSpPr>
                <p:nvPr/>
              </p:nvCxnSpPr>
              <p:spPr>
                <a:xfrm flipH="1" flipV="1">
                  <a:off x="6974503" y="4251420"/>
                  <a:ext cx="169935" cy="67876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C096B3E7-385A-1C1D-DD1B-CBA4CCBFAB35}"/>
                    </a:ext>
                  </a:extLst>
                </p:cNvPr>
                <p:cNvCxnSpPr>
                  <a:cxnSpLocks/>
                  <a:stCxn id="406" idx="1"/>
                  <a:endCxn id="403" idx="3"/>
                </p:cNvCxnSpPr>
                <p:nvPr/>
              </p:nvCxnSpPr>
              <p:spPr>
                <a:xfrm flipH="1" flipV="1">
                  <a:off x="7088803" y="4137120"/>
                  <a:ext cx="882508" cy="3759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5B1E5FB8-57E3-014A-4EE2-6D78E47ABBED}"/>
                    </a:ext>
                  </a:extLst>
                </p:cNvPr>
                <p:cNvCxnSpPr>
                  <a:cxnSpLocks/>
                  <a:stCxn id="420" idx="2"/>
                  <a:endCxn id="400" idx="2"/>
                </p:cNvCxnSpPr>
                <p:nvPr/>
              </p:nvCxnSpPr>
              <p:spPr>
                <a:xfrm flipH="1">
                  <a:off x="6397858" y="5537511"/>
                  <a:ext cx="1519918" cy="442309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861E113A-267E-1000-366A-BD7946E2E045}"/>
                    </a:ext>
                  </a:extLst>
                </p:cNvPr>
                <p:cNvCxnSpPr>
                  <a:cxnSpLocks/>
                  <a:stCxn id="373" idx="3"/>
                  <a:endCxn id="386" idx="0"/>
                </p:cNvCxnSpPr>
                <p:nvPr/>
              </p:nvCxnSpPr>
              <p:spPr>
                <a:xfrm flipV="1">
                  <a:off x="2558905" y="5002182"/>
                  <a:ext cx="1394304" cy="1271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20F46CB2-329E-D97D-E1F5-5A662EA553C3}"/>
                    </a:ext>
                  </a:extLst>
                </p:cNvPr>
                <p:cNvCxnSpPr>
                  <a:cxnSpLocks/>
                  <a:stCxn id="395" idx="0"/>
                  <a:endCxn id="396" idx="2"/>
                </p:cNvCxnSpPr>
                <p:nvPr/>
              </p:nvCxnSpPr>
              <p:spPr>
                <a:xfrm flipH="1" flipV="1">
                  <a:off x="4417730" y="4784111"/>
                  <a:ext cx="610049" cy="44729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4B4D7BE-D511-B6DD-E60F-000E80E4B614}"/>
                    </a:ext>
                  </a:extLst>
                </p:cNvPr>
                <p:cNvCxnSpPr>
                  <a:cxnSpLocks/>
                  <a:stCxn id="395" idx="3"/>
                  <a:endCxn id="397" idx="2"/>
                </p:cNvCxnSpPr>
                <p:nvPr/>
              </p:nvCxnSpPr>
              <p:spPr>
                <a:xfrm flipV="1">
                  <a:off x="5142079" y="4402840"/>
                  <a:ext cx="373099" cy="94286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290F68C-87B2-0B20-0AF0-10B67A891FBB}"/>
                    </a:ext>
                  </a:extLst>
                </p:cNvPr>
                <p:cNvCxnSpPr>
                  <a:cxnSpLocks/>
                  <a:stCxn id="373" idx="0"/>
                  <a:endCxn id="394" idx="2"/>
                </p:cNvCxnSpPr>
                <p:nvPr/>
              </p:nvCxnSpPr>
              <p:spPr>
                <a:xfrm flipV="1">
                  <a:off x="2444605" y="4467418"/>
                  <a:ext cx="1033837" cy="547605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8CE86463-F1CA-DC0E-079C-6210098E4632}"/>
                    </a:ext>
                  </a:extLst>
                </p:cNvPr>
                <p:cNvCxnSpPr>
                  <a:cxnSpLocks/>
                  <a:stCxn id="396" idx="1"/>
                  <a:endCxn id="394" idx="3"/>
                </p:cNvCxnSpPr>
                <p:nvPr/>
              </p:nvCxnSpPr>
              <p:spPr>
                <a:xfrm flipH="1" flipV="1">
                  <a:off x="3639855" y="4459731"/>
                  <a:ext cx="745675" cy="1650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DBDDB6A6-4DB8-1680-9234-8EADAFB8943D}"/>
                    </a:ext>
                  </a:extLst>
                </p:cNvPr>
                <p:cNvCxnSpPr>
                  <a:cxnSpLocks/>
                  <a:stCxn id="401" idx="0"/>
                  <a:endCxn id="396" idx="3"/>
                </p:cNvCxnSpPr>
                <p:nvPr/>
              </p:nvCxnSpPr>
              <p:spPr>
                <a:xfrm flipH="1" flipV="1">
                  <a:off x="4575501" y="4753510"/>
                  <a:ext cx="1174984" cy="728752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F3D4748B-E73E-D3B6-EF3B-53B736942D02}"/>
                    </a:ext>
                  </a:extLst>
                </p:cNvPr>
                <p:cNvCxnSpPr>
                  <a:cxnSpLocks/>
                  <a:stCxn id="401" idx="1"/>
                  <a:endCxn id="392" idx="3"/>
                </p:cNvCxnSpPr>
                <p:nvPr/>
              </p:nvCxnSpPr>
              <p:spPr>
                <a:xfrm flipH="1">
                  <a:off x="5028631" y="5642744"/>
                  <a:ext cx="695595" cy="213619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1C4F76FE-1977-AE4B-6558-D9F2682D8AC9}"/>
                    </a:ext>
                  </a:extLst>
                </p:cNvPr>
                <p:cNvCxnSpPr>
                  <a:cxnSpLocks/>
                  <a:stCxn id="403" idx="2"/>
                  <a:endCxn id="400" idx="3"/>
                </p:cNvCxnSpPr>
                <p:nvPr/>
              </p:nvCxnSpPr>
              <p:spPr>
                <a:xfrm flipH="1">
                  <a:off x="6449799" y="4251420"/>
                  <a:ext cx="524704" cy="157446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9E030F28-C65B-43C4-AAFC-204D0472FCEC}"/>
                    </a:ext>
                  </a:extLst>
                </p:cNvPr>
                <p:cNvCxnSpPr>
                  <a:cxnSpLocks/>
                  <a:stCxn id="406" idx="2"/>
                  <a:endCxn id="402" idx="3"/>
                </p:cNvCxnSpPr>
                <p:nvPr/>
              </p:nvCxnSpPr>
              <p:spPr>
                <a:xfrm flipH="1">
                  <a:off x="7258738" y="4627334"/>
                  <a:ext cx="826874" cy="41715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664F8FE-3CCF-12A1-5D7C-C8A8F58F738C}"/>
                    </a:ext>
                  </a:extLst>
                </p:cNvPr>
                <p:cNvCxnSpPr>
                  <a:cxnSpLocks/>
                  <a:stCxn id="396" idx="2"/>
                  <a:endCxn id="392" idx="0"/>
                </p:cNvCxnSpPr>
                <p:nvPr/>
              </p:nvCxnSpPr>
              <p:spPr>
                <a:xfrm>
                  <a:off x="4417730" y="4784111"/>
                  <a:ext cx="496601" cy="95795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D37AC925-F302-0B96-C0F9-1507968B2AD9}"/>
                    </a:ext>
                  </a:extLst>
                </p:cNvPr>
                <p:cNvCxnSpPr>
                  <a:cxnSpLocks/>
                  <a:stCxn id="399" idx="3"/>
                  <a:endCxn id="403" idx="1"/>
                </p:cNvCxnSpPr>
                <p:nvPr/>
              </p:nvCxnSpPr>
              <p:spPr>
                <a:xfrm flipV="1">
                  <a:off x="6219514" y="4137120"/>
                  <a:ext cx="640689" cy="671269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89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BB642295-0F81-77EF-64FB-839313897F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771" y="775556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0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AD203950-75FE-4BA4-FEB6-21BC85413A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2767" y="898757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6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E4259FB0-7578-F92D-E5E9-4AA9B75FC7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53470" y="9422991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7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BFF87A92-DE69-AC9A-D2C2-1282207F87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7873" y="7207600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8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6CEE2C40-66A7-3FC3-AFD7-B976E5DE86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9678" y="899617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9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B1A095B8-7679-FA95-2E7F-EF826E3045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9348" y="8350995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0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111E052B-2CD2-9D4E-B5FA-63D8D9A983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2861" y="957442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1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98E03EC3-583E-781E-FD3D-3F4AA3074B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4565" y="957442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2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F7479D50-5F4C-9F03-C2D3-F6D5DB2C39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9612" y="716210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3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1E3C31BB-7A69-85A3-D0B8-7328BA03C6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9611" y="8002308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4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417A9161-6961-3416-F630-FCD4030885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5443" y="7758526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6" name="Cloud Callout 525">
                <a:extLst>
                  <a:ext uri="{FF2B5EF4-FFF2-40B4-BE49-F238E27FC236}">
                    <a16:creationId xmlns:a16="http://schemas.microsoft.com/office/drawing/2014/main" id="{C79F2CDD-3E34-7714-F4E1-6218BA40EC2C}"/>
                  </a:ext>
                </a:extLst>
              </p:cNvPr>
              <p:cNvSpPr/>
              <p:nvPr/>
            </p:nvSpPr>
            <p:spPr>
              <a:xfrm flipH="1">
                <a:off x="7105425" y="6922903"/>
                <a:ext cx="4838801" cy="2167949"/>
              </a:xfrm>
              <a:prstGeom prst="cloudCallou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atin typeface="Times" pitchFamily="2" charset="0"/>
                    <a:cs typeface="Times New Roman" panose="02020603050405020304" pitchFamily="18" charset="0"/>
                  </a:rPr>
                  <a:t>Anonymous  No IP, No </a:t>
                </a:r>
                <a:r>
                  <a:rPr lang="en-US" sz="3200" dirty="0" err="1">
                    <a:latin typeface="Times" pitchFamily="2" charset="0"/>
                    <a:cs typeface="Times New Roman" panose="02020603050405020304" pitchFamily="18" charset="0"/>
                  </a:rPr>
                  <a:t>PeerID</a:t>
                </a:r>
                <a:endParaRPr lang="en-US" sz="3200" dirty="0">
                  <a:latin typeface="Times" pitchFamily="2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3" name="Group 962">
            <a:extLst>
              <a:ext uri="{FF2B5EF4-FFF2-40B4-BE49-F238E27FC236}">
                <a16:creationId xmlns:a16="http://schemas.microsoft.com/office/drawing/2014/main" id="{064C17DE-16AE-8661-D9CD-05EEEAFDD5F4}"/>
              </a:ext>
            </a:extLst>
          </p:cNvPr>
          <p:cNvGrpSpPr/>
          <p:nvPr/>
        </p:nvGrpSpPr>
        <p:grpSpPr>
          <a:xfrm>
            <a:off x="208378" y="13193417"/>
            <a:ext cx="14000247" cy="5288244"/>
            <a:chOff x="208378" y="12736217"/>
            <a:chExt cx="14000247" cy="5288244"/>
          </a:xfrm>
        </p:grpSpPr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24B32A0B-A44A-8A18-7C8A-0E6B5CC961DD}"/>
                </a:ext>
              </a:extLst>
            </p:cNvPr>
            <p:cNvSpPr txBox="1"/>
            <p:nvPr/>
          </p:nvSpPr>
          <p:spPr>
            <a:xfrm>
              <a:off x="208378" y="12736217"/>
              <a:ext cx="140002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Times" pitchFamily="2" charset="0"/>
                </a:rPr>
                <a:t>We define spammers as entities that publish a large number of messages in a short amount of time, and cause Denial-of-Service.</a:t>
              </a:r>
            </a:p>
            <a:p>
              <a:r>
                <a:rPr lang="en-US" sz="3600" dirty="0">
                  <a:latin typeface="Times" pitchFamily="2" charset="0"/>
                </a:rPr>
                <a:t>Spam Protection = Controlled Messaging Rate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2A91CB2-8C25-7BD0-B5ED-4C807B4C6477}"/>
                </a:ext>
              </a:extLst>
            </p:cNvPr>
            <p:cNvGrpSpPr/>
            <p:nvPr/>
          </p:nvGrpSpPr>
          <p:grpSpPr>
            <a:xfrm>
              <a:off x="651803" y="14535768"/>
              <a:ext cx="12336712" cy="3488693"/>
              <a:chOff x="747984" y="13782130"/>
              <a:chExt cx="12336712" cy="3488693"/>
            </a:xfrm>
          </p:grpSpPr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4A9DA70E-8E33-150E-5080-0C14C4A9FDB4}"/>
                  </a:ext>
                </a:extLst>
              </p:cNvPr>
              <p:cNvGrpSpPr/>
              <p:nvPr/>
            </p:nvGrpSpPr>
            <p:grpSpPr>
              <a:xfrm>
                <a:off x="2553358" y="13782130"/>
                <a:ext cx="10531338" cy="3488693"/>
                <a:chOff x="2330305" y="4022820"/>
                <a:chExt cx="5869607" cy="1969005"/>
              </a:xfrm>
            </p:grpSpPr>
            <p:pic>
              <p:nvPicPr>
                <p:cNvPr id="627" name="Picture 626">
                  <a:extLst>
                    <a:ext uri="{FF2B5EF4-FFF2-40B4-BE49-F238E27FC236}">
                      <a16:creationId xmlns:a16="http://schemas.microsoft.com/office/drawing/2014/main" id="{A8DD02A1-D638-B811-48A0-CBB2983B7E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rgbClr val="C00000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>
                  <a:off x="2330305" y="5015023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28" name="Picture 627">
                  <a:extLst>
                    <a:ext uri="{FF2B5EF4-FFF2-40B4-BE49-F238E27FC236}">
                      <a16:creationId xmlns:a16="http://schemas.microsoft.com/office/drawing/2014/main" id="{22AFBCDB-8A85-5F78-7B75-076AB448F7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26222" y="5599814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29" name="Picture 628">
                  <a:extLst>
                    <a:ext uri="{FF2B5EF4-FFF2-40B4-BE49-F238E27FC236}">
                      <a16:creationId xmlns:a16="http://schemas.microsoft.com/office/drawing/2014/main" id="{35CF2DA7-74F3-722E-7424-B793FA50CE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572122">
                  <a:off x="3901696" y="4982866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0" name="Picture 629">
                  <a:extLst>
                    <a:ext uri="{FF2B5EF4-FFF2-40B4-BE49-F238E27FC236}">
                      <a16:creationId xmlns:a16="http://schemas.microsoft.com/office/drawing/2014/main" id="{391145AD-7075-13B6-0C67-791A5CBD0D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0031" y="5742063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1" name="Picture 630">
                  <a:extLst>
                    <a:ext uri="{FF2B5EF4-FFF2-40B4-BE49-F238E27FC236}">
                      <a16:creationId xmlns:a16="http://schemas.microsoft.com/office/drawing/2014/main" id="{81BDAFBE-FFDE-3FE4-DEAB-BFAC89E31A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515881">
                  <a:off x="3440522" y="426808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2" name="Picture 631">
                  <a:extLst>
                    <a:ext uri="{FF2B5EF4-FFF2-40B4-BE49-F238E27FC236}">
                      <a16:creationId xmlns:a16="http://schemas.microsoft.com/office/drawing/2014/main" id="{C80A8D51-EA41-33F1-1D7C-70C25FEF7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13479" y="5231401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3" name="Picture 632">
                  <a:extLst>
                    <a:ext uri="{FF2B5EF4-FFF2-40B4-BE49-F238E27FC236}">
                      <a16:creationId xmlns:a16="http://schemas.microsoft.com/office/drawing/2014/main" id="{950B49DD-BB7B-30D6-FCAF-8747CD77F9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 rot="2027806">
                  <a:off x="4366215" y="4574826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4" name="Picture 633">
                  <a:extLst>
                    <a:ext uri="{FF2B5EF4-FFF2-40B4-BE49-F238E27FC236}">
                      <a16:creationId xmlns:a16="http://schemas.microsoft.com/office/drawing/2014/main" id="{DD79C630-8F92-EB40-FE76-BC165544DB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00878" y="417424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5" name="Picture 634">
                  <a:extLst>
                    <a:ext uri="{FF2B5EF4-FFF2-40B4-BE49-F238E27FC236}">
                      <a16:creationId xmlns:a16="http://schemas.microsoft.com/office/drawing/2014/main" id="{DA9300DE-63A2-D80D-D521-B880755A51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460676">
                  <a:off x="5997134" y="473175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6" name="Picture 635">
                  <a:extLst>
                    <a:ext uri="{FF2B5EF4-FFF2-40B4-BE49-F238E27FC236}">
                      <a16:creationId xmlns:a16="http://schemas.microsoft.com/office/drawing/2014/main" id="{14F95E84-11F7-7BD7-574D-F629D71348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10305">
                  <a:off x="6233203" y="576322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7" name="Picture 636">
                  <a:extLst>
                    <a:ext uri="{FF2B5EF4-FFF2-40B4-BE49-F238E27FC236}">
                      <a16:creationId xmlns:a16="http://schemas.microsoft.com/office/drawing/2014/main" id="{E6CF22B5-8EF1-5536-EFCF-954CBEE64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442881">
                  <a:off x="5702453" y="5460489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8" name="Picture 637">
                  <a:extLst>
                    <a:ext uri="{FF2B5EF4-FFF2-40B4-BE49-F238E27FC236}">
                      <a16:creationId xmlns:a16="http://schemas.microsoft.com/office/drawing/2014/main" id="{6A838D63-33A4-F717-E01D-47AAB9C74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30138" y="493018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9" name="Picture 638">
                  <a:extLst>
                    <a:ext uri="{FF2B5EF4-FFF2-40B4-BE49-F238E27FC236}">
                      <a16:creationId xmlns:a16="http://schemas.microsoft.com/office/drawing/2014/main" id="{03266D6F-D1C7-7381-46D3-6E0A1A162E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60203" y="402282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40" name="Picture 639">
                  <a:extLst>
                    <a:ext uri="{FF2B5EF4-FFF2-40B4-BE49-F238E27FC236}">
                      <a16:creationId xmlns:a16="http://schemas.microsoft.com/office/drawing/2014/main" id="{353D6D39-00FE-F430-8401-EFEE3C6F53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71312" y="4398734"/>
                  <a:ext cx="228600" cy="228600"/>
                </a:xfrm>
                <a:prstGeom prst="rect">
                  <a:avLst/>
                </a:prstGeom>
              </p:spPr>
            </p:pic>
            <p:cxnSp>
              <p:nvCxnSpPr>
                <p:cNvPr id="641" name="Straight Connector 640">
                  <a:extLst>
                    <a:ext uri="{FF2B5EF4-FFF2-40B4-BE49-F238E27FC236}">
                      <a16:creationId xmlns:a16="http://schemas.microsoft.com/office/drawing/2014/main" id="{70913185-F355-9384-180E-1AB4EEB3A948}"/>
                    </a:ext>
                  </a:extLst>
                </p:cNvPr>
                <p:cNvCxnSpPr>
                  <a:cxnSpLocks/>
                  <a:stCxn id="627" idx="2"/>
                  <a:endCxn id="628" idx="1"/>
                </p:cNvCxnSpPr>
                <p:nvPr/>
              </p:nvCxnSpPr>
              <p:spPr>
                <a:xfrm>
                  <a:off x="2444605" y="5243623"/>
                  <a:ext cx="881617" cy="47049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Straight Connector 641">
                  <a:extLst>
                    <a:ext uri="{FF2B5EF4-FFF2-40B4-BE49-F238E27FC236}">
                      <a16:creationId xmlns:a16="http://schemas.microsoft.com/office/drawing/2014/main" id="{B037ACBE-14D4-6D85-A097-CF0F5F1D7977}"/>
                    </a:ext>
                  </a:extLst>
                </p:cNvPr>
                <p:cNvCxnSpPr>
                  <a:cxnSpLocks/>
                  <a:stCxn id="629" idx="1"/>
                  <a:endCxn id="628" idx="3"/>
                </p:cNvCxnSpPr>
                <p:nvPr/>
              </p:nvCxnSpPr>
              <p:spPr>
                <a:xfrm flipH="1">
                  <a:off x="3554822" y="5161551"/>
                  <a:ext cx="366191" cy="5525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Connector 642">
                  <a:extLst>
                    <a:ext uri="{FF2B5EF4-FFF2-40B4-BE49-F238E27FC236}">
                      <a16:creationId xmlns:a16="http://schemas.microsoft.com/office/drawing/2014/main" id="{E66F52E6-81B1-C216-4921-1525FA9C0085}"/>
                    </a:ext>
                  </a:extLst>
                </p:cNvPr>
                <p:cNvCxnSpPr>
                  <a:cxnSpLocks/>
                  <a:stCxn id="629" idx="0"/>
                  <a:endCxn id="631" idx="3"/>
                </p:cNvCxnSpPr>
                <p:nvPr/>
              </p:nvCxnSpPr>
              <p:spPr>
                <a:xfrm flipH="1" flipV="1">
                  <a:off x="3639855" y="4459731"/>
                  <a:ext cx="313354" cy="5424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Straight Connector 643">
                  <a:extLst>
                    <a:ext uri="{FF2B5EF4-FFF2-40B4-BE49-F238E27FC236}">
                      <a16:creationId xmlns:a16="http://schemas.microsoft.com/office/drawing/2014/main" id="{8ABE7EE1-6818-068D-EEEF-2894E039F37A}"/>
                    </a:ext>
                  </a:extLst>
                </p:cNvPr>
                <p:cNvCxnSpPr>
                  <a:cxnSpLocks/>
                  <a:stCxn id="632" idx="1"/>
                  <a:endCxn id="629" idx="3"/>
                </p:cNvCxnSpPr>
                <p:nvPr/>
              </p:nvCxnSpPr>
              <p:spPr>
                <a:xfrm flipH="1" flipV="1">
                  <a:off x="4110980" y="5032780"/>
                  <a:ext cx="802498" cy="31292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5" name="Straight Connector 644">
                  <a:extLst>
                    <a:ext uri="{FF2B5EF4-FFF2-40B4-BE49-F238E27FC236}">
                      <a16:creationId xmlns:a16="http://schemas.microsoft.com/office/drawing/2014/main" id="{1D199ADB-FEBD-0613-609A-A72C71DE795A}"/>
                    </a:ext>
                  </a:extLst>
                </p:cNvPr>
                <p:cNvCxnSpPr>
                  <a:cxnSpLocks/>
                  <a:stCxn id="630" idx="0"/>
                  <a:endCxn id="629" idx="2"/>
                </p:cNvCxnSpPr>
                <p:nvPr/>
              </p:nvCxnSpPr>
              <p:spPr>
                <a:xfrm flipH="1" flipV="1">
                  <a:off x="4078784" y="5192150"/>
                  <a:ext cx="835547" cy="5499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Straight Connector 645">
                  <a:extLst>
                    <a:ext uri="{FF2B5EF4-FFF2-40B4-BE49-F238E27FC236}">
                      <a16:creationId xmlns:a16="http://schemas.microsoft.com/office/drawing/2014/main" id="{89428A4A-8721-C5E6-F345-3C69F317EA7F}"/>
                    </a:ext>
                  </a:extLst>
                </p:cNvPr>
                <p:cNvCxnSpPr>
                  <a:cxnSpLocks/>
                  <a:stCxn id="635" idx="1"/>
                  <a:endCxn id="632" idx="3"/>
                </p:cNvCxnSpPr>
                <p:nvPr/>
              </p:nvCxnSpPr>
              <p:spPr>
                <a:xfrm flipH="1">
                  <a:off x="5142079" y="4883712"/>
                  <a:ext cx="861275" cy="4619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>
                  <a:extLst>
                    <a:ext uri="{FF2B5EF4-FFF2-40B4-BE49-F238E27FC236}">
                      <a16:creationId xmlns:a16="http://schemas.microsoft.com/office/drawing/2014/main" id="{C976E5A1-3A43-690A-197D-2DF6FF5475CE}"/>
                    </a:ext>
                  </a:extLst>
                </p:cNvPr>
                <p:cNvCxnSpPr>
                  <a:cxnSpLocks/>
                  <a:stCxn id="648" idx="1"/>
                  <a:endCxn id="638" idx="3"/>
                </p:cNvCxnSpPr>
                <p:nvPr/>
              </p:nvCxnSpPr>
              <p:spPr>
                <a:xfrm flipH="1" flipV="1">
                  <a:off x="7258738" y="5044485"/>
                  <a:ext cx="544738" cy="3787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648" name="Picture 647">
                  <a:extLst>
                    <a:ext uri="{FF2B5EF4-FFF2-40B4-BE49-F238E27FC236}">
                      <a16:creationId xmlns:a16="http://schemas.microsoft.com/office/drawing/2014/main" id="{952C2B42-287F-EEC8-5A89-A51AD5B4F0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03476" y="5308911"/>
                  <a:ext cx="228600" cy="228600"/>
                </a:xfrm>
                <a:prstGeom prst="rect">
                  <a:avLst/>
                </a:prstGeom>
              </p:spPr>
            </p:pic>
            <p:cxnSp>
              <p:nvCxnSpPr>
                <p:cNvPr id="649" name="Straight Connector 648">
                  <a:extLst>
                    <a:ext uri="{FF2B5EF4-FFF2-40B4-BE49-F238E27FC236}">
                      <a16:creationId xmlns:a16="http://schemas.microsoft.com/office/drawing/2014/main" id="{667A45AD-5985-51CD-A93E-7E6A03A9AA31}"/>
                    </a:ext>
                  </a:extLst>
                </p:cNvPr>
                <p:cNvCxnSpPr>
                  <a:cxnSpLocks/>
                  <a:stCxn id="635" idx="3"/>
                  <a:endCxn id="638" idx="1"/>
                </p:cNvCxnSpPr>
                <p:nvPr/>
              </p:nvCxnSpPr>
              <p:spPr>
                <a:xfrm>
                  <a:off x="6219514" y="4808389"/>
                  <a:ext cx="810624" cy="23609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Straight Connector 649">
                  <a:extLst>
                    <a:ext uri="{FF2B5EF4-FFF2-40B4-BE49-F238E27FC236}">
                      <a16:creationId xmlns:a16="http://schemas.microsoft.com/office/drawing/2014/main" id="{D6628F44-3CB6-D540-FBE7-A27B85BCF386}"/>
                    </a:ext>
                  </a:extLst>
                </p:cNvPr>
                <p:cNvCxnSpPr>
                  <a:cxnSpLocks/>
                  <a:stCxn id="635" idx="2"/>
                  <a:endCxn id="636" idx="0"/>
                </p:cNvCxnSpPr>
                <p:nvPr/>
              </p:nvCxnSpPr>
              <p:spPr>
                <a:xfrm>
                  <a:off x="6148161" y="4954131"/>
                  <a:ext cx="148988" cy="82109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D537E329-E85E-BCF9-7771-8A6FC3985606}"/>
                    </a:ext>
                  </a:extLst>
                </p:cNvPr>
                <p:cNvCxnSpPr>
                  <a:cxnSpLocks/>
                  <a:stCxn id="637" idx="2"/>
                  <a:endCxn id="636" idx="1"/>
                </p:cNvCxnSpPr>
                <p:nvPr/>
              </p:nvCxnSpPr>
              <p:spPr>
                <a:xfrm>
                  <a:off x="5883021" y="5667316"/>
                  <a:ext cx="362187" cy="26184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F286508F-6767-AB4A-25D3-7C50282FE9FE}"/>
                    </a:ext>
                  </a:extLst>
                </p:cNvPr>
                <p:cNvCxnSpPr>
                  <a:cxnSpLocks/>
                  <a:stCxn id="633" idx="0"/>
                  <a:endCxn id="634" idx="1"/>
                </p:cNvCxnSpPr>
                <p:nvPr/>
              </p:nvCxnSpPr>
              <p:spPr>
                <a:xfrm flipV="1">
                  <a:off x="4543300" y="4288540"/>
                  <a:ext cx="857578" cy="3056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D5CDBE4C-865A-475C-4B26-21C412D5E9C2}"/>
                    </a:ext>
                  </a:extLst>
                </p:cNvPr>
                <p:cNvCxnSpPr>
                  <a:cxnSpLocks/>
                  <a:stCxn id="635" idx="0"/>
                  <a:endCxn id="634" idx="3"/>
                </p:cNvCxnSpPr>
                <p:nvPr/>
              </p:nvCxnSpPr>
              <p:spPr>
                <a:xfrm flipH="1" flipV="1">
                  <a:off x="5629478" y="4288541"/>
                  <a:ext cx="445229" cy="4494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CFF99B19-FFD9-3131-7218-BDD4EAF6A72B}"/>
                    </a:ext>
                  </a:extLst>
                </p:cNvPr>
                <p:cNvCxnSpPr>
                  <a:cxnSpLocks/>
                  <a:stCxn id="638" idx="0"/>
                  <a:endCxn id="639" idx="2"/>
                </p:cNvCxnSpPr>
                <p:nvPr/>
              </p:nvCxnSpPr>
              <p:spPr>
                <a:xfrm flipH="1" flipV="1">
                  <a:off x="6974503" y="4251420"/>
                  <a:ext cx="169935" cy="67876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>
                  <a:extLst>
                    <a:ext uri="{FF2B5EF4-FFF2-40B4-BE49-F238E27FC236}">
                      <a16:creationId xmlns:a16="http://schemas.microsoft.com/office/drawing/2014/main" id="{96382436-7C51-0DA5-E5CF-068E7B939BEC}"/>
                    </a:ext>
                  </a:extLst>
                </p:cNvPr>
                <p:cNvCxnSpPr>
                  <a:cxnSpLocks/>
                  <a:stCxn id="640" idx="1"/>
                  <a:endCxn id="639" idx="3"/>
                </p:cNvCxnSpPr>
                <p:nvPr/>
              </p:nvCxnSpPr>
              <p:spPr>
                <a:xfrm flipH="1" flipV="1">
                  <a:off x="7088803" y="4137120"/>
                  <a:ext cx="882508" cy="3759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38A2AA98-6EC2-D21F-2ADE-DC2E67813DBE}"/>
                    </a:ext>
                  </a:extLst>
                </p:cNvPr>
                <p:cNvCxnSpPr>
                  <a:cxnSpLocks/>
                  <a:stCxn id="648" idx="2"/>
                  <a:endCxn id="636" idx="2"/>
                </p:cNvCxnSpPr>
                <p:nvPr/>
              </p:nvCxnSpPr>
              <p:spPr>
                <a:xfrm flipH="1">
                  <a:off x="6397858" y="5537511"/>
                  <a:ext cx="1519918" cy="4423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>
                  <a:extLst>
                    <a:ext uri="{FF2B5EF4-FFF2-40B4-BE49-F238E27FC236}">
                      <a16:creationId xmlns:a16="http://schemas.microsoft.com/office/drawing/2014/main" id="{8F6D5DAD-4FD0-9623-B699-A6CCE35B7D6B}"/>
                    </a:ext>
                  </a:extLst>
                </p:cNvPr>
                <p:cNvCxnSpPr>
                  <a:cxnSpLocks/>
                  <a:stCxn id="627" idx="3"/>
                  <a:endCxn id="629" idx="0"/>
                </p:cNvCxnSpPr>
                <p:nvPr/>
              </p:nvCxnSpPr>
              <p:spPr>
                <a:xfrm flipV="1">
                  <a:off x="2558905" y="5002182"/>
                  <a:ext cx="1394304" cy="1271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Straight Connector 657">
                  <a:extLst>
                    <a:ext uri="{FF2B5EF4-FFF2-40B4-BE49-F238E27FC236}">
                      <a16:creationId xmlns:a16="http://schemas.microsoft.com/office/drawing/2014/main" id="{ABE58D5F-5DF8-D4A1-35F9-9AA9CAE34405}"/>
                    </a:ext>
                  </a:extLst>
                </p:cNvPr>
                <p:cNvCxnSpPr>
                  <a:cxnSpLocks/>
                  <a:stCxn id="632" idx="0"/>
                  <a:endCxn id="633" idx="2"/>
                </p:cNvCxnSpPr>
                <p:nvPr/>
              </p:nvCxnSpPr>
              <p:spPr>
                <a:xfrm flipH="1" flipV="1">
                  <a:off x="4417730" y="4784111"/>
                  <a:ext cx="610049" cy="44729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Straight Connector 658">
                  <a:extLst>
                    <a:ext uri="{FF2B5EF4-FFF2-40B4-BE49-F238E27FC236}">
                      <a16:creationId xmlns:a16="http://schemas.microsoft.com/office/drawing/2014/main" id="{3664BF58-02C8-6153-5B14-2651E630C285}"/>
                    </a:ext>
                  </a:extLst>
                </p:cNvPr>
                <p:cNvCxnSpPr>
                  <a:cxnSpLocks/>
                  <a:stCxn id="632" idx="3"/>
                  <a:endCxn id="634" idx="2"/>
                </p:cNvCxnSpPr>
                <p:nvPr/>
              </p:nvCxnSpPr>
              <p:spPr>
                <a:xfrm flipV="1">
                  <a:off x="5142079" y="4402840"/>
                  <a:ext cx="373099" cy="94286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Straight Connector 659">
                  <a:extLst>
                    <a:ext uri="{FF2B5EF4-FFF2-40B4-BE49-F238E27FC236}">
                      <a16:creationId xmlns:a16="http://schemas.microsoft.com/office/drawing/2014/main" id="{6E10AA5B-BA80-DAE3-4184-7046420C7C04}"/>
                    </a:ext>
                  </a:extLst>
                </p:cNvPr>
                <p:cNvCxnSpPr>
                  <a:cxnSpLocks/>
                  <a:stCxn id="627" idx="0"/>
                  <a:endCxn id="631" idx="2"/>
                </p:cNvCxnSpPr>
                <p:nvPr/>
              </p:nvCxnSpPr>
              <p:spPr>
                <a:xfrm flipV="1">
                  <a:off x="2444605" y="4467418"/>
                  <a:ext cx="1033837" cy="54760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Straight Connector 660">
                  <a:extLst>
                    <a:ext uri="{FF2B5EF4-FFF2-40B4-BE49-F238E27FC236}">
                      <a16:creationId xmlns:a16="http://schemas.microsoft.com/office/drawing/2014/main" id="{990A383E-DE14-1444-42C5-E3D0BE6691FD}"/>
                    </a:ext>
                  </a:extLst>
                </p:cNvPr>
                <p:cNvCxnSpPr>
                  <a:cxnSpLocks/>
                  <a:stCxn id="633" idx="1"/>
                  <a:endCxn id="631" idx="3"/>
                </p:cNvCxnSpPr>
                <p:nvPr/>
              </p:nvCxnSpPr>
              <p:spPr>
                <a:xfrm flipH="1" flipV="1">
                  <a:off x="3639855" y="4459731"/>
                  <a:ext cx="745675" cy="1650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Straight Connector 661">
                  <a:extLst>
                    <a:ext uri="{FF2B5EF4-FFF2-40B4-BE49-F238E27FC236}">
                      <a16:creationId xmlns:a16="http://schemas.microsoft.com/office/drawing/2014/main" id="{034208E6-AC1E-D6DB-1DA0-666E90D714C7}"/>
                    </a:ext>
                  </a:extLst>
                </p:cNvPr>
                <p:cNvCxnSpPr>
                  <a:cxnSpLocks/>
                  <a:stCxn id="637" idx="0"/>
                  <a:endCxn id="633" idx="3"/>
                </p:cNvCxnSpPr>
                <p:nvPr/>
              </p:nvCxnSpPr>
              <p:spPr>
                <a:xfrm flipH="1" flipV="1">
                  <a:off x="4575501" y="4753510"/>
                  <a:ext cx="1174984" cy="7287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Straight Connector 662">
                  <a:extLst>
                    <a:ext uri="{FF2B5EF4-FFF2-40B4-BE49-F238E27FC236}">
                      <a16:creationId xmlns:a16="http://schemas.microsoft.com/office/drawing/2014/main" id="{F5320D88-1A20-C127-EFCD-308C7423E8C3}"/>
                    </a:ext>
                  </a:extLst>
                </p:cNvPr>
                <p:cNvCxnSpPr>
                  <a:cxnSpLocks/>
                  <a:stCxn id="637" idx="1"/>
                  <a:endCxn id="630" idx="3"/>
                </p:cNvCxnSpPr>
                <p:nvPr/>
              </p:nvCxnSpPr>
              <p:spPr>
                <a:xfrm flipH="1">
                  <a:off x="5028631" y="5642744"/>
                  <a:ext cx="695595" cy="2136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Straight Connector 663">
                  <a:extLst>
                    <a:ext uri="{FF2B5EF4-FFF2-40B4-BE49-F238E27FC236}">
                      <a16:creationId xmlns:a16="http://schemas.microsoft.com/office/drawing/2014/main" id="{DDE69BFE-2E20-A07E-12E0-1275A6038A14}"/>
                    </a:ext>
                  </a:extLst>
                </p:cNvPr>
                <p:cNvCxnSpPr>
                  <a:cxnSpLocks/>
                  <a:stCxn id="639" idx="2"/>
                  <a:endCxn id="636" idx="3"/>
                </p:cNvCxnSpPr>
                <p:nvPr/>
              </p:nvCxnSpPr>
              <p:spPr>
                <a:xfrm flipH="1">
                  <a:off x="6449799" y="4251420"/>
                  <a:ext cx="524704" cy="157446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Straight Connector 664">
                  <a:extLst>
                    <a:ext uri="{FF2B5EF4-FFF2-40B4-BE49-F238E27FC236}">
                      <a16:creationId xmlns:a16="http://schemas.microsoft.com/office/drawing/2014/main" id="{081C566F-550C-C949-388D-9A63CA0C4612}"/>
                    </a:ext>
                  </a:extLst>
                </p:cNvPr>
                <p:cNvCxnSpPr>
                  <a:cxnSpLocks/>
                  <a:stCxn id="640" idx="2"/>
                  <a:endCxn id="638" idx="3"/>
                </p:cNvCxnSpPr>
                <p:nvPr/>
              </p:nvCxnSpPr>
              <p:spPr>
                <a:xfrm flipH="1">
                  <a:off x="7258738" y="4627334"/>
                  <a:ext cx="826874" cy="4171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Straight Connector 665">
                  <a:extLst>
                    <a:ext uri="{FF2B5EF4-FFF2-40B4-BE49-F238E27FC236}">
                      <a16:creationId xmlns:a16="http://schemas.microsoft.com/office/drawing/2014/main" id="{FDD5F9D0-0958-00C7-318C-C082F6CED054}"/>
                    </a:ext>
                  </a:extLst>
                </p:cNvPr>
                <p:cNvCxnSpPr>
                  <a:cxnSpLocks/>
                  <a:stCxn id="633" idx="2"/>
                  <a:endCxn id="630" idx="0"/>
                </p:cNvCxnSpPr>
                <p:nvPr/>
              </p:nvCxnSpPr>
              <p:spPr>
                <a:xfrm>
                  <a:off x="4417730" y="4784111"/>
                  <a:ext cx="496601" cy="9579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Straight Connector 666">
                  <a:extLst>
                    <a:ext uri="{FF2B5EF4-FFF2-40B4-BE49-F238E27FC236}">
                      <a16:creationId xmlns:a16="http://schemas.microsoft.com/office/drawing/2014/main" id="{F7C81C3C-5A98-F8EA-B276-C927D76DCCF5}"/>
                    </a:ext>
                  </a:extLst>
                </p:cNvPr>
                <p:cNvCxnSpPr>
                  <a:cxnSpLocks/>
                  <a:stCxn id="635" idx="3"/>
                  <a:endCxn id="639" idx="1"/>
                </p:cNvCxnSpPr>
                <p:nvPr/>
              </p:nvCxnSpPr>
              <p:spPr>
                <a:xfrm flipV="1">
                  <a:off x="6219514" y="4137120"/>
                  <a:ext cx="640689" cy="6712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06" name="Picture 605">
                <a:extLst>
                  <a:ext uri="{FF2B5EF4-FFF2-40B4-BE49-F238E27FC236}">
                    <a16:creationId xmlns:a16="http://schemas.microsoft.com/office/drawing/2014/main" id="{ACA31417-8AAC-3895-5B46-8F61D5DBA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4942" y="15224496"/>
                <a:ext cx="1036900" cy="1023949"/>
              </a:xfrm>
              <a:prstGeom prst="rect">
                <a:avLst/>
              </a:prstGeom>
            </p:spPr>
          </p:pic>
          <p:pic>
            <p:nvPicPr>
              <p:cNvPr id="607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410B4A4C-9018-3149-BFE3-153408F76A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3350" y="14925405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8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4B20D640-1B35-FF4D-0A29-915361CAF4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2383" y="15598427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9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87AF108A-1F14-50FC-6438-34946C2A74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1696" y="1623220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0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DDDD01A9-B668-F198-04FE-984486C529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5599" y="14833997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1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A9CAED43-9E28-D61A-AE20-315C5F11B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7122" y="14719617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2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79047313-5CE6-FE78-BEF2-F2446E181D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3356" y="14614116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3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7E9648B4-10C6-677A-D615-198871B953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1538" y="14506807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4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BB44B332-4563-2AEF-3D43-9960F0E08A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0169" y="1443621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5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74B285E0-6B24-6D7A-D0B0-BB6BBE65BE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8152" y="15583807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6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0355CC4E-D9EF-DCDF-6F2F-6C8DDD610F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5497" y="15578607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7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A80B2F66-953A-746A-E1A0-8EF16BA495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7516" y="15572105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8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CA164269-240E-A8F3-291D-83FB1724E5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8396" y="15577305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9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DD1F98F8-0E15-457D-7293-14F699D997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4999" y="16325340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0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E3C75F93-B714-F902-6839-D1E03B0D5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7639" y="16390827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1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45F824B4-B486-AFBD-8F4C-5F61B6D6BB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2117" y="16460296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2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EEA4692F-0191-B462-9DB9-F205E489F8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017" y="16537467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3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E11A471D-C576-A8E2-DBCC-EA09B703B8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7148" y="16657916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4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4C6B8086-A988-5599-7A72-8C258CB4D0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0149" y="15570398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9037FD3B-1FCD-CACE-ADD0-6CB410E6931B}"/>
                  </a:ext>
                </a:extLst>
              </p:cNvPr>
              <p:cNvSpPr txBox="1"/>
              <p:nvPr/>
            </p:nvSpPr>
            <p:spPr>
              <a:xfrm>
                <a:off x="747984" y="14717284"/>
                <a:ext cx="19543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latin typeface="Times" pitchFamily="2" charset="0"/>
                    <a:cs typeface="Times New Roman" panose="02020603050405020304" pitchFamily="18" charset="0"/>
                  </a:rPr>
                  <a:t>Spammer</a:t>
                </a:r>
              </a:p>
            </p:txBody>
          </p:sp>
        </p:grpSp>
        <p:pic>
          <p:nvPicPr>
            <p:cNvPr id="668" name="Picture 2" descr="Download No Symbol Stop Sign Warning Block Red Clipart PNG Free |  FreePngClipart">
              <a:extLst>
                <a:ext uri="{FF2B5EF4-FFF2-40B4-BE49-F238E27FC236}">
                  <a16:creationId xmlns:a16="http://schemas.microsoft.com/office/drawing/2014/main" id="{2957D338-30D0-0FB8-EBEB-CBA383DBD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691" y="15899284"/>
              <a:ext cx="1218665" cy="1218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1" name="TextBox 670">
            <a:extLst>
              <a:ext uri="{FF2B5EF4-FFF2-40B4-BE49-F238E27FC236}">
                <a16:creationId xmlns:a16="http://schemas.microsoft.com/office/drawing/2014/main" id="{44447949-59A9-58DD-66AD-6E6954EC957B}"/>
              </a:ext>
            </a:extLst>
          </p:cNvPr>
          <p:cNvSpPr txBox="1"/>
          <p:nvPr/>
        </p:nvSpPr>
        <p:spPr>
          <a:xfrm>
            <a:off x="222744" y="35993898"/>
            <a:ext cx="143967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WAKU-RLN-RELAY [6]  features an  </a:t>
            </a:r>
            <a:r>
              <a:rPr lang="en-US" sz="3600" b="1" dirty="0">
                <a:latin typeface="Times" pitchFamily="2" charset="0"/>
              </a:rPr>
              <a:t>Efficient &amp; Anonymous P2P Global Spam Protection </a:t>
            </a:r>
            <a:r>
              <a:rPr lang="en-US" sz="3600" dirty="0">
                <a:latin typeface="Times" pitchFamily="2" charset="0"/>
              </a:rPr>
              <a:t>by integrating the novel construct of  </a:t>
            </a:r>
            <a:r>
              <a:rPr lang="en-US" sz="3600" i="1" dirty="0">
                <a:latin typeface="Times" pitchFamily="2" charset="0"/>
              </a:rPr>
              <a:t>Rate Limiting Nullifiers (RLN)</a:t>
            </a:r>
            <a:r>
              <a:rPr lang="en-US" sz="3600" i="1" dirty="0">
                <a:latin typeface="Times" pitchFamily="2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" pitchFamily="2" charset="0"/>
                <a:cs typeface="Times New Roman" panose="02020603050405020304" pitchFamily="18" charset="0"/>
              </a:rPr>
              <a:t>[5] into the </a:t>
            </a:r>
            <a:r>
              <a:rPr lang="en-US" sz="3600" dirty="0">
                <a:latin typeface="Times" pitchFamily="2" charset="0"/>
              </a:rPr>
              <a:t>WAKU-RELAY protocol. The final result is a spam-protected gossip-based routing protocol that additionally provides: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A protocol-level solution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Sybil attack mitigation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Built-in economic incentives where spammers are financially punished and those who find spammers are rewarded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2D7276C-3C9F-FE75-4B4A-190CEC114A94}"/>
              </a:ext>
            </a:extLst>
          </p:cNvPr>
          <p:cNvGrpSpPr/>
          <p:nvPr/>
        </p:nvGrpSpPr>
        <p:grpSpPr>
          <a:xfrm>
            <a:off x="15182119" y="4800490"/>
            <a:ext cx="14861987" cy="13944826"/>
            <a:chOff x="15409872" y="11320503"/>
            <a:chExt cx="14861987" cy="13944826"/>
          </a:xfrm>
        </p:grpSpPr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FD152984-4769-283C-A38A-71E07F8BDE5E}"/>
                </a:ext>
              </a:extLst>
            </p:cNvPr>
            <p:cNvSpPr/>
            <p:nvPr/>
          </p:nvSpPr>
          <p:spPr>
            <a:xfrm>
              <a:off x="15793267" y="12058172"/>
              <a:ext cx="4942379" cy="120032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3600" dirty="0">
                  <a:latin typeface="Times" pitchFamily="2" charset="0"/>
                </a:rPr>
                <a:t>RLN membership group: </a:t>
              </a:r>
            </a:p>
            <a:p>
              <a:pPr algn="ctr"/>
              <a:r>
                <a:rPr lang="en-US" sz="3600" dirty="0">
                  <a:latin typeface="Times" pitchFamily="2" charset="0"/>
                </a:rPr>
                <a:t> Merkle tree 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16BD81A-1EC3-3D00-B1F7-4E1675A67B74}"/>
                </a:ext>
              </a:extLst>
            </p:cNvPr>
            <p:cNvGrpSpPr/>
            <p:nvPr/>
          </p:nvGrpSpPr>
          <p:grpSpPr>
            <a:xfrm>
              <a:off x="15409872" y="11320503"/>
              <a:ext cx="14861987" cy="13944826"/>
              <a:chOff x="15409872" y="11320503"/>
              <a:chExt cx="14861987" cy="1394482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3" name="TextBox 672">
                    <a:extLst>
                      <a:ext uri="{FF2B5EF4-FFF2-40B4-BE49-F238E27FC236}">
                        <a16:creationId xmlns:a16="http://schemas.microsoft.com/office/drawing/2014/main" id="{D060975D-433E-2F7D-3EB6-9467B4D2EE05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9390" y="12370435"/>
                    <a:ext cx="4280916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CA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CA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CA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673" name="TextBox 672">
                    <a:extLst>
                      <a:ext uri="{FF2B5EF4-FFF2-40B4-BE49-F238E27FC236}">
                        <a16:creationId xmlns:a16="http://schemas.microsoft.com/office/drawing/2014/main" id="{D060975D-433E-2F7D-3EB6-9467B4D2EE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9390" y="12370435"/>
                    <a:ext cx="4280916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923" r="-888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674" name="Picture 6" descr="The complete binary tree CBT (4) of height 4 | Download Scientific Diagram">
                <a:extLst>
                  <a:ext uri="{FF2B5EF4-FFF2-40B4-BE49-F238E27FC236}">
                    <a16:creationId xmlns:a16="http://schemas.microsoft.com/office/drawing/2014/main" id="{43E47788-7058-BCC3-45E1-9811D803B5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96771" y="13314858"/>
                <a:ext cx="4858601" cy="2513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5" name="Rectangle 674">
                    <a:extLst>
                      <a:ext uri="{FF2B5EF4-FFF2-40B4-BE49-F238E27FC236}">
                        <a16:creationId xmlns:a16="http://schemas.microsoft.com/office/drawing/2014/main" id="{FAF75AFA-D29A-C202-24AA-58F74517168F}"/>
                      </a:ext>
                    </a:extLst>
                  </p:cNvPr>
                  <p:cNvSpPr/>
                  <p:nvPr/>
                </p:nvSpPr>
                <p:spPr>
                  <a:xfrm>
                    <a:off x="15409872" y="15843752"/>
                    <a:ext cx="1087542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CA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675" name="Rectangle 674">
                    <a:extLst>
                      <a:ext uri="{FF2B5EF4-FFF2-40B4-BE49-F238E27FC236}">
                        <a16:creationId xmlns:a16="http://schemas.microsoft.com/office/drawing/2014/main" id="{FAF75AFA-D29A-C202-24AA-58F7451716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09872" y="15843752"/>
                    <a:ext cx="1087542" cy="6463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6" name="Rectangle 675">
                    <a:extLst>
                      <a:ext uri="{FF2B5EF4-FFF2-40B4-BE49-F238E27FC236}">
                        <a16:creationId xmlns:a16="http://schemas.microsoft.com/office/drawing/2014/main" id="{362BA031-39F6-D3DC-5905-E55ED356D00F}"/>
                      </a:ext>
                    </a:extLst>
                  </p:cNvPr>
                  <p:cNvSpPr/>
                  <p:nvPr/>
                </p:nvSpPr>
                <p:spPr>
                  <a:xfrm>
                    <a:off x="19849376" y="15809838"/>
                    <a:ext cx="1283108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CA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3600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676" name="Rectangle 675">
                    <a:extLst>
                      <a:ext uri="{FF2B5EF4-FFF2-40B4-BE49-F238E27FC236}">
                        <a16:creationId xmlns:a16="http://schemas.microsoft.com/office/drawing/2014/main" id="{362BA031-39F6-D3DC-5905-E55ED356D0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49376" y="15809838"/>
                    <a:ext cx="1283108" cy="6463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678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969071E4-CB15-D508-9896-1809CEA4A2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05845" y="16102103"/>
                <a:ext cx="1008515" cy="801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79" name="Rounded Rectangle 678">
                <a:extLst>
                  <a:ext uri="{FF2B5EF4-FFF2-40B4-BE49-F238E27FC236}">
                    <a16:creationId xmlns:a16="http://schemas.microsoft.com/office/drawing/2014/main" id="{8FF6C237-EC5C-B722-4240-40E239D3525C}"/>
                  </a:ext>
                </a:extLst>
              </p:cNvPr>
              <p:cNvSpPr/>
              <p:nvPr/>
            </p:nvSpPr>
            <p:spPr>
              <a:xfrm>
                <a:off x="22733538" y="14496744"/>
                <a:ext cx="3904108" cy="13679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atin typeface="Times" pitchFamily="2" charset="0"/>
                  </a:rPr>
                  <a:t>Shamir Secret Sharing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0" name="Rectangle 679">
                    <a:extLst>
                      <a:ext uri="{FF2B5EF4-FFF2-40B4-BE49-F238E27FC236}">
                        <a16:creationId xmlns:a16="http://schemas.microsoft.com/office/drawing/2014/main" id="{02782BBE-8E3E-F0F0-32EF-74BD3AA26A75}"/>
                      </a:ext>
                    </a:extLst>
                  </p:cNvPr>
                  <p:cNvSpPr/>
                  <p:nvPr/>
                </p:nvSpPr>
                <p:spPr>
                  <a:xfrm>
                    <a:off x="22850225" y="15931514"/>
                    <a:ext cx="3657299" cy="120032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b>
                                    <m:sSubPr>
                                      <m:ctrlPr>
                                        <a:rPr lang="en-CA" sz="36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CA" sz="36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CA" sz="36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: </m:t>
                          </m:r>
                        </m:oMath>
                      </m:oMathPara>
                    </a14:m>
                    <a:endParaRPr lang="en-US" sz="3600" dirty="0">
                      <a:latin typeface="Times" pitchFamily="2" charset="0"/>
                    </a:endParaRPr>
                  </a:p>
                  <a:p>
                    <a:r>
                      <a:rPr lang="en-US" sz="3600" dirty="0">
                        <a:latin typeface="Times" pitchFamily="2" charset="0"/>
                      </a:rPr>
                      <a:t>One share of </a:t>
                    </a:r>
                    <a14:m>
                      <m:oMath xmlns:m="http://schemas.openxmlformats.org/officeDocument/2006/math"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CA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3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360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680" name="Rectangle 679">
                    <a:extLst>
                      <a:ext uri="{FF2B5EF4-FFF2-40B4-BE49-F238E27FC236}">
                        <a16:creationId xmlns:a16="http://schemas.microsoft.com/office/drawing/2014/main" id="{02782BBE-8E3E-F0F0-32EF-74BD3AA26A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50225" y="15931514"/>
                    <a:ext cx="3657299" cy="120032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5190" t="-1053" b="-189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2" name="Elbow Connector 681">
                <a:extLst>
                  <a:ext uri="{FF2B5EF4-FFF2-40B4-BE49-F238E27FC236}">
                    <a16:creationId xmlns:a16="http://schemas.microsoft.com/office/drawing/2014/main" id="{7D9B7FC0-2B54-DD63-0CDB-1AC3482A3D28}"/>
                  </a:ext>
                </a:extLst>
              </p:cNvPr>
              <p:cNvCxnSpPr>
                <a:cxnSpLocks/>
                <a:stCxn id="672" idx="1"/>
                <a:endCxn id="678" idx="0"/>
              </p:cNvCxnSpPr>
              <p:nvPr/>
            </p:nvCxnSpPr>
            <p:spPr>
              <a:xfrm rot="10800000" flipV="1">
                <a:off x="21810103" y="13086795"/>
                <a:ext cx="2457276" cy="301530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5" name="Rectangle 684">
                    <a:extLst>
                      <a:ext uri="{FF2B5EF4-FFF2-40B4-BE49-F238E27FC236}">
                        <a16:creationId xmlns:a16="http://schemas.microsoft.com/office/drawing/2014/main" id="{058446FA-D397-4D0D-A06C-ACC3D06A2DD5}"/>
                      </a:ext>
                    </a:extLst>
                  </p:cNvPr>
                  <p:cNvSpPr/>
                  <p:nvPr/>
                </p:nvSpPr>
                <p:spPr>
                  <a:xfrm>
                    <a:off x="17900795" y="17123211"/>
                    <a:ext cx="8096640" cy="230832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a14:m>
                    <a:r>
                      <a:rPr lang="en-US" sz="3600" dirty="0">
                        <a:latin typeface="Times" pitchFamily="2" charset="0"/>
                      </a:rPr>
                      <a:t>: Message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𝐸𝑁</m:t>
                        </m:r>
                      </m:oMath>
                    </a14:m>
                    <a:r>
                      <a:rPr lang="en-US" sz="3600" dirty="0">
                        <a:latin typeface="Times" pitchFamily="2" charset="0"/>
                      </a:rPr>
                      <a:t>: External Nullifier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𝐼𝑁</m:t>
                        </m:r>
                      </m:oMath>
                    </a14:m>
                    <a:r>
                      <a:rPr lang="en-US" sz="3600" dirty="0">
                        <a:latin typeface="Times" pitchFamily="2" charset="0"/>
                      </a:rPr>
                      <a:t>: Internal Nullifier = </a:t>
                    </a:r>
                    <a14:m>
                      <m:oMath xmlns:m="http://schemas.openxmlformats.org/officeDocument/2006/math"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CA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CA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𝐸𝑁</m:t>
                        </m:r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a14:m>
                    <a:endParaRPr lang="en-US" sz="3600" dirty="0">
                      <a:latin typeface="Times" pitchFamily="2" charset="0"/>
                    </a:endParaRPr>
                  </a:p>
                  <a:p>
                    <a:pPr algn="ctr"/>
                    <a:endParaRPr lang="en-US" sz="360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685" name="Rectangle 684">
                    <a:extLst>
                      <a:ext uri="{FF2B5EF4-FFF2-40B4-BE49-F238E27FC236}">
                        <a16:creationId xmlns:a16="http://schemas.microsoft.com/office/drawing/2014/main" id="{058446FA-D397-4D0D-A06C-ACC3D06A2D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00795" y="17123211"/>
                    <a:ext cx="8096640" cy="230832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70" t="-3279" r="-14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7" name="Rounded Rectangle 686">
                <a:extLst>
                  <a:ext uri="{FF2B5EF4-FFF2-40B4-BE49-F238E27FC236}">
                    <a16:creationId xmlns:a16="http://schemas.microsoft.com/office/drawing/2014/main" id="{697B961E-8EC1-AD75-7D6D-5DEB575B948F}"/>
                  </a:ext>
                </a:extLst>
              </p:cNvPr>
              <p:cNvSpPr/>
              <p:nvPr/>
            </p:nvSpPr>
            <p:spPr>
              <a:xfrm>
                <a:off x="27063579" y="14496744"/>
                <a:ext cx="2543233" cy="13679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 err="1">
                    <a:latin typeface="Times" pitchFamily="2" charset="0"/>
                  </a:rPr>
                  <a:t>zkSNARKs</a:t>
                </a:r>
                <a:endParaRPr lang="en-US" sz="3600" dirty="0">
                  <a:latin typeface="Times" pitchFamily="2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0" name="TextBox 689">
                    <a:extLst>
                      <a:ext uri="{FF2B5EF4-FFF2-40B4-BE49-F238E27FC236}">
                        <a16:creationId xmlns:a16="http://schemas.microsoft.com/office/drawing/2014/main" id="{85D44D06-487C-142A-869F-6B4F070A36C5}"/>
                      </a:ext>
                    </a:extLst>
                  </p:cNvPr>
                  <p:cNvSpPr txBox="1"/>
                  <p:nvPr/>
                </p:nvSpPr>
                <p:spPr>
                  <a:xfrm>
                    <a:off x="25752993" y="15922747"/>
                    <a:ext cx="4518866" cy="230832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3600" b="0" i="1" smtClean="0">
                            <a:latin typeface="Cambria Math" panose="02040503050406030204" pitchFamily="18" charset="0"/>
                          </a:rPr>
                          <m:t>: </m:t>
                        </m:r>
                      </m:oMath>
                    </a14:m>
                    <a:r>
                      <a:rPr lang="en-US" sz="3600" dirty="0">
                        <a:latin typeface="Times" pitchFamily="2" charset="0"/>
                      </a:rPr>
                      <a:t>ZK Proof for </a:t>
                    </a:r>
                  </a:p>
                  <a:p>
                    <a:pPr algn="ctr"/>
                    <a:r>
                      <a:rPr lang="en-US" sz="3600" dirty="0">
                        <a:latin typeface="Times" pitchFamily="2" charset="0"/>
                      </a:rPr>
                      <a:t> - Membership</a:t>
                    </a:r>
                  </a:p>
                  <a:p>
                    <a:pPr algn="ctr"/>
                    <a:r>
                      <a:rPr lang="en-US" sz="3600" dirty="0">
                        <a:latin typeface="Times" pitchFamily="2" charset="0"/>
                      </a:rPr>
                      <a:t>- Correctness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CA" sz="3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CA" sz="36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3600" dirty="0">
                      <a:latin typeface="Times" pitchFamily="2" charset="0"/>
                    </a:endParaRPr>
                  </a:p>
                  <a:p>
                    <a:pPr algn="ctr"/>
                    <a:r>
                      <a:rPr lang="en-US" sz="3600" dirty="0">
                        <a:latin typeface="Times" pitchFamily="2" charset="0"/>
                      </a:rPr>
                      <a:t>- Correctness of IN</a:t>
                    </a:r>
                  </a:p>
                </p:txBody>
              </p:sp>
            </mc:Choice>
            <mc:Fallback>
              <p:sp>
                <p:nvSpPr>
                  <p:cNvPr id="690" name="TextBox 689">
                    <a:extLst>
                      <a:ext uri="{FF2B5EF4-FFF2-40B4-BE49-F238E27FC236}">
                        <a16:creationId xmlns:a16="http://schemas.microsoft.com/office/drawing/2014/main" id="{85D44D06-487C-142A-869F-6B4F070A36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52993" y="15922747"/>
                    <a:ext cx="4518866" cy="230832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361" t="-3825" b="-87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9" name="Elbow Connector 688">
                <a:extLst>
                  <a:ext uri="{FF2B5EF4-FFF2-40B4-BE49-F238E27FC236}">
                    <a16:creationId xmlns:a16="http://schemas.microsoft.com/office/drawing/2014/main" id="{841FD602-20DD-F464-566A-F61477236F2C}"/>
                  </a:ext>
                </a:extLst>
              </p:cNvPr>
              <p:cNvCxnSpPr>
                <a:cxnSpLocks/>
                <a:stCxn id="672" idx="3"/>
                <a:endCxn id="687" idx="0"/>
              </p:cNvCxnSpPr>
              <p:nvPr/>
            </p:nvCxnSpPr>
            <p:spPr>
              <a:xfrm>
                <a:off x="25096820" y="13086796"/>
                <a:ext cx="3238376" cy="140994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2" name="Picture 10">
                <a:extLst>
                  <a:ext uri="{FF2B5EF4-FFF2-40B4-BE49-F238E27FC236}">
                    <a16:creationId xmlns:a16="http://schemas.microsoft.com/office/drawing/2014/main" id="{88940023-2A20-9999-7D58-57F868B726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67379" y="12722889"/>
                <a:ext cx="829441" cy="727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187BBF1-4DAB-7D45-AB4B-80B5F369CD4E}"/>
                  </a:ext>
                </a:extLst>
              </p:cNvPr>
              <p:cNvCxnSpPr>
                <a:stCxn id="672" idx="2"/>
                <a:endCxn id="679" idx="0"/>
              </p:cNvCxnSpPr>
              <p:nvPr/>
            </p:nvCxnSpPr>
            <p:spPr>
              <a:xfrm>
                <a:off x="24682100" y="13450703"/>
                <a:ext cx="3492" cy="1046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4" name="TextBox 703">
                    <a:extLst>
                      <a:ext uri="{FF2B5EF4-FFF2-40B4-BE49-F238E27FC236}">
                        <a16:creationId xmlns:a16="http://schemas.microsoft.com/office/drawing/2014/main" id="{A5C1EE73-D245-216C-9697-9B8A77BF3797}"/>
                      </a:ext>
                    </a:extLst>
                  </p:cNvPr>
                  <p:cNvSpPr txBox="1"/>
                  <p:nvPr/>
                </p:nvSpPr>
                <p:spPr>
                  <a:xfrm>
                    <a:off x="25481053" y="20252545"/>
                    <a:ext cx="4280916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04" name="TextBox 703">
                    <a:extLst>
                      <a:ext uri="{FF2B5EF4-FFF2-40B4-BE49-F238E27FC236}">
                        <a16:creationId xmlns:a16="http://schemas.microsoft.com/office/drawing/2014/main" id="{A5C1EE73-D245-216C-9697-9B8A77BF37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81053" y="20252545"/>
                    <a:ext cx="4280916" cy="64633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t="-1923" r="-888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6" name="Rectangle 705">
                    <a:extLst>
                      <a:ext uri="{FF2B5EF4-FFF2-40B4-BE49-F238E27FC236}">
                        <a16:creationId xmlns:a16="http://schemas.microsoft.com/office/drawing/2014/main" id="{0E36D5FD-C6CA-F39B-3C60-339045F1E5CE}"/>
                      </a:ext>
                    </a:extLst>
                  </p:cNvPr>
                  <p:cNvSpPr/>
                  <p:nvPr/>
                </p:nvSpPr>
                <p:spPr>
                  <a:xfrm>
                    <a:off x="15561918" y="23270738"/>
                    <a:ext cx="1087542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06" name="Rectangle 705">
                    <a:extLst>
                      <a:ext uri="{FF2B5EF4-FFF2-40B4-BE49-F238E27FC236}">
                        <a16:creationId xmlns:a16="http://schemas.microsoft.com/office/drawing/2014/main" id="{0E36D5FD-C6CA-F39B-3C60-339045F1E5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61918" y="23270738"/>
                    <a:ext cx="1087542" cy="64633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39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7" name="Rectangle 706">
                    <a:extLst>
                      <a:ext uri="{FF2B5EF4-FFF2-40B4-BE49-F238E27FC236}">
                        <a16:creationId xmlns:a16="http://schemas.microsoft.com/office/drawing/2014/main" id="{304D3F31-7A20-9A13-ED14-867E7C9E7E64}"/>
                      </a:ext>
                    </a:extLst>
                  </p:cNvPr>
                  <p:cNvSpPr/>
                  <p:nvPr/>
                </p:nvSpPr>
                <p:spPr>
                  <a:xfrm>
                    <a:off x="20130788" y="23242205"/>
                    <a:ext cx="1283108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07" name="Rectangle 706">
                    <a:extLst>
                      <a:ext uri="{FF2B5EF4-FFF2-40B4-BE49-F238E27FC236}">
                        <a16:creationId xmlns:a16="http://schemas.microsoft.com/office/drawing/2014/main" id="{304D3F31-7A20-9A13-ED14-867E7C9E7E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30788" y="23242205"/>
                    <a:ext cx="1283108" cy="64633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9" name="Straight Arrow Connector 708">
                <a:extLst>
                  <a:ext uri="{FF2B5EF4-FFF2-40B4-BE49-F238E27FC236}">
                    <a16:creationId xmlns:a16="http://schemas.microsoft.com/office/drawing/2014/main" id="{6B5446E0-7F50-691E-7131-0EECE37C4327}"/>
                  </a:ext>
                </a:extLst>
              </p:cNvPr>
              <p:cNvCxnSpPr>
                <a:cxnSpLocks/>
                <a:endCxn id="717" idx="0"/>
              </p:cNvCxnSpPr>
              <p:nvPr/>
            </p:nvCxnSpPr>
            <p:spPr>
              <a:xfrm flipH="1">
                <a:off x="22554378" y="21042934"/>
                <a:ext cx="2544189" cy="6888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Arrow Connector 709">
                <a:extLst>
                  <a:ext uri="{FF2B5EF4-FFF2-40B4-BE49-F238E27FC236}">
                    <a16:creationId xmlns:a16="http://schemas.microsoft.com/office/drawing/2014/main" id="{C4BCE95E-A185-0FC9-AB4A-581CB0F41A91}"/>
                  </a:ext>
                </a:extLst>
              </p:cNvPr>
              <p:cNvCxnSpPr>
                <a:cxnSpLocks/>
                <a:endCxn id="718" idx="0"/>
              </p:cNvCxnSpPr>
              <p:nvPr/>
            </p:nvCxnSpPr>
            <p:spPr>
              <a:xfrm>
                <a:off x="25098567" y="21042934"/>
                <a:ext cx="2279207" cy="6832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1" name="Picture 2" descr="Download Image Red Cross - Wrong Clipart - Full Size PNG Image - PNGkit">
                <a:extLst>
                  <a:ext uri="{FF2B5EF4-FFF2-40B4-BE49-F238E27FC236}">
                    <a16:creationId xmlns:a16="http://schemas.microsoft.com/office/drawing/2014/main" id="{598984AA-4883-3FCB-0605-6CD71E9715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28909" y="23392162"/>
                <a:ext cx="401590" cy="353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12" name="Straight Arrow Connector 711">
                <a:extLst>
                  <a:ext uri="{FF2B5EF4-FFF2-40B4-BE49-F238E27FC236}">
                    <a16:creationId xmlns:a16="http://schemas.microsoft.com/office/drawing/2014/main" id="{36A7832E-A395-9AB0-24C1-2502CA89AFFF}"/>
                  </a:ext>
                </a:extLst>
              </p:cNvPr>
              <p:cNvCxnSpPr>
                <a:cxnSpLocks/>
                <a:stCxn id="717" idx="2"/>
                <a:endCxn id="716" idx="0"/>
              </p:cNvCxnSpPr>
              <p:nvPr/>
            </p:nvCxnSpPr>
            <p:spPr>
              <a:xfrm>
                <a:off x="22554378" y="22378082"/>
                <a:ext cx="2792203" cy="6997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Arrow Connector 712">
                <a:extLst>
                  <a:ext uri="{FF2B5EF4-FFF2-40B4-BE49-F238E27FC236}">
                    <a16:creationId xmlns:a16="http://schemas.microsoft.com/office/drawing/2014/main" id="{7A64F5E6-12DF-DF3F-0DCB-094C7870FF09}"/>
                  </a:ext>
                </a:extLst>
              </p:cNvPr>
              <p:cNvCxnSpPr>
                <a:cxnSpLocks/>
                <a:stCxn id="718" idx="2"/>
                <a:endCxn id="716" idx="0"/>
              </p:cNvCxnSpPr>
              <p:nvPr/>
            </p:nvCxnSpPr>
            <p:spPr>
              <a:xfrm flipH="1">
                <a:off x="25346581" y="22372546"/>
                <a:ext cx="2031193" cy="7052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Arrow Connector 713">
                <a:extLst>
                  <a:ext uri="{FF2B5EF4-FFF2-40B4-BE49-F238E27FC236}">
                    <a16:creationId xmlns:a16="http://schemas.microsoft.com/office/drawing/2014/main" id="{240FEF1E-1DB7-D745-81EC-9FCC3231F3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38438" y="24041829"/>
                <a:ext cx="1" cy="6666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5" name="Rectangle 714">
                    <a:extLst>
                      <a:ext uri="{FF2B5EF4-FFF2-40B4-BE49-F238E27FC236}">
                        <a16:creationId xmlns:a16="http://schemas.microsoft.com/office/drawing/2014/main" id="{9B597E58-F8FE-A2B7-AC08-0D8861341635}"/>
                      </a:ext>
                    </a:extLst>
                  </p:cNvPr>
                  <p:cNvSpPr/>
                  <p:nvPr/>
                </p:nvSpPr>
                <p:spPr>
                  <a:xfrm>
                    <a:off x="24977358" y="24618998"/>
                    <a:ext cx="1042016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15" name="Rectangle 714">
                    <a:extLst>
                      <a:ext uri="{FF2B5EF4-FFF2-40B4-BE49-F238E27FC236}">
                        <a16:creationId xmlns:a16="http://schemas.microsoft.com/office/drawing/2014/main" id="{9B597E58-F8FE-A2B7-AC08-0D88613416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77358" y="24618998"/>
                    <a:ext cx="1042016" cy="64633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39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6" name="Rounded Rectangle 715">
                <a:extLst>
                  <a:ext uri="{FF2B5EF4-FFF2-40B4-BE49-F238E27FC236}">
                    <a16:creationId xmlns:a16="http://schemas.microsoft.com/office/drawing/2014/main" id="{50197D6F-9176-8E81-8A3E-35DFDE41645B}"/>
                  </a:ext>
                </a:extLst>
              </p:cNvPr>
              <p:cNvSpPr/>
              <p:nvPr/>
            </p:nvSpPr>
            <p:spPr>
              <a:xfrm>
                <a:off x="23529150" y="23077841"/>
                <a:ext cx="3634862" cy="9394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atin typeface="Times" pitchFamily="2" charset="0"/>
                  </a:rPr>
                  <a:t>Secret Construct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7" name="Rectangle 716">
                    <a:extLst>
                      <a:ext uri="{FF2B5EF4-FFF2-40B4-BE49-F238E27FC236}">
                        <a16:creationId xmlns:a16="http://schemas.microsoft.com/office/drawing/2014/main" id="{0B12D470-7B63-9116-0DF5-32F4E3CAAE86}"/>
                      </a:ext>
                    </a:extLst>
                  </p:cNvPr>
                  <p:cNvSpPr/>
                  <p:nvPr/>
                </p:nvSpPr>
                <p:spPr>
                  <a:xfrm>
                    <a:off x="20467107" y="21731751"/>
                    <a:ext cx="4174541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𝐸𝑁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𝐼𝑁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sz="36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b>
                                    <m:sSubPr>
                                      <m:ctrlPr>
                                        <a:rPr lang="en-CA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CA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CA" sz="36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sz="360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17" name="Rectangle 716">
                    <a:extLst>
                      <a:ext uri="{FF2B5EF4-FFF2-40B4-BE49-F238E27FC236}">
                        <a16:creationId xmlns:a16="http://schemas.microsoft.com/office/drawing/2014/main" id="{0B12D470-7B63-9116-0DF5-32F4E3CAAE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67107" y="21731751"/>
                    <a:ext cx="4174541" cy="64633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384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8" name="Rectangle 717">
                    <a:extLst>
                      <a:ext uri="{FF2B5EF4-FFF2-40B4-BE49-F238E27FC236}">
                        <a16:creationId xmlns:a16="http://schemas.microsoft.com/office/drawing/2014/main" id="{05C095EF-C77D-9FF2-6946-41164C7D5FFC}"/>
                      </a:ext>
                    </a:extLst>
                  </p:cNvPr>
                  <p:cNvSpPr/>
                  <p:nvPr/>
                </p:nvSpPr>
                <p:spPr>
                  <a:xfrm>
                    <a:off x="25219522" y="21726215"/>
                    <a:ext cx="4316503" cy="6463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’, </m:t>
                          </m:r>
                          <m:r>
                            <a:rPr lang="en-US" sz="36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𝐸𝑁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𝐼𝑁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sz="36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b>
                                    <m:sSubPr>
                                      <m:ctrlPr>
                                        <a:rPr lang="en-CA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CA" sz="3600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CA" sz="36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6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36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360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18" name="Rectangle 717">
                    <a:extLst>
                      <a:ext uri="{FF2B5EF4-FFF2-40B4-BE49-F238E27FC236}">
                        <a16:creationId xmlns:a16="http://schemas.microsoft.com/office/drawing/2014/main" id="{05C095EF-C77D-9FF2-6946-41164C7D5F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9522" y="21726215"/>
                    <a:ext cx="4316503" cy="64633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294" b="-39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9" name="Elbow Connector 718">
                <a:extLst>
                  <a:ext uri="{FF2B5EF4-FFF2-40B4-BE49-F238E27FC236}">
                    <a16:creationId xmlns:a16="http://schemas.microsoft.com/office/drawing/2014/main" id="{C5E23745-0CB6-942C-32D2-B4A6668530B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6044531" y="23549505"/>
                <a:ext cx="8975783" cy="145040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0" name="TextBox 719">
                    <a:extLst>
                      <a:ext uri="{FF2B5EF4-FFF2-40B4-BE49-F238E27FC236}">
                        <a16:creationId xmlns:a16="http://schemas.microsoft.com/office/drawing/2014/main" id="{AE6A96FB-7F4C-E446-3216-EE6C09E43F5F}"/>
                      </a:ext>
                    </a:extLst>
                  </p:cNvPr>
                  <p:cNvSpPr txBox="1"/>
                  <p:nvPr/>
                </p:nvSpPr>
                <p:spPr>
                  <a:xfrm>
                    <a:off x="19923842" y="24289952"/>
                    <a:ext cx="336746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CA" sz="3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600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20" name="TextBox 719">
                    <a:extLst>
                      <a:ext uri="{FF2B5EF4-FFF2-40B4-BE49-F238E27FC236}">
                        <a16:creationId xmlns:a16="http://schemas.microsoft.com/office/drawing/2014/main" id="{AE6A96FB-7F4C-E446-3216-EE6C09E43F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23842" y="24289952"/>
                    <a:ext cx="3367460" cy="64633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t="-1923" r="-1504"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722" name="Picture 6" descr="The complete binary tree CBT (4) of height 4 | Download Scientific Diagram">
                <a:extLst>
                  <a:ext uri="{FF2B5EF4-FFF2-40B4-BE49-F238E27FC236}">
                    <a16:creationId xmlns:a16="http://schemas.microsoft.com/office/drawing/2014/main" id="{1F2E402D-45F3-D2E5-4202-79A2D07A15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28909" y="20745896"/>
                <a:ext cx="4858601" cy="2513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8E8A9ABF-EA81-659B-E83B-A0656D743133}"/>
                  </a:ext>
                </a:extLst>
              </p:cNvPr>
              <p:cNvSpPr txBox="1"/>
              <p:nvPr/>
            </p:nvSpPr>
            <p:spPr>
              <a:xfrm>
                <a:off x="15696771" y="19283363"/>
                <a:ext cx="140002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latin typeface="Times" pitchFamily="2" charset="0"/>
                  </a:rPr>
                  <a:t>Double Signaling and Slashing</a:t>
                </a:r>
              </a:p>
            </p:txBody>
          </p:sp>
          <p:sp>
            <p:nvSpPr>
              <p:cNvPr id="724" name="TextBox 723">
                <a:extLst>
                  <a:ext uri="{FF2B5EF4-FFF2-40B4-BE49-F238E27FC236}">
                    <a16:creationId xmlns:a16="http://schemas.microsoft.com/office/drawing/2014/main" id="{EB66BFA1-17A8-FA38-6562-A1F4B5AC38BF}"/>
                  </a:ext>
                </a:extLst>
              </p:cNvPr>
              <p:cNvSpPr txBox="1"/>
              <p:nvPr/>
            </p:nvSpPr>
            <p:spPr>
              <a:xfrm>
                <a:off x="15647281" y="11320503"/>
                <a:ext cx="1400024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400" b="1" dirty="0">
                    <a:latin typeface="Times" pitchFamily="2" charset="0"/>
                  </a:rPr>
                  <a:t>Anonymous Signaling</a:t>
                </a:r>
              </a:p>
            </p:txBody>
          </p:sp>
        </p:grpSp>
      </p:grpSp>
      <p:grpSp>
        <p:nvGrpSpPr>
          <p:cNvPr id="967" name="Group 966">
            <a:extLst>
              <a:ext uri="{FF2B5EF4-FFF2-40B4-BE49-F238E27FC236}">
                <a16:creationId xmlns:a16="http://schemas.microsoft.com/office/drawing/2014/main" id="{FE98F74A-D6A3-AE08-A637-5F9960037504}"/>
              </a:ext>
            </a:extLst>
          </p:cNvPr>
          <p:cNvGrpSpPr/>
          <p:nvPr/>
        </p:nvGrpSpPr>
        <p:grpSpPr>
          <a:xfrm>
            <a:off x="15182119" y="24584446"/>
            <a:ext cx="15603702" cy="7607685"/>
            <a:chOff x="15056359" y="23254188"/>
            <a:chExt cx="15603702" cy="7607685"/>
          </a:xfrm>
        </p:grpSpPr>
        <p:pic>
          <p:nvPicPr>
            <p:cNvPr id="769" name="Picture 768">
              <a:extLst>
                <a:ext uri="{FF2B5EF4-FFF2-40B4-BE49-F238E27FC236}">
                  <a16:creationId xmlns:a16="http://schemas.microsoft.com/office/drawing/2014/main" id="{D7FC1A59-9028-C1FF-A41B-B8B0EE746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9107456" y="23254188"/>
              <a:ext cx="7000399" cy="1086579"/>
            </a:xfrm>
            <a:prstGeom prst="rect">
              <a:avLst/>
            </a:prstGeom>
          </p:spPr>
        </p:pic>
        <p:pic>
          <p:nvPicPr>
            <p:cNvPr id="728" name="Picture 727">
              <a:extLst>
                <a:ext uri="{FF2B5EF4-FFF2-40B4-BE49-F238E27FC236}">
                  <a16:creationId xmlns:a16="http://schemas.microsoft.com/office/drawing/2014/main" id="{FE564B16-9929-998E-961F-4F114BAFA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97568" y="27849910"/>
              <a:ext cx="294950" cy="310620"/>
            </a:xfrm>
            <a:prstGeom prst="rect">
              <a:avLst/>
            </a:prstGeom>
          </p:spPr>
        </p:pic>
        <p:pic>
          <p:nvPicPr>
            <p:cNvPr id="729" name="Picture 728">
              <a:extLst>
                <a:ext uri="{FF2B5EF4-FFF2-40B4-BE49-F238E27FC236}">
                  <a16:creationId xmlns:a16="http://schemas.microsoft.com/office/drawing/2014/main" id="{C72922E4-7DDA-50C4-7EF3-09B9E1ECC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36921" y="28597136"/>
              <a:ext cx="294950" cy="310620"/>
            </a:xfrm>
            <a:prstGeom prst="rect">
              <a:avLst/>
            </a:prstGeom>
          </p:spPr>
        </p:pic>
        <p:pic>
          <p:nvPicPr>
            <p:cNvPr id="730" name="Picture 729">
              <a:extLst>
                <a:ext uri="{FF2B5EF4-FFF2-40B4-BE49-F238E27FC236}">
                  <a16:creationId xmlns:a16="http://schemas.microsoft.com/office/drawing/2014/main" id="{AFBD90DB-E39D-782D-4A02-7DDBBEF07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572122">
              <a:off x="24807010" y="27466121"/>
              <a:ext cx="294950" cy="310620"/>
            </a:xfrm>
            <a:prstGeom prst="rect">
              <a:avLst/>
            </a:prstGeom>
          </p:spPr>
        </p:pic>
        <p:pic>
          <p:nvPicPr>
            <p:cNvPr id="732" name="Picture 731">
              <a:extLst>
                <a:ext uri="{FF2B5EF4-FFF2-40B4-BE49-F238E27FC236}">
                  <a16:creationId xmlns:a16="http://schemas.microsoft.com/office/drawing/2014/main" id="{EA204518-A3BD-7C53-D569-CE24A3C26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515881">
              <a:off x="18991676" y="25938611"/>
              <a:ext cx="294950" cy="310620"/>
            </a:xfrm>
            <a:prstGeom prst="rect">
              <a:avLst/>
            </a:prstGeom>
          </p:spPr>
        </p:pic>
        <p:pic>
          <p:nvPicPr>
            <p:cNvPr id="734" name="Picture 733">
              <a:extLst>
                <a:ext uri="{FF2B5EF4-FFF2-40B4-BE49-F238E27FC236}">
                  <a16:creationId xmlns:a16="http://schemas.microsoft.com/office/drawing/2014/main" id="{D344143A-C236-EFA1-DD67-CB58DA4EB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27806">
              <a:off x="26472841" y="26929651"/>
              <a:ext cx="294950" cy="310620"/>
            </a:xfrm>
            <a:prstGeom prst="rect">
              <a:avLst/>
            </a:prstGeom>
          </p:spPr>
        </p:pic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D0B85BFF-C683-6A1E-E3E2-F511328306DC}"/>
                </a:ext>
              </a:extLst>
            </p:cNvPr>
            <p:cNvCxnSpPr>
              <a:cxnSpLocks/>
              <a:stCxn id="728" idx="3"/>
              <a:endCxn id="729" idx="1"/>
            </p:cNvCxnSpPr>
            <p:nvPr/>
          </p:nvCxnSpPr>
          <p:spPr>
            <a:xfrm>
              <a:off x="18392518" y="28005220"/>
              <a:ext cx="3444403" cy="7472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556C912C-A4CA-3555-49E1-756ADB5A7F2B}"/>
                </a:ext>
              </a:extLst>
            </p:cNvPr>
            <p:cNvCxnSpPr>
              <a:cxnSpLocks/>
              <a:stCxn id="730" idx="1"/>
              <a:endCxn id="729" idx="3"/>
            </p:cNvCxnSpPr>
            <p:nvPr/>
          </p:nvCxnSpPr>
          <p:spPr>
            <a:xfrm flipH="1">
              <a:off x="22131871" y="27703466"/>
              <a:ext cx="2700062" cy="10489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5466EF93-7B64-E50E-0ED0-BDEB35CDF857}"/>
                </a:ext>
              </a:extLst>
            </p:cNvPr>
            <p:cNvCxnSpPr>
              <a:cxnSpLocks/>
              <a:stCxn id="730" idx="0"/>
              <a:endCxn id="732" idx="3"/>
            </p:cNvCxnSpPr>
            <p:nvPr/>
          </p:nvCxnSpPr>
          <p:spPr>
            <a:xfrm flipH="1" flipV="1">
              <a:off x="19248864" y="26192470"/>
              <a:ext cx="5619227" cy="1299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8EE9AB09-B705-500F-9113-97EE1707AF4F}"/>
                </a:ext>
              </a:extLst>
            </p:cNvPr>
            <p:cNvCxnSpPr>
              <a:cxnSpLocks/>
              <a:stCxn id="734" idx="1"/>
              <a:endCxn id="730" idx="3"/>
            </p:cNvCxnSpPr>
            <p:nvPr/>
          </p:nvCxnSpPr>
          <p:spPr>
            <a:xfrm flipH="1">
              <a:off x="25077037" y="27002928"/>
              <a:ext cx="1420725" cy="536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70" name="Picture 769">
              <a:extLst>
                <a:ext uri="{FF2B5EF4-FFF2-40B4-BE49-F238E27FC236}">
                  <a16:creationId xmlns:a16="http://schemas.microsoft.com/office/drawing/2014/main" id="{91C1ACB0-274E-0FA2-7FE9-239E47AAA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0694561" y="24222928"/>
              <a:ext cx="965434" cy="138921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34966BB8-F2C0-95D3-63D5-69CCF617408C}"/>
                    </a:ext>
                  </a:extLst>
                </p:cNvPr>
                <p:cNvSpPr txBox="1"/>
                <p:nvPr/>
              </p:nvSpPr>
              <p:spPr>
                <a:xfrm>
                  <a:off x="21620449" y="24433534"/>
                  <a:ext cx="903961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200" dirty="0">
                      <a:latin typeface="Times" pitchFamily="2" charset="0"/>
                    </a:rPr>
                    <a:t>Membership Contract </a:t>
                  </a:r>
                  <a14:m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3200" dirty="0">
                      <a:latin typeface="Times" pitchFamily="2" charset="0"/>
                    </a:rPr>
                    <a:t>,…,</a:t>
                  </a:r>
                  <a:r>
                    <a:rPr lang="en-US" sz="3200" dirty="0"/>
                    <a:t> </a:t>
                  </a:r>
                  <a14:m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CA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A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3200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34966BB8-F2C0-95D3-63D5-69CCF6174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0449" y="24433534"/>
                  <a:ext cx="9039612" cy="584775"/>
                </a:xfrm>
                <a:prstGeom prst="rect">
                  <a:avLst/>
                </a:prstGeom>
                <a:blipFill>
                  <a:blip r:embed="rId26"/>
                  <a:stretch>
                    <a:fillRect l="-1685" t="-12766" b="-34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2" name="Straight Arrow Connector 771">
              <a:extLst>
                <a:ext uri="{FF2B5EF4-FFF2-40B4-BE49-F238E27FC236}">
                  <a16:creationId xmlns:a16="http://schemas.microsoft.com/office/drawing/2014/main" id="{16920951-6303-D36B-0DC4-D5497D4BD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07456" y="25133302"/>
              <a:ext cx="1389935" cy="935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0" name="Group 1069">
              <a:extLst>
                <a:ext uri="{FF2B5EF4-FFF2-40B4-BE49-F238E27FC236}">
                  <a16:creationId xmlns:a16="http://schemas.microsoft.com/office/drawing/2014/main" id="{E4E41F90-BFE8-86A5-DD05-91B73B702F97}"/>
                </a:ext>
              </a:extLst>
            </p:cNvPr>
            <p:cNvGrpSpPr/>
            <p:nvPr/>
          </p:nvGrpSpPr>
          <p:grpSpPr>
            <a:xfrm>
              <a:off x="19300749" y="25305513"/>
              <a:ext cx="1490362" cy="618178"/>
              <a:chOff x="20064241" y="22989520"/>
              <a:chExt cx="1542757" cy="61817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D62AE098-E782-5622-6701-5066B61171EE}"/>
                      </a:ext>
                    </a:extLst>
                  </p:cNvPr>
                  <p:cNvSpPr/>
                  <p:nvPr/>
                </p:nvSpPr>
                <p:spPr>
                  <a:xfrm>
                    <a:off x="20064241" y="22991977"/>
                    <a:ext cx="1080308" cy="58477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CA" sz="3200" dirty="0">
                        <a:effectLst/>
                        <a:latin typeface="Times" pitchFamily="2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CA" sz="3200" i="1" dirty="0" smtClean="0">
                            <a:effectLst/>
                            <a:latin typeface="Cambria Math" panose="02040503050406030204" pitchFamily="18" charset="0"/>
                          </a:rPr>
                          <m:t>𝑃𝐾</m:t>
                        </m:r>
                      </m:oMath>
                    </a14:m>
                    <a:r>
                      <a:rPr lang="en-CA" sz="3200" dirty="0">
                        <a:effectLst/>
                        <a:latin typeface="Times" pitchFamily="2" charset="0"/>
                      </a:rPr>
                      <a:t>, </a:t>
                    </a:r>
                  </a:p>
                </p:txBody>
              </p:sp>
            </mc:Choice>
            <mc:Fallback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D62AE098-E782-5622-6701-5066B61171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4241" y="22991977"/>
                    <a:ext cx="1080308" cy="58477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t="-12766" r="-19277" b="-34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774" name="Picture 773">
                <a:extLst>
                  <a:ext uri="{FF2B5EF4-FFF2-40B4-BE49-F238E27FC236}">
                    <a16:creationId xmlns:a16="http://schemas.microsoft.com/office/drawing/2014/main" id="{0F1B2477-1E59-EBD2-6E54-A8731584B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999368" y="22989520"/>
                <a:ext cx="607630" cy="618178"/>
              </a:xfrm>
              <a:prstGeom prst="rect">
                <a:avLst/>
              </a:prstGeom>
            </p:spPr>
          </p:pic>
        </p:grpSp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87AA4A92-3301-EBF1-B98B-BB373785E9A2}"/>
                </a:ext>
              </a:extLst>
            </p:cNvPr>
            <p:cNvSpPr/>
            <p:nvPr/>
          </p:nvSpPr>
          <p:spPr>
            <a:xfrm>
              <a:off x="15150983" y="24412972"/>
              <a:ext cx="4737605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2800" dirty="0">
                  <a:latin typeface="Times" pitchFamily="2" charset="0"/>
                </a:rPr>
                <a:t>(1) A publishing peer registers to the group and locks some funds        </a:t>
              </a:r>
              <a:endParaRPr lang="en-CA" sz="2800" dirty="0">
                <a:effectLst/>
                <a:latin typeface="Times" pitchFamily="2" charset="0"/>
              </a:endParaRPr>
            </a:p>
          </p:txBody>
        </p:sp>
        <p:pic>
          <p:nvPicPr>
            <p:cNvPr id="890" name="Picture 889">
              <a:extLst>
                <a:ext uri="{FF2B5EF4-FFF2-40B4-BE49-F238E27FC236}">
                  <a16:creationId xmlns:a16="http://schemas.microsoft.com/office/drawing/2014/main" id="{38FB0608-366B-6431-D90D-148BC1D6C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7950" y="27677948"/>
              <a:ext cx="1001685" cy="1023949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AB6B2468-6AD6-D6CF-AD87-C7F66791E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8210526" y="25571133"/>
              <a:ext cx="614077" cy="81667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1" name="Rectangle 890">
                  <a:extLst>
                    <a:ext uri="{FF2B5EF4-FFF2-40B4-BE49-F238E27FC236}">
                      <a16:creationId xmlns:a16="http://schemas.microsoft.com/office/drawing/2014/main" id="{93FFA359-7DCF-3D1B-DC80-EFEA9EE088AA}"/>
                    </a:ext>
                  </a:extLst>
                </p:cNvPr>
                <p:cNvSpPr/>
                <p:nvPr/>
              </p:nvSpPr>
              <p:spPr>
                <a:xfrm>
                  <a:off x="15149488" y="28568785"/>
                  <a:ext cx="3825685" cy="138499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CA" sz="2800" dirty="0">
                      <a:effectLst/>
                      <a:latin typeface="Times" pitchFamily="2" charset="0"/>
                    </a:rPr>
                    <a:t>(4) A spammer publishes messages A</a:t>
                  </a:r>
                  <a:r>
                    <a:rPr lang="en-CA" sz="2800" dirty="0">
                      <a:latin typeface="Times" pitchFamily="2" charset="0"/>
                    </a:rPr>
                    <a:t> and B in the same </a:t>
                  </a:r>
                  <a14:m>
                    <m:oMath xmlns:m="http://schemas.openxmlformats.org/officeDocument/2006/math">
                      <m:r>
                        <a:rPr lang="en-CA" sz="2800" i="1" dirty="0" smtClean="0">
                          <a:latin typeface="Cambria Math" panose="02040503050406030204" pitchFamily="18" charset="0"/>
                        </a:rPr>
                        <m:t>𝐸𝑝𝑜𝑐h</m:t>
                      </m:r>
                    </m:oMath>
                  </a14:m>
                  <a:endParaRPr lang="en-CA" sz="2800" dirty="0">
                    <a:effectLst/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891" name="Rectangle 890">
                  <a:extLst>
                    <a:ext uri="{FF2B5EF4-FFF2-40B4-BE49-F238E27FC236}">
                      <a16:creationId xmlns:a16="http://schemas.microsoft.com/office/drawing/2014/main" id="{93FFA359-7DCF-3D1B-DC80-EFEA9EE088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9488" y="28568785"/>
                  <a:ext cx="3825685" cy="1384995"/>
                </a:xfrm>
                <a:prstGeom prst="rect">
                  <a:avLst/>
                </a:prstGeom>
                <a:blipFill>
                  <a:blip r:embed="rId30"/>
                  <a:stretch>
                    <a:fillRect l="-1987" t="-4545" r="-4636" b="-1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3CF002A8-297E-F497-F2CC-39492C59B1EF}"/>
                </a:ext>
              </a:extLst>
            </p:cNvPr>
            <p:cNvSpPr/>
            <p:nvPr/>
          </p:nvSpPr>
          <p:spPr>
            <a:xfrm>
              <a:off x="19863751" y="29045991"/>
              <a:ext cx="3444403" cy="18158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2800" dirty="0">
                  <a:effectLst/>
                  <a:latin typeface="Times" pitchFamily="2" charset="0"/>
                </a:rPr>
                <a:t>(5) The routing peer </a:t>
              </a:r>
              <a:r>
                <a:rPr lang="en-CA" sz="2800" dirty="0">
                  <a:latin typeface="Times" pitchFamily="2" charset="0"/>
                </a:rPr>
                <a:t>identifies message B as a spam and does not relay. </a:t>
              </a:r>
              <a:r>
                <a:rPr lang="en-CA" sz="2800" dirty="0">
                  <a:solidFill>
                    <a:srgbClr val="C00000"/>
                  </a:solidFill>
                  <a:latin typeface="Times" pitchFamily="2" charset="0"/>
                </a:rPr>
                <a:t> </a:t>
              </a:r>
              <a:endParaRPr lang="en-CA" sz="2800" dirty="0">
                <a:effectLst/>
                <a:latin typeface="Times" pitchFamily="2" charset="0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68CF41B-EF20-0B0E-308D-E975DF0C645C}"/>
                </a:ext>
              </a:extLst>
            </p:cNvPr>
            <p:cNvSpPr txBox="1"/>
            <p:nvPr/>
          </p:nvSpPr>
          <p:spPr>
            <a:xfrm>
              <a:off x="26829261" y="26535431"/>
              <a:ext cx="4260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Times" pitchFamily="2" charset="0"/>
                </a:rPr>
                <a:t>…</a:t>
              </a:r>
            </a:p>
          </p:txBody>
        </p:sp>
        <p:pic>
          <p:nvPicPr>
            <p:cNvPr id="921" name="Picture 920">
              <a:extLst>
                <a:ext uri="{FF2B5EF4-FFF2-40B4-BE49-F238E27FC236}">
                  <a16:creationId xmlns:a16="http://schemas.microsoft.com/office/drawing/2014/main" id="{3343D887-D556-53D7-2D2D-D73454877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9113606" y="27442850"/>
              <a:ext cx="614077" cy="816670"/>
            </a:xfrm>
            <a:prstGeom prst="rect">
              <a:avLst/>
            </a:prstGeom>
          </p:spPr>
        </p:pic>
        <p:pic>
          <p:nvPicPr>
            <p:cNvPr id="922" name="Picture 921">
              <a:extLst>
                <a:ext uri="{FF2B5EF4-FFF2-40B4-BE49-F238E27FC236}">
                  <a16:creationId xmlns:a16="http://schemas.microsoft.com/office/drawing/2014/main" id="{8593B2D2-7ADD-D510-58AD-B8BBF4E4A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039377" y="28579362"/>
              <a:ext cx="614077" cy="816670"/>
            </a:xfrm>
            <a:prstGeom prst="rect">
              <a:avLst/>
            </a:prstGeom>
          </p:spPr>
        </p:pic>
        <p:sp>
          <p:nvSpPr>
            <p:cNvPr id="924" name="Rectangle 923">
              <a:extLst>
                <a:ext uri="{FF2B5EF4-FFF2-40B4-BE49-F238E27FC236}">
                  <a16:creationId xmlns:a16="http://schemas.microsoft.com/office/drawing/2014/main" id="{C9C7AF40-3E18-261F-6DE7-EE9DE02AC95C}"/>
                </a:ext>
              </a:extLst>
            </p:cNvPr>
            <p:cNvSpPr/>
            <p:nvPr/>
          </p:nvSpPr>
          <p:spPr>
            <a:xfrm>
              <a:off x="19306848" y="27569459"/>
              <a:ext cx="133373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3600" dirty="0">
                  <a:effectLst/>
                  <a:latin typeface="Times" pitchFamily="2" charset="0"/>
                </a:rPr>
                <a:t>A</a:t>
              </a:r>
            </a:p>
          </p:txBody>
        </p:sp>
        <p:sp>
          <p:nvSpPr>
            <p:cNvPr id="925" name="Rectangle 924">
              <a:extLst>
                <a:ext uri="{FF2B5EF4-FFF2-40B4-BE49-F238E27FC236}">
                  <a16:creationId xmlns:a16="http://schemas.microsoft.com/office/drawing/2014/main" id="{12A62569-06EE-162E-5F4F-CB360EB4DDF7}"/>
                </a:ext>
              </a:extLst>
            </p:cNvPr>
            <p:cNvSpPr/>
            <p:nvPr/>
          </p:nvSpPr>
          <p:spPr>
            <a:xfrm>
              <a:off x="19196503" y="28584996"/>
              <a:ext cx="133373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3600" dirty="0">
                  <a:solidFill>
                    <a:schemeClr val="accent2"/>
                  </a:solidFill>
                  <a:latin typeface="Times" pitchFamily="2" charset="0"/>
                </a:rPr>
                <a:t>B</a:t>
              </a:r>
              <a:endParaRPr lang="en-CA" sz="3600" dirty="0">
                <a:solidFill>
                  <a:schemeClr val="accent2"/>
                </a:solidFill>
                <a:effectLst/>
                <a:latin typeface="Times" pitchFamily="2" charset="0"/>
              </a:endParaRPr>
            </a:p>
          </p:txBody>
        </p:sp>
        <p:pic>
          <p:nvPicPr>
            <p:cNvPr id="929" name="Picture 928">
              <a:extLst>
                <a:ext uri="{FF2B5EF4-FFF2-40B4-BE49-F238E27FC236}">
                  <a16:creationId xmlns:a16="http://schemas.microsoft.com/office/drawing/2014/main" id="{52870275-8137-C818-7FEC-D23685D8F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22288708" y="27640474"/>
              <a:ext cx="614077" cy="816670"/>
            </a:xfrm>
            <a:prstGeom prst="rect">
              <a:avLst/>
            </a:prstGeom>
          </p:spPr>
        </p:pic>
        <p:sp>
          <p:nvSpPr>
            <p:cNvPr id="930" name="Rectangle 929">
              <a:extLst>
                <a:ext uri="{FF2B5EF4-FFF2-40B4-BE49-F238E27FC236}">
                  <a16:creationId xmlns:a16="http://schemas.microsoft.com/office/drawing/2014/main" id="{1922D0AB-63F1-C1FA-17F2-FE408C4612FA}"/>
                </a:ext>
              </a:extLst>
            </p:cNvPr>
            <p:cNvSpPr/>
            <p:nvPr/>
          </p:nvSpPr>
          <p:spPr>
            <a:xfrm>
              <a:off x="22458663" y="27701208"/>
              <a:ext cx="133373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3600" dirty="0">
                  <a:effectLst/>
                  <a:latin typeface="Times" pitchFamily="2" charset="0"/>
                </a:rPr>
                <a:t>A</a:t>
              </a:r>
            </a:p>
          </p:txBody>
        </p: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49F3DD88-42B4-04DC-2D63-AA5C58A7E850}"/>
                </a:ext>
              </a:extLst>
            </p:cNvPr>
            <p:cNvCxnSpPr/>
            <p:nvPr/>
          </p:nvCxnSpPr>
          <p:spPr>
            <a:xfrm flipH="1" flipV="1">
              <a:off x="21463785" y="25578779"/>
              <a:ext cx="439936" cy="283663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Arrow Connector 969">
              <a:extLst>
                <a:ext uri="{FF2B5EF4-FFF2-40B4-BE49-F238E27FC236}">
                  <a16:creationId xmlns:a16="http://schemas.microsoft.com/office/drawing/2014/main" id="{9F58EB91-4AC8-6478-2744-0519A1268619}"/>
                </a:ext>
              </a:extLst>
            </p:cNvPr>
            <p:cNvCxnSpPr>
              <a:cxnSpLocks/>
            </p:cNvCxnSpPr>
            <p:nvPr/>
          </p:nvCxnSpPr>
          <p:spPr>
            <a:xfrm>
              <a:off x="21683753" y="25578779"/>
              <a:ext cx="383013" cy="289115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4" name="Picture 973">
              <a:extLst>
                <a:ext uri="{FF2B5EF4-FFF2-40B4-BE49-F238E27FC236}">
                  <a16:creationId xmlns:a16="http://schemas.microsoft.com/office/drawing/2014/main" id="{03102B5E-91FB-1ABD-5508-15D28F021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1632670" y="26790529"/>
              <a:ext cx="586994" cy="61817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7" name="Rectangle 896">
                  <a:extLst>
                    <a:ext uri="{FF2B5EF4-FFF2-40B4-BE49-F238E27FC236}">
                      <a16:creationId xmlns:a16="http://schemas.microsoft.com/office/drawing/2014/main" id="{8FFEAD18-5D71-E2BF-6C34-D17CDFF4B618}"/>
                    </a:ext>
                  </a:extLst>
                </p:cNvPr>
                <p:cNvSpPr/>
                <p:nvPr/>
              </p:nvSpPr>
              <p:spPr>
                <a:xfrm>
                  <a:off x="15056359" y="26405387"/>
                  <a:ext cx="5224507" cy="95410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2800" dirty="0">
                      <a:latin typeface="Times" pitchFamily="2" charset="0"/>
                    </a:rPr>
                    <a:t>(2) Each message is an RLN signal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2800" b="0" i="1" dirty="0" smtClean="0">
                            <a:latin typeface="Cambria Math" panose="02040503050406030204" pitchFamily="18" charset="0"/>
                          </a:rPr>
                          <m:t>𝐸𝑝𝑜𝑐h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𝐼𝑁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CA" sz="2800" b="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  <m:sub>
                            <m:r>
                              <a:rPr lang="en-CA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800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897" name="Rectangle 896">
                  <a:extLst>
                    <a:ext uri="{FF2B5EF4-FFF2-40B4-BE49-F238E27FC236}">
                      <a16:creationId xmlns:a16="http://schemas.microsoft.com/office/drawing/2014/main" id="{8FFEAD18-5D71-E2BF-6C34-D17CDFF4B6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6359" y="26405387"/>
                  <a:ext cx="5224507" cy="954107"/>
                </a:xfrm>
                <a:prstGeom prst="rect">
                  <a:avLst/>
                </a:prstGeom>
                <a:blipFill>
                  <a:blip r:embed="rId31"/>
                  <a:stretch>
                    <a:fillRect l="-2421" t="-8000" r="-1211" b="-9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6" name="Straight Arrow Connector 905">
              <a:extLst>
                <a:ext uri="{FF2B5EF4-FFF2-40B4-BE49-F238E27FC236}">
                  <a16:creationId xmlns:a16="http://schemas.microsoft.com/office/drawing/2014/main" id="{F383F8EE-326B-1B06-E0D8-6348D94C7EB4}"/>
                </a:ext>
              </a:extLst>
            </p:cNvPr>
            <p:cNvCxnSpPr>
              <a:cxnSpLocks/>
            </p:cNvCxnSpPr>
            <p:nvPr/>
          </p:nvCxnSpPr>
          <p:spPr>
            <a:xfrm>
              <a:off x="19420644" y="26385622"/>
              <a:ext cx="5221018" cy="1183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F3FBA96A-698A-FA29-4CBB-C8419D156283}"/>
                </a:ext>
              </a:extLst>
            </p:cNvPr>
            <p:cNvCxnSpPr>
              <a:cxnSpLocks/>
            </p:cNvCxnSpPr>
            <p:nvPr/>
          </p:nvCxnSpPr>
          <p:spPr>
            <a:xfrm>
              <a:off x="18572288" y="28211488"/>
              <a:ext cx="2631729" cy="578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C6A0E8F5-6913-A403-9C62-7DF912569D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42167" y="27863504"/>
              <a:ext cx="2460912" cy="934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Arrow Connector 988">
              <a:extLst>
                <a:ext uri="{FF2B5EF4-FFF2-40B4-BE49-F238E27FC236}">
                  <a16:creationId xmlns:a16="http://schemas.microsoft.com/office/drawing/2014/main" id="{F0250ABE-A147-AEB1-21C1-1F008CF72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63432" y="26845454"/>
              <a:ext cx="1259058" cy="45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1875CCBD-D1E1-BA51-6CEA-DECD4FC01290}"/>
                </a:ext>
              </a:extLst>
            </p:cNvPr>
            <p:cNvSpPr/>
            <p:nvPr/>
          </p:nvSpPr>
          <p:spPr>
            <a:xfrm>
              <a:off x="21730361" y="25179643"/>
              <a:ext cx="611925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2800" dirty="0">
                  <a:solidFill>
                    <a:srgbClr val="C00000"/>
                  </a:solidFill>
                  <a:latin typeface="Times" pitchFamily="2" charset="0"/>
                </a:rPr>
                <a:t> (6) The routing peer recovers  the spammer’s secret key, withdraws its funds and removes it from the group</a:t>
              </a:r>
              <a:endParaRPr lang="en-CA" sz="2800" dirty="0">
                <a:effectLst/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8" name="Rectangle 1087">
                  <a:extLst>
                    <a:ext uri="{FF2B5EF4-FFF2-40B4-BE49-F238E27FC236}">
                      <a16:creationId xmlns:a16="http://schemas.microsoft.com/office/drawing/2014/main" id="{DE1CA5DA-83F9-F764-D48D-388653AB2383}"/>
                    </a:ext>
                  </a:extLst>
                </p:cNvPr>
                <p:cNvSpPr/>
                <p:nvPr/>
              </p:nvSpPr>
              <p:spPr>
                <a:xfrm>
                  <a:off x="23831034" y="28177985"/>
                  <a:ext cx="6119254" cy="267765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CA" sz="2800" dirty="0">
                      <a:latin typeface="Times" pitchFamily="2" charset="0"/>
                    </a:rPr>
                    <a:t>(3) Each routing peer verifies the proof before relaying:</a:t>
                  </a:r>
                </a:p>
                <a:p>
                  <a:pPr>
                    <a:defRPr/>
                  </a:pPr>
                  <a:r>
                    <a:rPr lang="en-US" sz="2800" dirty="0">
                      <a:latin typeface="Times" pitchFamily="2" charset="0"/>
                    </a:rPr>
                    <a:t>Checks</a:t>
                  </a:r>
                  <a:r>
                    <a:rPr lang="en-CA" sz="2800" dirty="0">
                      <a:latin typeface="Times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CA" sz="2800" b="1" i="1" dirty="0" smtClean="0">
                          <a:latin typeface="Cambria Math" panose="02040503050406030204" pitchFamily="18" charset="0"/>
                        </a:rPr>
                        <m:t>𝑬𝒑𝒐𝒄𝒉</m:t>
                      </m:r>
                    </m:oMath>
                  </a14:m>
                  <a:r>
                    <a:rPr lang="en-CA" sz="2800" dirty="0">
                      <a:latin typeface="Times" pitchFamily="2" charset="0"/>
                    </a:rPr>
                    <a:t> against the local </a:t>
                  </a:r>
                  <a14:m>
                    <m:oMath xmlns:m="http://schemas.openxmlformats.org/officeDocument/2006/math">
                      <m:r>
                        <a:rPr lang="en-CA" sz="2800" i="1" dirty="0" smtClean="0">
                          <a:latin typeface="Cambria Math" panose="02040503050406030204" pitchFamily="18" charset="0"/>
                        </a:rPr>
                        <m:t>𝐸𝑝𝑜𝑐h</m:t>
                      </m:r>
                    </m:oMath>
                  </a14:m>
                  <a:endParaRPr lang="en-CA" sz="2800" dirty="0">
                    <a:latin typeface="Times" pitchFamily="2" charset="0"/>
                  </a:endParaRPr>
                </a:p>
                <a:p>
                  <a:pPr>
                    <a:defRPr/>
                  </a:pPr>
                  <a:r>
                    <a:rPr lang="en-CA" sz="2800" dirty="0">
                      <a:latin typeface="Times" pitchFamily="2" charset="0"/>
                    </a:rPr>
                    <a:t>Checks </a:t>
                  </a:r>
                  <a14:m>
                    <m:oMath xmlns:m="http://schemas.openxmlformats.org/officeDocument/2006/math">
                      <m:r>
                        <a:rPr lang="en-CA" sz="2800" b="1" i="1" dirty="0" smtClean="0">
                          <a:latin typeface="Cambria Math" panose="02040503050406030204" pitchFamily="18" charset="0"/>
                        </a:rPr>
                        <m:t>𝑰𝑵</m:t>
                      </m:r>
                    </m:oMath>
                  </a14:m>
                  <a:r>
                    <a:rPr lang="en-CA" sz="2800" dirty="0">
                      <a:latin typeface="Times" pitchFamily="2" charset="0"/>
                    </a:rPr>
                    <a:t> for double signaling </a:t>
                  </a:r>
                </a:p>
                <a:p>
                  <a:pPr>
                    <a:defRPr/>
                  </a:pPr>
                  <a:r>
                    <a:rPr lang="en-CA" sz="2800" dirty="0">
                      <a:latin typeface="Times" pitchFamily="2" charset="0"/>
                    </a:rPr>
                    <a:t>Verifies the RLN proof </a:t>
                  </a:r>
                  <a14:m>
                    <m:oMath xmlns:m="http://schemas.openxmlformats.org/officeDocument/2006/math">
                      <m:r>
                        <a:rPr lang="en-CA" sz="2800" b="1" i="1">
                          <a:latin typeface="Cambria Math" panose="02040503050406030204" pitchFamily="18" charset="0"/>
                        </a:rPr>
                        <m:t>𝝅</m:t>
                      </m:r>
                    </m:oMath>
                  </a14:m>
                  <a:endParaRPr lang="en-CA" sz="2800" b="1" dirty="0">
                    <a:latin typeface="Times" pitchFamily="2" charset="0"/>
                  </a:endParaRPr>
                </a:p>
                <a:p>
                  <a:pPr algn="ctr"/>
                  <a:endParaRPr lang="en-CA" sz="2800" dirty="0">
                    <a:effectLst/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88" name="Rectangle 1087">
                  <a:extLst>
                    <a:ext uri="{FF2B5EF4-FFF2-40B4-BE49-F238E27FC236}">
                      <a16:creationId xmlns:a16="http://schemas.microsoft.com/office/drawing/2014/main" id="{DE1CA5DA-83F9-F764-D48D-388653AB2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1034" y="28177985"/>
                  <a:ext cx="6119254" cy="2677656"/>
                </a:xfrm>
                <a:prstGeom prst="rect">
                  <a:avLst/>
                </a:prstGeom>
                <a:blipFill>
                  <a:blip r:embed="rId32"/>
                  <a:stretch>
                    <a:fillRect l="-2070" t="-23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60" name="Picture 959">
              <a:extLst>
                <a:ext uri="{FF2B5EF4-FFF2-40B4-BE49-F238E27FC236}">
                  <a16:creationId xmlns:a16="http://schemas.microsoft.com/office/drawing/2014/main" id="{541B8F2F-A776-31BC-5A19-2AB791C59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3489555" y="28876952"/>
              <a:ext cx="380562" cy="337432"/>
            </a:xfrm>
            <a:prstGeom prst="rect">
              <a:avLst/>
            </a:prstGeom>
          </p:spPr>
        </p:pic>
        <p:pic>
          <p:nvPicPr>
            <p:cNvPr id="1089" name="Picture 1088">
              <a:extLst>
                <a:ext uri="{FF2B5EF4-FFF2-40B4-BE49-F238E27FC236}">
                  <a16:creationId xmlns:a16="http://schemas.microsoft.com/office/drawing/2014/main" id="{EDBAF863-438F-01DC-B211-7B9260BB0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3438650" y="29417402"/>
              <a:ext cx="380562" cy="337432"/>
            </a:xfrm>
            <a:prstGeom prst="rect">
              <a:avLst/>
            </a:prstGeom>
          </p:spPr>
        </p:pic>
        <p:pic>
          <p:nvPicPr>
            <p:cNvPr id="1090" name="Picture 1089">
              <a:extLst>
                <a:ext uri="{FF2B5EF4-FFF2-40B4-BE49-F238E27FC236}">
                  <a16:creationId xmlns:a16="http://schemas.microsoft.com/office/drawing/2014/main" id="{735852FC-5D44-C905-17BB-80DAD6C17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3450472" y="29903756"/>
              <a:ext cx="380562" cy="337432"/>
            </a:xfrm>
            <a:prstGeom prst="rect">
              <a:avLst/>
            </a:prstGeom>
          </p:spPr>
        </p:pic>
      </p:grpSp>
      <p:sp>
        <p:nvSpPr>
          <p:cNvPr id="5" name="CustomShape 2"/>
          <p:cNvSpPr/>
          <p:nvPr/>
        </p:nvSpPr>
        <p:spPr>
          <a:xfrm>
            <a:off x="-1" y="0"/>
            <a:ext cx="30267275" cy="365264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E98E8E"/>
              </a:gs>
              <a:gs pos="100000">
                <a:srgbClr val="F7DDDD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90000" tIns="45000" rIns="90000" bIns="45000" anchor="t" anchorCtr="0" compatLnSpc="0"/>
          <a:lstStyle/>
          <a:p>
            <a:pPr lvl="0" hangingPunct="0"/>
            <a:endParaRPr lang="en-US" sz="1800" b="0" i="0" u="none" strike="noStrike" kern="1200" dirty="0">
              <a:ln>
                <a:noFill/>
              </a:ln>
              <a:latin typeface="Times" pitchFamily="2" charset="0"/>
              <a:ea typeface="WenQuanYi Zen Hei" pitchFamily="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202436"/>
            <a:ext cx="302762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Times" pitchFamily="2" charset="0"/>
                <a:cs typeface="Times New Roman" panose="02020603050405020304" pitchFamily="18" charset="0"/>
              </a:rPr>
              <a:t> Privacy-Preserving Spam-Protected Gossip-Based Routing </a:t>
            </a:r>
          </a:p>
        </p:txBody>
      </p:sp>
      <p:sp>
        <p:nvSpPr>
          <p:cNvPr id="545" name="Rectangle 544"/>
          <p:cNvSpPr/>
          <p:nvPr/>
        </p:nvSpPr>
        <p:spPr>
          <a:xfrm>
            <a:off x="10735319" y="1834892"/>
            <a:ext cx="4788490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Times" pitchFamily="2" charset="0"/>
                <a:cs typeface="Times New Roman" panose="02020603050405020304" pitchFamily="18" charset="0"/>
              </a:rPr>
              <a:t>Barry Whitehat</a:t>
            </a:r>
          </a:p>
          <a:p>
            <a:pPr algn="ctr"/>
            <a:r>
              <a:rPr lang="en-US" sz="2800" dirty="0">
                <a:latin typeface="Times" pitchFamily="2" charset="0"/>
                <a:cs typeface="Times New Roman" panose="02020603050405020304" pitchFamily="18" charset="0"/>
              </a:rPr>
              <a:t>Unaffiliated</a:t>
            </a:r>
          </a:p>
          <a:p>
            <a:pPr algn="ctr"/>
            <a:r>
              <a:rPr lang="en-CA" sz="2800" dirty="0" err="1">
                <a:latin typeface="Times" pitchFamily="2" charset="0"/>
              </a:rPr>
              <a:t>barrywhitehat@protonmail.com</a:t>
            </a:r>
            <a:endParaRPr lang="en-US" sz="2800" dirty="0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88847" y="1819508"/>
            <a:ext cx="4753481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err="1">
                <a:latin typeface="Times" pitchFamily="2" charset="0"/>
                <a:cs typeface="Times New Roman" panose="02020603050405020304" pitchFamily="18" charset="0"/>
              </a:rPr>
              <a:t>Sanaz</a:t>
            </a:r>
            <a:r>
              <a:rPr lang="en-US" sz="4800" dirty="0">
                <a:latin typeface="Times" pitchFamily="2" charset="0"/>
                <a:cs typeface="Times New Roman" panose="02020603050405020304" pitchFamily="18" charset="0"/>
              </a:rPr>
              <a:t> Taheri</a:t>
            </a:r>
          </a:p>
          <a:p>
            <a:pPr algn="ctr"/>
            <a:r>
              <a:rPr lang="en-CA" sz="2800" dirty="0">
                <a:latin typeface="Times" pitchFamily="2" charset="0"/>
              </a:rPr>
              <a:t>Vac Research and Development</a:t>
            </a:r>
            <a:endParaRPr lang="en-US" sz="2800" dirty="0">
              <a:latin typeface="Times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latin typeface="Times" pitchFamily="2" charset="0"/>
                <a:cs typeface="Times New Roman" panose="02020603050405020304" pitchFamily="18" charset="0"/>
              </a:rPr>
              <a:t>sanaz@status.im</a:t>
            </a:r>
            <a:endParaRPr lang="en-US" sz="2800" dirty="0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C449F559-BBE4-8347-4B8C-F5986AB4A0E0}"/>
              </a:ext>
            </a:extLst>
          </p:cNvPr>
          <p:cNvSpPr/>
          <p:nvPr/>
        </p:nvSpPr>
        <p:spPr>
          <a:xfrm>
            <a:off x="5298289" y="1833610"/>
            <a:ext cx="475348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Times" pitchFamily="2" charset="0"/>
                <a:cs typeface="Times New Roman" panose="02020603050405020304" pitchFamily="18" charset="0"/>
              </a:rPr>
              <a:t>Oskar </a:t>
            </a:r>
            <a:r>
              <a:rPr lang="en-US" sz="4800" dirty="0" err="1">
                <a:latin typeface="Times" pitchFamily="2" charset="0"/>
                <a:cs typeface="Times New Roman" panose="02020603050405020304" pitchFamily="18" charset="0"/>
              </a:rPr>
              <a:t>Thoren</a:t>
            </a:r>
            <a:endParaRPr lang="en-US" sz="4800" dirty="0">
              <a:latin typeface="Times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CA" sz="2800" dirty="0">
                <a:latin typeface="Times" pitchFamily="2" charset="0"/>
              </a:rPr>
              <a:t>Vac Research and Development</a:t>
            </a:r>
            <a:endParaRPr lang="en-US" sz="2800" dirty="0">
              <a:latin typeface="Times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 err="1">
                <a:latin typeface="Times" pitchFamily="2" charset="0"/>
                <a:cs typeface="Times New Roman" panose="02020603050405020304" pitchFamily="18" charset="0"/>
              </a:rPr>
              <a:t>oskar@status.im</a:t>
            </a:r>
            <a:endParaRPr lang="en-US" sz="2800" dirty="0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80F86924-75AC-67CF-5E38-446C158FB5C7}"/>
              </a:ext>
            </a:extLst>
          </p:cNvPr>
          <p:cNvSpPr/>
          <p:nvPr/>
        </p:nvSpPr>
        <p:spPr>
          <a:xfrm>
            <a:off x="16201906" y="1828261"/>
            <a:ext cx="3669594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4800" dirty="0">
                <a:latin typeface="Times" pitchFamily="2" charset="0"/>
              </a:rPr>
              <a:t>Wei </a:t>
            </a:r>
            <a:r>
              <a:rPr lang="en-CA" sz="4800" dirty="0" err="1">
                <a:latin typeface="Times" pitchFamily="2" charset="0"/>
              </a:rPr>
              <a:t>Jie</a:t>
            </a:r>
            <a:r>
              <a:rPr lang="en-CA" sz="4800" dirty="0">
                <a:latin typeface="Times" pitchFamily="2" charset="0"/>
              </a:rPr>
              <a:t> Koh</a:t>
            </a:r>
          </a:p>
          <a:p>
            <a:pPr algn="ctr"/>
            <a:r>
              <a:rPr lang="en-US" sz="2800" dirty="0">
                <a:latin typeface="Times" pitchFamily="2" charset="0"/>
                <a:cs typeface="Times New Roman" panose="02020603050405020304" pitchFamily="18" charset="0"/>
              </a:rPr>
              <a:t>Independent</a:t>
            </a:r>
            <a:endParaRPr lang="en-CA" sz="2800" dirty="0">
              <a:latin typeface="Times" pitchFamily="2" charset="0"/>
            </a:endParaRPr>
          </a:p>
          <a:p>
            <a:pPr algn="ctr"/>
            <a:r>
              <a:rPr lang="en-CA" sz="2800" dirty="0" err="1">
                <a:latin typeface="Times" pitchFamily="2" charset="0"/>
              </a:rPr>
              <a:t>contact@kohweijie.com</a:t>
            </a:r>
            <a:endParaRPr lang="en-US" sz="2800" dirty="0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0F73B3C-8EAA-27D5-498C-E888C77C0AA6}"/>
              </a:ext>
            </a:extLst>
          </p:cNvPr>
          <p:cNvSpPr/>
          <p:nvPr/>
        </p:nvSpPr>
        <p:spPr>
          <a:xfrm>
            <a:off x="20984943" y="1823680"/>
            <a:ext cx="4091185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4800" dirty="0" err="1">
                <a:latin typeface="Times" pitchFamily="2" charset="0"/>
              </a:rPr>
              <a:t>Onur</a:t>
            </a:r>
            <a:r>
              <a:rPr lang="en-CA" sz="4800" dirty="0">
                <a:latin typeface="Times" pitchFamily="2" charset="0"/>
              </a:rPr>
              <a:t> </a:t>
            </a:r>
            <a:r>
              <a:rPr lang="en-CA" sz="4800" dirty="0" err="1">
                <a:latin typeface="Times" pitchFamily="2" charset="0"/>
              </a:rPr>
              <a:t>Kilic</a:t>
            </a:r>
            <a:endParaRPr lang="en-CA" sz="4800" dirty="0">
              <a:latin typeface="Times" pitchFamily="2" charset="0"/>
            </a:endParaRPr>
          </a:p>
          <a:p>
            <a:pPr algn="ctr"/>
            <a:r>
              <a:rPr lang="en-CA" sz="2800" dirty="0">
                <a:latin typeface="Times" pitchFamily="2" charset="0"/>
              </a:rPr>
              <a:t>Unaffiliated</a:t>
            </a:r>
            <a:br>
              <a:rPr lang="en-CA" sz="4800" dirty="0">
                <a:latin typeface="Times" pitchFamily="2" charset="0"/>
              </a:rPr>
            </a:br>
            <a:r>
              <a:rPr lang="en-CA" sz="2800" dirty="0" err="1">
                <a:latin typeface="Times" pitchFamily="2" charset="0"/>
              </a:rPr>
              <a:t>onurkilic@protonmail.com</a:t>
            </a:r>
            <a:endParaRPr lang="en-US" sz="2800" dirty="0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3046AA59-6466-1914-1EEF-BD622B826E59}"/>
              </a:ext>
            </a:extLst>
          </p:cNvPr>
          <p:cNvSpPr/>
          <p:nvPr/>
        </p:nvSpPr>
        <p:spPr>
          <a:xfrm>
            <a:off x="25964342" y="1882844"/>
            <a:ext cx="3414717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4800" dirty="0">
                <a:latin typeface="Times" pitchFamily="2" charset="0"/>
              </a:rPr>
              <a:t>Kobi </a:t>
            </a:r>
            <a:r>
              <a:rPr lang="en-CA" sz="4800" dirty="0" err="1">
                <a:latin typeface="Times" pitchFamily="2" charset="0"/>
              </a:rPr>
              <a:t>Gurkan</a:t>
            </a:r>
            <a:endParaRPr lang="en-CA" sz="4800" dirty="0">
              <a:latin typeface="Times" pitchFamily="2" charset="0"/>
            </a:endParaRPr>
          </a:p>
          <a:p>
            <a:pPr algn="ctr"/>
            <a:r>
              <a:rPr lang="en-CA" sz="2800" dirty="0" err="1">
                <a:latin typeface="Times" pitchFamily="2" charset="0"/>
              </a:rPr>
              <a:t>cLabs</a:t>
            </a:r>
            <a:br>
              <a:rPr lang="en-CA" sz="2800" dirty="0">
                <a:latin typeface="Times" pitchFamily="2" charset="0"/>
              </a:rPr>
            </a:br>
            <a:r>
              <a:rPr lang="en-CA" sz="2800" dirty="0" err="1">
                <a:latin typeface="Times" pitchFamily="2" charset="0"/>
              </a:rPr>
              <a:t>me@kobi.one</a:t>
            </a:r>
            <a:endParaRPr lang="en-US" sz="2800" dirty="0">
              <a:latin typeface="Times" pitchFamily="2" charset="0"/>
              <a:cs typeface="Times New Roman" panose="02020603050405020304" pitchFamily="18" charset="0"/>
            </a:endParaRPr>
          </a:p>
        </p:txBody>
      </p:sp>
      <p:pic>
        <p:nvPicPr>
          <p:cNvPr id="315" name="Picture 10">
            <a:extLst>
              <a:ext uri="{FF2B5EF4-FFF2-40B4-BE49-F238E27FC236}">
                <a16:creationId xmlns:a16="http://schemas.microsoft.com/office/drawing/2014/main" id="{AC61B70C-4054-0014-ED6F-71BB2EA25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4866" y="13697336"/>
            <a:ext cx="829441" cy="72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90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2113</TotalTime>
  <Words>793</Words>
  <Application>Microsoft Macintosh PowerPoint</Application>
  <PresentationFormat>Custom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sanaz taheri</dc:creator>
  <cp:lastModifiedBy>sanaz taheri</cp:lastModifiedBy>
  <cp:revision>224</cp:revision>
  <dcterms:created xsi:type="dcterms:W3CDTF">2017-06-09T07:10:36Z</dcterms:created>
  <dcterms:modified xsi:type="dcterms:W3CDTF">2022-06-20T23:54:39Z</dcterms:modified>
</cp:coreProperties>
</file>