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/>
    <p:restoredTop sz="94675"/>
  </p:normalViewPr>
  <p:slideViewPr>
    <p:cSldViewPr snapToGrid="0" snapToObjects="1">
      <p:cViewPr varScale="1">
        <p:scale>
          <a:sx n="86" d="100"/>
          <a:sy n="86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1FE1F-A576-7F4C-A68A-C7BF3813E502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02F2D-BE06-8B43-AB6D-CC98E57C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D427B8-BE0E-E24E-A2FD-52DC04A949F0}" type="datetime1">
              <a:rPr lang="en-US" altLang="x-none">
                <a:solidFill>
                  <a:srgbClr val="D5EDF4"/>
                </a:solidFill>
              </a:rPr>
              <a:pPr>
                <a:defRPr/>
              </a:pPr>
              <a:t>2/6/19</a:t>
            </a:fld>
            <a:endParaRPr lang="en-US" altLang="x-none">
              <a:solidFill>
                <a:srgbClr val="D5EDF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5EDF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221F97-0BFB-8346-AC65-AF5A3BF3F6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>
              <a:solidFill>
                <a:srgbClr val="D5EDF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5EDF4"/>
                </a:solidFill>
              </a:rPr>
              <a:t>Viviana Acquaviva (CUNY), Rockefeller U, April2015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0B612D-1628-4441-90F3-1D9C2786BC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>
              <a:solidFill>
                <a:srgbClr val="D5EDF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5EDF4"/>
                </a:solidFill>
              </a:rPr>
              <a:t>Viviana Acquaviva (CUNY), Rockefeller U, April2015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2389C9-7E9F-6B47-B706-D095CE9E4A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>
              <a:solidFill>
                <a:srgbClr val="D5EDF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5EDF4"/>
                </a:solidFill>
              </a:rPr>
              <a:t>Viviana Acquaviva (CUNY), </a:t>
            </a:r>
            <a:r>
              <a:rPr lang="en-US" err="1">
                <a:solidFill>
                  <a:srgbClr val="D5EDF4"/>
                </a:solidFill>
              </a:rPr>
              <a:t>Macalulay</a:t>
            </a:r>
            <a:r>
              <a:rPr lang="en-US">
                <a:solidFill>
                  <a:srgbClr val="D5EDF4"/>
                </a:solidFill>
              </a:rPr>
              <a:t> Honors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9BD89B-E433-E04D-B6A6-EFD35CBE39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DFB822-FBCB-F74F-A304-31072B14B638}" type="datetime1">
              <a:rPr lang="en-US" altLang="x-none">
                <a:solidFill>
                  <a:srgbClr val="D5EDF4"/>
                </a:solidFill>
              </a:rPr>
              <a:pPr>
                <a:defRPr/>
              </a:pPr>
              <a:t>2/6/19</a:t>
            </a:fld>
            <a:endParaRPr lang="en-US" altLang="x-none">
              <a:solidFill>
                <a:srgbClr val="D5EDF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5EDF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3BE3BC-7A88-7F47-82E8-2309045E16B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>
              <a:solidFill>
                <a:srgbClr val="D5EDF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5EDF4"/>
                </a:solidFill>
              </a:rPr>
              <a:t>Viviana Acquaviva (CUNY), Rockefeller U, April2015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669374-6CD5-3F4C-A9C7-D7893811A88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>
              <a:solidFill>
                <a:srgbClr val="D5EDF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5EDF4"/>
                </a:solidFill>
              </a:rPr>
              <a:t>Viviana Acquaviva (CUNY), Rockefeller U, April2015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A46BAC-18AF-9742-A117-5526F44E5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>
              <a:solidFill>
                <a:srgbClr val="D5ED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5EDF4"/>
                </a:solidFill>
              </a:rPr>
              <a:t>Viviana Acquaviva (CUNY), Rockefeller U, April2015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CBDEF1-EAB0-4E45-A4FF-CED267F1D9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>
              <a:solidFill>
                <a:srgbClr val="D5EDF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5EDF4"/>
                </a:solidFill>
              </a:rPr>
              <a:t>Viviana Acquaviva (CUNY), Rockefeller U, April2015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1E98BC-B1E5-F749-8014-8532E4C370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>
              <a:solidFill>
                <a:srgbClr val="D5EDF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5EDF4"/>
                </a:solidFill>
              </a:rPr>
              <a:t>Viviana Acquaviva (CUNY), Rockefeller U, April2015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2FD664-3079-7041-878D-BA2D7DDECA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>
              <a:solidFill>
                <a:srgbClr val="D5EDF4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0F7BB3-C372-B146-B6EB-1BDE1CE084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5EDF4"/>
                </a:solidFill>
              </a:rPr>
              <a:t>Viviana Acquaviva (CUNY), Rockefeller U, April2015 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4967" y="5648326"/>
            <a:ext cx="732367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7DF58C0-D9C4-7D4E-9FA4-08C327533677}" type="slidenum">
              <a:rPr lang="en-US" altLang="x-none">
                <a:latin typeface="Times New Roman" charset="0"/>
                <a:ea typeface="ＭＳ Ｐゴシック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1103" y="3988066"/>
            <a:ext cx="236696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D5EDF4"/>
                </a:solidFill>
                <a:latin typeface="Times New Roman" charset="0"/>
              </a:rPr>
              <a:t>Viviana Acquaviva (CUNY), Rockefeller U, April 2015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5384" y="1585384"/>
            <a:ext cx="2438400" cy="4868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CB16CB9-DEE3-DF46-AE18-D4F6610217F6}" type="datetime1">
              <a:rPr lang="en-US" altLang="x-none">
                <a:solidFill>
                  <a:srgbClr val="D5EDF4"/>
                </a:solidFill>
                <a:latin typeface="Times New Roman" charset="0"/>
                <a:ea typeface="ＭＳ Ｐゴシック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2/6/19</a:t>
            </a:fld>
            <a:endParaRPr lang="en-US" altLang="x-none">
              <a:solidFill>
                <a:srgbClr val="D5EDF4"/>
              </a:solidFill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012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E2751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FFB400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7EB606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1"/>
            <a:ext cx="7620000" cy="715963"/>
          </a:xfrm>
        </p:spPr>
        <p:txBody>
          <a:bodyPr/>
          <a:lstStyle/>
          <a:p>
            <a:pPr algn="ctr">
              <a:defRPr/>
            </a:pPr>
            <a:r>
              <a:rPr lang="en-US" sz="3000" dirty="0"/>
              <a:t>Basics of parameter estimation</a:t>
            </a:r>
            <a:endParaRPr lang="en-US" sz="3000" dirty="0"/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1981200" y="993775"/>
            <a:ext cx="7620000" cy="48006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In Physics we like to measure things.</a:t>
            </a:r>
          </a:p>
          <a:p>
            <a:r>
              <a:rPr lang="en-US" altLang="x-none" dirty="0">
                <a:ea typeface="ＭＳ Ｐゴシック" charset="-128"/>
              </a:rPr>
              <a:t>Sometimes the things that we want to measure are directly measurable, for example the width of this room.</a:t>
            </a:r>
          </a:p>
          <a:p>
            <a:r>
              <a:rPr lang="en-US" altLang="x-none" dirty="0">
                <a:ea typeface="ＭＳ Ｐゴシック" charset="-128"/>
              </a:rPr>
              <a:t>Some other times the measurements are not direct but come from a model.  This process is called </a:t>
            </a:r>
            <a:r>
              <a:rPr lang="en-US" altLang="x-none" i="1" dirty="0">
                <a:ea typeface="ＭＳ Ｐゴシック" charset="-128"/>
              </a:rPr>
              <a:t>inference.</a:t>
            </a:r>
          </a:p>
          <a:p>
            <a:r>
              <a:rPr lang="en-US" altLang="x-none" dirty="0">
                <a:ea typeface="ＭＳ Ｐゴシック" charset="-128"/>
              </a:rPr>
              <a:t>Say for example that you have a scatter plot with some points that show your </a:t>
            </a:r>
            <a:r>
              <a:rPr lang="en-US" altLang="x-none" dirty="0" smtClean="0">
                <a:ea typeface="ＭＳ Ｐゴシック" charset="-128"/>
              </a:rPr>
              <a:t>measurements (practical example: time in seconds and distance in meters).</a:t>
            </a:r>
          </a:p>
        </p:txBody>
      </p:sp>
      <p:pic>
        <p:nvPicPr>
          <p:cNvPr id="10342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24326"/>
            <a:ext cx="37973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2"/>
          <p:cNvSpPr txBox="1">
            <a:spLocks/>
          </p:cNvSpPr>
          <p:nvPr/>
        </p:nvSpPr>
        <p:spPr bwMode="auto">
          <a:xfrm>
            <a:off x="1538288" y="152400"/>
            <a:ext cx="813911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639763" indent="-228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004888" indent="-228600">
              <a:spcBef>
                <a:spcPct val="20000"/>
              </a:spcBef>
              <a:buClr>
                <a:srgbClr val="E2751D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279525" indent="-228600">
              <a:spcBef>
                <a:spcPct val="20000"/>
              </a:spcBef>
              <a:buClr>
                <a:srgbClr val="FFB400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1554163" indent="-228600">
              <a:spcBef>
                <a:spcPct val="20000"/>
              </a:spcBef>
              <a:buClr>
                <a:srgbClr val="7EB60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60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60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60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60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2C7C9F"/>
              </a:buClr>
            </a:pPr>
            <a:r>
              <a:rPr lang="en-US" altLang="x-none" dirty="0">
                <a:solidFill>
                  <a:prstClr val="black"/>
                </a:solidFill>
              </a:rPr>
              <a:t>In this case, the data seems to suggest that a simple model, a straight line, could “fit” your data.</a:t>
            </a:r>
          </a:p>
          <a:p>
            <a:pPr eaLnBrk="0" fontAlgn="base" hangingPunct="0">
              <a:spcAft>
                <a:spcPct val="0"/>
              </a:spcAft>
              <a:buClr>
                <a:srgbClr val="2C7C9F"/>
              </a:buClr>
            </a:pPr>
            <a:r>
              <a:rPr lang="en-US" altLang="x-none" dirty="0">
                <a:solidFill>
                  <a:prstClr val="black"/>
                </a:solidFill>
              </a:rPr>
              <a:t>To “fit” the data means that you would be able to draw a model that goes through the data reasonably well, and allows you to predict what happens in regions not covered by the points.</a:t>
            </a:r>
          </a:p>
          <a:p>
            <a:pPr eaLnBrk="0" fontAlgn="base" hangingPunct="0">
              <a:spcAft>
                <a:spcPct val="0"/>
              </a:spcAft>
              <a:buClr>
                <a:srgbClr val="2C7C9F"/>
              </a:buClr>
            </a:pPr>
            <a:r>
              <a:rPr lang="en-US" altLang="x-none" dirty="0">
                <a:solidFill>
                  <a:prstClr val="black"/>
                </a:solidFill>
              </a:rPr>
              <a:t> For this simple case, you would draw a line through your points, and you can find (for example) the slope and intercept of this line.</a:t>
            </a:r>
          </a:p>
          <a:p>
            <a:pPr eaLnBrk="0" fontAlgn="base" hangingPunct="0">
              <a:spcAft>
                <a:spcPct val="0"/>
              </a:spcAft>
              <a:buClr>
                <a:srgbClr val="2C7C9F"/>
              </a:buClr>
            </a:pPr>
            <a:r>
              <a:rPr lang="en-US" altLang="x-none" dirty="0">
                <a:solidFill>
                  <a:prstClr val="black"/>
                </a:solidFill>
              </a:rPr>
              <a:t>The SLOPE and INTERCEPT are not measured directly, but they are </a:t>
            </a:r>
            <a:r>
              <a:rPr lang="en-US" altLang="x-none" i="1" dirty="0">
                <a:solidFill>
                  <a:srgbClr val="FF0000"/>
                </a:solidFill>
              </a:rPr>
              <a:t>inferred </a:t>
            </a:r>
            <a:r>
              <a:rPr lang="en-US" altLang="x-none" dirty="0">
                <a:solidFill>
                  <a:prstClr val="black"/>
                </a:solidFill>
              </a:rPr>
              <a:t>from your measurements + your model.</a:t>
            </a:r>
          </a:p>
          <a:p>
            <a:pPr eaLnBrk="0" fontAlgn="base" hangingPunct="0">
              <a:spcAft>
                <a:spcPct val="0"/>
              </a:spcAft>
              <a:buClr>
                <a:srgbClr val="2C7C9F"/>
              </a:buClr>
            </a:pPr>
            <a:r>
              <a:rPr lang="en-US" altLang="x-none" dirty="0">
                <a:solidFill>
                  <a:prstClr val="black"/>
                </a:solidFill>
              </a:rPr>
              <a:t>Those are the </a:t>
            </a:r>
            <a:r>
              <a:rPr lang="en-US" altLang="x-none" dirty="0">
                <a:solidFill>
                  <a:srgbClr val="FF0000"/>
                </a:solidFill>
              </a:rPr>
              <a:t>parameters </a:t>
            </a:r>
            <a:r>
              <a:rPr lang="en-US" altLang="x-none" dirty="0">
                <a:solidFill>
                  <a:prstClr val="black"/>
                </a:solidFill>
              </a:rPr>
              <a:t>of your model.</a:t>
            </a:r>
          </a:p>
        </p:txBody>
      </p:sp>
      <p:pic>
        <p:nvPicPr>
          <p:cNvPr id="6144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4038600"/>
            <a:ext cx="41576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4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ontent Placeholder 2"/>
          <p:cNvSpPr txBox="1">
            <a:spLocks/>
          </p:cNvSpPr>
          <p:nvPr/>
        </p:nvSpPr>
        <p:spPr bwMode="auto">
          <a:xfrm>
            <a:off x="1538288" y="152400"/>
            <a:ext cx="81391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639763" indent="-228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004888" indent="-228600">
              <a:spcBef>
                <a:spcPct val="20000"/>
              </a:spcBef>
              <a:buClr>
                <a:srgbClr val="E2751D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279525" indent="-228600">
              <a:spcBef>
                <a:spcPct val="20000"/>
              </a:spcBef>
              <a:buClr>
                <a:srgbClr val="FFB400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1554163" indent="-228600">
              <a:spcBef>
                <a:spcPct val="20000"/>
              </a:spcBef>
              <a:buClr>
                <a:srgbClr val="7EB60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60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60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60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60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2C7C9F"/>
              </a:buClr>
            </a:pPr>
            <a:r>
              <a:rPr lang="en-US" altLang="x-none" dirty="0">
                <a:solidFill>
                  <a:prstClr val="black"/>
                </a:solidFill>
              </a:rPr>
              <a:t>In real life, data have uncertainties associated to them.</a:t>
            </a:r>
          </a:p>
          <a:p>
            <a:pPr eaLnBrk="0" fontAlgn="base" hangingPunct="0">
              <a:spcAft>
                <a:spcPct val="0"/>
              </a:spcAft>
              <a:buClr>
                <a:srgbClr val="2C7C9F"/>
              </a:buClr>
            </a:pPr>
            <a:r>
              <a:rPr lang="en-US" altLang="x-none" dirty="0">
                <a:solidFill>
                  <a:prstClr val="black"/>
                </a:solidFill>
              </a:rPr>
              <a:t>A good thing to do is to take into account the uncertainties when we fit models to data.</a:t>
            </a:r>
          </a:p>
          <a:p>
            <a:pPr eaLnBrk="0" fontAlgn="base" hangingPunct="0">
              <a:spcAft>
                <a:spcPct val="0"/>
              </a:spcAft>
              <a:buClr>
                <a:srgbClr val="2C7C9F"/>
              </a:buClr>
            </a:pPr>
            <a:r>
              <a:rPr lang="en-US" altLang="x-none" dirty="0">
                <a:solidFill>
                  <a:prstClr val="black"/>
                </a:solidFill>
              </a:rPr>
              <a:t>Data points with larger uncertainties should matter less. This is called inverse error weighting.</a:t>
            </a:r>
          </a:p>
          <a:p>
            <a:pPr eaLnBrk="0" fontAlgn="base" hangingPunct="0">
              <a:spcAft>
                <a:spcPct val="0"/>
              </a:spcAft>
              <a:buClr>
                <a:srgbClr val="2C7C9F"/>
              </a:buClr>
            </a:pPr>
            <a:r>
              <a:rPr lang="en-US" altLang="x-none" dirty="0">
                <a:solidFill>
                  <a:prstClr val="black"/>
                </a:solidFill>
              </a:rPr>
              <a:t>Weighing the errors may lead to a different result.</a:t>
            </a:r>
          </a:p>
        </p:txBody>
      </p:sp>
      <p:pic>
        <p:nvPicPr>
          <p:cNvPr id="6246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62275"/>
            <a:ext cx="40386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2962275"/>
            <a:ext cx="4048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2819400" y="5867401"/>
            <a:ext cx="6153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244A58"/>
                </a:solidFill>
                <a:ea typeface="ＭＳ Ｐゴシック" charset="-128"/>
                <a:cs typeface="Helvetica Light"/>
              </a:rPr>
              <a:t>The green line is a better fit to the data because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244A58"/>
                </a:solidFill>
                <a:ea typeface="ＭＳ Ｐゴシック" charset="-128"/>
                <a:cs typeface="Helvetica Light"/>
              </a:rPr>
              <a:t>it takes into account experimental uncertainties.</a:t>
            </a:r>
          </a:p>
        </p:txBody>
      </p:sp>
    </p:spTree>
    <p:extLst>
      <p:ext uri="{BB962C8B-B14F-4D97-AF65-F5344CB8AC3E}">
        <p14:creationId xmlns:p14="http://schemas.microsoft.com/office/powerpoint/2010/main" val="21094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639762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Parameter fitting </a:t>
            </a:r>
            <a:endParaRPr lang="en-US" dirty="0"/>
          </a:p>
        </p:txBody>
      </p:sp>
      <p:sp>
        <p:nvSpPr>
          <p:cNvPr id="104450" name="Content Placeholder 5"/>
          <p:cNvSpPr>
            <a:spLocks noGrp="1"/>
          </p:cNvSpPr>
          <p:nvPr>
            <p:ph idx="1"/>
          </p:nvPr>
        </p:nvSpPr>
        <p:spPr>
          <a:xfrm>
            <a:off x="1944688" y="1371600"/>
            <a:ext cx="7620000" cy="16002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The previous fits to straight lines were done by Python using algorithms that do stuff in the background.</a:t>
            </a:r>
          </a:p>
          <a:p>
            <a:r>
              <a:rPr lang="en-US" altLang="x-none" dirty="0">
                <a:ea typeface="ＭＳ Ｐゴシック" charset="-128"/>
              </a:rPr>
              <a:t>If we want to fit the line ourselves (finding the parameters ”slope”, “intercept”), what should we do?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998663" y="2819401"/>
            <a:ext cx="73914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x-none" sz="2200" dirty="0">
                <a:solidFill>
                  <a:prstClr val="black"/>
                </a:solidFill>
                <a:latin typeface="Calibri" charset="0"/>
                <a:ea typeface="Helvetica Light" charset="0"/>
                <a:cs typeface="Helvetica Light" charset="0"/>
              </a:rPr>
              <a:t>We can make a grid of all possible parameter values.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x-none" sz="2200" dirty="0">
                <a:solidFill>
                  <a:prstClr val="black"/>
                </a:solidFill>
                <a:latin typeface="Calibri" charset="0"/>
                <a:ea typeface="Helvetica Light" charset="0"/>
                <a:cs typeface="Helvetica Light" charset="0"/>
              </a:rPr>
              <a:t>Each (slope, intercept) pair corresponds to a (unique) straight line.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x-none" sz="2200" dirty="0">
                <a:solidFill>
                  <a:prstClr val="black"/>
                </a:solidFill>
                <a:latin typeface="Calibri" charset="0"/>
                <a:ea typeface="Helvetica Light" charset="0"/>
                <a:cs typeface="Helvetica Light" charset="0"/>
              </a:rPr>
              <a:t>The straight line that minimizes the difference between model and data, while inverse-weighing the errors is the winning model (best fit).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x-none" sz="2200" dirty="0">
                <a:solidFill>
                  <a:prstClr val="black"/>
                </a:solidFill>
                <a:latin typeface="Calibri" charset="0"/>
                <a:ea typeface="Helvetica Light" charset="0"/>
                <a:cs typeface="Helvetica Light" charset="0"/>
              </a:rPr>
              <a:t>So we’ll go through all the possible combinations of (slope, intercept) pairs and find the one that minimizes the difference.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x-none" sz="2200" dirty="0">
              <a:solidFill>
                <a:prstClr val="black"/>
              </a:solidFill>
              <a:latin typeface="Calibri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763" y="101600"/>
            <a:ext cx="7620000" cy="965200"/>
          </a:xfrm>
        </p:spPr>
        <p:txBody>
          <a:bodyPr/>
          <a:lstStyle/>
          <a:p>
            <a:pPr algn="ctr">
              <a:defRPr/>
            </a:pPr>
            <a:r>
              <a:rPr lang="en-US" sz="3000" dirty="0"/>
              <a:t>Goodness of fit: the 𝜒</a:t>
            </a:r>
            <a:r>
              <a:rPr lang="en-US" sz="3000" baseline="30000" dirty="0"/>
              <a:t>2</a:t>
            </a:r>
            <a:r>
              <a:rPr lang="en-US" sz="3000" dirty="0"/>
              <a:t> function</a:t>
            </a:r>
            <a:endParaRPr lang="en-US" sz="3000" dirty="0"/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7620000" cy="1981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We have seen that fitting parameters can often be achieved by finding the model that is closest fit to the data</a:t>
            </a:r>
          </a:p>
          <a:p>
            <a:r>
              <a:rPr lang="en-US" altLang="x-none">
                <a:ea typeface="ＭＳ Ｐゴシック" charset="-128"/>
              </a:rPr>
              <a:t>This is ”coded” as minimizing a function (loss function or error function).</a:t>
            </a:r>
          </a:p>
          <a:p>
            <a:r>
              <a:rPr lang="en-US" altLang="x-none">
                <a:ea typeface="ＭＳ Ｐゴシック" charset="-128"/>
              </a:rPr>
              <a:t>Say you have n data points. How should we write that function?</a:t>
            </a:r>
          </a:p>
        </p:txBody>
      </p:sp>
      <p:pic>
        <p:nvPicPr>
          <p:cNvPr id="6349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352801"/>
            <a:ext cx="3454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2659063" y="5949951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 sz="24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𝜒</a:t>
            </a:r>
            <a:r>
              <a:rPr lang="en-US" altLang="x-none" sz="2400" baseline="300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2</a:t>
            </a:r>
            <a:r>
              <a:rPr lang="en-US" altLang="x-none" sz="24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 =  ∑</a:t>
            </a:r>
            <a:r>
              <a:rPr lang="en-US" altLang="x-none" sz="2400" baseline="300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n</a:t>
            </a:r>
            <a:r>
              <a:rPr lang="en-US" altLang="x-none" sz="2400" baseline="-250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i=1 </a:t>
            </a:r>
            <a:r>
              <a:rPr lang="en-US" altLang="x-none" sz="24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 (Data</a:t>
            </a:r>
            <a:r>
              <a:rPr lang="en-US" altLang="x-none" sz="2400" baseline="-250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i</a:t>
            </a:r>
            <a:r>
              <a:rPr lang="en-US" altLang="x-none" sz="24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 </a:t>
            </a:r>
            <a:r>
              <a:rPr lang="mr-IN" altLang="x-none" sz="24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–</a:t>
            </a:r>
            <a:r>
              <a:rPr lang="en-US" altLang="x-none" sz="24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 Model</a:t>
            </a:r>
            <a:r>
              <a:rPr lang="en-US" altLang="x-none" sz="2400" baseline="-250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i</a:t>
            </a:r>
            <a:r>
              <a:rPr lang="en-US" altLang="x-none" sz="24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(par1,par2,</a:t>
            </a:r>
            <a:r>
              <a:rPr lang="mr-IN" altLang="x-none" sz="24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…</a:t>
            </a:r>
            <a:r>
              <a:rPr lang="en-US" altLang="x-none" sz="24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))</a:t>
            </a:r>
            <a:r>
              <a:rPr lang="en-US" altLang="x-none" sz="2400" baseline="300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2</a:t>
            </a:r>
            <a:r>
              <a:rPr lang="en-US" altLang="x-none" sz="24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/err</a:t>
            </a:r>
            <a:r>
              <a:rPr lang="en-US" altLang="x-none" sz="2400" baseline="300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2</a:t>
            </a:r>
            <a:r>
              <a:rPr lang="en-US" altLang="x-none" sz="2400" baseline="-25000">
                <a:solidFill>
                  <a:srgbClr val="244A58"/>
                </a:solidFill>
                <a:latin typeface="Calibri" charset="0"/>
                <a:ea typeface="Helvetica Light" charset="0"/>
                <a:cs typeface="Helvetica Light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8695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587" y="1724936"/>
            <a:ext cx="8015990" cy="3761464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How does this work with </a:t>
            </a:r>
            <a:r>
              <a:rPr lang="en-US" dirty="0" err="1" smtClean="0"/>
              <a:t>SNe</a:t>
            </a:r>
            <a:r>
              <a:rPr lang="en-US" dirty="0" smtClean="0"/>
              <a:t> data and models of the Universe?</a:t>
            </a:r>
            <a:br>
              <a:rPr lang="en-US" dirty="0" smtClean="0"/>
            </a:br>
            <a:r>
              <a:rPr lang="en-US" dirty="0" smtClean="0"/>
              <a:t>This will be the topic of the next </a:t>
            </a:r>
            <a:r>
              <a:rPr lang="en-US" dirty="0" smtClean="0"/>
              <a:t>worksheet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 wrap="none">
        <a:spAutoFit/>
      </a:bodyPr>
      <a:lstStyle>
        <a:defPPr>
          <a:defRPr sz="2400" dirty="0" smtClean="0">
            <a:solidFill>
              <a:srgbClr val="244A58"/>
            </a:solidFill>
            <a:latin typeface="+mn-lt"/>
            <a:cs typeface="Helvetica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481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Cambria</vt:lpstr>
      <vt:lpstr>Helvetica Light</vt:lpstr>
      <vt:lpstr>ＭＳ Ｐゴシック</vt:lpstr>
      <vt:lpstr>Times New Roman</vt:lpstr>
      <vt:lpstr>Wingdings</vt:lpstr>
      <vt:lpstr>Arial</vt:lpstr>
      <vt:lpstr>Adjacency</vt:lpstr>
      <vt:lpstr>Basics of parameter estimation</vt:lpstr>
      <vt:lpstr>PowerPoint Presentation</vt:lpstr>
      <vt:lpstr>PowerPoint Presentation</vt:lpstr>
      <vt:lpstr>Parameter fitting </vt:lpstr>
      <vt:lpstr>Goodness of fit: the 𝜒2 function</vt:lpstr>
      <vt:lpstr>How does this work with SNe data and models of the Universe? This will be the topic of the next worksheet  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parameter estimation</dc:title>
  <dc:creator>Viviana Acquaviva</dc:creator>
  <cp:lastModifiedBy>Viviana Acquaviva</cp:lastModifiedBy>
  <cp:revision>1</cp:revision>
  <dcterms:created xsi:type="dcterms:W3CDTF">2019-02-06T19:49:27Z</dcterms:created>
  <dcterms:modified xsi:type="dcterms:W3CDTF">2019-02-06T19:50:29Z</dcterms:modified>
</cp:coreProperties>
</file>