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36" r:id="rId2"/>
    <p:sldId id="403" r:id="rId3"/>
    <p:sldId id="413" r:id="rId4"/>
    <p:sldId id="417" r:id="rId5"/>
    <p:sldId id="420" r:id="rId6"/>
    <p:sldId id="418" r:id="rId7"/>
    <p:sldId id="421" r:id="rId8"/>
    <p:sldId id="422" r:id="rId9"/>
    <p:sldId id="42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E1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96" autoAdjust="0"/>
  </p:normalViewPr>
  <p:slideViewPr>
    <p:cSldViewPr snapToGrid="0">
      <p:cViewPr varScale="1">
        <p:scale>
          <a:sx n="79" d="100"/>
          <a:sy n="79" d="100"/>
        </p:scale>
        <p:origin x="134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74227-4F2A-44BC-9B0C-64EEBB390C90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09BEC-89B3-4E66-A417-65992CFB9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27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09BEC-89B3-4E66-A417-65992CFB95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08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09BEC-89B3-4E66-A417-65992CFB95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33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09BEC-89B3-4E66-A417-65992CFB95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68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09BEC-89B3-4E66-A417-65992CFB95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01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09BEC-89B3-4E66-A417-65992CFB95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27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7B35E-1C68-4B17-BA28-8E127B00F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134B5-ABFB-4CAF-882B-50B684C03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04FE3-D668-4465-9230-992C58779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EE5B-30AF-4062-BDD8-2397C4C14E72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CBE49-48CB-4322-873F-FD11BE64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787EF-D658-4ECE-8B78-3713C0A0C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B0B6-C03E-452D-BAC2-7C7F84F0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0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937F2-16C9-451B-950E-51F43B50E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374F8-FB98-40E1-9F71-3CF2DAE6C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AACA1-09C5-46CF-B73C-95FC995F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EE5B-30AF-4062-BDD8-2397C4C14E72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F8DC6-FE17-46A5-B188-A331EDE85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9184B-1C74-4A52-96D2-9A328D5AE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B0B6-C03E-452D-BAC2-7C7F84F0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48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01137E-38DC-45CD-8FE9-5212B9FDD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02157-D327-46DF-99C7-9BBD5B39F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A7793-4B78-4C33-AC15-744FABB07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EE5B-30AF-4062-BDD8-2397C4C14E72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3A5D8-A106-42A3-95DF-AE3E9467E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C44C4-45DC-4BC5-8151-82C95AAF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B0B6-C03E-452D-BAC2-7C7F84F0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8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E93A-51E7-455E-97DF-AAA850E59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28450-4497-417D-BDBA-56B40A51A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5597C-64BE-4005-8624-37D65842C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EE5B-30AF-4062-BDD8-2397C4C14E72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48768-2305-41DB-ADF3-72492F7E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96C13-F349-491C-919F-3DF1E7A6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B0B6-C03E-452D-BAC2-7C7F84F0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6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7390-49D7-4B4D-A5FC-FBA1E1EE2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00FCF-639D-4A57-9E29-99F8925DD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2FDA6-B993-4E0D-84E8-913368BA9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EE5B-30AF-4062-BDD8-2397C4C14E72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4AB40-F152-434C-8D95-B5A339254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E5660-C387-4483-BA52-2EFD5A4B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B0B6-C03E-452D-BAC2-7C7F84F0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42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F653D-7F5A-4673-8302-1564EDF23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9EC2E-6ACB-4EDC-8F8F-066D78822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A39B0-1E50-48E1-A098-95DC00BC3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3B810-ADD5-441A-A657-7CC2EC1DF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EE5B-30AF-4062-BDD8-2397C4C14E72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41164-84B8-4CA0-B534-EE8C466BF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38EBF-DA85-4BED-835C-205632F3D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B0B6-C03E-452D-BAC2-7C7F84F0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49347-29E6-47CA-98C2-C06FD425B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2BE4A-04BE-46B5-9E5E-0174AE0DB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A9403F-A0E6-4FF7-A4AF-340C7EC14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5DBE9-F09D-472B-B5C1-605A72EF4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6E55C2-7750-42A0-A854-D6202DF0B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E3F52-E6F8-405A-8B00-D3C7D356E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EE5B-30AF-4062-BDD8-2397C4C14E72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ED7E1A-1704-4FF2-BA60-F495AE7A3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55C965-2132-456A-AE42-6F9F78DE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B0B6-C03E-452D-BAC2-7C7F84F0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6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7ECC-0CD8-46C4-B5EB-2C5675ACF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6FB59F-83A6-420F-933E-CB431B14C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EE5B-30AF-4062-BDD8-2397C4C14E72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3BAE0-5108-4307-A2DF-F34BC49C1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F0981-3DDA-4AAB-9629-53BB83E9F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B0B6-C03E-452D-BAC2-7C7F84F0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3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A7754E-C80C-4E83-A6C6-AB8B0FACE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EE5B-30AF-4062-BDD8-2397C4C14E72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09B129-EC4F-4F88-BED4-5BE38501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D7A37-E2C1-4CEE-B326-044AA32C9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B0B6-C03E-452D-BAC2-7C7F84F0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2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A247-49B9-470C-B22B-62378825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B8126-1F26-4C7A-8086-1E4BD47BC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E4425A-A3CA-435A-B0CF-D65770AB0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24AC4-57D5-4AEC-A8B8-54D71D26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EE5B-30AF-4062-BDD8-2397C4C14E72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93AAD-1B4D-47E3-B52F-AC19E58F8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08462-C150-418A-8755-AE96FAAC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B0B6-C03E-452D-BAC2-7C7F84F0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7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87B27-C6E8-4907-813D-E9675F1F2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1E7C16-FA02-4FFF-8A7B-8D5BB6A1A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A46FC-3787-4BAF-98E4-89F5E71F5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50259-0BF9-4342-BC6A-054B6E562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DEE5B-30AF-4062-BDD8-2397C4C14E72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8CF53-0D65-4561-9CB3-B4150F213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C994F-B1BD-4526-931C-EF1DBEE1F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B0B6-C03E-452D-BAC2-7C7F84F0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8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25270A-09D1-4C36-84D8-B0A0F8224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7FD58-33D5-4D20-ABCC-C0E77687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B3D51-BF41-4850-9663-90508D1511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DEE5B-30AF-4062-BDD8-2397C4C14E72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F4ECE-B551-4E9D-B9DE-DEF8F6D07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7738-BD02-4948-9FB7-869335277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AB0B6-C03E-452D-BAC2-7C7F84F0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4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C5095D-16E4-47D0-978A-BCCD290449DB}"/>
              </a:ext>
            </a:extLst>
          </p:cNvPr>
          <p:cNvSpPr txBox="1"/>
          <p:nvPr/>
        </p:nvSpPr>
        <p:spPr>
          <a:xfrm>
            <a:off x="3114260" y="1749832"/>
            <a:ext cx="5963491" cy="2554545"/>
          </a:xfrm>
          <a:prstGeom prst="rect">
            <a:avLst/>
          </a:prstGeom>
          <a:solidFill>
            <a:srgbClr val="FBF4E1"/>
          </a:solidFill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App</a:t>
            </a:r>
            <a:r>
              <a:rPr lang="ko-KR" altLang="en-US" sz="8000" b="1" dirty="0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</a:t>
            </a:r>
            <a:r>
              <a:rPr lang="en-US" altLang="ko-KR" sz="8000" b="1" dirty="0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center</a:t>
            </a:r>
            <a:r>
              <a:rPr lang="ko-KR" altLang="en-US" sz="8000" b="1" dirty="0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</a:t>
            </a:r>
            <a:endParaRPr lang="en-US" altLang="ko-KR" sz="8000" b="1" dirty="0">
              <a:solidFill>
                <a:srgbClr val="A09484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algn="ctr"/>
            <a:r>
              <a:rPr lang="en-US" altLang="ko-KR" sz="8000" b="1" dirty="0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week 1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1C8CA20-B24A-4248-8EA3-A64B400CAC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9A18D83-1018-4F49-A9E8-19BA72B74DA0}"/>
              </a:ext>
            </a:extLst>
          </p:cNvPr>
          <p:cNvCxnSpPr>
            <a:cxnSpLocks/>
          </p:cNvCxnSpPr>
          <p:nvPr/>
        </p:nvCxnSpPr>
        <p:spPr>
          <a:xfrm>
            <a:off x="2959100" y="4509253"/>
            <a:ext cx="6273800" cy="0"/>
          </a:xfrm>
          <a:prstGeom prst="line">
            <a:avLst/>
          </a:prstGeom>
          <a:ln>
            <a:solidFill>
              <a:srgbClr val="A09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342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C5095D-16E4-47D0-978A-BCCD290449DB}"/>
              </a:ext>
            </a:extLst>
          </p:cNvPr>
          <p:cNvSpPr txBox="1"/>
          <p:nvPr/>
        </p:nvSpPr>
        <p:spPr>
          <a:xfrm>
            <a:off x="2168997" y="1681817"/>
            <a:ext cx="2982548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EDABA9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Contents</a:t>
            </a:r>
            <a:endParaRPr lang="ko-KR" altLang="en-US" sz="5400" dirty="0">
              <a:solidFill>
                <a:srgbClr val="EDABA9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A10D31-C766-465F-A09D-F271FB3615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BA0A51B-F426-4369-B91A-7FAD55C446C4}"/>
              </a:ext>
            </a:extLst>
          </p:cNvPr>
          <p:cNvGrpSpPr/>
          <p:nvPr/>
        </p:nvGrpSpPr>
        <p:grpSpPr>
          <a:xfrm>
            <a:off x="4585568" y="2817853"/>
            <a:ext cx="2892138" cy="1169551"/>
            <a:chOff x="824920" y="3179144"/>
            <a:chExt cx="2892138" cy="116955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01B9105-15E9-40EE-85B3-575FEE2BCF00}"/>
                </a:ext>
              </a:extLst>
            </p:cNvPr>
            <p:cNvSpPr txBox="1"/>
            <p:nvPr/>
          </p:nvSpPr>
          <p:spPr>
            <a:xfrm>
              <a:off x="1817629" y="3179144"/>
              <a:ext cx="1090363" cy="83099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ko-KR" sz="4800" dirty="0">
                  <a:solidFill>
                    <a:srgbClr val="EDABA9"/>
                  </a:solidFill>
                  <a:latin typeface="레시피코리아 Medium" panose="02020603020101020101" pitchFamily="18" charset="-127"/>
                  <a:ea typeface="레시피코리아 Medium" panose="02020603020101020101" pitchFamily="18" charset="-127"/>
                </a:rPr>
                <a:t>02</a:t>
              </a:r>
              <a:endParaRPr lang="ko-KR" altLang="en-US" sz="4800" dirty="0">
                <a:solidFill>
                  <a:srgbClr val="EDABA9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150542D-8527-465D-8C00-EE1608A3A058}"/>
                </a:ext>
              </a:extLst>
            </p:cNvPr>
            <p:cNvSpPr txBox="1"/>
            <p:nvPr/>
          </p:nvSpPr>
          <p:spPr>
            <a:xfrm>
              <a:off x="824920" y="4010141"/>
              <a:ext cx="2892138" cy="338554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A09484"/>
                  </a:solidFill>
                  <a:latin typeface="레시피코리아 Medium" panose="02020603020101020101" pitchFamily="18" charset="-127"/>
                  <a:ea typeface="레시피코리아 Medium" panose="02020603020101020101" pitchFamily="18" charset="-127"/>
                </a:rPr>
                <a:t>Methods to develop a server</a:t>
              </a:r>
              <a:endParaRPr lang="ko-KR" altLang="en-US" sz="1600" dirty="0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endParaRPr>
            </a:p>
          </p:txBody>
        </p:sp>
      </p:grpSp>
      <p:grpSp>
        <p:nvGrpSpPr>
          <p:cNvPr id="20" name="그룹 3">
            <a:extLst>
              <a:ext uri="{FF2B5EF4-FFF2-40B4-BE49-F238E27FC236}">
                <a16:creationId xmlns:a16="http://schemas.microsoft.com/office/drawing/2014/main" id="{049D16C7-1C2C-43B4-95E8-8DFFE5590847}"/>
              </a:ext>
            </a:extLst>
          </p:cNvPr>
          <p:cNvGrpSpPr/>
          <p:nvPr/>
        </p:nvGrpSpPr>
        <p:grpSpPr>
          <a:xfrm>
            <a:off x="1846784" y="2804646"/>
            <a:ext cx="2361929" cy="1169551"/>
            <a:chOff x="824920" y="3179144"/>
            <a:chExt cx="2361929" cy="116955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C19A49E-24C1-47F8-99CE-E183809883C7}"/>
                </a:ext>
              </a:extLst>
            </p:cNvPr>
            <p:cNvSpPr txBox="1"/>
            <p:nvPr/>
          </p:nvSpPr>
          <p:spPr>
            <a:xfrm>
              <a:off x="1414504" y="3179144"/>
              <a:ext cx="1040670" cy="83099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ko-KR" sz="4800" dirty="0">
                  <a:solidFill>
                    <a:srgbClr val="EDABA9"/>
                  </a:solidFill>
                  <a:latin typeface="레시피코리아 Medium" panose="02020603020101020101" pitchFamily="18" charset="-127"/>
                  <a:ea typeface="레시피코리아 Medium" panose="02020603020101020101" pitchFamily="18" charset="-127"/>
                </a:rPr>
                <a:t>01</a:t>
              </a:r>
              <a:endParaRPr lang="ko-KR" altLang="en-US" sz="4800" dirty="0">
                <a:solidFill>
                  <a:srgbClr val="EDABA9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5D6740-9743-4631-B083-9D6D2436AD42}"/>
                </a:ext>
              </a:extLst>
            </p:cNvPr>
            <p:cNvSpPr txBox="1"/>
            <p:nvPr/>
          </p:nvSpPr>
          <p:spPr>
            <a:xfrm>
              <a:off x="824920" y="4010141"/>
              <a:ext cx="2361929" cy="338554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A09484"/>
                  </a:solidFill>
                  <a:latin typeface="레시피코리아 Medium" panose="02020603020101020101" pitchFamily="18" charset="-127"/>
                  <a:ea typeface="레시피코리아 Medium" panose="02020603020101020101" pitchFamily="18" charset="-127"/>
                </a:rPr>
                <a:t>Basic things of a server</a:t>
              </a:r>
              <a:endParaRPr lang="ko-KR" altLang="en-US" sz="1600" dirty="0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endParaRPr>
            </a:p>
          </p:txBody>
        </p:sp>
      </p:grpSp>
      <p:grpSp>
        <p:nvGrpSpPr>
          <p:cNvPr id="24" name="그룹 56">
            <a:extLst>
              <a:ext uri="{FF2B5EF4-FFF2-40B4-BE49-F238E27FC236}">
                <a16:creationId xmlns:a16="http://schemas.microsoft.com/office/drawing/2014/main" id="{046E7E85-3D95-4F06-AF19-1FD8A925D2AE}"/>
              </a:ext>
            </a:extLst>
          </p:cNvPr>
          <p:cNvGrpSpPr/>
          <p:nvPr/>
        </p:nvGrpSpPr>
        <p:grpSpPr>
          <a:xfrm>
            <a:off x="1045633" y="2800583"/>
            <a:ext cx="6557802" cy="1291875"/>
            <a:chOff x="1045633" y="2765541"/>
            <a:chExt cx="10100734" cy="2603500"/>
          </a:xfrm>
        </p:grpSpPr>
        <p:cxnSp>
          <p:nvCxnSpPr>
            <p:cNvPr id="25" name="직선 연결선 57">
              <a:extLst>
                <a:ext uri="{FF2B5EF4-FFF2-40B4-BE49-F238E27FC236}">
                  <a16:creationId xmlns:a16="http://schemas.microsoft.com/office/drawing/2014/main" id="{C8E7C5C9-DE9E-44FF-999E-03AC8138D35A}"/>
                </a:ext>
              </a:extLst>
            </p:cNvPr>
            <p:cNvCxnSpPr>
              <a:cxnSpLocks/>
            </p:cNvCxnSpPr>
            <p:nvPr/>
          </p:nvCxnSpPr>
          <p:spPr>
            <a:xfrm>
              <a:off x="1045633" y="2765541"/>
              <a:ext cx="10100734" cy="0"/>
            </a:xfrm>
            <a:prstGeom prst="line">
              <a:avLst/>
            </a:prstGeom>
            <a:ln w="15875">
              <a:solidFill>
                <a:srgbClr val="A09484">
                  <a:alpha val="4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58">
              <a:extLst>
                <a:ext uri="{FF2B5EF4-FFF2-40B4-BE49-F238E27FC236}">
                  <a16:creationId xmlns:a16="http://schemas.microsoft.com/office/drawing/2014/main" id="{5D43FFC6-B3ED-446F-907F-6E4B4840D5CB}"/>
                </a:ext>
              </a:extLst>
            </p:cNvPr>
            <p:cNvCxnSpPr>
              <a:cxnSpLocks/>
            </p:cNvCxnSpPr>
            <p:nvPr/>
          </p:nvCxnSpPr>
          <p:spPr>
            <a:xfrm>
              <a:off x="1045633" y="5369041"/>
              <a:ext cx="10100734" cy="0"/>
            </a:xfrm>
            <a:prstGeom prst="line">
              <a:avLst/>
            </a:prstGeom>
            <a:ln w="15875">
              <a:solidFill>
                <a:srgbClr val="A09484">
                  <a:alpha val="4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55">
            <a:extLst>
              <a:ext uri="{FF2B5EF4-FFF2-40B4-BE49-F238E27FC236}">
                <a16:creationId xmlns:a16="http://schemas.microsoft.com/office/drawing/2014/main" id="{E05B3036-51CD-4AD1-A890-FB383E8A89A1}"/>
              </a:ext>
            </a:extLst>
          </p:cNvPr>
          <p:cNvGrpSpPr/>
          <p:nvPr/>
        </p:nvGrpSpPr>
        <p:grpSpPr>
          <a:xfrm>
            <a:off x="1045633" y="2765541"/>
            <a:ext cx="6557802" cy="1256285"/>
            <a:chOff x="1045633" y="2765541"/>
            <a:chExt cx="10100734" cy="2603500"/>
          </a:xfrm>
        </p:grpSpPr>
        <p:cxnSp>
          <p:nvCxnSpPr>
            <p:cNvPr id="29" name="직선 연결선 50">
              <a:extLst>
                <a:ext uri="{FF2B5EF4-FFF2-40B4-BE49-F238E27FC236}">
                  <a16:creationId xmlns:a16="http://schemas.microsoft.com/office/drawing/2014/main" id="{04DD6C4B-037C-4675-9757-01F9A35AF7F5}"/>
                </a:ext>
              </a:extLst>
            </p:cNvPr>
            <p:cNvCxnSpPr>
              <a:cxnSpLocks/>
            </p:cNvCxnSpPr>
            <p:nvPr/>
          </p:nvCxnSpPr>
          <p:spPr>
            <a:xfrm>
              <a:off x="1045633" y="2765541"/>
              <a:ext cx="10100734" cy="0"/>
            </a:xfrm>
            <a:prstGeom prst="line">
              <a:avLst/>
            </a:prstGeom>
            <a:ln w="15875">
              <a:solidFill>
                <a:srgbClr val="A09484">
                  <a:alpha val="4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51">
              <a:extLst>
                <a:ext uri="{FF2B5EF4-FFF2-40B4-BE49-F238E27FC236}">
                  <a16:creationId xmlns:a16="http://schemas.microsoft.com/office/drawing/2014/main" id="{89EC17E6-89F4-4427-AD21-2C74FFE47A90}"/>
                </a:ext>
              </a:extLst>
            </p:cNvPr>
            <p:cNvCxnSpPr>
              <a:cxnSpLocks/>
            </p:cNvCxnSpPr>
            <p:nvPr/>
          </p:nvCxnSpPr>
          <p:spPr>
            <a:xfrm>
              <a:off x="1045633" y="5369041"/>
              <a:ext cx="10100734" cy="0"/>
            </a:xfrm>
            <a:prstGeom prst="line">
              <a:avLst/>
            </a:prstGeom>
            <a:ln w="15875">
              <a:solidFill>
                <a:srgbClr val="A09484">
                  <a:alpha val="4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8850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A10D31-C766-465F-A09D-F271FB3615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ECF9885-3EB1-4137-A122-F76809C6A8E8}"/>
              </a:ext>
            </a:extLst>
          </p:cNvPr>
          <p:cNvGrpSpPr/>
          <p:nvPr/>
        </p:nvGrpSpPr>
        <p:grpSpPr>
          <a:xfrm>
            <a:off x="2647064" y="2497976"/>
            <a:ext cx="7212768" cy="1862048"/>
            <a:chOff x="2301820" y="2497976"/>
            <a:chExt cx="7212768" cy="18620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EEBF9D-2D1A-44A7-97E8-4BD381B433E0}"/>
                </a:ext>
              </a:extLst>
            </p:cNvPr>
            <p:cNvSpPr txBox="1"/>
            <p:nvPr/>
          </p:nvSpPr>
          <p:spPr>
            <a:xfrm>
              <a:off x="2301820" y="2497976"/>
              <a:ext cx="2234907" cy="1862048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ko-KR" sz="11500" dirty="0">
                  <a:solidFill>
                    <a:srgbClr val="EDABA9"/>
                  </a:solidFill>
                  <a:latin typeface="레시피코리아 Medium" panose="02020603020101020101" pitchFamily="18" charset="-127"/>
                  <a:ea typeface="레시피코리아 Medium" panose="02020603020101020101" pitchFamily="18" charset="-127"/>
                </a:rPr>
                <a:t>01</a:t>
              </a:r>
              <a:endParaRPr lang="ko-KR" altLang="en-US" sz="11500" dirty="0">
                <a:solidFill>
                  <a:srgbClr val="EDABA9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D04401-A116-4C64-B57B-9D52B0581DEC}"/>
                </a:ext>
              </a:extLst>
            </p:cNvPr>
            <p:cNvSpPr txBox="1"/>
            <p:nvPr/>
          </p:nvSpPr>
          <p:spPr>
            <a:xfrm>
              <a:off x="4437492" y="2884582"/>
              <a:ext cx="5077096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rgbClr val="A09484"/>
                  </a:solidFill>
                  <a:latin typeface="레시피코리아 Medium" panose="02020603020101020101" pitchFamily="18" charset="-127"/>
                  <a:ea typeface="레시피코리아 Medium" panose="02020603020101020101" pitchFamily="18" charset="-127"/>
                </a:rPr>
                <a:t>Basic things of a server</a:t>
              </a:r>
              <a:endParaRPr lang="ko-KR" altLang="en-US" sz="3600" dirty="0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43CA2D-B067-4EF0-A870-A0C884C259ED}"/>
                </a:ext>
              </a:extLst>
            </p:cNvPr>
            <p:cNvSpPr txBox="1"/>
            <p:nvPr/>
          </p:nvSpPr>
          <p:spPr>
            <a:xfrm>
              <a:off x="4437492" y="3603428"/>
              <a:ext cx="3502754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dirty="0"/>
                <a:t>What is a server?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dirty="0"/>
                <a:t>The overall picture of how it works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281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>
            <a:extLst>
              <a:ext uri="{FF2B5EF4-FFF2-40B4-BE49-F238E27FC236}">
                <a16:creationId xmlns:a16="http://schemas.microsoft.com/office/drawing/2014/main" id="{4B4DD0B7-A48E-4A0B-AAFD-47E04418DFD6}"/>
              </a:ext>
            </a:extLst>
          </p:cNvPr>
          <p:cNvSpPr/>
          <p:nvPr/>
        </p:nvSpPr>
        <p:spPr>
          <a:xfrm>
            <a:off x="7589775" y="1676376"/>
            <a:ext cx="3655298" cy="3655298"/>
          </a:xfrm>
          <a:prstGeom prst="ellipse">
            <a:avLst/>
          </a:prstGeom>
          <a:solidFill>
            <a:srgbClr val="EDE3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E0B470-017B-423E-B3F0-CC270AFF1F67}"/>
              </a:ext>
            </a:extLst>
          </p:cNvPr>
          <p:cNvSpPr txBox="1"/>
          <p:nvPr/>
        </p:nvSpPr>
        <p:spPr>
          <a:xfrm>
            <a:off x="338037" y="1473143"/>
            <a:ext cx="7429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A0948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 server is a computer that provides a service to other programs called “clients”. -&gt; What kind of computer can be a server?</a:t>
            </a:r>
          </a:p>
          <a:p>
            <a:r>
              <a:rPr lang="en-US" altLang="ko-KR" sz="1600" dirty="0">
                <a:solidFill>
                  <a:srgbClr val="A0948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 server is reached either via its IP address or Domain Name Servers(its role?)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A60EE8-687E-4EAA-BDB9-3A47E3CDF2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1B3AB6-1059-47D3-929F-6547753CA43F}"/>
              </a:ext>
            </a:extLst>
          </p:cNvPr>
          <p:cNvSpPr txBox="1"/>
          <p:nvPr/>
        </p:nvSpPr>
        <p:spPr>
          <a:xfrm>
            <a:off x="338037" y="263501"/>
            <a:ext cx="6226063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s-ES" altLang="ko-KR" sz="6000" dirty="0" err="1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What</a:t>
            </a:r>
            <a:r>
              <a:rPr lang="es-ES" altLang="ko-KR" sz="6000" dirty="0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</a:t>
            </a:r>
            <a:r>
              <a:rPr lang="es-ES" altLang="ko-KR" sz="6000" dirty="0" err="1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is</a:t>
            </a:r>
            <a:r>
              <a:rPr lang="es-ES" altLang="ko-KR" sz="6000" dirty="0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a server?</a:t>
            </a:r>
            <a:endParaRPr lang="ko-KR" altLang="en-US" sz="6000" dirty="0">
              <a:solidFill>
                <a:srgbClr val="EDABA9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pic>
        <p:nvPicPr>
          <p:cNvPr id="1030" name="Picture 6" descr="Server (computing) - Wikipedia">
            <a:extLst>
              <a:ext uri="{FF2B5EF4-FFF2-40B4-BE49-F238E27FC236}">
                <a16:creationId xmlns:a16="http://schemas.microsoft.com/office/drawing/2014/main" id="{C9CC853B-0F70-4B22-9A02-CC364C087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74" y="2731416"/>
            <a:ext cx="5246900" cy="314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027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8D3AA62-49BC-4C9C-85A1-58C1080B5D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D0BA00-F8BB-47A5-80ED-C25947C93B68}"/>
              </a:ext>
            </a:extLst>
          </p:cNvPr>
          <p:cNvSpPr txBox="1"/>
          <p:nvPr/>
        </p:nvSpPr>
        <p:spPr>
          <a:xfrm>
            <a:off x="251712" y="82306"/>
            <a:ext cx="10651514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EDABA9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The structure of a server</a:t>
            </a:r>
            <a:endParaRPr lang="ko-KR" altLang="en-US" sz="5400" dirty="0">
              <a:solidFill>
                <a:srgbClr val="EDABA9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77B9BE-2685-42B0-BAF4-62A6B5779190}"/>
              </a:ext>
            </a:extLst>
          </p:cNvPr>
          <p:cNvSpPr txBox="1"/>
          <p:nvPr/>
        </p:nvSpPr>
        <p:spPr>
          <a:xfrm>
            <a:off x="251712" y="1005636"/>
            <a:ext cx="8031045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Servers usually run unattended without input or output devices.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The dominant operating system among server is Linux with </a:t>
            </a:r>
          </a:p>
          <a:p>
            <a:r>
              <a:rPr lang="en-US" altLang="ko-KR" sz="2000" dirty="0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Windows Server also having a significant share.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rgbClr val="A09484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pic>
        <p:nvPicPr>
          <p:cNvPr id="27" name="Picture 6" descr="Server (computing) - Wikipedia">
            <a:extLst>
              <a:ext uri="{FF2B5EF4-FFF2-40B4-BE49-F238E27FC236}">
                <a16:creationId xmlns:a16="http://schemas.microsoft.com/office/drawing/2014/main" id="{A0555CB3-2A42-4F12-B4DE-415527049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7" y="2951014"/>
            <a:ext cx="5246900" cy="314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212E66F-5C35-4FA7-A620-0C68E1C426B2}"/>
              </a:ext>
            </a:extLst>
          </p:cNvPr>
          <p:cNvSpPr txBox="1"/>
          <p:nvPr/>
        </p:nvSpPr>
        <p:spPr>
          <a:xfrm>
            <a:off x="330569" y="2766348"/>
            <a:ext cx="6289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architecture is called the client–server model.</a:t>
            </a:r>
          </a:p>
        </p:txBody>
      </p:sp>
      <p:pic>
        <p:nvPicPr>
          <p:cNvPr id="2050" name="Picture 2" descr="Two circles representing client and server. An arrow labelled request is going from client to server, and an arrow labelled responses is going from server to client">
            <a:extLst>
              <a:ext uri="{FF2B5EF4-FFF2-40B4-BE49-F238E27FC236}">
                <a16:creationId xmlns:a16="http://schemas.microsoft.com/office/drawing/2014/main" id="{F811FECD-4A26-4A39-A1CF-4DD8DF0C6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469" y="3528388"/>
            <a:ext cx="6192635" cy="192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0ED8715-7E9A-4DEE-9ACA-B896986D8FA6}"/>
              </a:ext>
            </a:extLst>
          </p:cNvPr>
          <p:cNvSpPr txBox="1"/>
          <p:nvPr/>
        </p:nvSpPr>
        <p:spPr>
          <a:xfrm>
            <a:off x="5668796" y="2605058"/>
            <a:ext cx="6286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Client–server systems are most frequently </a:t>
            </a:r>
          </a:p>
          <a:p>
            <a:r>
              <a:rPr lang="en-US" dirty="0"/>
              <a:t>implemented by the request–response model.</a:t>
            </a:r>
          </a:p>
          <a:p>
            <a:r>
              <a:rPr lang="en-US" dirty="0"/>
              <a:t>How does this works?</a:t>
            </a:r>
          </a:p>
        </p:txBody>
      </p:sp>
    </p:spTree>
    <p:extLst>
      <p:ext uri="{BB962C8B-B14F-4D97-AF65-F5344CB8AC3E}">
        <p14:creationId xmlns:p14="http://schemas.microsoft.com/office/powerpoint/2010/main" val="3191958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A10D31-C766-465F-A09D-F271FB3615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ECF9885-3EB1-4137-A122-F76809C6A8E8}"/>
              </a:ext>
            </a:extLst>
          </p:cNvPr>
          <p:cNvGrpSpPr/>
          <p:nvPr/>
        </p:nvGrpSpPr>
        <p:grpSpPr>
          <a:xfrm>
            <a:off x="1411650" y="2497976"/>
            <a:ext cx="9719598" cy="1882991"/>
            <a:chOff x="2301820" y="2497976"/>
            <a:chExt cx="7439732" cy="188299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EEBF9D-2D1A-44A7-97E8-4BD381B433E0}"/>
                </a:ext>
              </a:extLst>
            </p:cNvPr>
            <p:cNvSpPr txBox="1"/>
            <p:nvPr/>
          </p:nvSpPr>
          <p:spPr>
            <a:xfrm>
              <a:off x="2301820" y="2497976"/>
              <a:ext cx="1385524" cy="1862048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ko-KR" sz="11500" dirty="0">
                  <a:solidFill>
                    <a:srgbClr val="EDABA9"/>
                  </a:solidFill>
                  <a:latin typeface="레시피코리아 Medium" panose="02020603020101020101" pitchFamily="18" charset="-127"/>
                  <a:ea typeface="레시피코리아 Medium" panose="02020603020101020101" pitchFamily="18" charset="-127"/>
                </a:rPr>
                <a:t>02</a:t>
              </a:r>
              <a:endParaRPr lang="ko-KR" altLang="en-US" sz="11500" dirty="0">
                <a:solidFill>
                  <a:srgbClr val="EDABA9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D04401-A116-4C64-B57B-9D52B0581DEC}"/>
                </a:ext>
              </a:extLst>
            </p:cNvPr>
            <p:cNvSpPr txBox="1"/>
            <p:nvPr/>
          </p:nvSpPr>
          <p:spPr>
            <a:xfrm>
              <a:off x="4437492" y="2648607"/>
              <a:ext cx="5304060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rgbClr val="A09484"/>
                  </a:solidFill>
                  <a:latin typeface="레시피코리아 Medium" panose="02020603020101020101" pitchFamily="18" charset="-127"/>
                  <a:ea typeface="레시피코리아 Medium" panose="02020603020101020101" pitchFamily="18" charset="-127"/>
                </a:rPr>
                <a:t>Frameworks to develop a server</a:t>
              </a:r>
              <a:endParaRPr lang="ko-KR" altLang="en-US" sz="3600" dirty="0">
                <a:solidFill>
                  <a:srgbClr val="A09484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43CA2D-B067-4EF0-A870-A0C884C259ED}"/>
                </a:ext>
              </a:extLst>
            </p:cNvPr>
            <p:cNvSpPr txBox="1"/>
            <p:nvPr/>
          </p:nvSpPr>
          <p:spPr>
            <a:xfrm>
              <a:off x="4437492" y="3180638"/>
              <a:ext cx="1659095" cy="120032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dirty="0">
                  <a:solidFill>
                    <a:srgbClr val="A09484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Node.js(express)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dirty="0">
                  <a:solidFill>
                    <a:srgbClr val="A09484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Python(Django)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dirty="0">
                  <a:solidFill>
                    <a:srgbClr val="A09484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Java(Spring)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dirty="0">
                  <a:solidFill>
                    <a:srgbClr val="A09484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PHP(Laravel)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1733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8D3AA62-49BC-4C9C-85A1-58C1080B5D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D0BA00-F8BB-47A5-80ED-C25947C93B68}"/>
              </a:ext>
            </a:extLst>
          </p:cNvPr>
          <p:cNvSpPr txBox="1"/>
          <p:nvPr/>
        </p:nvSpPr>
        <p:spPr>
          <a:xfrm>
            <a:off x="251712" y="82306"/>
            <a:ext cx="10651514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EDABA9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Node.js</a:t>
            </a:r>
            <a:endParaRPr lang="ko-KR" altLang="en-US" sz="5400" dirty="0">
              <a:solidFill>
                <a:srgbClr val="EDABA9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12" name="직사각형 17">
            <a:extLst>
              <a:ext uri="{FF2B5EF4-FFF2-40B4-BE49-F238E27FC236}">
                <a16:creationId xmlns:a16="http://schemas.microsoft.com/office/drawing/2014/main" id="{FFC45418-436C-4F54-86D4-DE2AA62C7F03}"/>
              </a:ext>
            </a:extLst>
          </p:cNvPr>
          <p:cNvSpPr/>
          <p:nvPr/>
        </p:nvSpPr>
        <p:spPr>
          <a:xfrm>
            <a:off x="400747" y="1775526"/>
            <a:ext cx="3480590" cy="1390614"/>
          </a:xfrm>
          <a:prstGeom prst="rect">
            <a:avLst/>
          </a:prstGeom>
          <a:solidFill>
            <a:srgbClr val="F1BBBA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A80ECE-09EF-4009-921C-A7E9FB85F9FB}"/>
              </a:ext>
            </a:extLst>
          </p:cNvPr>
          <p:cNvSpPr txBox="1"/>
          <p:nvPr/>
        </p:nvSpPr>
        <p:spPr>
          <a:xfrm>
            <a:off x="1156733" y="1781145"/>
            <a:ext cx="18199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Netflix</a:t>
            </a:r>
          </a:p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Uber</a:t>
            </a:r>
          </a:p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LinkedIn</a:t>
            </a:r>
          </a:p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PayPal</a:t>
            </a:r>
          </a:p>
          <a:p>
            <a:pPr algn="ctr"/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Ebay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NASA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6">
            <a:extLst>
              <a:ext uri="{FF2B5EF4-FFF2-40B4-BE49-F238E27FC236}">
                <a16:creationId xmlns:a16="http://schemas.microsoft.com/office/drawing/2014/main" id="{1D824137-EEE5-400E-A13D-804B47FDC307}"/>
              </a:ext>
            </a:extLst>
          </p:cNvPr>
          <p:cNvSpPr/>
          <p:nvPr/>
        </p:nvSpPr>
        <p:spPr>
          <a:xfrm>
            <a:off x="399260" y="1224627"/>
            <a:ext cx="3480590" cy="550899"/>
          </a:xfrm>
          <a:prstGeom prst="rect">
            <a:avLst/>
          </a:prstGeom>
          <a:solidFill>
            <a:srgbClr val="A09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EF6B7D-17F8-47A7-90AE-4486859BF3A9}"/>
              </a:ext>
            </a:extLst>
          </p:cNvPr>
          <p:cNvSpPr txBox="1"/>
          <p:nvPr/>
        </p:nvSpPr>
        <p:spPr>
          <a:xfrm>
            <a:off x="207834" y="1300021"/>
            <a:ext cx="3762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Companies that use node.js</a:t>
            </a:r>
          </a:p>
        </p:txBody>
      </p:sp>
      <p:sp>
        <p:nvSpPr>
          <p:cNvPr id="17" name="직사각형 17">
            <a:extLst>
              <a:ext uri="{FF2B5EF4-FFF2-40B4-BE49-F238E27FC236}">
                <a16:creationId xmlns:a16="http://schemas.microsoft.com/office/drawing/2014/main" id="{3FD28DE0-48CB-4521-8E89-7F3EA33FDEA4}"/>
              </a:ext>
            </a:extLst>
          </p:cNvPr>
          <p:cNvSpPr/>
          <p:nvPr/>
        </p:nvSpPr>
        <p:spPr>
          <a:xfrm>
            <a:off x="5630956" y="4032342"/>
            <a:ext cx="5069469" cy="1580517"/>
          </a:xfrm>
          <a:prstGeom prst="rect">
            <a:avLst/>
          </a:prstGeom>
          <a:solidFill>
            <a:srgbClr val="F1BBBA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147EDE-475B-49A6-9FF9-3418C5DCA0D5}"/>
              </a:ext>
            </a:extLst>
          </p:cNvPr>
          <p:cNvSpPr txBox="1"/>
          <p:nvPr/>
        </p:nvSpPr>
        <p:spPr>
          <a:xfrm>
            <a:off x="5627983" y="4086603"/>
            <a:ext cx="50694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Event-driven in a single thread event loop, which leads to fast speed</a:t>
            </a:r>
          </a:p>
          <a:p>
            <a:pPr marL="285750" indent="-285750" algn="ctr">
              <a:buFontTx/>
              <a:buChar char="-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Convenience of full-stack development, because</a:t>
            </a:r>
          </a:p>
        </p:txBody>
      </p:sp>
      <p:sp>
        <p:nvSpPr>
          <p:cNvPr id="19" name="직사각형 16">
            <a:extLst>
              <a:ext uri="{FF2B5EF4-FFF2-40B4-BE49-F238E27FC236}">
                <a16:creationId xmlns:a16="http://schemas.microsoft.com/office/drawing/2014/main" id="{51AE03EA-E920-4B2F-A4E5-FD1B1E2D34FF}"/>
              </a:ext>
            </a:extLst>
          </p:cNvPr>
          <p:cNvSpPr/>
          <p:nvPr/>
        </p:nvSpPr>
        <p:spPr>
          <a:xfrm>
            <a:off x="5629469" y="3481444"/>
            <a:ext cx="5069469" cy="626130"/>
          </a:xfrm>
          <a:prstGeom prst="rect">
            <a:avLst/>
          </a:prstGeom>
          <a:solidFill>
            <a:srgbClr val="A09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53924A-267E-4A1A-A725-C25ED5E0401A}"/>
              </a:ext>
            </a:extLst>
          </p:cNvPr>
          <p:cNvSpPr txBox="1"/>
          <p:nvPr/>
        </p:nvSpPr>
        <p:spPr>
          <a:xfrm>
            <a:off x="5438044" y="3556837"/>
            <a:ext cx="548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Features</a:t>
            </a:r>
          </a:p>
        </p:txBody>
      </p:sp>
      <p:pic>
        <p:nvPicPr>
          <p:cNvPr id="1032" name="Picture 8" descr="Single vs Multi-threaded">
            <a:extLst>
              <a:ext uri="{FF2B5EF4-FFF2-40B4-BE49-F238E27FC236}">
                <a16:creationId xmlns:a16="http://schemas.microsoft.com/office/drawing/2014/main" id="{7ABA3ECC-88AA-435C-AA9C-918A50B93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69" y="3429000"/>
            <a:ext cx="48768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odejs development Trends">
            <a:extLst>
              <a:ext uri="{FF2B5EF4-FFF2-40B4-BE49-F238E27FC236}">
                <a16:creationId xmlns:a16="http://schemas.microsoft.com/office/drawing/2014/main" id="{B6272B42-372D-4B0E-ACA3-C50896DEB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898" y="1012132"/>
            <a:ext cx="48768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97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8D3AA62-49BC-4C9C-85A1-58C1080B5D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D0BA00-F8BB-47A5-80ED-C25947C93B68}"/>
              </a:ext>
            </a:extLst>
          </p:cNvPr>
          <p:cNvSpPr txBox="1"/>
          <p:nvPr/>
        </p:nvSpPr>
        <p:spPr>
          <a:xfrm>
            <a:off x="251712" y="82306"/>
            <a:ext cx="10651514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EDABA9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Spring</a:t>
            </a:r>
            <a:endParaRPr lang="ko-KR" altLang="en-US" sz="5400" dirty="0">
              <a:solidFill>
                <a:srgbClr val="EDABA9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12" name="직사각형 17">
            <a:extLst>
              <a:ext uri="{FF2B5EF4-FFF2-40B4-BE49-F238E27FC236}">
                <a16:creationId xmlns:a16="http://schemas.microsoft.com/office/drawing/2014/main" id="{FFC45418-436C-4F54-86D4-DE2AA62C7F03}"/>
              </a:ext>
            </a:extLst>
          </p:cNvPr>
          <p:cNvSpPr/>
          <p:nvPr/>
        </p:nvSpPr>
        <p:spPr>
          <a:xfrm>
            <a:off x="400747" y="1775526"/>
            <a:ext cx="3480590" cy="1390614"/>
          </a:xfrm>
          <a:prstGeom prst="rect">
            <a:avLst/>
          </a:prstGeom>
          <a:solidFill>
            <a:srgbClr val="F1BBBA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A80ECE-09EF-4009-921C-A7E9FB85F9FB}"/>
              </a:ext>
            </a:extLst>
          </p:cNvPr>
          <p:cNvSpPr txBox="1"/>
          <p:nvPr/>
        </p:nvSpPr>
        <p:spPr>
          <a:xfrm>
            <a:off x="1156733" y="1781145"/>
            <a:ext cx="18199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Google </a:t>
            </a:r>
          </a:p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Microsoft</a:t>
            </a:r>
          </a:p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Naver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Amazon </a:t>
            </a:r>
          </a:p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Accenture  </a:t>
            </a:r>
          </a:p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Intuit</a:t>
            </a:r>
          </a:p>
        </p:txBody>
      </p:sp>
      <p:sp>
        <p:nvSpPr>
          <p:cNvPr id="15" name="직사각형 16">
            <a:extLst>
              <a:ext uri="{FF2B5EF4-FFF2-40B4-BE49-F238E27FC236}">
                <a16:creationId xmlns:a16="http://schemas.microsoft.com/office/drawing/2014/main" id="{1D824137-EEE5-400E-A13D-804B47FDC307}"/>
              </a:ext>
            </a:extLst>
          </p:cNvPr>
          <p:cNvSpPr/>
          <p:nvPr/>
        </p:nvSpPr>
        <p:spPr>
          <a:xfrm>
            <a:off x="399260" y="1224627"/>
            <a:ext cx="3480590" cy="550899"/>
          </a:xfrm>
          <a:prstGeom prst="rect">
            <a:avLst/>
          </a:prstGeom>
          <a:solidFill>
            <a:srgbClr val="A09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EF6B7D-17F8-47A7-90AE-4486859BF3A9}"/>
              </a:ext>
            </a:extLst>
          </p:cNvPr>
          <p:cNvSpPr txBox="1"/>
          <p:nvPr/>
        </p:nvSpPr>
        <p:spPr>
          <a:xfrm>
            <a:off x="207834" y="1300021"/>
            <a:ext cx="3762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Companies that spring</a:t>
            </a:r>
          </a:p>
        </p:txBody>
      </p:sp>
      <p:sp>
        <p:nvSpPr>
          <p:cNvPr id="17" name="직사각형 17">
            <a:extLst>
              <a:ext uri="{FF2B5EF4-FFF2-40B4-BE49-F238E27FC236}">
                <a16:creationId xmlns:a16="http://schemas.microsoft.com/office/drawing/2014/main" id="{3FD28DE0-48CB-4521-8E89-7F3EA33FDEA4}"/>
              </a:ext>
            </a:extLst>
          </p:cNvPr>
          <p:cNvSpPr/>
          <p:nvPr/>
        </p:nvSpPr>
        <p:spPr>
          <a:xfrm>
            <a:off x="5444883" y="5234524"/>
            <a:ext cx="3480590" cy="1390614"/>
          </a:xfrm>
          <a:prstGeom prst="rect">
            <a:avLst/>
          </a:prstGeom>
          <a:solidFill>
            <a:srgbClr val="F1BBBA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147EDE-475B-49A6-9FF9-3418C5DCA0D5}"/>
              </a:ext>
            </a:extLst>
          </p:cNvPr>
          <p:cNvSpPr txBox="1"/>
          <p:nvPr/>
        </p:nvSpPr>
        <p:spPr>
          <a:xfrm>
            <a:off x="5441910" y="5240144"/>
            <a:ext cx="3480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multi-threading which makes intensive computing faster</a:t>
            </a:r>
          </a:p>
        </p:txBody>
      </p:sp>
      <p:sp>
        <p:nvSpPr>
          <p:cNvPr id="19" name="직사각형 16">
            <a:extLst>
              <a:ext uri="{FF2B5EF4-FFF2-40B4-BE49-F238E27FC236}">
                <a16:creationId xmlns:a16="http://schemas.microsoft.com/office/drawing/2014/main" id="{51AE03EA-E920-4B2F-A4E5-FD1B1E2D34FF}"/>
              </a:ext>
            </a:extLst>
          </p:cNvPr>
          <p:cNvSpPr/>
          <p:nvPr/>
        </p:nvSpPr>
        <p:spPr>
          <a:xfrm>
            <a:off x="5443396" y="4683625"/>
            <a:ext cx="3480590" cy="550899"/>
          </a:xfrm>
          <a:prstGeom prst="rect">
            <a:avLst/>
          </a:prstGeom>
          <a:solidFill>
            <a:srgbClr val="A09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53924A-267E-4A1A-A725-C25ED5E0401A}"/>
              </a:ext>
            </a:extLst>
          </p:cNvPr>
          <p:cNvSpPr txBox="1"/>
          <p:nvPr/>
        </p:nvSpPr>
        <p:spPr>
          <a:xfrm>
            <a:off x="5368704" y="4759019"/>
            <a:ext cx="3762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Features</a:t>
            </a:r>
          </a:p>
        </p:txBody>
      </p:sp>
      <p:pic>
        <p:nvPicPr>
          <p:cNvPr id="2050" name="Picture 2" descr="Single vs Multi-threaded">
            <a:extLst>
              <a:ext uri="{FF2B5EF4-FFF2-40B4-BE49-F238E27FC236}">
                <a16:creationId xmlns:a16="http://schemas.microsoft.com/office/drawing/2014/main" id="{1A605009-B728-49A4-B72A-980A33355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05" y="3691861"/>
            <a:ext cx="48768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926A66C-9B6F-4C8E-8D85-E56D97503FE5}"/>
              </a:ext>
            </a:extLst>
          </p:cNvPr>
          <p:cNvSpPr txBox="1"/>
          <p:nvPr/>
        </p:nvSpPr>
        <p:spPr>
          <a:xfrm>
            <a:off x="2498678" y="6274930"/>
            <a:ext cx="3480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due to I/O</a:t>
            </a:r>
          </a:p>
        </p:txBody>
      </p:sp>
      <p:sp>
        <p:nvSpPr>
          <p:cNvPr id="26" name="순서도: 연결자 38">
            <a:extLst>
              <a:ext uri="{FF2B5EF4-FFF2-40B4-BE49-F238E27FC236}">
                <a16:creationId xmlns:a16="http://schemas.microsoft.com/office/drawing/2014/main" id="{0CE1530B-8C6F-44CF-9B86-23D361332E14}"/>
              </a:ext>
            </a:extLst>
          </p:cNvPr>
          <p:cNvSpPr/>
          <p:nvPr/>
        </p:nvSpPr>
        <p:spPr>
          <a:xfrm>
            <a:off x="7509746" y="293569"/>
            <a:ext cx="4474420" cy="4474416"/>
          </a:xfrm>
          <a:prstGeom prst="flowChartConnector">
            <a:avLst/>
          </a:prstGeom>
          <a:solidFill>
            <a:srgbClr val="F1B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DABA9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E989CE-55EE-4EE7-9782-162E78ED3C28}"/>
              </a:ext>
            </a:extLst>
          </p:cNvPr>
          <p:cNvSpPr txBox="1"/>
          <p:nvPr/>
        </p:nvSpPr>
        <p:spPr>
          <a:xfrm>
            <a:off x="7764751" y="1884446"/>
            <a:ext cx="3964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Node.js VS Spring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97A3FA-BA87-40A0-B5CD-597208FDC02D}"/>
              </a:ext>
            </a:extLst>
          </p:cNvPr>
          <p:cNvSpPr txBox="1"/>
          <p:nvPr/>
        </p:nvSpPr>
        <p:spPr>
          <a:xfrm>
            <a:off x="8086059" y="2530777"/>
            <a:ext cx="3321807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A0948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 lot of I/O : go to Node.js</a:t>
            </a:r>
          </a:p>
          <a:p>
            <a:pPr algn="ctr"/>
            <a:r>
              <a:rPr lang="en-US" altLang="ko-KR" dirty="0">
                <a:solidFill>
                  <a:srgbClr val="A0948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Fast computing : go to Spring</a:t>
            </a:r>
          </a:p>
        </p:txBody>
      </p:sp>
    </p:spTree>
    <p:extLst>
      <p:ext uri="{BB962C8B-B14F-4D97-AF65-F5344CB8AC3E}">
        <p14:creationId xmlns:p14="http://schemas.microsoft.com/office/powerpoint/2010/main" val="3485668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58D3AA62-49BC-4C9C-85A1-58C1080B5D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rgbClr val="A79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D0BA00-F8BB-47A5-80ED-C25947C93B68}"/>
              </a:ext>
            </a:extLst>
          </p:cNvPr>
          <p:cNvSpPr txBox="1"/>
          <p:nvPr/>
        </p:nvSpPr>
        <p:spPr>
          <a:xfrm>
            <a:off x="251712" y="82306"/>
            <a:ext cx="10651514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EDABA9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Django</a:t>
            </a:r>
            <a:endParaRPr lang="ko-KR" altLang="en-US" sz="5400" dirty="0">
              <a:solidFill>
                <a:srgbClr val="EDABA9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12" name="직사각형 17">
            <a:extLst>
              <a:ext uri="{FF2B5EF4-FFF2-40B4-BE49-F238E27FC236}">
                <a16:creationId xmlns:a16="http://schemas.microsoft.com/office/drawing/2014/main" id="{FFC45418-436C-4F54-86D4-DE2AA62C7F03}"/>
              </a:ext>
            </a:extLst>
          </p:cNvPr>
          <p:cNvSpPr/>
          <p:nvPr/>
        </p:nvSpPr>
        <p:spPr>
          <a:xfrm>
            <a:off x="400747" y="1775526"/>
            <a:ext cx="3286036" cy="2708926"/>
          </a:xfrm>
          <a:prstGeom prst="rect">
            <a:avLst/>
          </a:prstGeom>
          <a:solidFill>
            <a:srgbClr val="F1BBBA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A80ECE-09EF-4009-921C-A7E9FB85F9FB}"/>
              </a:ext>
            </a:extLst>
          </p:cNvPr>
          <p:cNvSpPr txBox="1"/>
          <p:nvPr/>
        </p:nvSpPr>
        <p:spPr>
          <a:xfrm>
            <a:off x="1156732" y="2267525"/>
            <a:ext cx="17182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Instagram</a:t>
            </a:r>
          </a:p>
          <a:p>
            <a:pPr algn="ctr"/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Youtube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Dropbox</a:t>
            </a:r>
          </a:p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Mozilla</a:t>
            </a:r>
          </a:p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Spotify</a:t>
            </a:r>
          </a:p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Pinterest</a:t>
            </a:r>
          </a:p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Disqus</a:t>
            </a:r>
          </a:p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Bitbucket Eventbrite</a:t>
            </a:r>
          </a:p>
        </p:txBody>
      </p:sp>
      <p:sp>
        <p:nvSpPr>
          <p:cNvPr id="15" name="직사각형 16">
            <a:extLst>
              <a:ext uri="{FF2B5EF4-FFF2-40B4-BE49-F238E27FC236}">
                <a16:creationId xmlns:a16="http://schemas.microsoft.com/office/drawing/2014/main" id="{1D824137-EEE5-400E-A13D-804B47FDC307}"/>
              </a:ext>
            </a:extLst>
          </p:cNvPr>
          <p:cNvSpPr/>
          <p:nvPr/>
        </p:nvSpPr>
        <p:spPr>
          <a:xfrm>
            <a:off x="399260" y="1224628"/>
            <a:ext cx="3286036" cy="1073156"/>
          </a:xfrm>
          <a:prstGeom prst="rect">
            <a:avLst/>
          </a:prstGeom>
          <a:solidFill>
            <a:srgbClr val="A09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EF6B7D-17F8-47A7-90AE-4486859BF3A9}"/>
              </a:ext>
            </a:extLst>
          </p:cNvPr>
          <p:cNvSpPr txBox="1"/>
          <p:nvPr/>
        </p:nvSpPr>
        <p:spPr>
          <a:xfrm>
            <a:off x="207834" y="1300021"/>
            <a:ext cx="3762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Companies that spring</a:t>
            </a:r>
          </a:p>
        </p:txBody>
      </p:sp>
      <p:sp>
        <p:nvSpPr>
          <p:cNvPr id="17" name="직사각형 17">
            <a:extLst>
              <a:ext uri="{FF2B5EF4-FFF2-40B4-BE49-F238E27FC236}">
                <a16:creationId xmlns:a16="http://schemas.microsoft.com/office/drawing/2014/main" id="{3FD28DE0-48CB-4521-8E89-7F3EA33FDEA4}"/>
              </a:ext>
            </a:extLst>
          </p:cNvPr>
          <p:cNvSpPr/>
          <p:nvPr/>
        </p:nvSpPr>
        <p:spPr>
          <a:xfrm>
            <a:off x="4084556" y="1850920"/>
            <a:ext cx="3480590" cy="1390614"/>
          </a:xfrm>
          <a:prstGeom prst="rect">
            <a:avLst/>
          </a:prstGeom>
          <a:solidFill>
            <a:srgbClr val="F1BBBA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147EDE-475B-49A6-9FF9-3418C5DCA0D5}"/>
              </a:ext>
            </a:extLst>
          </p:cNvPr>
          <p:cNvSpPr txBox="1"/>
          <p:nvPr/>
        </p:nvSpPr>
        <p:spPr>
          <a:xfrm>
            <a:off x="4081583" y="1856540"/>
            <a:ext cx="34805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Excellent Documentation (one of the main reasons to use Django)</a:t>
            </a:r>
          </a:p>
          <a:p>
            <a:pPr marL="285750" indent="-285750" algn="ctr">
              <a:buFontTx/>
              <a:buChar char="-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Rapid development (The main feature of python)</a:t>
            </a:r>
          </a:p>
          <a:p>
            <a:pPr marL="285750" indent="-285750" algn="ctr">
              <a:buFontTx/>
              <a:buChar char="-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직사각형 16">
            <a:extLst>
              <a:ext uri="{FF2B5EF4-FFF2-40B4-BE49-F238E27FC236}">
                <a16:creationId xmlns:a16="http://schemas.microsoft.com/office/drawing/2014/main" id="{51AE03EA-E920-4B2F-A4E5-FD1B1E2D34FF}"/>
              </a:ext>
            </a:extLst>
          </p:cNvPr>
          <p:cNvSpPr/>
          <p:nvPr/>
        </p:nvSpPr>
        <p:spPr>
          <a:xfrm>
            <a:off x="4083069" y="1300021"/>
            <a:ext cx="3480590" cy="550899"/>
          </a:xfrm>
          <a:prstGeom prst="rect">
            <a:avLst/>
          </a:prstGeom>
          <a:solidFill>
            <a:srgbClr val="A09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53924A-267E-4A1A-A725-C25ED5E0401A}"/>
              </a:ext>
            </a:extLst>
          </p:cNvPr>
          <p:cNvSpPr txBox="1"/>
          <p:nvPr/>
        </p:nvSpPr>
        <p:spPr>
          <a:xfrm>
            <a:off x="4008377" y="1375415"/>
            <a:ext cx="3762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3404742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290</Words>
  <Application>Microsoft Office PowerPoint</Application>
  <PresentationFormat>Widescreen</PresentationFormat>
  <Paragraphs>71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나눔스퀘어</vt:lpstr>
      <vt:lpstr>나눔스퀘어 ExtraBold</vt:lpstr>
      <vt:lpstr>나눔스퀘어 Light</vt:lpstr>
      <vt:lpstr>레시피코리아 Medium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Youngsik Yang</dc:creator>
  <cp:lastModifiedBy>Youngsik Yang</cp:lastModifiedBy>
  <cp:revision>29</cp:revision>
  <dcterms:created xsi:type="dcterms:W3CDTF">2022-05-08T07:54:45Z</dcterms:created>
  <dcterms:modified xsi:type="dcterms:W3CDTF">2022-05-08T17:21:00Z</dcterms:modified>
</cp:coreProperties>
</file>