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3"/>
  </p:notesMasterIdLst>
  <p:sldIdLst>
    <p:sldId id="614" r:id="rId2"/>
    <p:sldId id="615" r:id="rId3"/>
    <p:sldId id="627" r:id="rId4"/>
    <p:sldId id="628" r:id="rId5"/>
    <p:sldId id="622" r:id="rId6"/>
    <p:sldId id="621" r:id="rId7"/>
    <p:sldId id="677" r:id="rId8"/>
    <p:sldId id="623" r:id="rId9"/>
    <p:sldId id="655" r:id="rId10"/>
    <p:sldId id="625" r:id="rId11"/>
    <p:sldId id="626" r:id="rId12"/>
    <p:sldId id="624" r:id="rId13"/>
    <p:sldId id="669" r:id="rId14"/>
    <p:sldId id="617" r:id="rId15"/>
    <p:sldId id="629" r:id="rId16"/>
    <p:sldId id="618" r:id="rId17"/>
    <p:sldId id="658" r:id="rId18"/>
    <p:sldId id="656" r:id="rId19"/>
    <p:sldId id="657" r:id="rId20"/>
    <p:sldId id="659" r:id="rId21"/>
    <p:sldId id="660" r:id="rId22"/>
    <p:sldId id="661" r:id="rId23"/>
    <p:sldId id="668" r:id="rId24"/>
    <p:sldId id="670" r:id="rId25"/>
    <p:sldId id="664" r:id="rId26"/>
    <p:sldId id="663" r:id="rId27"/>
    <p:sldId id="671" r:id="rId28"/>
    <p:sldId id="662" r:id="rId29"/>
    <p:sldId id="672" r:id="rId30"/>
    <p:sldId id="619" r:id="rId31"/>
    <p:sldId id="665" r:id="rId32"/>
    <p:sldId id="667" r:id="rId33"/>
    <p:sldId id="673" r:id="rId34"/>
    <p:sldId id="674" r:id="rId35"/>
    <p:sldId id="675" r:id="rId36"/>
    <p:sldId id="616" r:id="rId37"/>
    <p:sldId id="676" r:id="rId38"/>
    <p:sldId id="678" r:id="rId39"/>
    <p:sldId id="679" r:id="rId40"/>
    <p:sldId id="666" r:id="rId41"/>
    <p:sldId id="292"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1"/>
    <a:srgbClr val="00B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24"/>
    <p:restoredTop sz="82609"/>
  </p:normalViewPr>
  <p:slideViewPr>
    <p:cSldViewPr snapToGrid="0">
      <p:cViewPr varScale="1">
        <p:scale>
          <a:sx n="72" d="100"/>
          <a:sy n="72" d="100"/>
        </p:scale>
        <p:origin x="232"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aoxi Zhang" userId="2495842c2aabaf3a" providerId="LiveId" clId="{07F97B95-CDDA-51F2-B76D-CCD7EEBBB952}"/>
    <pc:docChg chg="undo custSel modSld">
      <pc:chgData name="Xiaoxi Zhang" userId="2495842c2aabaf3a" providerId="LiveId" clId="{07F97B95-CDDA-51F2-B76D-CCD7EEBBB952}" dt="2025-09-11T03:42:48.215" v="360" actId="478"/>
      <pc:docMkLst>
        <pc:docMk/>
      </pc:docMkLst>
      <pc:sldChg chg="modSp mod">
        <pc:chgData name="Xiaoxi Zhang" userId="2495842c2aabaf3a" providerId="LiveId" clId="{07F97B95-CDDA-51F2-B76D-CCD7EEBBB952}" dt="2025-09-10T06:36:00.724" v="30" actId="20577"/>
        <pc:sldMkLst>
          <pc:docMk/>
          <pc:sldMk cId="2338801729" sldId="618"/>
        </pc:sldMkLst>
        <pc:spChg chg="mod">
          <ac:chgData name="Xiaoxi Zhang" userId="2495842c2aabaf3a" providerId="LiveId" clId="{07F97B95-CDDA-51F2-B76D-CCD7EEBBB952}" dt="2025-09-10T06:36:00.724" v="30" actId="20577"/>
          <ac:spMkLst>
            <pc:docMk/>
            <pc:sldMk cId="2338801729" sldId="618"/>
            <ac:spMk id="2" creationId="{A0A0D46F-9225-34CF-C885-1D4E76F3F44A}"/>
          </ac:spMkLst>
        </pc:spChg>
      </pc:sldChg>
      <pc:sldChg chg="addSp delSp modSp mod">
        <pc:chgData name="Xiaoxi Zhang" userId="2495842c2aabaf3a" providerId="LiveId" clId="{07F97B95-CDDA-51F2-B76D-CCD7EEBBB952}" dt="2025-09-11T03:42:48.215" v="360" actId="478"/>
        <pc:sldMkLst>
          <pc:docMk/>
          <pc:sldMk cId="2636756391" sldId="621"/>
        </pc:sldMkLst>
        <pc:spChg chg="add mod">
          <ac:chgData name="Xiaoxi Zhang" userId="2495842c2aabaf3a" providerId="LiveId" clId="{07F97B95-CDDA-51F2-B76D-CCD7EEBBB952}" dt="2025-09-10T06:41:06.520" v="80" actId="1076"/>
          <ac:spMkLst>
            <pc:docMk/>
            <pc:sldMk cId="2636756391" sldId="621"/>
            <ac:spMk id="9" creationId="{3DCD6699-56E8-F926-1537-066E370BB6E9}"/>
          </ac:spMkLst>
        </pc:spChg>
        <pc:spChg chg="add del mod">
          <ac:chgData name="Xiaoxi Zhang" userId="2495842c2aabaf3a" providerId="LiveId" clId="{07F97B95-CDDA-51F2-B76D-CCD7EEBBB952}" dt="2025-09-11T03:42:48.215" v="360" actId="478"/>
          <ac:spMkLst>
            <pc:docMk/>
            <pc:sldMk cId="2636756391" sldId="621"/>
            <ac:spMk id="10" creationId="{0441808D-D338-29D3-2B96-B70296FE4C00}"/>
          </ac:spMkLst>
        </pc:spChg>
        <pc:graphicFrameChg chg="modGraphic">
          <ac:chgData name="Xiaoxi Zhang" userId="2495842c2aabaf3a" providerId="LiveId" clId="{07F97B95-CDDA-51F2-B76D-CCD7EEBBB952}" dt="2025-09-11T00:50:27.316" v="324" actId="20577"/>
          <ac:graphicFrameMkLst>
            <pc:docMk/>
            <pc:sldMk cId="2636756391" sldId="621"/>
            <ac:graphicFrameMk id="3" creationId="{D8FBF14F-2E94-3D18-D820-20D77157023F}"/>
          </ac:graphicFrameMkLst>
        </pc:graphicFrameChg>
      </pc:sldChg>
      <pc:sldChg chg="addSp modSp mod">
        <pc:chgData name="Xiaoxi Zhang" userId="2495842c2aabaf3a" providerId="LiveId" clId="{07F97B95-CDDA-51F2-B76D-CCD7EEBBB952}" dt="2025-09-10T07:10:52.133" v="230" actId="14100"/>
        <pc:sldMkLst>
          <pc:docMk/>
          <pc:sldMk cId="1225527304" sldId="624"/>
        </pc:sldMkLst>
        <pc:spChg chg="mod">
          <ac:chgData name="Xiaoxi Zhang" userId="2495842c2aabaf3a" providerId="LiveId" clId="{07F97B95-CDDA-51F2-B76D-CCD7EEBBB952}" dt="2025-09-10T06:43:29.187" v="108" actId="20577"/>
          <ac:spMkLst>
            <pc:docMk/>
            <pc:sldMk cId="1225527304" sldId="624"/>
            <ac:spMk id="2" creationId="{A0A0D46F-9225-34CF-C885-1D4E76F3F44A}"/>
          </ac:spMkLst>
        </pc:spChg>
        <pc:spChg chg="mod">
          <ac:chgData name="Xiaoxi Zhang" userId="2495842c2aabaf3a" providerId="LiveId" clId="{07F97B95-CDDA-51F2-B76D-CCD7EEBBB952}" dt="2025-09-10T07:10:43.657" v="228" actId="20577"/>
          <ac:spMkLst>
            <pc:docMk/>
            <pc:sldMk cId="1225527304" sldId="624"/>
            <ac:spMk id="8" creationId="{FD4EAA8F-BA27-1A9D-EE21-FBFC8E4E8285}"/>
          </ac:spMkLst>
        </pc:spChg>
        <pc:spChg chg="mod">
          <ac:chgData name="Xiaoxi Zhang" userId="2495842c2aabaf3a" providerId="LiveId" clId="{07F97B95-CDDA-51F2-B76D-CCD7EEBBB952}" dt="2025-09-10T07:00:30.202" v="194" actId="1076"/>
          <ac:spMkLst>
            <pc:docMk/>
            <pc:sldMk cId="1225527304" sldId="624"/>
            <ac:spMk id="10" creationId="{3AFEE1DF-EE89-A9ED-7789-BF01CF5CE910}"/>
          </ac:spMkLst>
        </pc:spChg>
        <pc:cxnChg chg="add mod">
          <ac:chgData name="Xiaoxi Zhang" userId="2495842c2aabaf3a" providerId="LiveId" clId="{07F97B95-CDDA-51F2-B76D-CCD7EEBBB952}" dt="2025-09-10T07:00:50.271" v="214" actId="14100"/>
          <ac:cxnSpMkLst>
            <pc:docMk/>
            <pc:sldMk cId="1225527304" sldId="624"/>
            <ac:cxnSpMk id="6" creationId="{D30DA6FF-A86D-7FA1-F317-2E75945E1020}"/>
          </ac:cxnSpMkLst>
        </pc:cxnChg>
        <pc:cxnChg chg="add mod">
          <ac:chgData name="Xiaoxi Zhang" userId="2495842c2aabaf3a" providerId="LiveId" clId="{07F97B95-CDDA-51F2-B76D-CCD7EEBBB952}" dt="2025-09-10T07:10:52.133" v="230" actId="14100"/>
          <ac:cxnSpMkLst>
            <pc:docMk/>
            <pc:sldMk cId="1225527304" sldId="624"/>
            <ac:cxnSpMk id="14" creationId="{2EC50DC0-F4FF-9C71-675D-C9871FEAAB1D}"/>
          </ac:cxnSpMkLst>
        </pc:cxnChg>
      </pc:sldChg>
      <pc:sldChg chg="modSp mod">
        <pc:chgData name="Xiaoxi Zhang" userId="2495842c2aabaf3a" providerId="LiveId" clId="{07F97B95-CDDA-51F2-B76D-CCD7EEBBB952}" dt="2025-09-10T06:44:41.141" v="177" actId="20577"/>
        <pc:sldMkLst>
          <pc:docMk/>
          <pc:sldMk cId="1356543604" sldId="626"/>
        </pc:sldMkLst>
        <pc:spChg chg="mod">
          <ac:chgData name="Xiaoxi Zhang" userId="2495842c2aabaf3a" providerId="LiveId" clId="{07F97B95-CDDA-51F2-B76D-CCD7EEBBB952}" dt="2025-09-10T06:43:21.262" v="93" actId="20577"/>
          <ac:spMkLst>
            <pc:docMk/>
            <pc:sldMk cId="1356543604" sldId="626"/>
            <ac:spMk id="2" creationId="{A0A0D46F-9225-34CF-C885-1D4E76F3F44A}"/>
          </ac:spMkLst>
        </pc:spChg>
        <pc:spChg chg="mod">
          <ac:chgData name="Xiaoxi Zhang" userId="2495842c2aabaf3a" providerId="LiveId" clId="{07F97B95-CDDA-51F2-B76D-CCD7EEBBB952}" dt="2025-09-10T06:44:41.141" v="177" actId="20577"/>
          <ac:spMkLst>
            <pc:docMk/>
            <pc:sldMk cId="1356543604" sldId="626"/>
            <ac:spMk id="3" creationId="{34C9E2A0-41FB-4085-C11B-D19328C87E78}"/>
          </ac:spMkLst>
        </pc:spChg>
      </pc:sldChg>
      <pc:sldChg chg="modSp mod">
        <pc:chgData name="Xiaoxi Zhang" userId="2495842c2aabaf3a" providerId="LiveId" clId="{07F97B95-CDDA-51F2-B76D-CCD7EEBBB952}" dt="2025-09-10T07:11:43.284" v="231" actId="20577"/>
        <pc:sldMkLst>
          <pc:docMk/>
          <pc:sldMk cId="1177605901" sldId="656"/>
        </pc:sldMkLst>
        <pc:spChg chg="mod">
          <ac:chgData name="Xiaoxi Zhang" userId="2495842c2aabaf3a" providerId="LiveId" clId="{07F97B95-CDDA-51F2-B76D-CCD7EEBBB952}" dt="2025-09-10T07:11:43.284" v="231" actId="20577"/>
          <ac:spMkLst>
            <pc:docMk/>
            <pc:sldMk cId="1177605901" sldId="656"/>
            <ac:spMk id="2" creationId="{A0A0D46F-9225-34CF-C885-1D4E76F3F44A}"/>
          </ac:spMkLst>
        </pc:spChg>
      </pc:sldChg>
      <pc:sldChg chg="modSp mod">
        <pc:chgData name="Xiaoxi Zhang" userId="2495842c2aabaf3a" providerId="LiveId" clId="{07F97B95-CDDA-51F2-B76D-CCD7EEBBB952}" dt="2025-09-10T06:36:09.023" v="44" actId="20577"/>
        <pc:sldMkLst>
          <pc:docMk/>
          <pc:sldMk cId="3425895990" sldId="658"/>
        </pc:sldMkLst>
        <pc:spChg chg="mod">
          <ac:chgData name="Xiaoxi Zhang" userId="2495842c2aabaf3a" providerId="LiveId" clId="{07F97B95-CDDA-51F2-B76D-CCD7EEBBB952}" dt="2025-09-10T06:36:09.023" v="44" actId="20577"/>
          <ac:spMkLst>
            <pc:docMk/>
            <pc:sldMk cId="3425895990" sldId="658"/>
            <ac:spMk id="2" creationId="{A0A0D46F-9225-34CF-C885-1D4E76F3F44A}"/>
          </ac:spMkLst>
        </pc:spChg>
      </pc:sldChg>
      <pc:sldChg chg="modSp mod">
        <pc:chgData name="Xiaoxi Zhang" userId="2495842c2aabaf3a" providerId="LiveId" clId="{07F97B95-CDDA-51F2-B76D-CCD7EEBBB952}" dt="2025-09-10T07:15:30.252" v="235" actId="14100"/>
        <pc:sldMkLst>
          <pc:docMk/>
          <pc:sldMk cId="3420893136" sldId="659"/>
        </pc:sldMkLst>
        <pc:spChg chg="mod">
          <ac:chgData name="Xiaoxi Zhang" userId="2495842c2aabaf3a" providerId="LiveId" clId="{07F97B95-CDDA-51F2-B76D-CCD7EEBBB952}" dt="2025-09-10T07:15:10.647" v="233" actId="108"/>
          <ac:spMkLst>
            <pc:docMk/>
            <pc:sldMk cId="3420893136" sldId="659"/>
            <ac:spMk id="3" creationId="{87E00BBF-202C-BD91-5F61-7F8665CB0D93}"/>
          </ac:spMkLst>
        </pc:spChg>
        <pc:spChg chg="mod">
          <ac:chgData name="Xiaoxi Zhang" userId="2495842c2aabaf3a" providerId="LiveId" clId="{07F97B95-CDDA-51F2-B76D-CCD7EEBBB952}" dt="2025-09-10T07:15:30.252" v="235" actId="14100"/>
          <ac:spMkLst>
            <pc:docMk/>
            <pc:sldMk cId="3420893136" sldId="659"/>
            <ac:spMk id="4" creationId="{98ACE647-4F07-F31F-C366-7DA8BB280FAB}"/>
          </ac:spMkLst>
        </pc:spChg>
      </pc:sldChg>
      <pc:sldChg chg="mod modShow">
        <pc:chgData name="Xiaoxi Zhang" userId="2495842c2aabaf3a" providerId="LiveId" clId="{07F97B95-CDDA-51F2-B76D-CCD7EEBBB952}" dt="2025-09-10T07:15:39.459" v="236" actId="729"/>
        <pc:sldMkLst>
          <pc:docMk/>
          <pc:sldMk cId="4053214581" sldId="660"/>
        </pc:sldMkLst>
      </pc:sldChg>
      <pc:sldChg chg="modSp mod">
        <pc:chgData name="Xiaoxi Zhang" userId="2495842c2aabaf3a" providerId="LiveId" clId="{07F97B95-CDDA-51F2-B76D-CCD7EEBBB952}" dt="2025-09-10T06:43:38.881" v="131" actId="20577"/>
        <pc:sldMkLst>
          <pc:docMk/>
          <pc:sldMk cId="2745131744" sldId="669"/>
        </pc:sldMkLst>
        <pc:spChg chg="mod">
          <ac:chgData name="Xiaoxi Zhang" userId="2495842c2aabaf3a" providerId="LiveId" clId="{07F97B95-CDDA-51F2-B76D-CCD7EEBBB952}" dt="2025-09-10T06:43:38.881" v="131" actId="20577"/>
          <ac:spMkLst>
            <pc:docMk/>
            <pc:sldMk cId="2745131744" sldId="669"/>
            <ac:spMk id="2" creationId="{A0A0D46F-9225-34CF-C885-1D4E76F3F44A}"/>
          </ac:spMkLst>
        </pc:spChg>
      </pc:sldChg>
      <pc:sldChg chg="modSp mod">
        <pc:chgData name="Xiaoxi Zhang" userId="2495842c2aabaf3a" providerId="LiveId" clId="{07F97B95-CDDA-51F2-B76D-CCD7EEBBB952}" dt="2025-09-10T07:16:53.232" v="237" actId="113"/>
        <pc:sldMkLst>
          <pc:docMk/>
          <pc:sldMk cId="595290044" sldId="671"/>
        </pc:sldMkLst>
        <pc:spChg chg="mod">
          <ac:chgData name="Xiaoxi Zhang" userId="2495842c2aabaf3a" providerId="LiveId" clId="{07F97B95-CDDA-51F2-B76D-CCD7EEBBB952}" dt="2025-09-10T07:16:53.232" v="237" actId="113"/>
          <ac:spMkLst>
            <pc:docMk/>
            <pc:sldMk cId="595290044" sldId="671"/>
            <ac:spMk id="27" creationId="{BFE4532D-0BF6-83D1-F2F2-586A31B92A21}"/>
          </ac:spMkLst>
        </pc:spChg>
      </pc:sldChg>
      <pc:sldChg chg="addSp delSp modSp mod">
        <pc:chgData name="Xiaoxi Zhang" userId="2495842c2aabaf3a" providerId="LiveId" clId="{07F97B95-CDDA-51F2-B76D-CCD7EEBBB952}" dt="2025-09-10T23:14:41.054" v="282" actId="478"/>
        <pc:sldMkLst>
          <pc:docMk/>
          <pc:sldMk cId="3691124781" sldId="672"/>
        </pc:sldMkLst>
        <pc:spChg chg="add del mod">
          <ac:chgData name="Xiaoxi Zhang" userId="2495842c2aabaf3a" providerId="LiveId" clId="{07F97B95-CDDA-51F2-B76D-CCD7EEBBB952}" dt="2025-09-10T23:14:41.054" v="282" actId="478"/>
          <ac:spMkLst>
            <pc:docMk/>
            <pc:sldMk cId="3691124781" sldId="672"/>
            <ac:spMk id="3" creationId="{8D8EA2A1-6AA8-E6E4-D4F4-68A425D864BF}"/>
          </ac:spMkLst>
        </pc:spChg>
        <pc:spChg chg="mod">
          <ac:chgData name="Xiaoxi Zhang" userId="2495842c2aabaf3a" providerId="LiveId" clId="{07F97B95-CDDA-51F2-B76D-CCD7EEBBB952}" dt="2025-09-10T23:14:25.936" v="280" actId="207"/>
          <ac:spMkLst>
            <pc:docMk/>
            <pc:sldMk cId="3691124781" sldId="672"/>
            <ac:spMk id="15" creationId="{1BE7979E-62A2-9A77-A60C-FAB2232A1175}"/>
          </ac:spMkLst>
        </pc:spChg>
      </pc:sldChg>
      <pc:sldChg chg="modSp mod">
        <pc:chgData name="Xiaoxi Zhang" userId="2495842c2aabaf3a" providerId="LiveId" clId="{07F97B95-CDDA-51F2-B76D-CCD7EEBBB952}" dt="2025-09-10T07:19:36.280" v="238" actId="113"/>
        <pc:sldMkLst>
          <pc:docMk/>
          <pc:sldMk cId="600350610" sldId="679"/>
        </pc:sldMkLst>
        <pc:spChg chg="mod">
          <ac:chgData name="Xiaoxi Zhang" userId="2495842c2aabaf3a" providerId="LiveId" clId="{07F97B95-CDDA-51F2-B76D-CCD7EEBBB952}" dt="2025-09-10T07:19:36.280" v="238" actId="113"/>
          <ac:spMkLst>
            <pc:docMk/>
            <pc:sldMk cId="600350610" sldId="679"/>
            <ac:spMk id="28" creationId="{85311BDC-62C0-94A9-57AA-40EB09B60A4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D7CAAC-C689-DB40-B6A3-395CBB0B0375}" type="datetimeFigureOut">
              <a:rPr lang="en-US" smtClean="0"/>
              <a:t>9/11/25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23B439-B21F-D049-99BE-AEA142B13B86}" type="slidenum">
              <a:rPr lang="en-US" smtClean="0"/>
              <a:t>‹#›</a:t>
            </a:fld>
            <a:endParaRPr lang="en-US"/>
          </a:p>
        </p:txBody>
      </p:sp>
    </p:spTree>
    <p:extLst>
      <p:ext uri="{BB962C8B-B14F-4D97-AF65-F5344CB8AC3E}">
        <p14:creationId xmlns:p14="http://schemas.microsoft.com/office/powerpoint/2010/main" val="3619134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a:p>
            <a:endParaRPr lang="en-US" altLang="zh-CN"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F711DA-82CB-44C8-99EC-9CE596A896FB}"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我们经常会听到变量定义</a:t>
            </a:r>
            <a:r>
              <a:rPr lang="zh-CN" altLang="en-US" dirty="0"/>
              <a:t>，变量声明，变量初始化这三种说法，傻傻分不清。在这里简单的介绍一下它们的共同点以及区别。</a:t>
            </a:r>
            <a:endParaRPr lang="en-US" altLang="zh-CN" dirty="0"/>
          </a:p>
          <a:p>
            <a:endParaRPr lang="en-US" dirty="0"/>
          </a:p>
          <a:p>
            <a:r>
              <a:rPr lang="en-US" dirty="0" err="1"/>
              <a:t>其实所有的定义</a:t>
            </a:r>
            <a:r>
              <a:rPr lang="zh-CN" altLang="en-US" dirty="0"/>
              <a:t>（</a:t>
            </a:r>
            <a:r>
              <a:rPr lang="en-US" altLang="zh-CN" dirty="0"/>
              <a:t>Definition</a:t>
            </a:r>
            <a:r>
              <a:rPr lang="zh-CN" altLang="en-US" dirty="0"/>
              <a:t>）都是声明（</a:t>
            </a:r>
            <a:r>
              <a:rPr lang="en-US" altLang="zh-CN" dirty="0"/>
              <a:t>Declaration</a:t>
            </a:r>
            <a:r>
              <a:rPr lang="zh-CN" altLang="en-US" dirty="0"/>
              <a:t>），即使没有给变量赋初始值，编译器也会自动给变量初始化为</a:t>
            </a:r>
            <a:r>
              <a:rPr lang="en-US" altLang="zh-CN" dirty="0"/>
              <a:t>0</a:t>
            </a:r>
            <a:r>
              <a:rPr lang="zh-CN" altLang="en-US" dirty="0"/>
              <a:t>，所以基本上所有的变量声明同时也都是变量的定义，也就是说编译器都会给变量分配存储空间。</a:t>
            </a:r>
            <a:endParaRPr lang="en-US" altLang="zh-CN" dirty="0"/>
          </a:p>
          <a:p>
            <a:endParaRPr lang="en-US" dirty="0"/>
          </a:p>
          <a:p>
            <a:r>
              <a:rPr lang="zh-CN" altLang="en-US" dirty="0"/>
              <a:t>有一种特殊情况就是使用了</a:t>
            </a:r>
            <a:r>
              <a:rPr lang="en-US" altLang="zh-CN" dirty="0"/>
              <a:t>extern</a:t>
            </a:r>
            <a:r>
              <a:rPr lang="zh-CN" altLang="en-US" dirty="0"/>
              <a:t>修饰符的时候，比如说我们声明</a:t>
            </a:r>
            <a:r>
              <a:rPr lang="en-US" altLang="zh-CN" dirty="0"/>
              <a:t>`extern int n;`</a:t>
            </a:r>
            <a:r>
              <a:rPr lang="zh-CN" altLang="en-US" dirty="0"/>
              <a:t>，这就只是一个声明，而不是定义，这个声明会告诉编译器有名字叫</a:t>
            </a:r>
            <a:r>
              <a:rPr lang="en-US" altLang="zh-CN" dirty="0"/>
              <a:t>n</a:t>
            </a:r>
            <a:r>
              <a:rPr lang="zh-CN" altLang="en-US" dirty="0"/>
              <a:t>的一个变量，不过</a:t>
            </a:r>
            <a:r>
              <a:rPr lang="en-US" altLang="zh-CN" dirty="0"/>
              <a:t>n</a:t>
            </a:r>
            <a:r>
              <a:rPr lang="zh-CN" altLang="en-US" dirty="0"/>
              <a:t>是定义在其他地方的（有可能是定义在当前源文件</a:t>
            </a:r>
            <a:r>
              <a:rPr lang="en-US" altLang="zh-CN" dirty="0"/>
              <a:t>main</a:t>
            </a:r>
            <a:r>
              <a:rPr lang="zh-CN" altLang="en-US" dirty="0"/>
              <a:t>函数外部，也有可能是定义在其他文件当中），所以在声明的地方不需要再分配存储空间。</a:t>
            </a:r>
            <a:endParaRPr lang="en-US" altLang="zh-CN" dirty="0"/>
          </a:p>
          <a:p>
            <a:endParaRPr lang="en-US" dirty="0"/>
          </a:p>
          <a:p>
            <a:r>
              <a:rPr lang="zh-CN" altLang="en-US" dirty="0"/>
              <a:t>注意的是，一个变量可以声明多次，但只能定义一次。</a:t>
            </a:r>
            <a:endParaRPr lang="en-US" dirty="0"/>
          </a:p>
        </p:txBody>
      </p:sp>
      <p:sp>
        <p:nvSpPr>
          <p:cNvPr id="4" name="Slide Number Placeholder 3"/>
          <p:cNvSpPr>
            <a:spLocks noGrp="1"/>
          </p:cNvSpPr>
          <p:nvPr>
            <p:ph type="sldNum" sz="quarter" idx="5"/>
          </p:nvPr>
        </p:nvSpPr>
        <p:spPr/>
        <p:txBody>
          <a:bodyPr/>
          <a:lstStyle/>
          <a:p>
            <a:fld id="{F123B439-B21F-D049-99BE-AEA142B13B86}" type="slidenum">
              <a:rPr lang="en-US" smtClean="0"/>
              <a:t>11</a:t>
            </a:fld>
            <a:endParaRPr lang="en-US"/>
          </a:p>
        </p:txBody>
      </p:sp>
    </p:spTree>
    <p:extLst>
      <p:ext uri="{BB962C8B-B14F-4D97-AF65-F5344CB8AC3E}">
        <p14:creationId xmlns:p14="http://schemas.microsoft.com/office/powerpoint/2010/main" val="2882871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const的用法后面会详细介绍</a:t>
            </a:r>
            <a:r>
              <a:rPr lang="zh-CN" altLang="en-US" dirty="0"/>
              <a:t>。注意，</a:t>
            </a:r>
            <a:r>
              <a:rPr lang="en-US" altLang="zh-CN" dirty="0"/>
              <a:t>`const int m = 24;`</a:t>
            </a:r>
            <a:r>
              <a:rPr lang="zh-CN" altLang="en-US" dirty="0"/>
              <a:t>这是一个定义语句（也是声明语句），而不是表达式语句，所以</a:t>
            </a:r>
            <a:r>
              <a:rPr lang="en-US" altLang="zh-CN" dirty="0"/>
              <a:t>m</a:t>
            </a:r>
            <a:r>
              <a:rPr lang="zh-CN" altLang="en-US" dirty="0"/>
              <a:t>虽然是常变量，是属于不可更改的</a:t>
            </a:r>
            <a:r>
              <a:rPr lang="en-US" altLang="zh-CN" dirty="0" err="1"/>
              <a:t>lvalue</a:t>
            </a:r>
            <a:r>
              <a:rPr lang="zh-CN" altLang="en-US" dirty="0"/>
              <a:t>，但它可以出现在赋值符号的左边。</a:t>
            </a:r>
            <a:endParaRPr lang="en-US" altLang="zh-CN" dirty="0"/>
          </a:p>
          <a:p>
            <a:r>
              <a:rPr lang="zh-CN" altLang="en-US" dirty="0"/>
              <a:t>但下面的</a:t>
            </a:r>
            <a:r>
              <a:rPr lang="en-US" altLang="zh-CN" dirty="0"/>
              <a:t>`m = 42;`</a:t>
            </a:r>
            <a:r>
              <a:rPr lang="zh-CN" altLang="en-US" dirty="0"/>
              <a:t>则是表达式语句，不是声明语句，所以不能出现在赋值符号左边。</a:t>
            </a:r>
            <a:endParaRPr lang="en-US" altLang="zh-CN" dirty="0"/>
          </a:p>
          <a:p>
            <a:endParaRPr lang="en-US" dirty="0"/>
          </a:p>
          <a:p>
            <a:r>
              <a:rPr lang="en-US" dirty="0" err="1"/>
              <a:t>赋值符号</a:t>
            </a:r>
            <a:r>
              <a:rPr lang="zh-CN" altLang="en-US" dirty="0"/>
              <a:t>（</a:t>
            </a:r>
            <a:r>
              <a:rPr lang="en-US" altLang="zh-CN" dirty="0"/>
              <a:t>=</a:t>
            </a:r>
            <a:r>
              <a:rPr lang="zh-CN" altLang="en-US" dirty="0"/>
              <a:t>）可以出现在同一个语句当中（也就是链式赋值语句），</a:t>
            </a:r>
            <a:r>
              <a:rPr lang="en-US" altLang="zh-CN" dirty="0"/>
              <a:t>as</a:t>
            </a:r>
            <a:r>
              <a:rPr lang="zh-CN" altLang="en-US" dirty="0"/>
              <a:t> </a:t>
            </a:r>
            <a:r>
              <a:rPr lang="en-US" altLang="zh-CN" dirty="0"/>
              <a:t>long</a:t>
            </a:r>
            <a:r>
              <a:rPr lang="zh-CN" altLang="en-US" dirty="0"/>
              <a:t> </a:t>
            </a:r>
            <a:r>
              <a:rPr lang="en-US" altLang="zh-CN" dirty="0"/>
              <a:t>as</a:t>
            </a:r>
            <a:r>
              <a:rPr lang="zh-CN" altLang="en-US" dirty="0"/>
              <a:t>每一个赋值符号的左边是可修改的左值（</a:t>
            </a:r>
            <a:r>
              <a:rPr lang="en-US" altLang="zh-CN" dirty="0"/>
              <a:t>Modifiable </a:t>
            </a:r>
            <a:r>
              <a:rPr lang="en-US" altLang="zh-CN" dirty="0" err="1"/>
              <a:t>lvalue</a:t>
            </a:r>
            <a:r>
              <a:rPr lang="zh-CN" altLang="en-US" dirty="0"/>
              <a:t>）。</a:t>
            </a:r>
            <a:endParaRPr lang="en-US" altLang="zh-CN" dirty="0"/>
          </a:p>
          <a:p>
            <a:endParaRPr lang="en-US" dirty="0"/>
          </a:p>
          <a:p>
            <a:r>
              <a:rPr lang="en-US" dirty="0" err="1"/>
              <a:t>但是必须要注意的是</a:t>
            </a:r>
            <a:r>
              <a:rPr lang="zh-CN" altLang="en-US" dirty="0"/>
              <a:t>，</a:t>
            </a:r>
            <a:r>
              <a:rPr lang="en-US" altLang="zh-CN" dirty="0"/>
              <a:t>`int a = b = 1;`</a:t>
            </a:r>
            <a:r>
              <a:rPr lang="zh-CN" altLang="en-US" dirty="0"/>
              <a:t>跟</a:t>
            </a:r>
            <a:r>
              <a:rPr lang="en-US" altLang="zh-CN" dirty="0"/>
              <a:t>`a = b = 1;`</a:t>
            </a:r>
            <a:r>
              <a:rPr lang="zh-CN" altLang="en-US" dirty="0"/>
              <a:t>是不一样的，前者是变量声明语句（也是定义）语法上是错误的，后者则是普通的赋值语句。</a:t>
            </a:r>
            <a:endParaRPr lang="en-US" dirty="0"/>
          </a:p>
        </p:txBody>
      </p:sp>
      <p:sp>
        <p:nvSpPr>
          <p:cNvPr id="4" name="Slide Number Placeholder 3"/>
          <p:cNvSpPr>
            <a:spLocks noGrp="1"/>
          </p:cNvSpPr>
          <p:nvPr>
            <p:ph type="sldNum" sz="quarter" idx="5"/>
          </p:nvPr>
        </p:nvSpPr>
        <p:spPr/>
        <p:txBody>
          <a:bodyPr/>
          <a:lstStyle/>
          <a:p>
            <a:fld id="{F123B439-B21F-D049-99BE-AEA142B13B86}" type="slidenum">
              <a:rPr lang="en-US" smtClean="0"/>
              <a:t>12</a:t>
            </a:fld>
            <a:endParaRPr lang="en-US"/>
          </a:p>
        </p:txBody>
      </p:sp>
    </p:spTree>
    <p:extLst>
      <p:ext uri="{BB962C8B-B14F-4D97-AF65-F5344CB8AC3E}">
        <p14:creationId xmlns:p14="http://schemas.microsoft.com/office/powerpoint/2010/main" val="4262700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我们之前提到一个变量</a:t>
            </a:r>
            <a:r>
              <a:rPr lang="zh-CN" altLang="en-US" dirty="0"/>
              <a:t>（立方体）当中可以存储数值，或者说常量（椭圆形）。那什么是常量呢？</a:t>
            </a:r>
            <a:endParaRPr lang="en-US" altLang="zh-CN" dirty="0"/>
          </a:p>
          <a:p>
            <a:endParaRPr lang="en-US" dirty="0"/>
          </a:p>
          <a:p>
            <a:r>
              <a:rPr lang="zh-CN" altLang="en-US" dirty="0"/>
              <a:t>常量通常来说有以下几种类型：字符常量，整型常量，浮点数常量，以及字符串字面量（</a:t>
            </a:r>
            <a:r>
              <a:rPr lang="en-US" altLang="zh-CN" dirty="0"/>
              <a:t>String</a:t>
            </a:r>
            <a:r>
              <a:rPr lang="zh-CN" altLang="en-US" dirty="0"/>
              <a:t> </a:t>
            </a:r>
            <a:r>
              <a:rPr lang="en-US" altLang="zh-CN" dirty="0"/>
              <a:t>Literals</a:t>
            </a:r>
            <a:r>
              <a:rPr lang="zh-CN" altLang="en-US" dirty="0"/>
              <a:t>）也可以叫做字符串常量。注意字符串字面量严格来说是一种复合类型常量，因为它不能直接存储在单一的一个变量里面，需要利用字符串数组来存储。因为字符串在程序运行过程中也是不会改变的，所以也算作常量。</a:t>
            </a:r>
            <a:endParaRPr lang="en-US" altLang="zh-CN" dirty="0"/>
          </a:p>
          <a:p>
            <a:endParaRPr lang="en-US" dirty="0"/>
          </a:p>
          <a:p>
            <a:r>
              <a:rPr lang="en-US" altLang="zh-CN" dirty="0"/>
              <a:t>C</a:t>
            </a:r>
            <a:r>
              <a:rPr lang="zh-CN" altLang="en-US" dirty="0"/>
              <a:t>语言当中还有一种常量类型叫枚举类型常量（</a:t>
            </a:r>
            <a:r>
              <a:rPr lang="en-US" altLang="zh-CN" dirty="0"/>
              <a:t>enumeration</a:t>
            </a:r>
            <a:r>
              <a:rPr lang="zh-CN" altLang="en-US" dirty="0"/>
              <a:t> </a:t>
            </a:r>
            <a:r>
              <a:rPr lang="en-US" altLang="zh-CN" dirty="0"/>
              <a:t>constant</a:t>
            </a:r>
            <a:r>
              <a:rPr lang="zh-CN" altLang="en-US" dirty="0"/>
              <a:t>），这个在课程后期会详细讲解，这里只是简单提到（有这种常量类型的存在）。</a:t>
            </a:r>
            <a:endParaRPr lang="en-US" dirty="0"/>
          </a:p>
        </p:txBody>
      </p:sp>
      <p:sp>
        <p:nvSpPr>
          <p:cNvPr id="4" name="Slide Number Placeholder 3"/>
          <p:cNvSpPr>
            <a:spLocks noGrp="1"/>
          </p:cNvSpPr>
          <p:nvPr>
            <p:ph type="sldNum" sz="quarter" idx="5"/>
          </p:nvPr>
        </p:nvSpPr>
        <p:spPr/>
        <p:txBody>
          <a:bodyPr/>
          <a:lstStyle/>
          <a:p>
            <a:fld id="{F123B439-B21F-D049-99BE-AEA142B13B86}" type="slidenum">
              <a:rPr lang="en-US" smtClean="0"/>
              <a:t>14</a:t>
            </a:fld>
            <a:endParaRPr lang="en-US"/>
          </a:p>
        </p:txBody>
      </p:sp>
    </p:spTree>
    <p:extLst>
      <p:ext uri="{BB962C8B-B14F-4D97-AF65-F5344CB8AC3E}">
        <p14:creationId xmlns:p14="http://schemas.microsoft.com/office/powerpoint/2010/main" val="3851816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23B439-B21F-D049-99BE-AEA142B13B86}" type="slidenum">
              <a:rPr lang="en-US" smtClean="0"/>
              <a:t>15</a:t>
            </a:fld>
            <a:endParaRPr lang="en-US"/>
          </a:p>
        </p:txBody>
      </p:sp>
    </p:spTree>
    <p:extLst>
      <p:ext uri="{BB962C8B-B14F-4D97-AF65-F5344CB8AC3E}">
        <p14:creationId xmlns:p14="http://schemas.microsoft.com/office/powerpoint/2010/main" val="6032118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当字符常量的值在</a:t>
            </a:r>
            <a:r>
              <a:rPr lang="en-US" altLang="zh-CN" dirty="0"/>
              <a:t>0</a:t>
            </a:r>
            <a:r>
              <a:rPr lang="zh-CN" altLang="en-US" dirty="0"/>
              <a:t>到</a:t>
            </a:r>
            <a:r>
              <a:rPr lang="en-US" altLang="zh-CN" dirty="0"/>
              <a:t>127</a:t>
            </a:r>
            <a:r>
              <a:rPr lang="zh-CN" altLang="en-US" dirty="0"/>
              <a:t>之间时，这个字符常量会一一对应一个</a:t>
            </a:r>
            <a:r>
              <a:rPr lang="en-US" altLang="zh-CN" dirty="0"/>
              <a:t>ASCII</a:t>
            </a:r>
            <a:r>
              <a:rPr lang="zh-CN" altLang="en-US" dirty="0"/>
              <a:t>码表中的一个字符。</a:t>
            </a:r>
            <a:endParaRPr lang="en-US" dirty="0"/>
          </a:p>
        </p:txBody>
      </p:sp>
      <p:sp>
        <p:nvSpPr>
          <p:cNvPr id="4" name="Slide Number Placeholder 3"/>
          <p:cNvSpPr>
            <a:spLocks noGrp="1"/>
          </p:cNvSpPr>
          <p:nvPr>
            <p:ph type="sldNum" sz="quarter" idx="5"/>
          </p:nvPr>
        </p:nvSpPr>
        <p:spPr/>
        <p:txBody>
          <a:bodyPr/>
          <a:lstStyle/>
          <a:p>
            <a:fld id="{F123B439-B21F-D049-99BE-AEA142B13B86}" type="slidenum">
              <a:rPr lang="en-US" smtClean="0"/>
              <a:t>16</a:t>
            </a:fld>
            <a:endParaRPr lang="en-US"/>
          </a:p>
        </p:txBody>
      </p:sp>
    </p:spTree>
    <p:extLst>
      <p:ext uri="{BB962C8B-B14F-4D97-AF65-F5344CB8AC3E}">
        <p14:creationId xmlns:p14="http://schemas.microsoft.com/office/powerpoint/2010/main" val="18568586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当字符常量的值在</a:t>
            </a:r>
            <a:r>
              <a:rPr lang="en-US" altLang="zh-CN" dirty="0"/>
              <a:t>0</a:t>
            </a:r>
            <a:r>
              <a:rPr lang="zh-CN" altLang="en-US" dirty="0"/>
              <a:t>到</a:t>
            </a:r>
            <a:r>
              <a:rPr lang="en-US" altLang="zh-CN" dirty="0"/>
              <a:t>127</a:t>
            </a:r>
            <a:r>
              <a:rPr lang="zh-CN" altLang="en-US" dirty="0"/>
              <a:t>之间时，这个字符常量会一一对应一个</a:t>
            </a:r>
            <a:r>
              <a:rPr lang="en-US" altLang="zh-CN" dirty="0"/>
              <a:t>ASCII</a:t>
            </a:r>
            <a:r>
              <a:rPr lang="zh-CN" altLang="en-US" dirty="0"/>
              <a:t>码表中的一个字符。</a:t>
            </a:r>
            <a:endParaRPr lang="en-US" dirty="0"/>
          </a:p>
        </p:txBody>
      </p:sp>
      <p:sp>
        <p:nvSpPr>
          <p:cNvPr id="4" name="Slide Number Placeholder 3"/>
          <p:cNvSpPr>
            <a:spLocks noGrp="1"/>
          </p:cNvSpPr>
          <p:nvPr>
            <p:ph type="sldNum" sz="quarter" idx="5"/>
          </p:nvPr>
        </p:nvSpPr>
        <p:spPr/>
        <p:txBody>
          <a:bodyPr/>
          <a:lstStyle/>
          <a:p>
            <a:fld id="{F123B439-B21F-D049-99BE-AEA142B13B86}" type="slidenum">
              <a:rPr lang="en-US" smtClean="0"/>
              <a:t>17</a:t>
            </a:fld>
            <a:endParaRPr lang="en-US"/>
          </a:p>
        </p:txBody>
      </p:sp>
    </p:spTree>
    <p:extLst>
      <p:ext uri="{BB962C8B-B14F-4D97-AF65-F5344CB8AC3E}">
        <p14:creationId xmlns:p14="http://schemas.microsoft.com/office/powerpoint/2010/main" val="27756704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这个C程序会打印出几个常见的字符</a:t>
            </a:r>
            <a:r>
              <a:rPr lang="zh-CN" altLang="en-US" dirty="0"/>
              <a:t>（包括转义字符）的整数数值，也就是其对应的</a:t>
            </a:r>
            <a:r>
              <a:rPr lang="en-US" altLang="zh-CN" dirty="0"/>
              <a:t>ASCII</a:t>
            </a:r>
            <a:r>
              <a:rPr lang="zh-CN" altLang="en-US" dirty="0"/>
              <a:t>码表的值。</a:t>
            </a:r>
            <a:endParaRPr lang="en-US" altLang="zh-CN" dirty="0"/>
          </a:p>
          <a:p>
            <a:endParaRPr lang="en-US" dirty="0"/>
          </a:p>
          <a:p>
            <a:r>
              <a:rPr lang="zh-CN" altLang="en-US" dirty="0"/>
              <a:t>注意</a:t>
            </a:r>
            <a:r>
              <a:rPr lang="en-US" altLang="zh-CN" dirty="0"/>
              <a:t>'0'</a:t>
            </a:r>
            <a:r>
              <a:rPr lang="zh-CN" altLang="en-US" dirty="0"/>
              <a:t>和</a:t>
            </a:r>
            <a:r>
              <a:rPr lang="en-US" altLang="zh-CN" dirty="0"/>
              <a:t>'\0'</a:t>
            </a:r>
            <a:r>
              <a:rPr lang="zh-CN" altLang="en-US" dirty="0"/>
              <a:t>不是同一个字符，</a:t>
            </a:r>
            <a:r>
              <a:rPr lang="en-US" altLang="zh-CN" dirty="0"/>
              <a:t>'0'</a:t>
            </a:r>
            <a:r>
              <a:rPr lang="zh-CN" altLang="en-US" dirty="0"/>
              <a:t>的</a:t>
            </a:r>
            <a:r>
              <a:rPr lang="en-US" altLang="zh-CN" dirty="0"/>
              <a:t>ASCII</a:t>
            </a:r>
            <a:r>
              <a:rPr lang="zh-CN" altLang="en-US" dirty="0"/>
              <a:t>码表中的数值是</a:t>
            </a:r>
            <a:r>
              <a:rPr lang="en-US" altLang="zh-CN" dirty="0"/>
              <a:t>48</a:t>
            </a:r>
            <a:r>
              <a:rPr lang="zh-CN" altLang="en-US" dirty="0"/>
              <a:t>，而</a:t>
            </a:r>
            <a:r>
              <a:rPr lang="en-US" altLang="zh-CN" dirty="0"/>
              <a:t>'\0'</a:t>
            </a:r>
            <a:r>
              <a:rPr lang="zh-CN" altLang="en-US" dirty="0"/>
              <a:t>则是空字符，它在</a:t>
            </a:r>
            <a:r>
              <a:rPr lang="en-US" altLang="zh-CN" dirty="0"/>
              <a:t>ASCII</a:t>
            </a:r>
            <a:r>
              <a:rPr lang="zh-CN" altLang="en-US" dirty="0"/>
              <a:t>码表中的数值则是</a:t>
            </a:r>
            <a:r>
              <a:rPr lang="en-US" altLang="zh-CN" dirty="0"/>
              <a:t>0</a:t>
            </a:r>
            <a:r>
              <a:rPr lang="zh-CN" altLang="en-US" dirty="0"/>
              <a:t>。</a:t>
            </a:r>
            <a:endParaRPr lang="en-US" altLang="zh-CN" dirty="0"/>
          </a:p>
          <a:p>
            <a:endParaRPr lang="en-US" dirty="0"/>
          </a:p>
          <a:p>
            <a:r>
              <a:rPr lang="zh-CN" altLang="en-US" dirty="0"/>
              <a:t>（如果觉得</a:t>
            </a:r>
            <a:r>
              <a:rPr lang="en-US" altLang="zh-CN" dirty="0" err="1"/>
              <a:t>printf</a:t>
            </a:r>
            <a:r>
              <a:rPr lang="zh-CN" altLang="en-US" dirty="0"/>
              <a:t>函数的格式字符串很难看懂，没关系，课后慢慢体会）。</a:t>
            </a:r>
            <a:endParaRPr lang="en-US" dirty="0"/>
          </a:p>
        </p:txBody>
      </p:sp>
      <p:sp>
        <p:nvSpPr>
          <p:cNvPr id="4" name="Slide Number Placeholder 3"/>
          <p:cNvSpPr>
            <a:spLocks noGrp="1"/>
          </p:cNvSpPr>
          <p:nvPr>
            <p:ph type="sldNum" sz="quarter" idx="5"/>
          </p:nvPr>
        </p:nvSpPr>
        <p:spPr/>
        <p:txBody>
          <a:bodyPr/>
          <a:lstStyle/>
          <a:p>
            <a:fld id="{F123B439-B21F-D049-99BE-AEA142B13B86}" type="slidenum">
              <a:rPr lang="en-US" smtClean="0"/>
              <a:t>18</a:t>
            </a:fld>
            <a:endParaRPr lang="en-US"/>
          </a:p>
        </p:txBody>
      </p:sp>
    </p:spTree>
    <p:extLst>
      <p:ext uri="{BB962C8B-B14F-4D97-AF65-F5344CB8AC3E}">
        <p14:creationId xmlns:p14="http://schemas.microsoft.com/office/powerpoint/2010/main" val="22710173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注意二进制前缀0b, 0B是最新的C23标准才支持的</a:t>
            </a:r>
            <a:r>
              <a:rPr lang="zh-CN" altLang="en-US" dirty="0"/>
              <a:t>，请尽量不要在旧版本的编译器或</a:t>
            </a:r>
            <a:r>
              <a:rPr lang="en-US" altLang="zh-CN" dirty="0"/>
              <a:t>IDE</a:t>
            </a:r>
            <a:r>
              <a:rPr lang="zh-CN" altLang="en-US" dirty="0"/>
              <a:t>上使用，也不要在</a:t>
            </a:r>
            <a:r>
              <a:rPr lang="en-US" altLang="zh-CN" dirty="0"/>
              <a:t>matrix</a:t>
            </a:r>
            <a:r>
              <a:rPr lang="zh-CN" altLang="en-US" dirty="0"/>
              <a:t>里使用。</a:t>
            </a:r>
            <a:endParaRPr lang="en-US" altLang="zh-CN" dirty="0"/>
          </a:p>
          <a:p>
            <a:endParaRPr lang="en-US" dirty="0"/>
          </a:p>
          <a:p>
            <a:r>
              <a:rPr lang="zh-CN" altLang="en-US" dirty="0"/>
              <a:t>有同学会问，</a:t>
            </a:r>
            <a:r>
              <a:rPr lang="en-US" altLang="zh-CN" dirty="0"/>
              <a:t>U</a:t>
            </a:r>
            <a:r>
              <a:rPr lang="zh-CN" altLang="en-US" dirty="0"/>
              <a:t>和</a:t>
            </a:r>
            <a:r>
              <a:rPr lang="en-US" altLang="zh-CN" dirty="0"/>
              <a:t>L</a:t>
            </a:r>
            <a:r>
              <a:rPr lang="zh-CN" altLang="en-US" dirty="0"/>
              <a:t>后缀会不会跟十六进制搞混呢？答案是不会的，因为十六进制使用的字母只有六个，也就是前六个字母</a:t>
            </a:r>
            <a:r>
              <a:rPr lang="en-US" altLang="zh-CN" dirty="0"/>
              <a:t>a, b, c, d, e, f</a:t>
            </a:r>
            <a:r>
              <a:rPr lang="zh-CN" altLang="en-US" dirty="0"/>
              <a:t>，分别表示</a:t>
            </a:r>
            <a:r>
              <a:rPr lang="en-US" altLang="zh-CN" dirty="0"/>
              <a:t>10</a:t>
            </a:r>
            <a:r>
              <a:rPr lang="zh-CN" altLang="en-US" dirty="0"/>
              <a:t>，</a:t>
            </a:r>
            <a:r>
              <a:rPr lang="en-US" altLang="zh-CN" dirty="0"/>
              <a:t>11</a:t>
            </a:r>
            <a:r>
              <a:rPr lang="zh-CN" altLang="en-US" dirty="0"/>
              <a:t>，</a:t>
            </a:r>
            <a:r>
              <a:rPr lang="en-US" altLang="zh-CN" dirty="0"/>
              <a:t>12</a:t>
            </a:r>
            <a:r>
              <a:rPr lang="zh-CN" altLang="en-US" dirty="0"/>
              <a:t>，</a:t>
            </a:r>
            <a:r>
              <a:rPr lang="en-US" altLang="zh-CN" dirty="0"/>
              <a:t>13</a:t>
            </a:r>
            <a:r>
              <a:rPr lang="zh-CN" altLang="en-US" dirty="0"/>
              <a:t>，</a:t>
            </a:r>
            <a:r>
              <a:rPr lang="en-US" altLang="zh-CN" dirty="0"/>
              <a:t>14</a:t>
            </a:r>
            <a:r>
              <a:rPr lang="zh-CN" altLang="en-US" dirty="0"/>
              <a:t>，</a:t>
            </a:r>
            <a:r>
              <a:rPr lang="en-US" altLang="zh-CN" dirty="0"/>
              <a:t>15</a:t>
            </a:r>
            <a:r>
              <a:rPr lang="zh-CN" altLang="en-US" dirty="0"/>
              <a:t>，也就是说</a:t>
            </a:r>
            <a:r>
              <a:rPr lang="en-US" altLang="zh-CN" dirty="0"/>
              <a:t>U</a:t>
            </a:r>
            <a:r>
              <a:rPr lang="zh-CN" altLang="en-US" dirty="0"/>
              <a:t>和</a:t>
            </a:r>
            <a:r>
              <a:rPr lang="en-US" altLang="zh-CN" dirty="0"/>
              <a:t>L</a:t>
            </a:r>
            <a:r>
              <a:rPr lang="zh-CN" altLang="en-US" dirty="0"/>
              <a:t>都不是十六进制当中有效的字母数字，不会搞混。</a:t>
            </a:r>
            <a:endParaRPr lang="en-US" altLang="zh-CN" dirty="0"/>
          </a:p>
          <a:p>
            <a:endParaRPr lang="en-US" dirty="0"/>
          </a:p>
          <a:p>
            <a:r>
              <a:rPr lang="zh-CN" altLang="en-US" dirty="0"/>
              <a:t>那加上后缀有什么用呢？其实就是告诉编译器，当前这个有后缀的整数是属于某个特定数据类型的，比如</a:t>
            </a:r>
            <a:r>
              <a:rPr lang="en-US" altLang="zh-CN" dirty="0"/>
              <a:t>42UL</a:t>
            </a:r>
            <a:r>
              <a:rPr lang="zh-CN" altLang="en-US" dirty="0"/>
              <a:t>虽然数值上跟</a:t>
            </a:r>
            <a:r>
              <a:rPr lang="en-US" altLang="zh-CN" dirty="0"/>
              <a:t>42</a:t>
            </a:r>
            <a:r>
              <a:rPr lang="zh-CN" altLang="en-US" dirty="0"/>
              <a:t>一样，但它是无符号的（不会是负数），而且是长整数（占</a:t>
            </a:r>
            <a:r>
              <a:rPr lang="en-US" altLang="zh-CN" dirty="0"/>
              <a:t>8</a:t>
            </a:r>
            <a:r>
              <a:rPr lang="zh-CN" altLang="en-US" dirty="0"/>
              <a:t>个字节，比普通整数</a:t>
            </a:r>
            <a:r>
              <a:rPr lang="en-US" altLang="zh-CN" dirty="0"/>
              <a:t>4</a:t>
            </a:r>
            <a:r>
              <a:rPr lang="zh-CN" altLang="en-US" dirty="0"/>
              <a:t>个字节要多）。</a:t>
            </a:r>
            <a:endParaRPr lang="en-US" dirty="0"/>
          </a:p>
        </p:txBody>
      </p:sp>
      <p:sp>
        <p:nvSpPr>
          <p:cNvPr id="4" name="Slide Number Placeholder 3"/>
          <p:cNvSpPr>
            <a:spLocks noGrp="1"/>
          </p:cNvSpPr>
          <p:nvPr>
            <p:ph type="sldNum" sz="quarter" idx="5"/>
          </p:nvPr>
        </p:nvSpPr>
        <p:spPr/>
        <p:txBody>
          <a:bodyPr/>
          <a:lstStyle/>
          <a:p>
            <a:fld id="{F123B439-B21F-D049-99BE-AEA142B13B86}" type="slidenum">
              <a:rPr lang="en-US" smtClean="0"/>
              <a:t>19</a:t>
            </a:fld>
            <a:endParaRPr lang="en-US"/>
          </a:p>
        </p:txBody>
      </p:sp>
    </p:spTree>
    <p:extLst>
      <p:ext uri="{BB962C8B-B14F-4D97-AF65-F5344CB8AC3E}">
        <p14:creationId xmlns:p14="http://schemas.microsoft.com/office/powerpoint/2010/main" val="24879781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如果看完了之前几个例子还是不能完全明白浮点数常量的定义规则的话</a:t>
            </a:r>
            <a:r>
              <a:rPr lang="zh-CN" altLang="en-US" dirty="0"/>
              <a:t>，可以参考</a:t>
            </a:r>
            <a:r>
              <a:rPr lang="en-US" altLang="zh-CN" dirty="0"/>
              <a:t>The C Programming Language</a:t>
            </a:r>
            <a:r>
              <a:rPr lang="zh-CN" altLang="en-US" dirty="0"/>
              <a:t>里面的详细定义。定义里面最重要的就是整数部分和小数部分不能同时缺失，还有小数点和指数部分不能同时缺失。</a:t>
            </a:r>
            <a:endParaRPr lang="en-US" dirty="0"/>
          </a:p>
        </p:txBody>
      </p:sp>
      <p:sp>
        <p:nvSpPr>
          <p:cNvPr id="4" name="Slide Number Placeholder 3"/>
          <p:cNvSpPr>
            <a:spLocks noGrp="1"/>
          </p:cNvSpPr>
          <p:nvPr>
            <p:ph type="sldNum" sz="quarter" idx="5"/>
          </p:nvPr>
        </p:nvSpPr>
        <p:spPr/>
        <p:txBody>
          <a:bodyPr/>
          <a:lstStyle/>
          <a:p>
            <a:fld id="{F123B439-B21F-D049-99BE-AEA142B13B86}" type="slidenum">
              <a:rPr lang="en-US" smtClean="0"/>
              <a:t>21</a:t>
            </a:fld>
            <a:endParaRPr lang="en-US"/>
          </a:p>
        </p:txBody>
      </p:sp>
    </p:spTree>
    <p:extLst>
      <p:ext uri="{BB962C8B-B14F-4D97-AF65-F5344CB8AC3E}">
        <p14:creationId xmlns:p14="http://schemas.microsoft.com/office/powerpoint/2010/main" val="7115739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23B439-B21F-D049-99BE-AEA142B13B86}" type="slidenum">
              <a:rPr lang="en-US" smtClean="0"/>
              <a:t>24</a:t>
            </a:fld>
            <a:endParaRPr lang="en-US"/>
          </a:p>
        </p:txBody>
      </p:sp>
    </p:spTree>
    <p:extLst>
      <p:ext uri="{BB962C8B-B14F-4D97-AF65-F5344CB8AC3E}">
        <p14:creationId xmlns:p14="http://schemas.microsoft.com/office/powerpoint/2010/main" val="1093319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这节课可能会有比较多概念型的知识点</a:t>
            </a:r>
            <a:r>
              <a:rPr lang="zh-CN" altLang="en-US" dirty="0"/>
              <a:t>，如果课上觉得比较难理解和记不住，不用担心，这很正常，因为很多知识点本来就很少会用到，而且后续写程序的过程中会慢慢消化这些知识点，不需要死记硬背，只需要遇到不懂的概念时回过头来把这些知识点当作参考就可以了。</a:t>
            </a:r>
            <a:endParaRPr lang="en-US" dirty="0"/>
          </a:p>
        </p:txBody>
      </p:sp>
      <p:sp>
        <p:nvSpPr>
          <p:cNvPr id="4" name="Slide Number Placeholder 3"/>
          <p:cNvSpPr>
            <a:spLocks noGrp="1"/>
          </p:cNvSpPr>
          <p:nvPr>
            <p:ph type="sldNum" sz="quarter" idx="5"/>
          </p:nvPr>
        </p:nvSpPr>
        <p:spPr/>
        <p:txBody>
          <a:bodyPr/>
          <a:lstStyle/>
          <a:p>
            <a:fld id="{F123B439-B21F-D049-99BE-AEA142B13B86}" type="slidenum">
              <a:rPr lang="en-US" smtClean="0"/>
              <a:t>2</a:t>
            </a:fld>
            <a:endParaRPr lang="en-US"/>
          </a:p>
        </p:txBody>
      </p:sp>
    </p:spTree>
    <p:extLst>
      <p:ext uri="{BB962C8B-B14F-4D97-AF65-F5344CB8AC3E}">
        <p14:creationId xmlns:p14="http://schemas.microsoft.com/office/powerpoint/2010/main" val="34095477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对于一个程序来说</a:t>
            </a:r>
            <a:r>
              <a:rPr lang="zh-CN" altLang="en-US" dirty="0"/>
              <a:t>，输入一般就是键盘的按键，输出一般屏幕终端（</a:t>
            </a:r>
            <a:r>
              <a:rPr lang="en-US" altLang="zh-CN" dirty="0"/>
              <a:t>Console</a:t>
            </a:r>
            <a:r>
              <a:rPr lang="zh-CN" altLang="en-US" dirty="0"/>
              <a:t>）或者文件。</a:t>
            </a:r>
            <a:endParaRPr lang="en-US" dirty="0"/>
          </a:p>
        </p:txBody>
      </p:sp>
      <p:sp>
        <p:nvSpPr>
          <p:cNvPr id="4" name="Slide Number Placeholder 3"/>
          <p:cNvSpPr>
            <a:spLocks noGrp="1"/>
          </p:cNvSpPr>
          <p:nvPr>
            <p:ph type="sldNum" sz="quarter" idx="5"/>
          </p:nvPr>
        </p:nvSpPr>
        <p:spPr/>
        <p:txBody>
          <a:bodyPr/>
          <a:lstStyle/>
          <a:p>
            <a:fld id="{F123B439-B21F-D049-99BE-AEA142B13B86}" type="slidenum">
              <a:rPr lang="en-US" smtClean="0"/>
              <a:t>25</a:t>
            </a:fld>
            <a:endParaRPr lang="en-US"/>
          </a:p>
        </p:txBody>
      </p:sp>
    </p:spTree>
    <p:extLst>
      <p:ext uri="{BB962C8B-B14F-4D97-AF65-F5344CB8AC3E}">
        <p14:creationId xmlns:p14="http://schemas.microsoft.com/office/powerpoint/2010/main" val="32714315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我们借用之前的数据类型表格</a:t>
            </a:r>
            <a:r>
              <a:rPr lang="zh-CN" altLang="en-US" dirty="0"/>
              <a:t>，在其中加入一列用来表示对应的格式修饰符（</a:t>
            </a:r>
            <a:r>
              <a:rPr lang="en-US" altLang="zh-CN" dirty="0"/>
              <a:t>Format</a:t>
            </a:r>
            <a:r>
              <a:rPr lang="zh-CN" altLang="en-US" dirty="0"/>
              <a:t>）</a:t>
            </a:r>
            <a:endParaRPr lang="en-US" dirty="0"/>
          </a:p>
        </p:txBody>
      </p:sp>
      <p:sp>
        <p:nvSpPr>
          <p:cNvPr id="4" name="Slide Number Placeholder 3"/>
          <p:cNvSpPr>
            <a:spLocks noGrp="1"/>
          </p:cNvSpPr>
          <p:nvPr>
            <p:ph type="sldNum" sz="quarter" idx="5"/>
          </p:nvPr>
        </p:nvSpPr>
        <p:spPr/>
        <p:txBody>
          <a:bodyPr/>
          <a:lstStyle/>
          <a:p>
            <a:fld id="{F123B439-B21F-D049-99BE-AEA142B13B86}" type="slidenum">
              <a:rPr lang="en-US" smtClean="0"/>
              <a:t>28</a:t>
            </a:fld>
            <a:endParaRPr lang="en-US"/>
          </a:p>
        </p:txBody>
      </p:sp>
    </p:spTree>
    <p:extLst>
      <p:ext uri="{BB962C8B-B14F-4D97-AF65-F5344CB8AC3E}">
        <p14:creationId xmlns:p14="http://schemas.microsoft.com/office/powerpoint/2010/main" val="1398712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F123B439-B21F-D049-99BE-AEA142B13B86}" type="slidenum">
              <a:rPr lang="en-US" smtClean="0"/>
              <a:t>29</a:t>
            </a:fld>
            <a:endParaRPr lang="en-US"/>
          </a:p>
        </p:txBody>
      </p:sp>
    </p:spTree>
    <p:extLst>
      <p:ext uri="{BB962C8B-B14F-4D97-AF65-F5344CB8AC3E}">
        <p14:creationId xmlns:p14="http://schemas.microsoft.com/office/powerpoint/2010/main" val="26188693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与printf</a:t>
            </a:r>
            <a:r>
              <a:rPr lang="en-US" dirty="0"/>
              <a:t>()</a:t>
            </a:r>
            <a:r>
              <a:rPr lang="en-US" dirty="0" err="1"/>
              <a:t>不同的是</a:t>
            </a:r>
            <a:r>
              <a:rPr lang="zh-CN" altLang="en-US" dirty="0"/>
              <a:t>，</a:t>
            </a:r>
            <a:r>
              <a:rPr lang="en-US" altLang="zh-CN" dirty="0" err="1"/>
              <a:t>scanf</a:t>
            </a:r>
            <a:r>
              <a:rPr lang="en-US" altLang="zh-CN" dirty="0"/>
              <a:t>()</a:t>
            </a:r>
            <a:r>
              <a:rPr lang="zh-CN" altLang="en-US" dirty="0"/>
              <a:t>的后面的参数通常是变量的地址，代表我们要从标准输入当中读取对应的数值到这些变量的地址里面去。</a:t>
            </a:r>
            <a:endParaRPr lang="en-US" dirty="0"/>
          </a:p>
        </p:txBody>
      </p:sp>
      <p:sp>
        <p:nvSpPr>
          <p:cNvPr id="4" name="Slide Number Placeholder 3"/>
          <p:cNvSpPr>
            <a:spLocks noGrp="1"/>
          </p:cNvSpPr>
          <p:nvPr>
            <p:ph type="sldNum" sz="quarter" idx="5"/>
          </p:nvPr>
        </p:nvSpPr>
        <p:spPr/>
        <p:txBody>
          <a:bodyPr/>
          <a:lstStyle/>
          <a:p>
            <a:fld id="{F123B439-B21F-D049-99BE-AEA142B13B86}" type="slidenum">
              <a:rPr lang="en-US" smtClean="0"/>
              <a:t>31</a:t>
            </a:fld>
            <a:endParaRPr lang="en-US"/>
          </a:p>
        </p:txBody>
      </p:sp>
    </p:spTree>
    <p:extLst>
      <p:ext uri="{BB962C8B-B14F-4D97-AF65-F5344CB8AC3E}">
        <p14:creationId xmlns:p14="http://schemas.microsoft.com/office/powerpoint/2010/main" val="20268654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这个C文件里面列出了</a:t>
            </a:r>
            <a:r>
              <a:rPr lang="zh-CN" altLang="en-US" dirty="0"/>
              <a:t>（几乎）所有作用域和存储类修饰符对应的变量。我们主要通过这个例子来理解一个变量的四种属性。</a:t>
            </a:r>
            <a:endParaRPr lang="en-US" dirty="0"/>
          </a:p>
        </p:txBody>
      </p:sp>
      <p:sp>
        <p:nvSpPr>
          <p:cNvPr id="4" name="Slide Number Placeholder 3"/>
          <p:cNvSpPr>
            <a:spLocks noGrp="1"/>
          </p:cNvSpPr>
          <p:nvPr>
            <p:ph type="sldNum" sz="quarter" idx="5"/>
          </p:nvPr>
        </p:nvSpPr>
        <p:spPr/>
        <p:txBody>
          <a:bodyPr/>
          <a:lstStyle/>
          <a:p>
            <a:fld id="{F123B439-B21F-D049-99BE-AEA142B13B86}" type="slidenum">
              <a:rPr lang="en-US" smtClean="0"/>
              <a:t>32</a:t>
            </a:fld>
            <a:endParaRPr lang="en-US"/>
          </a:p>
        </p:txBody>
      </p:sp>
    </p:spTree>
    <p:extLst>
      <p:ext uri="{BB962C8B-B14F-4D97-AF65-F5344CB8AC3E}">
        <p14:creationId xmlns:p14="http://schemas.microsoft.com/office/powerpoint/2010/main" val="27118483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每一个变量都有它自己特有的作用域</a:t>
            </a:r>
            <a:r>
              <a:rPr lang="zh-CN" altLang="en-US" dirty="0"/>
              <a:t>、存储类、生命周期以及链接属性（暂时不要求掌握，只了解）。</a:t>
            </a:r>
            <a:endParaRPr lang="en-US" altLang="zh-CN" dirty="0"/>
          </a:p>
          <a:p>
            <a:endParaRPr lang="en-US" dirty="0"/>
          </a:p>
          <a:p>
            <a:r>
              <a:rPr lang="zh-CN" altLang="en-US" dirty="0"/>
              <a:t>其中，作用域和存储类是我们作为程序员可以显性地控制的，也就是说我们可以决定将这个程序定义在</a:t>
            </a:r>
            <a:r>
              <a:rPr lang="en-US" altLang="zh-CN" dirty="0"/>
              <a:t>C</a:t>
            </a:r>
            <a:r>
              <a:rPr lang="zh-CN" altLang="en-US" dirty="0"/>
              <a:t>源文件的具体位置，以及决定用什么样的存储类修饰符来修饰这个变量（决定它的存储类），而生命周期和链接属性则是隐形地被作用域和存储类所决定的。</a:t>
            </a:r>
            <a:endParaRPr lang="en-US" altLang="zh-CN" dirty="0"/>
          </a:p>
          <a:p>
            <a:endParaRPr lang="en-US" dirty="0"/>
          </a:p>
          <a:p>
            <a:r>
              <a:rPr lang="zh-CN" altLang="en-US" dirty="0"/>
              <a:t>表格当中最后一行，当局部变量加上了</a:t>
            </a:r>
            <a:r>
              <a:rPr lang="en-US" altLang="zh-CN" dirty="0"/>
              <a:t>extern</a:t>
            </a:r>
            <a:r>
              <a:rPr lang="zh-CN" altLang="en-US" dirty="0"/>
              <a:t>修饰符以后，它的链接属性有可能是</a:t>
            </a:r>
            <a:r>
              <a:rPr lang="en-US" altLang="zh-CN" dirty="0"/>
              <a:t>External</a:t>
            </a:r>
            <a:r>
              <a:rPr lang="zh-CN" altLang="en-US" dirty="0"/>
              <a:t>，也有可能是继承当前块外部的同名变量的链接属性，这其中具体的机制不要求掌握，有兴趣的同学可以参考</a:t>
            </a:r>
            <a:r>
              <a:rPr lang="en-US" altLang="zh-CN" dirty="0"/>
              <a:t>《The C Programming Language 2</a:t>
            </a:r>
            <a:r>
              <a:rPr lang="en-US" altLang="zh-CN" baseline="30000" dirty="0"/>
              <a:t>nd</a:t>
            </a:r>
            <a:r>
              <a:rPr lang="en-US" altLang="zh-CN" dirty="0"/>
              <a:t> Edition》</a:t>
            </a:r>
            <a:r>
              <a:rPr lang="zh-CN" altLang="en-US" dirty="0"/>
              <a:t>附录</a:t>
            </a:r>
            <a:r>
              <a:rPr lang="en-US" b="1" i="0" dirty="0">
                <a:solidFill>
                  <a:srgbClr val="202122"/>
                </a:solidFill>
                <a:effectLst/>
                <a:latin typeface="Arial" panose="020B0604020202020204" pitchFamily="34" charset="0"/>
              </a:rPr>
              <a:t>§</a:t>
            </a:r>
            <a:r>
              <a:rPr lang="en-US" altLang="zh-CN" dirty="0"/>
              <a:t>A11.2</a:t>
            </a:r>
            <a:endParaRPr lang="en-US" dirty="0"/>
          </a:p>
        </p:txBody>
      </p:sp>
      <p:sp>
        <p:nvSpPr>
          <p:cNvPr id="4" name="Slide Number Placeholder 3"/>
          <p:cNvSpPr>
            <a:spLocks noGrp="1"/>
          </p:cNvSpPr>
          <p:nvPr>
            <p:ph type="sldNum" sz="quarter" idx="5"/>
          </p:nvPr>
        </p:nvSpPr>
        <p:spPr/>
        <p:txBody>
          <a:bodyPr/>
          <a:lstStyle/>
          <a:p>
            <a:fld id="{F123B439-B21F-D049-99BE-AEA142B13B86}" type="slidenum">
              <a:rPr lang="en-US" smtClean="0"/>
              <a:t>33</a:t>
            </a:fld>
            <a:endParaRPr lang="en-US"/>
          </a:p>
        </p:txBody>
      </p:sp>
    </p:spTree>
    <p:extLst>
      <p:ext uri="{BB962C8B-B14F-4D97-AF65-F5344CB8AC3E}">
        <p14:creationId xmlns:p14="http://schemas.microsoft.com/office/powerpoint/2010/main" val="31214060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理解一个变量的生命周期对于课程后面学习函数的时候非常关键</a:t>
            </a:r>
            <a:r>
              <a:rPr lang="zh-CN" altLang="en-US" dirty="0"/>
              <a:t>，我们还会详细介绍函数中变量的生命周期。</a:t>
            </a:r>
            <a:endParaRPr lang="en-US" dirty="0"/>
          </a:p>
        </p:txBody>
      </p:sp>
      <p:sp>
        <p:nvSpPr>
          <p:cNvPr id="4" name="Slide Number Placeholder 3"/>
          <p:cNvSpPr>
            <a:spLocks noGrp="1"/>
          </p:cNvSpPr>
          <p:nvPr>
            <p:ph type="sldNum" sz="quarter" idx="5"/>
          </p:nvPr>
        </p:nvSpPr>
        <p:spPr/>
        <p:txBody>
          <a:bodyPr/>
          <a:lstStyle/>
          <a:p>
            <a:fld id="{F123B439-B21F-D049-99BE-AEA142B13B86}" type="slidenum">
              <a:rPr lang="en-US" smtClean="0"/>
              <a:t>35</a:t>
            </a:fld>
            <a:endParaRPr lang="en-US"/>
          </a:p>
        </p:txBody>
      </p:sp>
    </p:spTree>
    <p:extLst>
      <p:ext uri="{BB962C8B-B14F-4D97-AF65-F5344CB8AC3E}">
        <p14:creationId xmlns:p14="http://schemas.microsoft.com/office/powerpoint/2010/main" val="36425323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程序执行过程： </a:t>
            </a:r>
            <a:r>
              <a:rPr lang="en-US" altLang="zh-CN" sz="1200" dirty="0">
                <a:solidFill>
                  <a:srgbClr val="C00000"/>
                </a:solidFill>
                <a:latin typeface="微软雅黑" panose="020B0503020204020204" pitchFamily="34" charset="-122"/>
                <a:ea typeface="微软雅黑" panose="020B0503020204020204" pitchFamily="34" charset="-122"/>
              </a:rPr>
              <a:t>Global and static variables </a:t>
            </a:r>
            <a:r>
              <a:rPr lang="zh-CN" altLang="en-US" sz="1200" dirty="0">
                <a:solidFill>
                  <a:srgbClr val="C00000"/>
                </a:solidFill>
                <a:latin typeface="微软雅黑" panose="020B0503020204020204" pitchFamily="34" charset="-122"/>
                <a:ea typeface="微软雅黑" panose="020B0503020204020204" pitchFamily="34" charset="-122"/>
              </a:rPr>
              <a:t>定义在</a:t>
            </a:r>
            <a:r>
              <a:rPr lang="en-US" altLang="zh-CN" sz="1200" dirty="0">
                <a:solidFill>
                  <a:srgbClr val="C00000"/>
                </a:solidFill>
                <a:latin typeface="微软雅黑" panose="020B0503020204020204" pitchFamily="34" charset="-122"/>
                <a:ea typeface="微软雅黑" panose="020B0503020204020204" pitchFamily="34" charset="-122"/>
              </a:rPr>
              <a:t> main </a:t>
            </a:r>
            <a:r>
              <a:rPr lang="zh-CN" altLang="en-US" sz="1200" dirty="0">
                <a:solidFill>
                  <a:srgbClr val="C00000"/>
                </a:solidFill>
                <a:latin typeface="微软雅黑" panose="020B0503020204020204" pitchFamily="34" charset="-122"/>
                <a:ea typeface="微软雅黑" panose="020B0503020204020204" pitchFamily="34" charset="-122"/>
              </a:rPr>
              <a:t>函数之上， 编译的时候就放进内存了。运行时找到</a:t>
            </a:r>
            <a:r>
              <a:rPr lang="en-US" altLang="zh-CN" sz="1200" dirty="0">
                <a:solidFill>
                  <a:srgbClr val="C00000"/>
                </a:solidFill>
                <a:latin typeface="微软雅黑" panose="020B0503020204020204" pitchFamily="34" charset="-122"/>
                <a:ea typeface="微软雅黑" panose="020B0503020204020204" pitchFamily="34" charset="-122"/>
              </a:rPr>
              <a:t>main()</a:t>
            </a:r>
            <a:r>
              <a:rPr lang="zh-CN" altLang="en-US" sz="1200" dirty="0">
                <a:solidFill>
                  <a:srgbClr val="C00000"/>
                </a:solidFill>
                <a:latin typeface="微软雅黑" panose="020B0503020204020204" pitchFamily="34" charset="-122"/>
                <a:ea typeface="微软雅黑" panose="020B0503020204020204" pitchFamily="34" charset="-122"/>
              </a:rPr>
              <a:t>开始读写下面的地址块。</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36</a:t>
            </a:fld>
            <a:endParaRPr lang="zh-CN" altLang="en-US"/>
          </a:p>
        </p:txBody>
      </p:sp>
    </p:spTree>
    <p:extLst>
      <p:ext uri="{BB962C8B-B14F-4D97-AF65-F5344CB8AC3E}">
        <p14:creationId xmlns:p14="http://schemas.microsoft.com/office/powerpoint/2010/main" val="4311427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链接属性不作为考点</a:t>
            </a:r>
            <a:r>
              <a:rPr lang="zh-CN" altLang="en-US" dirty="0"/>
              <a:t>。</a:t>
            </a:r>
            <a:endParaRPr lang="en-US" dirty="0"/>
          </a:p>
        </p:txBody>
      </p:sp>
      <p:sp>
        <p:nvSpPr>
          <p:cNvPr id="4" name="Slide Number Placeholder 3"/>
          <p:cNvSpPr>
            <a:spLocks noGrp="1"/>
          </p:cNvSpPr>
          <p:nvPr>
            <p:ph type="sldNum" sz="quarter" idx="5"/>
          </p:nvPr>
        </p:nvSpPr>
        <p:spPr/>
        <p:txBody>
          <a:bodyPr/>
          <a:lstStyle/>
          <a:p>
            <a:fld id="{F123B439-B21F-D049-99BE-AEA142B13B86}" type="slidenum">
              <a:rPr lang="en-US" smtClean="0"/>
              <a:t>37</a:t>
            </a:fld>
            <a:endParaRPr lang="en-US"/>
          </a:p>
        </p:txBody>
      </p:sp>
    </p:spTree>
    <p:extLst>
      <p:ext uri="{BB962C8B-B14F-4D97-AF65-F5344CB8AC3E}">
        <p14:creationId xmlns:p14="http://schemas.microsoft.com/office/powerpoint/2010/main" val="39812930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链接属性不作为考点</a:t>
            </a:r>
            <a:r>
              <a:rPr lang="zh-CN" altLang="en-US" dirty="0"/>
              <a:t>。</a:t>
            </a:r>
            <a:endParaRPr lang="en-US" dirty="0"/>
          </a:p>
        </p:txBody>
      </p:sp>
      <p:sp>
        <p:nvSpPr>
          <p:cNvPr id="4" name="Slide Number Placeholder 3"/>
          <p:cNvSpPr>
            <a:spLocks noGrp="1"/>
          </p:cNvSpPr>
          <p:nvPr>
            <p:ph type="sldNum" sz="quarter" idx="5"/>
          </p:nvPr>
        </p:nvSpPr>
        <p:spPr/>
        <p:txBody>
          <a:bodyPr/>
          <a:lstStyle/>
          <a:p>
            <a:fld id="{F123B439-B21F-D049-99BE-AEA142B13B86}" type="slidenum">
              <a:rPr lang="en-US" smtClean="0"/>
              <a:t>38</a:t>
            </a:fld>
            <a:endParaRPr lang="en-US"/>
          </a:p>
        </p:txBody>
      </p:sp>
    </p:spTree>
    <p:extLst>
      <p:ext uri="{BB962C8B-B14F-4D97-AF65-F5344CB8AC3E}">
        <p14:creationId xmlns:p14="http://schemas.microsoft.com/office/powerpoint/2010/main" val="2569661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正方体表示变量</a:t>
            </a:r>
            <a:r>
              <a:rPr lang="zh-CN" altLang="en-US" dirty="0"/>
              <a:t>，他可以存储数据；椭圆表示一个常量（或者常量表达式），常量是固定值，是字面意义上的数值。</a:t>
            </a:r>
            <a:endParaRPr lang="en-US" dirty="0"/>
          </a:p>
        </p:txBody>
      </p:sp>
      <p:sp>
        <p:nvSpPr>
          <p:cNvPr id="4" name="Slide Number Placeholder 3"/>
          <p:cNvSpPr>
            <a:spLocks noGrp="1"/>
          </p:cNvSpPr>
          <p:nvPr>
            <p:ph type="sldNum" sz="quarter" idx="5"/>
          </p:nvPr>
        </p:nvSpPr>
        <p:spPr/>
        <p:txBody>
          <a:bodyPr/>
          <a:lstStyle/>
          <a:p>
            <a:fld id="{F123B439-B21F-D049-99BE-AEA142B13B86}" type="slidenum">
              <a:rPr lang="en-US" smtClean="0"/>
              <a:t>3</a:t>
            </a:fld>
            <a:endParaRPr lang="en-US"/>
          </a:p>
        </p:txBody>
      </p:sp>
    </p:spTree>
    <p:extLst>
      <p:ext uri="{BB962C8B-B14F-4D97-AF65-F5344CB8AC3E}">
        <p14:creationId xmlns:p14="http://schemas.microsoft.com/office/powerpoint/2010/main" val="29685909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链接属性不作为考点</a:t>
            </a:r>
            <a:r>
              <a:rPr lang="zh-CN" altLang="en-US" dirty="0"/>
              <a:t>。</a:t>
            </a:r>
            <a:endParaRPr lang="en-US" dirty="0"/>
          </a:p>
        </p:txBody>
      </p:sp>
      <p:sp>
        <p:nvSpPr>
          <p:cNvPr id="4" name="Slide Number Placeholder 3"/>
          <p:cNvSpPr>
            <a:spLocks noGrp="1"/>
          </p:cNvSpPr>
          <p:nvPr>
            <p:ph type="sldNum" sz="quarter" idx="5"/>
          </p:nvPr>
        </p:nvSpPr>
        <p:spPr/>
        <p:txBody>
          <a:bodyPr/>
          <a:lstStyle/>
          <a:p>
            <a:fld id="{F123B439-B21F-D049-99BE-AEA142B13B86}" type="slidenum">
              <a:rPr lang="en-US" smtClean="0"/>
              <a:t>39</a:t>
            </a:fld>
            <a:endParaRPr lang="en-US"/>
          </a:p>
        </p:txBody>
      </p:sp>
    </p:spTree>
    <p:extLst>
      <p:ext uri="{BB962C8B-B14F-4D97-AF65-F5344CB8AC3E}">
        <p14:creationId xmlns:p14="http://schemas.microsoft.com/office/powerpoint/2010/main" val="9820651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23B439-B21F-D049-99BE-AEA142B13B86}" type="slidenum">
              <a:rPr lang="en-US" smtClean="0"/>
              <a:t>40</a:t>
            </a:fld>
            <a:endParaRPr lang="en-US"/>
          </a:p>
        </p:txBody>
      </p:sp>
    </p:spTree>
    <p:extLst>
      <p:ext uri="{BB962C8B-B14F-4D97-AF65-F5344CB8AC3E}">
        <p14:creationId xmlns:p14="http://schemas.microsoft.com/office/powerpoint/2010/main" val="995606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a:solidFill>
                  <a:srgbClr val="C00000"/>
                </a:solidFill>
                <a:latin typeface="微软雅黑" panose="020B0503020204020204" pitchFamily="34" charset="-122"/>
                <a:ea typeface="微软雅黑" panose="020B0503020204020204" pitchFamily="34" charset="-122"/>
              </a:rPr>
              <a:t>公众号壹课</a:t>
            </a:r>
            <a:endParaRPr lang="zh-CN" altLang="en-US"/>
          </a:p>
          <a:p>
            <a:endParaRPr lang="en-US" altLang="zh-CN"/>
          </a:p>
        </p:txBody>
      </p:sp>
      <p:sp>
        <p:nvSpPr>
          <p:cNvPr id="4" name="灯片编号占位符 3"/>
          <p:cNvSpPr>
            <a:spLocks noGrp="1"/>
          </p:cNvSpPr>
          <p:nvPr>
            <p:ph type="sldNum" sz="quarter" idx="10"/>
          </p:nvPr>
        </p:nvSpPr>
        <p:spPr/>
        <p:txBody>
          <a:bodyPr/>
          <a:lstStyle/>
          <a:p>
            <a:fld id="{5EF711DA-82CB-44C8-99EC-9CE596A896FB}" type="slidenum">
              <a:rPr lang="zh-CN" altLang="en-US" smtClean="0"/>
              <a:pPr/>
              <a:t>41</a:t>
            </a:fld>
            <a:endParaRPr lang="zh-CN" altLang="en-US"/>
          </a:p>
        </p:txBody>
      </p:sp>
    </p:spTree>
    <p:extLst>
      <p:ext uri="{BB962C8B-B14F-4D97-AF65-F5344CB8AC3E}">
        <p14:creationId xmlns:p14="http://schemas.microsoft.com/office/powerpoint/2010/main" val="2667499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可以把变量想象成正方体</a:t>
            </a:r>
            <a:r>
              <a:rPr lang="zh-CN" altLang="en-US" dirty="0"/>
              <a:t>，它里面的存储空间可以用来存储数据；用椭圆表示一个常量（或者常量表达式），常量是固定值，是字面意义上的数值。</a:t>
            </a:r>
            <a:endParaRPr lang="en-US" altLang="zh-CN" dirty="0"/>
          </a:p>
          <a:p>
            <a:endParaRPr lang="en-US" dirty="0"/>
          </a:p>
          <a:p>
            <a:r>
              <a:rPr lang="en-US" dirty="0" err="1"/>
              <a:t>正方体里面可以存储像常量这样的椭圆</a:t>
            </a:r>
            <a:r>
              <a:rPr lang="zh-CN" altLang="en-US" dirty="0"/>
              <a:t>。</a:t>
            </a:r>
            <a:endParaRPr lang="en-US" dirty="0"/>
          </a:p>
        </p:txBody>
      </p:sp>
      <p:sp>
        <p:nvSpPr>
          <p:cNvPr id="4" name="Slide Number Placeholder 3"/>
          <p:cNvSpPr>
            <a:spLocks noGrp="1"/>
          </p:cNvSpPr>
          <p:nvPr>
            <p:ph type="sldNum" sz="quarter" idx="5"/>
          </p:nvPr>
        </p:nvSpPr>
        <p:spPr/>
        <p:txBody>
          <a:bodyPr/>
          <a:lstStyle/>
          <a:p>
            <a:fld id="{F123B439-B21F-D049-99BE-AEA142B13B86}" type="slidenum">
              <a:rPr lang="en-US" smtClean="0"/>
              <a:t>4</a:t>
            </a:fld>
            <a:endParaRPr lang="en-US"/>
          </a:p>
        </p:txBody>
      </p:sp>
    </p:spTree>
    <p:extLst>
      <p:ext uri="{BB962C8B-B14F-4D97-AF65-F5344CB8AC3E}">
        <p14:creationId xmlns:p14="http://schemas.microsoft.com/office/powerpoint/2010/main" val="2409201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23B439-B21F-D049-99BE-AEA142B13B86}" type="slidenum">
              <a:rPr lang="en-US" smtClean="0"/>
              <a:t>5</a:t>
            </a:fld>
            <a:endParaRPr lang="en-US"/>
          </a:p>
        </p:txBody>
      </p:sp>
    </p:spTree>
    <p:extLst>
      <p:ext uri="{BB962C8B-B14F-4D97-AF65-F5344CB8AC3E}">
        <p14:creationId xmlns:p14="http://schemas.microsoft.com/office/powerpoint/2010/main" val="2876490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对于整数类型来说</a:t>
            </a:r>
            <a:r>
              <a:rPr lang="zh-CN" altLang="en-US" dirty="0"/>
              <a:t>，除了</a:t>
            </a:r>
            <a:r>
              <a:rPr lang="en-US" altLang="zh-CN" dirty="0"/>
              <a:t>int</a:t>
            </a:r>
            <a:r>
              <a:rPr lang="zh-CN" altLang="en-US" dirty="0"/>
              <a:t>以外，其他类型（</a:t>
            </a:r>
            <a:r>
              <a:rPr lang="en-US" altLang="zh-CN" dirty="0"/>
              <a:t>short, long, long long)</a:t>
            </a:r>
            <a:r>
              <a:rPr lang="zh-CN" altLang="en-US" dirty="0"/>
              <a:t>的</a:t>
            </a:r>
            <a:r>
              <a:rPr lang="en-US" altLang="zh-CN" dirty="0"/>
              <a:t>int</a:t>
            </a:r>
            <a:r>
              <a:rPr lang="zh-CN" altLang="en-US" dirty="0"/>
              <a:t>都可以省略。</a:t>
            </a:r>
            <a:endParaRPr lang="en-US" dirty="0"/>
          </a:p>
        </p:txBody>
      </p:sp>
      <p:sp>
        <p:nvSpPr>
          <p:cNvPr id="4" name="Slide Number Placeholder 3"/>
          <p:cNvSpPr>
            <a:spLocks noGrp="1"/>
          </p:cNvSpPr>
          <p:nvPr>
            <p:ph type="sldNum" sz="quarter" idx="5"/>
          </p:nvPr>
        </p:nvSpPr>
        <p:spPr/>
        <p:txBody>
          <a:bodyPr/>
          <a:lstStyle/>
          <a:p>
            <a:fld id="{F123B439-B21F-D049-99BE-AEA142B13B86}" type="slidenum">
              <a:rPr lang="en-US" smtClean="0"/>
              <a:t>6</a:t>
            </a:fld>
            <a:endParaRPr lang="en-US"/>
          </a:p>
        </p:txBody>
      </p:sp>
    </p:spTree>
    <p:extLst>
      <p:ext uri="{BB962C8B-B14F-4D97-AF65-F5344CB8AC3E}">
        <p14:creationId xmlns:p14="http://schemas.microsoft.com/office/powerpoint/2010/main" val="182304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对于整数类型来说</a:t>
            </a:r>
            <a:r>
              <a:rPr lang="zh-CN" altLang="en-US" dirty="0"/>
              <a:t>，除了</a:t>
            </a:r>
            <a:r>
              <a:rPr lang="en-US" altLang="zh-CN" dirty="0"/>
              <a:t>int</a:t>
            </a:r>
            <a:r>
              <a:rPr lang="zh-CN" altLang="en-US" dirty="0"/>
              <a:t>以外，其他类型（</a:t>
            </a:r>
            <a:r>
              <a:rPr lang="en-US" altLang="zh-CN" dirty="0"/>
              <a:t>short, long, long long)</a:t>
            </a:r>
            <a:r>
              <a:rPr lang="zh-CN" altLang="en-US" dirty="0"/>
              <a:t>的</a:t>
            </a:r>
            <a:r>
              <a:rPr lang="en-US" altLang="zh-CN" dirty="0"/>
              <a:t>int</a:t>
            </a:r>
            <a:r>
              <a:rPr lang="zh-CN" altLang="en-US" dirty="0"/>
              <a:t>都可以省略。</a:t>
            </a:r>
            <a:endParaRPr lang="en-US" dirty="0"/>
          </a:p>
        </p:txBody>
      </p:sp>
      <p:sp>
        <p:nvSpPr>
          <p:cNvPr id="4" name="Slide Number Placeholder 3"/>
          <p:cNvSpPr>
            <a:spLocks noGrp="1"/>
          </p:cNvSpPr>
          <p:nvPr>
            <p:ph type="sldNum" sz="quarter" idx="5"/>
          </p:nvPr>
        </p:nvSpPr>
        <p:spPr/>
        <p:txBody>
          <a:bodyPr/>
          <a:lstStyle/>
          <a:p>
            <a:fld id="{F123B439-B21F-D049-99BE-AEA142B13B86}" type="slidenum">
              <a:rPr lang="en-US" smtClean="0"/>
              <a:t>7</a:t>
            </a:fld>
            <a:endParaRPr lang="en-US"/>
          </a:p>
        </p:txBody>
      </p:sp>
    </p:spTree>
    <p:extLst>
      <p:ext uri="{BB962C8B-B14F-4D97-AF65-F5344CB8AC3E}">
        <p14:creationId xmlns:p14="http://schemas.microsoft.com/office/powerpoint/2010/main" val="36534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标识符</a:t>
            </a:r>
            <a:r>
              <a:rPr lang="zh-CN" altLang="en-US" dirty="0"/>
              <a:t>（</a:t>
            </a:r>
            <a:r>
              <a:rPr lang="en-US" altLang="zh-CN" dirty="0"/>
              <a:t>Identifier</a:t>
            </a:r>
            <a:r>
              <a:rPr lang="zh-CN" altLang="en-US" dirty="0"/>
              <a:t>）的命名规则在上一节课中已经介绍过，简单来说就是标识符是由下划线</a:t>
            </a:r>
            <a:r>
              <a:rPr lang="en-US" altLang="zh-CN" dirty="0"/>
              <a:t>(_)</a:t>
            </a:r>
            <a:r>
              <a:rPr lang="zh-CN" altLang="en-US" dirty="0"/>
              <a:t>、字母、数字组成，但第一个字符一定要是非数字（也就是说可以是下划线也可以是字母）。</a:t>
            </a:r>
            <a:endParaRPr lang="en-US" dirty="0"/>
          </a:p>
        </p:txBody>
      </p:sp>
      <p:sp>
        <p:nvSpPr>
          <p:cNvPr id="4" name="Slide Number Placeholder 3"/>
          <p:cNvSpPr>
            <a:spLocks noGrp="1"/>
          </p:cNvSpPr>
          <p:nvPr>
            <p:ph type="sldNum" sz="quarter" idx="5"/>
          </p:nvPr>
        </p:nvSpPr>
        <p:spPr/>
        <p:txBody>
          <a:bodyPr/>
          <a:lstStyle/>
          <a:p>
            <a:fld id="{F123B439-B21F-D049-99BE-AEA142B13B86}" type="slidenum">
              <a:rPr lang="en-US" smtClean="0"/>
              <a:t>8</a:t>
            </a:fld>
            <a:endParaRPr lang="en-US"/>
          </a:p>
        </p:txBody>
      </p:sp>
    </p:spTree>
    <p:extLst>
      <p:ext uri="{BB962C8B-B14F-4D97-AF65-F5344CB8AC3E}">
        <p14:creationId xmlns:p14="http://schemas.microsoft.com/office/powerpoint/2010/main" val="2229273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复习上一节课关于标识符的命名规则。</a:t>
            </a:r>
            <a:endParaRPr lang="en-US" altLang="zh-CN"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9</a:t>
            </a:fld>
            <a:endParaRPr lang="zh-CN" altLang="en-US"/>
          </a:p>
        </p:txBody>
      </p:sp>
    </p:spTree>
    <p:extLst>
      <p:ext uri="{BB962C8B-B14F-4D97-AF65-F5344CB8AC3E}">
        <p14:creationId xmlns:p14="http://schemas.microsoft.com/office/powerpoint/2010/main" val="2417842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2025/9/11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3538249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2025/9/11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1750364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2025/9/11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1594833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2025/9/11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1710802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2025/9/11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3412856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94536CA-A6C4-4358-AF93-5CCBD70D248C}" type="datetimeFigureOut">
              <a:rPr lang="zh-CN" altLang="en-US" smtClean="0"/>
              <a:t>2025/9/11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3374384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94536CA-A6C4-4358-AF93-5CCBD70D248C}" type="datetimeFigureOut">
              <a:rPr lang="zh-CN" altLang="en-US" smtClean="0"/>
              <a:t>2025/9/11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1758206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日期占位符 2"/>
          <p:cNvSpPr>
            <a:spLocks noGrp="1"/>
          </p:cNvSpPr>
          <p:nvPr>
            <p:ph type="dt" sz="half" idx="10"/>
          </p:nvPr>
        </p:nvSpPr>
        <p:spPr/>
        <p:txBody>
          <a:bodyPr/>
          <a:lstStyle/>
          <a:p>
            <a:fld id="{694536CA-A6C4-4358-AF93-5CCBD70D248C}" type="datetimeFigureOut">
              <a:rPr lang="zh-CN" altLang="en-US" smtClean="0"/>
              <a:t>2025/9/11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3367319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4536CA-A6C4-4358-AF93-5CCBD70D248C}" type="datetimeFigureOut">
              <a:rPr lang="zh-CN" altLang="en-US" smtClean="0"/>
              <a:t>2025/9/11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9448800" y="6463334"/>
            <a:ext cx="2743200" cy="365125"/>
          </a:xfrm>
        </p:spPr>
        <p:txBody>
          <a:bodyPr/>
          <a:lstStyle>
            <a:lvl1pPr>
              <a:defRPr sz="2000" b="1">
                <a:solidFill>
                  <a:schemeClr val="tx1"/>
                </a:solidFill>
              </a:defRPr>
            </a:lvl1pPr>
          </a:lstStyle>
          <a:p>
            <a:fld id="{A8537B7A-7510-410A-AA53-45D600DA0276}" type="slidenum">
              <a:rPr lang="zh-CN" altLang="en-US" smtClean="0"/>
              <a:t>‹#›</a:t>
            </a:fld>
            <a:endParaRPr lang="zh-CN" altLang="en-US"/>
          </a:p>
        </p:txBody>
      </p:sp>
      <p:pic>
        <p:nvPicPr>
          <p:cNvPr id="5" name="图片 4">
            <a:extLst>
              <a:ext uri="{FF2B5EF4-FFF2-40B4-BE49-F238E27FC236}">
                <a16:creationId xmlns:a16="http://schemas.microsoft.com/office/drawing/2014/main" id="{9D53835E-2D9F-4358-A619-ECD468B2BC5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705" y="-334629"/>
            <a:ext cx="2508327" cy="1146352"/>
          </a:xfrm>
          <a:prstGeom prst="rect">
            <a:avLst/>
          </a:prstGeom>
        </p:spPr>
      </p:pic>
    </p:spTree>
    <p:extLst>
      <p:ext uri="{BB962C8B-B14F-4D97-AF65-F5344CB8AC3E}">
        <p14:creationId xmlns:p14="http://schemas.microsoft.com/office/powerpoint/2010/main" val="2937692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94536CA-A6C4-4358-AF93-5CCBD70D248C}" type="datetimeFigureOut">
              <a:rPr lang="zh-CN" altLang="en-US" smtClean="0"/>
              <a:t>2025/9/11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37735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94536CA-A6C4-4358-AF93-5CCBD70D248C}" type="datetimeFigureOut">
              <a:rPr lang="zh-CN" altLang="en-US" smtClean="0"/>
              <a:t>2025/9/11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t>‹#›</a:t>
            </a:fld>
            <a:endParaRPr lang="zh-CN" altLang="en-US"/>
          </a:p>
        </p:txBody>
      </p:sp>
    </p:spTree>
    <p:extLst>
      <p:ext uri="{BB962C8B-B14F-4D97-AF65-F5344CB8AC3E}">
        <p14:creationId xmlns:p14="http://schemas.microsoft.com/office/powerpoint/2010/main" val="3170167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4536CA-A6C4-4358-AF93-5CCBD70D248C}" type="datetimeFigureOut">
              <a:rPr lang="zh-CN" altLang="en-US" smtClean="0"/>
              <a:t>2025/9/11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537B7A-7510-410A-AA53-45D600DA0276}" type="slidenum">
              <a:rPr lang="zh-CN" altLang="en-US" smtClean="0"/>
              <a:t>‹#›</a:t>
            </a:fld>
            <a:endParaRPr lang="zh-CN" altLang="en-US"/>
          </a:p>
        </p:txBody>
      </p:sp>
      <p:sp>
        <p:nvSpPr>
          <p:cNvPr id="7" name="矩形 6"/>
          <p:cNvSpPr/>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6">
            <a:extLst>
              <a:ext uri="{FF2B5EF4-FFF2-40B4-BE49-F238E27FC236}">
                <a16:creationId xmlns:a16="http://schemas.microsoft.com/office/drawing/2014/main" id="{911CDB0F-6ECC-14A6-741B-CA10CB7181E1}"/>
              </a:ext>
            </a:extLst>
          </p:cNvPr>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784860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en.cppreference.com/w/c/language/identifier"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t="21604" b="46967"/>
          <a:stretch>
            <a:fillRect/>
          </a:stretch>
        </p:blipFill>
        <p:spPr>
          <a:xfrm>
            <a:off x="0" y="2176476"/>
            <a:ext cx="12209296" cy="2877923"/>
          </a:xfrm>
          <a:prstGeom prst="rect">
            <a:avLst/>
          </a:prstGeom>
        </p:spPr>
      </p:pic>
      <p:sp>
        <p:nvSpPr>
          <p:cNvPr id="8" name="矩形 7"/>
          <p:cNvSpPr/>
          <p:nvPr/>
        </p:nvSpPr>
        <p:spPr>
          <a:xfrm>
            <a:off x="0" y="2176477"/>
            <a:ext cx="12192000" cy="2877922"/>
          </a:xfrm>
          <a:prstGeom prst="rect">
            <a:avLst/>
          </a:prstGeom>
          <a:gradFill>
            <a:gsLst>
              <a:gs pos="0">
                <a:srgbClr val="014723"/>
              </a:gs>
              <a:gs pos="59000">
                <a:srgbClr val="014723">
                  <a:alpha val="60000"/>
                </a:srgbClr>
              </a:gs>
              <a:gs pos="100000">
                <a:srgbClr val="014723">
                  <a:alpha val="1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15" name="文本框 14"/>
          <p:cNvSpPr txBox="1"/>
          <p:nvPr/>
        </p:nvSpPr>
        <p:spPr>
          <a:xfrm>
            <a:off x="2321189" y="2793810"/>
            <a:ext cx="7469422"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6000" b="1" i="0" u="none" strike="noStrike" kern="1200" cap="none" spc="0" normalizeH="0" baseline="0" noProof="0" dirty="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rPr>
              <a:t>变量、常量、存储类</a:t>
            </a:r>
          </a:p>
        </p:txBody>
      </p:sp>
      <p:sp>
        <p:nvSpPr>
          <p:cNvPr id="16" name="TextBox 10"/>
          <p:cNvSpPr txBox="1"/>
          <p:nvPr/>
        </p:nvSpPr>
        <p:spPr>
          <a:xfrm>
            <a:off x="2565806" y="3990096"/>
            <a:ext cx="7060388" cy="523196"/>
          </a:xfrm>
          <a:prstGeom prst="rect">
            <a:avLst/>
          </a:prstGeom>
          <a:noFill/>
        </p:spPr>
        <p:txBody>
          <a:bodyPr wrap="square" lIns="91416" tIns="45708" rIns="91416" bIns="45708" rtlCol="0">
            <a:spAutoFit/>
          </a:bodyPr>
          <a:lstStyle>
            <a:defPPr>
              <a:defRPr lang="zh-CN"/>
            </a:defPPr>
            <a:lvl1pPr>
              <a:defRPr sz="2000">
                <a:solidFill>
                  <a:schemeClr val="bg1"/>
                </a:solidFill>
                <a:latin typeface="微软雅黑" panose="020B0503020204020204" pitchFamily="34" charset="-122"/>
                <a:ea typeface="微软雅黑" panose="020B0503020204020204" pitchFamily="34" charset="-122"/>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rPr>
              <a:t>中山大学计算机学院</a:t>
            </a:r>
            <a:endParaRPr kumimoji="0" lang="en-US" altLang="zh-CN" sz="2800" b="0" i="0" u="none" strike="noStrike" kern="1200" cap="none" spc="0" normalizeH="0" baseline="0" noProof="0">
              <a:ln>
                <a:noFill/>
              </a:ln>
              <a:solidFill>
                <a:prstClr val="white">
                  <a:lumMod val="95000"/>
                </a:prstClr>
              </a:solidFill>
              <a:effectLst/>
              <a:uLnTx/>
              <a:uFillTx/>
              <a:latin typeface="微软雅黑" panose="020B0503020204020204" pitchFamily="34" charset="-122"/>
              <a:ea typeface="微软雅黑" panose="020B0503020204020204" pitchFamily="34" charset="-122"/>
              <a:cs typeface="+mn-cs"/>
            </a:endParaRPr>
          </a:p>
        </p:txBody>
      </p:sp>
      <p:pic>
        <p:nvPicPr>
          <p:cNvPr id="19" name="图片 18"/>
          <p:cNvPicPr>
            <a:picLocks noChangeAspect="1"/>
          </p:cNvPicPr>
          <p:nvPr/>
        </p:nvPicPr>
        <p:blipFill rotWithShape="1">
          <a:blip r:embed="rId4" cstate="print">
            <a:extLst>
              <a:ext uri="{28A0092B-C50C-407E-A947-70E740481C1C}">
                <a14:useLocalDpi xmlns:a14="http://schemas.microsoft.com/office/drawing/2010/main" val="0"/>
              </a:ext>
            </a:extLst>
          </a:blip>
          <a:srcRect t="21200" r="2284" b="11992"/>
          <a:stretch>
            <a:fillRect/>
          </a:stretch>
        </p:blipFill>
        <p:spPr>
          <a:xfrm>
            <a:off x="4339400" y="923192"/>
            <a:ext cx="3433000" cy="1072662"/>
          </a:xfrm>
          <a:prstGeom prst="rect">
            <a:avLst/>
          </a:prstGeom>
        </p:spPr>
      </p:pic>
      <p:sp>
        <p:nvSpPr>
          <p:cNvPr id="17" name="TextBox 6"/>
          <p:cNvSpPr txBox="1"/>
          <p:nvPr/>
        </p:nvSpPr>
        <p:spPr>
          <a:xfrm>
            <a:off x="5270365" y="5644929"/>
            <a:ext cx="1979981" cy="400085"/>
          </a:xfrm>
          <a:prstGeom prst="rect">
            <a:avLst/>
          </a:prstGeom>
          <a:noFill/>
        </p:spPr>
        <p:txBody>
          <a:bodyPr wrap="none" lIns="91416" tIns="45708" rIns="91416" bIns="45708" rtlCol="0">
            <a:spAutoFit/>
          </a:bodyPr>
          <a:lstStyle>
            <a:defPPr>
              <a:defRPr lang="zh-CN"/>
            </a:defPPr>
            <a:lvl1pPr>
              <a:defRPr sz="2000">
                <a:solidFill>
                  <a:schemeClr val="accent2"/>
                </a:solidFill>
                <a:latin typeface="+mn-ea"/>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a:ln>
                  <a:noFill/>
                </a:ln>
                <a:solidFill>
                  <a:srgbClr val="014723"/>
                </a:solidFill>
                <a:effectLst/>
                <a:uLnTx/>
                <a:uFillTx/>
                <a:latin typeface="微软雅黑" panose="020B0503020204020204" pitchFamily="34" charset="-122"/>
                <a:ea typeface="微软雅黑" panose="020B0503020204020204" pitchFamily="34" charset="-122"/>
                <a:cs typeface="+mn-cs"/>
              </a:rPr>
              <a:t>讲课人</a:t>
            </a:r>
            <a:r>
              <a:rPr kumimoji="0" lang="zh-CN" altLang="en-US" sz="2000" b="0" i="0" u="none" strike="noStrike" kern="1200" cap="none" spc="0" normalizeH="0" baseline="0" noProof="0">
                <a:ln>
                  <a:noFill/>
                </a:ln>
                <a:solidFill>
                  <a:srgbClr val="014723"/>
                </a:solidFill>
                <a:effectLst/>
                <a:uLnTx/>
                <a:uFillTx/>
                <a:latin typeface="微软雅黑" panose="020B0503020204020204" pitchFamily="34" charset="-122"/>
                <a:ea typeface="微软雅黑" panose="020B0503020204020204" pitchFamily="34" charset="-122"/>
                <a:cs typeface="+mn-cs"/>
              </a:rPr>
              <a:t>：张晓溪</a:t>
            </a:r>
            <a:endParaRPr kumimoji="0" lang="en-US" altLang="zh-CN" sz="2000" b="0" i="0" u="none" strike="noStrike" kern="1200" cap="none" spc="0" normalizeH="0" baseline="0" noProof="0">
              <a:ln>
                <a:noFill/>
              </a:ln>
              <a:solidFill>
                <a:srgbClr val="014723"/>
              </a:solidFill>
              <a:effectLst/>
              <a:uLnTx/>
              <a:uFillTx/>
              <a:latin typeface="微软雅黑" panose="020B0503020204020204" pitchFamily="34" charset="-122"/>
              <a:ea typeface="微软雅黑" panose="020B0503020204020204" pitchFamily="34" charset="-122"/>
              <a:cs typeface="+mn-cs"/>
            </a:endParaRPr>
          </a:p>
        </p:txBody>
      </p:sp>
      <p:sp>
        <p:nvSpPr>
          <p:cNvPr id="18" name="Freeform 7"/>
          <p:cNvSpPr>
            <a:spLocks noChangeAspect="1" noEditPoints="1"/>
          </p:cNvSpPr>
          <p:nvPr/>
        </p:nvSpPr>
        <p:spPr bwMode="auto">
          <a:xfrm>
            <a:off x="4549092" y="5611849"/>
            <a:ext cx="462900" cy="466244"/>
          </a:xfrm>
          <a:custGeom>
            <a:avLst/>
            <a:gdLst>
              <a:gd name="T0" fmla="*/ 661 w 904"/>
              <a:gd name="T1" fmla="*/ 461 h 905"/>
              <a:gd name="T2" fmla="*/ 661 w 904"/>
              <a:gd name="T3" fmla="*/ 339 h 905"/>
              <a:gd name="T4" fmla="*/ 605 w 904"/>
              <a:gd name="T5" fmla="*/ 339 h 905"/>
              <a:gd name="T6" fmla="*/ 605 w 904"/>
              <a:gd name="T7" fmla="*/ 461 h 905"/>
              <a:gd name="T8" fmla="*/ 456 w 904"/>
              <a:gd name="T9" fmla="*/ 610 h 905"/>
              <a:gd name="T10" fmla="*/ 453 w 904"/>
              <a:gd name="T11" fmla="*/ 610 h 905"/>
              <a:gd name="T12" fmla="*/ 452 w 904"/>
              <a:gd name="T13" fmla="*/ 610 h 905"/>
              <a:gd name="T14" fmla="*/ 451 w 904"/>
              <a:gd name="T15" fmla="*/ 610 h 905"/>
              <a:gd name="T16" fmla="*/ 448 w 904"/>
              <a:gd name="T17" fmla="*/ 610 h 905"/>
              <a:gd name="T18" fmla="*/ 299 w 904"/>
              <a:gd name="T19" fmla="*/ 461 h 905"/>
              <a:gd name="T20" fmla="*/ 299 w 904"/>
              <a:gd name="T21" fmla="*/ 339 h 905"/>
              <a:gd name="T22" fmla="*/ 244 w 904"/>
              <a:gd name="T23" fmla="*/ 339 h 905"/>
              <a:gd name="T24" fmla="*/ 244 w 904"/>
              <a:gd name="T25" fmla="*/ 461 h 905"/>
              <a:gd name="T26" fmla="*/ 419 w 904"/>
              <a:gd name="T27" fmla="*/ 664 h 905"/>
              <a:gd name="T28" fmla="*/ 419 w 904"/>
              <a:gd name="T29" fmla="*/ 752 h 905"/>
              <a:gd name="T30" fmla="*/ 295 w 904"/>
              <a:gd name="T31" fmla="*/ 787 h 905"/>
              <a:gd name="T32" fmla="*/ 610 w 904"/>
              <a:gd name="T33" fmla="*/ 787 h 905"/>
              <a:gd name="T34" fmla="*/ 484 w 904"/>
              <a:gd name="T35" fmla="*/ 751 h 905"/>
              <a:gd name="T36" fmla="*/ 484 w 904"/>
              <a:gd name="T37" fmla="*/ 664 h 905"/>
              <a:gd name="T38" fmla="*/ 661 w 904"/>
              <a:gd name="T39" fmla="*/ 461 h 905"/>
              <a:gd name="T40" fmla="*/ 450 w 904"/>
              <a:gd name="T41" fmla="*/ 558 h 905"/>
              <a:gd name="T42" fmla="*/ 452 w 904"/>
              <a:gd name="T43" fmla="*/ 558 h 905"/>
              <a:gd name="T44" fmla="*/ 454 w 904"/>
              <a:gd name="T45" fmla="*/ 558 h 905"/>
              <a:gd name="T46" fmla="*/ 554 w 904"/>
              <a:gd name="T47" fmla="*/ 459 h 905"/>
              <a:gd name="T48" fmla="*/ 554 w 904"/>
              <a:gd name="T49" fmla="*/ 218 h 905"/>
              <a:gd name="T50" fmla="*/ 454 w 904"/>
              <a:gd name="T51" fmla="*/ 118 h 905"/>
              <a:gd name="T52" fmla="*/ 452 w 904"/>
              <a:gd name="T53" fmla="*/ 118 h 905"/>
              <a:gd name="T54" fmla="*/ 450 w 904"/>
              <a:gd name="T55" fmla="*/ 118 h 905"/>
              <a:gd name="T56" fmla="*/ 351 w 904"/>
              <a:gd name="T57" fmla="*/ 218 h 905"/>
              <a:gd name="T58" fmla="*/ 351 w 904"/>
              <a:gd name="T59" fmla="*/ 459 h 905"/>
              <a:gd name="T60" fmla="*/ 450 w 904"/>
              <a:gd name="T61" fmla="*/ 558 h 905"/>
              <a:gd name="T62" fmla="*/ 452 w 904"/>
              <a:gd name="T63" fmla="*/ 0 h 905"/>
              <a:gd name="T64" fmla="*/ 904 w 904"/>
              <a:gd name="T65" fmla="*/ 453 h 905"/>
              <a:gd name="T66" fmla="*/ 452 w 904"/>
              <a:gd name="T67" fmla="*/ 905 h 905"/>
              <a:gd name="T68" fmla="*/ 0 w 904"/>
              <a:gd name="T69" fmla="*/ 453 h 905"/>
              <a:gd name="T70" fmla="*/ 452 w 904"/>
              <a:gd name="T71"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solidFill>
            <a:srgbClr val="014723"/>
          </a:solidFill>
          <a:ln>
            <a:noFill/>
          </a:ln>
        </p:spPr>
        <p:txBody>
          <a:bodyPr vert="horz" wrap="square" lIns="91416" tIns="45708" rIns="91416" bIns="4570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学论网-矩形 1">
            <a:extLst>
              <a:ext uri="{FF2B5EF4-FFF2-40B4-BE49-F238E27FC236}">
                <a16:creationId xmlns:a16="http://schemas.microsoft.com/office/drawing/2014/main" id="{A0A0D46F-9225-34CF-C885-1D4E76F3F44A}"/>
              </a:ext>
            </a:extLst>
          </p:cNvPr>
          <p:cNvSpPr/>
          <p:nvPr/>
        </p:nvSpPr>
        <p:spPr>
          <a:xfrm>
            <a:off x="0" y="672782"/>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变量的定义</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3" name="学论网-www.xuelun.me">
            <a:extLst>
              <a:ext uri="{FF2B5EF4-FFF2-40B4-BE49-F238E27FC236}">
                <a16:creationId xmlns:a16="http://schemas.microsoft.com/office/drawing/2014/main" id="{34C9E2A0-41FB-4085-C11B-D19328C87E78}"/>
              </a:ext>
            </a:extLst>
          </p:cNvPr>
          <p:cNvSpPr txBox="1"/>
          <p:nvPr/>
        </p:nvSpPr>
        <p:spPr>
          <a:xfrm>
            <a:off x="664028" y="1814403"/>
            <a:ext cx="10809515" cy="3323987"/>
          </a:xfrm>
          <a:prstGeom prst="rect">
            <a:avLst/>
          </a:prstGeom>
          <a:noFill/>
          <a:ln>
            <a:noFill/>
          </a:ln>
        </p:spPr>
        <p:txBody>
          <a:bodyPr wrap="square" lIns="0" tIns="0" rIns="0" bIns="0" rtlCol="0">
            <a:spAutoFit/>
          </a:bodyPr>
          <a:lstStyle/>
          <a:p>
            <a:r>
              <a:rPr lang="zh-CN" altLang="en-US" sz="2400" dirty="0">
                <a:latin typeface="Microsoft YaHei" panose="020B0503020204020204" pitchFamily="34" charset="-122"/>
                <a:ea typeface="Microsoft YaHei" panose="020B0503020204020204" pitchFamily="34" charset="-122"/>
              </a:rPr>
              <a:t>变量在使用之前必须要有</a:t>
            </a:r>
            <a:r>
              <a:rPr lang="zh-CN" altLang="en-US" sz="2400" b="1" dirty="0">
                <a:latin typeface="Microsoft YaHei" panose="020B0503020204020204" pitchFamily="34" charset="-122"/>
                <a:ea typeface="Microsoft YaHei" panose="020B0503020204020204" pitchFamily="34" charset="-122"/>
              </a:rPr>
              <a:t>定义</a:t>
            </a:r>
            <a:r>
              <a:rPr lang="en-US" altLang="zh-CN" sz="2400" b="1" dirty="0">
                <a:latin typeface="Consolas" panose="020B0609020204030204" pitchFamily="49" charset="0"/>
                <a:ea typeface="Microsoft YaHei" panose="020B0503020204020204" pitchFamily="34" charset="-122"/>
                <a:cs typeface="Consolas" panose="020B0609020204030204" pitchFamily="49" charset="0"/>
              </a:rPr>
              <a:t>(Definition)</a:t>
            </a:r>
            <a:r>
              <a:rPr lang="zh-CN" altLang="en-US" sz="2400" dirty="0">
                <a:latin typeface="Microsoft YaHei" panose="020B0503020204020204" pitchFamily="34" charset="-122"/>
                <a:ea typeface="Microsoft YaHei" panose="020B0503020204020204" pitchFamily="34" charset="-122"/>
              </a:rPr>
              <a:t>，即告诉编译器在内存中分配变量的存储空间，指定变量名（标识符）。</a:t>
            </a:r>
            <a:endParaRPr lang="en-US" altLang="zh-CN" sz="2400" dirty="0">
              <a:latin typeface="Microsoft YaHei" panose="020B0503020204020204" pitchFamily="34" charset="-122"/>
              <a:ea typeface="Microsoft YaHei" panose="020B0503020204020204" pitchFamily="34" charset="-122"/>
            </a:endParaRPr>
          </a:p>
          <a:p>
            <a:endParaRPr lang="en-US" altLang="zh-CN" sz="2400" dirty="0">
              <a:latin typeface="Microsoft YaHei" panose="020B0503020204020204" pitchFamily="34" charset="-122"/>
              <a:ea typeface="Microsoft YaHei" panose="020B0503020204020204" pitchFamily="34" charset="-122"/>
            </a:endParaRPr>
          </a:p>
          <a:p>
            <a:pPr algn="ctr"/>
            <a:r>
              <a:rPr lang="en-US" altLang="zh-CN" sz="2400" dirty="0">
                <a:solidFill>
                  <a:srgbClr val="C00000"/>
                </a:solidFill>
                <a:highlight>
                  <a:srgbClr val="FFFF00"/>
                </a:highlight>
                <a:latin typeface="Consolas" panose="020B0609020204030204" pitchFamily="49" charset="0"/>
                <a:ea typeface="Microsoft YaHei" panose="020B0503020204020204" pitchFamily="34" charset="-122"/>
                <a:cs typeface="Consolas" panose="020B0609020204030204" pitchFamily="49" charset="0"/>
              </a:rPr>
              <a:t>type</a:t>
            </a:r>
            <a:r>
              <a:rPr lang="en-US" altLang="zh-CN" sz="2400" dirty="0">
                <a:highlight>
                  <a:srgbClr val="FFFF00"/>
                </a:highlight>
                <a:latin typeface="Consolas" panose="020B0609020204030204" pitchFamily="49" charset="0"/>
                <a:ea typeface="Microsoft YaHei" panose="020B0503020204020204" pitchFamily="34" charset="-122"/>
                <a:cs typeface="Consolas" panose="020B0609020204030204" pitchFamily="49" charset="0"/>
              </a:rPr>
              <a:t> </a:t>
            </a:r>
            <a:r>
              <a:rPr lang="en-US" altLang="zh-CN" sz="2400" dirty="0" err="1">
                <a:highlight>
                  <a:srgbClr val="FFFF00"/>
                </a:highlight>
                <a:latin typeface="Consolas" panose="020B0609020204030204" pitchFamily="49" charset="0"/>
                <a:ea typeface="Microsoft YaHei" panose="020B0503020204020204" pitchFamily="34" charset="-122"/>
                <a:cs typeface="Consolas" panose="020B0609020204030204" pitchFamily="49" charset="0"/>
              </a:rPr>
              <a:t>variable_list</a:t>
            </a:r>
            <a:r>
              <a:rPr lang="en-US" altLang="zh-CN" sz="2400" dirty="0">
                <a:highlight>
                  <a:srgbClr val="FFFF00"/>
                </a:highlight>
                <a:latin typeface="Consolas" panose="020B0609020204030204" pitchFamily="49" charset="0"/>
                <a:ea typeface="Microsoft YaHei" panose="020B0503020204020204" pitchFamily="34" charset="-122"/>
                <a:cs typeface="Consolas" panose="020B0609020204030204" pitchFamily="49" charset="0"/>
              </a:rPr>
              <a:t>;</a:t>
            </a:r>
          </a:p>
          <a:p>
            <a:endParaRPr lang="en-US" altLang="zh-CN" sz="2400" dirty="0">
              <a:latin typeface="Microsoft YaHei" panose="020B0503020204020204" pitchFamily="34" charset="-122"/>
              <a:ea typeface="Microsoft YaHei" panose="020B0503020204020204" pitchFamily="34" charset="-122"/>
            </a:endParaRPr>
          </a:p>
          <a:p>
            <a:r>
              <a:rPr lang="zh-CN" altLang="en-US" sz="2400" dirty="0">
                <a:latin typeface="Microsoft YaHei" panose="020B0503020204020204" pitchFamily="34" charset="-122"/>
                <a:ea typeface="Microsoft YaHei" panose="020B0503020204020204" pitchFamily="34" charset="-122"/>
              </a:rPr>
              <a:t>其中</a:t>
            </a:r>
            <a:r>
              <a:rPr lang="en-US" altLang="zh-CN" sz="2400" dirty="0">
                <a:solidFill>
                  <a:srgbClr val="C00000"/>
                </a:solidFill>
                <a:latin typeface="Consolas" panose="020B0609020204030204" pitchFamily="49" charset="0"/>
                <a:ea typeface="Microsoft YaHei" panose="020B0503020204020204" pitchFamily="34" charset="-122"/>
                <a:cs typeface="Consolas" panose="020B0609020204030204" pitchFamily="49" charset="0"/>
              </a:rPr>
              <a:t>type</a:t>
            </a:r>
            <a:r>
              <a:rPr lang="zh-CN" altLang="en-US" sz="2400" dirty="0">
                <a:latin typeface="Microsoft YaHei" panose="020B0503020204020204" pitchFamily="34" charset="-122"/>
                <a:ea typeface="Microsoft YaHei" panose="020B0503020204020204" pitchFamily="34" charset="-122"/>
              </a:rPr>
              <a:t>是数据类型，</a:t>
            </a:r>
            <a:r>
              <a:rPr lang="en-US" altLang="zh-CN" sz="2400" dirty="0" err="1">
                <a:latin typeface="Consolas" panose="020B0609020204030204" pitchFamily="49" charset="0"/>
                <a:ea typeface="Microsoft YaHei" panose="020B0503020204020204" pitchFamily="34" charset="-122"/>
                <a:cs typeface="Consolas" panose="020B0609020204030204" pitchFamily="49" charset="0"/>
              </a:rPr>
              <a:t>variable_list</a:t>
            </a:r>
            <a:r>
              <a:rPr lang="zh-CN" altLang="en-US" sz="2400" dirty="0">
                <a:latin typeface="Microsoft YaHei" panose="020B0503020204020204" pitchFamily="34" charset="-122"/>
                <a:ea typeface="Microsoft YaHei" panose="020B0503020204020204" pitchFamily="34" charset="-122"/>
              </a:rPr>
              <a:t>可以是一个或多个标识符，多个标识符之间用逗号</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zh-CN" altLang="en-US" sz="2400" dirty="0">
                <a:latin typeface="Microsoft YaHei" panose="020B0503020204020204" pitchFamily="34" charset="-122"/>
                <a:ea typeface="Microsoft YaHei" panose="020B0503020204020204" pitchFamily="34" charset="-122"/>
              </a:rPr>
              <a:t>分隔开。</a:t>
            </a:r>
            <a:endParaRPr lang="en-US" altLang="zh-CN" sz="2400" dirty="0">
              <a:latin typeface="Microsoft YaHei" panose="020B0503020204020204" pitchFamily="34" charset="-122"/>
              <a:ea typeface="Microsoft YaHei" panose="020B0503020204020204" pitchFamily="34" charset="-122"/>
            </a:endParaRPr>
          </a:p>
          <a:p>
            <a:endParaRPr lang="en-US" altLang="zh-CN" sz="2400" dirty="0">
              <a:latin typeface="Microsoft YaHei" panose="020B0503020204020204" pitchFamily="34" charset="-122"/>
              <a:ea typeface="Microsoft YaHei" panose="020B0503020204020204" pitchFamily="34" charset="-122"/>
            </a:endParaRPr>
          </a:p>
          <a:p>
            <a:r>
              <a:rPr lang="zh-CN" altLang="en-US" sz="2400" dirty="0">
                <a:latin typeface="Microsoft YaHei" panose="020B0503020204020204" pitchFamily="34" charset="-122"/>
                <a:ea typeface="Microsoft YaHei" panose="020B0503020204020204" pitchFamily="34" charset="-122"/>
              </a:rPr>
              <a:t>定义时还可</a:t>
            </a:r>
            <a:r>
              <a:rPr lang="zh-CN" altLang="en-US" sz="2400" b="1" dirty="0">
                <a:latin typeface="Microsoft YaHei" panose="020B0503020204020204" pitchFamily="34" charset="-122"/>
                <a:ea typeface="Microsoft YaHei" panose="020B0503020204020204" pitchFamily="34" charset="-122"/>
              </a:rPr>
              <a:t>初始化</a:t>
            </a:r>
            <a:r>
              <a:rPr lang="en-US" altLang="zh-CN" sz="2400" b="1" dirty="0">
                <a:latin typeface="Consolas" panose="020B0609020204030204" pitchFamily="49" charset="0"/>
                <a:ea typeface="Microsoft YaHei" panose="020B0503020204020204" pitchFamily="34" charset="-122"/>
                <a:cs typeface="Consolas" panose="020B0609020204030204" pitchFamily="49" charset="0"/>
              </a:rPr>
              <a:t>(Initialization)</a:t>
            </a:r>
            <a:r>
              <a:rPr lang="zh-CN" altLang="en-US" sz="2400" dirty="0">
                <a:latin typeface="Microsoft YaHei" panose="020B0503020204020204" pitchFamily="34" charset="-122"/>
                <a:ea typeface="Microsoft YaHei" panose="020B0503020204020204" pitchFamily="34" charset="-122"/>
              </a:rPr>
              <a:t>，即在变量名后面添加等号及</a:t>
            </a:r>
            <a:r>
              <a:rPr lang="zh-CN" altLang="en-US" sz="2400" b="1" dirty="0">
                <a:latin typeface="Microsoft YaHei" panose="020B0503020204020204" pitchFamily="34" charset="-122"/>
                <a:ea typeface="Microsoft YaHei" panose="020B0503020204020204" pitchFamily="34" charset="-122"/>
              </a:rPr>
              <a:t>常量</a:t>
            </a:r>
            <a:r>
              <a:rPr lang="zh-CN" altLang="en-US" sz="2400" dirty="0">
                <a:latin typeface="Microsoft YaHei" panose="020B0503020204020204" pitchFamily="34" charset="-122"/>
                <a:ea typeface="Microsoft YaHei" panose="020B0503020204020204" pitchFamily="34" charset="-122"/>
              </a:rPr>
              <a:t>表达式：</a:t>
            </a:r>
          </a:p>
        </p:txBody>
      </p:sp>
      <p:sp>
        <p:nvSpPr>
          <p:cNvPr id="4" name="TextBox 3">
            <a:extLst>
              <a:ext uri="{FF2B5EF4-FFF2-40B4-BE49-F238E27FC236}">
                <a16:creationId xmlns:a16="http://schemas.microsoft.com/office/drawing/2014/main" id="{79A147C0-4DA8-C5AE-7DB3-7B13AB1037DE}"/>
              </a:ext>
            </a:extLst>
          </p:cNvPr>
          <p:cNvSpPr txBox="1"/>
          <p:nvPr/>
        </p:nvSpPr>
        <p:spPr>
          <a:xfrm>
            <a:off x="2761324" y="5341374"/>
            <a:ext cx="5849276" cy="1200329"/>
          </a:xfrm>
          <a:prstGeom prst="rect">
            <a:avLst/>
          </a:prstGeom>
          <a:solidFill>
            <a:schemeClr val="bg2"/>
          </a:solidFill>
        </p:spPr>
        <p:txBody>
          <a:bodyPr wrap="square">
            <a:spAutoFit/>
          </a:bodyPr>
          <a:lstStyle/>
          <a:p>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char</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latin typeface="Consolas" panose="020B0609020204030204" pitchFamily="49" charset="0"/>
                <a:cs typeface="Consolas" panose="020B0609020204030204" pitchFamily="49" charset="0"/>
              </a:rPr>
              <a:t>a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'a'</a:t>
            </a:r>
            <a:r>
              <a:rPr lang="en-US" dirty="0">
                <a:solidFill>
                  <a:srgbClr val="000000"/>
                </a:solidFill>
                <a:latin typeface="Consolas" panose="020B0609020204030204" pitchFamily="49" charset="0"/>
                <a:cs typeface="Consolas" panose="020B0609020204030204" pitchFamily="49" charset="0"/>
              </a:rPr>
              <a:t>, b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latin typeface="Consolas" panose="020B0609020204030204" pitchFamily="49" charset="0"/>
                <a:cs typeface="Consolas" panose="020B0609020204030204" pitchFamily="49" charset="0"/>
              </a:rPr>
              <a:t>'b'</a:t>
            </a:r>
            <a:r>
              <a:rPr lang="en-US" dirty="0">
                <a:solidFill>
                  <a:srgbClr val="000000"/>
                </a:solidFill>
                <a:latin typeface="Consolas" panose="020B0609020204030204" pitchFamily="49" charset="0"/>
                <a:cs typeface="Consolas" panose="020B0609020204030204" pitchFamily="49" charset="0"/>
              </a:rPr>
              <a:t>, c</a:t>
            </a:r>
            <a:r>
              <a:rPr lang="en-US" dirty="0">
                <a:solidFill>
                  <a:srgbClr val="666666"/>
                </a:solidFill>
                <a:effectLst/>
                <a:latin typeface="Consolas" panose="020B0609020204030204" pitchFamily="49" charset="0"/>
                <a:cs typeface="Consolas" panose="020B0609020204030204" pitchFamily="49" charset="0"/>
              </a:rPr>
              <a:t> =</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'c'</a:t>
            </a:r>
            <a:r>
              <a:rPr lang="en-US" dirty="0">
                <a:solidFill>
                  <a:srgbClr val="000000"/>
                </a:solidFill>
                <a:effectLst/>
                <a:latin typeface="Consolas" panose="020B0609020204030204" pitchFamily="49" charset="0"/>
                <a:cs typeface="Consolas" panose="020B0609020204030204" pitchFamily="49" charset="0"/>
              </a:rPr>
              <a:t>;</a:t>
            </a:r>
            <a:endParaRPr lang="en-US" dirty="0">
              <a:solidFill>
                <a:srgbClr val="BBBBBB"/>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n</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42</a:t>
            </a:r>
            <a:r>
              <a:rPr lang="en-US" dirty="0">
                <a:solidFill>
                  <a:srgbClr val="000000"/>
                </a:solidFill>
                <a:effectLst/>
                <a:latin typeface="Consolas" panose="020B0609020204030204" pitchFamily="49" charset="0"/>
                <a:cs typeface="Consolas" panose="020B0609020204030204" pitchFamily="49" charset="0"/>
              </a:rPr>
              <a:t>;</a:t>
            </a:r>
            <a:endParaRPr lang="en-US" dirty="0">
              <a:solidFill>
                <a:srgbClr val="BBBBBB"/>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float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e</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2.71828</a:t>
            </a:r>
            <a:r>
              <a:rPr lang="en-US" dirty="0">
                <a:solidFill>
                  <a:srgbClr val="000000"/>
                </a:solidFill>
                <a:effectLst/>
                <a:latin typeface="Consolas" panose="020B0609020204030204" pitchFamily="49" charset="0"/>
                <a:cs typeface="Consolas" panose="020B0609020204030204" pitchFamily="49" charset="0"/>
              </a:rPr>
              <a:t>;</a:t>
            </a:r>
            <a:endParaRPr lang="en-US" dirty="0">
              <a:solidFill>
                <a:srgbClr val="666666"/>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double</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pi</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3.141592653589793</a:t>
            </a:r>
            <a:r>
              <a:rPr lang="en-US" dirty="0">
                <a:solidFill>
                  <a:srgbClr val="000000"/>
                </a:solidFill>
                <a:effectLst/>
                <a:latin typeface="Consolas" panose="020B0609020204030204" pitchFamily="49" charset="0"/>
                <a:cs typeface="Consolas" panose="020B0609020204030204" pitchFamily="49" charset="0"/>
              </a:rPr>
              <a:t>;</a:t>
            </a:r>
            <a:endParaRPr lang="en-US" dirty="0">
              <a:solidFill>
                <a:srgbClr val="666666"/>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22065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学论网-矩形 1">
            <a:extLst>
              <a:ext uri="{FF2B5EF4-FFF2-40B4-BE49-F238E27FC236}">
                <a16:creationId xmlns:a16="http://schemas.microsoft.com/office/drawing/2014/main" id="{A0A0D46F-9225-34CF-C885-1D4E76F3F44A}"/>
              </a:ext>
            </a:extLst>
          </p:cNvPr>
          <p:cNvSpPr/>
          <p:nvPr/>
        </p:nvSpPr>
        <p:spPr>
          <a:xfrm>
            <a:off x="0" y="672782"/>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变量声明、定义、初始化 （重点）</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3" name="学论网-www.xuelun.me">
            <a:extLst>
              <a:ext uri="{FF2B5EF4-FFF2-40B4-BE49-F238E27FC236}">
                <a16:creationId xmlns:a16="http://schemas.microsoft.com/office/drawing/2014/main" id="{34C9E2A0-41FB-4085-C11B-D19328C87E78}"/>
              </a:ext>
            </a:extLst>
          </p:cNvPr>
          <p:cNvSpPr txBox="1"/>
          <p:nvPr/>
        </p:nvSpPr>
        <p:spPr>
          <a:xfrm>
            <a:off x="664028" y="1814403"/>
            <a:ext cx="10809515" cy="1846659"/>
          </a:xfrm>
          <a:prstGeom prst="rect">
            <a:avLst/>
          </a:prstGeom>
          <a:noFill/>
          <a:ln>
            <a:noFill/>
          </a:ln>
        </p:spPr>
        <p:txBody>
          <a:bodyPr wrap="square" lIns="0" tIns="0" rIns="0" bIns="0" rtlCol="0">
            <a:spAutoFit/>
          </a:bodyPr>
          <a:lstStyle/>
          <a:p>
            <a:pPr marL="342900" indent="-342900">
              <a:buFont typeface="Arial" panose="020B0604020202020204" pitchFamily="34" charset="0"/>
              <a:buChar char="•"/>
            </a:pPr>
            <a:r>
              <a:rPr lang="en-US" altLang="zh-CN" sz="2400" b="1" dirty="0">
                <a:latin typeface="Consolas" panose="020B0609020204030204" pitchFamily="49" charset="0"/>
                <a:ea typeface="Microsoft YaHei" panose="020B0503020204020204" pitchFamily="34" charset="-122"/>
                <a:cs typeface="Consolas" panose="020B0609020204030204" pitchFamily="49" charset="0"/>
              </a:rPr>
              <a:t>Declaration</a:t>
            </a:r>
            <a:r>
              <a:rPr lang="zh-CN" altLang="en-US" sz="2400" b="1" dirty="0">
                <a:latin typeface="Consolas" panose="020B0609020204030204" pitchFamily="49" charset="0"/>
                <a:ea typeface="Microsoft YaHei" panose="020B0503020204020204" pitchFamily="34" charset="-122"/>
                <a:cs typeface="Consolas" panose="020B0609020204030204" pitchFamily="49" charset="0"/>
              </a:rPr>
              <a:t>（声明）</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a:latin typeface="Microsoft YaHei" panose="020B0503020204020204" pitchFamily="34" charset="-122"/>
                <a:ea typeface="Microsoft YaHei" panose="020B0503020204020204" pitchFamily="34" charset="-122"/>
              </a:rPr>
              <a:t> </a:t>
            </a:r>
            <a:r>
              <a:rPr lang="zh-CN" altLang="en-US" sz="2400" b="1" dirty="0">
                <a:latin typeface="Microsoft YaHei" panose="020B0503020204020204" pitchFamily="34" charset="-122"/>
                <a:ea typeface="Microsoft YaHei" panose="020B0503020204020204" pitchFamily="34" charset="-122"/>
              </a:rPr>
              <a:t>声明</a:t>
            </a:r>
            <a:r>
              <a:rPr lang="zh-CN" altLang="en-US" sz="2400" dirty="0">
                <a:latin typeface="Microsoft YaHei" panose="020B0503020204020204" pitchFamily="34" charset="-122"/>
                <a:ea typeface="Microsoft YaHei" panose="020B0503020204020204" pitchFamily="34" charset="-122"/>
              </a:rPr>
              <a:t>是让</a:t>
            </a:r>
            <a:r>
              <a:rPr lang="zh-CN" altLang="en-US" sz="2400" b="1" dirty="0">
                <a:latin typeface="Microsoft YaHei" panose="020B0503020204020204" pitchFamily="34" charset="-122"/>
                <a:ea typeface="Microsoft YaHei" panose="020B0503020204020204" pitchFamily="34" charset="-122"/>
              </a:rPr>
              <a:t>编译器</a:t>
            </a:r>
            <a:r>
              <a:rPr lang="zh-CN" altLang="en-US" sz="2400" dirty="0">
                <a:latin typeface="Microsoft YaHei" panose="020B0503020204020204" pitchFamily="34" charset="-122"/>
                <a:ea typeface="Microsoft YaHei" panose="020B0503020204020204" pitchFamily="34" charset="-122"/>
              </a:rPr>
              <a:t>知道变量名的存在</a:t>
            </a:r>
            <a:endParaRPr lang="en-US" altLang="zh-CN" sz="2400" dirty="0">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r>
              <a:rPr lang="en-US" altLang="zh-CN" sz="2400" b="1" dirty="0">
                <a:latin typeface="Consolas" panose="020B0609020204030204" pitchFamily="49" charset="0"/>
                <a:ea typeface="Microsoft YaHei" panose="020B0503020204020204" pitchFamily="34" charset="-122"/>
                <a:cs typeface="Consolas" panose="020B0609020204030204" pitchFamily="49" charset="0"/>
              </a:rPr>
              <a:t>Definition</a:t>
            </a:r>
            <a:r>
              <a:rPr lang="zh-CN" altLang="en-US" sz="2400" b="1" dirty="0">
                <a:latin typeface="Consolas" panose="020B0609020204030204" pitchFamily="49" charset="0"/>
                <a:ea typeface="Microsoft YaHei" panose="020B0503020204020204" pitchFamily="34" charset="-122"/>
                <a:cs typeface="Consolas" panose="020B0609020204030204" pitchFamily="49" charset="0"/>
              </a:rPr>
              <a:t>（定义）</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如果声明的时候分配了存储空间，那这个声明也是一个</a:t>
            </a:r>
            <a:r>
              <a:rPr lang="zh-CN" altLang="en-US" sz="2400" b="1" dirty="0">
                <a:latin typeface="Microsoft YaHei" panose="020B0503020204020204" pitchFamily="34" charset="-122"/>
                <a:ea typeface="Microsoft YaHei" panose="020B0503020204020204" pitchFamily="34" charset="-122"/>
              </a:rPr>
              <a:t>定义</a:t>
            </a:r>
            <a:r>
              <a:rPr lang="zh-CN" altLang="en-US" sz="2400" dirty="0">
                <a:latin typeface="Microsoft YaHei" panose="020B0503020204020204" pitchFamily="34" charset="-122"/>
                <a:ea typeface="Microsoft YaHei" panose="020B0503020204020204" pitchFamily="34" charset="-122"/>
              </a:rPr>
              <a:t>（所有的定义都是声明）。</a:t>
            </a:r>
            <a:r>
              <a:rPr lang="zh-CN" altLang="en-US" sz="2400" b="1" dirty="0">
                <a:solidFill>
                  <a:srgbClr val="C00000"/>
                </a:solidFill>
                <a:latin typeface="Microsoft YaHei" panose="020B0503020204020204" pitchFamily="34" charset="-122"/>
                <a:ea typeface="Microsoft YaHei" panose="020B0503020204020204" pitchFamily="34" charset="-122"/>
              </a:rPr>
              <a:t>变量可以有多次声明，但是只能有一次定义</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r>
              <a:rPr lang="en-US" altLang="zh-CN" sz="2400" b="1" dirty="0">
                <a:latin typeface="Consolas" panose="020B0609020204030204" pitchFamily="49" charset="0"/>
                <a:ea typeface="Microsoft YaHei" panose="020B0503020204020204" pitchFamily="34" charset="-122"/>
                <a:cs typeface="Consolas" panose="020B0609020204030204" pitchFamily="49" charset="0"/>
              </a:rPr>
              <a:t>Initialization</a:t>
            </a:r>
            <a:r>
              <a:rPr lang="zh-CN" altLang="en-US" sz="2400" b="1" dirty="0">
                <a:latin typeface="Consolas" panose="020B0609020204030204" pitchFamily="49" charset="0"/>
                <a:ea typeface="Microsoft YaHei" panose="020B0503020204020204" pitchFamily="34" charset="-122"/>
                <a:cs typeface="Consolas" panose="020B0609020204030204" pitchFamily="49" charset="0"/>
              </a:rPr>
              <a:t>（初始化）</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给变量</a:t>
            </a:r>
            <a:r>
              <a:rPr lang="zh-CN" altLang="en-US" sz="2400" b="1" dirty="0">
                <a:latin typeface="Microsoft YaHei" panose="020B0503020204020204" pitchFamily="34" charset="-122"/>
                <a:ea typeface="Microsoft YaHei" panose="020B0503020204020204" pitchFamily="34" charset="-122"/>
              </a:rPr>
              <a:t>赋初始值</a:t>
            </a:r>
            <a:r>
              <a:rPr lang="zh-CN" altLang="en-US" sz="2400" dirty="0">
                <a:latin typeface="Microsoft YaHei" panose="020B0503020204020204" pitchFamily="34" charset="-122"/>
                <a:ea typeface="Microsoft YaHei" panose="020B0503020204020204" pitchFamily="34" charset="-122"/>
              </a:rPr>
              <a:t>。（</a:t>
            </a:r>
            <a:r>
              <a:rPr lang="zh-CN" altLang="en-US" sz="2400" i="1" dirty="0">
                <a:latin typeface="Microsoft YaHei" panose="020B0503020204020204" pitchFamily="34" charset="-122"/>
                <a:ea typeface="Microsoft YaHei" panose="020B0503020204020204" pitchFamily="34" charset="-122"/>
              </a:rPr>
              <a:t>可以是在定义时初始化，也可以单独另外一个语句中初始化</a:t>
            </a:r>
            <a:r>
              <a:rPr lang="zh-CN" altLang="en-US" sz="2400" dirty="0">
                <a:latin typeface="Microsoft YaHei" panose="020B0503020204020204" pitchFamily="34" charset="-122"/>
                <a:ea typeface="Microsoft YaHei" panose="020B0503020204020204" pitchFamily="34" charset="-122"/>
              </a:rPr>
              <a:t>）</a:t>
            </a:r>
            <a:endParaRPr lang="zh-CN" altLang="en-US" sz="2400" b="1" dirty="0">
              <a:latin typeface="Microsoft YaHei" panose="020B0503020204020204" pitchFamily="34" charset="-122"/>
              <a:ea typeface="Microsoft YaHei" panose="020B0503020204020204" pitchFamily="34" charset="-122"/>
            </a:endParaRPr>
          </a:p>
        </p:txBody>
      </p:sp>
      <p:sp>
        <p:nvSpPr>
          <p:cNvPr id="8" name="TextBox 7">
            <a:extLst>
              <a:ext uri="{FF2B5EF4-FFF2-40B4-BE49-F238E27FC236}">
                <a16:creationId xmlns:a16="http://schemas.microsoft.com/office/drawing/2014/main" id="{912052FA-4787-F0B8-CCC4-7FA4DFE5FF3C}"/>
              </a:ext>
            </a:extLst>
          </p:cNvPr>
          <p:cNvSpPr txBox="1"/>
          <p:nvPr/>
        </p:nvSpPr>
        <p:spPr>
          <a:xfrm>
            <a:off x="1929493" y="3936082"/>
            <a:ext cx="8333014" cy="2585323"/>
          </a:xfrm>
          <a:prstGeom prst="rect">
            <a:avLst/>
          </a:prstGeom>
          <a:solidFill>
            <a:schemeClr val="bg2"/>
          </a:solidFill>
        </p:spPr>
        <p:txBody>
          <a:bodyPr wrap="square">
            <a:spAutoFit/>
          </a:bodyPr>
          <a:lstStyle/>
          <a:p>
            <a:r>
              <a:rPr lang="en-US" dirty="0">
                <a:solidFill>
                  <a:srgbClr val="9C6500"/>
                </a:solidFill>
                <a:effectLst/>
                <a:latin typeface="Consolas" panose="020B0609020204030204" pitchFamily="49" charset="0"/>
                <a:cs typeface="Consolas" panose="020B0609020204030204" pitchFamily="49" charset="0"/>
              </a:rPr>
              <a:t>#include</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&lt;</a:t>
            </a:r>
            <a:r>
              <a:rPr lang="en-US" i="1" dirty="0" err="1">
                <a:solidFill>
                  <a:srgbClr val="3D7B7B"/>
                </a:solidFill>
                <a:effectLst/>
                <a:latin typeface="Consolas" panose="020B0609020204030204" pitchFamily="49" charset="0"/>
                <a:cs typeface="Consolas" panose="020B0609020204030204" pitchFamily="49" charset="0"/>
              </a:rPr>
              <a:t>stdio.h</a:t>
            </a:r>
            <a:r>
              <a:rPr lang="en-US" i="1" dirty="0">
                <a:solidFill>
                  <a:srgbClr val="3D7B7B"/>
                </a:solidFill>
                <a:effectLst/>
                <a:latin typeface="Consolas" panose="020B0609020204030204" pitchFamily="49" charset="0"/>
                <a:cs typeface="Consolas" panose="020B0609020204030204" pitchFamily="49" charset="0"/>
              </a:rPr>
              <a:t>&gt;</a:t>
            </a:r>
            <a:endParaRPr lang="en-US" dirty="0">
              <a:solidFill>
                <a:srgbClr val="3D7B7B"/>
              </a:solidFill>
              <a:effectLst/>
              <a:latin typeface="Consolas" panose="020B0609020204030204" pitchFamily="49" charset="0"/>
              <a:cs typeface="Consolas" panose="020B0609020204030204" pitchFamily="49" charset="0"/>
            </a:endParaRPr>
          </a:p>
          <a:p>
            <a:endParaRPr lang="en-US" dirty="0">
              <a:solidFill>
                <a:srgbClr val="BBBBBB"/>
              </a:solidFill>
              <a:effectLst/>
              <a:latin typeface="Consolas" panose="020B0609020204030204" pitchFamily="49" charset="0"/>
              <a:cs typeface="Consolas" panose="020B0609020204030204" pitchFamily="49" charset="0"/>
            </a:endParaRPr>
          </a:p>
          <a:p>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FF"/>
                </a:solidFill>
                <a:effectLst/>
                <a:latin typeface="Consolas" panose="020B0609020204030204" pitchFamily="49" charset="0"/>
                <a:cs typeface="Consolas" panose="020B0609020204030204" pitchFamily="49" charset="0"/>
              </a:rPr>
              <a:t>main</a:t>
            </a:r>
            <a:r>
              <a:rPr lang="en-US" dirty="0">
                <a:solidFill>
                  <a:srgbClr val="000000"/>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a:t>
            </a:r>
            <a:endParaRPr lang="en-US" dirty="0">
              <a:solidFill>
                <a:srgbClr val="0000FF"/>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b="1" dirty="0">
                <a:solidFill>
                  <a:srgbClr val="008000"/>
                </a:solidFill>
                <a:effectLst/>
                <a:latin typeface="Consolas" panose="020B0609020204030204" pitchFamily="49" charset="0"/>
                <a:cs typeface="Consolas" panose="020B0609020204030204" pitchFamily="49" charset="0"/>
              </a:rPr>
              <a:t>extern</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n;</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 Declaration</a:t>
            </a:r>
            <a:endParaRPr lang="en-US" dirty="0">
              <a:solidFill>
                <a:srgbClr val="3D7B7B"/>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x;</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 Declaration, Definition</a:t>
            </a:r>
            <a:endParaRPr lang="en-US" dirty="0">
              <a:solidFill>
                <a:srgbClr val="3D7B7B"/>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x</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42</a:t>
            </a:r>
            <a:r>
              <a:rPr lang="en-US" dirty="0">
                <a:solidFill>
                  <a:srgbClr val="000000"/>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 Initialization</a:t>
            </a:r>
            <a:endParaRPr lang="en-US" dirty="0">
              <a:solidFill>
                <a:srgbClr val="3D7B7B"/>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y</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24</a:t>
            </a:r>
            <a:r>
              <a:rPr lang="en-US" dirty="0">
                <a:solidFill>
                  <a:srgbClr val="000000"/>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 Declaration, Definition, Initialization</a:t>
            </a:r>
            <a:endParaRPr lang="en-US" dirty="0">
              <a:solidFill>
                <a:srgbClr val="3D7B7B"/>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b="1" dirty="0">
                <a:solidFill>
                  <a:srgbClr val="008000"/>
                </a:solidFill>
                <a:effectLst/>
                <a:latin typeface="Consolas" panose="020B0609020204030204" pitchFamily="49" charset="0"/>
                <a:cs typeface="Consolas" panose="020B0609020204030204" pitchFamily="49" charset="0"/>
              </a:rPr>
              <a:t>return</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0</a:t>
            </a:r>
            <a:r>
              <a:rPr lang="en-US" dirty="0">
                <a:solidFill>
                  <a:srgbClr val="000000"/>
                </a:solidFill>
                <a:effectLst/>
                <a:latin typeface="Consolas" panose="020B0609020204030204" pitchFamily="49" charset="0"/>
                <a:cs typeface="Consolas" panose="020B0609020204030204" pitchFamily="49" charset="0"/>
              </a:rPr>
              <a:t>;</a:t>
            </a:r>
            <a:endParaRPr lang="en-US" dirty="0">
              <a:solidFill>
                <a:srgbClr val="008000"/>
              </a:solidFill>
              <a:effectLst/>
              <a:latin typeface="Consolas" panose="020B0609020204030204" pitchFamily="49" charset="0"/>
              <a:cs typeface="Consolas" panose="020B0609020204030204" pitchFamily="49" charset="0"/>
            </a:endParaRPr>
          </a:p>
          <a:p>
            <a:r>
              <a:rPr lang="en-US" dirty="0">
                <a:effectLst/>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356543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学论网-矩形 1">
            <a:extLst>
              <a:ext uri="{FF2B5EF4-FFF2-40B4-BE49-F238E27FC236}">
                <a16:creationId xmlns:a16="http://schemas.microsoft.com/office/drawing/2014/main" id="{A0A0D46F-9225-34CF-C885-1D4E76F3F44A}"/>
              </a:ext>
            </a:extLst>
          </p:cNvPr>
          <p:cNvSpPr/>
          <p:nvPr/>
        </p:nvSpPr>
        <p:spPr>
          <a:xfrm>
            <a:off x="0" y="672782"/>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左值</a:t>
            </a:r>
            <a:r>
              <a:rPr lang="en-US" altLang="zh-CN"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a:t>
            </a:r>
            <a:r>
              <a:rPr lang="en-US" altLang="zh-CN" sz="2800" b="1" kern="0" dirty="0" err="1">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lvalue</a:t>
            </a:r>
            <a:r>
              <a:rPr lang="en-US" altLang="zh-CN"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a:t>
            </a:r>
            <a:r>
              <a:rPr lang="zh-CN" altLang="en-US"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、右值</a:t>
            </a:r>
            <a:r>
              <a:rPr lang="en-US" altLang="zh-CN"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a:t>
            </a:r>
            <a:r>
              <a:rPr lang="en-US" altLang="zh-CN" sz="2800" b="1" kern="0" dirty="0" err="1">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rvalue</a:t>
            </a:r>
            <a:r>
              <a:rPr lang="en-US" altLang="zh-CN"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a:t>
            </a:r>
            <a:r>
              <a:rPr lang="zh-CN" altLang="en-US"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 （难点）</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3" name="学论网-www.xuelun.me">
            <a:extLst>
              <a:ext uri="{FF2B5EF4-FFF2-40B4-BE49-F238E27FC236}">
                <a16:creationId xmlns:a16="http://schemas.microsoft.com/office/drawing/2014/main" id="{34C9E2A0-41FB-4085-C11B-D19328C87E78}"/>
              </a:ext>
            </a:extLst>
          </p:cNvPr>
          <p:cNvSpPr txBox="1"/>
          <p:nvPr/>
        </p:nvSpPr>
        <p:spPr>
          <a:xfrm>
            <a:off x="664028" y="1445696"/>
            <a:ext cx="10809515" cy="1846659"/>
          </a:xfrm>
          <a:prstGeom prst="rect">
            <a:avLst/>
          </a:prstGeom>
          <a:noFill/>
          <a:ln>
            <a:noFill/>
          </a:ln>
        </p:spPr>
        <p:txBody>
          <a:bodyPr wrap="square" lIns="0" tIns="0" rIns="0" bIns="0" rtlCol="0">
            <a:spAutoFit/>
          </a:bodyPr>
          <a:lstStyle/>
          <a:p>
            <a:r>
              <a:rPr lang="en-US" altLang="zh-CN" sz="2400" dirty="0">
                <a:latin typeface="Microsoft YaHei" panose="020B0503020204020204" pitchFamily="34" charset="-122"/>
                <a:ea typeface="Microsoft YaHei" panose="020B0503020204020204" pitchFamily="34" charset="-122"/>
              </a:rPr>
              <a:t>C</a:t>
            </a:r>
            <a:r>
              <a:rPr lang="zh-CN" altLang="en-US" sz="2400" dirty="0">
                <a:latin typeface="Microsoft YaHei" panose="020B0503020204020204" pitchFamily="34" charset="-122"/>
                <a:ea typeface="Microsoft YaHei" panose="020B0503020204020204" pitchFamily="34" charset="-122"/>
              </a:rPr>
              <a:t>语言中的表达式</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(Expressions)</a:t>
            </a:r>
            <a:r>
              <a:rPr lang="zh-CN" altLang="en-US" sz="2400" dirty="0">
                <a:latin typeface="Microsoft YaHei" panose="020B0503020204020204" pitchFamily="34" charset="-122"/>
                <a:ea typeface="Microsoft YaHei" panose="020B0503020204020204" pitchFamily="34" charset="-122"/>
              </a:rPr>
              <a:t>分为两种类型：</a:t>
            </a:r>
            <a:endParaRPr lang="en-US" altLang="zh-CN" sz="2400" dirty="0">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r>
              <a:rPr lang="zh-CN" altLang="en-US" sz="2400" b="1" dirty="0">
                <a:latin typeface="Microsoft YaHei" panose="020B0503020204020204" pitchFamily="34" charset="-122"/>
                <a:ea typeface="Microsoft YaHei" panose="020B0503020204020204" pitchFamily="34" charset="-122"/>
              </a:rPr>
              <a:t>左值</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err="1">
                <a:latin typeface="Consolas" panose="020B0609020204030204" pitchFamily="49" charset="0"/>
                <a:ea typeface="Microsoft YaHei" panose="020B0503020204020204" pitchFamily="34" charset="-122"/>
                <a:cs typeface="Consolas" panose="020B0609020204030204" pitchFamily="49" charset="0"/>
              </a:rPr>
              <a:t>lvalue</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是指指向内存中的对象的表达式。赋值符号</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a:solidFill>
                  <a:srgbClr val="C00000"/>
                </a:solidFill>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zh-CN" altLang="en-US" sz="2400" dirty="0">
                <a:latin typeface="Microsoft YaHei" panose="020B0503020204020204" pitchFamily="34" charset="-122"/>
                <a:ea typeface="Microsoft YaHei" panose="020B0503020204020204" pitchFamily="34" charset="-122"/>
              </a:rPr>
              <a:t>的左边只能是左值。（严格来说，是</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Modifiable </a:t>
            </a:r>
            <a:r>
              <a:rPr lang="en-US" altLang="zh-CN" sz="2400" dirty="0" err="1">
                <a:latin typeface="Consolas" panose="020B0609020204030204" pitchFamily="49" charset="0"/>
                <a:ea typeface="Microsoft YaHei" panose="020B0503020204020204" pitchFamily="34" charset="-122"/>
                <a:cs typeface="Consolas" panose="020B0609020204030204" pitchFamily="49" charset="0"/>
              </a:rPr>
              <a:t>lvalue</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r>
              <a:rPr lang="zh-CN" altLang="en-US" sz="2400" b="1" dirty="0">
                <a:latin typeface="Microsoft YaHei" panose="020B0503020204020204" pitchFamily="34" charset="-122"/>
                <a:ea typeface="Microsoft YaHei" panose="020B0503020204020204" pitchFamily="34" charset="-122"/>
              </a:rPr>
              <a:t>右值</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err="1">
                <a:latin typeface="Consolas" panose="020B0609020204030204" pitchFamily="49" charset="0"/>
                <a:ea typeface="Microsoft YaHei" panose="020B0503020204020204" pitchFamily="34" charset="-122"/>
                <a:cs typeface="Consolas" panose="020B0609020204030204" pitchFamily="49" charset="0"/>
              </a:rPr>
              <a:t>rvalue</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所有非左值的表达式都是右值</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err="1">
                <a:latin typeface="Consolas" panose="020B0609020204030204" pitchFamily="49" charset="0"/>
                <a:ea typeface="Microsoft YaHei" panose="020B0503020204020204" pitchFamily="34" charset="-122"/>
                <a:cs typeface="Consolas" panose="020B0609020204030204" pitchFamily="49" charset="0"/>
              </a:rPr>
              <a:t>rvalue</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或者</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non-</a:t>
            </a:r>
            <a:r>
              <a:rPr lang="en-US" altLang="zh-CN" sz="2400" dirty="0" err="1">
                <a:latin typeface="Consolas" panose="020B0609020204030204" pitchFamily="49" charset="0"/>
                <a:ea typeface="Microsoft YaHei" panose="020B0503020204020204" pitchFamily="34" charset="-122"/>
                <a:cs typeface="Consolas" panose="020B0609020204030204" pitchFamily="49" charset="0"/>
              </a:rPr>
              <a:t>lvalue</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zh-CN" altLang="en-US" sz="2400" dirty="0">
                <a:latin typeface="Microsoft YaHei" panose="020B0503020204020204" pitchFamily="34" charset="-122"/>
                <a:ea typeface="Microsoft YaHei" panose="020B0503020204020204" pitchFamily="34" charset="-122"/>
              </a:rPr>
              <a:t>，它不能出现在赋值符号</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a:solidFill>
                  <a:srgbClr val="C00000"/>
                </a:solidFill>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zh-CN" altLang="en-US" sz="2400" dirty="0">
                <a:latin typeface="Microsoft YaHei" panose="020B0503020204020204" pitchFamily="34" charset="-122"/>
                <a:ea typeface="Microsoft YaHei" panose="020B0503020204020204" pitchFamily="34" charset="-122"/>
              </a:rPr>
              <a:t>的左边，但是可以出现在右边。</a:t>
            </a:r>
          </a:p>
        </p:txBody>
      </p:sp>
      <p:sp>
        <p:nvSpPr>
          <p:cNvPr id="5" name="TextBox 4">
            <a:extLst>
              <a:ext uri="{FF2B5EF4-FFF2-40B4-BE49-F238E27FC236}">
                <a16:creationId xmlns:a16="http://schemas.microsoft.com/office/drawing/2014/main" id="{CF8755B9-F1FA-EDE4-A012-9A904B69DD73}"/>
              </a:ext>
            </a:extLst>
          </p:cNvPr>
          <p:cNvSpPr txBox="1"/>
          <p:nvPr/>
        </p:nvSpPr>
        <p:spPr>
          <a:xfrm>
            <a:off x="2000250" y="3441680"/>
            <a:ext cx="7512460" cy="3416320"/>
          </a:xfrm>
          <a:prstGeom prst="rect">
            <a:avLst/>
          </a:prstGeom>
          <a:solidFill>
            <a:schemeClr val="bg2"/>
          </a:solidFill>
        </p:spPr>
        <p:txBody>
          <a:bodyPr wrap="square">
            <a:spAutoFit/>
          </a:bodyPr>
          <a:lstStyle/>
          <a:p>
            <a:r>
              <a:rPr lang="en-US" dirty="0">
                <a:solidFill>
                  <a:srgbClr val="9C6500"/>
                </a:solidFill>
                <a:effectLst/>
                <a:latin typeface="Consolas" panose="020B0609020204030204" pitchFamily="49" charset="0"/>
                <a:cs typeface="Consolas" panose="020B0609020204030204" pitchFamily="49" charset="0"/>
              </a:rPr>
              <a:t>#include</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&lt;</a:t>
            </a:r>
            <a:r>
              <a:rPr lang="en-US" i="1" dirty="0" err="1">
                <a:solidFill>
                  <a:srgbClr val="3D7B7B"/>
                </a:solidFill>
                <a:effectLst/>
                <a:latin typeface="Consolas" panose="020B0609020204030204" pitchFamily="49" charset="0"/>
                <a:cs typeface="Consolas" panose="020B0609020204030204" pitchFamily="49" charset="0"/>
              </a:rPr>
              <a:t>stdio.h</a:t>
            </a:r>
            <a:r>
              <a:rPr lang="en-US" i="1" dirty="0">
                <a:solidFill>
                  <a:srgbClr val="3D7B7B"/>
                </a:solidFill>
                <a:effectLst/>
                <a:latin typeface="Consolas" panose="020B0609020204030204" pitchFamily="49" charset="0"/>
                <a:cs typeface="Consolas" panose="020B0609020204030204" pitchFamily="49" charset="0"/>
              </a:rPr>
              <a:t>&gt;</a:t>
            </a:r>
            <a:br>
              <a:rPr lang="en-US" dirty="0">
                <a:solidFill>
                  <a:srgbClr val="BBBBBB"/>
                </a:solidFill>
                <a:effectLst/>
                <a:latin typeface="Consolas" panose="020B0609020204030204" pitchFamily="49" charset="0"/>
                <a:cs typeface="Consolas" panose="020B0609020204030204" pitchFamily="49" charset="0"/>
              </a:rPr>
            </a:br>
            <a:endParaRPr lang="en-US" dirty="0">
              <a:solidFill>
                <a:srgbClr val="BBBBBB"/>
              </a:solidFill>
              <a:effectLst/>
              <a:latin typeface="Consolas" panose="020B0609020204030204" pitchFamily="49" charset="0"/>
              <a:cs typeface="Consolas" panose="020B0609020204030204" pitchFamily="49" charset="0"/>
            </a:endParaRPr>
          </a:p>
          <a:p>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FF"/>
                </a:solidFill>
                <a:effectLst/>
                <a:latin typeface="Consolas" panose="020B0609020204030204" pitchFamily="49" charset="0"/>
                <a:cs typeface="Consolas" panose="020B0609020204030204" pitchFamily="49" charset="0"/>
              </a:rPr>
              <a:t>main</a:t>
            </a:r>
            <a:r>
              <a:rPr lang="en-US" dirty="0">
                <a:solidFill>
                  <a:srgbClr val="000000"/>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a:t>
            </a:r>
            <a:endParaRPr lang="en-US" dirty="0">
              <a:solidFill>
                <a:srgbClr val="0000FF"/>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n,</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a,</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b,</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c;</a:t>
            </a:r>
            <a:endParaRPr lang="en-US" dirty="0">
              <a:solidFill>
                <a:srgbClr val="BBBBBB"/>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n</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42</a:t>
            </a:r>
            <a:r>
              <a:rPr lang="en-US" dirty="0">
                <a:solidFill>
                  <a:srgbClr val="000000"/>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 n is modifiable </a:t>
            </a:r>
            <a:r>
              <a:rPr lang="en-US" i="1" dirty="0" err="1">
                <a:solidFill>
                  <a:srgbClr val="3D7B7B"/>
                </a:solidFill>
                <a:effectLst/>
                <a:latin typeface="Consolas" panose="020B0609020204030204" pitchFamily="49" charset="0"/>
                <a:cs typeface="Consolas" panose="020B0609020204030204" pitchFamily="49" charset="0"/>
              </a:rPr>
              <a:t>lvalue</a:t>
            </a:r>
            <a:endParaRPr lang="en-US" dirty="0">
              <a:solidFill>
                <a:srgbClr val="3D7B7B"/>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10</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42</a:t>
            </a:r>
            <a:r>
              <a:rPr lang="en-US" dirty="0">
                <a:solidFill>
                  <a:srgbClr val="000000"/>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 ERROR! 10 is not </a:t>
            </a:r>
            <a:r>
              <a:rPr lang="en-US" i="1" dirty="0" err="1">
                <a:solidFill>
                  <a:srgbClr val="3D7B7B"/>
                </a:solidFill>
                <a:effectLst/>
                <a:latin typeface="Consolas" panose="020B0609020204030204" pitchFamily="49" charset="0"/>
                <a:cs typeface="Consolas" panose="020B0609020204030204" pitchFamily="49" charset="0"/>
              </a:rPr>
              <a:t>lvalue</a:t>
            </a:r>
            <a:endParaRPr lang="en-US" dirty="0">
              <a:solidFill>
                <a:srgbClr val="3D7B7B"/>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b="1" dirty="0">
                <a:solidFill>
                  <a:srgbClr val="008000"/>
                </a:solidFill>
                <a:effectLst/>
                <a:latin typeface="Consolas" panose="020B0609020204030204" pitchFamily="49" charset="0"/>
                <a:cs typeface="Consolas" panose="020B0609020204030204" pitchFamily="49" charset="0"/>
              </a:rPr>
              <a:t>const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m</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24</a:t>
            </a:r>
            <a:r>
              <a:rPr lang="en-US" dirty="0">
                <a:solidFill>
                  <a:srgbClr val="000000"/>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 m is </a:t>
            </a:r>
            <a:r>
              <a:rPr lang="en-US" i="1" dirty="0" err="1">
                <a:solidFill>
                  <a:srgbClr val="3D7B7B"/>
                </a:solidFill>
                <a:effectLst/>
                <a:latin typeface="Consolas" panose="020B0609020204030204" pitchFamily="49" charset="0"/>
                <a:cs typeface="Consolas" panose="020B0609020204030204" pitchFamily="49" charset="0"/>
              </a:rPr>
              <a:t>lvalue</a:t>
            </a:r>
            <a:r>
              <a:rPr lang="en-US" i="1" dirty="0">
                <a:solidFill>
                  <a:srgbClr val="3D7B7B"/>
                </a:solidFill>
                <a:effectLst/>
                <a:latin typeface="Consolas" panose="020B0609020204030204" pitchFamily="49" charset="0"/>
                <a:cs typeface="Consolas" panose="020B0609020204030204" pitchFamily="49" charset="0"/>
              </a:rPr>
              <a:t>, but not modifiable</a:t>
            </a:r>
            <a:endParaRPr lang="en-US" dirty="0">
              <a:solidFill>
                <a:srgbClr val="3D7B7B"/>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m</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42</a:t>
            </a:r>
            <a:r>
              <a:rPr lang="en-US" dirty="0">
                <a:solidFill>
                  <a:srgbClr val="000000"/>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 ERROR! m is not modifiable </a:t>
            </a:r>
            <a:r>
              <a:rPr lang="en-US" i="1" dirty="0" err="1">
                <a:solidFill>
                  <a:srgbClr val="3D7B7B"/>
                </a:solidFill>
                <a:effectLst/>
                <a:latin typeface="Consolas" panose="020B0609020204030204" pitchFamily="49" charset="0"/>
                <a:cs typeface="Consolas" panose="020B0609020204030204" pitchFamily="49" charset="0"/>
              </a:rPr>
              <a:t>lvalue</a:t>
            </a:r>
            <a:endParaRPr lang="en-US" dirty="0">
              <a:solidFill>
                <a:srgbClr val="3D7B7B"/>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a</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b</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n</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2</a:t>
            </a:r>
            <a:r>
              <a:rPr lang="en-US" dirty="0">
                <a:solidFill>
                  <a:srgbClr val="000000"/>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 Both a, b are modifiable </a:t>
            </a:r>
            <a:r>
              <a:rPr lang="en-US" i="1" dirty="0" err="1">
                <a:solidFill>
                  <a:srgbClr val="3D7B7B"/>
                </a:solidFill>
                <a:effectLst/>
                <a:latin typeface="Consolas" panose="020B0609020204030204" pitchFamily="49" charset="0"/>
                <a:cs typeface="Consolas" panose="020B0609020204030204" pitchFamily="49" charset="0"/>
              </a:rPr>
              <a:t>lvalue</a:t>
            </a:r>
            <a:endParaRPr lang="en-US" dirty="0">
              <a:solidFill>
                <a:srgbClr val="3D7B7B"/>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a</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b</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c</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n;</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 ERROR! </a:t>
            </a:r>
            <a:r>
              <a:rPr lang="en-US" i="1" dirty="0" err="1">
                <a:solidFill>
                  <a:srgbClr val="3D7B7B"/>
                </a:solidFill>
                <a:effectLst/>
                <a:latin typeface="Consolas" panose="020B0609020204030204" pitchFamily="49" charset="0"/>
                <a:cs typeface="Consolas" panose="020B0609020204030204" pitchFamily="49" charset="0"/>
              </a:rPr>
              <a:t>b+c</a:t>
            </a:r>
            <a:r>
              <a:rPr lang="en-US" i="1" dirty="0">
                <a:solidFill>
                  <a:srgbClr val="3D7B7B"/>
                </a:solidFill>
                <a:effectLst/>
                <a:latin typeface="Consolas" panose="020B0609020204030204" pitchFamily="49" charset="0"/>
                <a:cs typeface="Consolas" panose="020B0609020204030204" pitchFamily="49" charset="0"/>
              </a:rPr>
              <a:t> is not </a:t>
            </a:r>
            <a:r>
              <a:rPr lang="en-US" i="1" dirty="0" err="1">
                <a:solidFill>
                  <a:srgbClr val="3D7B7B"/>
                </a:solidFill>
                <a:effectLst/>
                <a:latin typeface="Consolas" panose="020B0609020204030204" pitchFamily="49" charset="0"/>
                <a:cs typeface="Consolas" panose="020B0609020204030204" pitchFamily="49" charset="0"/>
              </a:rPr>
              <a:t>lvalue</a:t>
            </a:r>
            <a:endParaRPr lang="en-US" dirty="0">
              <a:solidFill>
                <a:srgbClr val="3D7B7B"/>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b="1" dirty="0">
                <a:solidFill>
                  <a:srgbClr val="008000"/>
                </a:solidFill>
                <a:effectLst/>
                <a:latin typeface="Consolas" panose="020B0609020204030204" pitchFamily="49" charset="0"/>
                <a:cs typeface="Consolas" panose="020B0609020204030204" pitchFamily="49" charset="0"/>
              </a:rPr>
              <a:t>return</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0</a:t>
            </a:r>
            <a:r>
              <a:rPr lang="en-US" dirty="0">
                <a:solidFill>
                  <a:srgbClr val="000000"/>
                </a:solidFill>
                <a:effectLst/>
                <a:latin typeface="Consolas" panose="020B0609020204030204" pitchFamily="49" charset="0"/>
                <a:cs typeface="Consolas" panose="020B0609020204030204" pitchFamily="49" charset="0"/>
              </a:rPr>
              <a:t>;</a:t>
            </a:r>
            <a:endParaRPr lang="en-US" dirty="0">
              <a:solidFill>
                <a:srgbClr val="008000"/>
              </a:solidFill>
              <a:effectLst/>
              <a:latin typeface="Consolas" panose="020B0609020204030204" pitchFamily="49" charset="0"/>
              <a:cs typeface="Consolas" panose="020B0609020204030204" pitchFamily="49" charset="0"/>
            </a:endParaRPr>
          </a:p>
          <a:p>
            <a:r>
              <a:rPr lang="en-US" dirty="0">
                <a:effectLst/>
                <a:latin typeface="Consolas" panose="020B0609020204030204" pitchFamily="49" charset="0"/>
                <a:cs typeface="Consolas" panose="020B0609020204030204" pitchFamily="49" charset="0"/>
              </a:rPr>
              <a:t>}</a:t>
            </a:r>
          </a:p>
        </p:txBody>
      </p:sp>
      <p:sp>
        <p:nvSpPr>
          <p:cNvPr id="7" name="Rectangle 6">
            <a:extLst>
              <a:ext uri="{FF2B5EF4-FFF2-40B4-BE49-F238E27FC236}">
                <a16:creationId xmlns:a16="http://schemas.microsoft.com/office/drawing/2014/main" id="{DFE92134-E515-1F43-D88D-DE5D81BECE68}"/>
              </a:ext>
            </a:extLst>
          </p:cNvPr>
          <p:cNvSpPr/>
          <p:nvPr/>
        </p:nvSpPr>
        <p:spPr>
          <a:xfrm>
            <a:off x="2492829" y="5143676"/>
            <a:ext cx="2275114" cy="261257"/>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D4EAA8F-BA27-1A9D-EE21-FBFC8E4E8285}"/>
              </a:ext>
            </a:extLst>
          </p:cNvPr>
          <p:cNvSpPr txBox="1"/>
          <p:nvPr/>
        </p:nvSpPr>
        <p:spPr>
          <a:xfrm>
            <a:off x="97403" y="4906894"/>
            <a:ext cx="1798510" cy="646331"/>
          </a:xfrm>
          <a:prstGeom prst="rect">
            <a:avLst/>
          </a:prstGeom>
          <a:noFill/>
          <a:ln w="38100">
            <a:solidFill>
              <a:srgbClr val="C00000"/>
            </a:solidFill>
          </a:ln>
        </p:spPr>
        <p:txBody>
          <a:bodyPr wrap="square" rtlCol="0">
            <a:spAutoFit/>
          </a:bodyPr>
          <a:lstStyle/>
          <a:p>
            <a:r>
              <a:rPr lang="en-US" dirty="0" err="1">
                <a:solidFill>
                  <a:srgbClr val="C00000"/>
                </a:solidFill>
                <a:latin typeface="Microsoft YaHei" panose="020B0503020204020204" pitchFamily="34" charset="-122"/>
                <a:ea typeface="Microsoft YaHei" panose="020B0503020204020204" pitchFamily="34" charset="-122"/>
              </a:rPr>
              <a:t>是</a:t>
            </a:r>
            <a:r>
              <a:rPr lang="en-US" b="1" dirty="0" err="1">
                <a:solidFill>
                  <a:srgbClr val="C00000"/>
                </a:solidFill>
                <a:latin typeface="Microsoft YaHei" panose="020B0503020204020204" pitchFamily="34" charset="-122"/>
                <a:ea typeface="Microsoft YaHei" panose="020B0503020204020204" pitchFamily="34" charset="-122"/>
              </a:rPr>
              <a:t>声明</a:t>
            </a:r>
            <a:r>
              <a:rPr lang="en-US" dirty="0" err="1">
                <a:solidFill>
                  <a:srgbClr val="C00000"/>
                </a:solidFill>
                <a:latin typeface="Microsoft YaHei" panose="020B0503020204020204" pitchFamily="34" charset="-122"/>
                <a:ea typeface="Microsoft YaHei" panose="020B0503020204020204" pitchFamily="34" charset="-122"/>
              </a:rPr>
              <a:t>语句</a:t>
            </a:r>
            <a:r>
              <a:rPr lang="zh-CN" altLang="en-US" dirty="0">
                <a:solidFill>
                  <a:srgbClr val="C00000"/>
                </a:solidFill>
                <a:latin typeface="Microsoft YaHei" panose="020B0503020204020204" pitchFamily="34" charset="-122"/>
                <a:ea typeface="Microsoft YaHei" panose="020B0503020204020204" pitchFamily="34" charset="-122"/>
              </a:rPr>
              <a:t>，</a:t>
            </a:r>
            <a:br>
              <a:rPr lang="en-US" altLang="zh-CN" dirty="0">
                <a:solidFill>
                  <a:srgbClr val="C00000"/>
                </a:solidFill>
                <a:latin typeface="Microsoft YaHei" panose="020B0503020204020204" pitchFamily="34" charset="-122"/>
                <a:ea typeface="Microsoft YaHei" panose="020B0503020204020204" pitchFamily="34" charset="-122"/>
              </a:rPr>
            </a:br>
            <a:r>
              <a:rPr lang="zh-CN" altLang="en-US" dirty="0">
                <a:solidFill>
                  <a:srgbClr val="C00000"/>
                </a:solidFill>
                <a:latin typeface="Microsoft YaHei" panose="020B0503020204020204" pitchFamily="34" charset="-122"/>
                <a:ea typeface="Microsoft YaHei" panose="020B0503020204020204" pitchFamily="34" charset="-122"/>
              </a:rPr>
              <a:t>不是</a:t>
            </a:r>
            <a:r>
              <a:rPr lang="zh-CN" altLang="en-US" b="1" dirty="0">
                <a:solidFill>
                  <a:srgbClr val="C00000"/>
                </a:solidFill>
                <a:latin typeface="Microsoft YaHei" panose="020B0503020204020204" pitchFamily="34" charset="-122"/>
                <a:ea typeface="Microsoft YaHei" panose="020B0503020204020204" pitchFamily="34" charset="-122"/>
              </a:rPr>
              <a:t>表达式</a:t>
            </a:r>
            <a:r>
              <a:rPr lang="zh-CN" altLang="en-US" dirty="0">
                <a:solidFill>
                  <a:srgbClr val="C00000"/>
                </a:solidFill>
                <a:latin typeface="Microsoft YaHei" panose="020B0503020204020204" pitchFamily="34" charset="-122"/>
                <a:ea typeface="Microsoft YaHei" panose="020B0503020204020204" pitchFamily="34" charset="-122"/>
              </a:rPr>
              <a:t>语句</a:t>
            </a:r>
            <a:endParaRPr lang="en-US" dirty="0">
              <a:solidFill>
                <a:srgbClr val="C00000"/>
              </a:solidFill>
              <a:latin typeface="Microsoft YaHei" panose="020B0503020204020204" pitchFamily="34" charset="-122"/>
              <a:ea typeface="Microsoft YaHei" panose="020B0503020204020204" pitchFamily="34" charset="-122"/>
            </a:endParaRPr>
          </a:p>
        </p:txBody>
      </p:sp>
      <p:sp>
        <p:nvSpPr>
          <p:cNvPr id="9" name="Rectangle 8">
            <a:extLst>
              <a:ext uri="{FF2B5EF4-FFF2-40B4-BE49-F238E27FC236}">
                <a16:creationId xmlns:a16="http://schemas.microsoft.com/office/drawing/2014/main" id="{024CB997-76FF-54F5-AFCA-AEB951424A8C}"/>
              </a:ext>
            </a:extLst>
          </p:cNvPr>
          <p:cNvSpPr/>
          <p:nvPr/>
        </p:nvSpPr>
        <p:spPr>
          <a:xfrm>
            <a:off x="3028688" y="5965721"/>
            <a:ext cx="776396" cy="261257"/>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AFEE1DF-EE89-A9ED-7789-BF01CF5CE910}"/>
              </a:ext>
            </a:extLst>
          </p:cNvPr>
          <p:cNvSpPr txBox="1"/>
          <p:nvPr/>
        </p:nvSpPr>
        <p:spPr>
          <a:xfrm>
            <a:off x="97402" y="5628726"/>
            <a:ext cx="1657656" cy="923330"/>
          </a:xfrm>
          <a:prstGeom prst="rect">
            <a:avLst/>
          </a:prstGeom>
          <a:noFill/>
          <a:ln w="38100">
            <a:solidFill>
              <a:srgbClr val="C00000"/>
            </a:solidFill>
          </a:ln>
        </p:spPr>
        <p:txBody>
          <a:bodyPr wrap="square" rtlCol="0">
            <a:spAutoFit/>
          </a:bodyPr>
          <a:lstStyle/>
          <a:p>
            <a:r>
              <a:rPr lang="en-US" dirty="0" err="1">
                <a:solidFill>
                  <a:srgbClr val="C00000"/>
                </a:solidFill>
                <a:latin typeface="Microsoft YaHei" panose="020B0503020204020204" pitchFamily="34" charset="-122"/>
                <a:ea typeface="Microsoft YaHei" panose="020B0503020204020204" pitchFamily="34" charset="-122"/>
              </a:rPr>
              <a:t>两个变量经过运算符操作以后不再是左值</a:t>
            </a:r>
            <a:endParaRPr lang="en-US" dirty="0">
              <a:solidFill>
                <a:srgbClr val="C00000"/>
              </a:solidFill>
              <a:latin typeface="Microsoft YaHei" panose="020B0503020204020204" pitchFamily="34" charset="-122"/>
              <a:ea typeface="Microsoft YaHei" panose="020B0503020204020204" pitchFamily="34" charset="-122"/>
            </a:endParaRPr>
          </a:p>
        </p:txBody>
      </p:sp>
      <p:sp>
        <p:nvSpPr>
          <p:cNvPr id="12" name="TextBox 11">
            <a:extLst>
              <a:ext uri="{FF2B5EF4-FFF2-40B4-BE49-F238E27FC236}">
                <a16:creationId xmlns:a16="http://schemas.microsoft.com/office/drawing/2014/main" id="{D60C80DA-1656-74E1-95E5-0FFE837F6507}"/>
              </a:ext>
            </a:extLst>
          </p:cNvPr>
          <p:cNvSpPr txBox="1"/>
          <p:nvPr/>
        </p:nvSpPr>
        <p:spPr>
          <a:xfrm>
            <a:off x="9512710" y="3718679"/>
            <a:ext cx="2679290" cy="3139321"/>
          </a:xfrm>
          <a:prstGeom prst="rect">
            <a:avLst/>
          </a:prstGeom>
          <a:noFill/>
        </p:spPr>
        <p:txBody>
          <a:bodyPr wrap="square">
            <a:spAutoFit/>
          </a:bodyPr>
          <a:lstStyle/>
          <a:p>
            <a:r>
              <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   a =  b = n * 2 ;</a:t>
            </a:r>
          </a:p>
          <a:p>
            <a:r>
              <a:rPr lang="en-US" dirty="0">
                <a:latin typeface="Consolas" panose="020B0609020204030204" pitchFamily="49" charset="0"/>
                <a:ea typeface="Microsoft YaHei" panose="020B0503020204020204" pitchFamily="34" charset="-122"/>
                <a:cs typeface="Consolas" panose="020B0609020204030204" pitchFamily="49" charset="0"/>
              </a:rPr>
              <a:t>-&gt;</a:t>
            </a:r>
            <a:r>
              <a:rPr lang="en-US" b="0" i="0" dirty="0">
                <a:solidFill>
                  <a:srgbClr val="FF0000"/>
                </a:solidFill>
                <a:effectLst/>
                <a:latin typeface="Consolas" panose="020B0609020204030204" pitchFamily="49" charset="0"/>
                <a:ea typeface="Microsoft YaHei" panose="020B0503020204020204" pitchFamily="34" charset="-122"/>
                <a:cs typeface="Consolas" panose="020B0609020204030204" pitchFamily="49" charset="0"/>
              </a:rPr>
              <a:t> a = (b = n * 2);</a:t>
            </a:r>
          </a:p>
          <a:p>
            <a:r>
              <a:rPr lang="en-US" dirty="0">
                <a:latin typeface="Consolas" panose="020B0609020204030204" pitchFamily="49" charset="0"/>
                <a:ea typeface="Microsoft YaHei" panose="020B0503020204020204" pitchFamily="34" charset="-122"/>
                <a:cs typeface="Consolas" panose="020B0609020204030204" pitchFamily="49" charset="0"/>
              </a:rPr>
              <a:t>-&gt;</a:t>
            </a:r>
            <a:r>
              <a:rPr lang="en-US" b="0" i="0" dirty="0">
                <a:solidFill>
                  <a:srgbClr val="FF0000"/>
                </a:solidFill>
                <a:effectLst/>
                <a:latin typeface="Consolas" panose="020B0609020204030204" pitchFamily="49" charset="0"/>
                <a:ea typeface="Microsoft YaHei" panose="020B0503020204020204" pitchFamily="34" charset="-122"/>
                <a:cs typeface="Consolas" panose="020B0609020204030204" pitchFamily="49" charset="0"/>
              </a:rPr>
              <a:t> a = (n * 2);</a:t>
            </a:r>
          </a:p>
          <a:p>
            <a:endPar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endParaRPr>
          </a:p>
          <a:p>
            <a:r>
              <a:rPr lang="en-US" b="0" i="0" dirty="0">
                <a:solidFill>
                  <a:srgbClr val="FF0000"/>
                </a:solidFill>
                <a:effectLst/>
                <a:latin typeface="Consolas" panose="020B0609020204030204" pitchFamily="49" charset="0"/>
                <a:ea typeface="Microsoft YaHei" panose="020B0503020204020204" pitchFamily="34" charset="-122"/>
                <a:cs typeface="Consolas" panose="020B0609020204030204" pitchFamily="49" charset="0"/>
              </a:rPr>
              <a:t>(</a:t>
            </a:r>
            <a:r>
              <a:rPr lang="en-US" b="0" i="0" dirty="0" err="1">
                <a:solidFill>
                  <a:srgbClr val="FF0000"/>
                </a:solidFill>
                <a:effectLst/>
                <a:latin typeface="Consolas" panose="020B0609020204030204" pitchFamily="49" charset="0"/>
                <a:ea typeface="Microsoft YaHei" panose="020B0503020204020204" pitchFamily="34" charset="-122"/>
                <a:cs typeface="Consolas" panose="020B0609020204030204" pitchFamily="49" charset="0"/>
              </a:rPr>
              <a:t>赋值符运算顺序是从右到左</a:t>
            </a:r>
            <a:r>
              <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a:t>
            </a:r>
          </a:p>
          <a:p>
            <a:endParaRPr lang="en-US" b="0" i="0" dirty="0">
              <a:solidFill>
                <a:srgbClr val="FF0000"/>
              </a:solidFill>
              <a:effectLst/>
              <a:latin typeface="Consolas" panose="020B0609020204030204" pitchFamily="49" charset="0"/>
              <a:ea typeface="Microsoft YaHei" panose="020B0503020204020204" pitchFamily="34" charset="-122"/>
              <a:cs typeface="Consolas" panose="020B0609020204030204" pitchFamily="49" charset="0"/>
            </a:endParaRPr>
          </a:p>
          <a:p>
            <a:r>
              <a:rPr lang="en-US" dirty="0" err="1">
                <a:solidFill>
                  <a:srgbClr val="FF0000"/>
                </a:solidFill>
                <a:latin typeface="Consolas" panose="020B0609020204030204" pitchFamily="49" charset="0"/>
                <a:ea typeface="Microsoft YaHei" panose="020B0503020204020204" pitchFamily="34" charset="-122"/>
                <a:cs typeface="Consolas" panose="020B0609020204030204" pitchFamily="49" charset="0"/>
              </a:rPr>
              <a:t>注意</a:t>
            </a:r>
            <a:r>
              <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 </a:t>
            </a:r>
            <a:r>
              <a:rPr lang="en-US" dirty="0">
                <a:solidFill>
                  <a:srgbClr val="FF0000"/>
                </a:solidFill>
                <a:highlight>
                  <a:srgbClr val="FFFF00"/>
                </a:highlight>
                <a:latin typeface="Consolas" panose="020B0609020204030204" pitchFamily="49" charset="0"/>
                <a:ea typeface="Microsoft YaHei" panose="020B0503020204020204" pitchFamily="34" charset="-122"/>
                <a:cs typeface="Consolas" panose="020B0609020204030204" pitchFamily="49" charset="0"/>
              </a:rPr>
              <a:t>int a = b = 1;</a:t>
            </a:r>
            <a:r>
              <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来初始化变量a和b是错误的</a:t>
            </a:r>
            <a:r>
              <a:rPr lang="zh-CN" alt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，因为</a:t>
            </a:r>
            <a:r>
              <a:rPr lang="en-US" altLang="zh-CN"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b</a:t>
            </a:r>
            <a:r>
              <a:rPr lang="zh-CN" alt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还没有被声明。</a:t>
            </a:r>
            <a:endParaRPr lang="en-US" b="0" i="0" dirty="0">
              <a:solidFill>
                <a:srgbClr val="FF0000"/>
              </a:solidFill>
              <a:effectLst/>
              <a:latin typeface="Consolas" panose="020B0609020204030204" pitchFamily="49" charset="0"/>
              <a:ea typeface="Microsoft YaHei" panose="020B0503020204020204" pitchFamily="34" charset="-122"/>
              <a:cs typeface="Consolas" panose="020B0609020204030204" pitchFamily="49" charset="0"/>
            </a:endParaRPr>
          </a:p>
        </p:txBody>
      </p:sp>
      <p:cxnSp>
        <p:nvCxnSpPr>
          <p:cNvPr id="6" name="Straight Arrow Connector 5">
            <a:extLst>
              <a:ext uri="{FF2B5EF4-FFF2-40B4-BE49-F238E27FC236}">
                <a16:creationId xmlns:a16="http://schemas.microsoft.com/office/drawing/2014/main" id="{D30DA6FF-A86D-7FA1-F317-2E75945E1020}"/>
              </a:ext>
            </a:extLst>
          </p:cNvPr>
          <p:cNvCxnSpPr>
            <a:cxnSpLocks/>
            <a:stCxn id="10" idx="3"/>
          </p:cNvCxnSpPr>
          <p:nvPr/>
        </p:nvCxnSpPr>
        <p:spPr>
          <a:xfrm>
            <a:off x="1755058" y="6090391"/>
            <a:ext cx="737771" cy="0"/>
          </a:xfrm>
          <a:prstGeom prst="straightConnector1">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EC50DC0-F4FF-9C71-675D-C9871FEAAB1D}"/>
              </a:ext>
            </a:extLst>
          </p:cNvPr>
          <p:cNvCxnSpPr>
            <a:cxnSpLocks/>
          </p:cNvCxnSpPr>
          <p:nvPr/>
        </p:nvCxnSpPr>
        <p:spPr>
          <a:xfrm>
            <a:off x="1895913" y="5252890"/>
            <a:ext cx="596916" cy="0"/>
          </a:xfrm>
          <a:prstGeom prst="straightConnector1">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552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p:tgtEl>
                                          <p:spTgt spid="7"/>
                                        </p:tgtEl>
                                        <p:attrNameLst>
                                          <p:attrName>ppt_y</p:attrName>
                                        </p:attrNameLst>
                                      </p:cBhvr>
                                      <p:tavLst>
                                        <p:tav tm="0">
                                          <p:val>
                                            <p:strVal val="#ppt_y+#ppt_h*1.125000"/>
                                          </p:val>
                                        </p:tav>
                                        <p:tav tm="100000">
                                          <p:val>
                                            <p:strVal val="#ppt_y"/>
                                          </p:val>
                                        </p:tav>
                                      </p:tavLst>
                                    </p:anim>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p:tgtEl>
                                          <p:spTgt spid="10"/>
                                        </p:tgtEl>
                                        <p:attrNameLst>
                                          <p:attrName>ppt_y</p:attrName>
                                        </p:attrNameLst>
                                      </p:cBhvr>
                                      <p:tavLst>
                                        <p:tav tm="0">
                                          <p:val>
                                            <p:strVal val="#ppt_y+#ppt_h*1.125000"/>
                                          </p:val>
                                        </p:tav>
                                        <p:tav tm="100000">
                                          <p:val>
                                            <p:strVal val="#ppt_y"/>
                                          </p:val>
                                        </p:tav>
                                      </p:tavLst>
                                    </p:anim>
                                    <p:animEffect transition="in" filter="wipe(up)">
                                      <p:cBhvr>
                                        <p:cTn id="18" dur="500"/>
                                        <p:tgtEl>
                                          <p:spTgt spid="10"/>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p:tgtEl>
                                          <p:spTgt spid="9"/>
                                        </p:tgtEl>
                                        <p:attrNameLst>
                                          <p:attrName>ppt_y</p:attrName>
                                        </p:attrNameLst>
                                      </p:cBhvr>
                                      <p:tavLst>
                                        <p:tav tm="0">
                                          <p:val>
                                            <p:strVal val="#ppt_y+#ppt_h*1.125000"/>
                                          </p:val>
                                        </p:tav>
                                        <p:tav tm="100000">
                                          <p:val>
                                            <p:strVal val="#ppt_y"/>
                                          </p:val>
                                        </p:tav>
                                      </p:tavLst>
                                    </p:anim>
                                    <p:animEffect transition="in" filter="wipe(up)">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p:tgtEl>
                                          <p:spTgt spid="12"/>
                                        </p:tgtEl>
                                        <p:attrNameLst>
                                          <p:attrName>ppt_y</p:attrName>
                                        </p:attrNameLst>
                                      </p:cBhvr>
                                      <p:tavLst>
                                        <p:tav tm="0">
                                          <p:val>
                                            <p:strVal val="#ppt_y+#ppt_h*1.125000"/>
                                          </p:val>
                                        </p:tav>
                                        <p:tav tm="100000">
                                          <p:val>
                                            <p:strVal val="#ppt_y"/>
                                          </p:val>
                                        </p:tav>
                                      </p:tavLst>
                                    </p:anim>
                                    <p:animEffect transition="in" filter="wipe(up)">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学论网-矩形 1">
            <a:extLst>
              <a:ext uri="{FF2B5EF4-FFF2-40B4-BE49-F238E27FC236}">
                <a16:creationId xmlns:a16="http://schemas.microsoft.com/office/drawing/2014/main" id="{A0A0D46F-9225-34CF-C885-1D4E76F3F44A}"/>
              </a:ext>
            </a:extLst>
          </p:cNvPr>
          <p:cNvSpPr/>
          <p:nvPr/>
        </p:nvSpPr>
        <p:spPr>
          <a:xfrm>
            <a:off x="0" y="672782"/>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左值</a:t>
            </a:r>
            <a:r>
              <a:rPr lang="en-US" altLang="zh-CN"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a:t>
            </a:r>
            <a:r>
              <a:rPr lang="en-US" altLang="zh-CN" sz="2800" b="1" kern="0" dirty="0" err="1">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lvalue</a:t>
            </a:r>
            <a:r>
              <a:rPr lang="en-US" altLang="zh-CN"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a:t>
            </a:r>
            <a:r>
              <a:rPr lang="zh-CN" altLang="en-US"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、右值</a:t>
            </a:r>
            <a:r>
              <a:rPr lang="en-US" altLang="zh-CN"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a:t>
            </a:r>
            <a:r>
              <a:rPr lang="en-US" altLang="zh-CN" sz="2800" b="1" kern="0" dirty="0" err="1">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rvalue</a:t>
            </a:r>
            <a:r>
              <a:rPr lang="en-US" altLang="zh-CN"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a:t>
            </a:r>
            <a:r>
              <a:rPr lang="zh-CN" altLang="en-US"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 （难点）</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4" name="TextBox 3">
            <a:extLst>
              <a:ext uri="{FF2B5EF4-FFF2-40B4-BE49-F238E27FC236}">
                <a16:creationId xmlns:a16="http://schemas.microsoft.com/office/drawing/2014/main" id="{BD1ADD01-FEF4-C424-E860-D880332054A1}"/>
              </a:ext>
            </a:extLst>
          </p:cNvPr>
          <p:cNvSpPr txBox="1"/>
          <p:nvPr/>
        </p:nvSpPr>
        <p:spPr>
          <a:xfrm>
            <a:off x="1519084" y="2636851"/>
            <a:ext cx="9153832" cy="3139321"/>
          </a:xfrm>
          <a:prstGeom prst="rect">
            <a:avLst/>
          </a:prstGeom>
          <a:solidFill>
            <a:schemeClr val="tx1">
              <a:lumMod val="75000"/>
              <a:lumOff val="25000"/>
            </a:schemeClr>
          </a:solidFill>
        </p:spPr>
        <p:txBody>
          <a:bodyPr wrap="square">
            <a:spAutoFit/>
          </a:bodyPr>
          <a:lstStyle/>
          <a:p>
            <a:r>
              <a:rPr lang="en-US" dirty="0">
                <a:solidFill>
                  <a:schemeClr val="bg1"/>
                </a:solidFill>
                <a:latin typeface="Consolas" panose="020B0609020204030204" pitchFamily="49" charset="0"/>
                <a:cs typeface="Consolas" panose="020B0609020204030204" pitchFamily="49" charset="0"/>
              </a:rPr>
              <a:t>$ </a:t>
            </a:r>
            <a:r>
              <a:rPr lang="en-US" dirty="0" err="1">
                <a:solidFill>
                  <a:schemeClr val="bg1"/>
                </a:solidFill>
                <a:latin typeface="Consolas" panose="020B0609020204030204" pitchFamily="49" charset="0"/>
                <a:cs typeface="Consolas" panose="020B0609020204030204" pitchFamily="49" charset="0"/>
              </a:rPr>
              <a:t>gcc</a:t>
            </a:r>
            <a:r>
              <a:rPr lang="en-US" dirty="0">
                <a:solidFill>
                  <a:schemeClr val="bg1"/>
                </a:solidFill>
                <a:latin typeface="Consolas" panose="020B0609020204030204" pitchFamily="49" charset="0"/>
                <a:cs typeface="Consolas" panose="020B0609020204030204" pitchFamily="49" charset="0"/>
              </a:rPr>
              <a:t> -o </a:t>
            </a:r>
            <a:r>
              <a:rPr lang="en-US" dirty="0" err="1">
                <a:solidFill>
                  <a:schemeClr val="bg1"/>
                </a:solidFill>
                <a:latin typeface="Consolas" panose="020B0609020204030204" pitchFamily="49" charset="0"/>
                <a:cs typeface="Consolas" panose="020B0609020204030204" pitchFamily="49" charset="0"/>
              </a:rPr>
              <a:t>lvalue</a:t>
            </a:r>
            <a:r>
              <a:rPr lang="en-US" dirty="0">
                <a:solidFill>
                  <a:schemeClr val="bg1"/>
                </a:solidFill>
                <a:latin typeface="Consolas" panose="020B0609020204030204" pitchFamily="49" charset="0"/>
                <a:cs typeface="Consolas" panose="020B0609020204030204" pitchFamily="49" charset="0"/>
              </a:rPr>
              <a:t> </a:t>
            </a:r>
            <a:r>
              <a:rPr lang="en-US" dirty="0" err="1">
                <a:solidFill>
                  <a:schemeClr val="bg1"/>
                </a:solidFill>
                <a:latin typeface="Consolas" panose="020B0609020204030204" pitchFamily="49" charset="0"/>
                <a:cs typeface="Consolas" panose="020B0609020204030204" pitchFamily="49" charset="0"/>
              </a:rPr>
              <a:t>lvalue.c</a:t>
            </a:r>
            <a:endParaRPr lang="en-US" dirty="0">
              <a:solidFill>
                <a:schemeClr val="bg1"/>
              </a:solidFill>
              <a:latin typeface="Consolas" panose="020B0609020204030204" pitchFamily="49" charset="0"/>
              <a:cs typeface="Consolas" panose="020B0609020204030204" pitchFamily="49" charset="0"/>
            </a:endParaRPr>
          </a:p>
          <a:p>
            <a:r>
              <a:rPr lang="en-US" dirty="0" err="1">
                <a:solidFill>
                  <a:schemeClr val="bg1"/>
                </a:solidFill>
                <a:latin typeface="Consolas" panose="020B0609020204030204" pitchFamily="49" charset="0"/>
                <a:cs typeface="Consolas" panose="020B0609020204030204" pitchFamily="49" charset="0"/>
              </a:rPr>
              <a:t>lvalue.c</a:t>
            </a:r>
            <a:r>
              <a:rPr lang="en-US" dirty="0">
                <a:solidFill>
                  <a:schemeClr val="bg1"/>
                </a:solidFill>
                <a:latin typeface="Consolas" panose="020B0609020204030204" pitchFamily="49" charset="0"/>
                <a:cs typeface="Consolas" panose="020B0609020204030204" pitchFamily="49" charset="0"/>
              </a:rPr>
              <a:t>: In function ‘main’:</a:t>
            </a:r>
          </a:p>
          <a:p>
            <a:r>
              <a:rPr lang="en-US" dirty="0">
                <a:solidFill>
                  <a:schemeClr val="bg1"/>
                </a:solidFill>
                <a:latin typeface="Consolas" panose="020B0609020204030204" pitchFamily="49" charset="0"/>
                <a:cs typeface="Consolas" panose="020B0609020204030204" pitchFamily="49" charset="0"/>
              </a:rPr>
              <a:t>lvalue.c:6:8: </a:t>
            </a:r>
            <a:r>
              <a:rPr lang="en-US" dirty="0">
                <a:solidFill>
                  <a:srgbClr val="FF0000"/>
                </a:solidFill>
                <a:latin typeface="Consolas" panose="020B0609020204030204" pitchFamily="49" charset="0"/>
                <a:cs typeface="Consolas" panose="020B0609020204030204" pitchFamily="49" charset="0"/>
              </a:rPr>
              <a:t>error:</a:t>
            </a:r>
            <a:r>
              <a:rPr lang="en-US" dirty="0">
                <a:solidFill>
                  <a:schemeClr val="bg1"/>
                </a:solidFill>
                <a:latin typeface="Consolas" panose="020B0609020204030204" pitchFamily="49" charset="0"/>
                <a:cs typeface="Consolas" panose="020B0609020204030204" pitchFamily="49" charset="0"/>
              </a:rPr>
              <a:t> </a:t>
            </a:r>
            <a:r>
              <a:rPr lang="en-US" dirty="0" err="1">
                <a:solidFill>
                  <a:srgbClr val="00B0F0"/>
                </a:solidFill>
                <a:latin typeface="Consolas" panose="020B0609020204030204" pitchFamily="49" charset="0"/>
                <a:cs typeface="Consolas" panose="020B0609020204030204" pitchFamily="49" charset="0"/>
              </a:rPr>
              <a:t>lvalue</a:t>
            </a:r>
            <a:r>
              <a:rPr lang="en-US" dirty="0">
                <a:solidFill>
                  <a:srgbClr val="00B0F0"/>
                </a:solidFill>
                <a:latin typeface="Consolas" panose="020B0609020204030204" pitchFamily="49" charset="0"/>
                <a:cs typeface="Consolas" panose="020B0609020204030204" pitchFamily="49" charset="0"/>
              </a:rPr>
              <a:t> required as left operand of assignment</a:t>
            </a:r>
          </a:p>
          <a:p>
            <a:r>
              <a:rPr lang="en-US" dirty="0">
                <a:solidFill>
                  <a:schemeClr val="bg1"/>
                </a:solidFill>
                <a:latin typeface="Consolas" panose="020B0609020204030204" pitchFamily="49" charset="0"/>
                <a:cs typeface="Consolas" panose="020B0609020204030204" pitchFamily="49" charset="0"/>
              </a:rPr>
              <a:t>    6 |     10 </a:t>
            </a:r>
            <a:r>
              <a:rPr lang="en-US" dirty="0">
                <a:solidFill>
                  <a:srgbClr val="FF0000"/>
                </a:solidFill>
                <a:latin typeface="Consolas" panose="020B0609020204030204" pitchFamily="49" charset="0"/>
                <a:cs typeface="Consolas" panose="020B0609020204030204" pitchFamily="49" charset="0"/>
              </a:rPr>
              <a:t>=</a:t>
            </a:r>
            <a:r>
              <a:rPr lang="en-US" dirty="0">
                <a:solidFill>
                  <a:schemeClr val="bg1"/>
                </a:solidFill>
                <a:latin typeface="Consolas" panose="020B0609020204030204" pitchFamily="49" charset="0"/>
                <a:cs typeface="Consolas" panose="020B0609020204030204" pitchFamily="49" charset="0"/>
              </a:rPr>
              <a:t> 42;          // ERROR! 10 is not </a:t>
            </a:r>
            <a:r>
              <a:rPr lang="en-US" dirty="0" err="1">
                <a:solidFill>
                  <a:schemeClr val="bg1"/>
                </a:solidFill>
                <a:latin typeface="Consolas" panose="020B0609020204030204" pitchFamily="49" charset="0"/>
                <a:cs typeface="Consolas" panose="020B0609020204030204" pitchFamily="49" charset="0"/>
              </a:rPr>
              <a:t>lvalue</a:t>
            </a:r>
            <a:endParaRPr lang="en-US" dirty="0">
              <a:solidFill>
                <a:schemeClr val="bg1"/>
              </a:solidFill>
              <a:latin typeface="Consolas" panose="020B0609020204030204" pitchFamily="49" charset="0"/>
              <a:cs typeface="Consolas" panose="020B0609020204030204" pitchFamily="49" charset="0"/>
            </a:endParaRPr>
          </a:p>
          <a:p>
            <a:r>
              <a:rPr lang="en-US" dirty="0">
                <a:solidFill>
                  <a:schemeClr val="bg1"/>
                </a:solidFill>
                <a:latin typeface="Consolas" panose="020B0609020204030204" pitchFamily="49" charset="0"/>
                <a:cs typeface="Consolas" panose="020B0609020204030204" pitchFamily="49" charset="0"/>
              </a:rPr>
              <a:t>      |        </a:t>
            </a:r>
            <a:r>
              <a:rPr lang="en-US" dirty="0">
                <a:solidFill>
                  <a:srgbClr val="FF0000"/>
                </a:solidFill>
                <a:latin typeface="Consolas" panose="020B0609020204030204" pitchFamily="49" charset="0"/>
                <a:cs typeface="Consolas" panose="020B0609020204030204" pitchFamily="49" charset="0"/>
              </a:rPr>
              <a:t>^</a:t>
            </a:r>
          </a:p>
          <a:p>
            <a:r>
              <a:rPr lang="en-US" dirty="0">
                <a:solidFill>
                  <a:schemeClr val="bg1"/>
                </a:solidFill>
                <a:latin typeface="Consolas" panose="020B0609020204030204" pitchFamily="49" charset="0"/>
                <a:cs typeface="Consolas" panose="020B0609020204030204" pitchFamily="49" charset="0"/>
              </a:rPr>
              <a:t>lvalue.c:8:7: </a:t>
            </a:r>
            <a:r>
              <a:rPr lang="en-US" dirty="0">
                <a:solidFill>
                  <a:srgbClr val="FF0000"/>
                </a:solidFill>
                <a:latin typeface="Consolas" panose="020B0609020204030204" pitchFamily="49" charset="0"/>
                <a:cs typeface="Consolas" panose="020B0609020204030204" pitchFamily="49" charset="0"/>
              </a:rPr>
              <a:t>error:</a:t>
            </a:r>
            <a:r>
              <a:rPr lang="en-US" dirty="0">
                <a:solidFill>
                  <a:schemeClr val="bg1"/>
                </a:solidFill>
                <a:latin typeface="Consolas" panose="020B0609020204030204" pitchFamily="49" charset="0"/>
                <a:cs typeface="Consolas" panose="020B0609020204030204" pitchFamily="49" charset="0"/>
              </a:rPr>
              <a:t> </a:t>
            </a:r>
            <a:r>
              <a:rPr lang="en-US" dirty="0">
                <a:solidFill>
                  <a:srgbClr val="00B0F0"/>
                </a:solidFill>
                <a:latin typeface="Consolas" panose="020B0609020204030204" pitchFamily="49" charset="0"/>
                <a:cs typeface="Consolas" panose="020B0609020204030204" pitchFamily="49" charset="0"/>
              </a:rPr>
              <a:t>assignment of read-only variable ‘m’</a:t>
            </a:r>
          </a:p>
          <a:p>
            <a:r>
              <a:rPr lang="en-US" dirty="0">
                <a:solidFill>
                  <a:schemeClr val="bg1"/>
                </a:solidFill>
                <a:latin typeface="Consolas" panose="020B0609020204030204" pitchFamily="49" charset="0"/>
                <a:cs typeface="Consolas" panose="020B0609020204030204" pitchFamily="49" charset="0"/>
              </a:rPr>
              <a:t>    8 |     m </a:t>
            </a:r>
            <a:r>
              <a:rPr lang="en-US" dirty="0">
                <a:solidFill>
                  <a:srgbClr val="FF0000"/>
                </a:solidFill>
                <a:latin typeface="Consolas" panose="020B0609020204030204" pitchFamily="49" charset="0"/>
                <a:cs typeface="Consolas" panose="020B0609020204030204" pitchFamily="49" charset="0"/>
              </a:rPr>
              <a:t>=</a:t>
            </a:r>
            <a:r>
              <a:rPr lang="en-US" dirty="0">
                <a:solidFill>
                  <a:schemeClr val="bg1"/>
                </a:solidFill>
                <a:latin typeface="Consolas" panose="020B0609020204030204" pitchFamily="49" charset="0"/>
                <a:cs typeface="Consolas" panose="020B0609020204030204" pitchFamily="49" charset="0"/>
              </a:rPr>
              <a:t> 42;           // ERROR! m is not modifiable </a:t>
            </a:r>
            <a:r>
              <a:rPr lang="en-US" dirty="0" err="1">
                <a:solidFill>
                  <a:schemeClr val="bg1"/>
                </a:solidFill>
                <a:latin typeface="Consolas" panose="020B0609020204030204" pitchFamily="49" charset="0"/>
                <a:cs typeface="Consolas" panose="020B0609020204030204" pitchFamily="49" charset="0"/>
              </a:rPr>
              <a:t>lvalue</a:t>
            </a:r>
            <a:endParaRPr lang="en-US" dirty="0">
              <a:solidFill>
                <a:schemeClr val="bg1"/>
              </a:solidFill>
              <a:latin typeface="Consolas" panose="020B0609020204030204" pitchFamily="49" charset="0"/>
              <a:cs typeface="Consolas" panose="020B0609020204030204" pitchFamily="49" charset="0"/>
            </a:endParaRPr>
          </a:p>
          <a:p>
            <a:r>
              <a:rPr lang="en-US" dirty="0">
                <a:solidFill>
                  <a:schemeClr val="bg1"/>
                </a:solidFill>
                <a:latin typeface="Consolas" panose="020B0609020204030204" pitchFamily="49" charset="0"/>
                <a:cs typeface="Consolas" panose="020B0609020204030204" pitchFamily="49" charset="0"/>
              </a:rPr>
              <a:t>      |       </a:t>
            </a:r>
            <a:r>
              <a:rPr lang="en-US" dirty="0">
                <a:solidFill>
                  <a:srgbClr val="FF0000"/>
                </a:solidFill>
                <a:latin typeface="Consolas" panose="020B0609020204030204" pitchFamily="49" charset="0"/>
                <a:cs typeface="Consolas" panose="020B0609020204030204" pitchFamily="49" charset="0"/>
              </a:rPr>
              <a:t>^</a:t>
            </a:r>
          </a:p>
          <a:p>
            <a:r>
              <a:rPr lang="en-US" dirty="0">
                <a:solidFill>
                  <a:schemeClr val="bg1"/>
                </a:solidFill>
                <a:latin typeface="Consolas" panose="020B0609020204030204" pitchFamily="49" charset="0"/>
                <a:cs typeface="Consolas" panose="020B0609020204030204" pitchFamily="49" charset="0"/>
              </a:rPr>
              <a:t>lvalue.c:10:15: </a:t>
            </a:r>
            <a:r>
              <a:rPr lang="en-US" dirty="0">
                <a:solidFill>
                  <a:srgbClr val="FF0000"/>
                </a:solidFill>
                <a:latin typeface="Consolas" panose="020B0609020204030204" pitchFamily="49" charset="0"/>
                <a:cs typeface="Consolas" panose="020B0609020204030204" pitchFamily="49" charset="0"/>
              </a:rPr>
              <a:t>error:</a:t>
            </a:r>
            <a:r>
              <a:rPr lang="en-US" dirty="0">
                <a:solidFill>
                  <a:schemeClr val="bg1"/>
                </a:solidFill>
                <a:latin typeface="Consolas" panose="020B0609020204030204" pitchFamily="49" charset="0"/>
                <a:cs typeface="Consolas" panose="020B0609020204030204" pitchFamily="49" charset="0"/>
              </a:rPr>
              <a:t> </a:t>
            </a:r>
            <a:r>
              <a:rPr lang="en-US" dirty="0" err="1">
                <a:solidFill>
                  <a:srgbClr val="00B0F0"/>
                </a:solidFill>
                <a:latin typeface="Consolas" panose="020B0609020204030204" pitchFamily="49" charset="0"/>
                <a:cs typeface="Consolas" panose="020B0609020204030204" pitchFamily="49" charset="0"/>
              </a:rPr>
              <a:t>lvalue</a:t>
            </a:r>
            <a:r>
              <a:rPr lang="en-US" dirty="0">
                <a:solidFill>
                  <a:srgbClr val="00B0F0"/>
                </a:solidFill>
                <a:latin typeface="Consolas" panose="020B0609020204030204" pitchFamily="49" charset="0"/>
                <a:cs typeface="Consolas" panose="020B0609020204030204" pitchFamily="49" charset="0"/>
              </a:rPr>
              <a:t> required as left operand of assignment</a:t>
            </a:r>
          </a:p>
          <a:p>
            <a:r>
              <a:rPr lang="en-US" dirty="0">
                <a:solidFill>
                  <a:schemeClr val="bg1"/>
                </a:solidFill>
                <a:latin typeface="Consolas" panose="020B0609020204030204" pitchFamily="49" charset="0"/>
                <a:cs typeface="Consolas" panose="020B0609020204030204" pitchFamily="49" charset="0"/>
              </a:rPr>
              <a:t>   10 |     a = b + c </a:t>
            </a:r>
            <a:r>
              <a:rPr lang="en-US" dirty="0">
                <a:solidFill>
                  <a:srgbClr val="FF0000"/>
                </a:solidFill>
                <a:latin typeface="Consolas" panose="020B0609020204030204" pitchFamily="49" charset="0"/>
                <a:cs typeface="Consolas" panose="020B0609020204030204" pitchFamily="49" charset="0"/>
              </a:rPr>
              <a:t>=</a:t>
            </a:r>
            <a:r>
              <a:rPr lang="en-US" dirty="0">
                <a:solidFill>
                  <a:schemeClr val="bg1"/>
                </a:solidFill>
                <a:latin typeface="Consolas" panose="020B0609020204030204" pitchFamily="49" charset="0"/>
                <a:cs typeface="Consolas" panose="020B0609020204030204" pitchFamily="49" charset="0"/>
              </a:rPr>
              <a:t> n;    // ERROR! </a:t>
            </a:r>
            <a:r>
              <a:rPr lang="en-US" dirty="0" err="1">
                <a:solidFill>
                  <a:schemeClr val="bg1"/>
                </a:solidFill>
                <a:latin typeface="Consolas" panose="020B0609020204030204" pitchFamily="49" charset="0"/>
                <a:cs typeface="Consolas" panose="020B0609020204030204" pitchFamily="49" charset="0"/>
              </a:rPr>
              <a:t>b+c</a:t>
            </a:r>
            <a:r>
              <a:rPr lang="en-US" dirty="0">
                <a:solidFill>
                  <a:schemeClr val="bg1"/>
                </a:solidFill>
                <a:latin typeface="Consolas" panose="020B0609020204030204" pitchFamily="49" charset="0"/>
                <a:cs typeface="Consolas" panose="020B0609020204030204" pitchFamily="49" charset="0"/>
              </a:rPr>
              <a:t> is not </a:t>
            </a:r>
            <a:r>
              <a:rPr lang="en-US" dirty="0" err="1">
                <a:solidFill>
                  <a:schemeClr val="bg1"/>
                </a:solidFill>
                <a:latin typeface="Consolas" panose="020B0609020204030204" pitchFamily="49" charset="0"/>
                <a:cs typeface="Consolas" panose="020B0609020204030204" pitchFamily="49" charset="0"/>
              </a:rPr>
              <a:t>lvalue</a:t>
            </a:r>
            <a:endParaRPr lang="en-US" dirty="0">
              <a:solidFill>
                <a:schemeClr val="bg1"/>
              </a:solidFill>
              <a:latin typeface="Consolas" panose="020B0609020204030204" pitchFamily="49" charset="0"/>
              <a:cs typeface="Consolas" panose="020B0609020204030204" pitchFamily="49" charset="0"/>
            </a:endParaRPr>
          </a:p>
          <a:p>
            <a:r>
              <a:rPr lang="en-US" dirty="0">
                <a:solidFill>
                  <a:schemeClr val="bg1"/>
                </a:solidFill>
                <a:latin typeface="Consolas" panose="020B0609020204030204" pitchFamily="49" charset="0"/>
                <a:cs typeface="Consolas" panose="020B0609020204030204" pitchFamily="49" charset="0"/>
              </a:rPr>
              <a:t>      |               </a:t>
            </a:r>
            <a:r>
              <a:rPr lang="en-US" dirty="0">
                <a:solidFill>
                  <a:srgbClr val="FF0000"/>
                </a:solidFill>
                <a:latin typeface="Consolas" panose="020B0609020204030204" pitchFamily="49" charset="0"/>
                <a:cs typeface="Consolas" panose="020B0609020204030204" pitchFamily="49" charset="0"/>
              </a:rPr>
              <a:t>^</a:t>
            </a:r>
          </a:p>
        </p:txBody>
      </p:sp>
      <p:sp>
        <p:nvSpPr>
          <p:cNvPr id="5" name="TextBox 4">
            <a:extLst>
              <a:ext uri="{FF2B5EF4-FFF2-40B4-BE49-F238E27FC236}">
                <a16:creationId xmlns:a16="http://schemas.microsoft.com/office/drawing/2014/main" id="{4ED5A128-85FB-B99F-88D1-34F7F0B02367}"/>
              </a:ext>
            </a:extLst>
          </p:cNvPr>
          <p:cNvSpPr txBox="1"/>
          <p:nvPr/>
        </p:nvSpPr>
        <p:spPr>
          <a:xfrm>
            <a:off x="1519084" y="2109019"/>
            <a:ext cx="1338828" cy="369332"/>
          </a:xfrm>
          <a:prstGeom prst="rect">
            <a:avLst/>
          </a:prstGeom>
          <a:noFill/>
        </p:spPr>
        <p:txBody>
          <a:bodyPr wrap="none" rtlCol="0">
            <a:spAutoFit/>
          </a:bodyPr>
          <a:lstStyle/>
          <a:p>
            <a:r>
              <a:rPr lang="en-US" dirty="0" err="1">
                <a:latin typeface="Consolas" panose="020B0609020204030204" pitchFamily="49" charset="0"/>
                <a:ea typeface="Microsoft YaHei" panose="020B0503020204020204" pitchFamily="34" charset="-122"/>
                <a:cs typeface="Consolas" panose="020B0609020204030204" pitchFamily="49" charset="0"/>
              </a:rPr>
              <a:t>编译报错</a:t>
            </a:r>
            <a:r>
              <a:rPr lang="zh-CN" altLang="en-US" dirty="0">
                <a:latin typeface="Consolas" panose="020B0609020204030204" pitchFamily="49" charset="0"/>
                <a:ea typeface="Microsoft YaHei" panose="020B0503020204020204" pitchFamily="34" charset="-122"/>
                <a:cs typeface="Consolas" panose="020B0609020204030204" pitchFamily="49" charset="0"/>
              </a:rPr>
              <a:t>：</a:t>
            </a:r>
            <a:endParaRPr lang="en-US" dirty="0">
              <a:latin typeface="Consolas" panose="020B0609020204030204" pitchFamily="49" charset="0"/>
              <a:ea typeface="Microsoft YaHei" panose="020B0503020204020204" pitchFamily="34" charset="-122"/>
              <a:cs typeface="Consolas" panose="020B0609020204030204" pitchFamily="49" charset="0"/>
            </a:endParaRPr>
          </a:p>
        </p:txBody>
      </p:sp>
    </p:spTree>
    <p:extLst>
      <p:ext uri="{BB962C8B-B14F-4D97-AF65-F5344CB8AC3E}">
        <p14:creationId xmlns:p14="http://schemas.microsoft.com/office/powerpoint/2010/main" val="2745131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学论网-矩形 1">
            <a:extLst>
              <a:ext uri="{FF2B5EF4-FFF2-40B4-BE49-F238E27FC236}">
                <a16:creationId xmlns:a16="http://schemas.microsoft.com/office/drawing/2014/main" id="{A0A0D46F-9225-34CF-C885-1D4E76F3F44A}"/>
              </a:ext>
            </a:extLst>
          </p:cNvPr>
          <p:cNvSpPr/>
          <p:nvPr/>
        </p:nvSpPr>
        <p:spPr>
          <a:xfrm>
            <a:off x="0" y="672782"/>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常量</a:t>
            </a:r>
            <a:r>
              <a:rPr lang="en-US" altLang="zh-CN"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(Constants)</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3" name="Cube 2">
            <a:extLst>
              <a:ext uri="{FF2B5EF4-FFF2-40B4-BE49-F238E27FC236}">
                <a16:creationId xmlns:a16="http://schemas.microsoft.com/office/drawing/2014/main" id="{47690074-0DEB-56AF-7C47-B57A36B946F7}"/>
              </a:ext>
            </a:extLst>
          </p:cNvPr>
          <p:cNvSpPr/>
          <p:nvPr/>
        </p:nvSpPr>
        <p:spPr>
          <a:xfrm>
            <a:off x="3226844" y="5336338"/>
            <a:ext cx="1066800" cy="1066800"/>
          </a:xfrm>
          <a:prstGeom prst="cub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25AC36B7-7D66-02A7-1E9B-18E3BB942A23}"/>
              </a:ext>
            </a:extLst>
          </p:cNvPr>
          <p:cNvSpPr/>
          <p:nvPr/>
        </p:nvSpPr>
        <p:spPr>
          <a:xfrm>
            <a:off x="6598851" y="5588886"/>
            <a:ext cx="914400" cy="5617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anose="020B0609020204030204" pitchFamily="49" charset="0"/>
                <a:cs typeface="Consolas" panose="020B0609020204030204" pitchFamily="49" charset="0"/>
              </a:rPr>
              <a:t>42</a:t>
            </a:r>
          </a:p>
        </p:txBody>
      </p:sp>
      <p:cxnSp>
        <p:nvCxnSpPr>
          <p:cNvPr id="5" name="Straight Connector 4">
            <a:extLst>
              <a:ext uri="{FF2B5EF4-FFF2-40B4-BE49-F238E27FC236}">
                <a16:creationId xmlns:a16="http://schemas.microsoft.com/office/drawing/2014/main" id="{9EC83B62-2AE5-2903-371B-D104FFFCCFCC}"/>
              </a:ext>
            </a:extLst>
          </p:cNvPr>
          <p:cNvCxnSpPr/>
          <p:nvPr/>
        </p:nvCxnSpPr>
        <p:spPr>
          <a:xfrm>
            <a:off x="3510115" y="5336338"/>
            <a:ext cx="0" cy="81425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A956350-A19B-7BDD-C74E-D04D66DA2B9C}"/>
              </a:ext>
            </a:extLst>
          </p:cNvPr>
          <p:cNvCxnSpPr/>
          <p:nvPr/>
        </p:nvCxnSpPr>
        <p:spPr>
          <a:xfrm flipH="1">
            <a:off x="3510115" y="6150589"/>
            <a:ext cx="783529"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0750132-FB13-CBBA-3983-9FE7EC997F76}"/>
              </a:ext>
            </a:extLst>
          </p:cNvPr>
          <p:cNvCxnSpPr/>
          <p:nvPr/>
        </p:nvCxnSpPr>
        <p:spPr>
          <a:xfrm flipV="1">
            <a:off x="3226844" y="6150589"/>
            <a:ext cx="283271" cy="25254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EDA449E-A65F-E464-DDD5-B9AD6B34B529}"/>
              </a:ext>
            </a:extLst>
          </p:cNvPr>
          <p:cNvSpPr txBox="1"/>
          <p:nvPr/>
        </p:nvSpPr>
        <p:spPr>
          <a:xfrm>
            <a:off x="3349155" y="6499181"/>
            <a:ext cx="646331" cy="369332"/>
          </a:xfrm>
          <a:prstGeom prst="rect">
            <a:avLst/>
          </a:prstGeom>
          <a:noFill/>
        </p:spPr>
        <p:txBody>
          <a:bodyPr wrap="none" rtlCol="0">
            <a:spAutoFit/>
          </a:bodyPr>
          <a:lstStyle/>
          <a:p>
            <a:r>
              <a:rPr lang="en-US" dirty="0" err="1">
                <a:latin typeface="Microsoft YaHei" panose="020B0503020204020204" pitchFamily="34" charset="-122"/>
                <a:ea typeface="Microsoft YaHei" panose="020B0503020204020204" pitchFamily="34" charset="-122"/>
              </a:rPr>
              <a:t>变量</a:t>
            </a:r>
            <a:endParaRPr lang="en-US" dirty="0">
              <a:latin typeface="Microsoft YaHei" panose="020B0503020204020204" pitchFamily="34" charset="-122"/>
              <a:ea typeface="Microsoft YaHei" panose="020B0503020204020204" pitchFamily="34" charset="-122"/>
            </a:endParaRPr>
          </a:p>
        </p:txBody>
      </p:sp>
      <p:sp>
        <p:nvSpPr>
          <p:cNvPr id="9" name="TextBox 8">
            <a:extLst>
              <a:ext uri="{FF2B5EF4-FFF2-40B4-BE49-F238E27FC236}">
                <a16:creationId xmlns:a16="http://schemas.microsoft.com/office/drawing/2014/main" id="{3FB25D42-DC48-807B-120E-5C0FD706A60B}"/>
              </a:ext>
            </a:extLst>
          </p:cNvPr>
          <p:cNvSpPr txBox="1"/>
          <p:nvPr/>
        </p:nvSpPr>
        <p:spPr>
          <a:xfrm>
            <a:off x="6732885" y="6499181"/>
            <a:ext cx="665567" cy="369332"/>
          </a:xfrm>
          <a:prstGeom prst="rect">
            <a:avLst/>
          </a:prstGeom>
          <a:noFill/>
        </p:spPr>
        <p:txBody>
          <a:bodyPr wrap="none" rtlCol="0">
            <a:spAutoFit/>
          </a:bodyPr>
          <a:lstStyle/>
          <a:p>
            <a:r>
              <a:rPr lang="en-US" dirty="0" err="1">
                <a:solidFill>
                  <a:srgbClr val="FF0000"/>
                </a:solidFill>
                <a:latin typeface="Microsoft YaHei" panose="020B0503020204020204" pitchFamily="34" charset="-122"/>
                <a:ea typeface="Microsoft YaHei" panose="020B0503020204020204" pitchFamily="34" charset="-122"/>
              </a:rPr>
              <a:t>常量</a:t>
            </a:r>
            <a:endParaRPr lang="en-US" dirty="0">
              <a:solidFill>
                <a:srgbClr val="FF0000"/>
              </a:solidFill>
              <a:latin typeface="Microsoft YaHei" panose="020B0503020204020204" pitchFamily="34" charset="-122"/>
              <a:ea typeface="Microsoft YaHei" panose="020B0503020204020204" pitchFamily="34" charset="-122"/>
            </a:endParaRPr>
          </a:p>
        </p:txBody>
      </p:sp>
      <p:sp>
        <p:nvSpPr>
          <p:cNvPr id="10" name="TextBox 9">
            <a:extLst>
              <a:ext uri="{FF2B5EF4-FFF2-40B4-BE49-F238E27FC236}">
                <a16:creationId xmlns:a16="http://schemas.microsoft.com/office/drawing/2014/main" id="{148375D9-C66B-0D52-8AB3-FAC6273940A6}"/>
              </a:ext>
            </a:extLst>
          </p:cNvPr>
          <p:cNvSpPr txBox="1"/>
          <p:nvPr/>
        </p:nvSpPr>
        <p:spPr>
          <a:xfrm>
            <a:off x="3349155" y="4990725"/>
            <a:ext cx="944489"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int n;</a:t>
            </a:r>
          </a:p>
        </p:txBody>
      </p:sp>
      <p:sp>
        <p:nvSpPr>
          <p:cNvPr id="11" name="学论网-www.xuelun.me">
            <a:extLst>
              <a:ext uri="{FF2B5EF4-FFF2-40B4-BE49-F238E27FC236}">
                <a16:creationId xmlns:a16="http://schemas.microsoft.com/office/drawing/2014/main" id="{47F43771-A022-57DB-477C-EFF547365392}"/>
              </a:ext>
            </a:extLst>
          </p:cNvPr>
          <p:cNvSpPr txBox="1"/>
          <p:nvPr/>
        </p:nvSpPr>
        <p:spPr>
          <a:xfrm>
            <a:off x="664028" y="1814403"/>
            <a:ext cx="10809515" cy="2954655"/>
          </a:xfrm>
          <a:prstGeom prst="rect">
            <a:avLst/>
          </a:prstGeom>
          <a:noFill/>
          <a:ln>
            <a:noFill/>
          </a:ln>
        </p:spPr>
        <p:txBody>
          <a:bodyPr wrap="square" lIns="0" tIns="0" rIns="0" bIns="0" rtlCol="0">
            <a:spAutoFit/>
          </a:bodyPr>
          <a:lstStyle/>
          <a:p>
            <a:r>
              <a:rPr lang="zh-CN" altLang="en-US" sz="2400" dirty="0">
                <a:latin typeface="Microsoft YaHei" panose="020B0503020204020204" pitchFamily="34" charset="-122"/>
                <a:ea typeface="Microsoft YaHei" panose="020B0503020204020204" pitchFamily="34" charset="-122"/>
              </a:rPr>
              <a:t>常量是指在程序运行期间不会改变的固定值，是字面意义上的数值。</a:t>
            </a:r>
            <a:endParaRPr lang="en-US" altLang="zh-CN" sz="2400" dirty="0">
              <a:latin typeface="Microsoft YaHei" panose="020B0503020204020204" pitchFamily="34" charset="-122"/>
              <a:ea typeface="Microsoft YaHei" panose="020B0503020204020204" pitchFamily="34" charset="-122"/>
            </a:endParaRPr>
          </a:p>
          <a:p>
            <a:endParaRPr lang="en-US" altLang="zh-CN" sz="2400" dirty="0">
              <a:latin typeface="Microsoft YaHei" panose="020B0503020204020204" pitchFamily="34" charset="-122"/>
              <a:ea typeface="Microsoft YaHei" panose="020B0503020204020204" pitchFamily="34" charset="-122"/>
            </a:endParaRPr>
          </a:p>
          <a:p>
            <a:r>
              <a:rPr lang="zh-CN" altLang="en-US" sz="2400" dirty="0">
                <a:latin typeface="Microsoft YaHei" panose="020B0503020204020204" pitchFamily="34" charset="-122"/>
                <a:ea typeface="Microsoft YaHei" panose="020B0503020204020204" pitchFamily="34" charset="-122"/>
              </a:rPr>
              <a:t>常量也有其对应的数据类型：</a:t>
            </a:r>
            <a:endParaRPr lang="en-US" altLang="zh-CN" sz="2400" dirty="0">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r>
              <a:rPr lang="zh-CN" altLang="en-US" sz="2400" b="1" dirty="0">
                <a:latin typeface="Microsoft YaHei" panose="020B0503020204020204" pitchFamily="34" charset="-122"/>
                <a:ea typeface="Microsoft YaHei" panose="020B0503020204020204" pitchFamily="34" charset="-122"/>
              </a:rPr>
              <a:t>字符常量</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(Character Constants)</a:t>
            </a:r>
          </a:p>
          <a:p>
            <a:pPr marL="342900" indent="-342900">
              <a:buFont typeface="Arial" panose="020B0604020202020204" pitchFamily="34" charset="0"/>
              <a:buChar char="•"/>
            </a:pPr>
            <a:r>
              <a:rPr lang="zh-CN" altLang="en-US" sz="2400" b="1" dirty="0">
                <a:latin typeface="Microsoft YaHei" panose="020B0503020204020204" pitchFamily="34" charset="-122"/>
                <a:ea typeface="Microsoft YaHei" panose="020B0503020204020204" pitchFamily="34" charset="-122"/>
              </a:rPr>
              <a:t>整型常量</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(Integer Constants)</a:t>
            </a:r>
          </a:p>
          <a:p>
            <a:pPr marL="342900" indent="-342900">
              <a:buFont typeface="Arial" panose="020B0604020202020204" pitchFamily="34" charset="0"/>
              <a:buChar char="•"/>
            </a:pPr>
            <a:r>
              <a:rPr lang="zh-CN" altLang="en-US" sz="2400" b="1" dirty="0">
                <a:latin typeface="Microsoft YaHei" panose="020B0503020204020204" pitchFamily="34" charset="-122"/>
                <a:ea typeface="Microsoft YaHei" panose="020B0503020204020204" pitchFamily="34" charset="-122"/>
              </a:rPr>
              <a:t>浮点数常量</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(Floating-point Constants)</a:t>
            </a:r>
          </a:p>
          <a:p>
            <a:pPr marL="342900" indent="-342900">
              <a:buFont typeface="Arial" panose="020B0604020202020204" pitchFamily="34" charset="0"/>
              <a:buChar char="•"/>
            </a:pPr>
            <a:r>
              <a:rPr lang="zh-CN" altLang="en-US" sz="2400" b="1" dirty="0">
                <a:latin typeface="Microsoft YaHei" panose="020B0503020204020204" pitchFamily="34" charset="-122"/>
                <a:ea typeface="Microsoft YaHei" panose="020B0503020204020204" pitchFamily="34" charset="-122"/>
              </a:rPr>
              <a:t>字符串字面量</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(String Literals)</a:t>
            </a:r>
          </a:p>
          <a:p>
            <a:pPr marL="342900" indent="-342900">
              <a:buFont typeface="Arial" panose="020B0604020202020204" pitchFamily="34" charset="0"/>
              <a:buChar char="•"/>
            </a:pPr>
            <a:r>
              <a:rPr lang="zh-CN" altLang="en-US" sz="2400" b="1" dirty="0">
                <a:solidFill>
                  <a:schemeClr val="bg1">
                    <a:lumMod val="65000"/>
                  </a:schemeClr>
                </a:solidFill>
                <a:latin typeface="Consolas" panose="020B0609020204030204" pitchFamily="49" charset="0"/>
                <a:ea typeface="Microsoft YaHei" panose="020B0503020204020204" pitchFamily="34" charset="-122"/>
                <a:cs typeface="Consolas" panose="020B0609020204030204" pitchFamily="49" charset="0"/>
              </a:rPr>
              <a:t>枚举类型常量</a:t>
            </a:r>
            <a:r>
              <a:rPr lang="en-US" altLang="zh-CN" sz="2400" dirty="0">
                <a:solidFill>
                  <a:schemeClr val="bg1">
                    <a:lumMod val="65000"/>
                  </a:schemeClr>
                </a:solidFill>
                <a:latin typeface="Consolas" panose="020B0609020204030204" pitchFamily="49" charset="0"/>
                <a:ea typeface="Microsoft YaHei" panose="020B0503020204020204" pitchFamily="34" charset="-122"/>
                <a:cs typeface="Consolas" panose="020B0609020204030204" pitchFamily="49" charset="0"/>
              </a:rPr>
              <a:t>(Enumeration Constants)</a:t>
            </a:r>
            <a:endParaRPr lang="zh-CN" altLang="en-US" sz="2400" dirty="0">
              <a:solidFill>
                <a:schemeClr val="bg1">
                  <a:lumMod val="65000"/>
                </a:schemeClr>
              </a:solidFill>
              <a:latin typeface="Consolas" panose="020B0609020204030204" pitchFamily="49" charset="0"/>
              <a:ea typeface="Microsoft YaHei" panose="020B0503020204020204" pitchFamily="34" charset="-122"/>
              <a:cs typeface="Consolas" panose="020B0609020204030204" pitchFamily="49" charset="0"/>
            </a:endParaRPr>
          </a:p>
        </p:txBody>
      </p:sp>
    </p:spTree>
    <p:extLst>
      <p:ext uri="{BB962C8B-B14F-4D97-AF65-F5344CB8AC3E}">
        <p14:creationId xmlns:p14="http://schemas.microsoft.com/office/powerpoint/2010/main" val="235127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ppt_y</p:attrName>
                                        </p:attrNameLst>
                                      </p:cBhvr>
                                      <p:tavLst>
                                        <p:tav tm="0">
                                          <p:val>
                                            <p:strVal val="#ppt_y+#ppt_h*1.125000"/>
                                          </p:val>
                                        </p:tav>
                                        <p:tav tm="100000">
                                          <p:val>
                                            <p:strVal val="#ppt_y"/>
                                          </p:val>
                                        </p:tav>
                                      </p:tavLst>
                                    </p:anim>
                                    <p:animEffect transition="in" filter="wipe(up)">
                                      <p:cBhvr>
                                        <p:cTn id="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学论网-矩形 1">
            <a:extLst>
              <a:ext uri="{FF2B5EF4-FFF2-40B4-BE49-F238E27FC236}">
                <a16:creationId xmlns:a16="http://schemas.microsoft.com/office/drawing/2014/main" id="{A0A0D46F-9225-34CF-C885-1D4E76F3F44A}"/>
              </a:ext>
            </a:extLst>
          </p:cNvPr>
          <p:cNvSpPr/>
          <p:nvPr/>
        </p:nvSpPr>
        <p:spPr>
          <a:xfrm>
            <a:off x="0" y="672782"/>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字符常量</a:t>
            </a:r>
            <a:r>
              <a:rPr lang="en-US" altLang="zh-CN"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(Character Constants)</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11" name="学论网-www.xuelun.me">
            <a:extLst>
              <a:ext uri="{FF2B5EF4-FFF2-40B4-BE49-F238E27FC236}">
                <a16:creationId xmlns:a16="http://schemas.microsoft.com/office/drawing/2014/main" id="{47F43771-A022-57DB-477C-EFF547365392}"/>
              </a:ext>
            </a:extLst>
          </p:cNvPr>
          <p:cNvSpPr txBox="1"/>
          <p:nvPr/>
        </p:nvSpPr>
        <p:spPr>
          <a:xfrm>
            <a:off x="664028" y="1814403"/>
            <a:ext cx="10809515" cy="1846659"/>
          </a:xfrm>
          <a:prstGeom prst="rect">
            <a:avLst/>
          </a:prstGeom>
          <a:noFill/>
          <a:ln>
            <a:noFill/>
          </a:ln>
        </p:spPr>
        <p:txBody>
          <a:bodyPr wrap="square" lIns="0" tIns="0" rIns="0" bIns="0" rtlCol="0">
            <a:spAutoFit/>
          </a:bodyPr>
          <a:lstStyle/>
          <a:p>
            <a:r>
              <a:rPr lang="zh-CN" altLang="en-US" sz="2400" dirty="0">
                <a:latin typeface="Microsoft YaHei" panose="020B0503020204020204" pitchFamily="34" charset="-122"/>
                <a:ea typeface="Microsoft YaHei" panose="020B0503020204020204" pitchFamily="34" charset="-122"/>
              </a:rPr>
              <a:t>字符常量的数据类型为</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char</a:t>
            </a:r>
            <a:r>
              <a:rPr lang="zh-CN" altLang="en-US" sz="2400" dirty="0">
                <a:latin typeface="Microsoft YaHei" panose="020B0503020204020204" pitchFamily="34" charset="-122"/>
                <a:ea typeface="Microsoft YaHei" panose="020B0503020204020204" pitchFamily="34" charset="-122"/>
              </a:rPr>
              <a:t>，表示一个字节大小的字符，用单引号</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 '</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zh-CN" altLang="en-US" sz="2400" dirty="0">
                <a:latin typeface="Microsoft YaHei" panose="020B0503020204020204" pitchFamily="34" charset="-122"/>
                <a:ea typeface="Microsoft YaHei" panose="020B0503020204020204" pitchFamily="34" charset="-122"/>
                <a:cs typeface="Consolas" panose="020B0609020204030204" pitchFamily="49" charset="0"/>
              </a:rPr>
              <a:t>括起来</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a:p>
            <a:endParaRPr lang="en-US" altLang="zh-CN" sz="2400" dirty="0">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r>
              <a:rPr lang="zh-CN" altLang="en-US" sz="2400" b="1" dirty="0">
                <a:latin typeface="Microsoft YaHei" panose="020B0503020204020204" pitchFamily="34" charset="-122"/>
                <a:ea typeface="Microsoft YaHei" panose="020B0503020204020204" pitchFamily="34" charset="-122"/>
              </a:rPr>
              <a:t>普通字符</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a</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 ..., '</a:t>
            </a:r>
            <a:r>
              <a:rPr lang="en-US" altLang="zh-CN"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z</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 '</a:t>
            </a:r>
            <a:r>
              <a:rPr lang="en-US" altLang="zh-CN"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0</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 '</a:t>
            </a:r>
            <a:r>
              <a:rPr lang="en-US" altLang="zh-CN"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1</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 ..., '</a:t>
            </a:r>
            <a:r>
              <a:rPr lang="en-US" altLang="zh-CN"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9</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 '</a:t>
            </a:r>
            <a:r>
              <a:rPr lang="en-US" altLang="zh-CN"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 '</a:t>
            </a:r>
            <a:r>
              <a:rPr lang="en-US" altLang="zh-CN"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 '</a:t>
            </a:r>
            <a:r>
              <a:rPr lang="en-US" altLang="zh-CN"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p>
          <a:p>
            <a:pPr marL="342900" indent="-342900">
              <a:buFont typeface="Arial" panose="020B0604020202020204" pitchFamily="34" charset="0"/>
              <a:buChar char="•"/>
            </a:pPr>
            <a:r>
              <a:rPr lang="zh-CN" altLang="en-US" sz="2400" b="1" dirty="0">
                <a:latin typeface="Microsoft YaHei" panose="020B0503020204020204" pitchFamily="34" charset="-122"/>
                <a:ea typeface="Microsoft YaHei" panose="020B0503020204020204" pitchFamily="34" charset="-122"/>
              </a:rPr>
              <a:t>转义字符</a:t>
            </a:r>
            <a:r>
              <a:rPr lang="en-US" altLang="zh-CN" sz="2400" b="1" dirty="0">
                <a:latin typeface="Microsoft YaHei" panose="020B0503020204020204" pitchFamily="34" charset="-122"/>
                <a:ea typeface="Microsoft YaHei" panose="020B0503020204020204" pitchFamily="34" charset="-122"/>
              </a:rPr>
              <a:t>(Escape Sequence)</a:t>
            </a:r>
            <a:r>
              <a:rPr lang="zh-CN" altLang="en-US" sz="2400" dirty="0">
                <a:latin typeface="Microsoft YaHei" panose="020B0503020204020204" pitchFamily="34" charset="-122"/>
                <a:ea typeface="Microsoft YaHei" panose="020B0503020204020204" pitchFamily="34" charset="-122"/>
              </a:rPr>
              <a:t>：以反斜杠开头，用来表示一些不方便用单个字符表示的字符，例如</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\n</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 '</a:t>
            </a:r>
            <a:r>
              <a:rPr lang="en-US" altLang="zh-CN"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\t</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 '</a:t>
            </a:r>
            <a:r>
              <a:rPr lang="en-US" altLang="zh-CN"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 '</a:t>
            </a:r>
            <a:r>
              <a:rPr lang="en-US" altLang="zh-CN"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 '</a:t>
            </a:r>
            <a:r>
              <a:rPr lang="en-US" altLang="zh-CN"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 '</a:t>
            </a:r>
            <a:r>
              <a:rPr lang="en-US" altLang="zh-CN"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\x41</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p>
        </p:txBody>
      </p:sp>
      <p:graphicFrame>
        <p:nvGraphicFramePr>
          <p:cNvPr id="12" name="Table 11">
            <a:extLst>
              <a:ext uri="{FF2B5EF4-FFF2-40B4-BE49-F238E27FC236}">
                <a16:creationId xmlns:a16="http://schemas.microsoft.com/office/drawing/2014/main" id="{EFCACD0A-C2EF-601E-2016-549E0A82757B}"/>
              </a:ext>
            </a:extLst>
          </p:cNvPr>
          <p:cNvGraphicFramePr>
            <a:graphicFrameLocks noGrp="1"/>
          </p:cNvGraphicFramePr>
          <p:nvPr>
            <p:extLst>
              <p:ext uri="{D42A27DB-BD31-4B8C-83A1-F6EECF244321}">
                <p14:modId xmlns:p14="http://schemas.microsoft.com/office/powerpoint/2010/main" val="818807740"/>
              </p:ext>
            </p:extLst>
          </p:nvPr>
        </p:nvGraphicFramePr>
        <p:xfrm>
          <a:off x="2032000" y="3891280"/>
          <a:ext cx="8336116" cy="2966720"/>
        </p:xfrm>
        <a:graphic>
          <a:graphicData uri="http://schemas.openxmlformats.org/drawingml/2006/table">
            <a:tbl>
              <a:tblPr firstRow="1" bandRow="1">
                <a:tableStyleId>{5C22544A-7EE6-4342-B048-85BDC9FD1C3A}</a:tableStyleId>
              </a:tblPr>
              <a:tblGrid>
                <a:gridCol w="1152939">
                  <a:extLst>
                    <a:ext uri="{9D8B030D-6E8A-4147-A177-3AD203B41FA5}">
                      <a16:colId xmlns:a16="http://schemas.microsoft.com/office/drawing/2014/main" val="2731156769"/>
                    </a:ext>
                  </a:extLst>
                </a:gridCol>
                <a:gridCol w="3083126">
                  <a:extLst>
                    <a:ext uri="{9D8B030D-6E8A-4147-A177-3AD203B41FA5}">
                      <a16:colId xmlns:a16="http://schemas.microsoft.com/office/drawing/2014/main" val="1990519249"/>
                    </a:ext>
                  </a:extLst>
                </a:gridCol>
                <a:gridCol w="1106780">
                  <a:extLst>
                    <a:ext uri="{9D8B030D-6E8A-4147-A177-3AD203B41FA5}">
                      <a16:colId xmlns:a16="http://schemas.microsoft.com/office/drawing/2014/main" val="2499440776"/>
                    </a:ext>
                  </a:extLst>
                </a:gridCol>
                <a:gridCol w="2993271">
                  <a:extLst>
                    <a:ext uri="{9D8B030D-6E8A-4147-A177-3AD203B41FA5}">
                      <a16:colId xmlns:a16="http://schemas.microsoft.com/office/drawing/2014/main" val="3297920225"/>
                    </a:ext>
                  </a:extLst>
                </a:gridCol>
              </a:tblGrid>
              <a:tr h="370840">
                <a:tc>
                  <a:txBody>
                    <a:bodyPr/>
                    <a:lstStyle/>
                    <a:p>
                      <a:r>
                        <a:rPr lang="en-US" dirty="0" err="1">
                          <a:latin typeface="Consolas" panose="020B0609020204030204" pitchFamily="49" charset="0"/>
                          <a:ea typeface="Microsoft YaHei" panose="020B0503020204020204" pitchFamily="34" charset="-122"/>
                          <a:cs typeface="Consolas" panose="020B0609020204030204" pitchFamily="49" charset="0"/>
                        </a:rPr>
                        <a:t>转义字符</a:t>
                      </a:r>
                      <a:endParaRPr lang="en-US" dirty="0">
                        <a:latin typeface="Consolas" panose="020B0609020204030204" pitchFamily="49" charset="0"/>
                        <a:ea typeface="Microsoft YaHei" panose="020B0503020204020204" pitchFamily="34" charset="-122"/>
                        <a:cs typeface="Consolas" panose="020B0609020204030204" pitchFamily="49" charset="0"/>
                      </a:endParaRPr>
                    </a:p>
                  </a:txBody>
                  <a:tcPr/>
                </a:tc>
                <a:tc>
                  <a:txBody>
                    <a:bodyPr/>
                    <a:lstStyle/>
                    <a:p>
                      <a:r>
                        <a:rPr lang="en-US" dirty="0" err="1">
                          <a:latin typeface="Consolas" panose="020B0609020204030204" pitchFamily="49" charset="0"/>
                          <a:ea typeface="Microsoft YaHei" panose="020B0503020204020204" pitchFamily="34" charset="-122"/>
                          <a:cs typeface="Consolas" panose="020B0609020204030204" pitchFamily="49" charset="0"/>
                        </a:rPr>
                        <a:t>含义</a:t>
                      </a:r>
                      <a:endParaRPr lang="en-US" dirty="0">
                        <a:latin typeface="Consolas" panose="020B0609020204030204" pitchFamily="49" charset="0"/>
                        <a:ea typeface="Microsoft YaHei" panose="020B0503020204020204" pitchFamily="34" charset="-122"/>
                        <a:cs typeface="Consolas" panose="020B0609020204030204" pitchFamily="49" charset="0"/>
                      </a:endParaRPr>
                    </a:p>
                  </a:txBody>
                  <a:tcPr/>
                </a:tc>
                <a:tc>
                  <a:txBody>
                    <a:bodyPr/>
                    <a:lstStyle/>
                    <a:p>
                      <a:r>
                        <a:rPr lang="en-US" dirty="0" err="1">
                          <a:latin typeface="Consolas" panose="020B0609020204030204" pitchFamily="49" charset="0"/>
                          <a:ea typeface="Microsoft YaHei" panose="020B0503020204020204" pitchFamily="34" charset="-122"/>
                          <a:cs typeface="Consolas" panose="020B0609020204030204" pitchFamily="49" charset="0"/>
                        </a:rPr>
                        <a:t>转义字符</a:t>
                      </a:r>
                      <a:endParaRPr lang="en-US" dirty="0">
                        <a:latin typeface="Consolas" panose="020B0609020204030204" pitchFamily="49" charset="0"/>
                        <a:ea typeface="Microsoft YaHei" panose="020B0503020204020204" pitchFamily="34" charset="-122"/>
                        <a:cs typeface="Consolas" panose="020B0609020204030204" pitchFamily="49" charset="0"/>
                      </a:endParaRPr>
                    </a:p>
                  </a:txBody>
                  <a:tcPr/>
                </a:tc>
                <a:tc>
                  <a:txBody>
                    <a:bodyPr/>
                    <a:lstStyle/>
                    <a:p>
                      <a:r>
                        <a:rPr lang="en-US" dirty="0" err="1">
                          <a:latin typeface="Consolas" panose="020B0609020204030204" pitchFamily="49" charset="0"/>
                          <a:ea typeface="Microsoft YaHei" panose="020B0503020204020204" pitchFamily="34" charset="-122"/>
                          <a:cs typeface="Consolas" panose="020B0609020204030204" pitchFamily="49" charset="0"/>
                        </a:rPr>
                        <a:t>含义</a:t>
                      </a:r>
                      <a:endParaRPr lang="en-US" dirty="0">
                        <a:latin typeface="Consolas" panose="020B0609020204030204" pitchFamily="49" charset="0"/>
                        <a:ea typeface="Microsoft YaHei" panose="020B0503020204020204" pitchFamily="34" charset="-122"/>
                        <a:cs typeface="Consolas" panose="020B0609020204030204" pitchFamily="49" charset="0"/>
                      </a:endParaRPr>
                    </a:p>
                  </a:txBody>
                  <a:tcPr/>
                </a:tc>
                <a:extLst>
                  <a:ext uri="{0D108BD9-81ED-4DB2-BD59-A6C34878D82A}">
                    <a16:rowId xmlns:a16="http://schemas.microsoft.com/office/drawing/2014/main" val="3624551712"/>
                  </a:ext>
                </a:extLst>
              </a:tr>
              <a:tr h="370840">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a:t>
                      </a:r>
                      <a:r>
                        <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a</a:t>
                      </a:r>
                    </a:p>
                  </a:txBody>
                  <a:tcPr/>
                </a:tc>
                <a:tc>
                  <a:txBody>
                    <a:bodyPr/>
                    <a:lstStyle/>
                    <a:p>
                      <a:r>
                        <a:rPr lang="en-US" dirty="0" err="1">
                          <a:latin typeface="Consolas" panose="020B0609020204030204" pitchFamily="49" charset="0"/>
                          <a:ea typeface="Microsoft YaHei" panose="020B0503020204020204" pitchFamily="34" charset="-122"/>
                          <a:cs typeface="Consolas" panose="020B0609020204030204" pitchFamily="49" charset="0"/>
                        </a:rPr>
                        <a:t>警报铃声</a:t>
                      </a:r>
                      <a:r>
                        <a:rPr lang="en-US" dirty="0">
                          <a:latin typeface="Consolas" panose="020B0609020204030204" pitchFamily="49" charset="0"/>
                          <a:ea typeface="Microsoft YaHei" panose="020B0503020204020204" pitchFamily="34" charset="-122"/>
                          <a:cs typeface="Consolas" panose="020B0609020204030204" pitchFamily="49" charset="0"/>
                        </a:rPr>
                        <a:t>(</a:t>
                      </a:r>
                      <a:r>
                        <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A</a:t>
                      </a:r>
                      <a:r>
                        <a:rPr lang="en-US" dirty="0">
                          <a:latin typeface="Consolas" panose="020B0609020204030204" pitchFamily="49" charset="0"/>
                          <a:ea typeface="Microsoft YaHei" panose="020B0503020204020204" pitchFamily="34" charset="-122"/>
                          <a:cs typeface="Consolas" panose="020B0609020204030204" pitchFamily="49" charset="0"/>
                        </a:rPr>
                        <a:t>larm)</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a:t>
                      </a:r>
                      <a:r>
                        <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a:t>
                      </a:r>
                    </a:p>
                  </a:txBody>
                  <a:tcPr/>
                </a:tc>
                <a:tc>
                  <a:txBody>
                    <a:bodyPr/>
                    <a:lstStyle/>
                    <a:p>
                      <a:r>
                        <a:rPr lang="en-US" dirty="0" err="1">
                          <a:latin typeface="Consolas" panose="020B0609020204030204" pitchFamily="49" charset="0"/>
                          <a:ea typeface="Microsoft YaHei" panose="020B0503020204020204" pitchFamily="34" charset="-122"/>
                          <a:cs typeface="Consolas" panose="020B0609020204030204" pitchFamily="49" charset="0"/>
                        </a:rPr>
                        <a:t>反斜杠</a:t>
                      </a:r>
                      <a:r>
                        <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a:t>
                      </a:r>
                      <a:r>
                        <a:rPr lang="en-US" dirty="0" err="1">
                          <a:latin typeface="Consolas" panose="020B0609020204030204" pitchFamily="49" charset="0"/>
                          <a:ea typeface="Microsoft YaHei" panose="020B0503020204020204" pitchFamily="34" charset="-122"/>
                          <a:cs typeface="Consolas" panose="020B0609020204030204" pitchFamily="49" charset="0"/>
                        </a:rPr>
                        <a:t>字符</a:t>
                      </a:r>
                      <a:endParaRPr lang="en-US" dirty="0">
                        <a:latin typeface="Consolas" panose="020B0609020204030204" pitchFamily="49" charset="0"/>
                        <a:ea typeface="Microsoft YaHei" panose="020B0503020204020204" pitchFamily="34" charset="-122"/>
                        <a:cs typeface="Consolas" panose="020B0609020204030204" pitchFamily="49" charset="0"/>
                      </a:endParaRPr>
                    </a:p>
                  </a:txBody>
                  <a:tcPr/>
                </a:tc>
                <a:extLst>
                  <a:ext uri="{0D108BD9-81ED-4DB2-BD59-A6C34878D82A}">
                    <a16:rowId xmlns:a16="http://schemas.microsoft.com/office/drawing/2014/main" val="872303556"/>
                  </a:ext>
                </a:extLst>
              </a:tr>
              <a:tr h="370840">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a:t>
                      </a:r>
                      <a:r>
                        <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b</a:t>
                      </a:r>
                    </a:p>
                  </a:txBody>
                  <a:tcPr/>
                </a:tc>
                <a:tc>
                  <a:txBody>
                    <a:bodyPr/>
                    <a:lstStyle/>
                    <a:p>
                      <a:r>
                        <a:rPr lang="en-US" dirty="0" err="1">
                          <a:latin typeface="Consolas" panose="020B0609020204030204" pitchFamily="49" charset="0"/>
                          <a:ea typeface="Microsoft YaHei" panose="020B0503020204020204" pitchFamily="34" charset="-122"/>
                          <a:cs typeface="Consolas" panose="020B0609020204030204" pitchFamily="49" charset="0"/>
                        </a:rPr>
                        <a:t>退格</a:t>
                      </a:r>
                      <a:r>
                        <a:rPr lang="en-US" dirty="0">
                          <a:latin typeface="Consolas" panose="020B0609020204030204" pitchFamily="49" charset="0"/>
                          <a:ea typeface="Microsoft YaHei" panose="020B0503020204020204" pitchFamily="34" charset="-122"/>
                          <a:cs typeface="Consolas" panose="020B0609020204030204" pitchFamily="49" charset="0"/>
                        </a:rPr>
                        <a:t>(</a:t>
                      </a:r>
                      <a:r>
                        <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B</a:t>
                      </a:r>
                      <a:r>
                        <a:rPr lang="en-US" dirty="0">
                          <a:latin typeface="Consolas" panose="020B0609020204030204" pitchFamily="49" charset="0"/>
                          <a:ea typeface="Microsoft YaHei" panose="020B0503020204020204" pitchFamily="34" charset="-122"/>
                          <a:cs typeface="Consolas" panose="020B0609020204030204" pitchFamily="49" charset="0"/>
                        </a:rPr>
                        <a:t>ackspace)</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a:t>
                      </a:r>
                      <a:r>
                        <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a:t>
                      </a:r>
                    </a:p>
                  </a:txBody>
                  <a:tcPr/>
                </a:tc>
                <a:tc>
                  <a:txBody>
                    <a:bodyPr/>
                    <a:lstStyle/>
                    <a:p>
                      <a:r>
                        <a:rPr lang="en-US" dirty="0" err="1">
                          <a:latin typeface="Consolas" panose="020B0609020204030204" pitchFamily="49" charset="0"/>
                          <a:ea typeface="Microsoft YaHei" panose="020B0503020204020204" pitchFamily="34" charset="-122"/>
                          <a:cs typeface="Consolas" panose="020B0609020204030204" pitchFamily="49" charset="0"/>
                        </a:rPr>
                        <a:t>问号</a:t>
                      </a:r>
                      <a:r>
                        <a:rPr lang="en-US" dirty="0" err="1">
                          <a:solidFill>
                            <a:srgbClr val="FF0000"/>
                          </a:solidFill>
                          <a:latin typeface="Consolas" panose="020B0609020204030204" pitchFamily="49" charset="0"/>
                          <a:ea typeface="Microsoft YaHei" panose="020B0503020204020204" pitchFamily="34" charset="-122"/>
                          <a:cs typeface="Consolas" panose="020B0609020204030204" pitchFamily="49" charset="0"/>
                        </a:rPr>
                        <a:t>?</a:t>
                      </a:r>
                      <a:r>
                        <a:rPr lang="en-US" dirty="0" err="1">
                          <a:latin typeface="Consolas" panose="020B0609020204030204" pitchFamily="49" charset="0"/>
                          <a:ea typeface="Microsoft YaHei" panose="020B0503020204020204" pitchFamily="34" charset="-122"/>
                          <a:cs typeface="Consolas" panose="020B0609020204030204" pitchFamily="49" charset="0"/>
                        </a:rPr>
                        <a:t>字符</a:t>
                      </a:r>
                      <a:endParaRPr lang="en-US" dirty="0">
                        <a:latin typeface="Consolas" panose="020B0609020204030204" pitchFamily="49" charset="0"/>
                        <a:ea typeface="Microsoft YaHei" panose="020B0503020204020204" pitchFamily="34" charset="-122"/>
                        <a:cs typeface="Consolas" panose="020B0609020204030204" pitchFamily="49" charset="0"/>
                      </a:endParaRPr>
                    </a:p>
                  </a:txBody>
                  <a:tcPr/>
                </a:tc>
                <a:extLst>
                  <a:ext uri="{0D108BD9-81ED-4DB2-BD59-A6C34878D82A}">
                    <a16:rowId xmlns:a16="http://schemas.microsoft.com/office/drawing/2014/main" val="4254476406"/>
                  </a:ext>
                </a:extLst>
              </a:tr>
              <a:tr h="370840">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a:t>
                      </a:r>
                      <a:r>
                        <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f</a:t>
                      </a:r>
                    </a:p>
                  </a:txBody>
                  <a:tcPr/>
                </a:tc>
                <a:tc>
                  <a:txBody>
                    <a:bodyPr/>
                    <a:lstStyle/>
                    <a:p>
                      <a:r>
                        <a:rPr lang="en-US" dirty="0" err="1">
                          <a:latin typeface="Consolas" panose="020B0609020204030204" pitchFamily="49" charset="0"/>
                          <a:ea typeface="Microsoft YaHei" panose="020B0503020204020204" pitchFamily="34" charset="-122"/>
                          <a:cs typeface="Consolas" panose="020B0609020204030204" pitchFamily="49" charset="0"/>
                        </a:rPr>
                        <a:t>换页</a:t>
                      </a:r>
                      <a:r>
                        <a:rPr lang="en-US" dirty="0">
                          <a:latin typeface="Consolas" panose="020B0609020204030204" pitchFamily="49" charset="0"/>
                          <a:ea typeface="Microsoft YaHei" panose="020B0503020204020204" pitchFamily="34" charset="-122"/>
                          <a:cs typeface="Consolas" panose="020B0609020204030204" pitchFamily="49" charset="0"/>
                        </a:rPr>
                        <a:t>(</a:t>
                      </a:r>
                      <a:r>
                        <a:rPr lang="en-US" dirty="0" err="1">
                          <a:solidFill>
                            <a:srgbClr val="FF0000"/>
                          </a:solidFill>
                          <a:latin typeface="Consolas" panose="020B0609020204030204" pitchFamily="49" charset="0"/>
                          <a:ea typeface="Microsoft YaHei" panose="020B0503020204020204" pitchFamily="34" charset="-122"/>
                          <a:cs typeface="Consolas" panose="020B0609020204030204" pitchFamily="49" charset="0"/>
                        </a:rPr>
                        <a:t>F</a:t>
                      </a:r>
                      <a:r>
                        <a:rPr lang="en-US" dirty="0" err="1">
                          <a:latin typeface="Consolas" panose="020B0609020204030204" pitchFamily="49" charset="0"/>
                          <a:ea typeface="Microsoft YaHei" panose="020B0503020204020204" pitchFamily="34" charset="-122"/>
                          <a:cs typeface="Consolas" panose="020B0609020204030204" pitchFamily="49" charset="0"/>
                        </a:rPr>
                        <a:t>ormfeed</a:t>
                      </a:r>
                      <a:r>
                        <a:rPr lang="en-US" dirty="0">
                          <a:latin typeface="Consolas" panose="020B0609020204030204" pitchFamily="49" charset="0"/>
                          <a:ea typeface="Microsoft YaHei" panose="020B0503020204020204" pitchFamily="34" charset="-122"/>
                          <a:cs typeface="Consolas" panose="020B0609020204030204" pitchFamily="49" charset="0"/>
                        </a:rPr>
                        <a:t>)</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a:t>
                      </a:r>
                      <a:r>
                        <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a:t>
                      </a:r>
                    </a:p>
                  </a:txBody>
                  <a:tcPr/>
                </a:tc>
                <a:tc>
                  <a:txBody>
                    <a:bodyPr/>
                    <a:lstStyle/>
                    <a:p>
                      <a:r>
                        <a:rPr lang="en-US" dirty="0" err="1">
                          <a:latin typeface="Consolas" panose="020B0609020204030204" pitchFamily="49" charset="0"/>
                          <a:ea typeface="Microsoft YaHei" panose="020B0503020204020204" pitchFamily="34" charset="-122"/>
                          <a:cs typeface="Consolas" panose="020B0609020204030204" pitchFamily="49" charset="0"/>
                        </a:rPr>
                        <a:t>单引号</a:t>
                      </a:r>
                      <a:r>
                        <a:rPr lang="en-US" dirty="0" err="1">
                          <a:solidFill>
                            <a:srgbClr val="FF0000"/>
                          </a:solidFill>
                          <a:latin typeface="Consolas" panose="020B0609020204030204" pitchFamily="49" charset="0"/>
                          <a:ea typeface="Microsoft YaHei" panose="020B0503020204020204" pitchFamily="34" charset="-122"/>
                          <a:cs typeface="Consolas" panose="020B0609020204030204" pitchFamily="49" charset="0"/>
                        </a:rPr>
                        <a:t>'</a:t>
                      </a:r>
                      <a:r>
                        <a:rPr lang="en-US" dirty="0" err="1">
                          <a:latin typeface="Consolas" panose="020B0609020204030204" pitchFamily="49" charset="0"/>
                          <a:ea typeface="Microsoft YaHei" panose="020B0503020204020204" pitchFamily="34" charset="-122"/>
                          <a:cs typeface="Consolas" panose="020B0609020204030204" pitchFamily="49" charset="0"/>
                        </a:rPr>
                        <a:t>字符</a:t>
                      </a:r>
                      <a:endParaRPr lang="en-US" dirty="0">
                        <a:latin typeface="Consolas" panose="020B0609020204030204" pitchFamily="49" charset="0"/>
                        <a:ea typeface="Microsoft YaHei" panose="020B0503020204020204" pitchFamily="34" charset="-122"/>
                        <a:cs typeface="Consolas" panose="020B0609020204030204" pitchFamily="49" charset="0"/>
                      </a:endParaRPr>
                    </a:p>
                  </a:txBody>
                  <a:tcPr/>
                </a:tc>
                <a:extLst>
                  <a:ext uri="{0D108BD9-81ED-4DB2-BD59-A6C34878D82A}">
                    <a16:rowId xmlns:a16="http://schemas.microsoft.com/office/drawing/2014/main" val="706037787"/>
                  </a:ext>
                </a:extLst>
              </a:tr>
              <a:tr h="370840">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a:t>
                      </a:r>
                      <a:r>
                        <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n</a:t>
                      </a:r>
                    </a:p>
                  </a:txBody>
                  <a:tcPr/>
                </a:tc>
                <a:tc>
                  <a:txBody>
                    <a:bodyPr/>
                    <a:lstStyle/>
                    <a:p>
                      <a:r>
                        <a:rPr lang="en-US" dirty="0" err="1">
                          <a:latin typeface="Consolas" panose="020B0609020204030204" pitchFamily="49" charset="0"/>
                          <a:ea typeface="Microsoft YaHei" panose="020B0503020204020204" pitchFamily="34" charset="-122"/>
                          <a:cs typeface="Consolas" panose="020B0609020204030204" pitchFamily="49" charset="0"/>
                        </a:rPr>
                        <a:t>换行</a:t>
                      </a:r>
                      <a:r>
                        <a:rPr lang="en-US" dirty="0">
                          <a:latin typeface="Consolas" panose="020B0609020204030204" pitchFamily="49" charset="0"/>
                          <a:ea typeface="Microsoft YaHei" panose="020B0503020204020204" pitchFamily="34" charset="-122"/>
                          <a:cs typeface="Consolas" panose="020B0609020204030204" pitchFamily="49" charset="0"/>
                        </a:rPr>
                        <a:t>(</a:t>
                      </a:r>
                      <a:r>
                        <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N</a:t>
                      </a:r>
                      <a:r>
                        <a:rPr lang="en-US" dirty="0">
                          <a:latin typeface="Consolas" panose="020B0609020204030204" pitchFamily="49" charset="0"/>
                          <a:ea typeface="Microsoft YaHei" panose="020B0503020204020204" pitchFamily="34" charset="-122"/>
                          <a:cs typeface="Consolas" panose="020B0609020204030204" pitchFamily="49" charset="0"/>
                        </a:rPr>
                        <a:t>ewline)</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a:t>
                      </a:r>
                      <a:r>
                        <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a:t>
                      </a:r>
                    </a:p>
                  </a:txBody>
                  <a:tcPr/>
                </a:tc>
                <a:tc>
                  <a:txBody>
                    <a:bodyPr/>
                    <a:lstStyle/>
                    <a:p>
                      <a:r>
                        <a:rPr lang="en-US" dirty="0" err="1">
                          <a:latin typeface="Consolas" panose="020B0609020204030204" pitchFamily="49" charset="0"/>
                          <a:ea typeface="Microsoft YaHei" panose="020B0503020204020204" pitchFamily="34" charset="-122"/>
                          <a:cs typeface="Consolas" panose="020B0609020204030204" pitchFamily="49" charset="0"/>
                        </a:rPr>
                        <a:t>双引号</a:t>
                      </a:r>
                      <a:r>
                        <a:rPr lang="en-US" dirty="0" err="1">
                          <a:solidFill>
                            <a:srgbClr val="FF0000"/>
                          </a:solidFill>
                          <a:latin typeface="Consolas" panose="020B0609020204030204" pitchFamily="49" charset="0"/>
                          <a:ea typeface="Microsoft YaHei" panose="020B0503020204020204" pitchFamily="34" charset="-122"/>
                          <a:cs typeface="Consolas" panose="020B0609020204030204" pitchFamily="49" charset="0"/>
                        </a:rPr>
                        <a:t>"</a:t>
                      </a:r>
                      <a:r>
                        <a:rPr lang="en-US" dirty="0" err="1">
                          <a:latin typeface="Consolas" panose="020B0609020204030204" pitchFamily="49" charset="0"/>
                          <a:ea typeface="Microsoft YaHei" panose="020B0503020204020204" pitchFamily="34" charset="-122"/>
                          <a:cs typeface="Consolas" panose="020B0609020204030204" pitchFamily="49" charset="0"/>
                        </a:rPr>
                        <a:t>字符</a:t>
                      </a:r>
                      <a:endParaRPr lang="en-US" dirty="0">
                        <a:latin typeface="Consolas" panose="020B0609020204030204" pitchFamily="49" charset="0"/>
                        <a:ea typeface="Microsoft YaHei" panose="020B0503020204020204" pitchFamily="34" charset="-122"/>
                        <a:cs typeface="Consolas" panose="020B0609020204030204" pitchFamily="49" charset="0"/>
                      </a:endParaRPr>
                    </a:p>
                  </a:txBody>
                  <a:tcPr/>
                </a:tc>
                <a:extLst>
                  <a:ext uri="{0D108BD9-81ED-4DB2-BD59-A6C34878D82A}">
                    <a16:rowId xmlns:a16="http://schemas.microsoft.com/office/drawing/2014/main" val="2191290638"/>
                  </a:ext>
                </a:extLst>
              </a:tr>
              <a:tr h="370840">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a:t>
                      </a:r>
                      <a:r>
                        <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r</a:t>
                      </a:r>
                    </a:p>
                  </a:txBody>
                  <a:tcPr/>
                </a:tc>
                <a:tc>
                  <a:txBody>
                    <a:bodyPr/>
                    <a:lstStyle/>
                    <a:p>
                      <a:r>
                        <a:rPr lang="en-US" dirty="0" err="1">
                          <a:latin typeface="Consolas" panose="020B0609020204030204" pitchFamily="49" charset="0"/>
                          <a:ea typeface="Microsoft YaHei" panose="020B0503020204020204" pitchFamily="34" charset="-122"/>
                          <a:cs typeface="Consolas" panose="020B0609020204030204" pitchFamily="49" charset="0"/>
                        </a:rPr>
                        <a:t>回车</a:t>
                      </a:r>
                      <a:r>
                        <a:rPr lang="en-US" dirty="0">
                          <a:latin typeface="Consolas" panose="020B0609020204030204" pitchFamily="49" charset="0"/>
                          <a:ea typeface="Microsoft YaHei" panose="020B0503020204020204" pitchFamily="34" charset="-122"/>
                          <a:cs typeface="Consolas" panose="020B0609020204030204" pitchFamily="49" charset="0"/>
                        </a:rPr>
                        <a:t>(Carriage </a:t>
                      </a:r>
                      <a:r>
                        <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R</a:t>
                      </a:r>
                      <a:r>
                        <a:rPr lang="en-US" dirty="0">
                          <a:latin typeface="Consolas" panose="020B0609020204030204" pitchFamily="49" charset="0"/>
                          <a:ea typeface="Microsoft YaHei" panose="020B0503020204020204" pitchFamily="34" charset="-122"/>
                          <a:cs typeface="Consolas" panose="020B0609020204030204" pitchFamily="49" charset="0"/>
                        </a:rPr>
                        <a:t>eturn)</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a:t>
                      </a:r>
                      <a:r>
                        <a:rPr lang="en-US" dirty="0" err="1">
                          <a:solidFill>
                            <a:srgbClr val="FF0000"/>
                          </a:solidFill>
                          <a:latin typeface="Consolas" panose="020B0609020204030204" pitchFamily="49" charset="0"/>
                          <a:ea typeface="Microsoft YaHei" panose="020B0503020204020204" pitchFamily="34" charset="-122"/>
                          <a:cs typeface="Consolas" panose="020B0609020204030204" pitchFamily="49" charset="0"/>
                        </a:rPr>
                        <a:t>ooo</a:t>
                      </a:r>
                      <a:endPar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endParaRPr>
                    </a:p>
                  </a:txBody>
                  <a:tcPr/>
                </a:tc>
                <a:tc>
                  <a:txBody>
                    <a:bodyPr/>
                    <a:lstStyle/>
                    <a:p>
                      <a:r>
                        <a:rPr lang="en-US" dirty="0" err="1">
                          <a:latin typeface="Consolas" panose="020B0609020204030204" pitchFamily="49" charset="0"/>
                          <a:ea typeface="Microsoft YaHei" panose="020B0503020204020204" pitchFamily="34" charset="-122"/>
                          <a:cs typeface="Consolas" panose="020B0609020204030204" pitchFamily="49" charset="0"/>
                        </a:rPr>
                        <a:t>八进制数</a:t>
                      </a:r>
                      <a:endParaRPr lang="en-US" dirty="0">
                        <a:latin typeface="Consolas" panose="020B0609020204030204" pitchFamily="49" charset="0"/>
                        <a:ea typeface="Microsoft YaHei" panose="020B0503020204020204" pitchFamily="34" charset="-122"/>
                        <a:cs typeface="Consolas" panose="020B0609020204030204" pitchFamily="49" charset="0"/>
                      </a:endParaRPr>
                    </a:p>
                  </a:txBody>
                  <a:tcPr/>
                </a:tc>
                <a:extLst>
                  <a:ext uri="{0D108BD9-81ED-4DB2-BD59-A6C34878D82A}">
                    <a16:rowId xmlns:a16="http://schemas.microsoft.com/office/drawing/2014/main" val="3742153817"/>
                  </a:ext>
                </a:extLst>
              </a:tr>
              <a:tr h="370840">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a:t>
                      </a:r>
                      <a:r>
                        <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t</a:t>
                      </a:r>
                    </a:p>
                  </a:txBody>
                  <a:tcPr/>
                </a:tc>
                <a:tc>
                  <a:txBody>
                    <a:bodyPr/>
                    <a:lstStyle/>
                    <a:p>
                      <a:r>
                        <a:rPr lang="en-US" dirty="0" err="1">
                          <a:latin typeface="Consolas" panose="020B0609020204030204" pitchFamily="49" charset="0"/>
                          <a:ea typeface="Microsoft YaHei" panose="020B0503020204020204" pitchFamily="34" charset="-122"/>
                          <a:cs typeface="Consolas" panose="020B0609020204030204" pitchFamily="49" charset="0"/>
                        </a:rPr>
                        <a:t>水平制表符</a:t>
                      </a:r>
                      <a:r>
                        <a:rPr lang="en-US" dirty="0">
                          <a:latin typeface="Consolas" panose="020B0609020204030204" pitchFamily="49" charset="0"/>
                          <a:ea typeface="Microsoft YaHei" panose="020B0503020204020204" pitchFamily="34" charset="-122"/>
                          <a:cs typeface="Consolas" panose="020B0609020204030204" pitchFamily="49" charset="0"/>
                        </a:rPr>
                        <a:t>(</a:t>
                      </a:r>
                      <a:r>
                        <a:rPr lang="en-US" sz="1400" dirty="0">
                          <a:latin typeface="Consolas" panose="020B0609020204030204" pitchFamily="49" charset="0"/>
                          <a:ea typeface="Microsoft YaHei" panose="020B0503020204020204" pitchFamily="34" charset="-122"/>
                          <a:cs typeface="Consolas" panose="020B0609020204030204" pitchFamily="49" charset="0"/>
                        </a:rPr>
                        <a:t>Horizontal</a:t>
                      </a:r>
                      <a:r>
                        <a:rPr lang="en-US" dirty="0">
                          <a:latin typeface="Consolas" panose="020B0609020204030204" pitchFamily="49" charset="0"/>
                          <a:ea typeface="Microsoft YaHei" panose="020B0503020204020204" pitchFamily="34" charset="-122"/>
                          <a:cs typeface="Consolas" panose="020B0609020204030204" pitchFamily="49" charset="0"/>
                        </a:rPr>
                        <a:t> </a:t>
                      </a:r>
                      <a:r>
                        <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T</a:t>
                      </a:r>
                      <a:r>
                        <a:rPr lang="en-US" dirty="0">
                          <a:latin typeface="Consolas" panose="020B0609020204030204" pitchFamily="49" charset="0"/>
                          <a:ea typeface="Microsoft YaHei" panose="020B0503020204020204" pitchFamily="34" charset="-122"/>
                          <a:cs typeface="Consolas" panose="020B0609020204030204" pitchFamily="49" charset="0"/>
                        </a:rPr>
                        <a:t>ab)</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a:t>
                      </a:r>
                      <a:r>
                        <a:rPr lang="en-US" dirty="0" err="1">
                          <a:solidFill>
                            <a:srgbClr val="FF0000"/>
                          </a:solidFill>
                          <a:latin typeface="Consolas" panose="020B0609020204030204" pitchFamily="49" charset="0"/>
                          <a:ea typeface="Microsoft YaHei" panose="020B0503020204020204" pitchFamily="34" charset="-122"/>
                          <a:cs typeface="Consolas" panose="020B0609020204030204" pitchFamily="49" charset="0"/>
                        </a:rPr>
                        <a:t>xHH</a:t>
                      </a:r>
                      <a:endPar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endParaRPr>
                    </a:p>
                  </a:txBody>
                  <a:tcPr/>
                </a:tc>
                <a:tc>
                  <a:txBody>
                    <a:bodyPr/>
                    <a:lstStyle/>
                    <a:p>
                      <a:r>
                        <a:rPr lang="en-US" dirty="0" err="1">
                          <a:latin typeface="Consolas" panose="020B0609020204030204" pitchFamily="49" charset="0"/>
                          <a:ea typeface="Microsoft YaHei" panose="020B0503020204020204" pitchFamily="34" charset="-122"/>
                          <a:cs typeface="Consolas" panose="020B0609020204030204" pitchFamily="49" charset="0"/>
                        </a:rPr>
                        <a:t>十六进制数</a:t>
                      </a:r>
                      <a:endParaRPr lang="en-US" dirty="0">
                        <a:latin typeface="Consolas" panose="020B0609020204030204" pitchFamily="49" charset="0"/>
                        <a:ea typeface="Microsoft YaHei" panose="020B0503020204020204" pitchFamily="34" charset="-122"/>
                        <a:cs typeface="Consolas" panose="020B0609020204030204" pitchFamily="49" charset="0"/>
                      </a:endParaRPr>
                    </a:p>
                  </a:txBody>
                  <a:tcPr/>
                </a:tc>
                <a:extLst>
                  <a:ext uri="{0D108BD9-81ED-4DB2-BD59-A6C34878D82A}">
                    <a16:rowId xmlns:a16="http://schemas.microsoft.com/office/drawing/2014/main" val="925924786"/>
                  </a:ext>
                </a:extLst>
              </a:tr>
              <a:tr h="370840">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a:t>
                      </a:r>
                      <a:r>
                        <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v</a:t>
                      </a:r>
                    </a:p>
                  </a:txBody>
                  <a:tcPr/>
                </a:tc>
                <a:tc>
                  <a:txBody>
                    <a:bodyPr/>
                    <a:lstStyle/>
                    <a:p>
                      <a:r>
                        <a:rPr lang="en-US" dirty="0" err="1">
                          <a:latin typeface="Consolas" panose="020B0609020204030204" pitchFamily="49" charset="0"/>
                          <a:ea typeface="Microsoft YaHei" panose="020B0503020204020204" pitchFamily="34" charset="-122"/>
                          <a:cs typeface="Consolas" panose="020B0609020204030204" pitchFamily="49" charset="0"/>
                        </a:rPr>
                        <a:t>垂直制表符</a:t>
                      </a:r>
                      <a:r>
                        <a:rPr lang="en-US" dirty="0">
                          <a:latin typeface="Consolas" panose="020B0609020204030204" pitchFamily="49" charset="0"/>
                          <a:ea typeface="Microsoft YaHei" panose="020B0503020204020204" pitchFamily="34" charset="-122"/>
                          <a:cs typeface="Consolas" panose="020B0609020204030204" pitchFamily="49" charset="0"/>
                        </a:rPr>
                        <a:t>(</a:t>
                      </a:r>
                      <a:r>
                        <a:rPr lang="en-US" sz="1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V</a:t>
                      </a:r>
                      <a:r>
                        <a:rPr lang="en-US" sz="1400" dirty="0">
                          <a:latin typeface="Consolas" panose="020B0609020204030204" pitchFamily="49" charset="0"/>
                          <a:ea typeface="Microsoft YaHei" panose="020B0503020204020204" pitchFamily="34" charset="-122"/>
                          <a:cs typeface="Consolas" panose="020B0609020204030204" pitchFamily="49" charset="0"/>
                        </a:rPr>
                        <a:t>ertical</a:t>
                      </a:r>
                      <a:r>
                        <a:rPr lang="en-US" dirty="0">
                          <a:latin typeface="Consolas" panose="020B0609020204030204" pitchFamily="49" charset="0"/>
                          <a:ea typeface="Microsoft YaHei" panose="020B0503020204020204" pitchFamily="34" charset="-122"/>
                          <a:cs typeface="Consolas" panose="020B0609020204030204" pitchFamily="49" charset="0"/>
                        </a:rPr>
                        <a:t> Tab)</a:t>
                      </a:r>
                    </a:p>
                  </a:txBody>
                  <a:tcPr/>
                </a:tc>
                <a:tc>
                  <a:txBody>
                    <a:bodyPr/>
                    <a:lstStyle/>
                    <a:p>
                      <a:endParaRPr lang="en-US">
                        <a:latin typeface="Consolas" panose="020B0609020204030204" pitchFamily="49" charset="0"/>
                        <a:ea typeface="Microsoft YaHei" panose="020B0503020204020204" pitchFamily="34" charset="-122"/>
                        <a:cs typeface="Consolas" panose="020B0609020204030204" pitchFamily="49" charset="0"/>
                      </a:endParaRPr>
                    </a:p>
                  </a:txBody>
                  <a:tcPr/>
                </a:tc>
                <a:tc>
                  <a:txBody>
                    <a:bodyPr/>
                    <a:lstStyle/>
                    <a:p>
                      <a:endParaRPr lang="en-US" dirty="0">
                        <a:latin typeface="Consolas" panose="020B0609020204030204" pitchFamily="49" charset="0"/>
                        <a:ea typeface="Microsoft YaHei" panose="020B0503020204020204" pitchFamily="34" charset="-122"/>
                        <a:cs typeface="Consolas" panose="020B0609020204030204" pitchFamily="49" charset="0"/>
                      </a:endParaRPr>
                    </a:p>
                  </a:txBody>
                  <a:tcPr/>
                </a:tc>
                <a:extLst>
                  <a:ext uri="{0D108BD9-81ED-4DB2-BD59-A6C34878D82A}">
                    <a16:rowId xmlns:a16="http://schemas.microsoft.com/office/drawing/2014/main" val="2122070841"/>
                  </a:ext>
                </a:extLst>
              </a:tr>
            </a:tbl>
          </a:graphicData>
        </a:graphic>
      </p:graphicFrame>
    </p:spTree>
    <p:extLst>
      <p:ext uri="{BB962C8B-B14F-4D97-AF65-F5344CB8AC3E}">
        <p14:creationId xmlns:p14="http://schemas.microsoft.com/office/powerpoint/2010/main" val="492919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学论网-矩形 1">
            <a:extLst>
              <a:ext uri="{FF2B5EF4-FFF2-40B4-BE49-F238E27FC236}">
                <a16:creationId xmlns:a16="http://schemas.microsoft.com/office/drawing/2014/main" id="{A0A0D46F-9225-34CF-C885-1D4E76F3F44A}"/>
              </a:ext>
            </a:extLst>
          </p:cNvPr>
          <p:cNvSpPr/>
          <p:nvPr/>
        </p:nvSpPr>
        <p:spPr>
          <a:xfrm>
            <a:off x="0" y="672782"/>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 ASCII</a:t>
            </a:r>
            <a:r>
              <a:rPr lang="zh-CN" altLang="en-US"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码表</a:t>
            </a:r>
            <a:r>
              <a:rPr lang="en-US" altLang="zh-CN"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a:t>
            </a:r>
            <a:r>
              <a:rPr lang="zh-CN" altLang="en-US"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十六进制</a:t>
            </a:r>
            <a:r>
              <a:rPr lang="en-US" altLang="zh-CN"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 (</a:t>
            </a:r>
            <a:r>
              <a:rPr lang="zh-CN" altLang="en-US"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课后参考</a:t>
            </a:r>
            <a:r>
              <a:rPr lang="en-US" altLang="zh-CN"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4" name="TextBox 3">
            <a:extLst>
              <a:ext uri="{FF2B5EF4-FFF2-40B4-BE49-F238E27FC236}">
                <a16:creationId xmlns:a16="http://schemas.microsoft.com/office/drawing/2014/main" id="{E2971EAA-160F-12E5-CF7B-62327AF08D4B}"/>
              </a:ext>
            </a:extLst>
          </p:cNvPr>
          <p:cNvSpPr txBox="1"/>
          <p:nvPr/>
        </p:nvSpPr>
        <p:spPr>
          <a:xfrm>
            <a:off x="1515397" y="1938588"/>
            <a:ext cx="9161206" cy="4524315"/>
          </a:xfrm>
          <a:prstGeom prst="rect">
            <a:avLst/>
          </a:prstGeom>
          <a:solidFill>
            <a:schemeClr val="bg2"/>
          </a:solidFill>
        </p:spPr>
        <p:txBody>
          <a:bodyPr wrap="square">
            <a:spAutoFit/>
          </a:bodyPr>
          <a:lstStyle/>
          <a:p>
            <a:r>
              <a:rPr lang="en-US" dirty="0">
                <a:latin typeface="Consolas" panose="020B0609020204030204" pitchFamily="49" charset="0"/>
                <a:cs typeface="Consolas" panose="020B0609020204030204" pitchFamily="49" charset="0"/>
              </a:rPr>
              <a:t>   00 </a:t>
            </a:r>
            <a:r>
              <a:rPr lang="en-US" dirty="0">
                <a:highlight>
                  <a:srgbClr val="FFFF00"/>
                </a:highlight>
                <a:latin typeface="Consolas" panose="020B0609020204030204" pitchFamily="49" charset="0"/>
                <a:cs typeface="Consolas" panose="020B0609020204030204" pitchFamily="49" charset="0"/>
              </a:rPr>
              <a:t>NUL</a:t>
            </a:r>
            <a:r>
              <a:rPr lang="en-US" dirty="0">
                <a:latin typeface="Consolas" panose="020B0609020204030204" pitchFamily="49" charset="0"/>
                <a:cs typeface="Consolas" panose="020B0609020204030204" pitchFamily="49" charset="0"/>
              </a:rPr>
              <a:t>    10 </a:t>
            </a:r>
            <a:r>
              <a:rPr lang="en-US" dirty="0">
                <a:highlight>
                  <a:srgbClr val="FFFF00"/>
                </a:highlight>
                <a:latin typeface="Consolas" panose="020B0609020204030204" pitchFamily="49" charset="0"/>
                <a:cs typeface="Consolas" panose="020B0609020204030204" pitchFamily="49" charset="0"/>
              </a:rPr>
              <a:t>DLE</a:t>
            </a:r>
            <a:r>
              <a:rPr lang="en-US" dirty="0">
                <a:latin typeface="Consolas" panose="020B0609020204030204" pitchFamily="49" charset="0"/>
                <a:cs typeface="Consolas" panose="020B0609020204030204" pitchFamily="49" charset="0"/>
              </a:rPr>
              <a:t>    20 </a:t>
            </a:r>
            <a:r>
              <a:rPr lang="en-US" dirty="0">
                <a:highlight>
                  <a:srgbClr val="FFFF00"/>
                </a:highlight>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    30 </a:t>
            </a:r>
            <a:r>
              <a:rPr lang="en-US" dirty="0">
                <a:highlight>
                  <a:srgbClr val="FFFF00"/>
                </a:highlight>
                <a:latin typeface="Consolas" panose="020B0609020204030204" pitchFamily="49" charset="0"/>
                <a:cs typeface="Consolas" panose="020B0609020204030204" pitchFamily="49" charset="0"/>
              </a:rPr>
              <a:t>0</a:t>
            </a:r>
            <a:r>
              <a:rPr lang="en-US" dirty="0">
                <a:latin typeface="Consolas" panose="020B0609020204030204" pitchFamily="49" charset="0"/>
                <a:cs typeface="Consolas" panose="020B0609020204030204" pitchFamily="49" charset="0"/>
              </a:rPr>
              <a:t>    40 </a:t>
            </a:r>
            <a:r>
              <a:rPr lang="en-US" dirty="0">
                <a:highlight>
                  <a:srgbClr val="FFFF00"/>
                </a:highlight>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50 </a:t>
            </a:r>
            <a:r>
              <a:rPr lang="en-US" dirty="0">
                <a:highlight>
                  <a:srgbClr val="FFFF00"/>
                </a:highlight>
                <a:latin typeface="Consolas" panose="020B0609020204030204" pitchFamily="49" charset="0"/>
                <a:cs typeface="Consolas" panose="020B0609020204030204" pitchFamily="49" charset="0"/>
              </a:rPr>
              <a:t>P</a:t>
            </a:r>
            <a:r>
              <a:rPr lang="en-US" dirty="0">
                <a:latin typeface="Consolas" panose="020B0609020204030204" pitchFamily="49" charset="0"/>
                <a:cs typeface="Consolas" panose="020B0609020204030204" pitchFamily="49" charset="0"/>
              </a:rPr>
              <a:t>    60 </a:t>
            </a:r>
            <a:r>
              <a:rPr lang="en-US" dirty="0">
                <a:highlight>
                  <a:srgbClr val="FFFF00"/>
                </a:highlight>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70 </a:t>
            </a:r>
            <a:r>
              <a:rPr lang="en-US" dirty="0">
                <a:highlight>
                  <a:srgbClr val="FFFF00"/>
                </a:highlight>
                <a:latin typeface="Consolas" panose="020B0609020204030204" pitchFamily="49" charset="0"/>
                <a:cs typeface="Consolas" panose="020B0609020204030204" pitchFamily="49" charset="0"/>
              </a:rPr>
              <a:t>p</a:t>
            </a:r>
          </a:p>
          <a:p>
            <a:r>
              <a:rPr lang="en-US" dirty="0">
                <a:latin typeface="Consolas" panose="020B0609020204030204" pitchFamily="49" charset="0"/>
                <a:cs typeface="Consolas" panose="020B0609020204030204" pitchFamily="49" charset="0"/>
              </a:rPr>
              <a:t>   01 </a:t>
            </a:r>
            <a:r>
              <a:rPr lang="en-US" dirty="0">
                <a:highlight>
                  <a:srgbClr val="FFFF00"/>
                </a:highlight>
                <a:latin typeface="Consolas" panose="020B0609020204030204" pitchFamily="49" charset="0"/>
                <a:cs typeface="Consolas" panose="020B0609020204030204" pitchFamily="49" charset="0"/>
              </a:rPr>
              <a:t>SOH</a:t>
            </a:r>
            <a:r>
              <a:rPr lang="en-US" dirty="0">
                <a:latin typeface="Consolas" panose="020B0609020204030204" pitchFamily="49" charset="0"/>
                <a:cs typeface="Consolas" panose="020B0609020204030204" pitchFamily="49" charset="0"/>
              </a:rPr>
              <a:t>    11 </a:t>
            </a:r>
            <a:r>
              <a:rPr lang="en-US" dirty="0">
                <a:highlight>
                  <a:srgbClr val="FFFF00"/>
                </a:highlight>
                <a:latin typeface="Consolas" panose="020B0609020204030204" pitchFamily="49" charset="0"/>
                <a:cs typeface="Consolas" panose="020B0609020204030204" pitchFamily="49" charset="0"/>
              </a:rPr>
              <a:t>DC1</a:t>
            </a:r>
            <a:r>
              <a:rPr lang="en-US" dirty="0">
                <a:latin typeface="Consolas" panose="020B0609020204030204" pitchFamily="49" charset="0"/>
                <a:cs typeface="Consolas" panose="020B0609020204030204" pitchFamily="49" charset="0"/>
              </a:rPr>
              <a:t>    21 </a:t>
            </a:r>
            <a:r>
              <a:rPr lang="en-US" dirty="0">
                <a:highlight>
                  <a:srgbClr val="FFFF00"/>
                </a:highlight>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31 </a:t>
            </a:r>
            <a:r>
              <a:rPr lang="en-US" dirty="0">
                <a:highlight>
                  <a:srgbClr val="FFFF00"/>
                </a:highlight>
                <a:latin typeface="Consolas" panose="020B0609020204030204" pitchFamily="49" charset="0"/>
                <a:cs typeface="Consolas" panose="020B0609020204030204" pitchFamily="49" charset="0"/>
              </a:rPr>
              <a:t>1</a:t>
            </a:r>
            <a:r>
              <a:rPr lang="en-US" dirty="0">
                <a:latin typeface="Consolas" panose="020B0609020204030204" pitchFamily="49" charset="0"/>
                <a:cs typeface="Consolas" panose="020B0609020204030204" pitchFamily="49" charset="0"/>
              </a:rPr>
              <a:t>    41 </a:t>
            </a:r>
            <a:r>
              <a:rPr lang="en-US" dirty="0">
                <a:highlight>
                  <a:srgbClr val="FFFF00"/>
                </a:highlight>
                <a:latin typeface="Consolas" panose="020B0609020204030204" pitchFamily="49" charset="0"/>
                <a:cs typeface="Consolas" panose="020B0609020204030204" pitchFamily="49" charset="0"/>
              </a:rPr>
              <a:t>A</a:t>
            </a:r>
            <a:r>
              <a:rPr lang="en-US" dirty="0">
                <a:latin typeface="Consolas" panose="020B0609020204030204" pitchFamily="49" charset="0"/>
                <a:cs typeface="Consolas" panose="020B0609020204030204" pitchFamily="49" charset="0"/>
              </a:rPr>
              <a:t>    51 </a:t>
            </a:r>
            <a:r>
              <a:rPr lang="en-US" dirty="0">
                <a:highlight>
                  <a:srgbClr val="FFFF00"/>
                </a:highlight>
                <a:latin typeface="Consolas" panose="020B0609020204030204" pitchFamily="49" charset="0"/>
                <a:cs typeface="Consolas" panose="020B0609020204030204" pitchFamily="49" charset="0"/>
              </a:rPr>
              <a:t>Q</a:t>
            </a:r>
            <a:r>
              <a:rPr lang="en-US" dirty="0">
                <a:latin typeface="Consolas" panose="020B0609020204030204" pitchFamily="49" charset="0"/>
                <a:cs typeface="Consolas" panose="020B0609020204030204" pitchFamily="49" charset="0"/>
              </a:rPr>
              <a:t>    61 </a:t>
            </a:r>
            <a:r>
              <a:rPr lang="en-US" dirty="0">
                <a:highlight>
                  <a:srgbClr val="FFFF00"/>
                </a:highlight>
                <a:latin typeface="Consolas" panose="020B0609020204030204" pitchFamily="49" charset="0"/>
                <a:cs typeface="Consolas" panose="020B0609020204030204" pitchFamily="49" charset="0"/>
              </a:rPr>
              <a:t>a</a:t>
            </a:r>
            <a:r>
              <a:rPr lang="en-US" dirty="0">
                <a:latin typeface="Consolas" panose="020B0609020204030204" pitchFamily="49" charset="0"/>
                <a:cs typeface="Consolas" panose="020B0609020204030204" pitchFamily="49" charset="0"/>
              </a:rPr>
              <a:t>    71 </a:t>
            </a:r>
            <a:r>
              <a:rPr lang="en-US" dirty="0">
                <a:highlight>
                  <a:srgbClr val="FFFF00"/>
                </a:highlight>
                <a:latin typeface="Consolas" panose="020B0609020204030204" pitchFamily="49" charset="0"/>
                <a:cs typeface="Consolas" panose="020B0609020204030204" pitchFamily="49" charset="0"/>
              </a:rPr>
              <a:t>q</a:t>
            </a:r>
          </a:p>
          <a:p>
            <a:r>
              <a:rPr lang="en-US" dirty="0">
                <a:latin typeface="Consolas" panose="020B0609020204030204" pitchFamily="49" charset="0"/>
                <a:cs typeface="Consolas" panose="020B0609020204030204" pitchFamily="49" charset="0"/>
              </a:rPr>
              <a:t>   02 </a:t>
            </a:r>
            <a:r>
              <a:rPr lang="en-US" dirty="0">
                <a:highlight>
                  <a:srgbClr val="FFFF00"/>
                </a:highlight>
                <a:latin typeface="Consolas" panose="020B0609020204030204" pitchFamily="49" charset="0"/>
                <a:cs typeface="Consolas" panose="020B0609020204030204" pitchFamily="49" charset="0"/>
              </a:rPr>
              <a:t>STX</a:t>
            </a:r>
            <a:r>
              <a:rPr lang="en-US" dirty="0">
                <a:latin typeface="Consolas" panose="020B0609020204030204" pitchFamily="49" charset="0"/>
                <a:cs typeface="Consolas" panose="020B0609020204030204" pitchFamily="49" charset="0"/>
              </a:rPr>
              <a:t>    12 </a:t>
            </a:r>
            <a:r>
              <a:rPr lang="en-US" dirty="0">
                <a:highlight>
                  <a:srgbClr val="FFFF00"/>
                </a:highlight>
                <a:latin typeface="Consolas" panose="020B0609020204030204" pitchFamily="49" charset="0"/>
                <a:cs typeface="Consolas" panose="020B0609020204030204" pitchFamily="49" charset="0"/>
              </a:rPr>
              <a:t>DC2</a:t>
            </a:r>
            <a:r>
              <a:rPr lang="en-US" dirty="0">
                <a:latin typeface="Consolas" panose="020B0609020204030204" pitchFamily="49" charset="0"/>
                <a:cs typeface="Consolas" panose="020B0609020204030204" pitchFamily="49" charset="0"/>
              </a:rPr>
              <a:t>    22 </a:t>
            </a:r>
            <a:r>
              <a:rPr lang="en-US" dirty="0">
                <a:highlight>
                  <a:srgbClr val="FFFF00"/>
                </a:highlight>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32 </a:t>
            </a:r>
            <a:r>
              <a:rPr lang="en-US" dirty="0">
                <a:highlight>
                  <a:srgbClr val="FFFF00"/>
                </a:highlight>
                <a:latin typeface="Consolas" panose="020B0609020204030204" pitchFamily="49" charset="0"/>
                <a:cs typeface="Consolas" panose="020B0609020204030204" pitchFamily="49" charset="0"/>
              </a:rPr>
              <a:t>2</a:t>
            </a:r>
            <a:r>
              <a:rPr lang="en-US" dirty="0">
                <a:latin typeface="Consolas" panose="020B0609020204030204" pitchFamily="49" charset="0"/>
                <a:cs typeface="Consolas" panose="020B0609020204030204" pitchFamily="49" charset="0"/>
              </a:rPr>
              <a:t>    42 </a:t>
            </a:r>
            <a:r>
              <a:rPr lang="en-US" dirty="0">
                <a:highlight>
                  <a:srgbClr val="FFFF00"/>
                </a:highlight>
                <a:latin typeface="Consolas" panose="020B0609020204030204" pitchFamily="49" charset="0"/>
                <a:cs typeface="Consolas" panose="020B0609020204030204" pitchFamily="49" charset="0"/>
              </a:rPr>
              <a:t>B</a:t>
            </a:r>
            <a:r>
              <a:rPr lang="en-US" dirty="0">
                <a:latin typeface="Consolas" panose="020B0609020204030204" pitchFamily="49" charset="0"/>
                <a:cs typeface="Consolas" panose="020B0609020204030204" pitchFamily="49" charset="0"/>
              </a:rPr>
              <a:t>    52 </a:t>
            </a:r>
            <a:r>
              <a:rPr lang="en-US" dirty="0">
                <a:highlight>
                  <a:srgbClr val="FFFF00"/>
                </a:highlight>
                <a:latin typeface="Consolas" panose="020B0609020204030204" pitchFamily="49" charset="0"/>
                <a:cs typeface="Consolas" panose="020B0609020204030204" pitchFamily="49" charset="0"/>
              </a:rPr>
              <a:t>R</a:t>
            </a:r>
            <a:r>
              <a:rPr lang="en-US" dirty="0">
                <a:latin typeface="Consolas" panose="020B0609020204030204" pitchFamily="49" charset="0"/>
                <a:cs typeface="Consolas" panose="020B0609020204030204" pitchFamily="49" charset="0"/>
              </a:rPr>
              <a:t>    62 </a:t>
            </a:r>
            <a:r>
              <a:rPr lang="en-US" dirty="0">
                <a:highlight>
                  <a:srgbClr val="FFFF00"/>
                </a:highlight>
                <a:latin typeface="Consolas" panose="020B0609020204030204" pitchFamily="49" charset="0"/>
                <a:cs typeface="Consolas" panose="020B0609020204030204" pitchFamily="49" charset="0"/>
              </a:rPr>
              <a:t>b</a:t>
            </a:r>
            <a:r>
              <a:rPr lang="en-US" dirty="0">
                <a:latin typeface="Consolas" panose="020B0609020204030204" pitchFamily="49" charset="0"/>
                <a:cs typeface="Consolas" panose="020B0609020204030204" pitchFamily="49" charset="0"/>
              </a:rPr>
              <a:t>    72 </a:t>
            </a:r>
            <a:r>
              <a:rPr lang="en-US" dirty="0">
                <a:highlight>
                  <a:srgbClr val="FFFF00"/>
                </a:highlight>
                <a:latin typeface="Consolas" panose="020B0609020204030204" pitchFamily="49" charset="0"/>
                <a:cs typeface="Consolas" panose="020B0609020204030204" pitchFamily="49" charset="0"/>
              </a:rPr>
              <a:t>r</a:t>
            </a:r>
          </a:p>
          <a:p>
            <a:r>
              <a:rPr lang="en-US" dirty="0">
                <a:latin typeface="Consolas" panose="020B0609020204030204" pitchFamily="49" charset="0"/>
                <a:cs typeface="Consolas" panose="020B0609020204030204" pitchFamily="49" charset="0"/>
              </a:rPr>
              <a:t>   03 </a:t>
            </a:r>
            <a:r>
              <a:rPr lang="en-US" dirty="0">
                <a:highlight>
                  <a:srgbClr val="FFFF00"/>
                </a:highlight>
                <a:latin typeface="Consolas" panose="020B0609020204030204" pitchFamily="49" charset="0"/>
                <a:cs typeface="Consolas" panose="020B0609020204030204" pitchFamily="49" charset="0"/>
              </a:rPr>
              <a:t>ETX</a:t>
            </a:r>
            <a:r>
              <a:rPr lang="en-US" dirty="0">
                <a:latin typeface="Consolas" panose="020B0609020204030204" pitchFamily="49" charset="0"/>
                <a:cs typeface="Consolas" panose="020B0609020204030204" pitchFamily="49" charset="0"/>
              </a:rPr>
              <a:t>    13 </a:t>
            </a:r>
            <a:r>
              <a:rPr lang="en-US" dirty="0">
                <a:highlight>
                  <a:srgbClr val="FFFF00"/>
                </a:highlight>
                <a:latin typeface="Consolas" panose="020B0609020204030204" pitchFamily="49" charset="0"/>
                <a:cs typeface="Consolas" panose="020B0609020204030204" pitchFamily="49" charset="0"/>
              </a:rPr>
              <a:t>DC3</a:t>
            </a:r>
            <a:r>
              <a:rPr lang="en-US" dirty="0">
                <a:latin typeface="Consolas" panose="020B0609020204030204" pitchFamily="49" charset="0"/>
                <a:cs typeface="Consolas" panose="020B0609020204030204" pitchFamily="49" charset="0"/>
              </a:rPr>
              <a:t>    23 </a:t>
            </a:r>
            <a:r>
              <a:rPr lang="en-US" dirty="0">
                <a:highlight>
                  <a:srgbClr val="FFFF00"/>
                </a:highlight>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33 </a:t>
            </a:r>
            <a:r>
              <a:rPr lang="en-US" dirty="0">
                <a:highlight>
                  <a:srgbClr val="FFFF00"/>
                </a:highlight>
                <a:latin typeface="Consolas" panose="020B0609020204030204" pitchFamily="49" charset="0"/>
                <a:cs typeface="Consolas" panose="020B0609020204030204" pitchFamily="49" charset="0"/>
              </a:rPr>
              <a:t>3</a:t>
            </a:r>
            <a:r>
              <a:rPr lang="en-US" dirty="0">
                <a:latin typeface="Consolas" panose="020B0609020204030204" pitchFamily="49" charset="0"/>
                <a:cs typeface="Consolas" panose="020B0609020204030204" pitchFamily="49" charset="0"/>
              </a:rPr>
              <a:t>    43 </a:t>
            </a:r>
            <a:r>
              <a:rPr lang="en-US" dirty="0">
                <a:highlight>
                  <a:srgbClr val="FFFF00"/>
                </a:highlight>
                <a:latin typeface="Consolas" panose="020B0609020204030204" pitchFamily="49" charset="0"/>
                <a:cs typeface="Consolas" panose="020B0609020204030204" pitchFamily="49" charset="0"/>
              </a:rPr>
              <a:t>C</a:t>
            </a:r>
            <a:r>
              <a:rPr lang="en-US" dirty="0">
                <a:latin typeface="Consolas" panose="020B0609020204030204" pitchFamily="49" charset="0"/>
                <a:cs typeface="Consolas" panose="020B0609020204030204" pitchFamily="49" charset="0"/>
              </a:rPr>
              <a:t>    53 </a:t>
            </a:r>
            <a:r>
              <a:rPr lang="en-US" dirty="0">
                <a:highlight>
                  <a:srgbClr val="FFFF00"/>
                </a:highlight>
                <a:latin typeface="Consolas" panose="020B0609020204030204" pitchFamily="49" charset="0"/>
                <a:cs typeface="Consolas" panose="020B0609020204030204" pitchFamily="49" charset="0"/>
              </a:rPr>
              <a:t>S</a:t>
            </a:r>
            <a:r>
              <a:rPr lang="en-US" dirty="0">
                <a:latin typeface="Consolas" panose="020B0609020204030204" pitchFamily="49" charset="0"/>
                <a:cs typeface="Consolas" panose="020B0609020204030204" pitchFamily="49" charset="0"/>
              </a:rPr>
              <a:t>    63 </a:t>
            </a:r>
            <a:r>
              <a:rPr lang="en-US" dirty="0">
                <a:highlight>
                  <a:srgbClr val="FFFF00"/>
                </a:highlight>
                <a:latin typeface="Consolas" panose="020B0609020204030204" pitchFamily="49" charset="0"/>
                <a:cs typeface="Consolas" panose="020B0609020204030204" pitchFamily="49" charset="0"/>
              </a:rPr>
              <a:t>c</a:t>
            </a:r>
            <a:r>
              <a:rPr lang="en-US" dirty="0">
                <a:latin typeface="Consolas" panose="020B0609020204030204" pitchFamily="49" charset="0"/>
                <a:cs typeface="Consolas" panose="020B0609020204030204" pitchFamily="49" charset="0"/>
              </a:rPr>
              <a:t>    73 </a:t>
            </a:r>
            <a:r>
              <a:rPr lang="en-US" dirty="0">
                <a:highlight>
                  <a:srgbClr val="FFFF00"/>
                </a:highlight>
                <a:latin typeface="Consolas" panose="020B0609020204030204" pitchFamily="49" charset="0"/>
                <a:cs typeface="Consolas" panose="020B0609020204030204" pitchFamily="49" charset="0"/>
              </a:rPr>
              <a:t>s</a:t>
            </a:r>
          </a:p>
          <a:p>
            <a:r>
              <a:rPr lang="en-US" dirty="0">
                <a:latin typeface="Consolas" panose="020B0609020204030204" pitchFamily="49" charset="0"/>
                <a:cs typeface="Consolas" panose="020B0609020204030204" pitchFamily="49" charset="0"/>
              </a:rPr>
              <a:t>   04 </a:t>
            </a:r>
            <a:r>
              <a:rPr lang="en-US" dirty="0">
                <a:highlight>
                  <a:srgbClr val="FFFF00"/>
                </a:highlight>
                <a:latin typeface="Consolas" panose="020B0609020204030204" pitchFamily="49" charset="0"/>
                <a:cs typeface="Consolas" panose="020B0609020204030204" pitchFamily="49" charset="0"/>
              </a:rPr>
              <a:t>EOT</a:t>
            </a:r>
            <a:r>
              <a:rPr lang="en-US" dirty="0">
                <a:latin typeface="Consolas" panose="020B0609020204030204" pitchFamily="49" charset="0"/>
                <a:cs typeface="Consolas" panose="020B0609020204030204" pitchFamily="49" charset="0"/>
              </a:rPr>
              <a:t>    14 </a:t>
            </a:r>
            <a:r>
              <a:rPr lang="en-US" dirty="0">
                <a:highlight>
                  <a:srgbClr val="FFFF00"/>
                </a:highlight>
                <a:latin typeface="Consolas" panose="020B0609020204030204" pitchFamily="49" charset="0"/>
                <a:cs typeface="Consolas" panose="020B0609020204030204" pitchFamily="49" charset="0"/>
              </a:rPr>
              <a:t>DC4</a:t>
            </a:r>
            <a:r>
              <a:rPr lang="en-US" dirty="0">
                <a:latin typeface="Consolas" panose="020B0609020204030204" pitchFamily="49" charset="0"/>
                <a:cs typeface="Consolas" panose="020B0609020204030204" pitchFamily="49" charset="0"/>
              </a:rPr>
              <a:t>    24 </a:t>
            </a:r>
            <a:r>
              <a:rPr lang="en-US" dirty="0">
                <a:highlight>
                  <a:srgbClr val="FFFF00"/>
                </a:highlight>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34 </a:t>
            </a:r>
            <a:r>
              <a:rPr lang="en-US" dirty="0">
                <a:highlight>
                  <a:srgbClr val="FFFF00"/>
                </a:highlight>
                <a:latin typeface="Consolas" panose="020B0609020204030204" pitchFamily="49" charset="0"/>
                <a:cs typeface="Consolas" panose="020B0609020204030204" pitchFamily="49" charset="0"/>
              </a:rPr>
              <a:t>4</a:t>
            </a:r>
            <a:r>
              <a:rPr lang="en-US" dirty="0">
                <a:latin typeface="Consolas" panose="020B0609020204030204" pitchFamily="49" charset="0"/>
                <a:cs typeface="Consolas" panose="020B0609020204030204" pitchFamily="49" charset="0"/>
              </a:rPr>
              <a:t>    44 </a:t>
            </a:r>
            <a:r>
              <a:rPr lang="en-US" dirty="0">
                <a:highlight>
                  <a:srgbClr val="FFFF00"/>
                </a:highlight>
                <a:latin typeface="Consolas" panose="020B0609020204030204" pitchFamily="49" charset="0"/>
                <a:cs typeface="Consolas" panose="020B0609020204030204" pitchFamily="49" charset="0"/>
              </a:rPr>
              <a:t>D</a:t>
            </a:r>
            <a:r>
              <a:rPr lang="en-US" dirty="0">
                <a:latin typeface="Consolas" panose="020B0609020204030204" pitchFamily="49" charset="0"/>
                <a:cs typeface="Consolas" panose="020B0609020204030204" pitchFamily="49" charset="0"/>
              </a:rPr>
              <a:t>    54 </a:t>
            </a:r>
            <a:r>
              <a:rPr lang="en-US" dirty="0">
                <a:highlight>
                  <a:srgbClr val="FFFF00"/>
                </a:highlight>
                <a:latin typeface="Consolas" panose="020B0609020204030204" pitchFamily="49" charset="0"/>
                <a:cs typeface="Consolas" panose="020B0609020204030204" pitchFamily="49" charset="0"/>
              </a:rPr>
              <a:t>T</a:t>
            </a:r>
            <a:r>
              <a:rPr lang="en-US" dirty="0">
                <a:latin typeface="Consolas" panose="020B0609020204030204" pitchFamily="49" charset="0"/>
                <a:cs typeface="Consolas" panose="020B0609020204030204" pitchFamily="49" charset="0"/>
              </a:rPr>
              <a:t>    64 </a:t>
            </a:r>
            <a:r>
              <a:rPr lang="en-US" dirty="0">
                <a:highlight>
                  <a:srgbClr val="FFFF00"/>
                </a:highlight>
                <a:latin typeface="Consolas" panose="020B0609020204030204" pitchFamily="49" charset="0"/>
                <a:cs typeface="Consolas" panose="020B0609020204030204" pitchFamily="49" charset="0"/>
              </a:rPr>
              <a:t>d</a:t>
            </a:r>
            <a:r>
              <a:rPr lang="en-US" dirty="0">
                <a:latin typeface="Consolas" panose="020B0609020204030204" pitchFamily="49" charset="0"/>
                <a:cs typeface="Consolas" panose="020B0609020204030204" pitchFamily="49" charset="0"/>
              </a:rPr>
              <a:t>    74 </a:t>
            </a:r>
            <a:r>
              <a:rPr lang="en-US" dirty="0">
                <a:highlight>
                  <a:srgbClr val="FFFF00"/>
                </a:highlight>
                <a:latin typeface="Consolas" panose="020B0609020204030204" pitchFamily="49" charset="0"/>
                <a:cs typeface="Consolas" panose="020B0609020204030204" pitchFamily="49" charset="0"/>
              </a:rPr>
              <a:t>t</a:t>
            </a:r>
          </a:p>
          <a:p>
            <a:r>
              <a:rPr lang="en-US" dirty="0">
                <a:latin typeface="Consolas" panose="020B0609020204030204" pitchFamily="49" charset="0"/>
                <a:cs typeface="Consolas" panose="020B0609020204030204" pitchFamily="49" charset="0"/>
              </a:rPr>
              <a:t>   05 </a:t>
            </a:r>
            <a:r>
              <a:rPr lang="en-US" dirty="0">
                <a:highlight>
                  <a:srgbClr val="FFFF00"/>
                </a:highlight>
                <a:latin typeface="Consolas" panose="020B0609020204030204" pitchFamily="49" charset="0"/>
                <a:cs typeface="Consolas" panose="020B0609020204030204" pitchFamily="49" charset="0"/>
              </a:rPr>
              <a:t>ENQ</a:t>
            </a:r>
            <a:r>
              <a:rPr lang="en-US" dirty="0">
                <a:latin typeface="Consolas" panose="020B0609020204030204" pitchFamily="49" charset="0"/>
                <a:cs typeface="Consolas" panose="020B0609020204030204" pitchFamily="49" charset="0"/>
              </a:rPr>
              <a:t>    15 </a:t>
            </a:r>
            <a:r>
              <a:rPr lang="en-US" dirty="0">
                <a:highlight>
                  <a:srgbClr val="FFFF00"/>
                </a:highlight>
                <a:latin typeface="Consolas" panose="020B0609020204030204" pitchFamily="49" charset="0"/>
                <a:cs typeface="Consolas" panose="020B0609020204030204" pitchFamily="49" charset="0"/>
              </a:rPr>
              <a:t>NAK</a:t>
            </a:r>
            <a:r>
              <a:rPr lang="en-US" dirty="0">
                <a:latin typeface="Consolas" panose="020B0609020204030204" pitchFamily="49" charset="0"/>
                <a:cs typeface="Consolas" panose="020B0609020204030204" pitchFamily="49" charset="0"/>
              </a:rPr>
              <a:t>    25 </a:t>
            </a:r>
            <a:r>
              <a:rPr lang="en-US" dirty="0">
                <a:highlight>
                  <a:srgbClr val="FFFF00"/>
                </a:highlight>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35 </a:t>
            </a:r>
            <a:r>
              <a:rPr lang="en-US" dirty="0">
                <a:highlight>
                  <a:srgbClr val="FFFF00"/>
                </a:highlight>
                <a:latin typeface="Consolas" panose="020B0609020204030204" pitchFamily="49" charset="0"/>
                <a:cs typeface="Consolas" panose="020B0609020204030204" pitchFamily="49" charset="0"/>
              </a:rPr>
              <a:t>5</a:t>
            </a:r>
            <a:r>
              <a:rPr lang="en-US" dirty="0">
                <a:latin typeface="Consolas" panose="020B0609020204030204" pitchFamily="49" charset="0"/>
                <a:cs typeface="Consolas" panose="020B0609020204030204" pitchFamily="49" charset="0"/>
              </a:rPr>
              <a:t>    45 </a:t>
            </a:r>
            <a:r>
              <a:rPr lang="en-US" dirty="0">
                <a:highlight>
                  <a:srgbClr val="FFFF00"/>
                </a:highlight>
                <a:latin typeface="Consolas" panose="020B0609020204030204" pitchFamily="49" charset="0"/>
                <a:cs typeface="Consolas" panose="020B0609020204030204" pitchFamily="49" charset="0"/>
              </a:rPr>
              <a:t>E</a:t>
            </a:r>
            <a:r>
              <a:rPr lang="en-US" dirty="0">
                <a:latin typeface="Consolas" panose="020B0609020204030204" pitchFamily="49" charset="0"/>
                <a:cs typeface="Consolas" panose="020B0609020204030204" pitchFamily="49" charset="0"/>
              </a:rPr>
              <a:t>    55 </a:t>
            </a:r>
            <a:r>
              <a:rPr lang="en-US" dirty="0">
                <a:highlight>
                  <a:srgbClr val="FFFF00"/>
                </a:highlight>
                <a:latin typeface="Consolas" panose="020B0609020204030204" pitchFamily="49" charset="0"/>
                <a:cs typeface="Consolas" panose="020B0609020204030204" pitchFamily="49" charset="0"/>
              </a:rPr>
              <a:t>U</a:t>
            </a:r>
            <a:r>
              <a:rPr lang="en-US" dirty="0">
                <a:latin typeface="Consolas" panose="020B0609020204030204" pitchFamily="49" charset="0"/>
                <a:cs typeface="Consolas" panose="020B0609020204030204" pitchFamily="49" charset="0"/>
              </a:rPr>
              <a:t>    65 </a:t>
            </a:r>
            <a:r>
              <a:rPr lang="en-US" dirty="0">
                <a:highlight>
                  <a:srgbClr val="FFFF00"/>
                </a:highlight>
                <a:latin typeface="Consolas" panose="020B0609020204030204" pitchFamily="49" charset="0"/>
                <a:cs typeface="Consolas" panose="020B0609020204030204" pitchFamily="49" charset="0"/>
              </a:rPr>
              <a:t>e</a:t>
            </a:r>
            <a:r>
              <a:rPr lang="en-US" dirty="0">
                <a:latin typeface="Consolas" panose="020B0609020204030204" pitchFamily="49" charset="0"/>
                <a:cs typeface="Consolas" panose="020B0609020204030204" pitchFamily="49" charset="0"/>
              </a:rPr>
              <a:t>    75 </a:t>
            </a:r>
            <a:r>
              <a:rPr lang="en-US" dirty="0">
                <a:highlight>
                  <a:srgbClr val="FFFF00"/>
                </a:highlight>
                <a:latin typeface="Consolas" panose="020B0609020204030204" pitchFamily="49" charset="0"/>
                <a:cs typeface="Consolas" panose="020B0609020204030204" pitchFamily="49" charset="0"/>
              </a:rPr>
              <a:t>u</a:t>
            </a:r>
          </a:p>
          <a:p>
            <a:r>
              <a:rPr lang="en-US" dirty="0">
                <a:latin typeface="Consolas" panose="020B0609020204030204" pitchFamily="49" charset="0"/>
                <a:cs typeface="Consolas" panose="020B0609020204030204" pitchFamily="49" charset="0"/>
              </a:rPr>
              <a:t>   06 </a:t>
            </a:r>
            <a:r>
              <a:rPr lang="en-US" dirty="0">
                <a:highlight>
                  <a:srgbClr val="FFFF00"/>
                </a:highlight>
                <a:latin typeface="Consolas" panose="020B0609020204030204" pitchFamily="49" charset="0"/>
                <a:cs typeface="Consolas" panose="020B0609020204030204" pitchFamily="49" charset="0"/>
              </a:rPr>
              <a:t>ACK</a:t>
            </a:r>
            <a:r>
              <a:rPr lang="en-US" dirty="0">
                <a:latin typeface="Consolas" panose="020B0609020204030204" pitchFamily="49" charset="0"/>
                <a:cs typeface="Consolas" panose="020B0609020204030204" pitchFamily="49" charset="0"/>
              </a:rPr>
              <a:t>    16 </a:t>
            </a:r>
            <a:r>
              <a:rPr lang="en-US" dirty="0">
                <a:highlight>
                  <a:srgbClr val="FFFF00"/>
                </a:highlight>
                <a:latin typeface="Consolas" panose="020B0609020204030204" pitchFamily="49" charset="0"/>
                <a:cs typeface="Consolas" panose="020B0609020204030204" pitchFamily="49" charset="0"/>
              </a:rPr>
              <a:t>SYN</a:t>
            </a:r>
            <a:r>
              <a:rPr lang="en-US" dirty="0">
                <a:latin typeface="Consolas" panose="020B0609020204030204" pitchFamily="49" charset="0"/>
                <a:cs typeface="Consolas" panose="020B0609020204030204" pitchFamily="49" charset="0"/>
              </a:rPr>
              <a:t>    26 </a:t>
            </a:r>
            <a:r>
              <a:rPr lang="en-US" dirty="0">
                <a:highlight>
                  <a:srgbClr val="FFFF00"/>
                </a:highlight>
                <a:latin typeface="Consolas" panose="020B0609020204030204" pitchFamily="49" charset="0"/>
                <a:cs typeface="Consolas" panose="020B0609020204030204" pitchFamily="49" charset="0"/>
              </a:rPr>
              <a:t>&amp;</a:t>
            </a:r>
            <a:r>
              <a:rPr lang="en-US" dirty="0">
                <a:latin typeface="Consolas" panose="020B0609020204030204" pitchFamily="49" charset="0"/>
                <a:cs typeface="Consolas" panose="020B0609020204030204" pitchFamily="49" charset="0"/>
              </a:rPr>
              <a:t>    36 </a:t>
            </a:r>
            <a:r>
              <a:rPr lang="en-US" dirty="0">
                <a:highlight>
                  <a:srgbClr val="FFFF00"/>
                </a:highlight>
                <a:latin typeface="Consolas" panose="020B0609020204030204" pitchFamily="49" charset="0"/>
                <a:cs typeface="Consolas" panose="020B0609020204030204" pitchFamily="49" charset="0"/>
              </a:rPr>
              <a:t>6</a:t>
            </a:r>
            <a:r>
              <a:rPr lang="en-US" dirty="0">
                <a:latin typeface="Consolas" panose="020B0609020204030204" pitchFamily="49" charset="0"/>
                <a:cs typeface="Consolas" panose="020B0609020204030204" pitchFamily="49" charset="0"/>
              </a:rPr>
              <a:t>    46 </a:t>
            </a:r>
            <a:r>
              <a:rPr lang="en-US" dirty="0">
                <a:highlight>
                  <a:srgbClr val="FFFF00"/>
                </a:highlight>
                <a:latin typeface="Consolas" panose="020B0609020204030204" pitchFamily="49" charset="0"/>
                <a:cs typeface="Consolas" panose="020B0609020204030204" pitchFamily="49" charset="0"/>
              </a:rPr>
              <a:t>F</a:t>
            </a:r>
            <a:r>
              <a:rPr lang="en-US" dirty="0">
                <a:latin typeface="Consolas" panose="020B0609020204030204" pitchFamily="49" charset="0"/>
                <a:cs typeface="Consolas" panose="020B0609020204030204" pitchFamily="49" charset="0"/>
              </a:rPr>
              <a:t>    56 </a:t>
            </a:r>
            <a:r>
              <a:rPr lang="en-US" dirty="0">
                <a:highlight>
                  <a:srgbClr val="FFFF00"/>
                </a:highlight>
                <a:latin typeface="Consolas" panose="020B0609020204030204" pitchFamily="49" charset="0"/>
                <a:cs typeface="Consolas" panose="020B0609020204030204" pitchFamily="49" charset="0"/>
              </a:rPr>
              <a:t>V</a:t>
            </a:r>
            <a:r>
              <a:rPr lang="en-US" dirty="0">
                <a:latin typeface="Consolas" panose="020B0609020204030204" pitchFamily="49" charset="0"/>
                <a:cs typeface="Consolas" panose="020B0609020204030204" pitchFamily="49" charset="0"/>
              </a:rPr>
              <a:t>    66 </a:t>
            </a:r>
            <a:r>
              <a:rPr lang="en-US" dirty="0">
                <a:highlight>
                  <a:srgbClr val="FFFF00"/>
                </a:highlight>
                <a:latin typeface="Consolas" panose="020B0609020204030204" pitchFamily="49" charset="0"/>
                <a:cs typeface="Consolas" panose="020B0609020204030204" pitchFamily="49" charset="0"/>
              </a:rPr>
              <a:t>f</a:t>
            </a:r>
            <a:r>
              <a:rPr lang="en-US" dirty="0">
                <a:latin typeface="Consolas" panose="020B0609020204030204" pitchFamily="49" charset="0"/>
                <a:cs typeface="Consolas" panose="020B0609020204030204" pitchFamily="49" charset="0"/>
              </a:rPr>
              <a:t>    76 </a:t>
            </a:r>
            <a:r>
              <a:rPr lang="en-US" dirty="0">
                <a:highlight>
                  <a:srgbClr val="FFFF00"/>
                </a:highlight>
                <a:latin typeface="Consolas" panose="020B0609020204030204" pitchFamily="49" charset="0"/>
                <a:cs typeface="Consolas" panose="020B0609020204030204" pitchFamily="49" charset="0"/>
              </a:rPr>
              <a:t>v</a:t>
            </a:r>
          </a:p>
          <a:p>
            <a:r>
              <a:rPr lang="en-US" dirty="0">
                <a:latin typeface="Consolas" panose="020B0609020204030204" pitchFamily="49" charset="0"/>
                <a:cs typeface="Consolas" panose="020B0609020204030204" pitchFamily="49" charset="0"/>
              </a:rPr>
              <a:t>   07 </a:t>
            </a:r>
            <a:r>
              <a:rPr lang="en-US" dirty="0">
                <a:highlight>
                  <a:srgbClr val="FFFF00"/>
                </a:highlight>
                <a:latin typeface="Consolas" panose="020B0609020204030204" pitchFamily="49" charset="0"/>
                <a:cs typeface="Consolas" panose="020B0609020204030204" pitchFamily="49" charset="0"/>
              </a:rPr>
              <a:t>BEL</a:t>
            </a:r>
            <a:r>
              <a:rPr lang="en-US" dirty="0">
                <a:latin typeface="Consolas" panose="020B0609020204030204" pitchFamily="49" charset="0"/>
                <a:cs typeface="Consolas" panose="020B0609020204030204" pitchFamily="49" charset="0"/>
              </a:rPr>
              <a:t>    17 </a:t>
            </a:r>
            <a:r>
              <a:rPr lang="en-US" dirty="0">
                <a:highlight>
                  <a:srgbClr val="FFFF00"/>
                </a:highlight>
                <a:latin typeface="Consolas" panose="020B0609020204030204" pitchFamily="49" charset="0"/>
                <a:cs typeface="Consolas" panose="020B0609020204030204" pitchFamily="49" charset="0"/>
              </a:rPr>
              <a:t>ETB</a:t>
            </a:r>
            <a:r>
              <a:rPr lang="en-US" dirty="0">
                <a:latin typeface="Consolas" panose="020B0609020204030204" pitchFamily="49" charset="0"/>
                <a:cs typeface="Consolas" panose="020B0609020204030204" pitchFamily="49" charset="0"/>
              </a:rPr>
              <a:t>    27 </a:t>
            </a:r>
            <a:r>
              <a:rPr lang="en-US" dirty="0">
                <a:highlight>
                  <a:srgbClr val="FFFF00"/>
                </a:highlight>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37 </a:t>
            </a:r>
            <a:r>
              <a:rPr lang="en-US" dirty="0">
                <a:highlight>
                  <a:srgbClr val="FFFF00"/>
                </a:highlight>
                <a:latin typeface="Consolas" panose="020B0609020204030204" pitchFamily="49" charset="0"/>
                <a:cs typeface="Consolas" panose="020B0609020204030204" pitchFamily="49" charset="0"/>
              </a:rPr>
              <a:t>7</a:t>
            </a:r>
            <a:r>
              <a:rPr lang="en-US" dirty="0">
                <a:latin typeface="Consolas" panose="020B0609020204030204" pitchFamily="49" charset="0"/>
                <a:cs typeface="Consolas" panose="020B0609020204030204" pitchFamily="49" charset="0"/>
              </a:rPr>
              <a:t>    47 </a:t>
            </a:r>
            <a:r>
              <a:rPr lang="en-US" dirty="0">
                <a:highlight>
                  <a:srgbClr val="FFFF00"/>
                </a:highlight>
                <a:latin typeface="Consolas" panose="020B0609020204030204" pitchFamily="49" charset="0"/>
                <a:cs typeface="Consolas" panose="020B0609020204030204" pitchFamily="49" charset="0"/>
              </a:rPr>
              <a:t>G</a:t>
            </a:r>
            <a:r>
              <a:rPr lang="en-US" dirty="0">
                <a:latin typeface="Consolas" panose="020B0609020204030204" pitchFamily="49" charset="0"/>
                <a:cs typeface="Consolas" panose="020B0609020204030204" pitchFamily="49" charset="0"/>
              </a:rPr>
              <a:t>    57 </a:t>
            </a:r>
            <a:r>
              <a:rPr lang="en-US" dirty="0">
                <a:highlight>
                  <a:srgbClr val="FFFF00"/>
                </a:highlight>
                <a:latin typeface="Consolas" panose="020B0609020204030204" pitchFamily="49" charset="0"/>
                <a:cs typeface="Consolas" panose="020B0609020204030204" pitchFamily="49" charset="0"/>
              </a:rPr>
              <a:t>W</a:t>
            </a:r>
            <a:r>
              <a:rPr lang="en-US" dirty="0">
                <a:latin typeface="Consolas" panose="020B0609020204030204" pitchFamily="49" charset="0"/>
                <a:cs typeface="Consolas" panose="020B0609020204030204" pitchFamily="49" charset="0"/>
              </a:rPr>
              <a:t>    67 </a:t>
            </a:r>
            <a:r>
              <a:rPr lang="en-US" dirty="0">
                <a:highlight>
                  <a:srgbClr val="FFFF00"/>
                </a:highlight>
                <a:latin typeface="Consolas" panose="020B0609020204030204" pitchFamily="49" charset="0"/>
                <a:cs typeface="Consolas" panose="020B0609020204030204" pitchFamily="49" charset="0"/>
              </a:rPr>
              <a:t>g</a:t>
            </a:r>
            <a:r>
              <a:rPr lang="en-US" dirty="0">
                <a:latin typeface="Consolas" panose="020B0609020204030204" pitchFamily="49" charset="0"/>
                <a:cs typeface="Consolas" panose="020B0609020204030204" pitchFamily="49" charset="0"/>
              </a:rPr>
              <a:t>    77 </a:t>
            </a:r>
            <a:r>
              <a:rPr lang="en-US" dirty="0">
                <a:highlight>
                  <a:srgbClr val="FFFF00"/>
                </a:highlight>
                <a:latin typeface="Consolas" panose="020B0609020204030204" pitchFamily="49" charset="0"/>
                <a:cs typeface="Consolas" panose="020B0609020204030204" pitchFamily="49" charset="0"/>
              </a:rPr>
              <a:t>w</a:t>
            </a:r>
          </a:p>
          <a:p>
            <a:r>
              <a:rPr lang="en-US" dirty="0">
                <a:latin typeface="Consolas" panose="020B0609020204030204" pitchFamily="49" charset="0"/>
                <a:cs typeface="Consolas" panose="020B0609020204030204" pitchFamily="49" charset="0"/>
              </a:rPr>
              <a:t>   08 </a:t>
            </a:r>
            <a:r>
              <a:rPr lang="en-US" dirty="0">
                <a:highlight>
                  <a:srgbClr val="FFFF00"/>
                </a:highlight>
                <a:latin typeface="Consolas" panose="020B0609020204030204" pitchFamily="49" charset="0"/>
                <a:cs typeface="Consolas" panose="020B0609020204030204" pitchFamily="49" charset="0"/>
              </a:rPr>
              <a:t>BS</a:t>
            </a:r>
            <a:r>
              <a:rPr lang="en-US" dirty="0">
                <a:latin typeface="Consolas" panose="020B0609020204030204" pitchFamily="49" charset="0"/>
                <a:cs typeface="Consolas" panose="020B0609020204030204" pitchFamily="49" charset="0"/>
              </a:rPr>
              <a:t>     18 </a:t>
            </a:r>
            <a:r>
              <a:rPr lang="en-US" dirty="0">
                <a:highlight>
                  <a:srgbClr val="FFFF00"/>
                </a:highlight>
                <a:latin typeface="Consolas" panose="020B0609020204030204" pitchFamily="49" charset="0"/>
                <a:cs typeface="Consolas" panose="020B0609020204030204" pitchFamily="49" charset="0"/>
              </a:rPr>
              <a:t>CAN</a:t>
            </a:r>
            <a:r>
              <a:rPr lang="en-US" dirty="0">
                <a:latin typeface="Consolas" panose="020B0609020204030204" pitchFamily="49" charset="0"/>
                <a:cs typeface="Consolas" panose="020B0609020204030204" pitchFamily="49" charset="0"/>
              </a:rPr>
              <a:t>    28 </a:t>
            </a:r>
            <a:r>
              <a:rPr lang="en-US" dirty="0">
                <a:highlight>
                  <a:srgbClr val="FFFF00"/>
                </a:highlight>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38 </a:t>
            </a:r>
            <a:r>
              <a:rPr lang="en-US" dirty="0">
                <a:highlight>
                  <a:srgbClr val="FFFF00"/>
                </a:highlight>
                <a:latin typeface="Consolas" panose="020B0609020204030204" pitchFamily="49" charset="0"/>
                <a:cs typeface="Consolas" panose="020B0609020204030204" pitchFamily="49" charset="0"/>
              </a:rPr>
              <a:t>8</a:t>
            </a:r>
            <a:r>
              <a:rPr lang="en-US" dirty="0">
                <a:latin typeface="Consolas" panose="020B0609020204030204" pitchFamily="49" charset="0"/>
                <a:cs typeface="Consolas" panose="020B0609020204030204" pitchFamily="49" charset="0"/>
              </a:rPr>
              <a:t>    48 </a:t>
            </a:r>
            <a:r>
              <a:rPr lang="en-US" dirty="0">
                <a:highlight>
                  <a:srgbClr val="FFFF00"/>
                </a:highlight>
                <a:latin typeface="Consolas" panose="020B0609020204030204" pitchFamily="49" charset="0"/>
                <a:cs typeface="Consolas" panose="020B0609020204030204" pitchFamily="49" charset="0"/>
              </a:rPr>
              <a:t>H</a:t>
            </a:r>
            <a:r>
              <a:rPr lang="en-US" dirty="0">
                <a:latin typeface="Consolas" panose="020B0609020204030204" pitchFamily="49" charset="0"/>
                <a:cs typeface="Consolas" panose="020B0609020204030204" pitchFamily="49" charset="0"/>
              </a:rPr>
              <a:t>    58 </a:t>
            </a:r>
            <a:r>
              <a:rPr lang="en-US" dirty="0">
                <a:highlight>
                  <a:srgbClr val="FFFF00"/>
                </a:highlight>
                <a:latin typeface="Consolas" panose="020B0609020204030204" pitchFamily="49" charset="0"/>
                <a:cs typeface="Consolas" panose="020B0609020204030204" pitchFamily="49" charset="0"/>
              </a:rPr>
              <a:t>X</a:t>
            </a:r>
            <a:r>
              <a:rPr lang="en-US" dirty="0">
                <a:latin typeface="Consolas" panose="020B0609020204030204" pitchFamily="49" charset="0"/>
                <a:cs typeface="Consolas" panose="020B0609020204030204" pitchFamily="49" charset="0"/>
              </a:rPr>
              <a:t>    68 </a:t>
            </a:r>
            <a:r>
              <a:rPr lang="en-US" dirty="0">
                <a:highlight>
                  <a:srgbClr val="FFFF00"/>
                </a:highlight>
                <a:latin typeface="Consolas" panose="020B0609020204030204" pitchFamily="49" charset="0"/>
                <a:cs typeface="Consolas" panose="020B0609020204030204" pitchFamily="49" charset="0"/>
              </a:rPr>
              <a:t>h</a:t>
            </a:r>
            <a:r>
              <a:rPr lang="en-US" dirty="0">
                <a:latin typeface="Consolas" panose="020B0609020204030204" pitchFamily="49" charset="0"/>
                <a:cs typeface="Consolas" panose="020B0609020204030204" pitchFamily="49" charset="0"/>
              </a:rPr>
              <a:t>    78 </a:t>
            </a:r>
            <a:r>
              <a:rPr lang="en-US" dirty="0">
                <a:highlight>
                  <a:srgbClr val="FFFF00"/>
                </a:highlight>
                <a:latin typeface="Consolas" panose="020B0609020204030204" pitchFamily="49" charset="0"/>
                <a:cs typeface="Consolas" panose="020B0609020204030204" pitchFamily="49" charset="0"/>
              </a:rPr>
              <a:t>x</a:t>
            </a:r>
          </a:p>
          <a:p>
            <a:r>
              <a:rPr lang="en-US" dirty="0">
                <a:latin typeface="Consolas" panose="020B0609020204030204" pitchFamily="49" charset="0"/>
                <a:cs typeface="Consolas" panose="020B0609020204030204" pitchFamily="49" charset="0"/>
              </a:rPr>
              <a:t>   09 </a:t>
            </a:r>
            <a:r>
              <a:rPr lang="en-US" dirty="0">
                <a:highlight>
                  <a:srgbClr val="FFFF00"/>
                </a:highlight>
                <a:latin typeface="Consolas" panose="020B0609020204030204" pitchFamily="49" charset="0"/>
                <a:cs typeface="Consolas" panose="020B0609020204030204" pitchFamily="49" charset="0"/>
              </a:rPr>
              <a:t>HT</a:t>
            </a:r>
            <a:r>
              <a:rPr lang="en-US" dirty="0">
                <a:latin typeface="Consolas" panose="020B0609020204030204" pitchFamily="49" charset="0"/>
                <a:cs typeface="Consolas" panose="020B0609020204030204" pitchFamily="49" charset="0"/>
              </a:rPr>
              <a:t>     19 </a:t>
            </a:r>
            <a:r>
              <a:rPr lang="en-US" dirty="0">
                <a:highlight>
                  <a:srgbClr val="FFFF00"/>
                </a:highlight>
                <a:latin typeface="Consolas" panose="020B0609020204030204" pitchFamily="49" charset="0"/>
                <a:cs typeface="Consolas" panose="020B0609020204030204" pitchFamily="49" charset="0"/>
              </a:rPr>
              <a:t>EM</a:t>
            </a:r>
            <a:r>
              <a:rPr lang="en-US" dirty="0">
                <a:latin typeface="Consolas" panose="020B0609020204030204" pitchFamily="49" charset="0"/>
                <a:cs typeface="Consolas" panose="020B0609020204030204" pitchFamily="49" charset="0"/>
              </a:rPr>
              <a:t>     29 </a:t>
            </a:r>
            <a:r>
              <a:rPr lang="en-US" dirty="0">
                <a:highlight>
                  <a:srgbClr val="FFFF00"/>
                </a:highlight>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39 </a:t>
            </a:r>
            <a:r>
              <a:rPr lang="en-US" dirty="0">
                <a:highlight>
                  <a:srgbClr val="FFFF00"/>
                </a:highlight>
                <a:latin typeface="Consolas" panose="020B0609020204030204" pitchFamily="49" charset="0"/>
                <a:cs typeface="Consolas" panose="020B0609020204030204" pitchFamily="49" charset="0"/>
              </a:rPr>
              <a:t>9</a:t>
            </a:r>
            <a:r>
              <a:rPr lang="en-US" dirty="0">
                <a:latin typeface="Consolas" panose="020B0609020204030204" pitchFamily="49" charset="0"/>
                <a:cs typeface="Consolas" panose="020B0609020204030204" pitchFamily="49" charset="0"/>
              </a:rPr>
              <a:t>    49 </a:t>
            </a:r>
            <a:r>
              <a:rPr lang="en-US" dirty="0">
                <a:highlight>
                  <a:srgbClr val="FFFF00"/>
                </a:highlight>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59 </a:t>
            </a:r>
            <a:r>
              <a:rPr lang="en-US" dirty="0">
                <a:highlight>
                  <a:srgbClr val="FFFF00"/>
                </a:highlight>
                <a:latin typeface="Consolas" panose="020B0609020204030204" pitchFamily="49" charset="0"/>
                <a:cs typeface="Consolas" panose="020B0609020204030204" pitchFamily="49" charset="0"/>
              </a:rPr>
              <a:t>Y</a:t>
            </a:r>
            <a:r>
              <a:rPr lang="en-US" dirty="0">
                <a:latin typeface="Consolas" panose="020B0609020204030204" pitchFamily="49" charset="0"/>
                <a:cs typeface="Consolas" panose="020B0609020204030204" pitchFamily="49" charset="0"/>
              </a:rPr>
              <a:t>    69 </a:t>
            </a:r>
            <a:r>
              <a:rPr lang="en-US" dirty="0" err="1">
                <a:highlight>
                  <a:srgbClr val="FFFF00"/>
                </a:highlight>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79 </a:t>
            </a:r>
            <a:r>
              <a:rPr lang="en-US" dirty="0">
                <a:highlight>
                  <a:srgbClr val="FFFF00"/>
                </a:highlight>
                <a:latin typeface="Consolas" panose="020B0609020204030204" pitchFamily="49" charset="0"/>
                <a:cs typeface="Consolas" panose="020B0609020204030204" pitchFamily="49" charset="0"/>
              </a:rPr>
              <a:t>y</a:t>
            </a:r>
          </a:p>
          <a:p>
            <a:r>
              <a:rPr lang="en-US" dirty="0">
                <a:latin typeface="Consolas" panose="020B0609020204030204" pitchFamily="49" charset="0"/>
                <a:cs typeface="Consolas" panose="020B0609020204030204" pitchFamily="49" charset="0"/>
              </a:rPr>
              <a:t>   0A </a:t>
            </a:r>
            <a:r>
              <a:rPr lang="en-US" dirty="0">
                <a:highlight>
                  <a:srgbClr val="FFFF00"/>
                </a:highlight>
                <a:latin typeface="Consolas" panose="020B0609020204030204" pitchFamily="49" charset="0"/>
                <a:cs typeface="Consolas" panose="020B0609020204030204" pitchFamily="49" charset="0"/>
              </a:rPr>
              <a:t>LF</a:t>
            </a:r>
            <a:r>
              <a:rPr lang="en-US" dirty="0">
                <a:latin typeface="Consolas" panose="020B0609020204030204" pitchFamily="49" charset="0"/>
                <a:cs typeface="Consolas" panose="020B0609020204030204" pitchFamily="49" charset="0"/>
              </a:rPr>
              <a:t>     1A </a:t>
            </a:r>
            <a:r>
              <a:rPr lang="en-US" dirty="0">
                <a:highlight>
                  <a:srgbClr val="FFFF00"/>
                </a:highlight>
                <a:latin typeface="Consolas" panose="020B0609020204030204" pitchFamily="49" charset="0"/>
                <a:cs typeface="Consolas" panose="020B0609020204030204" pitchFamily="49" charset="0"/>
              </a:rPr>
              <a:t>SUB</a:t>
            </a:r>
            <a:r>
              <a:rPr lang="en-US" dirty="0">
                <a:latin typeface="Consolas" panose="020B0609020204030204" pitchFamily="49" charset="0"/>
                <a:cs typeface="Consolas" panose="020B0609020204030204" pitchFamily="49" charset="0"/>
              </a:rPr>
              <a:t>    2A </a:t>
            </a:r>
            <a:r>
              <a:rPr lang="en-US" dirty="0">
                <a:highlight>
                  <a:srgbClr val="FFFF00"/>
                </a:highlight>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3A </a:t>
            </a:r>
            <a:r>
              <a:rPr lang="en-US" dirty="0">
                <a:highlight>
                  <a:srgbClr val="FFFF00"/>
                </a:highlight>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4A </a:t>
            </a:r>
            <a:r>
              <a:rPr lang="en-US" dirty="0">
                <a:highlight>
                  <a:srgbClr val="FFFF00"/>
                </a:highlight>
                <a:latin typeface="Consolas" panose="020B0609020204030204" pitchFamily="49" charset="0"/>
                <a:cs typeface="Consolas" panose="020B0609020204030204" pitchFamily="49" charset="0"/>
              </a:rPr>
              <a:t>J</a:t>
            </a:r>
            <a:r>
              <a:rPr lang="en-US" dirty="0">
                <a:latin typeface="Consolas" panose="020B0609020204030204" pitchFamily="49" charset="0"/>
                <a:cs typeface="Consolas" panose="020B0609020204030204" pitchFamily="49" charset="0"/>
              </a:rPr>
              <a:t>    5A </a:t>
            </a:r>
            <a:r>
              <a:rPr lang="en-US" dirty="0">
                <a:highlight>
                  <a:srgbClr val="FFFF00"/>
                </a:highlight>
                <a:latin typeface="Consolas" panose="020B0609020204030204" pitchFamily="49" charset="0"/>
                <a:cs typeface="Consolas" panose="020B0609020204030204" pitchFamily="49" charset="0"/>
              </a:rPr>
              <a:t>Z</a:t>
            </a:r>
            <a:r>
              <a:rPr lang="en-US" dirty="0">
                <a:latin typeface="Consolas" panose="020B0609020204030204" pitchFamily="49" charset="0"/>
                <a:cs typeface="Consolas" panose="020B0609020204030204" pitchFamily="49" charset="0"/>
              </a:rPr>
              <a:t>    6A </a:t>
            </a:r>
            <a:r>
              <a:rPr lang="en-US" dirty="0">
                <a:highlight>
                  <a:srgbClr val="FFFF00"/>
                </a:highlight>
                <a:latin typeface="Consolas" panose="020B0609020204030204" pitchFamily="49" charset="0"/>
                <a:cs typeface="Consolas" panose="020B0609020204030204" pitchFamily="49" charset="0"/>
              </a:rPr>
              <a:t>j</a:t>
            </a:r>
            <a:r>
              <a:rPr lang="en-US" dirty="0">
                <a:latin typeface="Consolas" panose="020B0609020204030204" pitchFamily="49" charset="0"/>
                <a:cs typeface="Consolas" panose="020B0609020204030204" pitchFamily="49" charset="0"/>
              </a:rPr>
              <a:t>    7A </a:t>
            </a:r>
            <a:r>
              <a:rPr lang="en-US" dirty="0">
                <a:highlight>
                  <a:srgbClr val="FFFF00"/>
                </a:highlight>
                <a:latin typeface="Consolas" panose="020B0609020204030204" pitchFamily="49" charset="0"/>
                <a:cs typeface="Consolas" panose="020B0609020204030204" pitchFamily="49" charset="0"/>
              </a:rPr>
              <a:t>z</a:t>
            </a:r>
          </a:p>
          <a:p>
            <a:r>
              <a:rPr lang="en-US" dirty="0">
                <a:latin typeface="Consolas" panose="020B0609020204030204" pitchFamily="49" charset="0"/>
                <a:cs typeface="Consolas" panose="020B0609020204030204" pitchFamily="49" charset="0"/>
              </a:rPr>
              <a:t>   0B </a:t>
            </a:r>
            <a:r>
              <a:rPr lang="en-US" dirty="0">
                <a:highlight>
                  <a:srgbClr val="FFFF00"/>
                </a:highlight>
                <a:latin typeface="Consolas" panose="020B0609020204030204" pitchFamily="49" charset="0"/>
                <a:cs typeface="Consolas" panose="020B0609020204030204" pitchFamily="49" charset="0"/>
              </a:rPr>
              <a:t>VT</a:t>
            </a:r>
            <a:r>
              <a:rPr lang="en-US" dirty="0">
                <a:latin typeface="Consolas" panose="020B0609020204030204" pitchFamily="49" charset="0"/>
                <a:cs typeface="Consolas" panose="020B0609020204030204" pitchFamily="49" charset="0"/>
              </a:rPr>
              <a:t>     1B </a:t>
            </a:r>
            <a:r>
              <a:rPr lang="en-US" dirty="0">
                <a:highlight>
                  <a:srgbClr val="FFFF00"/>
                </a:highlight>
                <a:latin typeface="Consolas" panose="020B0609020204030204" pitchFamily="49" charset="0"/>
                <a:cs typeface="Consolas" panose="020B0609020204030204" pitchFamily="49" charset="0"/>
              </a:rPr>
              <a:t>ESC</a:t>
            </a:r>
            <a:r>
              <a:rPr lang="en-US" dirty="0">
                <a:latin typeface="Consolas" panose="020B0609020204030204" pitchFamily="49" charset="0"/>
                <a:cs typeface="Consolas" panose="020B0609020204030204" pitchFamily="49" charset="0"/>
              </a:rPr>
              <a:t>    2B </a:t>
            </a:r>
            <a:r>
              <a:rPr lang="en-US" dirty="0">
                <a:highlight>
                  <a:srgbClr val="FFFF00"/>
                </a:highlight>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3B </a:t>
            </a:r>
            <a:r>
              <a:rPr lang="en-US" dirty="0">
                <a:highlight>
                  <a:srgbClr val="FFFF00"/>
                </a:highlight>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4B </a:t>
            </a:r>
            <a:r>
              <a:rPr lang="en-US" dirty="0">
                <a:highlight>
                  <a:srgbClr val="FFFF00"/>
                </a:highlight>
                <a:latin typeface="Consolas" panose="020B0609020204030204" pitchFamily="49" charset="0"/>
                <a:cs typeface="Consolas" panose="020B0609020204030204" pitchFamily="49" charset="0"/>
              </a:rPr>
              <a:t>K</a:t>
            </a:r>
            <a:r>
              <a:rPr lang="en-US" dirty="0">
                <a:latin typeface="Consolas" panose="020B0609020204030204" pitchFamily="49" charset="0"/>
                <a:cs typeface="Consolas" panose="020B0609020204030204" pitchFamily="49" charset="0"/>
              </a:rPr>
              <a:t>    5B </a:t>
            </a:r>
            <a:r>
              <a:rPr lang="en-US" dirty="0">
                <a:highlight>
                  <a:srgbClr val="FFFF00"/>
                </a:highlight>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6B </a:t>
            </a:r>
            <a:r>
              <a:rPr lang="en-US" dirty="0">
                <a:highlight>
                  <a:srgbClr val="FFFF00"/>
                </a:highlight>
                <a:latin typeface="Consolas" panose="020B0609020204030204" pitchFamily="49" charset="0"/>
                <a:cs typeface="Consolas" panose="020B0609020204030204" pitchFamily="49" charset="0"/>
              </a:rPr>
              <a:t>k</a:t>
            </a:r>
            <a:r>
              <a:rPr lang="en-US" dirty="0">
                <a:latin typeface="Consolas" panose="020B0609020204030204" pitchFamily="49" charset="0"/>
                <a:cs typeface="Consolas" panose="020B0609020204030204" pitchFamily="49" charset="0"/>
              </a:rPr>
              <a:t>    7B </a:t>
            </a:r>
            <a:r>
              <a:rPr lang="en-US" dirty="0">
                <a:highlight>
                  <a:srgbClr val="FFFF00"/>
                </a:highlight>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0C </a:t>
            </a:r>
            <a:r>
              <a:rPr lang="en-US" dirty="0">
                <a:highlight>
                  <a:srgbClr val="FFFF00"/>
                </a:highlight>
                <a:latin typeface="Consolas" panose="020B0609020204030204" pitchFamily="49" charset="0"/>
                <a:cs typeface="Consolas" panose="020B0609020204030204" pitchFamily="49" charset="0"/>
              </a:rPr>
              <a:t>FF</a:t>
            </a:r>
            <a:r>
              <a:rPr lang="en-US" dirty="0">
                <a:latin typeface="Consolas" panose="020B0609020204030204" pitchFamily="49" charset="0"/>
                <a:cs typeface="Consolas" panose="020B0609020204030204" pitchFamily="49" charset="0"/>
              </a:rPr>
              <a:t>     1C </a:t>
            </a:r>
            <a:r>
              <a:rPr lang="en-US" dirty="0">
                <a:highlight>
                  <a:srgbClr val="FFFF00"/>
                </a:highlight>
                <a:latin typeface="Consolas" panose="020B0609020204030204" pitchFamily="49" charset="0"/>
                <a:cs typeface="Consolas" panose="020B0609020204030204" pitchFamily="49" charset="0"/>
              </a:rPr>
              <a:t>FS</a:t>
            </a:r>
            <a:r>
              <a:rPr lang="en-US" dirty="0">
                <a:latin typeface="Consolas" panose="020B0609020204030204" pitchFamily="49" charset="0"/>
                <a:cs typeface="Consolas" panose="020B0609020204030204" pitchFamily="49" charset="0"/>
              </a:rPr>
              <a:t>     2C </a:t>
            </a:r>
            <a:r>
              <a:rPr lang="en-US" dirty="0">
                <a:highlight>
                  <a:srgbClr val="FFFF00"/>
                </a:highlight>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3C </a:t>
            </a:r>
            <a:r>
              <a:rPr lang="en-US" dirty="0">
                <a:highlight>
                  <a:srgbClr val="FFFF00"/>
                </a:highlight>
                <a:latin typeface="Consolas" panose="020B0609020204030204" pitchFamily="49" charset="0"/>
                <a:cs typeface="Consolas" panose="020B0609020204030204" pitchFamily="49" charset="0"/>
              </a:rPr>
              <a:t>&lt;</a:t>
            </a:r>
            <a:r>
              <a:rPr lang="en-US" dirty="0">
                <a:latin typeface="Consolas" panose="020B0609020204030204" pitchFamily="49" charset="0"/>
                <a:cs typeface="Consolas" panose="020B0609020204030204" pitchFamily="49" charset="0"/>
              </a:rPr>
              <a:t>    4C </a:t>
            </a:r>
            <a:r>
              <a:rPr lang="en-US" dirty="0">
                <a:highlight>
                  <a:srgbClr val="FFFF00"/>
                </a:highlight>
                <a:latin typeface="Consolas" panose="020B0609020204030204" pitchFamily="49" charset="0"/>
                <a:cs typeface="Consolas" panose="020B0609020204030204" pitchFamily="49" charset="0"/>
              </a:rPr>
              <a:t>L</a:t>
            </a:r>
            <a:r>
              <a:rPr lang="en-US" dirty="0">
                <a:latin typeface="Consolas" panose="020B0609020204030204" pitchFamily="49" charset="0"/>
                <a:cs typeface="Consolas" panose="020B0609020204030204" pitchFamily="49" charset="0"/>
              </a:rPr>
              <a:t>    5C </a:t>
            </a:r>
            <a:r>
              <a:rPr lang="en-US" dirty="0">
                <a:highlight>
                  <a:srgbClr val="FFFF00"/>
                </a:highlight>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6C </a:t>
            </a:r>
            <a:r>
              <a:rPr lang="en-US" dirty="0">
                <a:highlight>
                  <a:srgbClr val="FFFF00"/>
                </a:highlight>
                <a:latin typeface="Consolas" panose="020B0609020204030204" pitchFamily="49" charset="0"/>
                <a:cs typeface="Consolas" panose="020B0609020204030204" pitchFamily="49" charset="0"/>
              </a:rPr>
              <a:t>l</a:t>
            </a:r>
            <a:r>
              <a:rPr lang="en-US" dirty="0">
                <a:latin typeface="Consolas" panose="020B0609020204030204" pitchFamily="49" charset="0"/>
                <a:cs typeface="Consolas" panose="020B0609020204030204" pitchFamily="49" charset="0"/>
              </a:rPr>
              <a:t>    7C </a:t>
            </a:r>
            <a:r>
              <a:rPr lang="en-US" dirty="0">
                <a:highlight>
                  <a:srgbClr val="FFFF00"/>
                </a:highlight>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0D </a:t>
            </a:r>
            <a:r>
              <a:rPr lang="en-US" dirty="0">
                <a:highlight>
                  <a:srgbClr val="FFFF00"/>
                </a:highlight>
                <a:latin typeface="Consolas" panose="020B0609020204030204" pitchFamily="49" charset="0"/>
                <a:cs typeface="Consolas" panose="020B0609020204030204" pitchFamily="49" charset="0"/>
              </a:rPr>
              <a:t>CR</a:t>
            </a:r>
            <a:r>
              <a:rPr lang="en-US" dirty="0">
                <a:latin typeface="Consolas" panose="020B0609020204030204" pitchFamily="49" charset="0"/>
                <a:cs typeface="Consolas" panose="020B0609020204030204" pitchFamily="49" charset="0"/>
              </a:rPr>
              <a:t>     1D </a:t>
            </a:r>
            <a:r>
              <a:rPr lang="en-US" dirty="0">
                <a:highlight>
                  <a:srgbClr val="FFFF00"/>
                </a:highlight>
                <a:latin typeface="Consolas" panose="020B0609020204030204" pitchFamily="49" charset="0"/>
                <a:cs typeface="Consolas" panose="020B0609020204030204" pitchFamily="49" charset="0"/>
              </a:rPr>
              <a:t>GS</a:t>
            </a:r>
            <a:r>
              <a:rPr lang="en-US" dirty="0">
                <a:latin typeface="Consolas" panose="020B0609020204030204" pitchFamily="49" charset="0"/>
                <a:cs typeface="Consolas" panose="020B0609020204030204" pitchFamily="49" charset="0"/>
              </a:rPr>
              <a:t>     2D </a:t>
            </a:r>
            <a:r>
              <a:rPr lang="en-US" dirty="0">
                <a:highlight>
                  <a:srgbClr val="FFFF00"/>
                </a:highlight>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3D </a:t>
            </a:r>
            <a:r>
              <a:rPr lang="en-US" dirty="0">
                <a:highlight>
                  <a:srgbClr val="FFFF00"/>
                </a:highlight>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4D </a:t>
            </a:r>
            <a:r>
              <a:rPr lang="en-US" dirty="0">
                <a:highlight>
                  <a:srgbClr val="FFFF00"/>
                </a:highlight>
                <a:latin typeface="Consolas" panose="020B0609020204030204" pitchFamily="49" charset="0"/>
                <a:cs typeface="Consolas" panose="020B0609020204030204" pitchFamily="49" charset="0"/>
              </a:rPr>
              <a:t>M</a:t>
            </a:r>
            <a:r>
              <a:rPr lang="en-US" dirty="0">
                <a:latin typeface="Consolas" panose="020B0609020204030204" pitchFamily="49" charset="0"/>
                <a:cs typeface="Consolas" panose="020B0609020204030204" pitchFamily="49" charset="0"/>
              </a:rPr>
              <a:t>    5D </a:t>
            </a:r>
            <a:r>
              <a:rPr lang="en-US" dirty="0">
                <a:highlight>
                  <a:srgbClr val="FFFF00"/>
                </a:highlight>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6D </a:t>
            </a:r>
            <a:r>
              <a:rPr lang="en-US" dirty="0">
                <a:highlight>
                  <a:srgbClr val="FFFF00"/>
                </a:highlight>
                <a:latin typeface="Consolas" panose="020B0609020204030204" pitchFamily="49" charset="0"/>
                <a:cs typeface="Consolas" panose="020B0609020204030204" pitchFamily="49" charset="0"/>
              </a:rPr>
              <a:t>m</a:t>
            </a:r>
            <a:r>
              <a:rPr lang="en-US" dirty="0">
                <a:latin typeface="Consolas" panose="020B0609020204030204" pitchFamily="49" charset="0"/>
                <a:cs typeface="Consolas" panose="020B0609020204030204" pitchFamily="49" charset="0"/>
              </a:rPr>
              <a:t>    7D </a:t>
            </a:r>
            <a:r>
              <a:rPr lang="en-US" dirty="0">
                <a:highlight>
                  <a:srgbClr val="FFFF00"/>
                </a:highlight>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0E </a:t>
            </a:r>
            <a:r>
              <a:rPr lang="en-US" dirty="0">
                <a:highlight>
                  <a:srgbClr val="FFFF00"/>
                </a:highlight>
                <a:latin typeface="Consolas" panose="020B0609020204030204" pitchFamily="49" charset="0"/>
                <a:cs typeface="Consolas" panose="020B0609020204030204" pitchFamily="49" charset="0"/>
              </a:rPr>
              <a:t>SO</a:t>
            </a:r>
            <a:r>
              <a:rPr lang="en-US" dirty="0">
                <a:latin typeface="Consolas" panose="020B0609020204030204" pitchFamily="49" charset="0"/>
                <a:cs typeface="Consolas" panose="020B0609020204030204" pitchFamily="49" charset="0"/>
              </a:rPr>
              <a:t>     1E </a:t>
            </a:r>
            <a:r>
              <a:rPr lang="en-US" dirty="0">
                <a:highlight>
                  <a:srgbClr val="FFFF00"/>
                </a:highlight>
                <a:latin typeface="Consolas" panose="020B0609020204030204" pitchFamily="49" charset="0"/>
                <a:cs typeface="Consolas" panose="020B0609020204030204" pitchFamily="49" charset="0"/>
              </a:rPr>
              <a:t>RS</a:t>
            </a:r>
            <a:r>
              <a:rPr lang="en-US" dirty="0">
                <a:latin typeface="Consolas" panose="020B0609020204030204" pitchFamily="49" charset="0"/>
                <a:cs typeface="Consolas" panose="020B0609020204030204" pitchFamily="49" charset="0"/>
              </a:rPr>
              <a:t>     2E </a:t>
            </a:r>
            <a:r>
              <a:rPr lang="en-US" dirty="0">
                <a:highlight>
                  <a:srgbClr val="FFFF00"/>
                </a:highlight>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3E </a:t>
            </a:r>
            <a:r>
              <a:rPr lang="en-US" dirty="0">
                <a:highlight>
                  <a:srgbClr val="FFFF00"/>
                </a:highlight>
                <a:latin typeface="Consolas" panose="020B0609020204030204" pitchFamily="49" charset="0"/>
                <a:cs typeface="Consolas" panose="020B0609020204030204" pitchFamily="49" charset="0"/>
              </a:rPr>
              <a:t>&gt;</a:t>
            </a:r>
            <a:r>
              <a:rPr lang="en-US" dirty="0">
                <a:latin typeface="Consolas" panose="020B0609020204030204" pitchFamily="49" charset="0"/>
                <a:cs typeface="Consolas" panose="020B0609020204030204" pitchFamily="49" charset="0"/>
              </a:rPr>
              <a:t>    4E </a:t>
            </a:r>
            <a:r>
              <a:rPr lang="en-US" dirty="0">
                <a:highlight>
                  <a:srgbClr val="FFFF00"/>
                </a:highlight>
                <a:latin typeface="Consolas" panose="020B0609020204030204" pitchFamily="49" charset="0"/>
                <a:cs typeface="Consolas" panose="020B0609020204030204" pitchFamily="49" charset="0"/>
              </a:rPr>
              <a:t>N</a:t>
            </a:r>
            <a:r>
              <a:rPr lang="en-US" dirty="0">
                <a:latin typeface="Consolas" panose="020B0609020204030204" pitchFamily="49" charset="0"/>
                <a:cs typeface="Consolas" panose="020B0609020204030204" pitchFamily="49" charset="0"/>
              </a:rPr>
              <a:t>    5E </a:t>
            </a:r>
            <a:r>
              <a:rPr lang="en-US" dirty="0">
                <a:highlight>
                  <a:srgbClr val="FFFF00"/>
                </a:highlight>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6E </a:t>
            </a:r>
            <a:r>
              <a:rPr lang="en-US" dirty="0">
                <a:highlight>
                  <a:srgbClr val="FFFF00"/>
                </a:highlight>
                <a:latin typeface="Consolas" panose="020B0609020204030204" pitchFamily="49" charset="0"/>
                <a:cs typeface="Consolas" panose="020B0609020204030204" pitchFamily="49" charset="0"/>
              </a:rPr>
              <a:t>n</a:t>
            </a:r>
            <a:r>
              <a:rPr lang="en-US" dirty="0">
                <a:latin typeface="Consolas" panose="020B0609020204030204" pitchFamily="49" charset="0"/>
                <a:cs typeface="Consolas" panose="020B0609020204030204" pitchFamily="49" charset="0"/>
              </a:rPr>
              <a:t>    7E </a:t>
            </a:r>
            <a:r>
              <a:rPr lang="en-US" dirty="0">
                <a:highlight>
                  <a:srgbClr val="FFFF00"/>
                </a:highlight>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0F </a:t>
            </a:r>
            <a:r>
              <a:rPr lang="en-US" dirty="0">
                <a:highlight>
                  <a:srgbClr val="FFFF00"/>
                </a:highlight>
                <a:latin typeface="Consolas" panose="020B0609020204030204" pitchFamily="49" charset="0"/>
                <a:cs typeface="Consolas" panose="020B0609020204030204" pitchFamily="49" charset="0"/>
              </a:rPr>
              <a:t>SI</a:t>
            </a:r>
            <a:r>
              <a:rPr lang="en-US" dirty="0">
                <a:latin typeface="Consolas" panose="020B0609020204030204" pitchFamily="49" charset="0"/>
                <a:cs typeface="Consolas" panose="020B0609020204030204" pitchFamily="49" charset="0"/>
              </a:rPr>
              <a:t>     1F </a:t>
            </a:r>
            <a:r>
              <a:rPr lang="en-US" dirty="0">
                <a:highlight>
                  <a:srgbClr val="FFFF00"/>
                </a:highlight>
                <a:latin typeface="Consolas" panose="020B0609020204030204" pitchFamily="49" charset="0"/>
                <a:cs typeface="Consolas" panose="020B0609020204030204" pitchFamily="49" charset="0"/>
              </a:rPr>
              <a:t>US</a:t>
            </a:r>
            <a:r>
              <a:rPr lang="en-US" dirty="0">
                <a:latin typeface="Consolas" panose="020B0609020204030204" pitchFamily="49" charset="0"/>
                <a:cs typeface="Consolas" panose="020B0609020204030204" pitchFamily="49" charset="0"/>
              </a:rPr>
              <a:t>     2F </a:t>
            </a:r>
            <a:r>
              <a:rPr lang="en-US" dirty="0">
                <a:highlight>
                  <a:srgbClr val="FFFF00"/>
                </a:highlight>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3F </a:t>
            </a:r>
            <a:r>
              <a:rPr lang="en-US" dirty="0">
                <a:highlight>
                  <a:srgbClr val="FFFF00"/>
                </a:highlight>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4F </a:t>
            </a:r>
            <a:r>
              <a:rPr lang="en-US" dirty="0">
                <a:highlight>
                  <a:srgbClr val="FFFF00"/>
                </a:highlight>
                <a:latin typeface="Consolas" panose="020B0609020204030204" pitchFamily="49" charset="0"/>
                <a:cs typeface="Consolas" panose="020B0609020204030204" pitchFamily="49" charset="0"/>
              </a:rPr>
              <a:t>O</a:t>
            </a:r>
            <a:r>
              <a:rPr lang="en-US" dirty="0">
                <a:latin typeface="Consolas" panose="020B0609020204030204" pitchFamily="49" charset="0"/>
                <a:cs typeface="Consolas" panose="020B0609020204030204" pitchFamily="49" charset="0"/>
              </a:rPr>
              <a:t>    5F </a:t>
            </a:r>
            <a:r>
              <a:rPr lang="en-US" dirty="0">
                <a:highlight>
                  <a:srgbClr val="FFFF00"/>
                </a:highlight>
                <a:latin typeface="Consolas" panose="020B0609020204030204" pitchFamily="49" charset="0"/>
                <a:cs typeface="Consolas" panose="020B0609020204030204" pitchFamily="49" charset="0"/>
              </a:rPr>
              <a:t>_</a:t>
            </a:r>
            <a:r>
              <a:rPr lang="en-US" dirty="0">
                <a:latin typeface="Consolas" panose="020B0609020204030204" pitchFamily="49" charset="0"/>
                <a:cs typeface="Consolas" panose="020B0609020204030204" pitchFamily="49" charset="0"/>
              </a:rPr>
              <a:t>    6F </a:t>
            </a:r>
            <a:r>
              <a:rPr lang="en-US" dirty="0">
                <a:highlight>
                  <a:srgbClr val="FFFF00"/>
                </a:highlight>
                <a:latin typeface="Consolas" panose="020B0609020204030204" pitchFamily="49" charset="0"/>
                <a:cs typeface="Consolas" panose="020B0609020204030204" pitchFamily="49" charset="0"/>
              </a:rPr>
              <a:t>o</a:t>
            </a:r>
            <a:r>
              <a:rPr lang="en-US" dirty="0">
                <a:latin typeface="Consolas" panose="020B0609020204030204" pitchFamily="49" charset="0"/>
                <a:cs typeface="Consolas" panose="020B0609020204030204" pitchFamily="49" charset="0"/>
              </a:rPr>
              <a:t>    7F </a:t>
            </a:r>
            <a:r>
              <a:rPr lang="en-US" dirty="0">
                <a:highlight>
                  <a:srgbClr val="FFFF00"/>
                </a:highlight>
                <a:latin typeface="Consolas" panose="020B0609020204030204" pitchFamily="49" charset="0"/>
                <a:cs typeface="Consolas" panose="020B0609020204030204" pitchFamily="49" charset="0"/>
              </a:rPr>
              <a:t>DEL</a:t>
            </a:r>
          </a:p>
        </p:txBody>
      </p:sp>
    </p:spTree>
    <p:extLst>
      <p:ext uri="{BB962C8B-B14F-4D97-AF65-F5344CB8AC3E}">
        <p14:creationId xmlns:p14="http://schemas.microsoft.com/office/powerpoint/2010/main" val="2338801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学论网-矩形 1">
            <a:extLst>
              <a:ext uri="{FF2B5EF4-FFF2-40B4-BE49-F238E27FC236}">
                <a16:creationId xmlns:a16="http://schemas.microsoft.com/office/drawing/2014/main" id="{A0A0D46F-9225-34CF-C885-1D4E76F3F44A}"/>
              </a:ext>
            </a:extLst>
          </p:cNvPr>
          <p:cNvSpPr/>
          <p:nvPr/>
        </p:nvSpPr>
        <p:spPr>
          <a:xfrm>
            <a:off x="0" y="672782"/>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ASCII</a:t>
            </a:r>
            <a:r>
              <a:rPr lang="zh-CN" altLang="en-US"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码表</a:t>
            </a:r>
            <a:r>
              <a:rPr lang="en-US" altLang="zh-CN"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a:t>
            </a:r>
            <a:r>
              <a:rPr lang="zh-CN" altLang="en-US"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十进制</a:t>
            </a:r>
            <a:r>
              <a:rPr lang="en-US" altLang="zh-CN"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a:t>
            </a:r>
            <a:r>
              <a:rPr lang="zh-CN" altLang="en-US"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 （课后参考）</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4" name="TextBox 3">
            <a:extLst>
              <a:ext uri="{FF2B5EF4-FFF2-40B4-BE49-F238E27FC236}">
                <a16:creationId xmlns:a16="http://schemas.microsoft.com/office/drawing/2014/main" id="{E2971EAA-160F-12E5-CF7B-62327AF08D4B}"/>
              </a:ext>
            </a:extLst>
          </p:cNvPr>
          <p:cNvSpPr txBox="1"/>
          <p:nvPr/>
        </p:nvSpPr>
        <p:spPr>
          <a:xfrm>
            <a:off x="1515397" y="1938588"/>
            <a:ext cx="9161206" cy="4524315"/>
          </a:xfrm>
          <a:prstGeom prst="rect">
            <a:avLst/>
          </a:prstGeom>
          <a:solidFill>
            <a:schemeClr val="bg2"/>
          </a:solidFill>
        </p:spPr>
        <p:txBody>
          <a:bodyPr wrap="square">
            <a:spAutoFit/>
          </a:bodyPr>
          <a:lstStyle/>
          <a:p>
            <a:r>
              <a:rPr lang="en-US" dirty="0">
                <a:latin typeface="Consolas" panose="020B0609020204030204" pitchFamily="49" charset="0"/>
                <a:cs typeface="Consolas" panose="020B0609020204030204" pitchFamily="49" charset="0"/>
              </a:rPr>
              <a:t>    0 </a:t>
            </a:r>
            <a:r>
              <a:rPr lang="en-US" dirty="0">
                <a:highlight>
                  <a:srgbClr val="FFFF00"/>
                </a:highlight>
                <a:latin typeface="Consolas" panose="020B0609020204030204" pitchFamily="49" charset="0"/>
                <a:cs typeface="Consolas" panose="020B0609020204030204" pitchFamily="49" charset="0"/>
              </a:rPr>
              <a:t>NUL</a:t>
            </a:r>
            <a:r>
              <a:rPr lang="en-US" dirty="0">
                <a:latin typeface="Consolas" panose="020B0609020204030204" pitchFamily="49" charset="0"/>
                <a:cs typeface="Consolas" panose="020B0609020204030204" pitchFamily="49" charset="0"/>
              </a:rPr>
              <a:t>    16 </a:t>
            </a:r>
            <a:r>
              <a:rPr lang="en-US" dirty="0">
                <a:highlight>
                  <a:srgbClr val="FFFF00"/>
                </a:highlight>
                <a:latin typeface="Consolas" panose="020B0609020204030204" pitchFamily="49" charset="0"/>
                <a:cs typeface="Consolas" panose="020B0609020204030204" pitchFamily="49" charset="0"/>
              </a:rPr>
              <a:t>DLE</a:t>
            </a:r>
            <a:r>
              <a:rPr lang="en-US" dirty="0">
                <a:latin typeface="Consolas" panose="020B0609020204030204" pitchFamily="49" charset="0"/>
                <a:cs typeface="Consolas" panose="020B0609020204030204" pitchFamily="49" charset="0"/>
              </a:rPr>
              <a:t>    32 </a:t>
            </a:r>
            <a:r>
              <a:rPr lang="en-US" dirty="0">
                <a:highlight>
                  <a:srgbClr val="FFFF00"/>
                </a:highlight>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    48 </a:t>
            </a:r>
            <a:r>
              <a:rPr lang="en-US" dirty="0">
                <a:highlight>
                  <a:srgbClr val="FFFF00"/>
                </a:highlight>
                <a:latin typeface="Consolas" panose="020B0609020204030204" pitchFamily="49" charset="0"/>
                <a:cs typeface="Consolas" panose="020B0609020204030204" pitchFamily="49" charset="0"/>
              </a:rPr>
              <a:t>0</a:t>
            </a:r>
            <a:r>
              <a:rPr lang="en-US" dirty="0">
                <a:latin typeface="Consolas" panose="020B0609020204030204" pitchFamily="49" charset="0"/>
                <a:cs typeface="Consolas" panose="020B0609020204030204" pitchFamily="49" charset="0"/>
              </a:rPr>
              <a:t>    64 </a:t>
            </a:r>
            <a:r>
              <a:rPr lang="en-US" dirty="0">
                <a:highlight>
                  <a:srgbClr val="FFFF00"/>
                </a:highlight>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80 </a:t>
            </a:r>
            <a:r>
              <a:rPr lang="en-US" dirty="0">
                <a:highlight>
                  <a:srgbClr val="FFFF00"/>
                </a:highlight>
                <a:latin typeface="Consolas" panose="020B0609020204030204" pitchFamily="49" charset="0"/>
                <a:cs typeface="Consolas" panose="020B0609020204030204" pitchFamily="49" charset="0"/>
              </a:rPr>
              <a:t>P</a:t>
            </a:r>
            <a:r>
              <a:rPr lang="en-US" dirty="0">
                <a:latin typeface="Consolas" panose="020B0609020204030204" pitchFamily="49" charset="0"/>
                <a:cs typeface="Consolas" panose="020B0609020204030204" pitchFamily="49" charset="0"/>
              </a:rPr>
              <a:t>    96 </a:t>
            </a:r>
            <a:r>
              <a:rPr lang="en-US" dirty="0">
                <a:highlight>
                  <a:srgbClr val="FFFF00"/>
                </a:highlight>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112 </a:t>
            </a:r>
            <a:r>
              <a:rPr lang="en-US" dirty="0">
                <a:highlight>
                  <a:srgbClr val="FFFF00"/>
                </a:highlight>
                <a:latin typeface="Consolas" panose="020B0609020204030204" pitchFamily="49" charset="0"/>
                <a:cs typeface="Consolas" panose="020B0609020204030204" pitchFamily="49" charset="0"/>
              </a:rPr>
              <a:t>p</a:t>
            </a:r>
          </a:p>
          <a:p>
            <a:r>
              <a:rPr lang="en-US" dirty="0">
                <a:latin typeface="Consolas" panose="020B0609020204030204" pitchFamily="49" charset="0"/>
                <a:cs typeface="Consolas" panose="020B0609020204030204" pitchFamily="49" charset="0"/>
              </a:rPr>
              <a:t>    1 </a:t>
            </a:r>
            <a:r>
              <a:rPr lang="en-US" dirty="0">
                <a:highlight>
                  <a:srgbClr val="FFFF00"/>
                </a:highlight>
                <a:latin typeface="Consolas" panose="020B0609020204030204" pitchFamily="49" charset="0"/>
                <a:cs typeface="Consolas" panose="020B0609020204030204" pitchFamily="49" charset="0"/>
              </a:rPr>
              <a:t>SOH</a:t>
            </a:r>
            <a:r>
              <a:rPr lang="en-US" dirty="0">
                <a:latin typeface="Consolas" panose="020B0609020204030204" pitchFamily="49" charset="0"/>
                <a:cs typeface="Consolas" panose="020B0609020204030204" pitchFamily="49" charset="0"/>
              </a:rPr>
              <a:t>    17 </a:t>
            </a:r>
            <a:r>
              <a:rPr lang="en-US" dirty="0">
                <a:highlight>
                  <a:srgbClr val="FFFF00"/>
                </a:highlight>
                <a:latin typeface="Consolas" panose="020B0609020204030204" pitchFamily="49" charset="0"/>
                <a:cs typeface="Consolas" panose="020B0609020204030204" pitchFamily="49" charset="0"/>
              </a:rPr>
              <a:t>DC1</a:t>
            </a:r>
            <a:r>
              <a:rPr lang="en-US" dirty="0">
                <a:latin typeface="Consolas" panose="020B0609020204030204" pitchFamily="49" charset="0"/>
                <a:cs typeface="Consolas" panose="020B0609020204030204" pitchFamily="49" charset="0"/>
              </a:rPr>
              <a:t>    33 </a:t>
            </a:r>
            <a:r>
              <a:rPr lang="en-US" dirty="0">
                <a:highlight>
                  <a:srgbClr val="FFFF00"/>
                </a:highlight>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49 </a:t>
            </a:r>
            <a:r>
              <a:rPr lang="en-US" dirty="0">
                <a:highlight>
                  <a:srgbClr val="FFFF00"/>
                </a:highlight>
                <a:latin typeface="Consolas" panose="020B0609020204030204" pitchFamily="49" charset="0"/>
                <a:cs typeface="Consolas" panose="020B0609020204030204" pitchFamily="49" charset="0"/>
              </a:rPr>
              <a:t>1</a:t>
            </a:r>
            <a:r>
              <a:rPr lang="en-US" dirty="0">
                <a:latin typeface="Consolas" panose="020B0609020204030204" pitchFamily="49" charset="0"/>
                <a:cs typeface="Consolas" panose="020B0609020204030204" pitchFamily="49" charset="0"/>
              </a:rPr>
              <a:t>    65 </a:t>
            </a:r>
            <a:r>
              <a:rPr lang="en-US" dirty="0">
                <a:highlight>
                  <a:srgbClr val="FFFF00"/>
                </a:highlight>
                <a:latin typeface="Consolas" panose="020B0609020204030204" pitchFamily="49" charset="0"/>
                <a:cs typeface="Consolas" panose="020B0609020204030204" pitchFamily="49" charset="0"/>
              </a:rPr>
              <a:t>A</a:t>
            </a:r>
            <a:r>
              <a:rPr lang="en-US" dirty="0">
                <a:latin typeface="Consolas" panose="020B0609020204030204" pitchFamily="49" charset="0"/>
                <a:cs typeface="Consolas" panose="020B0609020204030204" pitchFamily="49" charset="0"/>
              </a:rPr>
              <a:t>    81 </a:t>
            </a:r>
            <a:r>
              <a:rPr lang="en-US" dirty="0">
                <a:highlight>
                  <a:srgbClr val="FFFF00"/>
                </a:highlight>
                <a:latin typeface="Consolas" panose="020B0609020204030204" pitchFamily="49" charset="0"/>
                <a:cs typeface="Consolas" panose="020B0609020204030204" pitchFamily="49" charset="0"/>
              </a:rPr>
              <a:t>Q</a:t>
            </a:r>
            <a:r>
              <a:rPr lang="en-US" dirty="0">
                <a:latin typeface="Consolas" panose="020B0609020204030204" pitchFamily="49" charset="0"/>
                <a:cs typeface="Consolas" panose="020B0609020204030204" pitchFamily="49" charset="0"/>
              </a:rPr>
              <a:t>    97 </a:t>
            </a:r>
            <a:r>
              <a:rPr lang="en-US" dirty="0">
                <a:highlight>
                  <a:srgbClr val="FFFF00"/>
                </a:highlight>
                <a:latin typeface="Consolas" panose="020B0609020204030204" pitchFamily="49" charset="0"/>
                <a:cs typeface="Consolas" panose="020B0609020204030204" pitchFamily="49" charset="0"/>
              </a:rPr>
              <a:t>a</a:t>
            </a:r>
            <a:r>
              <a:rPr lang="en-US" dirty="0">
                <a:latin typeface="Consolas" panose="020B0609020204030204" pitchFamily="49" charset="0"/>
                <a:cs typeface="Consolas" panose="020B0609020204030204" pitchFamily="49" charset="0"/>
              </a:rPr>
              <a:t>   113 </a:t>
            </a:r>
            <a:r>
              <a:rPr lang="en-US" dirty="0">
                <a:highlight>
                  <a:srgbClr val="FFFF00"/>
                </a:highlight>
                <a:latin typeface="Consolas" panose="020B0609020204030204" pitchFamily="49" charset="0"/>
                <a:cs typeface="Consolas" panose="020B0609020204030204" pitchFamily="49" charset="0"/>
              </a:rPr>
              <a:t>q</a:t>
            </a:r>
          </a:p>
          <a:p>
            <a:r>
              <a:rPr lang="en-US" dirty="0">
                <a:latin typeface="Consolas" panose="020B0609020204030204" pitchFamily="49" charset="0"/>
                <a:cs typeface="Consolas" panose="020B0609020204030204" pitchFamily="49" charset="0"/>
              </a:rPr>
              <a:t>    2 </a:t>
            </a:r>
            <a:r>
              <a:rPr lang="en-US" dirty="0">
                <a:highlight>
                  <a:srgbClr val="FFFF00"/>
                </a:highlight>
                <a:latin typeface="Consolas" panose="020B0609020204030204" pitchFamily="49" charset="0"/>
                <a:cs typeface="Consolas" panose="020B0609020204030204" pitchFamily="49" charset="0"/>
              </a:rPr>
              <a:t>STX</a:t>
            </a:r>
            <a:r>
              <a:rPr lang="en-US" dirty="0">
                <a:latin typeface="Consolas" panose="020B0609020204030204" pitchFamily="49" charset="0"/>
                <a:cs typeface="Consolas" panose="020B0609020204030204" pitchFamily="49" charset="0"/>
              </a:rPr>
              <a:t>    18 </a:t>
            </a:r>
            <a:r>
              <a:rPr lang="en-US" dirty="0">
                <a:highlight>
                  <a:srgbClr val="FFFF00"/>
                </a:highlight>
                <a:latin typeface="Consolas" panose="020B0609020204030204" pitchFamily="49" charset="0"/>
                <a:cs typeface="Consolas" panose="020B0609020204030204" pitchFamily="49" charset="0"/>
              </a:rPr>
              <a:t>DC2</a:t>
            </a:r>
            <a:r>
              <a:rPr lang="en-US" dirty="0">
                <a:latin typeface="Consolas" panose="020B0609020204030204" pitchFamily="49" charset="0"/>
                <a:cs typeface="Consolas" panose="020B0609020204030204" pitchFamily="49" charset="0"/>
              </a:rPr>
              <a:t>    34 </a:t>
            </a:r>
            <a:r>
              <a:rPr lang="en-US" dirty="0">
                <a:highlight>
                  <a:srgbClr val="FFFF00"/>
                </a:highlight>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50 </a:t>
            </a:r>
            <a:r>
              <a:rPr lang="en-US" dirty="0">
                <a:highlight>
                  <a:srgbClr val="FFFF00"/>
                </a:highlight>
                <a:latin typeface="Consolas" panose="020B0609020204030204" pitchFamily="49" charset="0"/>
                <a:cs typeface="Consolas" panose="020B0609020204030204" pitchFamily="49" charset="0"/>
              </a:rPr>
              <a:t>2</a:t>
            </a:r>
            <a:r>
              <a:rPr lang="en-US" dirty="0">
                <a:latin typeface="Consolas" panose="020B0609020204030204" pitchFamily="49" charset="0"/>
                <a:cs typeface="Consolas" panose="020B0609020204030204" pitchFamily="49" charset="0"/>
              </a:rPr>
              <a:t>    66 </a:t>
            </a:r>
            <a:r>
              <a:rPr lang="en-US" dirty="0">
                <a:highlight>
                  <a:srgbClr val="FFFF00"/>
                </a:highlight>
                <a:latin typeface="Consolas" panose="020B0609020204030204" pitchFamily="49" charset="0"/>
                <a:cs typeface="Consolas" panose="020B0609020204030204" pitchFamily="49" charset="0"/>
              </a:rPr>
              <a:t>B</a:t>
            </a:r>
            <a:r>
              <a:rPr lang="en-US" dirty="0">
                <a:latin typeface="Consolas" panose="020B0609020204030204" pitchFamily="49" charset="0"/>
                <a:cs typeface="Consolas" panose="020B0609020204030204" pitchFamily="49" charset="0"/>
              </a:rPr>
              <a:t>    82 </a:t>
            </a:r>
            <a:r>
              <a:rPr lang="en-US" dirty="0">
                <a:highlight>
                  <a:srgbClr val="FFFF00"/>
                </a:highlight>
                <a:latin typeface="Consolas" panose="020B0609020204030204" pitchFamily="49" charset="0"/>
                <a:cs typeface="Consolas" panose="020B0609020204030204" pitchFamily="49" charset="0"/>
              </a:rPr>
              <a:t>R</a:t>
            </a:r>
            <a:r>
              <a:rPr lang="en-US" dirty="0">
                <a:latin typeface="Consolas" panose="020B0609020204030204" pitchFamily="49" charset="0"/>
                <a:cs typeface="Consolas" panose="020B0609020204030204" pitchFamily="49" charset="0"/>
              </a:rPr>
              <a:t>    98 </a:t>
            </a:r>
            <a:r>
              <a:rPr lang="en-US" dirty="0">
                <a:highlight>
                  <a:srgbClr val="FFFF00"/>
                </a:highlight>
                <a:latin typeface="Consolas" panose="020B0609020204030204" pitchFamily="49" charset="0"/>
                <a:cs typeface="Consolas" panose="020B0609020204030204" pitchFamily="49" charset="0"/>
              </a:rPr>
              <a:t>b</a:t>
            </a:r>
            <a:r>
              <a:rPr lang="en-US" dirty="0">
                <a:latin typeface="Consolas" panose="020B0609020204030204" pitchFamily="49" charset="0"/>
                <a:cs typeface="Consolas" panose="020B0609020204030204" pitchFamily="49" charset="0"/>
              </a:rPr>
              <a:t>   114 </a:t>
            </a:r>
            <a:r>
              <a:rPr lang="en-US" dirty="0">
                <a:highlight>
                  <a:srgbClr val="FFFF00"/>
                </a:highlight>
                <a:latin typeface="Consolas" panose="020B0609020204030204" pitchFamily="49" charset="0"/>
                <a:cs typeface="Consolas" panose="020B0609020204030204" pitchFamily="49" charset="0"/>
              </a:rPr>
              <a:t>r</a:t>
            </a:r>
          </a:p>
          <a:p>
            <a:r>
              <a:rPr lang="en-US" dirty="0">
                <a:latin typeface="Consolas" panose="020B0609020204030204" pitchFamily="49" charset="0"/>
                <a:cs typeface="Consolas" panose="020B0609020204030204" pitchFamily="49" charset="0"/>
              </a:rPr>
              <a:t>    3 </a:t>
            </a:r>
            <a:r>
              <a:rPr lang="en-US" dirty="0">
                <a:highlight>
                  <a:srgbClr val="FFFF00"/>
                </a:highlight>
                <a:latin typeface="Consolas" panose="020B0609020204030204" pitchFamily="49" charset="0"/>
                <a:cs typeface="Consolas" panose="020B0609020204030204" pitchFamily="49" charset="0"/>
              </a:rPr>
              <a:t>ETX</a:t>
            </a:r>
            <a:r>
              <a:rPr lang="en-US" dirty="0">
                <a:latin typeface="Consolas" panose="020B0609020204030204" pitchFamily="49" charset="0"/>
                <a:cs typeface="Consolas" panose="020B0609020204030204" pitchFamily="49" charset="0"/>
              </a:rPr>
              <a:t>    19 </a:t>
            </a:r>
            <a:r>
              <a:rPr lang="en-US" dirty="0">
                <a:highlight>
                  <a:srgbClr val="FFFF00"/>
                </a:highlight>
                <a:latin typeface="Consolas" panose="020B0609020204030204" pitchFamily="49" charset="0"/>
                <a:cs typeface="Consolas" panose="020B0609020204030204" pitchFamily="49" charset="0"/>
              </a:rPr>
              <a:t>DC3</a:t>
            </a:r>
            <a:r>
              <a:rPr lang="en-US" dirty="0">
                <a:latin typeface="Consolas" panose="020B0609020204030204" pitchFamily="49" charset="0"/>
                <a:cs typeface="Consolas" panose="020B0609020204030204" pitchFamily="49" charset="0"/>
              </a:rPr>
              <a:t>    35 </a:t>
            </a:r>
            <a:r>
              <a:rPr lang="en-US" dirty="0">
                <a:highlight>
                  <a:srgbClr val="FFFF00"/>
                </a:highlight>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51 </a:t>
            </a:r>
            <a:r>
              <a:rPr lang="en-US" dirty="0">
                <a:highlight>
                  <a:srgbClr val="FFFF00"/>
                </a:highlight>
                <a:latin typeface="Consolas" panose="020B0609020204030204" pitchFamily="49" charset="0"/>
                <a:cs typeface="Consolas" panose="020B0609020204030204" pitchFamily="49" charset="0"/>
              </a:rPr>
              <a:t>3</a:t>
            </a:r>
            <a:r>
              <a:rPr lang="en-US" dirty="0">
                <a:latin typeface="Consolas" panose="020B0609020204030204" pitchFamily="49" charset="0"/>
                <a:cs typeface="Consolas" panose="020B0609020204030204" pitchFamily="49" charset="0"/>
              </a:rPr>
              <a:t>    67 </a:t>
            </a:r>
            <a:r>
              <a:rPr lang="en-US" dirty="0">
                <a:highlight>
                  <a:srgbClr val="FFFF00"/>
                </a:highlight>
                <a:latin typeface="Consolas" panose="020B0609020204030204" pitchFamily="49" charset="0"/>
                <a:cs typeface="Consolas" panose="020B0609020204030204" pitchFamily="49" charset="0"/>
              </a:rPr>
              <a:t>C</a:t>
            </a:r>
            <a:r>
              <a:rPr lang="en-US" dirty="0">
                <a:latin typeface="Consolas" panose="020B0609020204030204" pitchFamily="49" charset="0"/>
                <a:cs typeface="Consolas" panose="020B0609020204030204" pitchFamily="49" charset="0"/>
              </a:rPr>
              <a:t>    83 </a:t>
            </a:r>
            <a:r>
              <a:rPr lang="en-US" dirty="0">
                <a:highlight>
                  <a:srgbClr val="FFFF00"/>
                </a:highlight>
                <a:latin typeface="Consolas" panose="020B0609020204030204" pitchFamily="49" charset="0"/>
                <a:cs typeface="Consolas" panose="020B0609020204030204" pitchFamily="49" charset="0"/>
              </a:rPr>
              <a:t>S</a:t>
            </a:r>
            <a:r>
              <a:rPr lang="en-US" dirty="0">
                <a:latin typeface="Consolas" panose="020B0609020204030204" pitchFamily="49" charset="0"/>
                <a:cs typeface="Consolas" panose="020B0609020204030204" pitchFamily="49" charset="0"/>
              </a:rPr>
              <a:t>    99 </a:t>
            </a:r>
            <a:r>
              <a:rPr lang="en-US" dirty="0">
                <a:highlight>
                  <a:srgbClr val="FFFF00"/>
                </a:highlight>
                <a:latin typeface="Consolas" panose="020B0609020204030204" pitchFamily="49" charset="0"/>
                <a:cs typeface="Consolas" panose="020B0609020204030204" pitchFamily="49" charset="0"/>
              </a:rPr>
              <a:t>c</a:t>
            </a:r>
            <a:r>
              <a:rPr lang="en-US" dirty="0">
                <a:latin typeface="Consolas" panose="020B0609020204030204" pitchFamily="49" charset="0"/>
                <a:cs typeface="Consolas" panose="020B0609020204030204" pitchFamily="49" charset="0"/>
              </a:rPr>
              <a:t>   115 </a:t>
            </a:r>
            <a:r>
              <a:rPr lang="en-US" dirty="0">
                <a:highlight>
                  <a:srgbClr val="FFFF00"/>
                </a:highlight>
                <a:latin typeface="Consolas" panose="020B0609020204030204" pitchFamily="49" charset="0"/>
                <a:cs typeface="Consolas" panose="020B0609020204030204" pitchFamily="49" charset="0"/>
              </a:rPr>
              <a:t>s</a:t>
            </a:r>
          </a:p>
          <a:p>
            <a:r>
              <a:rPr lang="en-US" dirty="0">
                <a:latin typeface="Consolas" panose="020B0609020204030204" pitchFamily="49" charset="0"/>
                <a:cs typeface="Consolas" panose="020B0609020204030204" pitchFamily="49" charset="0"/>
              </a:rPr>
              <a:t>    4 </a:t>
            </a:r>
            <a:r>
              <a:rPr lang="en-US" dirty="0">
                <a:highlight>
                  <a:srgbClr val="FFFF00"/>
                </a:highlight>
                <a:latin typeface="Consolas" panose="020B0609020204030204" pitchFamily="49" charset="0"/>
                <a:cs typeface="Consolas" panose="020B0609020204030204" pitchFamily="49" charset="0"/>
              </a:rPr>
              <a:t>EOT</a:t>
            </a:r>
            <a:r>
              <a:rPr lang="en-US" dirty="0">
                <a:latin typeface="Consolas" panose="020B0609020204030204" pitchFamily="49" charset="0"/>
                <a:cs typeface="Consolas" panose="020B0609020204030204" pitchFamily="49" charset="0"/>
              </a:rPr>
              <a:t>    20 </a:t>
            </a:r>
            <a:r>
              <a:rPr lang="en-US" dirty="0">
                <a:highlight>
                  <a:srgbClr val="FFFF00"/>
                </a:highlight>
                <a:latin typeface="Consolas" panose="020B0609020204030204" pitchFamily="49" charset="0"/>
                <a:cs typeface="Consolas" panose="020B0609020204030204" pitchFamily="49" charset="0"/>
              </a:rPr>
              <a:t>DC4</a:t>
            </a:r>
            <a:r>
              <a:rPr lang="en-US" dirty="0">
                <a:latin typeface="Consolas" panose="020B0609020204030204" pitchFamily="49" charset="0"/>
                <a:cs typeface="Consolas" panose="020B0609020204030204" pitchFamily="49" charset="0"/>
              </a:rPr>
              <a:t>    36 </a:t>
            </a:r>
            <a:r>
              <a:rPr lang="en-US" dirty="0">
                <a:highlight>
                  <a:srgbClr val="FFFF00"/>
                </a:highlight>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52 </a:t>
            </a:r>
            <a:r>
              <a:rPr lang="en-US" dirty="0">
                <a:highlight>
                  <a:srgbClr val="FFFF00"/>
                </a:highlight>
                <a:latin typeface="Consolas" panose="020B0609020204030204" pitchFamily="49" charset="0"/>
                <a:cs typeface="Consolas" panose="020B0609020204030204" pitchFamily="49" charset="0"/>
              </a:rPr>
              <a:t>4</a:t>
            </a:r>
            <a:r>
              <a:rPr lang="en-US" dirty="0">
                <a:latin typeface="Consolas" panose="020B0609020204030204" pitchFamily="49" charset="0"/>
                <a:cs typeface="Consolas" panose="020B0609020204030204" pitchFamily="49" charset="0"/>
              </a:rPr>
              <a:t>    68 </a:t>
            </a:r>
            <a:r>
              <a:rPr lang="en-US" dirty="0">
                <a:highlight>
                  <a:srgbClr val="FFFF00"/>
                </a:highlight>
                <a:latin typeface="Consolas" panose="020B0609020204030204" pitchFamily="49" charset="0"/>
                <a:cs typeface="Consolas" panose="020B0609020204030204" pitchFamily="49" charset="0"/>
              </a:rPr>
              <a:t>D</a:t>
            </a:r>
            <a:r>
              <a:rPr lang="en-US" dirty="0">
                <a:latin typeface="Consolas" panose="020B0609020204030204" pitchFamily="49" charset="0"/>
                <a:cs typeface="Consolas" panose="020B0609020204030204" pitchFamily="49" charset="0"/>
              </a:rPr>
              <a:t>    84 </a:t>
            </a:r>
            <a:r>
              <a:rPr lang="en-US" dirty="0">
                <a:highlight>
                  <a:srgbClr val="FFFF00"/>
                </a:highlight>
                <a:latin typeface="Consolas" panose="020B0609020204030204" pitchFamily="49" charset="0"/>
                <a:cs typeface="Consolas" panose="020B0609020204030204" pitchFamily="49" charset="0"/>
              </a:rPr>
              <a:t>T</a:t>
            </a:r>
            <a:r>
              <a:rPr lang="en-US" dirty="0">
                <a:latin typeface="Consolas" panose="020B0609020204030204" pitchFamily="49" charset="0"/>
                <a:cs typeface="Consolas" panose="020B0609020204030204" pitchFamily="49" charset="0"/>
              </a:rPr>
              <a:t>   100 </a:t>
            </a:r>
            <a:r>
              <a:rPr lang="en-US" dirty="0">
                <a:highlight>
                  <a:srgbClr val="FFFF00"/>
                </a:highlight>
                <a:latin typeface="Consolas" panose="020B0609020204030204" pitchFamily="49" charset="0"/>
                <a:cs typeface="Consolas" panose="020B0609020204030204" pitchFamily="49" charset="0"/>
              </a:rPr>
              <a:t>d</a:t>
            </a:r>
            <a:r>
              <a:rPr lang="en-US" dirty="0">
                <a:latin typeface="Consolas" panose="020B0609020204030204" pitchFamily="49" charset="0"/>
                <a:cs typeface="Consolas" panose="020B0609020204030204" pitchFamily="49" charset="0"/>
              </a:rPr>
              <a:t>   116 </a:t>
            </a:r>
            <a:r>
              <a:rPr lang="en-US" dirty="0">
                <a:highlight>
                  <a:srgbClr val="FFFF00"/>
                </a:highlight>
                <a:latin typeface="Consolas" panose="020B0609020204030204" pitchFamily="49" charset="0"/>
                <a:cs typeface="Consolas" panose="020B0609020204030204" pitchFamily="49" charset="0"/>
              </a:rPr>
              <a:t>t</a:t>
            </a:r>
          </a:p>
          <a:p>
            <a:r>
              <a:rPr lang="en-US" dirty="0">
                <a:latin typeface="Consolas" panose="020B0609020204030204" pitchFamily="49" charset="0"/>
                <a:cs typeface="Consolas" panose="020B0609020204030204" pitchFamily="49" charset="0"/>
              </a:rPr>
              <a:t>    5 </a:t>
            </a:r>
            <a:r>
              <a:rPr lang="en-US" dirty="0">
                <a:highlight>
                  <a:srgbClr val="FFFF00"/>
                </a:highlight>
                <a:latin typeface="Consolas" panose="020B0609020204030204" pitchFamily="49" charset="0"/>
                <a:cs typeface="Consolas" panose="020B0609020204030204" pitchFamily="49" charset="0"/>
              </a:rPr>
              <a:t>ENQ</a:t>
            </a:r>
            <a:r>
              <a:rPr lang="en-US" dirty="0">
                <a:latin typeface="Consolas" panose="020B0609020204030204" pitchFamily="49" charset="0"/>
                <a:cs typeface="Consolas" panose="020B0609020204030204" pitchFamily="49" charset="0"/>
              </a:rPr>
              <a:t>    21 </a:t>
            </a:r>
            <a:r>
              <a:rPr lang="en-US" dirty="0">
                <a:highlight>
                  <a:srgbClr val="FFFF00"/>
                </a:highlight>
                <a:latin typeface="Consolas" panose="020B0609020204030204" pitchFamily="49" charset="0"/>
                <a:cs typeface="Consolas" panose="020B0609020204030204" pitchFamily="49" charset="0"/>
              </a:rPr>
              <a:t>NAK</a:t>
            </a:r>
            <a:r>
              <a:rPr lang="en-US" dirty="0">
                <a:latin typeface="Consolas" panose="020B0609020204030204" pitchFamily="49" charset="0"/>
                <a:cs typeface="Consolas" panose="020B0609020204030204" pitchFamily="49" charset="0"/>
              </a:rPr>
              <a:t>    37 </a:t>
            </a:r>
            <a:r>
              <a:rPr lang="en-US" dirty="0">
                <a:highlight>
                  <a:srgbClr val="FFFF00"/>
                </a:highlight>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53 </a:t>
            </a:r>
            <a:r>
              <a:rPr lang="en-US" dirty="0">
                <a:highlight>
                  <a:srgbClr val="FFFF00"/>
                </a:highlight>
                <a:latin typeface="Consolas" panose="020B0609020204030204" pitchFamily="49" charset="0"/>
                <a:cs typeface="Consolas" panose="020B0609020204030204" pitchFamily="49" charset="0"/>
              </a:rPr>
              <a:t>5</a:t>
            </a:r>
            <a:r>
              <a:rPr lang="en-US" dirty="0">
                <a:latin typeface="Consolas" panose="020B0609020204030204" pitchFamily="49" charset="0"/>
                <a:cs typeface="Consolas" panose="020B0609020204030204" pitchFamily="49" charset="0"/>
              </a:rPr>
              <a:t>    69 </a:t>
            </a:r>
            <a:r>
              <a:rPr lang="en-US" dirty="0">
                <a:highlight>
                  <a:srgbClr val="FFFF00"/>
                </a:highlight>
                <a:latin typeface="Consolas" panose="020B0609020204030204" pitchFamily="49" charset="0"/>
                <a:cs typeface="Consolas" panose="020B0609020204030204" pitchFamily="49" charset="0"/>
              </a:rPr>
              <a:t>E</a:t>
            </a:r>
            <a:r>
              <a:rPr lang="en-US" dirty="0">
                <a:latin typeface="Consolas" panose="020B0609020204030204" pitchFamily="49" charset="0"/>
                <a:cs typeface="Consolas" panose="020B0609020204030204" pitchFamily="49" charset="0"/>
              </a:rPr>
              <a:t>    85 </a:t>
            </a:r>
            <a:r>
              <a:rPr lang="en-US" dirty="0">
                <a:highlight>
                  <a:srgbClr val="FFFF00"/>
                </a:highlight>
                <a:latin typeface="Consolas" panose="020B0609020204030204" pitchFamily="49" charset="0"/>
                <a:cs typeface="Consolas" panose="020B0609020204030204" pitchFamily="49" charset="0"/>
              </a:rPr>
              <a:t>U</a:t>
            </a:r>
            <a:r>
              <a:rPr lang="en-US" dirty="0">
                <a:latin typeface="Consolas" panose="020B0609020204030204" pitchFamily="49" charset="0"/>
                <a:cs typeface="Consolas" panose="020B0609020204030204" pitchFamily="49" charset="0"/>
              </a:rPr>
              <a:t>   101 </a:t>
            </a:r>
            <a:r>
              <a:rPr lang="en-US" dirty="0">
                <a:highlight>
                  <a:srgbClr val="FFFF00"/>
                </a:highlight>
                <a:latin typeface="Consolas" panose="020B0609020204030204" pitchFamily="49" charset="0"/>
                <a:cs typeface="Consolas" panose="020B0609020204030204" pitchFamily="49" charset="0"/>
              </a:rPr>
              <a:t>e</a:t>
            </a:r>
            <a:r>
              <a:rPr lang="en-US" dirty="0">
                <a:latin typeface="Consolas" panose="020B0609020204030204" pitchFamily="49" charset="0"/>
                <a:cs typeface="Consolas" panose="020B0609020204030204" pitchFamily="49" charset="0"/>
              </a:rPr>
              <a:t>   117 </a:t>
            </a:r>
            <a:r>
              <a:rPr lang="en-US" dirty="0">
                <a:highlight>
                  <a:srgbClr val="FFFF00"/>
                </a:highlight>
                <a:latin typeface="Consolas" panose="020B0609020204030204" pitchFamily="49" charset="0"/>
                <a:cs typeface="Consolas" panose="020B0609020204030204" pitchFamily="49" charset="0"/>
              </a:rPr>
              <a:t>u</a:t>
            </a:r>
          </a:p>
          <a:p>
            <a:r>
              <a:rPr lang="en-US" dirty="0">
                <a:latin typeface="Consolas" panose="020B0609020204030204" pitchFamily="49" charset="0"/>
                <a:cs typeface="Consolas" panose="020B0609020204030204" pitchFamily="49" charset="0"/>
              </a:rPr>
              <a:t>    6 </a:t>
            </a:r>
            <a:r>
              <a:rPr lang="en-US" dirty="0">
                <a:highlight>
                  <a:srgbClr val="FFFF00"/>
                </a:highlight>
                <a:latin typeface="Consolas" panose="020B0609020204030204" pitchFamily="49" charset="0"/>
                <a:cs typeface="Consolas" panose="020B0609020204030204" pitchFamily="49" charset="0"/>
              </a:rPr>
              <a:t>ACK</a:t>
            </a:r>
            <a:r>
              <a:rPr lang="en-US" dirty="0">
                <a:latin typeface="Consolas" panose="020B0609020204030204" pitchFamily="49" charset="0"/>
                <a:cs typeface="Consolas" panose="020B0609020204030204" pitchFamily="49" charset="0"/>
              </a:rPr>
              <a:t>    22 </a:t>
            </a:r>
            <a:r>
              <a:rPr lang="en-US" dirty="0">
                <a:highlight>
                  <a:srgbClr val="FFFF00"/>
                </a:highlight>
                <a:latin typeface="Consolas" panose="020B0609020204030204" pitchFamily="49" charset="0"/>
                <a:cs typeface="Consolas" panose="020B0609020204030204" pitchFamily="49" charset="0"/>
              </a:rPr>
              <a:t>SYN</a:t>
            </a:r>
            <a:r>
              <a:rPr lang="en-US" dirty="0">
                <a:latin typeface="Consolas" panose="020B0609020204030204" pitchFamily="49" charset="0"/>
                <a:cs typeface="Consolas" panose="020B0609020204030204" pitchFamily="49" charset="0"/>
              </a:rPr>
              <a:t>    38 </a:t>
            </a:r>
            <a:r>
              <a:rPr lang="en-US" dirty="0">
                <a:highlight>
                  <a:srgbClr val="FFFF00"/>
                </a:highlight>
                <a:latin typeface="Consolas" panose="020B0609020204030204" pitchFamily="49" charset="0"/>
                <a:cs typeface="Consolas" panose="020B0609020204030204" pitchFamily="49" charset="0"/>
              </a:rPr>
              <a:t>&amp;</a:t>
            </a:r>
            <a:r>
              <a:rPr lang="en-US" dirty="0">
                <a:latin typeface="Consolas" panose="020B0609020204030204" pitchFamily="49" charset="0"/>
                <a:cs typeface="Consolas" panose="020B0609020204030204" pitchFamily="49" charset="0"/>
              </a:rPr>
              <a:t>    54 </a:t>
            </a:r>
            <a:r>
              <a:rPr lang="en-US" dirty="0">
                <a:highlight>
                  <a:srgbClr val="FFFF00"/>
                </a:highlight>
                <a:latin typeface="Consolas" panose="020B0609020204030204" pitchFamily="49" charset="0"/>
                <a:cs typeface="Consolas" panose="020B0609020204030204" pitchFamily="49" charset="0"/>
              </a:rPr>
              <a:t>6</a:t>
            </a:r>
            <a:r>
              <a:rPr lang="en-US" dirty="0">
                <a:latin typeface="Consolas" panose="020B0609020204030204" pitchFamily="49" charset="0"/>
                <a:cs typeface="Consolas" panose="020B0609020204030204" pitchFamily="49" charset="0"/>
              </a:rPr>
              <a:t>    70 </a:t>
            </a:r>
            <a:r>
              <a:rPr lang="en-US" dirty="0">
                <a:highlight>
                  <a:srgbClr val="FFFF00"/>
                </a:highlight>
                <a:latin typeface="Consolas" panose="020B0609020204030204" pitchFamily="49" charset="0"/>
                <a:cs typeface="Consolas" panose="020B0609020204030204" pitchFamily="49" charset="0"/>
              </a:rPr>
              <a:t>F</a:t>
            </a:r>
            <a:r>
              <a:rPr lang="en-US" dirty="0">
                <a:latin typeface="Consolas" panose="020B0609020204030204" pitchFamily="49" charset="0"/>
                <a:cs typeface="Consolas" panose="020B0609020204030204" pitchFamily="49" charset="0"/>
              </a:rPr>
              <a:t>    86 </a:t>
            </a:r>
            <a:r>
              <a:rPr lang="en-US" dirty="0">
                <a:highlight>
                  <a:srgbClr val="FFFF00"/>
                </a:highlight>
                <a:latin typeface="Consolas" panose="020B0609020204030204" pitchFamily="49" charset="0"/>
                <a:cs typeface="Consolas" panose="020B0609020204030204" pitchFamily="49" charset="0"/>
              </a:rPr>
              <a:t>V</a:t>
            </a:r>
            <a:r>
              <a:rPr lang="en-US" dirty="0">
                <a:latin typeface="Consolas" panose="020B0609020204030204" pitchFamily="49" charset="0"/>
                <a:cs typeface="Consolas" panose="020B0609020204030204" pitchFamily="49" charset="0"/>
              </a:rPr>
              <a:t>   102 </a:t>
            </a:r>
            <a:r>
              <a:rPr lang="en-US" dirty="0">
                <a:highlight>
                  <a:srgbClr val="FFFF00"/>
                </a:highlight>
                <a:latin typeface="Consolas" panose="020B0609020204030204" pitchFamily="49" charset="0"/>
                <a:cs typeface="Consolas" panose="020B0609020204030204" pitchFamily="49" charset="0"/>
              </a:rPr>
              <a:t>f</a:t>
            </a:r>
            <a:r>
              <a:rPr lang="en-US" dirty="0">
                <a:latin typeface="Consolas" panose="020B0609020204030204" pitchFamily="49" charset="0"/>
                <a:cs typeface="Consolas" panose="020B0609020204030204" pitchFamily="49" charset="0"/>
              </a:rPr>
              <a:t>   118 </a:t>
            </a:r>
            <a:r>
              <a:rPr lang="en-US" dirty="0">
                <a:highlight>
                  <a:srgbClr val="FFFF00"/>
                </a:highlight>
                <a:latin typeface="Consolas" panose="020B0609020204030204" pitchFamily="49" charset="0"/>
                <a:cs typeface="Consolas" panose="020B0609020204030204" pitchFamily="49" charset="0"/>
              </a:rPr>
              <a:t>v</a:t>
            </a:r>
          </a:p>
          <a:p>
            <a:r>
              <a:rPr lang="en-US" dirty="0">
                <a:latin typeface="Consolas" panose="020B0609020204030204" pitchFamily="49" charset="0"/>
                <a:cs typeface="Consolas" panose="020B0609020204030204" pitchFamily="49" charset="0"/>
              </a:rPr>
              <a:t>    7 </a:t>
            </a:r>
            <a:r>
              <a:rPr lang="en-US" dirty="0">
                <a:highlight>
                  <a:srgbClr val="FFFF00"/>
                </a:highlight>
                <a:latin typeface="Consolas" panose="020B0609020204030204" pitchFamily="49" charset="0"/>
                <a:cs typeface="Consolas" panose="020B0609020204030204" pitchFamily="49" charset="0"/>
              </a:rPr>
              <a:t>BEL</a:t>
            </a:r>
            <a:r>
              <a:rPr lang="en-US" dirty="0">
                <a:latin typeface="Consolas" panose="020B0609020204030204" pitchFamily="49" charset="0"/>
                <a:cs typeface="Consolas" panose="020B0609020204030204" pitchFamily="49" charset="0"/>
              </a:rPr>
              <a:t>    23 </a:t>
            </a:r>
            <a:r>
              <a:rPr lang="en-US" dirty="0">
                <a:highlight>
                  <a:srgbClr val="FFFF00"/>
                </a:highlight>
                <a:latin typeface="Consolas" panose="020B0609020204030204" pitchFamily="49" charset="0"/>
                <a:cs typeface="Consolas" panose="020B0609020204030204" pitchFamily="49" charset="0"/>
              </a:rPr>
              <a:t>ETB</a:t>
            </a:r>
            <a:r>
              <a:rPr lang="en-US" dirty="0">
                <a:latin typeface="Consolas" panose="020B0609020204030204" pitchFamily="49" charset="0"/>
                <a:cs typeface="Consolas" panose="020B0609020204030204" pitchFamily="49" charset="0"/>
              </a:rPr>
              <a:t>    39 </a:t>
            </a:r>
            <a:r>
              <a:rPr lang="en-US" dirty="0">
                <a:highlight>
                  <a:srgbClr val="FFFF00"/>
                </a:highlight>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55 </a:t>
            </a:r>
            <a:r>
              <a:rPr lang="en-US" dirty="0">
                <a:highlight>
                  <a:srgbClr val="FFFF00"/>
                </a:highlight>
                <a:latin typeface="Consolas" panose="020B0609020204030204" pitchFamily="49" charset="0"/>
                <a:cs typeface="Consolas" panose="020B0609020204030204" pitchFamily="49" charset="0"/>
              </a:rPr>
              <a:t>7</a:t>
            </a:r>
            <a:r>
              <a:rPr lang="en-US" dirty="0">
                <a:latin typeface="Consolas" panose="020B0609020204030204" pitchFamily="49" charset="0"/>
                <a:cs typeface="Consolas" panose="020B0609020204030204" pitchFamily="49" charset="0"/>
              </a:rPr>
              <a:t>    71 </a:t>
            </a:r>
            <a:r>
              <a:rPr lang="en-US" dirty="0">
                <a:highlight>
                  <a:srgbClr val="FFFF00"/>
                </a:highlight>
                <a:latin typeface="Consolas" panose="020B0609020204030204" pitchFamily="49" charset="0"/>
                <a:cs typeface="Consolas" panose="020B0609020204030204" pitchFamily="49" charset="0"/>
              </a:rPr>
              <a:t>G</a:t>
            </a:r>
            <a:r>
              <a:rPr lang="en-US" dirty="0">
                <a:latin typeface="Consolas" panose="020B0609020204030204" pitchFamily="49" charset="0"/>
                <a:cs typeface="Consolas" panose="020B0609020204030204" pitchFamily="49" charset="0"/>
              </a:rPr>
              <a:t>    87 </a:t>
            </a:r>
            <a:r>
              <a:rPr lang="en-US" dirty="0">
                <a:highlight>
                  <a:srgbClr val="FFFF00"/>
                </a:highlight>
                <a:latin typeface="Consolas" panose="020B0609020204030204" pitchFamily="49" charset="0"/>
                <a:cs typeface="Consolas" panose="020B0609020204030204" pitchFamily="49" charset="0"/>
              </a:rPr>
              <a:t>W</a:t>
            </a:r>
            <a:r>
              <a:rPr lang="en-US" dirty="0">
                <a:latin typeface="Consolas" panose="020B0609020204030204" pitchFamily="49" charset="0"/>
                <a:cs typeface="Consolas" panose="020B0609020204030204" pitchFamily="49" charset="0"/>
              </a:rPr>
              <a:t>   103 </a:t>
            </a:r>
            <a:r>
              <a:rPr lang="en-US" dirty="0">
                <a:highlight>
                  <a:srgbClr val="FFFF00"/>
                </a:highlight>
                <a:latin typeface="Consolas" panose="020B0609020204030204" pitchFamily="49" charset="0"/>
                <a:cs typeface="Consolas" panose="020B0609020204030204" pitchFamily="49" charset="0"/>
              </a:rPr>
              <a:t>g</a:t>
            </a:r>
            <a:r>
              <a:rPr lang="en-US" dirty="0">
                <a:latin typeface="Consolas" panose="020B0609020204030204" pitchFamily="49" charset="0"/>
                <a:cs typeface="Consolas" panose="020B0609020204030204" pitchFamily="49" charset="0"/>
              </a:rPr>
              <a:t>   119 </a:t>
            </a:r>
            <a:r>
              <a:rPr lang="en-US" dirty="0">
                <a:highlight>
                  <a:srgbClr val="FFFF00"/>
                </a:highlight>
                <a:latin typeface="Consolas" panose="020B0609020204030204" pitchFamily="49" charset="0"/>
                <a:cs typeface="Consolas" panose="020B0609020204030204" pitchFamily="49" charset="0"/>
              </a:rPr>
              <a:t>w</a:t>
            </a:r>
          </a:p>
          <a:p>
            <a:r>
              <a:rPr lang="en-US" dirty="0">
                <a:latin typeface="Consolas" panose="020B0609020204030204" pitchFamily="49" charset="0"/>
                <a:cs typeface="Consolas" panose="020B0609020204030204" pitchFamily="49" charset="0"/>
              </a:rPr>
              <a:t>    8 </a:t>
            </a:r>
            <a:r>
              <a:rPr lang="en-US" dirty="0">
                <a:highlight>
                  <a:srgbClr val="FFFF00"/>
                </a:highlight>
                <a:latin typeface="Consolas" panose="020B0609020204030204" pitchFamily="49" charset="0"/>
                <a:cs typeface="Consolas" panose="020B0609020204030204" pitchFamily="49" charset="0"/>
              </a:rPr>
              <a:t>BS</a:t>
            </a:r>
            <a:r>
              <a:rPr lang="en-US" dirty="0">
                <a:latin typeface="Consolas" panose="020B0609020204030204" pitchFamily="49" charset="0"/>
                <a:cs typeface="Consolas" panose="020B0609020204030204" pitchFamily="49" charset="0"/>
              </a:rPr>
              <a:t>     24 </a:t>
            </a:r>
            <a:r>
              <a:rPr lang="en-US" dirty="0">
                <a:highlight>
                  <a:srgbClr val="FFFF00"/>
                </a:highlight>
                <a:latin typeface="Consolas" panose="020B0609020204030204" pitchFamily="49" charset="0"/>
                <a:cs typeface="Consolas" panose="020B0609020204030204" pitchFamily="49" charset="0"/>
              </a:rPr>
              <a:t>CAN</a:t>
            </a:r>
            <a:r>
              <a:rPr lang="en-US" dirty="0">
                <a:latin typeface="Consolas" panose="020B0609020204030204" pitchFamily="49" charset="0"/>
                <a:cs typeface="Consolas" panose="020B0609020204030204" pitchFamily="49" charset="0"/>
              </a:rPr>
              <a:t>    40 </a:t>
            </a:r>
            <a:r>
              <a:rPr lang="en-US" dirty="0">
                <a:highlight>
                  <a:srgbClr val="FFFF00"/>
                </a:highlight>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56 </a:t>
            </a:r>
            <a:r>
              <a:rPr lang="en-US" dirty="0">
                <a:highlight>
                  <a:srgbClr val="FFFF00"/>
                </a:highlight>
                <a:latin typeface="Consolas" panose="020B0609020204030204" pitchFamily="49" charset="0"/>
                <a:cs typeface="Consolas" panose="020B0609020204030204" pitchFamily="49" charset="0"/>
              </a:rPr>
              <a:t>8</a:t>
            </a:r>
            <a:r>
              <a:rPr lang="en-US" dirty="0">
                <a:latin typeface="Consolas" panose="020B0609020204030204" pitchFamily="49" charset="0"/>
                <a:cs typeface="Consolas" panose="020B0609020204030204" pitchFamily="49" charset="0"/>
              </a:rPr>
              <a:t>    72 </a:t>
            </a:r>
            <a:r>
              <a:rPr lang="en-US" dirty="0">
                <a:highlight>
                  <a:srgbClr val="FFFF00"/>
                </a:highlight>
                <a:latin typeface="Consolas" panose="020B0609020204030204" pitchFamily="49" charset="0"/>
                <a:cs typeface="Consolas" panose="020B0609020204030204" pitchFamily="49" charset="0"/>
              </a:rPr>
              <a:t>H</a:t>
            </a:r>
            <a:r>
              <a:rPr lang="en-US" dirty="0">
                <a:latin typeface="Consolas" panose="020B0609020204030204" pitchFamily="49" charset="0"/>
                <a:cs typeface="Consolas" panose="020B0609020204030204" pitchFamily="49" charset="0"/>
              </a:rPr>
              <a:t>    88 </a:t>
            </a:r>
            <a:r>
              <a:rPr lang="en-US" dirty="0">
                <a:highlight>
                  <a:srgbClr val="FFFF00"/>
                </a:highlight>
                <a:latin typeface="Consolas" panose="020B0609020204030204" pitchFamily="49" charset="0"/>
                <a:cs typeface="Consolas" panose="020B0609020204030204" pitchFamily="49" charset="0"/>
              </a:rPr>
              <a:t>X</a:t>
            </a:r>
            <a:r>
              <a:rPr lang="en-US" dirty="0">
                <a:latin typeface="Consolas" panose="020B0609020204030204" pitchFamily="49" charset="0"/>
                <a:cs typeface="Consolas" panose="020B0609020204030204" pitchFamily="49" charset="0"/>
              </a:rPr>
              <a:t>   104 </a:t>
            </a:r>
            <a:r>
              <a:rPr lang="en-US" dirty="0">
                <a:highlight>
                  <a:srgbClr val="FFFF00"/>
                </a:highlight>
                <a:latin typeface="Consolas" panose="020B0609020204030204" pitchFamily="49" charset="0"/>
                <a:cs typeface="Consolas" panose="020B0609020204030204" pitchFamily="49" charset="0"/>
              </a:rPr>
              <a:t>h</a:t>
            </a:r>
            <a:r>
              <a:rPr lang="en-US" dirty="0">
                <a:latin typeface="Consolas" panose="020B0609020204030204" pitchFamily="49" charset="0"/>
                <a:cs typeface="Consolas" panose="020B0609020204030204" pitchFamily="49" charset="0"/>
              </a:rPr>
              <a:t>   120 </a:t>
            </a:r>
            <a:r>
              <a:rPr lang="en-US" dirty="0">
                <a:highlight>
                  <a:srgbClr val="FFFF00"/>
                </a:highlight>
                <a:latin typeface="Consolas" panose="020B0609020204030204" pitchFamily="49" charset="0"/>
                <a:cs typeface="Consolas" panose="020B0609020204030204" pitchFamily="49" charset="0"/>
              </a:rPr>
              <a:t>x</a:t>
            </a:r>
          </a:p>
          <a:p>
            <a:r>
              <a:rPr lang="en-US" dirty="0">
                <a:latin typeface="Consolas" panose="020B0609020204030204" pitchFamily="49" charset="0"/>
                <a:cs typeface="Consolas" panose="020B0609020204030204" pitchFamily="49" charset="0"/>
              </a:rPr>
              <a:t>    9 </a:t>
            </a:r>
            <a:r>
              <a:rPr lang="en-US" dirty="0">
                <a:highlight>
                  <a:srgbClr val="FFFF00"/>
                </a:highlight>
                <a:latin typeface="Consolas" panose="020B0609020204030204" pitchFamily="49" charset="0"/>
                <a:cs typeface="Consolas" panose="020B0609020204030204" pitchFamily="49" charset="0"/>
              </a:rPr>
              <a:t>HT</a:t>
            </a:r>
            <a:r>
              <a:rPr lang="en-US" dirty="0">
                <a:latin typeface="Consolas" panose="020B0609020204030204" pitchFamily="49" charset="0"/>
                <a:cs typeface="Consolas" panose="020B0609020204030204" pitchFamily="49" charset="0"/>
              </a:rPr>
              <a:t>     25 </a:t>
            </a:r>
            <a:r>
              <a:rPr lang="en-US" dirty="0">
                <a:highlight>
                  <a:srgbClr val="FFFF00"/>
                </a:highlight>
                <a:latin typeface="Consolas" panose="020B0609020204030204" pitchFamily="49" charset="0"/>
                <a:cs typeface="Consolas" panose="020B0609020204030204" pitchFamily="49" charset="0"/>
              </a:rPr>
              <a:t>EM</a:t>
            </a:r>
            <a:r>
              <a:rPr lang="en-US" dirty="0">
                <a:latin typeface="Consolas" panose="020B0609020204030204" pitchFamily="49" charset="0"/>
                <a:cs typeface="Consolas" panose="020B0609020204030204" pitchFamily="49" charset="0"/>
              </a:rPr>
              <a:t>     41 </a:t>
            </a:r>
            <a:r>
              <a:rPr lang="en-US" dirty="0">
                <a:highlight>
                  <a:srgbClr val="FFFF00"/>
                </a:highlight>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57 </a:t>
            </a:r>
            <a:r>
              <a:rPr lang="en-US" dirty="0">
                <a:highlight>
                  <a:srgbClr val="FFFF00"/>
                </a:highlight>
                <a:latin typeface="Consolas" panose="020B0609020204030204" pitchFamily="49" charset="0"/>
                <a:cs typeface="Consolas" panose="020B0609020204030204" pitchFamily="49" charset="0"/>
              </a:rPr>
              <a:t>9</a:t>
            </a:r>
            <a:r>
              <a:rPr lang="en-US" dirty="0">
                <a:latin typeface="Consolas" panose="020B0609020204030204" pitchFamily="49" charset="0"/>
                <a:cs typeface="Consolas" panose="020B0609020204030204" pitchFamily="49" charset="0"/>
              </a:rPr>
              <a:t>    73 </a:t>
            </a:r>
            <a:r>
              <a:rPr lang="en-US" dirty="0">
                <a:highlight>
                  <a:srgbClr val="FFFF00"/>
                </a:highlight>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89 </a:t>
            </a:r>
            <a:r>
              <a:rPr lang="en-US" dirty="0">
                <a:highlight>
                  <a:srgbClr val="FFFF00"/>
                </a:highlight>
                <a:latin typeface="Consolas" panose="020B0609020204030204" pitchFamily="49" charset="0"/>
                <a:cs typeface="Consolas" panose="020B0609020204030204" pitchFamily="49" charset="0"/>
              </a:rPr>
              <a:t>Y</a:t>
            </a:r>
            <a:r>
              <a:rPr lang="en-US" dirty="0">
                <a:latin typeface="Consolas" panose="020B0609020204030204" pitchFamily="49" charset="0"/>
                <a:cs typeface="Consolas" panose="020B0609020204030204" pitchFamily="49" charset="0"/>
              </a:rPr>
              <a:t>   105 </a:t>
            </a:r>
            <a:r>
              <a:rPr lang="en-US" dirty="0" err="1">
                <a:highlight>
                  <a:srgbClr val="FFFF00"/>
                </a:highlight>
                <a:latin typeface="Consolas" panose="020B0609020204030204" pitchFamily="49" charset="0"/>
                <a:cs typeface="Consolas" panose="020B0609020204030204" pitchFamily="49" charset="0"/>
              </a:rPr>
              <a:t>i</a:t>
            </a:r>
            <a:r>
              <a:rPr lang="en-US" dirty="0">
                <a:latin typeface="Consolas" panose="020B0609020204030204" pitchFamily="49" charset="0"/>
                <a:cs typeface="Consolas" panose="020B0609020204030204" pitchFamily="49" charset="0"/>
              </a:rPr>
              <a:t>   121 </a:t>
            </a:r>
            <a:r>
              <a:rPr lang="en-US" dirty="0">
                <a:highlight>
                  <a:srgbClr val="FFFF00"/>
                </a:highlight>
                <a:latin typeface="Consolas" panose="020B0609020204030204" pitchFamily="49" charset="0"/>
                <a:cs typeface="Consolas" panose="020B0609020204030204" pitchFamily="49" charset="0"/>
              </a:rPr>
              <a:t>y</a:t>
            </a:r>
          </a:p>
          <a:p>
            <a:r>
              <a:rPr lang="en-US" dirty="0">
                <a:latin typeface="Consolas" panose="020B0609020204030204" pitchFamily="49" charset="0"/>
                <a:cs typeface="Consolas" panose="020B0609020204030204" pitchFamily="49" charset="0"/>
              </a:rPr>
              <a:t>   10 </a:t>
            </a:r>
            <a:r>
              <a:rPr lang="en-US" dirty="0">
                <a:highlight>
                  <a:srgbClr val="FFFF00"/>
                </a:highlight>
                <a:latin typeface="Consolas" panose="020B0609020204030204" pitchFamily="49" charset="0"/>
                <a:cs typeface="Consolas" panose="020B0609020204030204" pitchFamily="49" charset="0"/>
              </a:rPr>
              <a:t>LF</a:t>
            </a:r>
            <a:r>
              <a:rPr lang="en-US" dirty="0">
                <a:latin typeface="Consolas" panose="020B0609020204030204" pitchFamily="49" charset="0"/>
                <a:cs typeface="Consolas" panose="020B0609020204030204" pitchFamily="49" charset="0"/>
              </a:rPr>
              <a:t>     26 </a:t>
            </a:r>
            <a:r>
              <a:rPr lang="en-US" dirty="0">
                <a:highlight>
                  <a:srgbClr val="FFFF00"/>
                </a:highlight>
                <a:latin typeface="Consolas" panose="020B0609020204030204" pitchFamily="49" charset="0"/>
                <a:cs typeface="Consolas" panose="020B0609020204030204" pitchFamily="49" charset="0"/>
              </a:rPr>
              <a:t>SUB</a:t>
            </a:r>
            <a:r>
              <a:rPr lang="en-US" dirty="0">
                <a:latin typeface="Consolas" panose="020B0609020204030204" pitchFamily="49" charset="0"/>
                <a:cs typeface="Consolas" panose="020B0609020204030204" pitchFamily="49" charset="0"/>
              </a:rPr>
              <a:t>    42 </a:t>
            </a:r>
            <a:r>
              <a:rPr lang="en-US" dirty="0">
                <a:highlight>
                  <a:srgbClr val="FFFF00"/>
                </a:highlight>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58 </a:t>
            </a:r>
            <a:r>
              <a:rPr lang="en-US" dirty="0">
                <a:highlight>
                  <a:srgbClr val="FFFF00"/>
                </a:highlight>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74 </a:t>
            </a:r>
            <a:r>
              <a:rPr lang="en-US" dirty="0">
                <a:highlight>
                  <a:srgbClr val="FFFF00"/>
                </a:highlight>
                <a:latin typeface="Consolas" panose="020B0609020204030204" pitchFamily="49" charset="0"/>
                <a:cs typeface="Consolas" panose="020B0609020204030204" pitchFamily="49" charset="0"/>
              </a:rPr>
              <a:t>J</a:t>
            </a:r>
            <a:r>
              <a:rPr lang="en-US" dirty="0">
                <a:latin typeface="Consolas" panose="020B0609020204030204" pitchFamily="49" charset="0"/>
                <a:cs typeface="Consolas" panose="020B0609020204030204" pitchFamily="49" charset="0"/>
              </a:rPr>
              <a:t>    90 </a:t>
            </a:r>
            <a:r>
              <a:rPr lang="en-US" dirty="0">
                <a:highlight>
                  <a:srgbClr val="FFFF00"/>
                </a:highlight>
                <a:latin typeface="Consolas" panose="020B0609020204030204" pitchFamily="49" charset="0"/>
                <a:cs typeface="Consolas" panose="020B0609020204030204" pitchFamily="49" charset="0"/>
              </a:rPr>
              <a:t>Z</a:t>
            </a:r>
            <a:r>
              <a:rPr lang="en-US" dirty="0">
                <a:latin typeface="Consolas" panose="020B0609020204030204" pitchFamily="49" charset="0"/>
                <a:cs typeface="Consolas" panose="020B0609020204030204" pitchFamily="49" charset="0"/>
              </a:rPr>
              <a:t>   106 </a:t>
            </a:r>
            <a:r>
              <a:rPr lang="en-US" dirty="0">
                <a:highlight>
                  <a:srgbClr val="FFFF00"/>
                </a:highlight>
                <a:latin typeface="Consolas" panose="020B0609020204030204" pitchFamily="49" charset="0"/>
                <a:cs typeface="Consolas" panose="020B0609020204030204" pitchFamily="49" charset="0"/>
              </a:rPr>
              <a:t>j</a:t>
            </a:r>
            <a:r>
              <a:rPr lang="en-US" dirty="0">
                <a:latin typeface="Consolas" panose="020B0609020204030204" pitchFamily="49" charset="0"/>
                <a:cs typeface="Consolas" panose="020B0609020204030204" pitchFamily="49" charset="0"/>
              </a:rPr>
              <a:t>   122 </a:t>
            </a:r>
            <a:r>
              <a:rPr lang="en-US" dirty="0">
                <a:highlight>
                  <a:srgbClr val="FFFF00"/>
                </a:highlight>
                <a:latin typeface="Consolas" panose="020B0609020204030204" pitchFamily="49" charset="0"/>
                <a:cs typeface="Consolas" panose="020B0609020204030204" pitchFamily="49" charset="0"/>
              </a:rPr>
              <a:t>z</a:t>
            </a:r>
          </a:p>
          <a:p>
            <a:r>
              <a:rPr lang="en-US" dirty="0">
                <a:latin typeface="Consolas" panose="020B0609020204030204" pitchFamily="49" charset="0"/>
                <a:cs typeface="Consolas" panose="020B0609020204030204" pitchFamily="49" charset="0"/>
              </a:rPr>
              <a:t>   11 </a:t>
            </a:r>
            <a:r>
              <a:rPr lang="en-US" dirty="0">
                <a:highlight>
                  <a:srgbClr val="FFFF00"/>
                </a:highlight>
                <a:latin typeface="Consolas" panose="020B0609020204030204" pitchFamily="49" charset="0"/>
                <a:cs typeface="Consolas" panose="020B0609020204030204" pitchFamily="49" charset="0"/>
              </a:rPr>
              <a:t>VT</a:t>
            </a:r>
            <a:r>
              <a:rPr lang="en-US" dirty="0">
                <a:latin typeface="Consolas" panose="020B0609020204030204" pitchFamily="49" charset="0"/>
                <a:cs typeface="Consolas" panose="020B0609020204030204" pitchFamily="49" charset="0"/>
              </a:rPr>
              <a:t>     27 </a:t>
            </a:r>
            <a:r>
              <a:rPr lang="en-US" dirty="0">
                <a:highlight>
                  <a:srgbClr val="FFFF00"/>
                </a:highlight>
                <a:latin typeface="Consolas" panose="020B0609020204030204" pitchFamily="49" charset="0"/>
                <a:cs typeface="Consolas" panose="020B0609020204030204" pitchFamily="49" charset="0"/>
              </a:rPr>
              <a:t>ESC</a:t>
            </a:r>
            <a:r>
              <a:rPr lang="en-US" dirty="0">
                <a:latin typeface="Consolas" panose="020B0609020204030204" pitchFamily="49" charset="0"/>
                <a:cs typeface="Consolas" panose="020B0609020204030204" pitchFamily="49" charset="0"/>
              </a:rPr>
              <a:t>    43 </a:t>
            </a:r>
            <a:r>
              <a:rPr lang="en-US" dirty="0">
                <a:highlight>
                  <a:srgbClr val="FFFF00"/>
                </a:highlight>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59 </a:t>
            </a:r>
            <a:r>
              <a:rPr lang="en-US" dirty="0">
                <a:highlight>
                  <a:srgbClr val="FFFF00"/>
                </a:highlight>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75 </a:t>
            </a:r>
            <a:r>
              <a:rPr lang="en-US" dirty="0">
                <a:highlight>
                  <a:srgbClr val="FFFF00"/>
                </a:highlight>
                <a:latin typeface="Consolas" panose="020B0609020204030204" pitchFamily="49" charset="0"/>
                <a:cs typeface="Consolas" panose="020B0609020204030204" pitchFamily="49" charset="0"/>
              </a:rPr>
              <a:t>K</a:t>
            </a:r>
            <a:r>
              <a:rPr lang="en-US" dirty="0">
                <a:latin typeface="Consolas" panose="020B0609020204030204" pitchFamily="49" charset="0"/>
                <a:cs typeface="Consolas" panose="020B0609020204030204" pitchFamily="49" charset="0"/>
              </a:rPr>
              <a:t>    91 </a:t>
            </a:r>
            <a:r>
              <a:rPr lang="en-US" dirty="0">
                <a:highlight>
                  <a:srgbClr val="FFFF00"/>
                </a:highlight>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107 </a:t>
            </a:r>
            <a:r>
              <a:rPr lang="en-US" dirty="0">
                <a:highlight>
                  <a:srgbClr val="FFFF00"/>
                </a:highlight>
                <a:latin typeface="Consolas" panose="020B0609020204030204" pitchFamily="49" charset="0"/>
                <a:cs typeface="Consolas" panose="020B0609020204030204" pitchFamily="49" charset="0"/>
              </a:rPr>
              <a:t>k</a:t>
            </a:r>
            <a:r>
              <a:rPr lang="en-US" dirty="0">
                <a:latin typeface="Consolas" panose="020B0609020204030204" pitchFamily="49" charset="0"/>
                <a:cs typeface="Consolas" panose="020B0609020204030204" pitchFamily="49" charset="0"/>
              </a:rPr>
              <a:t>   123 </a:t>
            </a:r>
            <a:r>
              <a:rPr lang="en-US" dirty="0">
                <a:highlight>
                  <a:srgbClr val="FFFF00"/>
                </a:highlight>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12 </a:t>
            </a:r>
            <a:r>
              <a:rPr lang="en-US" dirty="0">
                <a:highlight>
                  <a:srgbClr val="FFFF00"/>
                </a:highlight>
                <a:latin typeface="Consolas" panose="020B0609020204030204" pitchFamily="49" charset="0"/>
                <a:cs typeface="Consolas" panose="020B0609020204030204" pitchFamily="49" charset="0"/>
              </a:rPr>
              <a:t>FF</a:t>
            </a:r>
            <a:r>
              <a:rPr lang="en-US" dirty="0">
                <a:latin typeface="Consolas" panose="020B0609020204030204" pitchFamily="49" charset="0"/>
                <a:cs typeface="Consolas" panose="020B0609020204030204" pitchFamily="49" charset="0"/>
              </a:rPr>
              <a:t>     28 </a:t>
            </a:r>
            <a:r>
              <a:rPr lang="en-US" dirty="0">
                <a:highlight>
                  <a:srgbClr val="FFFF00"/>
                </a:highlight>
                <a:latin typeface="Consolas" panose="020B0609020204030204" pitchFamily="49" charset="0"/>
                <a:cs typeface="Consolas" panose="020B0609020204030204" pitchFamily="49" charset="0"/>
              </a:rPr>
              <a:t>FS</a:t>
            </a:r>
            <a:r>
              <a:rPr lang="en-US" dirty="0">
                <a:latin typeface="Consolas" panose="020B0609020204030204" pitchFamily="49" charset="0"/>
                <a:cs typeface="Consolas" panose="020B0609020204030204" pitchFamily="49" charset="0"/>
              </a:rPr>
              <a:t>     44 </a:t>
            </a:r>
            <a:r>
              <a:rPr lang="en-US" dirty="0">
                <a:highlight>
                  <a:srgbClr val="FFFF00"/>
                </a:highlight>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60 </a:t>
            </a:r>
            <a:r>
              <a:rPr lang="en-US" dirty="0">
                <a:highlight>
                  <a:srgbClr val="FFFF00"/>
                </a:highlight>
                <a:latin typeface="Consolas" panose="020B0609020204030204" pitchFamily="49" charset="0"/>
                <a:cs typeface="Consolas" panose="020B0609020204030204" pitchFamily="49" charset="0"/>
              </a:rPr>
              <a:t>&lt;</a:t>
            </a:r>
            <a:r>
              <a:rPr lang="en-US" dirty="0">
                <a:latin typeface="Consolas" panose="020B0609020204030204" pitchFamily="49" charset="0"/>
                <a:cs typeface="Consolas" panose="020B0609020204030204" pitchFamily="49" charset="0"/>
              </a:rPr>
              <a:t>    76 </a:t>
            </a:r>
            <a:r>
              <a:rPr lang="en-US" dirty="0">
                <a:highlight>
                  <a:srgbClr val="FFFF00"/>
                </a:highlight>
                <a:latin typeface="Consolas" panose="020B0609020204030204" pitchFamily="49" charset="0"/>
                <a:cs typeface="Consolas" panose="020B0609020204030204" pitchFamily="49" charset="0"/>
              </a:rPr>
              <a:t>L</a:t>
            </a:r>
            <a:r>
              <a:rPr lang="en-US" dirty="0">
                <a:latin typeface="Consolas" panose="020B0609020204030204" pitchFamily="49" charset="0"/>
                <a:cs typeface="Consolas" panose="020B0609020204030204" pitchFamily="49" charset="0"/>
              </a:rPr>
              <a:t>    92 </a:t>
            </a:r>
            <a:r>
              <a:rPr lang="en-US" dirty="0">
                <a:highlight>
                  <a:srgbClr val="FFFF00"/>
                </a:highlight>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108 </a:t>
            </a:r>
            <a:r>
              <a:rPr lang="en-US" dirty="0">
                <a:highlight>
                  <a:srgbClr val="FFFF00"/>
                </a:highlight>
                <a:latin typeface="Consolas" panose="020B0609020204030204" pitchFamily="49" charset="0"/>
                <a:cs typeface="Consolas" panose="020B0609020204030204" pitchFamily="49" charset="0"/>
              </a:rPr>
              <a:t>l</a:t>
            </a:r>
            <a:r>
              <a:rPr lang="en-US" dirty="0">
                <a:latin typeface="Consolas" panose="020B0609020204030204" pitchFamily="49" charset="0"/>
                <a:cs typeface="Consolas" panose="020B0609020204030204" pitchFamily="49" charset="0"/>
              </a:rPr>
              <a:t>   124 </a:t>
            </a:r>
            <a:r>
              <a:rPr lang="en-US" dirty="0">
                <a:highlight>
                  <a:srgbClr val="FFFF00"/>
                </a:highlight>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13 </a:t>
            </a:r>
            <a:r>
              <a:rPr lang="en-US" dirty="0">
                <a:highlight>
                  <a:srgbClr val="FFFF00"/>
                </a:highlight>
                <a:latin typeface="Consolas" panose="020B0609020204030204" pitchFamily="49" charset="0"/>
                <a:cs typeface="Consolas" panose="020B0609020204030204" pitchFamily="49" charset="0"/>
              </a:rPr>
              <a:t>CR</a:t>
            </a:r>
            <a:r>
              <a:rPr lang="en-US" dirty="0">
                <a:latin typeface="Consolas" panose="020B0609020204030204" pitchFamily="49" charset="0"/>
                <a:cs typeface="Consolas" panose="020B0609020204030204" pitchFamily="49" charset="0"/>
              </a:rPr>
              <a:t>     29 </a:t>
            </a:r>
            <a:r>
              <a:rPr lang="en-US" dirty="0">
                <a:highlight>
                  <a:srgbClr val="FFFF00"/>
                </a:highlight>
                <a:latin typeface="Consolas" panose="020B0609020204030204" pitchFamily="49" charset="0"/>
                <a:cs typeface="Consolas" panose="020B0609020204030204" pitchFamily="49" charset="0"/>
              </a:rPr>
              <a:t>GS</a:t>
            </a:r>
            <a:r>
              <a:rPr lang="en-US" dirty="0">
                <a:latin typeface="Consolas" panose="020B0609020204030204" pitchFamily="49" charset="0"/>
                <a:cs typeface="Consolas" panose="020B0609020204030204" pitchFamily="49" charset="0"/>
              </a:rPr>
              <a:t>     45 </a:t>
            </a:r>
            <a:r>
              <a:rPr lang="en-US" dirty="0">
                <a:highlight>
                  <a:srgbClr val="FFFF00"/>
                </a:highlight>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61 </a:t>
            </a:r>
            <a:r>
              <a:rPr lang="en-US" dirty="0">
                <a:highlight>
                  <a:srgbClr val="FFFF00"/>
                </a:highlight>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77 </a:t>
            </a:r>
            <a:r>
              <a:rPr lang="en-US" dirty="0">
                <a:highlight>
                  <a:srgbClr val="FFFF00"/>
                </a:highlight>
                <a:latin typeface="Consolas" panose="020B0609020204030204" pitchFamily="49" charset="0"/>
                <a:cs typeface="Consolas" panose="020B0609020204030204" pitchFamily="49" charset="0"/>
              </a:rPr>
              <a:t>M</a:t>
            </a:r>
            <a:r>
              <a:rPr lang="en-US" dirty="0">
                <a:latin typeface="Consolas" panose="020B0609020204030204" pitchFamily="49" charset="0"/>
                <a:cs typeface="Consolas" panose="020B0609020204030204" pitchFamily="49" charset="0"/>
              </a:rPr>
              <a:t>    93 </a:t>
            </a:r>
            <a:r>
              <a:rPr lang="en-US" dirty="0">
                <a:highlight>
                  <a:srgbClr val="FFFF00"/>
                </a:highlight>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109 </a:t>
            </a:r>
            <a:r>
              <a:rPr lang="en-US" dirty="0">
                <a:highlight>
                  <a:srgbClr val="FFFF00"/>
                </a:highlight>
                <a:latin typeface="Consolas" panose="020B0609020204030204" pitchFamily="49" charset="0"/>
                <a:cs typeface="Consolas" panose="020B0609020204030204" pitchFamily="49" charset="0"/>
              </a:rPr>
              <a:t>m</a:t>
            </a:r>
            <a:r>
              <a:rPr lang="en-US" dirty="0">
                <a:latin typeface="Consolas" panose="020B0609020204030204" pitchFamily="49" charset="0"/>
                <a:cs typeface="Consolas" panose="020B0609020204030204" pitchFamily="49" charset="0"/>
              </a:rPr>
              <a:t>   125 </a:t>
            </a:r>
            <a:r>
              <a:rPr lang="en-US" dirty="0">
                <a:highlight>
                  <a:srgbClr val="FFFF00"/>
                </a:highlight>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14 </a:t>
            </a:r>
            <a:r>
              <a:rPr lang="en-US" dirty="0">
                <a:highlight>
                  <a:srgbClr val="FFFF00"/>
                </a:highlight>
                <a:latin typeface="Consolas" panose="020B0609020204030204" pitchFamily="49" charset="0"/>
                <a:cs typeface="Consolas" panose="020B0609020204030204" pitchFamily="49" charset="0"/>
              </a:rPr>
              <a:t>SO</a:t>
            </a:r>
            <a:r>
              <a:rPr lang="en-US" dirty="0">
                <a:latin typeface="Consolas" panose="020B0609020204030204" pitchFamily="49" charset="0"/>
                <a:cs typeface="Consolas" panose="020B0609020204030204" pitchFamily="49" charset="0"/>
              </a:rPr>
              <a:t>     30 </a:t>
            </a:r>
            <a:r>
              <a:rPr lang="en-US" dirty="0">
                <a:highlight>
                  <a:srgbClr val="FFFF00"/>
                </a:highlight>
                <a:latin typeface="Consolas" panose="020B0609020204030204" pitchFamily="49" charset="0"/>
                <a:cs typeface="Consolas" panose="020B0609020204030204" pitchFamily="49" charset="0"/>
              </a:rPr>
              <a:t>RS</a:t>
            </a:r>
            <a:r>
              <a:rPr lang="en-US" dirty="0">
                <a:latin typeface="Consolas" panose="020B0609020204030204" pitchFamily="49" charset="0"/>
                <a:cs typeface="Consolas" panose="020B0609020204030204" pitchFamily="49" charset="0"/>
              </a:rPr>
              <a:t>     46 </a:t>
            </a:r>
            <a:r>
              <a:rPr lang="en-US" dirty="0">
                <a:highlight>
                  <a:srgbClr val="FFFF00"/>
                </a:highlight>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62 </a:t>
            </a:r>
            <a:r>
              <a:rPr lang="en-US" dirty="0">
                <a:highlight>
                  <a:srgbClr val="FFFF00"/>
                </a:highlight>
                <a:latin typeface="Consolas" panose="020B0609020204030204" pitchFamily="49" charset="0"/>
                <a:cs typeface="Consolas" panose="020B0609020204030204" pitchFamily="49" charset="0"/>
              </a:rPr>
              <a:t>&gt;</a:t>
            </a:r>
            <a:r>
              <a:rPr lang="en-US" dirty="0">
                <a:latin typeface="Consolas" panose="020B0609020204030204" pitchFamily="49" charset="0"/>
                <a:cs typeface="Consolas" panose="020B0609020204030204" pitchFamily="49" charset="0"/>
              </a:rPr>
              <a:t>    78 </a:t>
            </a:r>
            <a:r>
              <a:rPr lang="en-US" dirty="0">
                <a:highlight>
                  <a:srgbClr val="FFFF00"/>
                </a:highlight>
                <a:latin typeface="Consolas" panose="020B0609020204030204" pitchFamily="49" charset="0"/>
                <a:cs typeface="Consolas" panose="020B0609020204030204" pitchFamily="49" charset="0"/>
              </a:rPr>
              <a:t>N</a:t>
            </a:r>
            <a:r>
              <a:rPr lang="en-US" dirty="0">
                <a:latin typeface="Consolas" panose="020B0609020204030204" pitchFamily="49" charset="0"/>
                <a:cs typeface="Consolas" panose="020B0609020204030204" pitchFamily="49" charset="0"/>
              </a:rPr>
              <a:t>    94 </a:t>
            </a:r>
            <a:r>
              <a:rPr lang="en-US" dirty="0">
                <a:highlight>
                  <a:srgbClr val="FFFF00"/>
                </a:highlight>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110 </a:t>
            </a:r>
            <a:r>
              <a:rPr lang="en-US" dirty="0">
                <a:highlight>
                  <a:srgbClr val="FFFF00"/>
                </a:highlight>
                <a:latin typeface="Consolas" panose="020B0609020204030204" pitchFamily="49" charset="0"/>
                <a:cs typeface="Consolas" panose="020B0609020204030204" pitchFamily="49" charset="0"/>
              </a:rPr>
              <a:t>n</a:t>
            </a:r>
            <a:r>
              <a:rPr lang="en-US" dirty="0">
                <a:latin typeface="Consolas" panose="020B0609020204030204" pitchFamily="49" charset="0"/>
                <a:cs typeface="Consolas" panose="020B0609020204030204" pitchFamily="49" charset="0"/>
              </a:rPr>
              <a:t>   126 </a:t>
            </a:r>
            <a:r>
              <a:rPr lang="en-US" dirty="0">
                <a:highlight>
                  <a:srgbClr val="FFFF00"/>
                </a:highlight>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15 </a:t>
            </a:r>
            <a:r>
              <a:rPr lang="en-US" dirty="0">
                <a:highlight>
                  <a:srgbClr val="FFFF00"/>
                </a:highlight>
                <a:latin typeface="Consolas" panose="020B0609020204030204" pitchFamily="49" charset="0"/>
                <a:cs typeface="Consolas" panose="020B0609020204030204" pitchFamily="49" charset="0"/>
              </a:rPr>
              <a:t>SI</a:t>
            </a:r>
            <a:r>
              <a:rPr lang="en-US" dirty="0">
                <a:latin typeface="Consolas" panose="020B0609020204030204" pitchFamily="49" charset="0"/>
                <a:cs typeface="Consolas" panose="020B0609020204030204" pitchFamily="49" charset="0"/>
              </a:rPr>
              <a:t>     31 </a:t>
            </a:r>
            <a:r>
              <a:rPr lang="en-US" dirty="0">
                <a:highlight>
                  <a:srgbClr val="FFFF00"/>
                </a:highlight>
                <a:latin typeface="Consolas" panose="020B0609020204030204" pitchFamily="49" charset="0"/>
                <a:cs typeface="Consolas" panose="020B0609020204030204" pitchFamily="49" charset="0"/>
              </a:rPr>
              <a:t>US</a:t>
            </a:r>
            <a:r>
              <a:rPr lang="en-US" dirty="0">
                <a:latin typeface="Consolas" panose="020B0609020204030204" pitchFamily="49" charset="0"/>
                <a:cs typeface="Consolas" panose="020B0609020204030204" pitchFamily="49" charset="0"/>
              </a:rPr>
              <a:t>     47 </a:t>
            </a:r>
            <a:r>
              <a:rPr lang="en-US" dirty="0">
                <a:highlight>
                  <a:srgbClr val="FFFF00"/>
                </a:highlight>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63 </a:t>
            </a:r>
            <a:r>
              <a:rPr lang="en-US" dirty="0">
                <a:highlight>
                  <a:srgbClr val="FFFF00"/>
                </a:highlight>
                <a:latin typeface="Consolas" panose="020B0609020204030204" pitchFamily="49" charset="0"/>
                <a:cs typeface="Consolas" panose="020B0609020204030204" pitchFamily="49" charset="0"/>
              </a:rPr>
              <a:t>?</a:t>
            </a:r>
            <a:r>
              <a:rPr lang="en-US" dirty="0">
                <a:latin typeface="Consolas" panose="020B0609020204030204" pitchFamily="49" charset="0"/>
                <a:cs typeface="Consolas" panose="020B0609020204030204" pitchFamily="49" charset="0"/>
              </a:rPr>
              <a:t>    79 </a:t>
            </a:r>
            <a:r>
              <a:rPr lang="en-US" dirty="0">
                <a:highlight>
                  <a:srgbClr val="FFFF00"/>
                </a:highlight>
                <a:latin typeface="Consolas" panose="020B0609020204030204" pitchFamily="49" charset="0"/>
                <a:cs typeface="Consolas" panose="020B0609020204030204" pitchFamily="49" charset="0"/>
              </a:rPr>
              <a:t>O</a:t>
            </a:r>
            <a:r>
              <a:rPr lang="en-US" dirty="0">
                <a:latin typeface="Consolas" panose="020B0609020204030204" pitchFamily="49" charset="0"/>
                <a:cs typeface="Consolas" panose="020B0609020204030204" pitchFamily="49" charset="0"/>
              </a:rPr>
              <a:t>    95 </a:t>
            </a:r>
            <a:r>
              <a:rPr lang="en-US" dirty="0">
                <a:highlight>
                  <a:srgbClr val="FFFF00"/>
                </a:highlight>
                <a:latin typeface="Consolas" panose="020B0609020204030204" pitchFamily="49" charset="0"/>
                <a:cs typeface="Consolas" panose="020B0609020204030204" pitchFamily="49" charset="0"/>
              </a:rPr>
              <a:t>_</a:t>
            </a:r>
            <a:r>
              <a:rPr lang="en-US" dirty="0">
                <a:latin typeface="Consolas" panose="020B0609020204030204" pitchFamily="49" charset="0"/>
                <a:cs typeface="Consolas" panose="020B0609020204030204" pitchFamily="49" charset="0"/>
              </a:rPr>
              <a:t>   111 </a:t>
            </a:r>
            <a:r>
              <a:rPr lang="en-US" dirty="0">
                <a:highlight>
                  <a:srgbClr val="FFFF00"/>
                </a:highlight>
                <a:latin typeface="Consolas" panose="020B0609020204030204" pitchFamily="49" charset="0"/>
                <a:cs typeface="Consolas" panose="020B0609020204030204" pitchFamily="49" charset="0"/>
              </a:rPr>
              <a:t>o</a:t>
            </a:r>
            <a:r>
              <a:rPr lang="en-US" dirty="0">
                <a:latin typeface="Consolas" panose="020B0609020204030204" pitchFamily="49" charset="0"/>
                <a:cs typeface="Consolas" panose="020B0609020204030204" pitchFamily="49" charset="0"/>
              </a:rPr>
              <a:t>   127 </a:t>
            </a:r>
            <a:r>
              <a:rPr lang="en-US" dirty="0">
                <a:highlight>
                  <a:srgbClr val="FFFF00"/>
                </a:highlight>
                <a:latin typeface="Consolas" panose="020B0609020204030204" pitchFamily="49" charset="0"/>
                <a:cs typeface="Consolas" panose="020B0609020204030204" pitchFamily="49" charset="0"/>
              </a:rPr>
              <a:t>DEL</a:t>
            </a:r>
          </a:p>
        </p:txBody>
      </p:sp>
    </p:spTree>
    <p:extLst>
      <p:ext uri="{BB962C8B-B14F-4D97-AF65-F5344CB8AC3E}">
        <p14:creationId xmlns:p14="http://schemas.microsoft.com/office/powerpoint/2010/main" val="3425895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学论网-矩形 1">
            <a:extLst>
              <a:ext uri="{FF2B5EF4-FFF2-40B4-BE49-F238E27FC236}">
                <a16:creationId xmlns:a16="http://schemas.microsoft.com/office/drawing/2014/main" id="{A0A0D46F-9225-34CF-C885-1D4E76F3F44A}"/>
              </a:ext>
            </a:extLst>
          </p:cNvPr>
          <p:cNvSpPr/>
          <p:nvPr/>
        </p:nvSpPr>
        <p:spPr>
          <a:xfrm>
            <a:off x="0" y="672782"/>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字符常量</a:t>
            </a:r>
            <a:r>
              <a:rPr lang="en-US" altLang="zh-CN"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(Character Constants) </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4" name="TextBox 3">
            <a:extLst>
              <a:ext uri="{FF2B5EF4-FFF2-40B4-BE49-F238E27FC236}">
                <a16:creationId xmlns:a16="http://schemas.microsoft.com/office/drawing/2014/main" id="{40E64A23-49E4-A3A1-D8A5-88E2F35E3A45}"/>
              </a:ext>
            </a:extLst>
          </p:cNvPr>
          <p:cNvSpPr txBox="1"/>
          <p:nvPr/>
        </p:nvSpPr>
        <p:spPr>
          <a:xfrm>
            <a:off x="0" y="1559696"/>
            <a:ext cx="6096000" cy="5262979"/>
          </a:xfrm>
          <a:prstGeom prst="rect">
            <a:avLst/>
          </a:prstGeom>
          <a:solidFill>
            <a:schemeClr val="bg2"/>
          </a:solidFill>
        </p:spPr>
        <p:txBody>
          <a:bodyPr wrap="square">
            <a:spAutoFit/>
          </a:bodyPr>
          <a:lstStyle/>
          <a:p>
            <a:r>
              <a:rPr lang="en-US" sz="1600" i="1" dirty="0">
                <a:solidFill>
                  <a:srgbClr val="3D7B7B"/>
                </a:solidFill>
                <a:effectLst/>
                <a:latin typeface="Consolas" panose="020B0609020204030204" pitchFamily="49" charset="0"/>
                <a:cs typeface="Consolas" panose="020B0609020204030204" pitchFamily="49" charset="0"/>
              </a:rPr>
              <a:t>/* Print the numeric values of Character Constants */</a:t>
            </a:r>
            <a:endParaRPr lang="en-US" sz="1600" dirty="0">
              <a:solidFill>
                <a:srgbClr val="3D7B7B"/>
              </a:solidFill>
              <a:effectLst/>
              <a:latin typeface="Consolas" panose="020B0609020204030204" pitchFamily="49" charset="0"/>
              <a:cs typeface="Consolas" panose="020B0609020204030204" pitchFamily="49" charset="0"/>
            </a:endParaRPr>
          </a:p>
          <a:p>
            <a:r>
              <a:rPr lang="en-US" sz="1600" dirty="0">
                <a:solidFill>
                  <a:srgbClr val="9C6500"/>
                </a:solidFill>
                <a:effectLst/>
                <a:latin typeface="Consolas" panose="020B0609020204030204" pitchFamily="49" charset="0"/>
                <a:cs typeface="Consolas" panose="020B0609020204030204" pitchFamily="49" charset="0"/>
              </a:rPr>
              <a:t>#include</a:t>
            </a:r>
            <a:r>
              <a:rPr lang="en-US" sz="1600" dirty="0">
                <a:solidFill>
                  <a:srgbClr val="BBBBBB"/>
                </a:solidFill>
                <a:effectLst/>
                <a:latin typeface="Consolas" panose="020B0609020204030204" pitchFamily="49" charset="0"/>
                <a:cs typeface="Consolas" panose="020B0609020204030204" pitchFamily="49" charset="0"/>
              </a:rPr>
              <a:t> </a:t>
            </a:r>
            <a:r>
              <a:rPr lang="en-US" sz="1600" i="1" dirty="0">
                <a:solidFill>
                  <a:srgbClr val="3D7B7B"/>
                </a:solidFill>
                <a:effectLst/>
                <a:latin typeface="Consolas" panose="020B0609020204030204" pitchFamily="49" charset="0"/>
                <a:cs typeface="Consolas" panose="020B0609020204030204" pitchFamily="49" charset="0"/>
              </a:rPr>
              <a:t>&lt;</a:t>
            </a:r>
            <a:r>
              <a:rPr lang="en-US" sz="1600" i="1" dirty="0" err="1">
                <a:solidFill>
                  <a:srgbClr val="3D7B7B"/>
                </a:solidFill>
                <a:effectLst/>
                <a:latin typeface="Consolas" panose="020B0609020204030204" pitchFamily="49" charset="0"/>
                <a:cs typeface="Consolas" panose="020B0609020204030204" pitchFamily="49" charset="0"/>
              </a:rPr>
              <a:t>stdio.h</a:t>
            </a:r>
            <a:r>
              <a:rPr lang="en-US" sz="1600" i="1" dirty="0">
                <a:solidFill>
                  <a:srgbClr val="3D7B7B"/>
                </a:solidFill>
                <a:effectLst/>
                <a:latin typeface="Consolas" panose="020B0609020204030204" pitchFamily="49" charset="0"/>
                <a:cs typeface="Consolas" panose="020B0609020204030204" pitchFamily="49" charset="0"/>
              </a:rPr>
              <a:t>&gt;</a:t>
            </a:r>
            <a:endParaRPr lang="en-US" sz="1600" dirty="0">
              <a:solidFill>
                <a:srgbClr val="3D7B7B"/>
              </a:solidFill>
              <a:effectLst/>
              <a:latin typeface="Consolas" panose="020B0609020204030204" pitchFamily="49" charset="0"/>
              <a:cs typeface="Consolas" panose="020B0609020204030204" pitchFamily="49" charset="0"/>
            </a:endParaRPr>
          </a:p>
          <a:p>
            <a:endParaRPr lang="en-US" sz="1600" dirty="0">
              <a:solidFill>
                <a:srgbClr val="BBBBBB"/>
              </a:solidFill>
              <a:effectLst/>
              <a:latin typeface="Consolas" panose="020B0609020204030204" pitchFamily="49" charset="0"/>
              <a:cs typeface="Consolas" panose="020B0609020204030204" pitchFamily="49" charset="0"/>
            </a:endParaRPr>
          </a:p>
          <a:p>
            <a:r>
              <a:rPr lang="en-US" sz="1600" dirty="0">
                <a:solidFill>
                  <a:srgbClr val="B00040"/>
                </a:solidFill>
                <a:effectLst/>
                <a:latin typeface="Consolas" panose="020B0609020204030204" pitchFamily="49" charset="0"/>
                <a:cs typeface="Consolas" panose="020B0609020204030204" pitchFamily="49" charset="0"/>
              </a:rPr>
              <a:t>int</a:t>
            </a:r>
            <a:r>
              <a:rPr lang="en-US" sz="1600" dirty="0">
                <a:solidFill>
                  <a:srgbClr val="BBBBBB"/>
                </a:solidFill>
                <a:effectLst/>
                <a:latin typeface="Consolas" panose="020B0609020204030204" pitchFamily="49" charset="0"/>
                <a:cs typeface="Consolas" panose="020B0609020204030204" pitchFamily="49" charset="0"/>
              </a:rPr>
              <a:t> </a:t>
            </a:r>
            <a:r>
              <a:rPr lang="en-US" sz="1600" dirty="0">
                <a:solidFill>
                  <a:srgbClr val="0000FF"/>
                </a:solidFill>
                <a:effectLst/>
                <a:latin typeface="Consolas" panose="020B0609020204030204" pitchFamily="49" charset="0"/>
                <a:cs typeface="Consolas" panose="020B0609020204030204" pitchFamily="49" charset="0"/>
              </a:rPr>
              <a:t>main</a:t>
            </a:r>
            <a:r>
              <a:rPr lang="en-US" sz="1600" dirty="0">
                <a:solidFill>
                  <a:srgbClr val="000000"/>
                </a:solidFill>
                <a:effectLst/>
                <a:latin typeface="Consolas" panose="020B0609020204030204" pitchFamily="49" charset="0"/>
                <a:cs typeface="Consolas" panose="020B0609020204030204" pitchFamily="49" charset="0"/>
              </a:rPr>
              <a:t>()</a:t>
            </a:r>
            <a:r>
              <a:rPr lang="en-US" sz="1600" dirty="0">
                <a:solidFill>
                  <a:srgbClr val="BBBBBB"/>
                </a:solidFill>
                <a:effectLst/>
                <a:latin typeface="Consolas" panose="020B0609020204030204" pitchFamily="49" charset="0"/>
                <a:cs typeface="Consolas" panose="020B0609020204030204" pitchFamily="49" charset="0"/>
              </a:rPr>
              <a:t> </a:t>
            </a:r>
            <a:r>
              <a:rPr lang="en-US" sz="1600" dirty="0">
                <a:solidFill>
                  <a:srgbClr val="000000"/>
                </a:solidFill>
                <a:effectLst/>
                <a:latin typeface="Consolas" panose="020B0609020204030204" pitchFamily="49" charset="0"/>
                <a:cs typeface="Consolas" panose="020B0609020204030204" pitchFamily="49" charset="0"/>
              </a:rPr>
              <a:t>{</a:t>
            </a:r>
            <a:endParaRPr lang="en-US" sz="1600" dirty="0">
              <a:solidFill>
                <a:srgbClr val="0000FF"/>
              </a:solidFill>
              <a:effectLst/>
              <a:latin typeface="Consolas" panose="020B0609020204030204" pitchFamily="49" charset="0"/>
              <a:cs typeface="Consolas" panose="020B0609020204030204" pitchFamily="49" charset="0"/>
            </a:endParaRPr>
          </a:p>
          <a:p>
            <a:r>
              <a:rPr lang="en-US" sz="1600" dirty="0">
                <a:solidFill>
                  <a:srgbClr val="BBBBBB"/>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a:t>
            </a:r>
            <a:r>
              <a:rPr lang="en-US" sz="1600" dirty="0">
                <a:solidFill>
                  <a:srgbClr val="BA2121"/>
                </a:solidFill>
                <a:effectLst/>
                <a:latin typeface="Consolas" panose="020B0609020204030204" pitchFamily="49" charset="0"/>
                <a:cs typeface="Consolas" panose="020B0609020204030204" pitchFamily="49" charset="0"/>
              </a:rPr>
              <a:t>"</a:t>
            </a:r>
            <a:r>
              <a:rPr lang="en-US" sz="1600" b="1" dirty="0">
                <a:solidFill>
                  <a:srgbClr val="AA5D1F"/>
                </a:solidFill>
                <a:effectLst/>
                <a:latin typeface="Consolas" panose="020B0609020204030204" pitchFamily="49" charset="0"/>
                <a:cs typeface="Consolas" panose="020B0609020204030204" pitchFamily="49" charset="0"/>
              </a:rPr>
              <a:t>\'</a:t>
            </a:r>
            <a:r>
              <a:rPr lang="en-US" sz="1600" dirty="0">
                <a:solidFill>
                  <a:srgbClr val="BA2121"/>
                </a:solidFill>
                <a:effectLst/>
                <a:latin typeface="Consolas" panose="020B0609020204030204" pitchFamily="49" charset="0"/>
                <a:cs typeface="Consolas" panose="020B0609020204030204" pitchFamily="49" charset="0"/>
              </a:rPr>
              <a:t>0</a:t>
            </a:r>
            <a:r>
              <a:rPr lang="en-US" sz="1600" b="1" dirty="0">
                <a:solidFill>
                  <a:srgbClr val="AA5D1F"/>
                </a:solidFill>
                <a:effectLst/>
                <a:latin typeface="Consolas" panose="020B0609020204030204" pitchFamily="49" charset="0"/>
                <a:cs typeface="Consolas" panose="020B0609020204030204" pitchFamily="49" charset="0"/>
              </a:rPr>
              <a:t>\'</a:t>
            </a:r>
            <a:r>
              <a:rPr lang="en-US" sz="1600" dirty="0">
                <a:solidFill>
                  <a:srgbClr val="BA2121"/>
                </a:solidFill>
                <a:effectLst/>
                <a:latin typeface="Consolas" panose="020B0609020204030204" pitchFamily="49" charset="0"/>
                <a:cs typeface="Consolas" panose="020B0609020204030204" pitchFamily="49" charset="0"/>
              </a:rPr>
              <a:t> == %d</a:t>
            </a:r>
            <a:r>
              <a:rPr lang="en-US" sz="1600" b="1" dirty="0">
                <a:solidFill>
                  <a:srgbClr val="AA5D1F"/>
                </a:solidFill>
                <a:effectLst/>
                <a:latin typeface="Consolas" panose="020B0609020204030204" pitchFamily="49" charset="0"/>
                <a:cs typeface="Consolas" panose="020B0609020204030204" pitchFamily="49" charset="0"/>
              </a:rPr>
              <a:t>\n</a:t>
            </a:r>
            <a:r>
              <a:rPr lang="en-US" sz="1600" dirty="0">
                <a:solidFill>
                  <a:srgbClr val="BA2121"/>
                </a:solidFill>
                <a:effectLst/>
                <a:latin typeface="Consolas" panose="020B0609020204030204" pitchFamily="49" charset="0"/>
                <a:cs typeface="Consolas" panose="020B0609020204030204" pitchFamily="49" charset="0"/>
              </a:rPr>
              <a:t>"</a:t>
            </a:r>
            <a:r>
              <a:rPr lang="en-US" sz="1600" dirty="0">
                <a:solidFill>
                  <a:srgbClr val="000000"/>
                </a:solidFill>
                <a:effectLst/>
                <a:latin typeface="Consolas" panose="020B0609020204030204" pitchFamily="49" charset="0"/>
                <a:cs typeface="Consolas" panose="020B0609020204030204" pitchFamily="49" charset="0"/>
              </a:rPr>
              <a:t>,</a:t>
            </a:r>
            <a:r>
              <a:rPr lang="en-US" sz="1600" dirty="0">
                <a:solidFill>
                  <a:srgbClr val="BBBBBB"/>
                </a:solidFill>
                <a:effectLst/>
                <a:latin typeface="Consolas" panose="020B0609020204030204" pitchFamily="49" charset="0"/>
                <a:cs typeface="Consolas" panose="020B0609020204030204" pitchFamily="49" charset="0"/>
              </a:rPr>
              <a:t> </a:t>
            </a:r>
            <a:r>
              <a:rPr lang="en-US" sz="1600" dirty="0">
                <a:solidFill>
                  <a:srgbClr val="BA2121"/>
                </a:solidFill>
                <a:effectLst/>
                <a:latin typeface="Consolas" panose="020B0609020204030204" pitchFamily="49" charset="0"/>
                <a:cs typeface="Consolas" panose="020B0609020204030204" pitchFamily="49" charset="0"/>
              </a:rPr>
              <a:t>'0'</a:t>
            </a:r>
            <a:r>
              <a:rPr lang="en-US" sz="1600" dirty="0">
                <a:solidFill>
                  <a:srgbClr val="000000"/>
                </a:solidFill>
                <a:effectLst/>
                <a:latin typeface="Consolas" panose="020B0609020204030204" pitchFamily="49" charset="0"/>
                <a:cs typeface="Consolas" panose="020B0609020204030204" pitchFamily="49" charset="0"/>
              </a:rPr>
              <a:t>);</a:t>
            </a:r>
            <a:endParaRPr lang="en-US" sz="1600" dirty="0">
              <a:solidFill>
                <a:srgbClr val="BA2121"/>
              </a:solidFill>
              <a:effectLst/>
              <a:latin typeface="Consolas" panose="020B0609020204030204" pitchFamily="49" charset="0"/>
              <a:cs typeface="Consolas" panose="020B0609020204030204" pitchFamily="49" charset="0"/>
            </a:endParaRPr>
          </a:p>
          <a:p>
            <a:r>
              <a:rPr lang="en-US" sz="1600" dirty="0">
                <a:solidFill>
                  <a:srgbClr val="BBBBBB"/>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a:t>
            </a:r>
            <a:r>
              <a:rPr lang="en-US" sz="1600" dirty="0">
                <a:solidFill>
                  <a:srgbClr val="BA2121"/>
                </a:solidFill>
                <a:effectLst/>
                <a:latin typeface="Consolas" panose="020B0609020204030204" pitchFamily="49" charset="0"/>
                <a:cs typeface="Consolas" panose="020B0609020204030204" pitchFamily="49" charset="0"/>
              </a:rPr>
              <a:t>"</a:t>
            </a:r>
            <a:r>
              <a:rPr lang="en-US" sz="1600" b="1" dirty="0">
                <a:solidFill>
                  <a:srgbClr val="AA5D1F"/>
                </a:solidFill>
                <a:effectLst/>
                <a:latin typeface="Consolas" panose="020B0609020204030204" pitchFamily="49" charset="0"/>
                <a:cs typeface="Consolas" panose="020B0609020204030204" pitchFamily="49" charset="0"/>
              </a:rPr>
              <a:t>\'</a:t>
            </a:r>
            <a:r>
              <a:rPr lang="en-US" sz="1600" dirty="0">
                <a:solidFill>
                  <a:srgbClr val="BA2121"/>
                </a:solidFill>
                <a:effectLst/>
                <a:latin typeface="Consolas" panose="020B0609020204030204" pitchFamily="49" charset="0"/>
                <a:cs typeface="Consolas" panose="020B0609020204030204" pitchFamily="49" charset="0"/>
              </a:rPr>
              <a:t>a</a:t>
            </a:r>
            <a:r>
              <a:rPr lang="en-US" sz="1600" b="1" dirty="0">
                <a:solidFill>
                  <a:srgbClr val="AA5D1F"/>
                </a:solidFill>
                <a:effectLst/>
                <a:latin typeface="Consolas" panose="020B0609020204030204" pitchFamily="49" charset="0"/>
                <a:cs typeface="Consolas" panose="020B0609020204030204" pitchFamily="49" charset="0"/>
              </a:rPr>
              <a:t>\'</a:t>
            </a:r>
            <a:r>
              <a:rPr lang="en-US" sz="1600" dirty="0">
                <a:solidFill>
                  <a:srgbClr val="BA2121"/>
                </a:solidFill>
                <a:effectLst/>
                <a:latin typeface="Consolas" panose="020B0609020204030204" pitchFamily="49" charset="0"/>
                <a:cs typeface="Consolas" panose="020B0609020204030204" pitchFamily="49" charset="0"/>
              </a:rPr>
              <a:t> == %d</a:t>
            </a:r>
            <a:r>
              <a:rPr lang="en-US" sz="1600" b="1" dirty="0">
                <a:solidFill>
                  <a:srgbClr val="AA5D1F"/>
                </a:solidFill>
                <a:effectLst/>
                <a:latin typeface="Consolas" panose="020B0609020204030204" pitchFamily="49" charset="0"/>
                <a:cs typeface="Consolas" panose="020B0609020204030204" pitchFamily="49" charset="0"/>
              </a:rPr>
              <a:t>\n</a:t>
            </a:r>
            <a:r>
              <a:rPr lang="en-US" sz="1600" dirty="0">
                <a:solidFill>
                  <a:srgbClr val="BA2121"/>
                </a:solidFill>
                <a:effectLst/>
                <a:latin typeface="Consolas" panose="020B0609020204030204" pitchFamily="49" charset="0"/>
                <a:cs typeface="Consolas" panose="020B0609020204030204" pitchFamily="49" charset="0"/>
              </a:rPr>
              <a:t>"</a:t>
            </a:r>
            <a:r>
              <a:rPr lang="en-US" sz="1600" dirty="0">
                <a:solidFill>
                  <a:srgbClr val="000000"/>
                </a:solidFill>
                <a:effectLst/>
                <a:latin typeface="Consolas" panose="020B0609020204030204" pitchFamily="49" charset="0"/>
                <a:cs typeface="Consolas" panose="020B0609020204030204" pitchFamily="49" charset="0"/>
              </a:rPr>
              <a:t>,</a:t>
            </a:r>
            <a:r>
              <a:rPr lang="en-US" sz="1600" dirty="0">
                <a:solidFill>
                  <a:srgbClr val="BBBBBB"/>
                </a:solidFill>
                <a:effectLst/>
                <a:latin typeface="Consolas" panose="020B0609020204030204" pitchFamily="49" charset="0"/>
                <a:cs typeface="Consolas" panose="020B0609020204030204" pitchFamily="49" charset="0"/>
              </a:rPr>
              <a:t> </a:t>
            </a:r>
            <a:r>
              <a:rPr lang="en-US" sz="1600" dirty="0">
                <a:solidFill>
                  <a:srgbClr val="BA2121"/>
                </a:solidFill>
                <a:effectLst/>
                <a:latin typeface="Consolas" panose="020B0609020204030204" pitchFamily="49" charset="0"/>
                <a:cs typeface="Consolas" panose="020B0609020204030204" pitchFamily="49" charset="0"/>
              </a:rPr>
              <a:t>'a'</a:t>
            </a:r>
            <a:r>
              <a:rPr lang="en-US" sz="1600" dirty="0">
                <a:solidFill>
                  <a:srgbClr val="000000"/>
                </a:solidFill>
                <a:effectLst/>
                <a:latin typeface="Consolas" panose="020B0609020204030204" pitchFamily="49" charset="0"/>
                <a:cs typeface="Consolas" panose="020B0609020204030204" pitchFamily="49" charset="0"/>
              </a:rPr>
              <a:t>);</a:t>
            </a:r>
            <a:endParaRPr lang="en-US" sz="1600" dirty="0">
              <a:solidFill>
                <a:srgbClr val="BA2121"/>
              </a:solidFill>
              <a:effectLst/>
              <a:latin typeface="Consolas" panose="020B0609020204030204" pitchFamily="49" charset="0"/>
              <a:cs typeface="Consolas" panose="020B0609020204030204" pitchFamily="49" charset="0"/>
            </a:endParaRPr>
          </a:p>
          <a:p>
            <a:r>
              <a:rPr lang="en-US" sz="1600" dirty="0">
                <a:solidFill>
                  <a:srgbClr val="BBBBBB"/>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a:t>
            </a:r>
            <a:r>
              <a:rPr lang="en-US" sz="1600" dirty="0">
                <a:solidFill>
                  <a:srgbClr val="BA2121"/>
                </a:solidFill>
                <a:effectLst/>
                <a:latin typeface="Consolas" panose="020B0609020204030204" pitchFamily="49" charset="0"/>
                <a:cs typeface="Consolas" panose="020B0609020204030204" pitchFamily="49" charset="0"/>
              </a:rPr>
              <a:t>"</a:t>
            </a:r>
            <a:r>
              <a:rPr lang="en-US" sz="1600" b="1" dirty="0">
                <a:solidFill>
                  <a:srgbClr val="AA5D1F"/>
                </a:solidFill>
                <a:effectLst/>
                <a:latin typeface="Consolas" panose="020B0609020204030204" pitchFamily="49" charset="0"/>
                <a:cs typeface="Consolas" panose="020B0609020204030204" pitchFamily="49" charset="0"/>
              </a:rPr>
              <a:t>\'</a:t>
            </a:r>
            <a:r>
              <a:rPr lang="en-US" sz="1600" dirty="0">
                <a:solidFill>
                  <a:srgbClr val="BA2121"/>
                </a:solidFill>
                <a:effectLst/>
                <a:latin typeface="Consolas" panose="020B0609020204030204" pitchFamily="49" charset="0"/>
                <a:cs typeface="Consolas" panose="020B0609020204030204" pitchFamily="49" charset="0"/>
              </a:rPr>
              <a:t>A</a:t>
            </a:r>
            <a:r>
              <a:rPr lang="en-US" sz="1600" b="1" dirty="0">
                <a:solidFill>
                  <a:srgbClr val="AA5D1F"/>
                </a:solidFill>
                <a:effectLst/>
                <a:latin typeface="Consolas" panose="020B0609020204030204" pitchFamily="49" charset="0"/>
                <a:cs typeface="Consolas" panose="020B0609020204030204" pitchFamily="49" charset="0"/>
              </a:rPr>
              <a:t>\'</a:t>
            </a:r>
            <a:r>
              <a:rPr lang="en-US" sz="1600" dirty="0">
                <a:solidFill>
                  <a:srgbClr val="BA2121"/>
                </a:solidFill>
                <a:effectLst/>
                <a:latin typeface="Consolas" panose="020B0609020204030204" pitchFamily="49" charset="0"/>
                <a:cs typeface="Consolas" panose="020B0609020204030204" pitchFamily="49" charset="0"/>
              </a:rPr>
              <a:t> == %d</a:t>
            </a:r>
            <a:r>
              <a:rPr lang="en-US" sz="1600" b="1" dirty="0">
                <a:solidFill>
                  <a:srgbClr val="AA5D1F"/>
                </a:solidFill>
                <a:effectLst/>
                <a:latin typeface="Consolas" panose="020B0609020204030204" pitchFamily="49" charset="0"/>
                <a:cs typeface="Consolas" panose="020B0609020204030204" pitchFamily="49" charset="0"/>
              </a:rPr>
              <a:t>\n</a:t>
            </a:r>
            <a:r>
              <a:rPr lang="en-US" sz="1600" dirty="0">
                <a:solidFill>
                  <a:srgbClr val="BA2121"/>
                </a:solidFill>
                <a:effectLst/>
                <a:latin typeface="Consolas" panose="020B0609020204030204" pitchFamily="49" charset="0"/>
                <a:cs typeface="Consolas" panose="020B0609020204030204" pitchFamily="49" charset="0"/>
              </a:rPr>
              <a:t>"</a:t>
            </a:r>
            <a:r>
              <a:rPr lang="en-US" sz="1600" dirty="0">
                <a:solidFill>
                  <a:srgbClr val="000000"/>
                </a:solidFill>
                <a:effectLst/>
                <a:latin typeface="Consolas" panose="020B0609020204030204" pitchFamily="49" charset="0"/>
                <a:cs typeface="Consolas" panose="020B0609020204030204" pitchFamily="49" charset="0"/>
              </a:rPr>
              <a:t>,</a:t>
            </a:r>
            <a:r>
              <a:rPr lang="en-US" sz="1600" dirty="0">
                <a:solidFill>
                  <a:srgbClr val="BBBBBB"/>
                </a:solidFill>
                <a:effectLst/>
                <a:latin typeface="Consolas" panose="020B0609020204030204" pitchFamily="49" charset="0"/>
                <a:cs typeface="Consolas" panose="020B0609020204030204" pitchFamily="49" charset="0"/>
              </a:rPr>
              <a:t> </a:t>
            </a:r>
            <a:r>
              <a:rPr lang="en-US" sz="1600" dirty="0">
                <a:solidFill>
                  <a:srgbClr val="BA2121"/>
                </a:solidFill>
                <a:effectLst/>
                <a:latin typeface="Consolas" panose="020B0609020204030204" pitchFamily="49" charset="0"/>
                <a:cs typeface="Consolas" panose="020B0609020204030204" pitchFamily="49" charset="0"/>
              </a:rPr>
              <a:t>'A'</a:t>
            </a:r>
            <a:r>
              <a:rPr lang="en-US" sz="1600" dirty="0">
                <a:solidFill>
                  <a:srgbClr val="000000"/>
                </a:solidFill>
                <a:effectLst/>
                <a:latin typeface="Consolas" panose="020B0609020204030204" pitchFamily="49" charset="0"/>
                <a:cs typeface="Consolas" panose="020B0609020204030204" pitchFamily="49" charset="0"/>
              </a:rPr>
              <a:t>);</a:t>
            </a:r>
            <a:endParaRPr lang="en-US" sz="1600" dirty="0">
              <a:solidFill>
                <a:srgbClr val="BA2121"/>
              </a:solidFill>
              <a:effectLst/>
              <a:latin typeface="Consolas" panose="020B0609020204030204" pitchFamily="49" charset="0"/>
              <a:cs typeface="Consolas" panose="020B0609020204030204" pitchFamily="49" charset="0"/>
            </a:endParaRPr>
          </a:p>
          <a:p>
            <a:r>
              <a:rPr lang="en-US" sz="1600" dirty="0">
                <a:solidFill>
                  <a:srgbClr val="BBBBBB"/>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a:t>
            </a:r>
            <a:r>
              <a:rPr lang="en-US" sz="1600" dirty="0">
                <a:solidFill>
                  <a:srgbClr val="BA2121"/>
                </a:solidFill>
                <a:effectLst/>
                <a:latin typeface="Consolas" panose="020B0609020204030204" pitchFamily="49" charset="0"/>
                <a:cs typeface="Consolas" panose="020B0609020204030204" pitchFamily="49" charset="0"/>
              </a:rPr>
              <a:t>"</a:t>
            </a:r>
            <a:r>
              <a:rPr lang="en-US" sz="1600" b="1" dirty="0">
                <a:solidFill>
                  <a:srgbClr val="AA5D1F"/>
                </a:solidFill>
                <a:effectLst/>
                <a:latin typeface="Consolas" panose="020B0609020204030204" pitchFamily="49" charset="0"/>
                <a:cs typeface="Consolas" panose="020B0609020204030204" pitchFamily="49" charset="0"/>
              </a:rPr>
              <a:t>\'\\</a:t>
            </a:r>
            <a:r>
              <a:rPr lang="en-US" sz="1600" dirty="0">
                <a:solidFill>
                  <a:srgbClr val="BA2121"/>
                </a:solidFill>
                <a:effectLst/>
                <a:latin typeface="Consolas" panose="020B0609020204030204" pitchFamily="49" charset="0"/>
                <a:cs typeface="Consolas" panose="020B0609020204030204" pitchFamily="49" charset="0"/>
              </a:rPr>
              <a:t>a</a:t>
            </a:r>
            <a:r>
              <a:rPr lang="en-US" sz="1600" b="1" dirty="0">
                <a:solidFill>
                  <a:srgbClr val="AA5D1F"/>
                </a:solidFill>
                <a:effectLst/>
                <a:latin typeface="Consolas" panose="020B0609020204030204" pitchFamily="49" charset="0"/>
                <a:cs typeface="Consolas" panose="020B0609020204030204" pitchFamily="49" charset="0"/>
              </a:rPr>
              <a:t>\'</a:t>
            </a:r>
            <a:r>
              <a:rPr lang="en-US" sz="1600" dirty="0">
                <a:solidFill>
                  <a:srgbClr val="BA2121"/>
                </a:solidFill>
                <a:effectLst/>
                <a:latin typeface="Consolas" panose="020B0609020204030204" pitchFamily="49" charset="0"/>
                <a:cs typeface="Consolas" panose="020B0609020204030204" pitchFamily="49" charset="0"/>
              </a:rPr>
              <a:t> == %d</a:t>
            </a:r>
            <a:r>
              <a:rPr lang="en-US" sz="1600" b="1" dirty="0">
                <a:solidFill>
                  <a:srgbClr val="AA5D1F"/>
                </a:solidFill>
                <a:effectLst/>
                <a:latin typeface="Consolas" panose="020B0609020204030204" pitchFamily="49" charset="0"/>
                <a:cs typeface="Consolas" panose="020B0609020204030204" pitchFamily="49" charset="0"/>
              </a:rPr>
              <a:t>\n</a:t>
            </a:r>
            <a:r>
              <a:rPr lang="en-US" sz="1600" dirty="0">
                <a:solidFill>
                  <a:srgbClr val="BA2121"/>
                </a:solidFill>
                <a:effectLst/>
                <a:latin typeface="Consolas" panose="020B0609020204030204" pitchFamily="49" charset="0"/>
                <a:cs typeface="Consolas" panose="020B0609020204030204" pitchFamily="49" charset="0"/>
              </a:rPr>
              <a:t>"</a:t>
            </a:r>
            <a:r>
              <a:rPr lang="en-US" sz="1600" dirty="0">
                <a:solidFill>
                  <a:srgbClr val="000000"/>
                </a:solidFill>
                <a:effectLst/>
                <a:latin typeface="Consolas" panose="020B0609020204030204" pitchFamily="49" charset="0"/>
                <a:cs typeface="Consolas" panose="020B0609020204030204" pitchFamily="49" charset="0"/>
              </a:rPr>
              <a:t>,</a:t>
            </a:r>
            <a:r>
              <a:rPr lang="en-US" sz="1600" dirty="0">
                <a:solidFill>
                  <a:srgbClr val="BBBBBB"/>
                </a:solidFill>
                <a:effectLst/>
                <a:latin typeface="Consolas" panose="020B0609020204030204" pitchFamily="49" charset="0"/>
                <a:cs typeface="Consolas" panose="020B0609020204030204" pitchFamily="49" charset="0"/>
              </a:rPr>
              <a:t> </a:t>
            </a:r>
            <a:r>
              <a:rPr lang="en-US" sz="1600" dirty="0">
                <a:solidFill>
                  <a:srgbClr val="BA2121"/>
                </a:solidFill>
                <a:effectLst/>
                <a:latin typeface="Consolas" panose="020B0609020204030204" pitchFamily="49" charset="0"/>
                <a:cs typeface="Consolas" panose="020B0609020204030204" pitchFamily="49" charset="0"/>
              </a:rPr>
              <a:t>'\a'</a:t>
            </a:r>
            <a:r>
              <a:rPr lang="en-US" sz="1600" dirty="0">
                <a:solidFill>
                  <a:srgbClr val="000000"/>
                </a:solidFill>
                <a:effectLst/>
                <a:latin typeface="Consolas" panose="020B0609020204030204" pitchFamily="49" charset="0"/>
                <a:cs typeface="Consolas" panose="020B0609020204030204" pitchFamily="49" charset="0"/>
              </a:rPr>
              <a:t>);</a:t>
            </a:r>
            <a:endParaRPr lang="en-US" sz="1600" dirty="0">
              <a:solidFill>
                <a:srgbClr val="BA2121"/>
              </a:solidFill>
              <a:effectLst/>
              <a:latin typeface="Consolas" panose="020B0609020204030204" pitchFamily="49" charset="0"/>
              <a:cs typeface="Consolas" panose="020B0609020204030204" pitchFamily="49" charset="0"/>
            </a:endParaRPr>
          </a:p>
          <a:p>
            <a:r>
              <a:rPr lang="en-US" sz="1600" dirty="0">
                <a:solidFill>
                  <a:srgbClr val="BBBBBB"/>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a:t>
            </a:r>
            <a:r>
              <a:rPr lang="en-US" sz="1600" dirty="0">
                <a:solidFill>
                  <a:srgbClr val="BA2121"/>
                </a:solidFill>
                <a:effectLst/>
                <a:latin typeface="Consolas" panose="020B0609020204030204" pitchFamily="49" charset="0"/>
                <a:cs typeface="Consolas" panose="020B0609020204030204" pitchFamily="49" charset="0"/>
              </a:rPr>
              <a:t>"</a:t>
            </a:r>
            <a:r>
              <a:rPr lang="en-US" sz="1600" b="1" dirty="0">
                <a:solidFill>
                  <a:srgbClr val="AA5D1F"/>
                </a:solidFill>
                <a:effectLst/>
                <a:latin typeface="Consolas" panose="020B0609020204030204" pitchFamily="49" charset="0"/>
                <a:cs typeface="Consolas" panose="020B0609020204030204" pitchFamily="49" charset="0"/>
              </a:rPr>
              <a:t>\'\\</a:t>
            </a:r>
            <a:r>
              <a:rPr lang="en-US" sz="1600" dirty="0">
                <a:solidFill>
                  <a:srgbClr val="BA2121"/>
                </a:solidFill>
                <a:effectLst/>
                <a:latin typeface="Consolas" panose="020B0609020204030204" pitchFamily="49" charset="0"/>
                <a:cs typeface="Consolas" panose="020B0609020204030204" pitchFamily="49" charset="0"/>
              </a:rPr>
              <a:t>b</a:t>
            </a:r>
            <a:r>
              <a:rPr lang="en-US" sz="1600" b="1" dirty="0">
                <a:solidFill>
                  <a:srgbClr val="AA5D1F"/>
                </a:solidFill>
                <a:effectLst/>
                <a:latin typeface="Consolas" panose="020B0609020204030204" pitchFamily="49" charset="0"/>
                <a:cs typeface="Consolas" panose="020B0609020204030204" pitchFamily="49" charset="0"/>
              </a:rPr>
              <a:t>\'</a:t>
            </a:r>
            <a:r>
              <a:rPr lang="en-US" sz="1600" dirty="0">
                <a:solidFill>
                  <a:srgbClr val="BA2121"/>
                </a:solidFill>
                <a:effectLst/>
                <a:latin typeface="Consolas" panose="020B0609020204030204" pitchFamily="49" charset="0"/>
                <a:cs typeface="Consolas" panose="020B0609020204030204" pitchFamily="49" charset="0"/>
              </a:rPr>
              <a:t> == %d</a:t>
            </a:r>
            <a:r>
              <a:rPr lang="en-US" sz="1600" b="1" dirty="0">
                <a:solidFill>
                  <a:srgbClr val="AA5D1F"/>
                </a:solidFill>
                <a:effectLst/>
                <a:latin typeface="Consolas" panose="020B0609020204030204" pitchFamily="49" charset="0"/>
                <a:cs typeface="Consolas" panose="020B0609020204030204" pitchFamily="49" charset="0"/>
              </a:rPr>
              <a:t>\n</a:t>
            </a:r>
            <a:r>
              <a:rPr lang="en-US" sz="1600" dirty="0">
                <a:solidFill>
                  <a:srgbClr val="BA2121"/>
                </a:solidFill>
                <a:effectLst/>
                <a:latin typeface="Consolas" panose="020B0609020204030204" pitchFamily="49" charset="0"/>
                <a:cs typeface="Consolas" panose="020B0609020204030204" pitchFamily="49" charset="0"/>
              </a:rPr>
              <a:t>"</a:t>
            </a:r>
            <a:r>
              <a:rPr lang="en-US" sz="1600" dirty="0">
                <a:solidFill>
                  <a:srgbClr val="000000"/>
                </a:solidFill>
                <a:effectLst/>
                <a:latin typeface="Consolas" panose="020B0609020204030204" pitchFamily="49" charset="0"/>
                <a:cs typeface="Consolas" panose="020B0609020204030204" pitchFamily="49" charset="0"/>
              </a:rPr>
              <a:t>,</a:t>
            </a:r>
            <a:r>
              <a:rPr lang="en-US" sz="1600" dirty="0">
                <a:solidFill>
                  <a:srgbClr val="BBBBBB"/>
                </a:solidFill>
                <a:effectLst/>
                <a:latin typeface="Consolas" panose="020B0609020204030204" pitchFamily="49" charset="0"/>
                <a:cs typeface="Consolas" panose="020B0609020204030204" pitchFamily="49" charset="0"/>
              </a:rPr>
              <a:t> </a:t>
            </a:r>
            <a:r>
              <a:rPr lang="en-US" sz="1600" dirty="0">
                <a:solidFill>
                  <a:srgbClr val="BA2121"/>
                </a:solidFill>
                <a:effectLst/>
                <a:latin typeface="Consolas" panose="020B0609020204030204" pitchFamily="49" charset="0"/>
                <a:cs typeface="Consolas" panose="020B0609020204030204" pitchFamily="49" charset="0"/>
              </a:rPr>
              <a:t>'\b'</a:t>
            </a:r>
            <a:r>
              <a:rPr lang="en-US" sz="1600" dirty="0">
                <a:solidFill>
                  <a:srgbClr val="000000"/>
                </a:solidFill>
                <a:effectLst/>
                <a:latin typeface="Consolas" panose="020B0609020204030204" pitchFamily="49" charset="0"/>
                <a:cs typeface="Consolas" panose="020B0609020204030204" pitchFamily="49" charset="0"/>
              </a:rPr>
              <a:t>);</a:t>
            </a:r>
            <a:endParaRPr lang="en-US" sz="1600" dirty="0">
              <a:solidFill>
                <a:srgbClr val="BA2121"/>
              </a:solidFill>
              <a:effectLst/>
              <a:latin typeface="Consolas" panose="020B0609020204030204" pitchFamily="49" charset="0"/>
              <a:cs typeface="Consolas" panose="020B0609020204030204" pitchFamily="49" charset="0"/>
            </a:endParaRPr>
          </a:p>
          <a:p>
            <a:r>
              <a:rPr lang="en-US" sz="1600" dirty="0">
                <a:solidFill>
                  <a:srgbClr val="BBBBBB"/>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a:t>
            </a:r>
            <a:r>
              <a:rPr lang="en-US" sz="1600" dirty="0">
                <a:solidFill>
                  <a:srgbClr val="BA2121"/>
                </a:solidFill>
                <a:effectLst/>
                <a:latin typeface="Consolas" panose="020B0609020204030204" pitchFamily="49" charset="0"/>
                <a:cs typeface="Consolas" panose="020B0609020204030204" pitchFamily="49" charset="0"/>
              </a:rPr>
              <a:t>"</a:t>
            </a:r>
            <a:r>
              <a:rPr lang="en-US" sz="1600" b="1" dirty="0">
                <a:solidFill>
                  <a:srgbClr val="AA5D1F"/>
                </a:solidFill>
                <a:effectLst/>
                <a:latin typeface="Consolas" panose="020B0609020204030204" pitchFamily="49" charset="0"/>
                <a:cs typeface="Consolas" panose="020B0609020204030204" pitchFamily="49" charset="0"/>
              </a:rPr>
              <a:t>\'\\</a:t>
            </a:r>
            <a:r>
              <a:rPr lang="en-US" sz="1600" dirty="0">
                <a:solidFill>
                  <a:srgbClr val="BA2121"/>
                </a:solidFill>
                <a:effectLst/>
                <a:latin typeface="Consolas" panose="020B0609020204030204" pitchFamily="49" charset="0"/>
                <a:cs typeface="Consolas" panose="020B0609020204030204" pitchFamily="49" charset="0"/>
              </a:rPr>
              <a:t>f</a:t>
            </a:r>
            <a:r>
              <a:rPr lang="en-US" sz="1600" b="1" dirty="0">
                <a:solidFill>
                  <a:srgbClr val="AA5D1F"/>
                </a:solidFill>
                <a:effectLst/>
                <a:latin typeface="Consolas" panose="020B0609020204030204" pitchFamily="49" charset="0"/>
                <a:cs typeface="Consolas" panose="020B0609020204030204" pitchFamily="49" charset="0"/>
              </a:rPr>
              <a:t>\'</a:t>
            </a:r>
            <a:r>
              <a:rPr lang="en-US" sz="1600" dirty="0">
                <a:solidFill>
                  <a:srgbClr val="BA2121"/>
                </a:solidFill>
                <a:effectLst/>
                <a:latin typeface="Consolas" panose="020B0609020204030204" pitchFamily="49" charset="0"/>
                <a:cs typeface="Consolas" panose="020B0609020204030204" pitchFamily="49" charset="0"/>
              </a:rPr>
              <a:t> == %d</a:t>
            </a:r>
            <a:r>
              <a:rPr lang="en-US" sz="1600" b="1" dirty="0">
                <a:solidFill>
                  <a:srgbClr val="AA5D1F"/>
                </a:solidFill>
                <a:effectLst/>
                <a:latin typeface="Consolas" panose="020B0609020204030204" pitchFamily="49" charset="0"/>
                <a:cs typeface="Consolas" panose="020B0609020204030204" pitchFamily="49" charset="0"/>
              </a:rPr>
              <a:t>\n</a:t>
            </a:r>
            <a:r>
              <a:rPr lang="en-US" sz="1600" dirty="0">
                <a:solidFill>
                  <a:srgbClr val="BA2121"/>
                </a:solidFill>
                <a:effectLst/>
                <a:latin typeface="Consolas" panose="020B0609020204030204" pitchFamily="49" charset="0"/>
                <a:cs typeface="Consolas" panose="020B0609020204030204" pitchFamily="49" charset="0"/>
              </a:rPr>
              <a:t>"</a:t>
            </a:r>
            <a:r>
              <a:rPr lang="en-US" sz="1600" dirty="0">
                <a:solidFill>
                  <a:srgbClr val="000000"/>
                </a:solidFill>
                <a:effectLst/>
                <a:latin typeface="Consolas" panose="020B0609020204030204" pitchFamily="49" charset="0"/>
                <a:cs typeface="Consolas" panose="020B0609020204030204" pitchFamily="49" charset="0"/>
              </a:rPr>
              <a:t>,</a:t>
            </a:r>
            <a:r>
              <a:rPr lang="en-US" sz="1600" dirty="0">
                <a:solidFill>
                  <a:srgbClr val="BBBBBB"/>
                </a:solidFill>
                <a:effectLst/>
                <a:latin typeface="Consolas" panose="020B0609020204030204" pitchFamily="49" charset="0"/>
                <a:cs typeface="Consolas" panose="020B0609020204030204" pitchFamily="49" charset="0"/>
              </a:rPr>
              <a:t> </a:t>
            </a:r>
            <a:r>
              <a:rPr lang="en-US" sz="1600" dirty="0">
                <a:solidFill>
                  <a:srgbClr val="BA2121"/>
                </a:solidFill>
                <a:effectLst/>
                <a:latin typeface="Consolas" panose="020B0609020204030204" pitchFamily="49" charset="0"/>
                <a:cs typeface="Consolas" panose="020B0609020204030204" pitchFamily="49" charset="0"/>
              </a:rPr>
              <a:t>'\f'</a:t>
            </a:r>
            <a:r>
              <a:rPr lang="en-US" sz="1600" dirty="0">
                <a:solidFill>
                  <a:srgbClr val="000000"/>
                </a:solidFill>
                <a:effectLst/>
                <a:latin typeface="Consolas" panose="020B0609020204030204" pitchFamily="49" charset="0"/>
                <a:cs typeface="Consolas" panose="020B0609020204030204" pitchFamily="49" charset="0"/>
              </a:rPr>
              <a:t>);</a:t>
            </a:r>
            <a:endParaRPr lang="en-US" sz="1600" dirty="0">
              <a:solidFill>
                <a:srgbClr val="BA2121"/>
              </a:solidFill>
              <a:effectLst/>
              <a:latin typeface="Consolas" panose="020B0609020204030204" pitchFamily="49" charset="0"/>
              <a:cs typeface="Consolas" panose="020B0609020204030204" pitchFamily="49" charset="0"/>
            </a:endParaRPr>
          </a:p>
          <a:p>
            <a:r>
              <a:rPr lang="en-US" sz="1600" dirty="0">
                <a:solidFill>
                  <a:srgbClr val="BBBBBB"/>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a:t>
            </a:r>
            <a:r>
              <a:rPr lang="en-US" sz="1600" dirty="0">
                <a:solidFill>
                  <a:srgbClr val="BA2121"/>
                </a:solidFill>
                <a:effectLst/>
                <a:latin typeface="Consolas" panose="020B0609020204030204" pitchFamily="49" charset="0"/>
                <a:cs typeface="Consolas" panose="020B0609020204030204" pitchFamily="49" charset="0"/>
              </a:rPr>
              <a:t>"</a:t>
            </a:r>
            <a:r>
              <a:rPr lang="en-US" sz="1600" b="1" dirty="0">
                <a:solidFill>
                  <a:srgbClr val="AA5D1F"/>
                </a:solidFill>
                <a:effectLst/>
                <a:latin typeface="Consolas" panose="020B0609020204030204" pitchFamily="49" charset="0"/>
                <a:cs typeface="Consolas" panose="020B0609020204030204" pitchFamily="49" charset="0"/>
              </a:rPr>
              <a:t>\'\\</a:t>
            </a:r>
            <a:r>
              <a:rPr lang="en-US" sz="1600" dirty="0">
                <a:solidFill>
                  <a:srgbClr val="BA2121"/>
                </a:solidFill>
                <a:effectLst/>
                <a:latin typeface="Consolas" panose="020B0609020204030204" pitchFamily="49" charset="0"/>
                <a:cs typeface="Consolas" panose="020B0609020204030204" pitchFamily="49" charset="0"/>
              </a:rPr>
              <a:t>n</a:t>
            </a:r>
            <a:r>
              <a:rPr lang="en-US" sz="1600" b="1" dirty="0">
                <a:solidFill>
                  <a:srgbClr val="AA5D1F"/>
                </a:solidFill>
                <a:effectLst/>
                <a:latin typeface="Consolas" panose="020B0609020204030204" pitchFamily="49" charset="0"/>
                <a:cs typeface="Consolas" panose="020B0609020204030204" pitchFamily="49" charset="0"/>
              </a:rPr>
              <a:t>\'</a:t>
            </a:r>
            <a:r>
              <a:rPr lang="en-US" sz="1600" dirty="0">
                <a:solidFill>
                  <a:srgbClr val="BA2121"/>
                </a:solidFill>
                <a:effectLst/>
                <a:latin typeface="Consolas" panose="020B0609020204030204" pitchFamily="49" charset="0"/>
                <a:cs typeface="Consolas" panose="020B0609020204030204" pitchFamily="49" charset="0"/>
              </a:rPr>
              <a:t> == %d</a:t>
            </a:r>
            <a:r>
              <a:rPr lang="en-US" sz="1600" b="1" dirty="0">
                <a:solidFill>
                  <a:srgbClr val="AA5D1F"/>
                </a:solidFill>
                <a:effectLst/>
                <a:latin typeface="Consolas" panose="020B0609020204030204" pitchFamily="49" charset="0"/>
                <a:cs typeface="Consolas" panose="020B0609020204030204" pitchFamily="49" charset="0"/>
              </a:rPr>
              <a:t>\n</a:t>
            </a:r>
            <a:r>
              <a:rPr lang="en-US" sz="1600" dirty="0">
                <a:solidFill>
                  <a:srgbClr val="BA2121"/>
                </a:solidFill>
                <a:effectLst/>
                <a:latin typeface="Consolas" panose="020B0609020204030204" pitchFamily="49" charset="0"/>
                <a:cs typeface="Consolas" panose="020B0609020204030204" pitchFamily="49" charset="0"/>
              </a:rPr>
              <a:t>"</a:t>
            </a:r>
            <a:r>
              <a:rPr lang="en-US" sz="1600" dirty="0">
                <a:solidFill>
                  <a:srgbClr val="000000"/>
                </a:solidFill>
                <a:effectLst/>
                <a:latin typeface="Consolas" panose="020B0609020204030204" pitchFamily="49" charset="0"/>
                <a:cs typeface="Consolas" panose="020B0609020204030204" pitchFamily="49" charset="0"/>
              </a:rPr>
              <a:t>,</a:t>
            </a:r>
            <a:r>
              <a:rPr lang="en-US" sz="1600" dirty="0">
                <a:solidFill>
                  <a:srgbClr val="BBBBBB"/>
                </a:solidFill>
                <a:effectLst/>
                <a:latin typeface="Consolas" panose="020B0609020204030204" pitchFamily="49" charset="0"/>
                <a:cs typeface="Consolas" panose="020B0609020204030204" pitchFamily="49" charset="0"/>
              </a:rPr>
              <a:t> </a:t>
            </a:r>
            <a:r>
              <a:rPr lang="en-US" sz="1600" dirty="0">
                <a:solidFill>
                  <a:srgbClr val="BA2121"/>
                </a:solidFill>
                <a:effectLst/>
                <a:latin typeface="Consolas" panose="020B0609020204030204" pitchFamily="49" charset="0"/>
                <a:cs typeface="Consolas" panose="020B0609020204030204" pitchFamily="49" charset="0"/>
              </a:rPr>
              <a:t>'\n'</a:t>
            </a:r>
            <a:r>
              <a:rPr lang="en-US" sz="1600" dirty="0">
                <a:solidFill>
                  <a:srgbClr val="000000"/>
                </a:solidFill>
                <a:effectLst/>
                <a:latin typeface="Consolas" panose="020B0609020204030204" pitchFamily="49" charset="0"/>
                <a:cs typeface="Consolas" panose="020B0609020204030204" pitchFamily="49" charset="0"/>
              </a:rPr>
              <a:t>);</a:t>
            </a:r>
            <a:endParaRPr lang="en-US" sz="1600" dirty="0">
              <a:solidFill>
                <a:srgbClr val="BA2121"/>
              </a:solidFill>
              <a:effectLst/>
              <a:latin typeface="Consolas" panose="020B0609020204030204" pitchFamily="49" charset="0"/>
              <a:cs typeface="Consolas" panose="020B0609020204030204" pitchFamily="49" charset="0"/>
            </a:endParaRPr>
          </a:p>
          <a:p>
            <a:r>
              <a:rPr lang="en-US" sz="1600" dirty="0">
                <a:solidFill>
                  <a:srgbClr val="BBBBBB"/>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a:t>
            </a:r>
            <a:r>
              <a:rPr lang="en-US" sz="1600" dirty="0">
                <a:solidFill>
                  <a:srgbClr val="BA2121"/>
                </a:solidFill>
                <a:effectLst/>
                <a:latin typeface="Consolas" panose="020B0609020204030204" pitchFamily="49" charset="0"/>
                <a:cs typeface="Consolas" panose="020B0609020204030204" pitchFamily="49" charset="0"/>
              </a:rPr>
              <a:t>"</a:t>
            </a:r>
            <a:r>
              <a:rPr lang="en-US" sz="1600" b="1" dirty="0">
                <a:solidFill>
                  <a:srgbClr val="AA5D1F"/>
                </a:solidFill>
                <a:effectLst/>
                <a:latin typeface="Consolas" panose="020B0609020204030204" pitchFamily="49" charset="0"/>
                <a:cs typeface="Consolas" panose="020B0609020204030204" pitchFamily="49" charset="0"/>
              </a:rPr>
              <a:t>\'\\</a:t>
            </a:r>
            <a:r>
              <a:rPr lang="en-US" sz="1600" dirty="0">
                <a:solidFill>
                  <a:srgbClr val="BA2121"/>
                </a:solidFill>
                <a:effectLst/>
                <a:latin typeface="Consolas" panose="020B0609020204030204" pitchFamily="49" charset="0"/>
                <a:cs typeface="Consolas" panose="020B0609020204030204" pitchFamily="49" charset="0"/>
              </a:rPr>
              <a:t>r</a:t>
            </a:r>
            <a:r>
              <a:rPr lang="en-US" sz="1600" b="1" dirty="0">
                <a:solidFill>
                  <a:srgbClr val="AA5D1F"/>
                </a:solidFill>
                <a:effectLst/>
                <a:latin typeface="Consolas" panose="020B0609020204030204" pitchFamily="49" charset="0"/>
                <a:cs typeface="Consolas" panose="020B0609020204030204" pitchFamily="49" charset="0"/>
              </a:rPr>
              <a:t>\'</a:t>
            </a:r>
            <a:r>
              <a:rPr lang="en-US" sz="1600" dirty="0">
                <a:solidFill>
                  <a:srgbClr val="BA2121"/>
                </a:solidFill>
                <a:effectLst/>
                <a:latin typeface="Consolas" panose="020B0609020204030204" pitchFamily="49" charset="0"/>
                <a:cs typeface="Consolas" panose="020B0609020204030204" pitchFamily="49" charset="0"/>
              </a:rPr>
              <a:t> == %d</a:t>
            </a:r>
            <a:r>
              <a:rPr lang="en-US" sz="1600" b="1" dirty="0">
                <a:solidFill>
                  <a:srgbClr val="AA5D1F"/>
                </a:solidFill>
                <a:effectLst/>
                <a:latin typeface="Consolas" panose="020B0609020204030204" pitchFamily="49" charset="0"/>
                <a:cs typeface="Consolas" panose="020B0609020204030204" pitchFamily="49" charset="0"/>
              </a:rPr>
              <a:t>\n</a:t>
            </a:r>
            <a:r>
              <a:rPr lang="en-US" sz="1600" dirty="0">
                <a:solidFill>
                  <a:srgbClr val="BA2121"/>
                </a:solidFill>
                <a:effectLst/>
                <a:latin typeface="Consolas" panose="020B0609020204030204" pitchFamily="49" charset="0"/>
                <a:cs typeface="Consolas" panose="020B0609020204030204" pitchFamily="49" charset="0"/>
              </a:rPr>
              <a:t>"</a:t>
            </a:r>
            <a:r>
              <a:rPr lang="en-US" sz="1600" dirty="0">
                <a:solidFill>
                  <a:srgbClr val="000000"/>
                </a:solidFill>
                <a:effectLst/>
                <a:latin typeface="Consolas" panose="020B0609020204030204" pitchFamily="49" charset="0"/>
                <a:cs typeface="Consolas" panose="020B0609020204030204" pitchFamily="49" charset="0"/>
              </a:rPr>
              <a:t>,</a:t>
            </a:r>
            <a:r>
              <a:rPr lang="en-US" sz="1600" dirty="0">
                <a:solidFill>
                  <a:srgbClr val="BBBBBB"/>
                </a:solidFill>
                <a:effectLst/>
                <a:latin typeface="Consolas" panose="020B0609020204030204" pitchFamily="49" charset="0"/>
                <a:cs typeface="Consolas" panose="020B0609020204030204" pitchFamily="49" charset="0"/>
              </a:rPr>
              <a:t> </a:t>
            </a:r>
            <a:r>
              <a:rPr lang="en-US" sz="1600" dirty="0">
                <a:solidFill>
                  <a:srgbClr val="BA2121"/>
                </a:solidFill>
                <a:effectLst/>
                <a:latin typeface="Consolas" panose="020B0609020204030204" pitchFamily="49" charset="0"/>
                <a:cs typeface="Consolas" panose="020B0609020204030204" pitchFamily="49" charset="0"/>
              </a:rPr>
              <a:t>'\r'</a:t>
            </a:r>
            <a:r>
              <a:rPr lang="en-US" sz="1600" dirty="0">
                <a:solidFill>
                  <a:srgbClr val="000000"/>
                </a:solidFill>
                <a:effectLst/>
                <a:latin typeface="Consolas" panose="020B0609020204030204" pitchFamily="49" charset="0"/>
                <a:cs typeface="Consolas" panose="020B0609020204030204" pitchFamily="49" charset="0"/>
              </a:rPr>
              <a:t>);</a:t>
            </a:r>
            <a:endParaRPr lang="en-US" sz="1600" dirty="0">
              <a:solidFill>
                <a:srgbClr val="BA2121"/>
              </a:solidFill>
              <a:effectLst/>
              <a:latin typeface="Consolas" panose="020B0609020204030204" pitchFamily="49" charset="0"/>
              <a:cs typeface="Consolas" panose="020B0609020204030204" pitchFamily="49" charset="0"/>
            </a:endParaRPr>
          </a:p>
          <a:p>
            <a:r>
              <a:rPr lang="en-US" sz="1600" dirty="0">
                <a:solidFill>
                  <a:srgbClr val="BBBBBB"/>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a:t>
            </a:r>
            <a:r>
              <a:rPr lang="en-US" sz="1600" dirty="0">
                <a:solidFill>
                  <a:srgbClr val="BA2121"/>
                </a:solidFill>
                <a:effectLst/>
                <a:latin typeface="Consolas" panose="020B0609020204030204" pitchFamily="49" charset="0"/>
                <a:cs typeface="Consolas" panose="020B0609020204030204" pitchFamily="49" charset="0"/>
              </a:rPr>
              <a:t>"</a:t>
            </a:r>
            <a:r>
              <a:rPr lang="en-US" sz="1600" b="1" dirty="0">
                <a:solidFill>
                  <a:srgbClr val="AA5D1F"/>
                </a:solidFill>
                <a:effectLst/>
                <a:latin typeface="Consolas" panose="020B0609020204030204" pitchFamily="49" charset="0"/>
                <a:cs typeface="Consolas" panose="020B0609020204030204" pitchFamily="49" charset="0"/>
              </a:rPr>
              <a:t>\'\\</a:t>
            </a:r>
            <a:r>
              <a:rPr lang="en-US" sz="1600" dirty="0">
                <a:solidFill>
                  <a:srgbClr val="BA2121"/>
                </a:solidFill>
                <a:effectLst/>
                <a:latin typeface="Consolas" panose="020B0609020204030204" pitchFamily="49" charset="0"/>
                <a:cs typeface="Consolas" panose="020B0609020204030204" pitchFamily="49" charset="0"/>
              </a:rPr>
              <a:t>t</a:t>
            </a:r>
            <a:r>
              <a:rPr lang="en-US" sz="1600" b="1" dirty="0">
                <a:solidFill>
                  <a:srgbClr val="AA5D1F"/>
                </a:solidFill>
                <a:effectLst/>
                <a:latin typeface="Consolas" panose="020B0609020204030204" pitchFamily="49" charset="0"/>
                <a:cs typeface="Consolas" panose="020B0609020204030204" pitchFamily="49" charset="0"/>
              </a:rPr>
              <a:t>\'</a:t>
            </a:r>
            <a:r>
              <a:rPr lang="en-US" sz="1600" dirty="0">
                <a:solidFill>
                  <a:srgbClr val="BA2121"/>
                </a:solidFill>
                <a:effectLst/>
                <a:latin typeface="Consolas" panose="020B0609020204030204" pitchFamily="49" charset="0"/>
                <a:cs typeface="Consolas" panose="020B0609020204030204" pitchFamily="49" charset="0"/>
              </a:rPr>
              <a:t> == %d</a:t>
            </a:r>
            <a:r>
              <a:rPr lang="en-US" sz="1600" b="1" dirty="0">
                <a:solidFill>
                  <a:srgbClr val="AA5D1F"/>
                </a:solidFill>
                <a:effectLst/>
                <a:latin typeface="Consolas" panose="020B0609020204030204" pitchFamily="49" charset="0"/>
                <a:cs typeface="Consolas" panose="020B0609020204030204" pitchFamily="49" charset="0"/>
              </a:rPr>
              <a:t>\n</a:t>
            </a:r>
            <a:r>
              <a:rPr lang="en-US" sz="1600" dirty="0">
                <a:solidFill>
                  <a:srgbClr val="BA2121"/>
                </a:solidFill>
                <a:effectLst/>
                <a:latin typeface="Consolas" panose="020B0609020204030204" pitchFamily="49" charset="0"/>
                <a:cs typeface="Consolas" panose="020B0609020204030204" pitchFamily="49" charset="0"/>
              </a:rPr>
              <a:t>"</a:t>
            </a:r>
            <a:r>
              <a:rPr lang="en-US" sz="1600" dirty="0">
                <a:solidFill>
                  <a:srgbClr val="000000"/>
                </a:solidFill>
                <a:effectLst/>
                <a:latin typeface="Consolas" panose="020B0609020204030204" pitchFamily="49" charset="0"/>
                <a:cs typeface="Consolas" panose="020B0609020204030204" pitchFamily="49" charset="0"/>
              </a:rPr>
              <a:t>,</a:t>
            </a:r>
            <a:r>
              <a:rPr lang="en-US" sz="1600" dirty="0">
                <a:solidFill>
                  <a:srgbClr val="BBBBBB"/>
                </a:solidFill>
                <a:effectLst/>
                <a:latin typeface="Consolas" panose="020B0609020204030204" pitchFamily="49" charset="0"/>
                <a:cs typeface="Consolas" panose="020B0609020204030204" pitchFamily="49" charset="0"/>
              </a:rPr>
              <a:t> </a:t>
            </a:r>
            <a:r>
              <a:rPr lang="en-US" sz="1600" dirty="0">
                <a:solidFill>
                  <a:srgbClr val="BA2121"/>
                </a:solidFill>
                <a:effectLst/>
                <a:latin typeface="Consolas" panose="020B0609020204030204" pitchFamily="49" charset="0"/>
                <a:cs typeface="Consolas" panose="020B0609020204030204" pitchFamily="49" charset="0"/>
              </a:rPr>
              <a:t>'\t'</a:t>
            </a:r>
            <a:r>
              <a:rPr lang="en-US" sz="1600" dirty="0">
                <a:solidFill>
                  <a:srgbClr val="000000"/>
                </a:solidFill>
                <a:effectLst/>
                <a:latin typeface="Consolas" panose="020B0609020204030204" pitchFamily="49" charset="0"/>
                <a:cs typeface="Consolas" panose="020B0609020204030204" pitchFamily="49" charset="0"/>
              </a:rPr>
              <a:t>);</a:t>
            </a:r>
            <a:endParaRPr lang="en-US" sz="1600" dirty="0">
              <a:solidFill>
                <a:srgbClr val="BA2121"/>
              </a:solidFill>
              <a:effectLst/>
              <a:latin typeface="Consolas" panose="020B0609020204030204" pitchFamily="49" charset="0"/>
              <a:cs typeface="Consolas" panose="020B0609020204030204" pitchFamily="49" charset="0"/>
            </a:endParaRPr>
          </a:p>
          <a:p>
            <a:r>
              <a:rPr lang="en-US" sz="1600" dirty="0">
                <a:solidFill>
                  <a:srgbClr val="BBBBBB"/>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a:t>
            </a:r>
            <a:r>
              <a:rPr lang="en-US" sz="1600" dirty="0">
                <a:solidFill>
                  <a:srgbClr val="BA2121"/>
                </a:solidFill>
                <a:effectLst/>
                <a:latin typeface="Consolas" panose="020B0609020204030204" pitchFamily="49" charset="0"/>
                <a:cs typeface="Consolas" panose="020B0609020204030204" pitchFamily="49" charset="0"/>
              </a:rPr>
              <a:t>"</a:t>
            </a:r>
            <a:r>
              <a:rPr lang="en-US" sz="1600" b="1" dirty="0">
                <a:solidFill>
                  <a:srgbClr val="AA5D1F"/>
                </a:solidFill>
                <a:effectLst/>
                <a:latin typeface="Consolas" panose="020B0609020204030204" pitchFamily="49" charset="0"/>
                <a:cs typeface="Consolas" panose="020B0609020204030204" pitchFamily="49" charset="0"/>
              </a:rPr>
              <a:t>\'\\</a:t>
            </a:r>
            <a:r>
              <a:rPr lang="en-US" sz="1600" dirty="0">
                <a:solidFill>
                  <a:srgbClr val="BA2121"/>
                </a:solidFill>
                <a:effectLst/>
                <a:latin typeface="Consolas" panose="020B0609020204030204" pitchFamily="49" charset="0"/>
                <a:cs typeface="Consolas" panose="020B0609020204030204" pitchFamily="49" charset="0"/>
              </a:rPr>
              <a:t>v</a:t>
            </a:r>
            <a:r>
              <a:rPr lang="en-US" sz="1600" b="1" dirty="0">
                <a:solidFill>
                  <a:srgbClr val="AA5D1F"/>
                </a:solidFill>
                <a:effectLst/>
                <a:latin typeface="Consolas" panose="020B0609020204030204" pitchFamily="49" charset="0"/>
                <a:cs typeface="Consolas" panose="020B0609020204030204" pitchFamily="49" charset="0"/>
              </a:rPr>
              <a:t>\'</a:t>
            </a:r>
            <a:r>
              <a:rPr lang="en-US" sz="1600" dirty="0">
                <a:solidFill>
                  <a:srgbClr val="BA2121"/>
                </a:solidFill>
                <a:effectLst/>
                <a:latin typeface="Consolas" panose="020B0609020204030204" pitchFamily="49" charset="0"/>
                <a:cs typeface="Consolas" panose="020B0609020204030204" pitchFamily="49" charset="0"/>
              </a:rPr>
              <a:t> == %d</a:t>
            </a:r>
            <a:r>
              <a:rPr lang="en-US" sz="1600" b="1" dirty="0">
                <a:solidFill>
                  <a:srgbClr val="AA5D1F"/>
                </a:solidFill>
                <a:effectLst/>
                <a:latin typeface="Consolas" panose="020B0609020204030204" pitchFamily="49" charset="0"/>
                <a:cs typeface="Consolas" panose="020B0609020204030204" pitchFamily="49" charset="0"/>
              </a:rPr>
              <a:t>\n</a:t>
            </a:r>
            <a:r>
              <a:rPr lang="en-US" sz="1600" dirty="0">
                <a:solidFill>
                  <a:srgbClr val="BA2121"/>
                </a:solidFill>
                <a:effectLst/>
                <a:latin typeface="Consolas" panose="020B0609020204030204" pitchFamily="49" charset="0"/>
                <a:cs typeface="Consolas" panose="020B0609020204030204" pitchFamily="49" charset="0"/>
              </a:rPr>
              <a:t>"</a:t>
            </a:r>
            <a:r>
              <a:rPr lang="en-US" sz="1600" dirty="0">
                <a:solidFill>
                  <a:srgbClr val="000000"/>
                </a:solidFill>
                <a:effectLst/>
                <a:latin typeface="Consolas" panose="020B0609020204030204" pitchFamily="49" charset="0"/>
                <a:cs typeface="Consolas" panose="020B0609020204030204" pitchFamily="49" charset="0"/>
              </a:rPr>
              <a:t>,</a:t>
            </a:r>
            <a:r>
              <a:rPr lang="en-US" sz="1600" dirty="0">
                <a:solidFill>
                  <a:srgbClr val="BBBBBB"/>
                </a:solidFill>
                <a:effectLst/>
                <a:latin typeface="Consolas" panose="020B0609020204030204" pitchFamily="49" charset="0"/>
                <a:cs typeface="Consolas" panose="020B0609020204030204" pitchFamily="49" charset="0"/>
              </a:rPr>
              <a:t> </a:t>
            </a:r>
            <a:r>
              <a:rPr lang="en-US" sz="1600" dirty="0">
                <a:solidFill>
                  <a:srgbClr val="BA2121"/>
                </a:solidFill>
                <a:effectLst/>
                <a:latin typeface="Consolas" panose="020B0609020204030204" pitchFamily="49" charset="0"/>
                <a:cs typeface="Consolas" panose="020B0609020204030204" pitchFamily="49" charset="0"/>
              </a:rPr>
              <a:t>'\v'</a:t>
            </a:r>
            <a:r>
              <a:rPr lang="en-US" sz="1600" dirty="0">
                <a:solidFill>
                  <a:srgbClr val="000000"/>
                </a:solidFill>
                <a:effectLst/>
                <a:latin typeface="Consolas" panose="020B0609020204030204" pitchFamily="49" charset="0"/>
                <a:cs typeface="Consolas" panose="020B0609020204030204" pitchFamily="49" charset="0"/>
              </a:rPr>
              <a:t>);</a:t>
            </a:r>
            <a:endParaRPr lang="en-US" sz="1600" dirty="0">
              <a:solidFill>
                <a:srgbClr val="BA2121"/>
              </a:solidFill>
              <a:effectLst/>
              <a:latin typeface="Consolas" panose="020B0609020204030204" pitchFamily="49" charset="0"/>
              <a:cs typeface="Consolas" panose="020B0609020204030204" pitchFamily="49" charset="0"/>
            </a:endParaRPr>
          </a:p>
          <a:p>
            <a:r>
              <a:rPr lang="en-US" sz="1600" dirty="0">
                <a:solidFill>
                  <a:srgbClr val="BBBBBB"/>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a:t>
            </a:r>
            <a:r>
              <a:rPr lang="en-US" sz="1600" dirty="0">
                <a:solidFill>
                  <a:srgbClr val="BA2121"/>
                </a:solidFill>
                <a:effectLst/>
                <a:latin typeface="Consolas" panose="020B0609020204030204" pitchFamily="49" charset="0"/>
                <a:cs typeface="Consolas" panose="020B0609020204030204" pitchFamily="49" charset="0"/>
              </a:rPr>
              <a:t>"</a:t>
            </a:r>
            <a:r>
              <a:rPr lang="en-US" sz="1600" b="1" dirty="0">
                <a:solidFill>
                  <a:srgbClr val="AA5D1F"/>
                </a:solidFill>
                <a:effectLst/>
                <a:latin typeface="Consolas" panose="020B0609020204030204" pitchFamily="49" charset="0"/>
                <a:cs typeface="Consolas" panose="020B0609020204030204" pitchFamily="49" charset="0"/>
              </a:rPr>
              <a:t>\'\\\\\'</a:t>
            </a:r>
            <a:r>
              <a:rPr lang="en-US" sz="1600" dirty="0">
                <a:solidFill>
                  <a:srgbClr val="BA2121"/>
                </a:solidFill>
                <a:effectLst/>
                <a:latin typeface="Consolas" panose="020B0609020204030204" pitchFamily="49" charset="0"/>
                <a:cs typeface="Consolas" panose="020B0609020204030204" pitchFamily="49" charset="0"/>
              </a:rPr>
              <a:t> == %d</a:t>
            </a:r>
            <a:r>
              <a:rPr lang="en-US" sz="1600" b="1" dirty="0">
                <a:solidFill>
                  <a:srgbClr val="AA5D1F"/>
                </a:solidFill>
                <a:effectLst/>
                <a:latin typeface="Consolas" panose="020B0609020204030204" pitchFamily="49" charset="0"/>
                <a:cs typeface="Consolas" panose="020B0609020204030204" pitchFamily="49" charset="0"/>
              </a:rPr>
              <a:t>\n</a:t>
            </a:r>
            <a:r>
              <a:rPr lang="en-US" sz="1600" dirty="0">
                <a:solidFill>
                  <a:srgbClr val="BA2121"/>
                </a:solidFill>
                <a:effectLst/>
                <a:latin typeface="Consolas" panose="020B0609020204030204" pitchFamily="49" charset="0"/>
                <a:cs typeface="Consolas" panose="020B0609020204030204" pitchFamily="49" charset="0"/>
              </a:rPr>
              <a:t>"</a:t>
            </a:r>
            <a:r>
              <a:rPr lang="en-US" sz="1600" dirty="0">
                <a:solidFill>
                  <a:srgbClr val="000000"/>
                </a:solidFill>
                <a:effectLst/>
                <a:latin typeface="Consolas" panose="020B0609020204030204" pitchFamily="49" charset="0"/>
                <a:cs typeface="Consolas" panose="020B0609020204030204" pitchFamily="49" charset="0"/>
              </a:rPr>
              <a:t>,</a:t>
            </a:r>
            <a:r>
              <a:rPr lang="en-US" sz="1600" dirty="0">
                <a:solidFill>
                  <a:srgbClr val="BBBBBB"/>
                </a:solidFill>
                <a:effectLst/>
                <a:latin typeface="Consolas" panose="020B0609020204030204" pitchFamily="49" charset="0"/>
                <a:cs typeface="Consolas" panose="020B0609020204030204" pitchFamily="49" charset="0"/>
              </a:rPr>
              <a:t> </a:t>
            </a:r>
            <a:r>
              <a:rPr lang="en-US" sz="1600" dirty="0">
                <a:solidFill>
                  <a:srgbClr val="BA2121"/>
                </a:solidFill>
                <a:effectLst/>
                <a:latin typeface="Consolas" panose="020B0609020204030204" pitchFamily="49" charset="0"/>
                <a:cs typeface="Consolas" panose="020B0609020204030204" pitchFamily="49" charset="0"/>
              </a:rPr>
              <a:t>'\\'</a:t>
            </a:r>
            <a:r>
              <a:rPr lang="en-US" sz="1600" dirty="0">
                <a:solidFill>
                  <a:srgbClr val="000000"/>
                </a:solidFill>
                <a:effectLst/>
                <a:latin typeface="Consolas" panose="020B0609020204030204" pitchFamily="49" charset="0"/>
                <a:cs typeface="Consolas" panose="020B0609020204030204" pitchFamily="49" charset="0"/>
              </a:rPr>
              <a:t>);</a:t>
            </a:r>
            <a:endParaRPr lang="en-US" sz="1600" dirty="0">
              <a:solidFill>
                <a:srgbClr val="BA2121"/>
              </a:solidFill>
              <a:effectLst/>
              <a:latin typeface="Consolas" panose="020B0609020204030204" pitchFamily="49" charset="0"/>
              <a:cs typeface="Consolas" panose="020B0609020204030204" pitchFamily="49" charset="0"/>
            </a:endParaRPr>
          </a:p>
          <a:p>
            <a:r>
              <a:rPr lang="en-US" sz="1600" dirty="0">
                <a:solidFill>
                  <a:srgbClr val="BBBBBB"/>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a:t>
            </a:r>
            <a:r>
              <a:rPr lang="en-US" sz="1600" dirty="0">
                <a:solidFill>
                  <a:srgbClr val="BA2121"/>
                </a:solidFill>
                <a:effectLst/>
                <a:latin typeface="Consolas" panose="020B0609020204030204" pitchFamily="49" charset="0"/>
                <a:cs typeface="Consolas" panose="020B0609020204030204" pitchFamily="49" charset="0"/>
              </a:rPr>
              <a:t>"</a:t>
            </a:r>
            <a:r>
              <a:rPr lang="en-US" sz="1600" b="1" dirty="0">
                <a:solidFill>
                  <a:srgbClr val="AA5D1F"/>
                </a:solidFill>
                <a:effectLst/>
                <a:latin typeface="Consolas" panose="020B0609020204030204" pitchFamily="49" charset="0"/>
                <a:cs typeface="Consolas" panose="020B0609020204030204" pitchFamily="49" charset="0"/>
              </a:rPr>
              <a:t>\'\\</a:t>
            </a:r>
            <a:r>
              <a:rPr lang="en-US" sz="1600" dirty="0">
                <a:solidFill>
                  <a:srgbClr val="BA2121"/>
                </a:solidFill>
                <a:effectLst/>
                <a:latin typeface="Consolas" panose="020B0609020204030204" pitchFamily="49" charset="0"/>
                <a:cs typeface="Consolas" panose="020B0609020204030204" pitchFamily="49" charset="0"/>
              </a:rPr>
              <a:t>?</a:t>
            </a:r>
            <a:r>
              <a:rPr lang="en-US" sz="1600" b="1" dirty="0">
                <a:solidFill>
                  <a:srgbClr val="AA5D1F"/>
                </a:solidFill>
                <a:effectLst/>
                <a:latin typeface="Consolas" panose="020B0609020204030204" pitchFamily="49" charset="0"/>
                <a:cs typeface="Consolas" panose="020B0609020204030204" pitchFamily="49" charset="0"/>
              </a:rPr>
              <a:t>\'</a:t>
            </a:r>
            <a:r>
              <a:rPr lang="en-US" sz="1600" dirty="0">
                <a:solidFill>
                  <a:srgbClr val="BA2121"/>
                </a:solidFill>
                <a:effectLst/>
                <a:latin typeface="Consolas" panose="020B0609020204030204" pitchFamily="49" charset="0"/>
                <a:cs typeface="Consolas" panose="020B0609020204030204" pitchFamily="49" charset="0"/>
              </a:rPr>
              <a:t> == %d</a:t>
            </a:r>
            <a:r>
              <a:rPr lang="en-US" sz="1600" b="1" dirty="0">
                <a:solidFill>
                  <a:srgbClr val="AA5D1F"/>
                </a:solidFill>
                <a:effectLst/>
                <a:latin typeface="Consolas" panose="020B0609020204030204" pitchFamily="49" charset="0"/>
                <a:cs typeface="Consolas" panose="020B0609020204030204" pitchFamily="49" charset="0"/>
              </a:rPr>
              <a:t>\n</a:t>
            </a:r>
            <a:r>
              <a:rPr lang="en-US" sz="1600" dirty="0">
                <a:solidFill>
                  <a:srgbClr val="BA2121"/>
                </a:solidFill>
                <a:effectLst/>
                <a:latin typeface="Consolas" panose="020B0609020204030204" pitchFamily="49" charset="0"/>
                <a:cs typeface="Consolas" panose="020B0609020204030204" pitchFamily="49" charset="0"/>
              </a:rPr>
              <a:t>"</a:t>
            </a:r>
            <a:r>
              <a:rPr lang="en-US" sz="1600" dirty="0">
                <a:solidFill>
                  <a:srgbClr val="000000"/>
                </a:solidFill>
                <a:effectLst/>
                <a:latin typeface="Consolas" panose="020B0609020204030204" pitchFamily="49" charset="0"/>
                <a:cs typeface="Consolas" panose="020B0609020204030204" pitchFamily="49" charset="0"/>
              </a:rPr>
              <a:t>,</a:t>
            </a:r>
            <a:r>
              <a:rPr lang="en-US" sz="1600" dirty="0">
                <a:solidFill>
                  <a:srgbClr val="BBBBBB"/>
                </a:solidFill>
                <a:effectLst/>
                <a:latin typeface="Consolas" panose="020B0609020204030204" pitchFamily="49" charset="0"/>
                <a:cs typeface="Consolas" panose="020B0609020204030204" pitchFamily="49" charset="0"/>
              </a:rPr>
              <a:t> </a:t>
            </a:r>
            <a:r>
              <a:rPr lang="en-US" sz="1600" dirty="0">
                <a:solidFill>
                  <a:srgbClr val="BA2121"/>
                </a:solidFill>
                <a:effectLst/>
                <a:latin typeface="Consolas" panose="020B0609020204030204" pitchFamily="49" charset="0"/>
                <a:cs typeface="Consolas" panose="020B0609020204030204" pitchFamily="49" charset="0"/>
              </a:rPr>
              <a:t>'\?'</a:t>
            </a:r>
            <a:r>
              <a:rPr lang="en-US" sz="1600" dirty="0">
                <a:solidFill>
                  <a:srgbClr val="000000"/>
                </a:solidFill>
                <a:effectLst/>
                <a:latin typeface="Consolas" panose="020B0609020204030204" pitchFamily="49" charset="0"/>
                <a:cs typeface="Consolas" panose="020B0609020204030204" pitchFamily="49" charset="0"/>
              </a:rPr>
              <a:t>);</a:t>
            </a:r>
            <a:endParaRPr lang="en-US" sz="1600" dirty="0">
              <a:solidFill>
                <a:srgbClr val="BA2121"/>
              </a:solidFill>
              <a:effectLst/>
              <a:latin typeface="Consolas" panose="020B0609020204030204" pitchFamily="49" charset="0"/>
              <a:cs typeface="Consolas" panose="020B0609020204030204" pitchFamily="49" charset="0"/>
            </a:endParaRPr>
          </a:p>
          <a:p>
            <a:r>
              <a:rPr lang="en-US" sz="1600" dirty="0">
                <a:solidFill>
                  <a:srgbClr val="BBBBBB"/>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a:t>
            </a:r>
            <a:r>
              <a:rPr lang="en-US" sz="1600" dirty="0">
                <a:solidFill>
                  <a:srgbClr val="BA2121"/>
                </a:solidFill>
                <a:effectLst/>
                <a:latin typeface="Consolas" panose="020B0609020204030204" pitchFamily="49" charset="0"/>
                <a:cs typeface="Consolas" panose="020B0609020204030204" pitchFamily="49" charset="0"/>
              </a:rPr>
              <a:t>"</a:t>
            </a:r>
            <a:r>
              <a:rPr lang="en-US" sz="1600" b="1" dirty="0">
                <a:solidFill>
                  <a:srgbClr val="AA5D1F"/>
                </a:solidFill>
                <a:effectLst/>
                <a:latin typeface="Consolas" panose="020B0609020204030204" pitchFamily="49" charset="0"/>
                <a:cs typeface="Consolas" panose="020B0609020204030204" pitchFamily="49" charset="0"/>
              </a:rPr>
              <a:t>\'\\\'\'</a:t>
            </a:r>
            <a:r>
              <a:rPr lang="en-US" sz="1600" dirty="0">
                <a:solidFill>
                  <a:srgbClr val="BA2121"/>
                </a:solidFill>
                <a:effectLst/>
                <a:latin typeface="Consolas" panose="020B0609020204030204" pitchFamily="49" charset="0"/>
                <a:cs typeface="Consolas" panose="020B0609020204030204" pitchFamily="49" charset="0"/>
              </a:rPr>
              <a:t> == %d</a:t>
            </a:r>
            <a:r>
              <a:rPr lang="en-US" sz="1600" b="1" dirty="0">
                <a:solidFill>
                  <a:srgbClr val="AA5D1F"/>
                </a:solidFill>
                <a:effectLst/>
                <a:latin typeface="Consolas" panose="020B0609020204030204" pitchFamily="49" charset="0"/>
                <a:cs typeface="Consolas" panose="020B0609020204030204" pitchFamily="49" charset="0"/>
              </a:rPr>
              <a:t>\n</a:t>
            </a:r>
            <a:r>
              <a:rPr lang="en-US" sz="1600" dirty="0">
                <a:solidFill>
                  <a:srgbClr val="BA2121"/>
                </a:solidFill>
                <a:effectLst/>
                <a:latin typeface="Consolas" panose="020B0609020204030204" pitchFamily="49" charset="0"/>
                <a:cs typeface="Consolas" panose="020B0609020204030204" pitchFamily="49" charset="0"/>
              </a:rPr>
              <a:t>"</a:t>
            </a:r>
            <a:r>
              <a:rPr lang="en-US" sz="1600" dirty="0">
                <a:solidFill>
                  <a:srgbClr val="000000"/>
                </a:solidFill>
                <a:effectLst/>
                <a:latin typeface="Consolas" panose="020B0609020204030204" pitchFamily="49" charset="0"/>
                <a:cs typeface="Consolas" panose="020B0609020204030204" pitchFamily="49" charset="0"/>
              </a:rPr>
              <a:t>,</a:t>
            </a:r>
            <a:r>
              <a:rPr lang="en-US" sz="1600" dirty="0">
                <a:solidFill>
                  <a:srgbClr val="BBBBBB"/>
                </a:solidFill>
                <a:effectLst/>
                <a:latin typeface="Consolas" panose="020B0609020204030204" pitchFamily="49" charset="0"/>
                <a:cs typeface="Consolas" panose="020B0609020204030204" pitchFamily="49" charset="0"/>
              </a:rPr>
              <a:t> </a:t>
            </a:r>
            <a:r>
              <a:rPr lang="en-US" sz="1600" dirty="0">
                <a:solidFill>
                  <a:srgbClr val="BA2121"/>
                </a:solidFill>
                <a:effectLst/>
                <a:latin typeface="Consolas" panose="020B0609020204030204" pitchFamily="49" charset="0"/>
                <a:cs typeface="Consolas" panose="020B0609020204030204" pitchFamily="49" charset="0"/>
              </a:rPr>
              <a:t>'\''</a:t>
            </a:r>
            <a:r>
              <a:rPr lang="en-US" sz="1600" dirty="0">
                <a:solidFill>
                  <a:srgbClr val="000000"/>
                </a:solidFill>
                <a:effectLst/>
                <a:latin typeface="Consolas" panose="020B0609020204030204" pitchFamily="49" charset="0"/>
                <a:cs typeface="Consolas" panose="020B0609020204030204" pitchFamily="49" charset="0"/>
              </a:rPr>
              <a:t>);</a:t>
            </a:r>
            <a:endParaRPr lang="en-US" sz="1600" dirty="0">
              <a:solidFill>
                <a:srgbClr val="BA2121"/>
              </a:solidFill>
              <a:effectLst/>
              <a:latin typeface="Consolas" panose="020B0609020204030204" pitchFamily="49" charset="0"/>
              <a:cs typeface="Consolas" panose="020B0609020204030204" pitchFamily="49" charset="0"/>
            </a:endParaRPr>
          </a:p>
          <a:p>
            <a:r>
              <a:rPr lang="en-US" sz="1600" dirty="0">
                <a:solidFill>
                  <a:srgbClr val="BBBBBB"/>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a:t>
            </a:r>
            <a:r>
              <a:rPr lang="en-US" sz="1600" dirty="0">
                <a:solidFill>
                  <a:srgbClr val="BA2121"/>
                </a:solidFill>
                <a:effectLst/>
                <a:latin typeface="Consolas" panose="020B0609020204030204" pitchFamily="49" charset="0"/>
                <a:cs typeface="Consolas" panose="020B0609020204030204" pitchFamily="49" charset="0"/>
              </a:rPr>
              <a:t>"</a:t>
            </a:r>
            <a:r>
              <a:rPr lang="en-US" sz="1600" b="1" dirty="0">
                <a:solidFill>
                  <a:srgbClr val="AA5D1F"/>
                </a:solidFill>
                <a:effectLst/>
                <a:latin typeface="Consolas" panose="020B0609020204030204" pitchFamily="49" charset="0"/>
                <a:cs typeface="Consolas" panose="020B0609020204030204" pitchFamily="49" charset="0"/>
              </a:rPr>
              <a:t>\'\\\"\'</a:t>
            </a:r>
            <a:r>
              <a:rPr lang="en-US" sz="1600" dirty="0">
                <a:solidFill>
                  <a:srgbClr val="BA2121"/>
                </a:solidFill>
                <a:effectLst/>
                <a:latin typeface="Consolas" panose="020B0609020204030204" pitchFamily="49" charset="0"/>
                <a:cs typeface="Consolas" panose="020B0609020204030204" pitchFamily="49" charset="0"/>
              </a:rPr>
              <a:t> == %d</a:t>
            </a:r>
            <a:r>
              <a:rPr lang="en-US" sz="1600" b="1" dirty="0">
                <a:solidFill>
                  <a:srgbClr val="AA5D1F"/>
                </a:solidFill>
                <a:effectLst/>
                <a:latin typeface="Consolas" panose="020B0609020204030204" pitchFamily="49" charset="0"/>
                <a:cs typeface="Consolas" panose="020B0609020204030204" pitchFamily="49" charset="0"/>
              </a:rPr>
              <a:t>\n</a:t>
            </a:r>
            <a:r>
              <a:rPr lang="en-US" sz="1600" dirty="0">
                <a:solidFill>
                  <a:srgbClr val="BA2121"/>
                </a:solidFill>
                <a:effectLst/>
                <a:latin typeface="Consolas" panose="020B0609020204030204" pitchFamily="49" charset="0"/>
                <a:cs typeface="Consolas" panose="020B0609020204030204" pitchFamily="49" charset="0"/>
              </a:rPr>
              <a:t>"</a:t>
            </a:r>
            <a:r>
              <a:rPr lang="en-US" sz="1600" dirty="0">
                <a:solidFill>
                  <a:srgbClr val="000000"/>
                </a:solidFill>
                <a:effectLst/>
                <a:latin typeface="Consolas" panose="020B0609020204030204" pitchFamily="49" charset="0"/>
                <a:cs typeface="Consolas" panose="020B0609020204030204" pitchFamily="49" charset="0"/>
              </a:rPr>
              <a:t>,</a:t>
            </a:r>
            <a:r>
              <a:rPr lang="en-US" sz="1600" dirty="0">
                <a:solidFill>
                  <a:srgbClr val="BBBBBB"/>
                </a:solidFill>
                <a:effectLst/>
                <a:latin typeface="Consolas" panose="020B0609020204030204" pitchFamily="49" charset="0"/>
                <a:cs typeface="Consolas" panose="020B0609020204030204" pitchFamily="49" charset="0"/>
              </a:rPr>
              <a:t> </a:t>
            </a:r>
            <a:r>
              <a:rPr lang="en-US" sz="1600" dirty="0">
                <a:solidFill>
                  <a:srgbClr val="BA2121"/>
                </a:solidFill>
                <a:effectLst/>
                <a:latin typeface="Consolas" panose="020B0609020204030204" pitchFamily="49" charset="0"/>
                <a:cs typeface="Consolas" panose="020B0609020204030204" pitchFamily="49" charset="0"/>
              </a:rPr>
              <a:t>'\"'</a:t>
            </a:r>
            <a:r>
              <a:rPr lang="en-US" sz="1600" dirty="0">
                <a:solidFill>
                  <a:srgbClr val="000000"/>
                </a:solidFill>
                <a:effectLst/>
                <a:latin typeface="Consolas" panose="020B0609020204030204" pitchFamily="49" charset="0"/>
                <a:cs typeface="Consolas" panose="020B0609020204030204" pitchFamily="49" charset="0"/>
              </a:rPr>
              <a:t>);</a:t>
            </a:r>
            <a:endParaRPr lang="en-US" sz="1600" dirty="0">
              <a:solidFill>
                <a:srgbClr val="BA2121"/>
              </a:solidFill>
              <a:effectLst/>
              <a:latin typeface="Consolas" panose="020B0609020204030204" pitchFamily="49" charset="0"/>
              <a:cs typeface="Consolas" panose="020B0609020204030204" pitchFamily="49" charset="0"/>
            </a:endParaRPr>
          </a:p>
          <a:p>
            <a:r>
              <a:rPr lang="en-US" sz="1600" dirty="0">
                <a:solidFill>
                  <a:srgbClr val="BBBBBB"/>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printf</a:t>
            </a:r>
            <a:r>
              <a:rPr lang="en-US" sz="1600" dirty="0">
                <a:solidFill>
                  <a:srgbClr val="000000"/>
                </a:solidFill>
                <a:effectLst/>
                <a:latin typeface="Consolas" panose="020B0609020204030204" pitchFamily="49" charset="0"/>
                <a:cs typeface="Consolas" panose="020B0609020204030204" pitchFamily="49" charset="0"/>
              </a:rPr>
              <a:t>(</a:t>
            </a:r>
            <a:r>
              <a:rPr lang="en-US" sz="1600" dirty="0">
                <a:solidFill>
                  <a:srgbClr val="BA2121"/>
                </a:solidFill>
                <a:effectLst/>
                <a:latin typeface="Consolas" panose="020B0609020204030204" pitchFamily="49" charset="0"/>
                <a:cs typeface="Consolas" panose="020B0609020204030204" pitchFamily="49" charset="0"/>
              </a:rPr>
              <a:t>"</a:t>
            </a:r>
            <a:r>
              <a:rPr lang="en-US" sz="1600" b="1" dirty="0">
                <a:solidFill>
                  <a:srgbClr val="AA5D1F"/>
                </a:solidFill>
                <a:effectLst/>
                <a:latin typeface="Consolas" panose="020B0609020204030204" pitchFamily="49" charset="0"/>
                <a:cs typeface="Consolas" panose="020B0609020204030204" pitchFamily="49" charset="0"/>
              </a:rPr>
              <a:t>\'\\</a:t>
            </a:r>
            <a:r>
              <a:rPr lang="en-US" sz="1600" dirty="0">
                <a:solidFill>
                  <a:srgbClr val="BA2121"/>
                </a:solidFill>
                <a:effectLst/>
                <a:latin typeface="Consolas" panose="020B0609020204030204" pitchFamily="49" charset="0"/>
                <a:cs typeface="Consolas" panose="020B0609020204030204" pitchFamily="49" charset="0"/>
              </a:rPr>
              <a:t>0</a:t>
            </a:r>
            <a:r>
              <a:rPr lang="en-US" sz="1600" b="1" dirty="0">
                <a:solidFill>
                  <a:srgbClr val="AA5D1F"/>
                </a:solidFill>
                <a:effectLst/>
                <a:latin typeface="Consolas" panose="020B0609020204030204" pitchFamily="49" charset="0"/>
                <a:cs typeface="Consolas" panose="020B0609020204030204" pitchFamily="49" charset="0"/>
              </a:rPr>
              <a:t>\'</a:t>
            </a:r>
            <a:r>
              <a:rPr lang="en-US" sz="1600" dirty="0">
                <a:solidFill>
                  <a:srgbClr val="BA2121"/>
                </a:solidFill>
                <a:effectLst/>
                <a:latin typeface="Consolas" panose="020B0609020204030204" pitchFamily="49" charset="0"/>
                <a:cs typeface="Consolas" panose="020B0609020204030204" pitchFamily="49" charset="0"/>
              </a:rPr>
              <a:t> == %d</a:t>
            </a:r>
            <a:r>
              <a:rPr lang="en-US" sz="1600" b="1" dirty="0">
                <a:solidFill>
                  <a:srgbClr val="AA5D1F"/>
                </a:solidFill>
                <a:effectLst/>
                <a:latin typeface="Consolas" panose="020B0609020204030204" pitchFamily="49" charset="0"/>
                <a:cs typeface="Consolas" panose="020B0609020204030204" pitchFamily="49" charset="0"/>
              </a:rPr>
              <a:t>\n</a:t>
            </a:r>
            <a:r>
              <a:rPr lang="en-US" sz="1600" dirty="0">
                <a:solidFill>
                  <a:srgbClr val="BA2121"/>
                </a:solidFill>
                <a:effectLst/>
                <a:latin typeface="Consolas" panose="020B0609020204030204" pitchFamily="49" charset="0"/>
                <a:cs typeface="Consolas" panose="020B0609020204030204" pitchFamily="49" charset="0"/>
              </a:rPr>
              <a:t>"</a:t>
            </a:r>
            <a:r>
              <a:rPr lang="en-US" sz="1600" dirty="0">
                <a:solidFill>
                  <a:srgbClr val="000000"/>
                </a:solidFill>
                <a:effectLst/>
                <a:latin typeface="Consolas" panose="020B0609020204030204" pitchFamily="49" charset="0"/>
                <a:cs typeface="Consolas" panose="020B0609020204030204" pitchFamily="49" charset="0"/>
              </a:rPr>
              <a:t>,</a:t>
            </a:r>
            <a:r>
              <a:rPr lang="en-US" sz="1600" dirty="0">
                <a:solidFill>
                  <a:srgbClr val="BBBBBB"/>
                </a:solidFill>
                <a:effectLst/>
                <a:latin typeface="Consolas" panose="020B0609020204030204" pitchFamily="49" charset="0"/>
                <a:cs typeface="Consolas" panose="020B0609020204030204" pitchFamily="49" charset="0"/>
              </a:rPr>
              <a:t> </a:t>
            </a:r>
            <a:r>
              <a:rPr lang="en-US" sz="1600" dirty="0">
                <a:solidFill>
                  <a:srgbClr val="BA2121"/>
                </a:solidFill>
                <a:effectLst/>
                <a:latin typeface="Consolas" panose="020B0609020204030204" pitchFamily="49" charset="0"/>
                <a:cs typeface="Consolas" panose="020B0609020204030204" pitchFamily="49" charset="0"/>
              </a:rPr>
              <a:t>'\0'</a:t>
            </a:r>
            <a:r>
              <a:rPr lang="en-US" sz="1600" dirty="0">
                <a:solidFill>
                  <a:srgbClr val="000000"/>
                </a:solidFill>
                <a:effectLst/>
                <a:latin typeface="Consolas" panose="020B0609020204030204" pitchFamily="49" charset="0"/>
                <a:cs typeface="Consolas" panose="020B0609020204030204" pitchFamily="49" charset="0"/>
              </a:rPr>
              <a:t>);</a:t>
            </a:r>
            <a:endParaRPr lang="en-US" sz="1600" dirty="0">
              <a:solidFill>
                <a:srgbClr val="BA2121"/>
              </a:solidFill>
              <a:effectLst/>
              <a:latin typeface="Consolas" panose="020B0609020204030204" pitchFamily="49" charset="0"/>
              <a:cs typeface="Consolas" panose="020B0609020204030204" pitchFamily="49" charset="0"/>
            </a:endParaRPr>
          </a:p>
          <a:p>
            <a:r>
              <a:rPr lang="en-US" sz="1600" dirty="0">
                <a:solidFill>
                  <a:srgbClr val="BBBBBB"/>
                </a:solidFill>
                <a:effectLst/>
                <a:latin typeface="Consolas" panose="020B0609020204030204" pitchFamily="49" charset="0"/>
                <a:cs typeface="Consolas" panose="020B0609020204030204" pitchFamily="49" charset="0"/>
              </a:rPr>
              <a:t>    </a:t>
            </a:r>
            <a:r>
              <a:rPr lang="en-US" sz="1600" b="1" dirty="0">
                <a:solidFill>
                  <a:srgbClr val="008000"/>
                </a:solidFill>
                <a:effectLst/>
                <a:latin typeface="Consolas" panose="020B0609020204030204" pitchFamily="49" charset="0"/>
                <a:cs typeface="Consolas" panose="020B0609020204030204" pitchFamily="49" charset="0"/>
              </a:rPr>
              <a:t>return</a:t>
            </a:r>
            <a:r>
              <a:rPr lang="en-US" sz="1600" dirty="0">
                <a:solidFill>
                  <a:srgbClr val="BBBBBB"/>
                </a:solidFill>
                <a:effectLst/>
                <a:latin typeface="Consolas" panose="020B0609020204030204" pitchFamily="49" charset="0"/>
                <a:cs typeface="Consolas" panose="020B0609020204030204" pitchFamily="49" charset="0"/>
              </a:rPr>
              <a:t> </a:t>
            </a:r>
            <a:r>
              <a:rPr lang="en-US" sz="1600" dirty="0">
                <a:solidFill>
                  <a:srgbClr val="666666"/>
                </a:solidFill>
                <a:effectLst/>
                <a:latin typeface="Consolas" panose="020B0609020204030204" pitchFamily="49" charset="0"/>
                <a:cs typeface="Consolas" panose="020B0609020204030204" pitchFamily="49" charset="0"/>
              </a:rPr>
              <a:t>0</a:t>
            </a:r>
            <a:r>
              <a:rPr lang="en-US" sz="1600" dirty="0">
                <a:solidFill>
                  <a:srgbClr val="000000"/>
                </a:solidFill>
                <a:effectLst/>
                <a:latin typeface="Consolas" panose="020B0609020204030204" pitchFamily="49" charset="0"/>
                <a:cs typeface="Consolas" panose="020B0609020204030204" pitchFamily="49" charset="0"/>
              </a:rPr>
              <a:t>;</a:t>
            </a:r>
            <a:endParaRPr lang="en-US" sz="1600" dirty="0">
              <a:solidFill>
                <a:srgbClr val="008000"/>
              </a:solidFill>
              <a:effectLst/>
              <a:latin typeface="Consolas" panose="020B0609020204030204" pitchFamily="49" charset="0"/>
              <a:cs typeface="Consolas" panose="020B0609020204030204" pitchFamily="49" charset="0"/>
            </a:endParaRPr>
          </a:p>
          <a:p>
            <a:r>
              <a:rPr lang="en-US" sz="1600" dirty="0">
                <a:effectLst/>
                <a:latin typeface="Consolas" panose="020B0609020204030204" pitchFamily="49" charset="0"/>
                <a:cs typeface="Consolas" panose="020B0609020204030204" pitchFamily="49" charset="0"/>
              </a:rPr>
              <a:t>}</a:t>
            </a:r>
          </a:p>
        </p:txBody>
      </p:sp>
      <p:sp>
        <p:nvSpPr>
          <p:cNvPr id="6" name="TextBox 5">
            <a:extLst>
              <a:ext uri="{FF2B5EF4-FFF2-40B4-BE49-F238E27FC236}">
                <a16:creationId xmlns:a16="http://schemas.microsoft.com/office/drawing/2014/main" id="{43DC869A-B390-69FD-1CCA-945B2FDC7C65}"/>
              </a:ext>
            </a:extLst>
          </p:cNvPr>
          <p:cNvSpPr txBox="1"/>
          <p:nvPr/>
        </p:nvSpPr>
        <p:spPr>
          <a:xfrm>
            <a:off x="7027607" y="2544205"/>
            <a:ext cx="2588343" cy="3785652"/>
          </a:xfrm>
          <a:prstGeom prst="rect">
            <a:avLst/>
          </a:prstGeom>
          <a:solidFill>
            <a:schemeClr val="tx1">
              <a:lumMod val="75000"/>
              <a:lumOff val="25000"/>
            </a:schemeClr>
          </a:solidFill>
        </p:spPr>
        <p:txBody>
          <a:bodyPr wrap="square">
            <a:spAutoFit/>
          </a:bodyPr>
          <a:lstStyle/>
          <a:p>
            <a:r>
              <a:rPr lang="en-US" sz="1600" dirty="0">
                <a:solidFill>
                  <a:schemeClr val="bg1"/>
                </a:solidFill>
                <a:latin typeface="Consolas" panose="020B0609020204030204" pitchFamily="49" charset="0"/>
                <a:cs typeface="Consolas" panose="020B0609020204030204" pitchFamily="49" charset="0"/>
              </a:rPr>
              <a:t>'0' == 48</a:t>
            </a:r>
          </a:p>
          <a:p>
            <a:r>
              <a:rPr lang="en-US" sz="1600" dirty="0">
                <a:solidFill>
                  <a:schemeClr val="bg1"/>
                </a:solidFill>
                <a:latin typeface="Consolas" panose="020B0609020204030204" pitchFamily="49" charset="0"/>
                <a:cs typeface="Consolas" panose="020B0609020204030204" pitchFamily="49" charset="0"/>
              </a:rPr>
              <a:t>'a' == 97</a:t>
            </a:r>
          </a:p>
          <a:p>
            <a:r>
              <a:rPr lang="en-US" sz="1600" dirty="0">
                <a:solidFill>
                  <a:schemeClr val="bg1"/>
                </a:solidFill>
                <a:latin typeface="Consolas" panose="020B0609020204030204" pitchFamily="49" charset="0"/>
                <a:cs typeface="Consolas" panose="020B0609020204030204" pitchFamily="49" charset="0"/>
              </a:rPr>
              <a:t>'A' == 65</a:t>
            </a:r>
          </a:p>
          <a:p>
            <a:r>
              <a:rPr lang="en-US" sz="1600" dirty="0">
                <a:solidFill>
                  <a:schemeClr val="bg1"/>
                </a:solidFill>
                <a:latin typeface="Consolas" panose="020B0609020204030204" pitchFamily="49" charset="0"/>
                <a:cs typeface="Consolas" panose="020B0609020204030204" pitchFamily="49" charset="0"/>
              </a:rPr>
              <a:t>'\a' == 7</a:t>
            </a:r>
          </a:p>
          <a:p>
            <a:r>
              <a:rPr lang="en-US" sz="1600" dirty="0">
                <a:solidFill>
                  <a:schemeClr val="bg1"/>
                </a:solidFill>
                <a:latin typeface="Consolas" panose="020B0609020204030204" pitchFamily="49" charset="0"/>
                <a:cs typeface="Consolas" panose="020B0609020204030204" pitchFamily="49" charset="0"/>
              </a:rPr>
              <a:t>'\b' == 8</a:t>
            </a:r>
          </a:p>
          <a:p>
            <a:r>
              <a:rPr lang="en-US" sz="1600" dirty="0">
                <a:solidFill>
                  <a:schemeClr val="bg1"/>
                </a:solidFill>
                <a:latin typeface="Consolas" panose="020B0609020204030204" pitchFamily="49" charset="0"/>
                <a:cs typeface="Consolas" panose="020B0609020204030204" pitchFamily="49" charset="0"/>
              </a:rPr>
              <a:t>'\f' == 12</a:t>
            </a:r>
          </a:p>
          <a:p>
            <a:r>
              <a:rPr lang="en-US" sz="1600" dirty="0">
                <a:solidFill>
                  <a:schemeClr val="bg1"/>
                </a:solidFill>
                <a:latin typeface="Consolas" panose="020B0609020204030204" pitchFamily="49" charset="0"/>
                <a:cs typeface="Consolas" panose="020B0609020204030204" pitchFamily="49" charset="0"/>
              </a:rPr>
              <a:t>'\n' == 10</a:t>
            </a:r>
          </a:p>
          <a:p>
            <a:r>
              <a:rPr lang="en-US" sz="1600" dirty="0">
                <a:solidFill>
                  <a:schemeClr val="bg1"/>
                </a:solidFill>
                <a:latin typeface="Consolas" panose="020B0609020204030204" pitchFamily="49" charset="0"/>
                <a:cs typeface="Consolas" panose="020B0609020204030204" pitchFamily="49" charset="0"/>
              </a:rPr>
              <a:t>'\r' == 13</a:t>
            </a:r>
          </a:p>
          <a:p>
            <a:r>
              <a:rPr lang="en-US" sz="1600" dirty="0">
                <a:solidFill>
                  <a:schemeClr val="bg1"/>
                </a:solidFill>
                <a:latin typeface="Consolas" panose="020B0609020204030204" pitchFamily="49" charset="0"/>
                <a:cs typeface="Consolas" panose="020B0609020204030204" pitchFamily="49" charset="0"/>
              </a:rPr>
              <a:t>'\t' == 9</a:t>
            </a:r>
          </a:p>
          <a:p>
            <a:r>
              <a:rPr lang="en-US" sz="1600" dirty="0">
                <a:solidFill>
                  <a:schemeClr val="bg1"/>
                </a:solidFill>
                <a:latin typeface="Consolas" panose="020B0609020204030204" pitchFamily="49" charset="0"/>
                <a:cs typeface="Consolas" panose="020B0609020204030204" pitchFamily="49" charset="0"/>
              </a:rPr>
              <a:t>'\v' == 11</a:t>
            </a:r>
          </a:p>
          <a:p>
            <a:r>
              <a:rPr lang="en-US" sz="1600" dirty="0">
                <a:solidFill>
                  <a:schemeClr val="bg1"/>
                </a:solidFill>
                <a:latin typeface="Consolas" panose="020B0609020204030204" pitchFamily="49" charset="0"/>
                <a:cs typeface="Consolas" panose="020B0609020204030204" pitchFamily="49" charset="0"/>
              </a:rPr>
              <a:t>'\\' == 92</a:t>
            </a:r>
          </a:p>
          <a:p>
            <a:r>
              <a:rPr lang="en-US" sz="1600" dirty="0">
                <a:solidFill>
                  <a:schemeClr val="bg1"/>
                </a:solidFill>
                <a:latin typeface="Consolas" panose="020B0609020204030204" pitchFamily="49" charset="0"/>
                <a:cs typeface="Consolas" panose="020B0609020204030204" pitchFamily="49" charset="0"/>
              </a:rPr>
              <a:t>'\?' == 63</a:t>
            </a:r>
          </a:p>
          <a:p>
            <a:r>
              <a:rPr lang="en-US" sz="1600" dirty="0">
                <a:solidFill>
                  <a:schemeClr val="bg1"/>
                </a:solidFill>
                <a:latin typeface="Consolas" panose="020B0609020204030204" pitchFamily="49" charset="0"/>
                <a:cs typeface="Consolas" panose="020B0609020204030204" pitchFamily="49" charset="0"/>
              </a:rPr>
              <a:t>'\'' == 39</a:t>
            </a:r>
          </a:p>
          <a:p>
            <a:r>
              <a:rPr lang="en-US" sz="1600" dirty="0">
                <a:solidFill>
                  <a:schemeClr val="bg1"/>
                </a:solidFill>
                <a:latin typeface="Consolas" panose="020B0609020204030204" pitchFamily="49" charset="0"/>
                <a:cs typeface="Consolas" panose="020B0609020204030204" pitchFamily="49" charset="0"/>
              </a:rPr>
              <a:t>'\"' == 34</a:t>
            </a:r>
          </a:p>
          <a:p>
            <a:r>
              <a:rPr lang="en-US" sz="1600" dirty="0">
                <a:solidFill>
                  <a:schemeClr val="bg1"/>
                </a:solidFill>
                <a:latin typeface="Consolas" panose="020B0609020204030204" pitchFamily="49" charset="0"/>
                <a:cs typeface="Consolas" panose="020B0609020204030204" pitchFamily="49" charset="0"/>
              </a:rPr>
              <a:t>'\0' == 0</a:t>
            </a:r>
          </a:p>
        </p:txBody>
      </p:sp>
      <p:sp>
        <p:nvSpPr>
          <p:cNvPr id="7" name="TextBox 6">
            <a:extLst>
              <a:ext uri="{FF2B5EF4-FFF2-40B4-BE49-F238E27FC236}">
                <a16:creationId xmlns:a16="http://schemas.microsoft.com/office/drawing/2014/main" id="{337648EB-D40B-A3A0-C7DD-4B775D42B078}"/>
              </a:ext>
            </a:extLst>
          </p:cNvPr>
          <p:cNvSpPr txBox="1"/>
          <p:nvPr/>
        </p:nvSpPr>
        <p:spPr>
          <a:xfrm>
            <a:off x="7027607" y="2144095"/>
            <a:ext cx="1172116" cy="400110"/>
          </a:xfrm>
          <a:prstGeom prst="rect">
            <a:avLst/>
          </a:prstGeom>
          <a:noFill/>
        </p:spPr>
        <p:txBody>
          <a:bodyPr wrap="none" rtlCol="0">
            <a:spAutoFit/>
          </a:bodyPr>
          <a:lstStyle/>
          <a:p>
            <a:r>
              <a:rPr lang="en-US" sz="2000" dirty="0">
                <a:latin typeface="Consolas" panose="020B0609020204030204" pitchFamily="49" charset="0"/>
                <a:cs typeface="Consolas" panose="020B0609020204030204" pitchFamily="49" charset="0"/>
              </a:rPr>
              <a:t>Output:</a:t>
            </a:r>
          </a:p>
        </p:txBody>
      </p:sp>
      <p:sp>
        <p:nvSpPr>
          <p:cNvPr id="8" name="Rectangle 7">
            <a:extLst>
              <a:ext uri="{FF2B5EF4-FFF2-40B4-BE49-F238E27FC236}">
                <a16:creationId xmlns:a16="http://schemas.microsoft.com/office/drawing/2014/main" id="{DAFB25DE-6097-37B5-4C2A-72C01F0B16C1}"/>
              </a:ext>
            </a:extLst>
          </p:cNvPr>
          <p:cNvSpPr/>
          <p:nvPr/>
        </p:nvSpPr>
        <p:spPr>
          <a:xfrm>
            <a:off x="7042355" y="2573701"/>
            <a:ext cx="1305232" cy="287485"/>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6FC9BBC-D9E4-BB79-92E3-F20546E5F79B}"/>
              </a:ext>
            </a:extLst>
          </p:cNvPr>
          <p:cNvSpPr/>
          <p:nvPr/>
        </p:nvSpPr>
        <p:spPr>
          <a:xfrm>
            <a:off x="7041975" y="6000971"/>
            <a:ext cx="1305232" cy="287485"/>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C917F7E-8413-3F07-7BD0-31BF56EB3586}"/>
              </a:ext>
            </a:extLst>
          </p:cNvPr>
          <p:cNvSpPr txBox="1"/>
          <p:nvPr/>
        </p:nvSpPr>
        <p:spPr>
          <a:xfrm>
            <a:off x="10073148" y="3729145"/>
            <a:ext cx="1971368" cy="707886"/>
          </a:xfrm>
          <a:prstGeom prst="rect">
            <a:avLst/>
          </a:prstGeom>
          <a:noFill/>
        </p:spPr>
        <p:txBody>
          <a:bodyPr wrap="square" rtlCol="0">
            <a:spAutoFit/>
          </a:bodyPr>
          <a:lstStyle/>
          <a:p>
            <a:r>
              <a:rPr lang="en-US" sz="2000" b="1" dirty="0">
                <a:solidFill>
                  <a:srgbClr val="FF0000"/>
                </a:solidFill>
                <a:latin typeface="Consolas" panose="020B0609020204030204" pitchFamily="49" charset="0"/>
                <a:cs typeface="Consolas" panose="020B0609020204030204" pitchFamily="49" charset="0"/>
              </a:rPr>
              <a:t>'0'和'\0'</a:t>
            </a:r>
            <a:br>
              <a:rPr lang="en-US" sz="2000" b="1" dirty="0">
                <a:solidFill>
                  <a:srgbClr val="FF0000"/>
                </a:solidFill>
                <a:latin typeface="Consolas" panose="020B0609020204030204" pitchFamily="49" charset="0"/>
                <a:cs typeface="Consolas" panose="020B0609020204030204" pitchFamily="49" charset="0"/>
              </a:rPr>
            </a:br>
            <a:r>
              <a:rPr lang="en-US" sz="2000" b="1" dirty="0" err="1">
                <a:solidFill>
                  <a:srgbClr val="FF0000"/>
                </a:solidFill>
                <a:latin typeface="Consolas" panose="020B0609020204030204" pitchFamily="49" charset="0"/>
                <a:cs typeface="Consolas" panose="020B0609020204030204" pitchFamily="49" charset="0"/>
              </a:rPr>
              <a:t>不是同一个字符</a:t>
            </a:r>
            <a:endParaRPr lang="en-US" sz="2000" b="1" dirty="0">
              <a:solidFill>
                <a:srgbClr val="FF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7760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ppt_x</p:attrName>
                                        </p:attrNameLst>
                                      </p:cBhvr>
                                      <p:tavLst>
                                        <p:tav tm="0">
                                          <p:val>
                                            <p:strVal val="#ppt_x-#ppt_w*1.125000"/>
                                          </p:val>
                                        </p:tav>
                                        <p:tav tm="100000">
                                          <p:val>
                                            <p:strVal val="#ppt_x"/>
                                          </p:val>
                                        </p:tav>
                                      </p:tavLst>
                                    </p:anim>
                                    <p:animEffect transition="in" filter="wipe(right)">
                                      <p:cBhvr>
                                        <p:cTn id="8" dur="500"/>
                                        <p:tgtEl>
                                          <p:spTgt spid="6"/>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p:tgtEl>
                                          <p:spTgt spid="7"/>
                                        </p:tgtEl>
                                        <p:attrNameLst>
                                          <p:attrName>ppt_x</p:attrName>
                                        </p:attrNameLst>
                                      </p:cBhvr>
                                      <p:tavLst>
                                        <p:tav tm="0">
                                          <p:val>
                                            <p:strVal val="#ppt_x-#ppt_w*1.125000"/>
                                          </p:val>
                                        </p:tav>
                                        <p:tav tm="100000">
                                          <p:val>
                                            <p:strVal val="#ppt_x"/>
                                          </p:val>
                                        </p:tav>
                                      </p:tavLst>
                                    </p:anim>
                                    <p:animEffect transition="in" filter="wipe(righ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p:tgtEl>
                                          <p:spTgt spid="8"/>
                                        </p:tgtEl>
                                        <p:attrNameLst>
                                          <p:attrName>ppt_x</p:attrName>
                                        </p:attrNameLst>
                                      </p:cBhvr>
                                      <p:tavLst>
                                        <p:tav tm="0">
                                          <p:val>
                                            <p:strVal val="#ppt_x+#ppt_w*1.125000"/>
                                          </p:val>
                                        </p:tav>
                                        <p:tav tm="100000">
                                          <p:val>
                                            <p:strVal val="#ppt_x"/>
                                          </p:val>
                                        </p:tav>
                                      </p:tavLst>
                                    </p:anim>
                                    <p:animEffect transition="in" filter="wipe(left)">
                                      <p:cBhvr>
                                        <p:cTn id="18" dur="500"/>
                                        <p:tgtEl>
                                          <p:spTgt spid="8"/>
                                        </p:tgtEl>
                                      </p:cBhvr>
                                    </p:animEffect>
                                  </p:childTnLst>
                                </p:cTn>
                              </p:par>
                              <p:par>
                                <p:cTn id="19" presetID="12" presetClass="entr" presetSubtype="2"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p:tgtEl>
                                          <p:spTgt spid="9"/>
                                        </p:tgtEl>
                                        <p:attrNameLst>
                                          <p:attrName>ppt_x</p:attrName>
                                        </p:attrNameLst>
                                      </p:cBhvr>
                                      <p:tavLst>
                                        <p:tav tm="0">
                                          <p:val>
                                            <p:strVal val="#ppt_x+#ppt_w*1.125000"/>
                                          </p:val>
                                        </p:tav>
                                        <p:tav tm="100000">
                                          <p:val>
                                            <p:strVal val="#ppt_x"/>
                                          </p:val>
                                        </p:tav>
                                      </p:tavLst>
                                    </p:anim>
                                    <p:animEffect transition="in" filter="wipe(left)">
                                      <p:cBhvr>
                                        <p:cTn id="22" dur="500"/>
                                        <p:tgtEl>
                                          <p:spTgt spid="9"/>
                                        </p:tgtEl>
                                      </p:cBhvr>
                                    </p:animEffect>
                                  </p:childTnLst>
                                </p:cTn>
                              </p:par>
                              <p:par>
                                <p:cTn id="23" presetID="12" presetClass="entr" presetSubtype="2"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p:tgtEl>
                                          <p:spTgt spid="10"/>
                                        </p:tgtEl>
                                        <p:attrNameLst>
                                          <p:attrName>ppt_x</p:attrName>
                                        </p:attrNameLst>
                                      </p:cBhvr>
                                      <p:tavLst>
                                        <p:tav tm="0">
                                          <p:val>
                                            <p:strVal val="#ppt_x+#ppt_w*1.125000"/>
                                          </p:val>
                                        </p:tav>
                                        <p:tav tm="100000">
                                          <p:val>
                                            <p:strVal val="#ppt_x"/>
                                          </p:val>
                                        </p:tav>
                                      </p:tavLst>
                                    </p:anim>
                                    <p:animEffect transition="in" filter="wipe(left)">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animBg="1"/>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学论网-矩形 1">
            <a:extLst>
              <a:ext uri="{FF2B5EF4-FFF2-40B4-BE49-F238E27FC236}">
                <a16:creationId xmlns:a16="http://schemas.microsoft.com/office/drawing/2014/main" id="{A0A0D46F-9225-34CF-C885-1D4E76F3F44A}"/>
              </a:ext>
            </a:extLst>
          </p:cNvPr>
          <p:cNvSpPr/>
          <p:nvPr/>
        </p:nvSpPr>
        <p:spPr>
          <a:xfrm>
            <a:off x="0" y="672782"/>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整型常量</a:t>
            </a:r>
            <a:r>
              <a:rPr lang="en-US" altLang="zh-CN"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(Integer Constants)</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3" name="学论网-www.xuelun.me">
            <a:extLst>
              <a:ext uri="{FF2B5EF4-FFF2-40B4-BE49-F238E27FC236}">
                <a16:creationId xmlns:a16="http://schemas.microsoft.com/office/drawing/2014/main" id="{BD81018D-0243-7E40-8049-82656E449500}"/>
              </a:ext>
            </a:extLst>
          </p:cNvPr>
          <p:cNvSpPr txBox="1"/>
          <p:nvPr/>
        </p:nvSpPr>
        <p:spPr>
          <a:xfrm>
            <a:off x="664028" y="1814403"/>
            <a:ext cx="10809515" cy="1107996"/>
          </a:xfrm>
          <a:prstGeom prst="rect">
            <a:avLst/>
          </a:prstGeom>
          <a:noFill/>
          <a:ln>
            <a:noFill/>
          </a:ln>
        </p:spPr>
        <p:txBody>
          <a:bodyPr wrap="square" lIns="0" tIns="0" rIns="0" bIns="0" rtlCol="0">
            <a:spAutoFit/>
          </a:bodyPr>
          <a:lstStyle/>
          <a:p>
            <a:r>
              <a:rPr lang="zh-CN" altLang="en-US" sz="2400" dirty="0">
                <a:latin typeface="Microsoft YaHei" panose="020B0503020204020204" pitchFamily="34" charset="-122"/>
                <a:ea typeface="Microsoft YaHei" panose="020B0503020204020204" pitchFamily="34" charset="-122"/>
              </a:rPr>
              <a:t>整型常量，或者叫整数常量，是用来表示整数的常量。一个整型常量可以有</a:t>
            </a:r>
            <a:endParaRPr lang="en-US" altLang="zh-CN" sz="2400" dirty="0">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前缀</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(prefix)</a:t>
            </a:r>
            <a:r>
              <a:rPr lang="zh-CN" altLang="en-US" sz="2400" dirty="0">
                <a:latin typeface="Microsoft YaHei" panose="020B0503020204020204" pitchFamily="34" charset="-122"/>
                <a:ea typeface="Microsoft YaHei" panose="020B0503020204020204" pitchFamily="34" charset="-122"/>
              </a:rPr>
              <a:t>用来表示不同的进制；</a:t>
            </a:r>
            <a:endParaRPr lang="en-US" altLang="zh-CN" sz="2400" dirty="0">
              <a:latin typeface="Microsoft YaHei" panose="020B0503020204020204" pitchFamily="34" charset="-122"/>
              <a:ea typeface="Microsoft YaHei" panose="020B0503020204020204" pitchFamily="34" charset="-122"/>
            </a:endParaRPr>
          </a:p>
          <a:p>
            <a:pPr marL="342900" indent="-342900">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后缀</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(suffix)</a:t>
            </a:r>
            <a:r>
              <a:rPr lang="zh-CN" altLang="en-US" sz="2400" dirty="0">
                <a:latin typeface="Microsoft YaHei" panose="020B0503020204020204" pitchFamily="34" charset="-122"/>
                <a:ea typeface="Microsoft YaHei" panose="020B0503020204020204" pitchFamily="34" charset="-122"/>
              </a:rPr>
              <a:t>用来表示无符号</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(Unsigned)</a:t>
            </a:r>
            <a:r>
              <a:rPr lang="zh-CN" altLang="en-US" sz="2400" dirty="0">
                <a:latin typeface="Microsoft YaHei" panose="020B0503020204020204" pitchFamily="34" charset="-122"/>
                <a:ea typeface="Microsoft YaHei" panose="020B0503020204020204" pitchFamily="34" charset="-122"/>
              </a:rPr>
              <a:t>和长整数</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(Long)</a:t>
            </a:r>
          </a:p>
        </p:txBody>
      </p:sp>
      <p:graphicFrame>
        <p:nvGraphicFramePr>
          <p:cNvPr id="4" name="Table 3">
            <a:extLst>
              <a:ext uri="{FF2B5EF4-FFF2-40B4-BE49-F238E27FC236}">
                <a16:creationId xmlns:a16="http://schemas.microsoft.com/office/drawing/2014/main" id="{6212DA14-A86E-CEF2-0E82-C8AA5C9E9BCB}"/>
              </a:ext>
            </a:extLst>
          </p:cNvPr>
          <p:cNvGraphicFramePr>
            <a:graphicFrameLocks noGrp="1"/>
          </p:cNvGraphicFramePr>
          <p:nvPr>
            <p:extLst>
              <p:ext uri="{D42A27DB-BD31-4B8C-83A1-F6EECF244321}">
                <p14:modId xmlns:p14="http://schemas.microsoft.com/office/powerpoint/2010/main" val="1198001006"/>
              </p:ext>
            </p:extLst>
          </p:nvPr>
        </p:nvGraphicFramePr>
        <p:xfrm>
          <a:off x="129457" y="3286670"/>
          <a:ext cx="4191820" cy="2392680"/>
        </p:xfrm>
        <a:graphic>
          <a:graphicData uri="http://schemas.openxmlformats.org/drawingml/2006/table">
            <a:tbl>
              <a:tblPr firstRow="1" bandRow="1">
                <a:tableStyleId>{5C22544A-7EE6-4342-B048-85BDC9FD1C3A}</a:tableStyleId>
              </a:tblPr>
              <a:tblGrid>
                <a:gridCol w="1594431">
                  <a:extLst>
                    <a:ext uri="{9D8B030D-6E8A-4147-A177-3AD203B41FA5}">
                      <a16:colId xmlns:a16="http://schemas.microsoft.com/office/drawing/2014/main" val="1823229672"/>
                    </a:ext>
                  </a:extLst>
                </a:gridCol>
                <a:gridCol w="1166796">
                  <a:extLst>
                    <a:ext uri="{9D8B030D-6E8A-4147-A177-3AD203B41FA5}">
                      <a16:colId xmlns:a16="http://schemas.microsoft.com/office/drawing/2014/main" val="4088816686"/>
                    </a:ext>
                  </a:extLst>
                </a:gridCol>
                <a:gridCol w="1430593">
                  <a:extLst>
                    <a:ext uri="{9D8B030D-6E8A-4147-A177-3AD203B41FA5}">
                      <a16:colId xmlns:a16="http://schemas.microsoft.com/office/drawing/2014/main" val="3807040950"/>
                    </a:ext>
                  </a:extLst>
                </a:gridCol>
              </a:tblGrid>
              <a:tr h="370840">
                <a:tc>
                  <a:txBody>
                    <a:bodyPr/>
                    <a:lstStyle/>
                    <a:p>
                      <a:r>
                        <a:rPr lang="en-US" dirty="0" err="1">
                          <a:latin typeface="Consolas" panose="020B0609020204030204" pitchFamily="49" charset="0"/>
                          <a:ea typeface="Microsoft YaHei" panose="020B0503020204020204" pitchFamily="34" charset="-122"/>
                          <a:cs typeface="Consolas" panose="020B0609020204030204" pitchFamily="49" charset="0"/>
                        </a:rPr>
                        <a:t>前缀</a:t>
                      </a:r>
                      <a:endParaRPr lang="en-US" dirty="0">
                        <a:latin typeface="Consolas" panose="020B0609020204030204" pitchFamily="49" charset="0"/>
                        <a:ea typeface="Microsoft YaHei" panose="020B0503020204020204" pitchFamily="34" charset="-122"/>
                        <a:cs typeface="Consolas" panose="020B0609020204030204" pitchFamily="49" charset="0"/>
                      </a:endParaRPr>
                    </a:p>
                  </a:txBody>
                  <a:tcPr/>
                </a:tc>
                <a:tc>
                  <a:txBody>
                    <a:bodyPr/>
                    <a:lstStyle/>
                    <a:p>
                      <a:r>
                        <a:rPr lang="en-US" dirty="0" err="1">
                          <a:latin typeface="Consolas" panose="020B0609020204030204" pitchFamily="49" charset="0"/>
                          <a:ea typeface="Microsoft YaHei" panose="020B0503020204020204" pitchFamily="34" charset="-122"/>
                          <a:cs typeface="Consolas" panose="020B0609020204030204" pitchFamily="49" charset="0"/>
                        </a:rPr>
                        <a:t>例子</a:t>
                      </a:r>
                      <a:endParaRPr lang="en-US" dirty="0">
                        <a:latin typeface="Consolas" panose="020B0609020204030204" pitchFamily="49" charset="0"/>
                        <a:ea typeface="Microsoft YaHei" panose="020B0503020204020204" pitchFamily="34" charset="-122"/>
                        <a:cs typeface="Consolas" panose="020B0609020204030204" pitchFamily="49" charset="0"/>
                      </a:endParaRPr>
                    </a:p>
                  </a:txBody>
                  <a:tcPr/>
                </a:tc>
                <a:tc>
                  <a:txBody>
                    <a:bodyPr/>
                    <a:lstStyle/>
                    <a:p>
                      <a:r>
                        <a:rPr lang="en-US" dirty="0" err="1">
                          <a:latin typeface="Consolas" panose="020B0609020204030204" pitchFamily="49" charset="0"/>
                          <a:ea typeface="Microsoft YaHei" panose="020B0503020204020204" pitchFamily="34" charset="-122"/>
                          <a:cs typeface="Consolas" panose="020B0609020204030204" pitchFamily="49" charset="0"/>
                        </a:rPr>
                        <a:t>对应十进制</a:t>
                      </a:r>
                      <a:endParaRPr lang="en-US" dirty="0">
                        <a:latin typeface="Consolas" panose="020B0609020204030204" pitchFamily="49" charset="0"/>
                        <a:ea typeface="Microsoft YaHei" panose="020B0503020204020204" pitchFamily="34" charset="-122"/>
                        <a:cs typeface="Consolas" panose="020B0609020204030204" pitchFamily="49" charset="0"/>
                      </a:endParaRPr>
                    </a:p>
                  </a:txBody>
                  <a:tcPr/>
                </a:tc>
                <a:extLst>
                  <a:ext uri="{0D108BD9-81ED-4DB2-BD59-A6C34878D82A}">
                    <a16:rowId xmlns:a16="http://schemas.microsoft.com/office/drawing/2014/main" val="824249017"/>
                  </a:ext>
                </a:extLst>
              </a:tr>
              <a:tr h="370840">
                <a:tc>
                  <a:txBody>
                    <a:bodyPr/>
                    <a:lstStyle/>
                    <a:p>
                      <a:r>
                        <a:rPr lang="en-US" dirty="0" err="1">
                          <a:latin typeface="Consolas" panose="020B0609020204030204" pitchFamily="49" charset="0"/>
                          <a:ea typeface="Microsoft YaHei" panose="020B0503020204020204" pitchFamily="34" charset="-122"/>
                          <a:cs typeface="Consolas" panose="020B0609020204030204" pitchFamily="49" charset="0"/>
                        </a:rPr>
                        <a:t>十进制</a:t>
                      </a:r>
                      <a:r>
                        <a:rPr lang="zh-CN" altLang="en-US" dirty="0">
                          <a:latin typeface="Consolas" panose="020B0609020204030204" pitchFamily="49" charset="0"/>
                          <a:ea typeface="Microsoft YaHei" panose="020B0503020204020204" pitchFamily="34" charset="-122"/>
                          <a:cs typeface="Consolas" panose="020B0609020204030204" pitchFamily="49" charset="0"/>
                        </a:rPr>
                        <a:t>（默认）</a:t>
                      </a:r>
                      <a:endParaRPr lang="en-US" dirty="0">
                        <a:latin typeface="Consolas" panose="020B0609020204030204" pitchFamily="49" charset="0"/>
                        <a:ea typeface="Microsoft YaHei" panose="020B0503020204020204" pitchFamily="34" charset="-122"/>
                        <a:cs typeface="Consolas" panose="020B0609020204030204" pitchFamily="49" charset="0"/>
                      </a:endParaRP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123</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123</a:t>
                      </a:r>
                    </a:p>
                  </a:txBody>
                  <a:tcPr/>
                </a:tc>
                <a:extLst>
                  <a:ext uri="{0D108BD9-81ED-4DB2-BD59-A6C34878D82A}">
                    <a16:rowId xmlns:a16="http://schemas.microsoft.com/office/drawing/2014/main" val="345864283"/>
                  </a:ext>
                </a:extLst>
              </a:tr>
              <a:tr h="370840">
                <a:tc>
                  <a:txBody>
                    <a:bodyPr/>
                    <a:lstStyle/>
                    <a:p>
                      <a:r>
                        <a:rPr lang="en-US" dirty="0" err="1">
                          <a:latin typeface="Consolas" panose="020B0609020204030204" pitchFamily="49" charset="0"/>
                          <a:ea typeface="Microsoft YaHei" panose="020B0503020204020204" pitchFamily="34" charset="-122"/>
                          <a:cs typeface="Consolas" panose="020B0609020204030204" pitchFamily="49" charset="0"/>
                        </a:rPr>
                        <a:t>八进制</a:t>
                      </a:r>
                      <a:endParaRPr lang="en-US" dirty="0">
                        <a:latin typeface="Consolas" panose="020B0609020204030204" pitchFamily="49" charset="0"/>
                        <a:ea typeface="Microsoft YaHei" panose="020B0503020204020204" pitchFamily="34" charset="-122"/>
                        <a:cs typeface="Consolas" panose="020B0609020204030204" pitchFamily="49" charset="0"/>
                      </a:endParaRPr>
                    </a:p>
                  </a:txBody>
                  <a:tcPr/>
                </a:tc>
                <a:tc>
                  <a:txBody>
                    <a:bodyPr/>
                    <a:lstStyle/>
                    <a:p>
                      <a:r>
                        <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0</a:t>
                      </a:r>
                      <a:r>
                        <a:rPr lang="en-US" dirty="0">
                          <a:latin typeface="Consolas" panose="020B0609020204030204" pitchFamily="49" charset="0"/>
                          <a:ea typeface="Microsoft YaHei" panose="020B0503020204020204" pitchFamily="34" charset="-122"/>
                          <a:cs typeface="Consolas" panose="020B0609020204030204" pitchFamily="49" charset="0"/>
                        </a:rPr>
                        <a:t>123</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83</a:t>
                      </a:r>
                    </a:p>
                  </a:txBody>
                  <a:tcPr/>
                </a:tc>
                <a:extLst>
                  <a:ext uri="{0D108BD9-81ED-4DB2-BD59-A6C34878D82A}">
                    <a16:rowId xmlns:a16="http://schemas.microsoft.com/office/drawing/2014/main" val="2642613273"/>
                  </a:ext>
                </a:extLst>
              </a:tr>
              <a:tr h="370840">
                <a:tc>
                  <a:txBody>
                    <a:bodyPr/>
                    <a:lstStyle/>
                    <a:p>
                      <a:r>
                        <a:rPr lang="en-US" dirty="0" err="1">
                          <a:latin typeface="Consolas" panose="020B0609020204030204" pitchFamily="49" charset="0"/>
                          <a:ea typeface="Microsoft YaHei" panose="020B0503020204020204" pitchFamily="34" charset="-122"/>
                          <a:cs typeface="Consolas" panose="020B0609020204030204" pitchFamily="49" charset="0"/>
                        </a:rPr>
                        <a:t>十六进制</a:t>
                      </a:r>
                      <a:endParaRPr lang="en-US" dirty="0">
                        <a:latin typeface="Consolas" panose="020B0609020204030204" pitchFamily="49" charset="0"/>
                        <a:ea typeface="Microsoft YaHei" panose="020B0503020204020204" pitchFamily="34" charset="-122"/>
                        <a:cs typeface="Consolas" panose="020B0609020204030204" pitchFamily="49" charset="0"/>
                      </a:endParaRPr>
                    </a:p>
                  </a:txBody>
                  <a:tcPr/>
                </a:tc>
                <a:tc>
                  <a:txBody>
                    <a:bodyPr/>
                    <a:lstStyle/>
                    <a:p>
                      <a:r>
                        <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0x</a:t>
                      </a:r>
                      <a:r>
                        <a:rPr lang="en-US" dirty="0">
                          <a:latin typeface="Consolas" panose="020B0609020204030204" pitchFamily="49" charset="0"/>
                          <a:ea typeface="Microsoft YaHei" panose="020B0503020204020204" pitchFamily="34" charset="-122"/>
                          <a:cs typeface="Consolas" panose="020B0609020204030204" pitchFamily="49" charset="0"/>
                        </a:rPr>
                        <a:t>123 </a:t>
                      </a:r>
                      <a:r>
                        <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0X</a:t>
                      </a:r>
                      <a:r>
                        <a:rPr lang="en-US" dirty="0">
                          <a:latin typeface="Consolas" panose="020B0609020204030204" pitchFamily="49" charset="0"/>
                          <a:ea typeface="Microsoft YaHei" panose="020B0503020204020204" pitchFamily="34" charset="-122"/>
                          <a:cs typeface="Consolas" panose="020B0609020204030204" pitchFamily="49" charset="0"/>
                        </a:rPr>
                        <a:t>123</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291</a:t>
                      </a:r>
                    </a:p>
                  </a:txBody>
                  <a:tcPr/>
                </a:tc>
                <a:extLst>
                  <a:ext uri="{0D108BD9-81ED-4DB2-BD59-A6C34878D82A}">
                    <a16:rowId xmlns:a16="http://schemas.microsoft.com/office/drawing/2014/main" val="1911777065"/>
                  </a:ext>
                </a:extLst>
              </a:tr>
              <a:tr h="370840">
                <a:tc>
                  <a:txBody>
                    <a:bodyPr/>
                    <a:lstStyle/>
                    <a:p>
                      <a:r>
                        <a:rPr lang="en-US" dirty="0" err="1">
                          <a:latin typeface="Consolas" panose="020B0609020204030204" pitchFamily="49" charset="0"/>
                          <a:ea typeface="Microsoft YaHei" panose="020B0503020204020204" pitchFamily="34" charset="-122"/>
                          <a:cs typeface="Consolas" panose="020B0609020204030204" pitchFamily="49" charset="0"/>
                        </a:rPr>
                        <a:t>二进制</a:t>
                      </a:r>
                      <a:r>
                        <a:rPr lang="en-US" dirty="0">
                          <a:solidFill>
                            <a:srgbClr val="7030A0"/>
                          </a:solidFill>
                          <a:latin typeface="Consolas" panose="020B0609020204030204" pitchFamily="49" charset="0"/>
                          <a:ea typeface="Microsoft YaHei" panose="020B0503020204020204" pitchFamily="34" charset="-122"/>
                          <a:cs typeface="Consolas" panose="020B0609020204030204" pitchFamily="49" charset="0"/>
                        </a:rPr>
                        <a:t>(C23)</a:t>
                      </a:r>
                    </a:p>
                  </a:txBody>
                  <a:tcPr/>
                </a:tc>
                <a:tc>
                  <a:txBody>
                    <a:bodyPr/>
                    <a:lstStyle/>
                    <a:p>
                      <a:r>
                        <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0b</a:t>
                      </a:r>
                      <a:r>
                        <a:rPr lang="en-US" dirty="0">
                          <a:latin typeface="Consolas" panose="020B0609020204030204" pitchFamily="49" charset="0"/>
                          <a:ea typeface="Microsoft YaHei" panose="020B0503020204020204" pitchFamily="34" charset="-122"/>
                          <a:cs typeface="Consolas" panose="020B0609020204030204" pitchFamily="49" charset="0"/>
                        </a:rPr>
                        <a:t>101 </a:t>
                      </a:r>
                      <a:r>
                        <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0B</a:t>
                      </a:r>
                      <a:r>
                        <a:rPr lang="en-US" dirty="0">
                          <a:latin typeface="Consolas" panose="020B0609020204030204" pitchFamily="49" charset="0"/>
                          <a:ea typeface="Microsoft YaHei" panose="020B0503020204020204" pitchFamily="34" charset="-122"/>
                          <a:cs typeface="Consolas" panose="020B0609020204030204" pitchFamily="49" charset="0"/>
                        </a:rPr>
                        <a:t>101</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5</a:t>
                      </a:r>
                    </a:p>
                  </a:txBody>
                  <a:tcPr/>
                </a:tc>
                <a:extLst>
                  <a:ext uri="{0D108BD9-81ED-4DB2-BD59-A6C34878D82A}">
                    <a16:rowId xmlns:a16="http://schemas.microsoft.com/office/drawing/2014/main" val="2063843007"/>
                  </a:ext>
                </a:extLst>
              </a:tr>
            </a:tbl>
          </a:graphicData>
        </a:graphic>
      </p:graphicFrame>
      <p:graphicFrame>
        <p:nvGraphicFramePr>
          <p:cNvPr id="5" name="Table 4">
            <a:extLst>
              <a:ext uri="{FF2B5EF4-FFF2-40B4-BE49-F238E27FC236}">
                <a16:creationId xmlns:a16="http://schemas.microsoft.com/office/drawing/2014/main" id="{B548322A-14F8-9956-E5EB-8F826D4A858C}"/>
              </a:ext>
            </a:extLst>
          </p:cNvPr>
          <p:cNvGraphicFramePr>
            <a:graphicFrameLocks noGrp="1"/>
          </p:cNvGraphicFramePr>
          <p:nvPr>
            <p:extLst>
              <p:ext uri="{D42A27DB-BD31-4B8C-83A1-F6EECF244321}">
                <p14:modId xmlns:p14="http://schemas.microsoft.com/office/powerpoint/2010/main" val="2254383523"/>
              </p:ext>
            </p:extLst>
          </p:nvPr>
        </p:nvGraphicFramePr>
        <p:xfrm>
          <a:off x="5132438" y="3185070"/>
          <a:ext cx="6930105" cy="2595880"/>
        </p:xfrm>
        <a:graphic>
          <a:graphicData uri="http://schemas.openxmlformats.org/drawingml/2006/table">
            <a:tbl>
              <a:tblPr firstRow="1" bandRow="1">
                <a:tableStyleId>{5C22544A-7EE6-4342-B048-85BDC9FD1C3A}</a:tableStyleId>
              </a:tblPr>
              <a:tblGrid>
                <a:gridCol w="2492477">
                  <a:extLst>
                    <a:ext uri="{9D8B030D-6E8A-4147-A177-3AD203B41FA5}">
                      <a16:colId xmlns:a16="http://schemas.microsoft.com/office/drawing/2014/main" val="1037838820"/>
                    </a:ext>
                  </a:extLst>
                </a:gridCol>
                <a:gridCol w="2127593">
                  <a:extLst>
                    <a:ext uri="{9D8B030D-6E8A-4147-A177-3AD203B41FA5}">
                      <a16:colId xmlns:a16="http://schemas.microsoft.com/office/drawing/2014/main" val="2238708653"/>
                    </a:ext>
                  </a:extLst>
                </a:gridCol>
                <a:gridCol w="2310035">
                  <a:extLst>
                    <a:ext uri="{9D8B030D-6E8A-4147-A177-3AD203B41FA5}">
                      <a16:colId xmlns:a16="http://schemas.microsoft.com/office/drawing/2014/main" val="264163329"/>
                    </a:ext>
                  </a:extLst>
                </a:gridCol>
              </a:tblGrid>
              <a:tr h="370840">
                <a:tc>
                  <a:txBody>
                    <a:bodyPr/>
                    <a:lstStyle/>
                    <a:p>
                      <a:r>
                        <a:rPr lang="en-US" dirty="0" err="1">
                          <a:latin typeface="Consolas" panose="020B0609020204030204" pitchFamily="49" charset="0"/>
                          <a:ea typeface="Microsoft YaHei" panose="020B0503020204020204" pitchFamily="34" charset="-122"/>
                          <a:cs typeface="Consolas" panose="020B0609020204030204" pitchFamily="49" charset="0"/>
                        </a:rPr>
                        <a:t>数据类型</a:t>
                      </a:r>
                      <a:endParaRPr lang="en-US" dirty="0">
                        <a:latin typeface="Consolas" panose="020B0609020204030204" pitchFamily="49" charset="0"/>
                        <a:ea typeface="Microsoft YaHei" panose="020B0503020204020204" pitchFamily="34" charset="-122"/>
                        <a:cs typeface="Consolas" panose="020B0609020204030204" pitchFamily="49" charset="0"/>
                      </a:endParaRPr>
                    </a:p>
                  </a:txBody>
                  <a:tcPr/>
                </a:tc>
                <a:tc>
                  <a:txBody>
                    <a:bodyPr/>
                    <a:lstStyle/>
                    <a:p>
                      <a:r>
                        <a:rPr lang="en-US" dirty="0" err="1">
                          <a:latin typeface="Consolas" panose="020B0609020204030204" pitchFamily="49" charset="0"/>
                          <a:ea typeface="Microsoft YaHei" panose="020B0503020204020204" pitchFamily="34" charset="-122"/>
                          <a:cs typeface="Consolas" panose="020B0609020204030204" pitchFamily="49" charset="0"/>
                        </a:rPr>
                        <a:t>后缀</a:t>
                      </a:r>
                      <a:endParaRPr lang="en-US" dirty="0">
                        <a:latin typeface="Consolas" panose="020B0609020204030204" pitchFamily="49" charset="0"/>
                        <a:ea typeface="Microsoft YaHei" panose="020B0503020204020204" pitchFamily="34" charset="-122"/>
                        <a:cs typeface="Consolas" panose="020B0609020204030204" pitchFamily="49" charset="0"/>
                      </a:endParaRPr>
                    </a:p>
                  </a:txBody>
                  <a:tcPr/>
                </a:tc>
                <a:tc>
                  <a:txBody>
                    <a:bodyPr/>
                    <a:lstStyle/>
                    <a:p>
                      <a:r>
                        <a:rPr lang="en-US" dirty="0" err="1">
                          <a:latin typeface="Consolas" panose="020B0609020204030204" pitchFamily="49" charset="0"/>
                          <a:ea typeface="Microsoft YaHei" panose="020B0503020204020204" pitchFamily="34" charset="-122"/>
                          <a:cs typeface="Consolas" panose="020B0609020204030204" pitchFamily="49" charset="0"/>
                        </a:rPr>
                        <a:t>例子</a:t>
                      </a:r>
                      <a:endParaRPr lang="en-US" dirty="0">
                        <a:latin typeface="Consolas" panose="020B0609020204030204" pitchFamily="49" charset="0"/>
                        <a:ea typeface="Microsoft YaHei" panose="020B0503020204020204" pitchFamily="34" charset="-122"/>
                        <a:cs typeface="Consolas" panose="020B0609020204030204" pitchFamily="49" charset="0"/>
                      </a:endParaRPr>
                    </a:p>
                  </a:txBody>
                  <a:tcPr/>
                </a:tc>
                <a:extLst>
                  <a:ext uri="{0D108BD9-81ED-4DB2-BD59-A6C34878D82A}">
                    <a16:rowId xmlns:a16="http://schemas.microsoft.com/office/drawing/2014/main" val="1012194605"/>
                  </a:ext>
                </a:extLst>
              </a:tr>
              <a:tr h="370840">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int</a:t>
                      </a:r>
                    </a:p>
                  </a:txBody>
                  <a:tcPr/>
                </a:tc>
                <a:tc>
                  <a:txBody>
                    <a:bodyPr/>
                    <a:lstStyle/>
                    <a:p>
                      <a:r>
                        <a:rPr lang="en-US" dirty="0" err="1">
                          <a:latin typeface="Consolas" panose="020B0609020204030204" pitchFamily="49" charset="0"/>
                          <a:ea typeface="Microsoft YaHei" panose="020B0503020204020204" pitchFamily="34" charset="-122"/>
                          <a:cs typeface="Consolas" panose="020B0609020204030204" pitchFamily="49" charset="0"/>
                        </a:rPr>
                        <a:t>无后缀</a:t>
                      </a:r>
                      <a:endParaRPr lang="en-US" dirty="0">
                        <a:latin typeface="Consolas" panose="020B0609020204030204" pitchFamily="49" charset="0"/>
                        <a:ea typeface="Microsoft YaHei" panose="020B0503020204020204" pitchFamily="34" charset="-122"/>
                        <a:cs typeface="Consolas" panose="020B0609020204030204" pitchFamily="49" charset="0"/>
                      </a:endParaRP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42, 0xbeef</a:t>
                      </a:r>
                    </a:p>
                  </a:txBody>
                  <a:tcPr/>
                </a:tc>
                <a:extLst>
                  <a:ext uri="{0D108BD9-81ED-4DB2-BD59-A6C34878D82A}">
                    <a16:rowId xmlns:a16="http://schemas.microsoft.com/office/drawing/2014/main" val="459054186"/>
                  </a:ext>
                </a:extLst>
              </a:tr>
              <a:tr h="370840">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unsigned int</a:t>
                      </a:r>
                    </a:p>
                  </a:txBody>
                  <a:tcPr/>
                </a:tc>
                <a:tc>
                  <a:txBody>
                    <a:bodyPr/>
                    <a:lstStyle/>
                    <a:p>
                      <a:r>
                        <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u</a:t>
                      </a:r>
                      <a:r>
                        <a:rPr lang="en-US" dirty="0">
                          <a:latin typeface="Consolas" panose="020B0609020204030204" pitchFamily="49" charset="0"/>
                          <a:ea typeface="Microsoft YaHei" panose="020B0503020204020204" pitchFamily="34" charset="-122"/>
                          <a:cs typeface="Consolas" panose="020B0609020204030204" pitchFamily="49" charset="0"/>
                        </a:rPr>
                        <a:t> or </a:t>
                      </a:r>
                      <a:r>
                        <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U</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42</a:t>
                      </a:r>
                      <a:r>
                        <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u</a:t>
                      </a:r>
                      <a:r>
                        <a:rPr lang="en-US" dirty="0">
                          <a:latin typeface="Consolas" panose="020B0609020204030204" pitchFamily="49" charset="0"/>
                          <a:ea typeface="Microsoft YaHei" panose="020B0503020204020204" pitchFamily="34" charset="-122"/>
                          <a:cs typeface="Consolas" panose="020B0609020204030204" pitchFamily="49" charset="0"/>
                        </a:rPr>
                        <a:t>, 0xbeef</a:t>
                      </a:r>
                      <a:r>
                        <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U</a:t>
                      </a:r>
                    </a:p>
                  </a:txBody>
                  <a:tcPr/>
                </a:tc>
                <a:extLst>
                  <a:ext uri="{0D108BD9-81ED-4DB2-BD59-A6C34878D82A}">
                    <a16:rowId xmlns:a16="http://schemas.microsoft.com/office/drawing/2014/main" val="1354673388"/>
                  </a:ext>
                </a:extLst>
              </a:tr>
              <a:tr h="370840">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long</a:t>
                      </a:r>
                    </a:p>
                  </a:txBody>
                  <a:tcPr/>
                </a:tc>
                <a:tc>
                  <a:txBody>
                    <a:bodyPr/>
                    <a:lstStyle/>
                    <a:p>
                      <a:r>
                        <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l</a:t>
                      </a:r>
                      <a:r>
                        <a:rPr lang="en-US" dirty="0">
                          <a:latin typeface="Consolas" panose="020B0609020204030204" pitchFamily="49" charset="0"/>
                          <a:ea typeface="Microsoft YaHei" panose="020B0503020204020204" pitchFamily="34" charset="-122"/>
                          <a:cs typeface="Consolas" panose="020B0609020204030204" pitchFamily="49" charset="0"/>
                        </a:rPr>
                        <a:t> or </a:t>
                      </a:r>
                      <a:r>
                        <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L</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42</a:t>
                      </a:r>
                      <a:r>
                        <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L</a:t>
                      </a:r>
                      <a:r>
                        <a:rPr lang="en-US" dirty="0">
                          <a:latin typeface="Consolas" panose="020B0609020204030204" pitchFamily="49" charset="0"/>
                          <a:ea typeface="Microsoft YaHei" panose="020B0503020204020204" pitchFamily="34" charset="-122"/>
                          <a:cs typeface="Consolas" panose="020B0609020204030204" pitchFamily="49" charset="0"/>
                        </a:rPr>
                        <a:t>, 0xbeef</a:t>
                      </a:r>
                      <a:r>
                        <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L</a:t>
                      </a:r>
                    </a:p>
                  </a:txBody>
                  <a:tcPr/>
                </a:tc>
                <a:extLst>
                  <a:ext uri="{0D108BD9-81ED-4DB2-BD59-A6C34878D82A}">
                    <a16:rowId xmlns:a16="http://schemas.microsoft.com/office/drawing/2014/main" val="1228610324"/>
                  </a:ext>
                </a:extLst>
              </a:tr>
              <a:tr h="370840">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unsigned long</a:t>
                      </a:r>
                    </a:p>
                  </a:txBody>
                  <a:tcPr/>
                </a:tc>
                <a:tc>
                  <a:txBody>
                    <a:bodyPr/>
                    <a:lstStyle/>
                    <a:p>
                      <a:r>
                        <a:rPr lang="en-US" dirty="0" err="1">
                          <a:solidFill>
                            <a:srgbClr val="FF0000"/>
                          </a:solidFill>
                          <a:latin typeface="Consolas" panose="020B0609020204030204" pitchFamily="49" charset="0"/>
                          <a:ea typeface="Microsoft YaHei" panose="020B0503020204020204" pitchFamily="34" charset="-122"/>
                          <a:cs typeface="Consolas" panose="020B0609020204030204" pitchFamily="49" charset="0"/>
                        </a:rPr>
                        <a:t>ul</a:t>
                      </a:r>
                      <a:r>
                        <a:rPr lang="en-US" dirty="0">
                          <a:latin typeface="Consolas" panose="020B0609020204030204" pitchFamily="49" charset="0"/>
                          <a:ea typeface="Microsoft YaHei" panose="020B0503020204020204" pitchFamily="34" charset="-122"/>
                          <a:cs typeface="Consolas" panose="020B0609020204030204" pitchFamily="49" charset="0"/>
                        </a:rPr>
                        <a:t> or </a:t>
                      </a:r>
                      <a:r>
                        <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UL</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42</a:t>
                      </a:r>
                      <a:r>
                        <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UL</a:t>
                      </a:r>
                      <a:r>
                        <a:rPr lang="en-US" dirty="0">
                          <a:latin typeface="Consolas" panose="020B0609020204030204" pitchFamily="49" charset="0"/>
                          <a:ea typeface="Microsoft YaHei" panose="020B0503020204020204" pitchFamily="34" charset="-122"/>
                          <a:cs typeface="Consolas" panose="020B0609020204030204" pitchFamily="49" charset="0"/>
                        </a:rPr>
                        <a:t>, 0xbeef</a:t>
                      </a:r>
                      <a:r>
                        <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UL</a:t>
                      </a:r>
                    </a:p>
                  </a:txBody>
                  <a:tcPr/>
                </a:tc>
                <a:extLst>
                  <a:ext uri="{0D108BD9-81ED-4DB2-BD59-A6C34878D82A}">
                    <a16:rowId xmlns:a16="http://schemas.microsoft.com/office/drawing/2014/main" val="3464110026"/>
                  </a:ext>
                </a:extLst>
              </a:tr>
              <a:tr h="370840">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long long</a:t>
                      </a:r>
                    </a:p>
                  </a:txBody>
                  <a:tcPr/>
                </a:tc>
                <a:tc>
                  <a:txBody>
                    <a:bodyPr/>
                    <a:lstStyle/>
                    <a:p>
                      <a:r>
                        <a:rPr lang="en-US" dirty="0" err="1">
                          <a:solidFill>
                            <a:srgbClr val="FF0000"/>
                          </a:solidFill>
                          <a:latin typeface="Consolas" panose="020B0609020204030204" pitchFamily="49" charset="0"/>
                          <a:ea typeface="Microsoft YaHei" panose="020B0503020204020204" pitchFamily="34" charset="-122"/>
                          <a:cs typeface="Consolas" panose="020B0609020204030204" pitchFamily="49" charset="0"/>
                        </a:rPr>
                        <a:t>ll</a:t>
                      </a:r>
                      <a:r>
                        <a:rPr lang="en-US" dirty="0">
                          <a:latin typeface="Consolas" panose="020B0609020204030204" pitchFamily="49" charset="0"/>
                          <a:ea typeface="Microsoft YaHei" panose="020B0503020204020204" pitchFamily="34" charset="-122"/>
                          <a:cs typeface="Consolas" panose="020B0609020204030204" pitchFamily="49" charset="0"/>
                        </a:rPr>
                        <a:t> or </a:t>
                      </a:r>
                      <a:r>
                        <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LL</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42</a:t>
                      </a:r>
                      <a:r>
                        <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LL</a:t>
                      </a:r>
                      <a:r>
                        <a:rPr lang="en-US" dirty="0">
                          <a:latin typeface="Consolas" panose="020B0609020204030204" pitchFamily="49" charset="0"/>
                          <a:ea typeface="Microsoft YaHei" panose="020B0503020204020204" pitchFamily="34" charset="-122"/>
                          <a:cs typeface="Consolas" panose="020B0609020204030204" pitchFamily="49" charset="0"/>
                        </a:rPr>
                        <a:t>, 0xbeef</a:t>
                      </a:r>
                      <a:r>
                        <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LL</a:t>
                      </a:r>
                    </a:p>
                  </a:txBody>
                  <a:tcPr/>
                </a:tc>
                <a:extLst>
                  <a:ext uri="{0D108BD9-81ED-4DB2-BD59-A6C34878D82A}">
                    <a16:rowId xmlns:a16="http://schemas.microsoft.com/office/drawing/2014/main" val="612062503"/>
                  </a:ext>
                </a:extLst>
              </a:tr>
              <a:tr h="370840">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unsigned long long</a:t>
                      </a:r>
                    </a:p>
                  </a:txBody>
                  <a:tcPr/>
                </a:tc>
                <a:tc>
                  <a:txBody>
                    <a:bodyPr/>
                    <a:lstStyle/>
                    <a:p>
                      <a:r>
                        <a:rPr lang="en-US" dirty="0" err="1">
                          <a:solidFill>
                            <a:srgbClr val="FF0000"/>
                          </a:solidFill>
                          <a:latin typeface="Consolas" panose="020B0609020204030204" pitchFamily="49" charset="0"/>
                          <a:ea typeface="Microsoft YaHei" panose="020B0503020204020204" pitchFamily="34" charset="-122"/>
                          <a:cs typeface="Consolas" panose="020B0609020204030204" pitchFamily="49" charset="0"/>
                        </a:rPr>
                        <a:t>ull</a:t>
                      </a:r>
                      <a:r>
                        <a:rPr lang="en-US" dirty="0">
                          <a:latin typeface="Consolas" panose="020B0609020204030204" pitchFamily="49" charset="0"/>
                          <a:ea typeface="Microsoft YaHei" panose="020B0503020204020204" pitchFamily="34" charset="-122"/>
                          <a:cs typeface="Consolas" panose="020B0609020204030204" pitchFamily="49" charset="0"/>
                        </a:rPr>
                        <a:t> or </a:t>
                      </a:r>
                      <a:r>
                        <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ULL</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42</a:t>
                      </a:r>
                      <a:r>
                        <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ULL</a:t>
                      </a:r>
                      <a:r>
                        <a:rPr lang="en-US" dirty="0">
                          <a:latin typeface="Consolas" panose="020B0609020204030204" pitchFamily="49" charset="0"/>
                          <a:ea typeface="Microsoft YaHei" panose="020B0503020204020204" pitchFamily="34" charset="-122"/>
                          <a:cs typeface="Consolas" panose="020B0609020204030204" pitchFamily="49" charset="0"/>
                        </a:rPr>
                        <a:t>, 0xbeef</a:t>
                      </a:r>
                      <a:r>
                        <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ULL</a:t>
                      </a:r>
                    </a:p>
                  </a:txBody>
                  <a:tcPr/>
                </a:tc>
                <a:extLst>
                  <a:ext uri="{0D108BD9-81ED-4DB2-BD59-A6C34878D82A}">
                    <a16:rowId xmlns:a16="http://schemas.microsoft.com/office/drawing/2014/main" val="2497549776"/>
                  </a:ext>
                </a:extLst>
              </a:tr>
            </a:tbl>
          </a:graphicData>
        </a:graphic>
      </p:graphicFrame>
      <p:sp>
        <p:nvSpPr>
          <p:cNvPr id="7" name="TextBox 6">
            <a:extLst>
              <a:ext uri="{FF2B5EF4-FFF2-40B4-BE49-F238E27FC236}">
                <a16:creationId xmlns:a16="http://schemas.microsoft.com/office/drawing/2014/main" id="{25B5649A-E32C-37F9-C066-2A776A89FDF1}"/>
              </a:ext>
            </a:extLst>
          </p:cNvPr>
          <p:cNvSpPr txBox="1"/>
          <p:nvPr/>
        </p:nvSpPr>
        <p:spPr>
          <a:xfrm>
            <a:off x="358692" y="6199347"/>
            <a:ext cx="11474616" cy="369332"/>
          </a:xfrm>
          <a:prstGeom prst="rect">
            <a:avLst/>
          </a:prstGeom>
          <a:noFill/>
        </p:spPr>
        <p:txBody>
          <a:bodyPr wrap="none" rtlCol="0">
            <a:spAutoFit/>
          </a:bodyPr>
          <a:lstStyle/>
          <a:p>
            <a:r>
              <a:rPr lang="en-US" dirty="0" err="1">
                <a:latin typeface="Consolas" panose="020B0609020204030204" pitchFamily="49" charset="0"/>
                <a:ea typeface="Microsoft YaHei" panose="020B0503020204020204" pitchFamily="34" charset="-122"/>
                <a:cs typeface="Consolas" panose="020B0609020204030204" pitchFamily="49" charset="0"/>
              </a:rPr>
              <a:t>一些不合法的整型常量例子</a:t>
            </a:r>
            <a:r>
              <a:rPr lang="zh-CN" altLang="en-US" dirty="0">
                <a:latin typeface="Consolas" panose="020B0609020204030204" pitchFamily="49" charset="0"/>
                <a:ea typeface="Microsoft YaHei" panose="020B0503020204020204" pitchFamily="34" charset="-122"/>
                <a:cs typeface="Consolas" panose="020B0609020204030204" pitchFamily="49" charset="0"/>
              </a:rPr>
              <a:t>：</a:t>
            </a:r>
            <a:r>
              <a:rPr lang="en-US" altLang="zh-CN" dirty="0">
                <a:latin typeface="Consolas" panose="020B0609020204030204" pitchFamily="49" charset="0"/>
                <a:ea typeface="Microsoft YaHei" panose="020B0503020204020204" pitchFamily="34" charset="-122"/>
                <a:cs typeface="Consolas" panose="020B0609020204030204" pitchFamily="49" charset="0"/>
              </a:rPr>
              <a:t>07</a:t>
            </a:r>
            <a:r>
              <a:rPr lang="en-US" altLang="zh-CN" dirty="0">
                <a:solidFill>
                  <a:srgbClr val="C00000"/>
                </a:solidFill>
                <a:latin typeface="Consolas" panose="020B0609020204030204" pitchFamily="49" charset="0"/>
                <a:ea typeface="Microsoft YaHei" panose="020B0503020204020204" pitchFamily="34" charset="-122"/>
                <a:cs typeface="Consolas" panose="020B0609020204030204" pitchFamily="49" charset="0"/>
              </a:rPr>
              <a:t>8</a:t>
            </a:r>
            <a:r>
              <a:rPr lang="en-US" altLang="zh-CN" dirty="0">
                <a:latin typeface="Consolas" panose="020B0609020204030204" pitchFamily="49" charset="0"/>
                <a:ea typeface="Microsoft YaHei" panose="020B0503020204020204" pitchFamily="34" charset="-122"/>
                <a:cs typeface="Consolas" panose="020B0609020204030204" pitchFamily="49" charset="0"/>
              </a:rPr>
              <a:t> (</a:t>
            </a:r>
            <a:r>
              <a:rPr lang="en-US" altLang="zh-CN" dirty="0">
                <a:solidFill>
                  <a:srgbClr val="C00000"/>
                </a:solidFill>
                <a:latin typeface="Consolas" panose="020B0609020204030204" pitchFamily="49" charset="0"/>
                <a:ea typeface="Microsoft YaHei" panose="020B0503020204020204" pitchFamily="34" charset="-122"/>
                <a:cs typeface="Consolas" panose="020B0609020204030204" pitchFamily="49" charset="0"/>
              </a:rPr>
              <a:t>8</a:t>
            </a:r>
            <a:r>
              <a:rPr lang="zh-CN" altLang="en-US" dirty="0">
                <a:latin typeface="Consolas" panose="020B0609020204030204" pitchFamily="49" charset="0"/>
                <a:ea typeface="Microsoft YaHei" panose="020B0503020204020204" pitchFamily="34" charset="-122"/>
                <a:cs typeface="Consolas" panose="020B0609020204030204" pitchFamily="49" charset="0"/>
              </a:rPr>
              <a:t>不是八进制数字</a:t>
            </a:r>
            <a:r>
              <a:rPr lang="en-US" altLang="zh-CN" dirty="0">
                <a:latin typeface="Consolas" panose="020B0609020204030204" pitchFamily="49" charset="0"/>
                <a:ea typeface="Microsoft YaHei" panose="020B0503020204020204" pitchFamily="34" charset="-122"/>
                <a:cs typeface="Consolas" panose="020B0609020204030204" pitchFamily="49" charset="0"/>
              </a:rPr>
              <a:t>), 0xbeef</a:t>
            </a:r>
            <a:r>
              <a:rPr lang="en-US" altLang="zh-CN" dirty="0">
                <a:solidFill>
                  <a:srgbClr val="C00000"/>
                </a:solidFill>
                <a:latin typeface="Consolas" panose="020B0609020204030204" pitchFamily="49" charset="0"/>
                <a:ea typeface="Microsoft YaHei" panose="020B0503020204020204" pitchFamily="34" charset="-122"/>
                <a:cs typeface="Consolas" panose="020B0609020204030204" pitchFamily="49" charset="0"/>
              </a:rPr>
              <a:t>y</a:t>
            </a:r>
            <a:r>
              <a:rPr lang="en-US" altLang="zh-CN" dirty="0">
                <a:latin typeface="Consolas" panose="020B0609020204030204" pitchFamily="49" charset="0"/>
                <a:ea typeface="Microsoft YaHei" panose="020B0503020204020204" pitchFamily="34" charset="-122"/>
                <a:cs typeface="Consolas" panose="020B0609020204030204" pitchFamily="49" charset="0"/>
              </a:rPr>
              <a:t>(</a:t>
            </a:r>
            <a:r>
              <a:rPr lang="en-US" altLang="zh-CN" dirty="0">
                <a:solidFill>
                  <a:srgbClr val="C00000"/>
                </a:solidFill>
                <a:latin typeface="Consolas" panose="020B0609020204030204" pitchFamily="49" charset="0"/>
                <a:ea typeface="Microsoft YaHei" panose="020B0503020204020204" pitchFamily="34" charset="-122"/>
                <a:cs typeface="Consolas" panose="020B0609020204030204" pitchFamily="49" charset="0"/>
              </a:rPr>
              <a:t>y</a:t>
            </a:r>
            <a:r>
              <a:rPr lang="zh-CN" altLang="en-US" dirty="0">
                <a:latin typeface="Consolas" panose="020B0609020204030204" pitchFamily="49" charset="0"/>
                <a:ea typeface="Microsoft YaHei" panose="020B0503020204020204" pitchFamily="34" charset="-122"/>
                <a:cs typeface="Consolas" panose="020B0609020204030204" pitchFamily="49" charset="0"/>
              </a:rPr>
              <a:t>不是十六进制数字</a:t>
            </a:r>
            <a:r>
              <a:rPr lang="en-US" altLang="zh-CN" dirty="0">
                <a:latin typeface="Consolas" panose="020B0609020204030204" pitchFamily="49" charset="0"/>
                <a:ea typeface="Microsoft YaHei" panose="020B0503020204020204" pitchFamily="34" charset="-122"/>
                <a:cs typeface="Consolas" panose="020B0609020204030204" pitchFamily="49" charset="0"/>
              </a:rPr>
              <a:t>), 32</a:t>
            </a:r>
            <a:r>
              <a:rPr lang="en-US" altLang="zh-CN" dirty="0">
                <a:solidFill>
                  <a:srgbClr val="C00000"/>
                </a:solidFill>
                <a:latin typeface="Consolas" panose="020B0609020204030204" pitchFamily="49" charset="0"/>
                <a:ea typeface="Microsoft YaHei" panose="020B0503020204020204" pitchFamily="34" charset="-122"/>
                <a:cs typeface="Consolas" panose="020B0609020204030204" pitchFamily="49" charset="0"/>
              </a:rPr>
              <a:t>UU</a:t>
            </a:r>
            <a:r>
              <a:rPr lang="en-US" altLang="zh-CN" dirty="0">
                <a:latin typeface="Consolas" panose="020B0609020204030204" pitchFamily="49" charset="0"/>
                <a:ea typeface="Microsoft YaHei" panose="020B0503020204020204" pitchFamily="34" charset="-122"/>
                <a:cs typeface="Consolas" panose="020B0609020204030204" pitchFamily="49" charset="0"/>
              </a:rPr>
              <a:t>(</a:t>
            </a:r>
            <a:r>
              <a:rPr lang="zh-CN" altLang="en-US" dirty="0">
                <a:latin typeface="Consolas" panose="020B0609020204030204" pitchFamily="49" charset="0"/>
                <a:ea typeface="Microsoft YaHei" panose="020B0503020204020204" pitchFamily="34" charset="-122"/>
                <a:cs typeface="Consolas" panose="020B0609020204030204" pitchFamily="49" charset="0"/>
              </a:rPr>
              <a:t>不存在</a:t>
            </a:r>
            <a:r>
              <a:rPr lang="en-US" altLang="zh-CN" dirty="0">
                <a:solidFill>
                  <a:srgbClr val="C00000"/>
                </a:solidFill>
                <a:latin typeface="Consolas" panose="020B0609020204030204" pitchFamily="49" charset="0"/>
                <a:ea typeface="Microsoft YaHei" panose="020B0503020204020204" pitchFamily="34" charset="-122"/>
                <a:cs typeface="Consolas" panose="020B0609020204030204" pitchFamily="49" charset="0"/>
              </a:rPr>
              <a:t>UU</a:t>
            </a:r>
            <a:r>
              <a:rPr lang="zh-CN" altLang="en-US" dirty="0">
                <a:latin typeface="Consolas" panose="020B0609020204030204" pitchFamily="49" charset="0"/>
                <a:ea typeface="Microsoft YaHei" panose="020B0503020204020204" pitchFamily="34" charset="-122"/>
                <a:cs typeface="Consolas" panose="020B0609020204030204" pitchFamily="49" charset="0"/>
              </a:rPr>
              <a:t>后缀</a:t>
            </a:r>
            <a:r>
              <a:rPr lang="en-US" altLang="zh-CN" dirty="0">
                <a:latin typeface="Consolas" panose="020B0609020204030204" pitchFamily="49" charset="0"/>
                <a:ea typeface="Microsoft YaHei" panose="020B0503020204020204" pitchFamily="34" charset="-122"/>
                <a:cs typeface="Consolas" panose="020B0609020204030204" pitchFamily="49" charset="0"/>
              </a:rPr>
              <a:t>)</a:t>
            </a:r>
            <a:endParaRPr lang="en-US" dirty="0">
              <a:latin typeface="Consolas" panose="020B0609020204030204" pitchFamily="49" charset="0"/>
              <a:ea typeface="Microsoft YaHei" panose="020B0503020204020204" pitchFamily="34" charset="-122"/>
              <a:cs typeface="Consolas" panose="020B0609020204030204" pitchFamily="49" charset="0"/>
            </a:endParaRPr>
          </a:p>
        </p:txBody>
      </p:sp>
    </p:spTree>
    <p:extLst>
      <p:ext uri="{BB962C8B-B14F-4D97-AF65-F5344CB8AC3E}">
        <p14:creationId xmlns:p14="http://schemas.microsoft.com/office/powerpoint/2010/main" val="3566447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学论网-矩形 1">
            <a:extLst>
              <a:ext uri="{FF2B5EF4-FFF2-40B4-BE49-F238E27FC236}">
                <a16:creationId xmlns:a16="http://schemas.microsoft.com/office/drawing/2014/main" id="{C67F1D79-172F-CD5F-99DC-D862FD576678}"/>
              </a:ext>
            </a:extLst>
          </p:cNvPr>
          <p:cNvSpPr/>
          <p:nvPr/>
        </p:nvSpPr>
        <p:spPr>
          <a:xfrm>
            <a:off x="0" y="672782"/>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目录</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3" name="TextBox 2">
            <a:extLst>
              <a:ext uri="{FF2B5EF4-FFF2-40B4-BE49-F238E27FC236}">
                <a16:creationId xmlns:a16="http://schemas.microsoft.com/office/drawing/2014/main" id="{CAE358B0-7CD1-BDF1-14EB-60642FB25563}"/>
              </a:ext>
            </a:extLst>
          </p:cNvPr>
          <p:cNvSpPr txBox="1"/>
          <p:nvPr/>
        </p:nvSpPr>
        <p:spPr>
          <a:xfrm>
            <a:off x="1099457" y="1410017"/>
            <a:ext cx="6945086" cy="5139869"/>
          </a:xfrm>
          <a:prstGeom prst="rect">
            <a:avLst/>
          </a:prstGeom>
          <a:noFill/>
        </p:spPr>
        <p:txBody>
          <a:bodyPr wrap="square" rtlCol="0">
            <a:spAutoFit/>
          </a:bodyPr>
          <a:lstStyle/>
          <a:p>
            <a:pPr marL="342900" indent="-342900">
              <a:lnSpc>
                <a:spcPct val="200000"/>
              </a:lnSpc>
              <a:buFont typeface="+mj-lt"/>
              <a:buAutoNum type="arabicPeriod"/>
            </a:pPr>
            <a:r>
              <a:rPr lang="en-US" sz="2800" b="1" dirty="0" err="1">
                <a:latin typeface="Consolas" panose="020B0609020204030204" pitchFamily="49" charset="0"/>
                <a:ea typeface="Microsoft YaHei" panose="020B0503020204020204" pitchFamily="34" charset="-122"/>
                <a:cs typeface="Consolas" panose="020B0609020204030204" pitchFamily="49" charset="0"/>
              </a:rPr>
              <a:t>变量</a:t>
            </a:r>
            <a:r>
              <a:rPr lang="en-US" sz="2800" b="1" dirty="0">
                <a:latin typeface="Consolas" panose="020B0609020204030204" pitchFamily="49" charset="0"/>
                <a:ea typeface="Microsoft YaHei" panose="020B0503020204020204" pitchFamily="34" charset="-122"/>
                <a:cs typeface="Consolas" panose="020B0609020204030204" pitchFamily="49" charset="0"/>
              </a:rPr>
              <a:t> (Variables)</a:t>
            </a:r>
          </a:p>
          <a:p>
            <a:pPr marL="342900" indent="-342900">
              <a:lnSpc>
                <a:spcPct val="200000"/>
              </a:lnSpc>
              <a:buFont typeface="+mj-lt"/>
              <a:buAutoNum type="arabicPeriod"/>
            </a:pPr>
            <a:r>
              <a:rPr lang="en-US" sz="2800" b="1" dirty="0" err="1">
                <a:latin typeface="Consolas" panose="020B0609020204030204" pitchFamily="49" charset="0"/>
                <a:ea typeface="Microsoft YaHei" panose="020B0503020204020204" pitchFamily="34" charset="-122"/>
                <a:cs typeface="Consolas" panose="020B0609020204030204" pitchFamily="49" charset="0"/>
              </a:rPr>
              <a:t>常量</a:t>
            </a:r>
            <a:r>
              <a:rPr lang="en-US" sz="2800" b="1" dirty="0">
                <a:latin typeface="Consolas" panose="020B0609020204030204" pitchFamily="49" charset="0"/>
                <a:ea typeface="Microsoft YaHei" panose="020B0503020204020204" pitchFamily="34" charset="-122"/>
                <a:cs typeface="Consolas" panose="020B0609020204030204" pitchFamily="49" charset="0"/>
              </a:rPr>
              <a:t> (Constants)</a:t>
            </a:r>
          </a:p>
          <a:p>
            <a:pPr marL="342900" indent="-342900">
              <a:lnSpc>
                <a:spcPct val="200000"/>
              </a:lnSpc>
              <a:buFont typeface="+mj-lt"/>
              <a:buAutoNum type="arabicPeriod"/>
            </a:pPr>
            <a:r>
              <a:rPr lang="en-US" sz="2800" b="1" dirty="0" err="1">
                <a:latin typeface="Consolas" panose="020B0609020204030204" pitchFamily="49" charset="0"/>
                <a:ea typeface="Microsoft YaHei" panose="020B0503020204020204" pitchFamily="34" charset="-122"/>
                <a:cs typeface="Consolas" panose="020B0609020204030204" pitchFamily="49" charset="0"/>
              </a:rPr>
              <a:t>输入</a:t>
            </a:r>
            <a:r>
              <a:rPr lang="zh-CN" altLang="en-US" sz="2800" b="1" dirty="0">
                <a:latin typeface="Consolas" panose="020B0609020204030204" pitchFamily="49" charset="0"/>
                <a:ea typeface="Microsoft YaHei" panose="020B0503020204020204" pitchFamily="34" charset="-122"/>
                <a:cs typeface="Consolas" panose="020B0609020204030204" pitchFamily="49" charset="0"/>
              </a:rPr>
              <a:t>输出</a:t>
            </a:r>
            <a:r>
              <a:rPr lang="en-US" altLang="zh-CN" sz="2800" b="1" dirty="0">
                <a:latin typeface="Consolas" panose="020B0609020204030204" pitchFamily="49" charset="0"/>
                <a:ea typeface="Microsoft YaHei" panose="020B0503020204020204" pitchFamily="34" charset="-122"/>
                <a:cs typeface="Consolas" panose="020B0609020204030204" pitchFamily="49" charset="0"/>
              </a:rPr>
              <a:t> (Input/Output)</a:t>
            </a:r>
            <a:endParaRPr lang="en-US" sz="2800" b="1" dirty="0">
              <a:latin typeface="Consolas" panose="020B0609020204030204" pitchFamily="49" charset="0"/>
              <a:ea typeface="Microsoft YaHei" panose="020B0503020204020204" pitchFamily="34" charset="-122"/>
              <a:cs typeface="Consolas" panose="020B0609020204030204" pitchFamily="49" charset="0"/>
            </a:endParaRPr>
          </a:p>
          <a:p>
            <a:pPr marL="342900" indent="-342900">
              <a:lnSpc>
                <a:spcPct val="200000"/>
              </a:lnSpc>
              <a:buFont typeface="+mj-lt"/>
              <a:buAutoNum type="arabicPeriod"/>
            </a:pPr>
            <a:r>
              <a:rPr lang="en-US" sz="2800" b="1" dirty="0" err="1">
                <a:latin typeface="Consolas" panose="020B0609020204030204" pitchFamily="49" charset="0"/>
                <a:ea typeface="Microsoft YaHei" panose="020B0503020204020204" pitchFamily="34" charset="-122"/>
                <a:cs typeface="Consolas" panose="020B0609020204030204" pitchFamily="49" charset="0"/>
              </a:rPr>
              <a:t>存储类</a:t>
            </a:r>
            <a:r>
              <a:rPr lang="en-US" sz="2800" b="1" dirty="0">
                <a:latin typeface="Consolas" panose="020B0609020204030204" pitchFamily="49" charset="0"/>
                <a:ea typeface="Microsoft YaHei" panose="020B0503020204020204" pitchFamily="34" charset="-122"/>
                <a:cs typeface="Consolas" panose="020B0609020204030204" pitchFamily="49" charset="0"/>
              </a:rPr>
              <a:t> (Storage Class)</a:t>
            </a:r>
          </a:p>
          <a:p>
            <a:pPr marL="342900" indent="-342900">
              <a:lnSpc>
                <a:spcPct val="200000"/>
              </a:lnSpc>
              <a:buFont typeface="+mj-lt"/>
              <a:buAutoNum type="arabicPeriod"/>
            </a:pPr>
            <a:r>
              <a:rPr lang="en-US" sz="2800" b="1" dirty="0" err="1">
                <a:latin typeface="Consolas" panose="020B0609020204030204" pitchFamily="49" charset="0"/>
                <a:ea typeface="Microsoft YaHei" panose="020B0503020204020204" pitchFamily="34" charset="-122"/>
                <a:cs typeface="Consolas" panose="020B0609020204030204" pitchFamily="49" charset="0"/>
              </a:rPr>
              <a:t>强制类型转换</a:t>
            </a:r>
            <a:r>
              <a:rPr lang="en-US" sz="2800" b="1" dirty="0">
                <a:latin typeface="Consolas" panose="020B0609020204030204" pitchFamily="49" charset="0"/>
                <a:ea typeface="Microsoft YaHei" panose="020B0503020204020204" pitchFamily="34" charset="-122"/>
                <a:cs typeface="Consolas" panose="020B0609020204030204" pitchFamily="49" charset="0"/>
              </a:rPr>
              <a:t> (Type Cast)</a:t>
            </a:r>
          </a:p>
          <a:p>
            <a:pPr marL="342900" indent="-342900">
              <a:lnSpc>
                <a:spcPct val="200000"/>
              </a:lnSpc>
              <a:buFont typeface="+mj-lt"/>
              <a:buAutoNum type="arabicPeriod"/>
            </a:pPr>
            <a:endParaRPr lang="en-US" sz="2800" b="1" dirty="0">
              <a:latin typeface="Consolas" panose="020B0609020204030204" pitchFamily="49" charset="0"/>
              <a:ea typeface="Microsoft YaHei" panose="020B0503020204020204" pitchFamily="34" charset="-122"/>
              <a:cs typeface="Consolas" panose="020B0609020204030204" pitchFamily="49" charset="0"/>
            </a:endParaRPr>
          </a:p>
        </p:txBody>
      </p:sp>
    </p:spTree>
    <p:extLst>
      <p:ext uri="{BB962C8B-B14F-4D97-AF65-F5344CB8AC3E}">
        <p14:creationId xmlns:p14="http://schemas.microsoft.com/office/powerpoint/2010/main" val="3143106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学论网-矩形 1">
            <a:extLst>
              <a:ext uri="{FF2B5EF4-FFF2-40B4-BE49-F238E27FC236}">
                <a16:creationId xmlns:a16="http://schemas.microsoft.com/office/drawing/2014/main" id="{A0A0D46F-9225-34CF-C885-1D4E76F3F44A}"/>
              </a:ext>
            </a:extLst>
          </p:cNvPr>
          <p:cNvSpPr/>
          <p:nvPr/>
        </p:nvSpPr>
        <p:spPr>
          <a:xfrm>
            <a:off x="0" y="672782"/>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浮点数常量</a:t>
            </a:r>
            <a:r>
              <a:rPr lang="en-US" altLang="zh-CN"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(Floating-point Constants)</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3" name="学论网-www.xuelun.me">
            <a:extLst>
              <a:ext uri="{FF2B5EF4-FFF2-40B4-BE49-F238E27FC236}">
                <a16:creationId xmlns:a16="http://schemas.microsoft.com/office/drawing/2014/main" id="{87E00BBF-202C-BD91-5F61-7F8665CB0D93}"/>
              </a:ext>
            </a:extLst>
          </p:cNvPr>
          <p:cNvSpPr txBox="1"/>
          <p:nvPr/>
        </p:nvSpPr>
        <p:spPr>
          <a:xfrm>
            <a:off x="664028" y="1814403"/>
            <a:ext cx="10809515" cy="4925387"/>
          </a:xfrm>
          <a:prstGeom prst="rect">
            <a:avLst/>
          </a:prstGeom>
          <a:noFill/>
          <a:ln>
            <a:noFill/>
          </a:ln>
        </p:spPr>
        <p:txBody>
          <a:bodyPr wrap="square" lIns="0" tIns="0" rIns="0" bIns="0" rtlCol="0">
            <a:spAutoFit/>
          </a:bodyPr>
          <a:lstStyle/>
          <a:p>
            <a:r>
              <a:rPr lang="zh-CN" altLang="en-US" sz="2400" dirty="0">
                <a:latin typeface="Consolas" panose="020B0609020204030204" pitchFamily="49" charset="0"/>
                <a:ea typeface="Microsoft YaHei" panose="020B0503020204020204" pitchFamily="34" charset="-122"/>
                <a:cs typeface="Consolas" panose="020B0609020204030204" pitchFamily="49" charset="0"/>
              </a:rPr>
              <a:t>浮点数常量，是用来表示实数的常量，由整数部分、小数点、小数部分、指数部分和后缀组成。一个浮点数常量可以使用小数形式或者指数形式来表示：</a:t>
            </a:r>
            <a:br>
              <a:rPr lang="en-US" altLang="zh-CN" sz="2400" dirty="0">
                <a:latin typeface="Consolas" panose="020B0609020204030204" pitchFamily="49" charset="0"/>
                <a:ea typeface="Microsoft YaHei" panose="020B0503020204020204" pitchFamily="34" charset="-122"/>
                <a:cs typeface="Consolas" panose="020B0609020204030204" pitchFamily="49" charset="0"/>
              </a:rPr>
            </a:br>
            <a:endParaRPr lang="en-US" altLang="zh-CN" sz="2400" dirty="0">
              <a:latin typeface="Consolas" panose="020B0609020204030204" pitchFamily="49" charset="0"/>
              <a:ea typeface="Microsoft YaHei" panose="020B0503020204020204" pitchFamily="34" charset="-122"/>
              <a:cs typeface="Consolas" panose="020B0609020204030204" pitchFamily="49" charset="0"/>
            </a:endParaRPr>
          </a:p>
          <a:p>
            <a:pPr marL="342900" indent="-342900">
              <a:lnSpc>
                <a:spcPct val="150000"/>
              </a:lnSpc>
              <a:buFont typeface="Arial" panose="020B0604020202020204" pitchFamily="34" charset="0"/>
              <a:buChar char="•"/>
            </a:pPr>
            <a:r>
              <a:rPr lang="zh-CN" altLang="en-US" sz="2400" b="1" dirty="0">
                <a:latin typeface="Consolas" panose="020B0609020204030204" pitchFamily="49" charset="0"/>
                <a:ea typeface="Microsoft YaHei" panose="020B0503020204020204" pitchFamily="34" charset="-122"/>
                <a:cs typeface="Consolas" panose="020B0609020204030204" pitchFamily="49" charset="0"/>
              </a:rPr>
              <a:t>小数形式</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：必须要有小数点，</a:t>
            </a:r>
            <a:r>
              <a:rPr lang="zh-CN" altLang="en-US" sz="2400" dirty="0">
                <a:solidFill>
                  <a:srgbClr val="00B050"/>
                </a:solidFill>
                <a:latin typeface="Consolas" panose="020B0609020204030204" pitchFamily="49" charset="0"/>
                <a:ea typeface="Microsoft YaHei" panose="020B0503020204020204" pitchFamily="34" charset="-122"/>
                <a:cs typeface="Consolas" panose="020B0609020204030204" pitchFamily="49" charset="0"/>
              </a:rPr>
              <a:t>整数部分</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和</a:t>
            </a:r>
            <a:r>
              <a:rPr lang="zh-CN" altLang="en-US"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小数部分</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必须至少有一个</a:t>
            </a:r>
            <a:br>
              <a:rPr lang="en-US" altLang="zh-CN" sz="2400" dirty="0">
                <a:latin typeface="Consolas" panose="020B0609020204030204" pitchFamily="49" charset="0"/>
                <a:ea typeface="Microsoft YaHei" panose="020B0503020204020204" pitchFamily="34" charset="-122"/>
                <a:cs typeface="Consolas" panose="020B0609020204030204" pitchFamily="49" charset="0"/>
              </a:rPr>
            </a:br>
            <a:r>
              <a:rPr lang="zh-CN" altLang="en-US" sz="2400" dirty="0">
                <a:latin typeface="Consolas" panose="020B0609020204030204" pitchFamily="49" charset="0"/>
                <a:ea typeface="Microsoft YaHei" panose="020B0503020204020204" pitchFamily="34" charset="-122"/>
                <a:cs typeface="Consolas" panose="020B0609020204030204" pitchFamily="49" charset="0"/>
              </a:rPr>
              <a:t>例如：</a:t>
            </a:r>
            <a:r>
              <a:rPr lang="en-US" altLang="zh-CN" sz="2400" dirty="0">
                <a:solidFill>
                  <a:srgbClr val="00B050"/>
                </a:solidFill>
                <a:highlight>
                  <a:srgbClr val="FFFF00"/>
                </a:highlight>
                <a:latin typeface="Consolas" panose="020B0609020204030204" pitchFamily="49" charset="0"/>
                <a:ea typeface="Microsoft YaHei" panose="020B0503020204020204" pitchFamily="34" charset="-122"/>
                <a:cs typeface="Consolas" panose="020B0609020204030204" pitchFamily="49" charset="0"/>
              </a:rPr>
              <a:t>3</a:t>
            </a:r>
            <a:r>
              <a:rPr lang="en-US" altLang="zh-CN" sz="2400" dirty="0">
                <a:highlight>
                  <a:srgbClr val="FFFF00"/>
                </a:highlight>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a:solidFill>
                  <a:srgbClr val="FF0000"/>
                </a:solidFill>
                <a:highlight>
                  <a:srgbClr val="FFFF00"/>
                </a:highlight>
                <a:latin typeface="Consolas" panose="020B0609020204030204" pitchFamily="49" charset="0"/>
                <a:ea typeface="Microsoft YaHei" panose="020B0503020204020204" pitchFamily="34" charset="-122"/>
                <a:cs typeface="Consolas" panose="020B0609020204030204" pitchFamily="49" charset="0"/>
              </a:rPr>
              <a:t>14</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 </a:t>
            </a:r>
            <a:r>
              <a:rPr lang="en-US" altLang="zh-CN" sz="2400" dirty="0">
                <a:highlight>
                  <a:srgbClr val="FFFF00"/>
                </a:highlight>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a:solidFill>
                  <a:srgbClr val="FF0000"/>
                </a:solidFill>
                <a:highlight>
                  <a:srgbClr val="FFFF00"/>
                </a:highlight>
                <a:latin typeface="Consolas" panose="020B0609020204030204" pitchFamily="49" charset="0"/>
                <a:ea typeface="Microsoft YaHei" panose="020B0503020204020204" pitchFamily="34" charset="-122"/>
                <a:cs typeface="Consolas" panose="020B0609020204030204" pitchFamily="49" charset="0"/>
              </a:rPr>
              <a:t>314</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 </a:t>
            </a:r>
            <a:r>
              <a:rPr lang="en-US" altLang="zh-CN" sz="2400" dirty="0">
                <a:solidFill>
                  <a:srgbClr val="00B050"/>
                </a:solidFill>
                <a:highlight>
                  <a:srgbClr val="FFFF00"/>
                </a:highlight>
                <a:latin typeface="Consolas" panose="020B0609020204030204" pitchFamily="49" charset="0"/>
                <a:ea typeface="Microsoft YaHei" panose="020B0503020204020204" pitchFamily="34" charset="-122"/>
                <a:cs typeface="Consolas" panose="020B0609020204030204" pitchFamily="49" charset="0"/>
              </a:rPr>
              <a:t>314</a:t>
            </a:r>
            <a:r>
              <a:rPr lang="en-US" altLang="zh-CN" sz="2400" dirty="0">
                <a:highlight>
                  <a:srgbClr val="FFFF00"/>
                </a:highlight>
                <a:latin typeface="Consolas" panose="020B0609020204030204" pitchFamily="49" charset="0"/>
                <a:ea typeface="Microsoft YaHei" panose="020B0503020204020204" pitchFamily="34" charset="-122"/>
                <a:cs typeface="Consolas" panose="020B0609020204030204" pitchFamily="49" charset="0"/>
              </a:rPr>
              <a:t>.</a:t>
            </a:r>
          </a:p>
          <a:p>
            <a:pPr marL="342900" indent="-342900">
              <a:lnSpc>
                <a:spcPct val="150000"/>
              </a:lnSpc>
              <a:buFont typeface="Arial" panose="020B0604020202020204" pitchFamily="34" charset="0"/>
              <a:buChar char="•"/>
            </a:pPr>
            <a:r>
              <a:rPr lang="zh-CN" altLang="en-US" sz="2400" b="1" dirty="0">
                <a:latin typeface="Consolas" panose="020B0609020204030204" pitchFamily="49" charset="0"/>
                <a:ea typeface="Microsoft YaHei" panose="020B0503020204020204" pitchFamily="34" charset="-122"/>
                <a:cs typeface="Consolas" panose="020B0609020204030204" pitchFamily="49" charset="0"/>
              </a:rPr>
              <a:t>指数形式</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：必须有一个整数部分（允许后面接小数点和小数部分，也可以没有小数部分）；</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e</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或</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E</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后面紧跟着</a:t>
            </a:r>
            <a:r>
              <a:rPr lang="zh-CN" altLang="en-US" sz="2400" dirty="0">
                <a:solidFill>
                  <a:srgbClr val="00B0F0"/>
                </a:solidFill>
                <a:latin typeface="Consolas" panose="020B0609020204030204" pitchFamily="49" charset="0"/>
                <a:ea typeface="Microsoft YaHei" panose="020B0503020204020204" pitchFamily="34" charset="-122"/>
                <a:cs typeface="Consolas" panose="020B0609020204030204" pitchFamily="49" charset="0"/>
              </a:rPr>
              <a:t>指数</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（可带符号），可以不带小数点。</a:t>
            </a:r>
            <a:br>
              <a:rPr lang="en-US" altLang="zh-CN" sz="2400" dirty="0">
                <a:latin typeface="Consolas" panose="020B0609020204030204" pitchFamily="49" charset="0"/>
                <a:ea typeface="Microsoft YaHei" panose="020B0503020204020204" pitchFamily="34" charset="-122"/>
                <a:cs typeface="Consolas" panose="020B0609020204030204" pitchFamily="49" charset="0"/>
              </a:rPr>
            </a:br>
            <a:r>
              <a:rPr lang="zh-CN" altLang="en-US" sz="2400" dirty="0">
                <a:latin typeface="Consolas" panose="020B0609020204030204" pitchFamily="49" charset="0"/>
                <a:ea typeface="Microsoft YaHei" panose="020B0503020204020204" pitchFamily="34" charset="-122"/>
                <a:cs typeface="Consolas" panose="020B0609020204030204" pitchFamily="49" charset="0"/>
              </a:rPr>
              <a:t>例如：</a:t>
            </a:r>
            <a:r>
              <a:rPr lang="en-US" altLang="zh-CN" sz="2400" dirty="0">
                <a:solidFill>
                  <a:srgbClr val="00B050"/>
                </a:solidFill>
                <a:highlight>
                  <a:srgbClr val="FFFF00"/>
                </a:highlight>
                <a:latin typeface="Consolas" panose="020B0609020204030204" pitchFamily="49" charset="0"/>
                <a:ea typeface="Microsoft YaHei" panose="020B0503020204020204" pitchFamily="34" charset="-122"/>
                <a:cs typeface="Consolas" panose="020B0609020204030204" pitchFamily="49" charset="0"/>
              </a:rPr>
              <a:t>3</a:t>
            </a:r>
            <a:r>
              <a:rPr lang="en-US" altLang="zh-CN" sz="2400" dirty="0">
                <a:highlight>
                  <a:srgbClr val="FFFF00"/>
                </a:highlight>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a:solidFill>
                  <a:srgbClr val="FF0000"/>
                </a:solidFill>
                <a:highlight>
                  <a:srgbClr val="FFFF00"/>
                </a:highlight>
                <a:latin typeface="Consolas" panose="020B0609020204030204" pitchFamily="49" charset="0"/>
                <a:ea typeface="Microsoft YaHei" panose="020B0503020204020204" pitchFamily="34" charset="-122"/>
                <a:cs typeface="Consolas" panose="020B0609020204030204" pitchFamily="49" charset="0"/>
              </a:rPr>
              <a:t>14</a:t>
            </a:r>
            <a:r>
              <a:rPr lang="en-US" altLang="zh-CN" sz="2400" dirty="0">
                <a:highlight>
                  <a:srgbClr val="FFFF00"/>
                </a:highlight>
                <a:latin typeface="Consolas" panose="020B0609020204030204" pitchFamily="49" charset="0"/>
                <a:ea typeface="Microsoft YaHei" panose="020B0503020204020204" pitchFamily="34" charset="-122"/>
                <a:cs typeface="Consolas" panose="020B0609020204030204" pitchFamily="49" charset="0"/>
              </a:rPr>
              <a:t>e</a:t>
            </a:r>
            <a:r>
              <a:rPr lang="en-US" altLang="zh-CN" sz="2400" dirty="0">
                <a:solidFill>
                  <a:srgbClr val="00B0F0"/>
                </a:solidFill>
                <a:highlight>
                  <a:srgbClr val="FFFF00"/>
                </a:highlight>
                <a:latin typeface="Consolas" panose="020B0609020204030204" pitchFamily="49" charset="0"/>
                <a:ea typeface="Microsoft YaHei" panose="020B0503020204020204" pitchFamily="34" charset="-122"/>
                <a:cs typeface="Consolas" panose="020B0609020204030204" pitchFamily="49" charset="0"/>
              </a:rPr>
              <a:t>8</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 </a:t>
            </a:r>
            <a:r>
              <a:rPr lang="en-US" altLang="zh-CN" sz="2400" dirty="0">
                <a:solidFill>
                  <a:srgbClr val="00B050"/>
                </a:solidFill>
                <a:highlight>
                  <a:srgbClr val="FFFF00"/>
                </a:highlight>
                <a:latin typeface="Consolas" panose="020B0609020204030204" pitchFamily="49" charset="0"/>
                <a:ea typeface="Microsoft YaHei" panose="020B0503020204020204" pitchFamily="34" charset="-122"/>
                <a:cs typeface="Consolas" panose="020B0609020204030204" pitchFamily="49" charset="0"/>
              </a:rPr>
              <a:t>3</a:t>
            </a:r>
            <a:r>
              <a:rPr lang="en-US" altLang="zh-CN" sz="2400" dirty="0">
                <a:highlight>
                  <a:srgbClr val="FFFF00"/>
                </a:highlight>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a:solidFill>
                  <a:srgbClr val="FF0000"/>
                </a:solidFill>
                <a:highlight>
                  <a:srgbClr val="FFFF00"/>
                </a:highlight>
                <a:latin typeface="Consolas" panose="020B0609020204030204" pitchFamily="49" charset="0"/>
                <a:ea typeface="Microsoft YaHei" panose="020B0503020204020204" pitchFamily="34" charset="-122"/>
                <a:cs typeface="Consolas" panose="020B0609020204030204" pitchFamily="49" charset="0"/>
              </a:rPr>
              <a:t>14</a:t>
            </a:r>
            <a:r>
              <a:rPr lang="en-US" altLang="zh-CN" sz="2400" dirty="0">
                <a:highlight>
                  <a:srgbClr val="FFFF00"/>
                </a:highlight>
                <a:latin typeface="Consolas" panose="020B0609020204030204" pitchFamily="49" charset="0"/>
                <a:ea typeface="Microsoft YaHei" panose="020B0503020204020204" pitchFamily="34" charset="-122"/>
                <a:cs typeface="Consolas" panose="020B0609020204030204" pitchFamily="49" charset="0"/>
              </a:rPr>
              <a:t>E</a:t>
            </a:r>
            <a:r>
              <a:rPr lang="en-US" altLang="zh-CN" sz="2400" dirty="0">
                <a:solidFill>
                  <a:srgbClr val="00B0F0"/>
                </a:solidFill>
                <a:highlight>
                  <a:srgbClr val="FFFF00"/>
                </a:highlight>
                <a:latin typeface="Consolas" panose="020B0609020204030204" pitchFamily="49" charset="0"/>
                <a:ea typeface="Microsoft YaHei" panose="020B0503020204020204" pitchFamily="34" charset="-122"/>
                <a:cs typeface="Consolas" panose="020B0609020204030204" pitchFamily="49" charset="0"/>
              </a:rPr>
              <a:t>-8</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 </a:t>
            </a:r>
            <a:r>
              <a:rPr lang="en-US" altLang="zh-CN" sz="2400" dirty="0">
                <a:solidFill>
                  <a:srgbClr val="00B050"/>
                </a:solidFill>
                <a:highlight>
                  <a:srgbClr val="FFFF00"/>
                </a:highlight>
                <a:latin typeface="Consolas" panose="020B0609020204030204" pitchFamily="49" charset="0"/>
                <a:ea typeface="Microsoft YaHei" panose="020B0503020204020204" pitchFamily="34" charset="-122"/>
                <a:cs typeface="Consolas" panose="020B0609020204030204" pitchFamily="49" charset="0"/>
              </a:rPr>
              <a:t>3</a:t>
            </a:r>
            <a:r>
              <a:rPr lang="en-US" altLang="zh-CN" sz="2400" dirty="0">
                <a:highlight>
                  <a:srgbClr val="FFFF00"/>
                </a:highlight>
                <a:latin typeface="Consolas" panose="020B0609020204030204" pitchFamily="49" charset="0"/>
                <a:ea typeface="Microsoft YaHei" panose="020B0503020204020204" pitchFamily="34" charset="-122"/>
                <a:cs typeface="Consolas" panose="020B0609020204030204" pitchFamily="49" charset="0"/>
              </a:rPr>
              <a:t>.e</a:t>
            </a:r>
            <a:r>
              <a:rPr lang="en-US" altLang="zh-CN" sz="2400" dirty="0">
                <a:solidFill>
                  <a:srgbClr val="00B0F0"/>
                </a:solidFill>
                <a:highlight>
                  <a:srgbClr val="FFFF00"/>
                </a:highlight>
                <a:latin typeface="Consolas" panose="020B0609020204030204" pitchFamily="49" charset="0"/>
                <a:ea typeface="Microsoft YaHei" panose="020B0503020204020204" pitchFamily="34" charset="-122"/>
                <a:cs typeface="Consolas" panose="020B0609020204030204" pitchFamily="49" charset="0"/>
              </a:rPr>
              <a:t>-10</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 </a:t>
            </a:r>
            <a:r>
              <a:rPr lang="en-US" altLang="zh-CN" sz="2400" dirty="0">
                <a:solidFill>
                  <a:srgbClr val="00B050"/>
                </a:solidFill>
                <a:highlight>
                  <a:srgbClr val="FFFF00"/>
                </a:highlight>
                <a:latin typeface="Consolas" panose="020B0609020204030204" pitchFamily="49" charset="0"/>
                <a:ea typeface="Microsoft YaHei" panose="020B0503020204020204" pitchFamily="34" charset="-122"/>
                <a:cs typeface="Consolas" panose="020B0609020204030204" pitchFamily="49" charset="0"/>
              </a:rPr>
              <a:t>3</a:t>
            </a:r>
            <a:r>
              <a:rPr lang="en-US" altLang="zh-CN" sz="2400" dirty="0">
                <a:highlight>
                  <a:srgbClr val="FFFF00"/>
                </a:highlight>
                <a:latin typeface="Consolas" panose="020B0609020204030204" pitchFamily="49" charset="0"/>
                <a:ea typeface="Microsoft YaHei" panose="020B0503020204020204" pitchFamily="34" charset="-122"/>
                <a:cs typeface="Consolas" panose="020B0609020204030204" pitchFamily="49" charset="0"/>
              </a:rPr>
              <a:t>E</a:t>
            </a:r>
            <a:r>
              <a:rPr lang="en-US" altLang="zh-CN" sz="2400" dirty="0">
                <a:solidFill>
                  <a:srgbClr val="00B0F0"/>
                </a:solidFill>
                <a:highlight>
                  <a:srgbClr val="FFFF00"/>
                </a:highlight>
                <a:latin typeface="Consolas" panose="020B0609020204030204" pitchFamily="49" charset="0"/>
                <a:ea typeface="Microsoft YaHei" panose="020B0503020204020204" pitchFamily="34" charset="-122"/>
                <a:cs typeface="Consolas" panose="020B0609020204030204" pitchFamily="49" charset="0"/>
              </a:rPr>
              <a:t>-10</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 </a:t>
            </a:r>
            <a:r>
              <a:rPr lang="zh-CN" altLang="en-US"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不合法</a:t>
            </a:r>
            <a:r>
              <a:rPr lang="en-US" altLang="zh-CN"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 </a:t>
            </a:r>
            <a:r>
              <a:rPr lang="en-US" altLang="zh-CN" sz="2400" dirty="0">
                <a:highlight>
                  <a:srgbClr val="FF0000"/>
                </a:highlight>
                <a:latin typeface="Consolas" panose="020B0609020204030204" pitchFamily="49" charset="0"/>
                <a:ea typeface="Microsoft YaHei" panose="020B0503020204020204" pitchFamily="34" charset="-122"/>
                <a:cs typeface="Consolas" panose="020B0609020204030204" pitchFamily="49" charset="0"/>
              </a:rPr>
              <a:t>.e8</a:t>
            </a:r>
          </a:p>
          <a:p>
            <a:pPr marL="342900" indent="-342900">
              <a:lnSpc>
                <a:spcPct val="150000"/>
              </a:lnSpc>
              <a:buFont typeface="Arial" panose="020B0604020202020204" pitchFamily="34" charset="0"/>
              <a:buChar char="•"/>
            </a:pPr>
            <a:r>
              <a:rPr lang="zh-CN" altLang="en-US" sz="2400" b="1" dirty="0">
                <a:latin typeface="Consolas" panose="020B0609020204030204" pitchFamily="49" charset="0"/>
                <a:ea typeface="Microsoft YaHei" panose="020B0503020204020204" pitchFamily="34" charset="-122"/>
                <a:cs typeface="Consolas" panose="020B0609020204030204" pitchFamily="49" charset="0"/>
              </a:rPr>
              <a:t>后缀</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a:solidFill>
                  <a:srgbClr val="C00000"/>
                </a:solidFill>
                <a:latin typeface="Consolas" panose="020B0609020204030204" pitchFamily="49" charset="0"/>
                <a:ea typeface="Microsoft YaHei" panose="020B0503020204020204" pitchFamily="34" charset="-122"/>
                <a:cs typeface="Consolas" panose="020B0609020204030204" pitchFamily="49" charset="0"/>
              </a:rPr>
              <a:t>f</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表示</a:t>
            </a:r>
            <a:r>
              <a:rPr lang="en-US" altLang="zh-CN" sz="2400" dirty="0">
                <a:solidFill>
                  <a:srgbClr val="C00000"/>
                </a:solidFill>
                <a:latin typeface="Consolas" panose="020B0609020204030204" pitchFamily="49" charset="0"/>
                <a:ea typeface="Microsoft YaHei" panose="020B0503020204020204" pitchFamily="34" charset="-122"/>
                <a:cs typeface="Consolas" panose="020B0609020204030204" pitchFamily="49" charset="0"/>
              </a:rPr>
              <a:t>f</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loat</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a:solidFill>
                  <a:srgbClr val="C00000"/>
                </a:solidFill>
                <a:latin typeface="Consolas" panose="020B0609020204030204" pitchFamily="49" charset="0"/>
                <a:ea typeface="Microsoft YaHei" panose="020B0503020204020204" pitchFamily="34" charset="-122"/>
                <a:cs typeface="Consolas" panose="020B0609020204030204" pitchFamily="49" charset="0"/>
              </a:rPr>
              <a:t>l</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表示</a:t>
            </a:r>
            <a:r>
              <a:rPr lang="en-US" altLang="zh-CN" sz="2400" dirty="0">
                <a:solidFill>
                  <a:srgbClr val="C00000"/>
                </a:solidFill>
                <a:latin typeface="Consolas" panose="020B0609020204030204" pitchFamily="49" charset="0"/>
                <a:ea typeface="Microsoft YaHei" panose="020B0503020204020204" pitchFamily="34" charset="-122"/>
                <a:cs typeface="Consolas" panose="020B0609020204030204" pitchFamily="49" charset="0"/>
              </a:rPr>
              <a:t>l</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ong</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 </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double</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，无后缀则默认是</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double</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类型</a:t>
            </a:r>
            <a:br>
              <a:rPr lang="en-US" altLang="zh-CN" sz="2400" dirty="0">
                <a:latin typeface="Consolas" panose="020B0609020204030204" pitchFamily="49" charset="0"/>
                <a:ea typeface="Microsoft YaHei" panose="020B0503020204020204" pitchFamily="34" charset="-122"/>
                <a:cs typeface="Consolas" panose="020B0609020204030204" pitchFamily="49" charset="0"/>
              </a:rPr>
            </a:br>
            <a:r>
              <a:rPr lang="zh-CN" altLang="en-US" sz="2400" dirty="0">
                <a:latin typeface="Consolas" panose="020B0609020204030204" pitchFamily="49" charset="0"/>
                <a:ea typeface="Microsoft YaHei" panose="020B0503020204020204" pitchFamily="34" charset="-122"/>
                <a:cs typeface="Consolas" panose="020B0609020204030204" pitchFamily="49" charset="0"/>
              </a:rPr>
              <a:t>例如：</a:t>
            </a:r>
            <a:r>
              <a:rPr lang="en-US" altLang="zh-CN" sz="2400" dirty="0">
                <a:solidFill>
                  <a:srgbClr val="00B050"/>
                </a:solidFill>
                <a:highlight>
                  <a:srgbClr val="FFFF00"/>
                </a:highlight>
                <a:latin typeface="Consolas" panose="020B0609020204030204" pitchFamily="49" charset="0"/>
                <a:ea typeface="Microsoft YaHei" panose="020B0503020204020204" pitchFamily="34" charset="-122"/>
                <a:cs typeface="Consolas" panose="020B0609020204030204" pitchFamily="49" charset="0"/>
              </a:rPr>
              <a:t>3</a:t>
            </a:r>
            <a:r>
              <a:rPr lang="en-US" altLang="zh-CN" sz="2400" dirty="0">
                <a:highlight>
                  <a:srgbClr val="FFFF00"/>
                </a:highlight>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a:solidFill>
                  <a:srgbClr val="FF0000"/>
                </a:solidFill>
                <a:highlight>
                  <a:srgbClr val="FFFF00"/>
                </a:highlight>
                <a:latin typeface="Consolas" panose="020B0609020204030204" pitchFamily="49" charset="0"/>
                <a:ea typeface="Microsoft YaHei" panose="020B0503020204020204" pitchFamily="34" charset="-122"/>
                <a:cs typeface="Consolas" panose="020B0609020204030204" pitchFamily="49" charset="0"/>
              </a:rPr>
              <a:t>14f,</a:t>
            </a:r>
            <a:r>
              <a:rPr lang="en-US" altLang="zh-CN"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 </a:t>
            </a:r>
            <a:r>
              <a:rPr lang="en-US" altLang="zh-CN" sz="2400" dirty="0">
                <a:solidFill>
                  <a:srgbClr val="00B050"/>
                </a:solidFill>
                <a:highlight>
                  <a:srgbClr val="FFFF00"/>
                </a:highlight>
                <a:latin typeface="Consolas" panose="020B0609020204030204" pitchFamily="49" charset="0"/>
                <a:ea typeface="Microsoft YaHei" panose="020B0503020204020204" pitchFamily="34" charset="-122"/>
                <a:cs typeface="Consolas" panose="020B0609020204030204" pitchFamily="49" charset="0"/>
              </a:rPr>
              <a:t>3</a:t>
            </a:r>
            <a:r>
              <a:rPr lang="en-US" altLang="zh-CN" sz="2400" dirty="0">
                <a:highlight>
                  <a:srgbClr val="FFFF00"/>
                </a:highlight>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a:solidFill>
                  <a:srgbClr val="FF0000"/>
                </a:solidFill>
                <a:highlight>
                  <a:srgbClr val="FFFF00"/>
                </a:highlight>
                <a:latin typeface="Consolas" panose="020B0609020204030204" pitchFamily="49" charset="0"/>
                <a:ea typeface="Microsoft YaHei" panose="020B0503020204020204" pitchFamily="34" charset="-122"/>
                <a:cs typeface="Consolas" panose="020B0609020204030204" pitchFamily="49" charset="0"/>
              </a:rPr>
              <a:t>14</a:t>
            </a:r>
            <a:r>
              <a:rPr lang="en-US" altLang="zh-CN" sz="2400" dirty="0">
                <a:highlight>
                  <a:srgbClr val="FFFF00"/>
                </a:highlight>
                <a:latin typeface="Consolas" panose="020B0609020204030204" pitchFamily="49" charset="0"/>
                <a:ea typeface="Microsoft YaHei" panose="020B0503020204020204" pitchFamily="34" charset="-122"/>
                <a:cs typeface="Consolas" panose="020B0609020204030204" pitchFamily="49" charset="0"/>
              </a:rPr>
              <a:t>E</a:t>
            </a:r>
            <a:r>
              <a:rPr lang="en-US" altLang="zh-CN" sz="2400" dirty="0">
                <a:solidFill>
                  <a:srgbClr val="00B0F0"/>
                </a:solidFill>
                <a:highlight>
                  <a:srgbClr val="FFFF00"/>
                </a:highlight>
                <a:latin typeface="Consolas" panose="020B0609020204030204" pitchFamily="49" charset="0"/>
                <a:ea typeface="Microsoft YaHei" panose="020B0503020204020204" pitchFamily="34" charset="-122"/>
                <a:cs typeface="Consolas" panose="020B0609020204030204" pitchFamily="49" charset="0"/>
              </a:rPr>
              <a:t>-8</a:t>
            </a:r>
            <a:r>
              <a:rPr lang="en-US" altLang="zh-CN" sz="2400" dirty="0">
                <a:solidFill>
                  <a:srgbClr val="C00000"/>
                </a:solidFill>
                <a:highlight>
                  <a:srgbClr val="FFFF00"/>
                </a:highlight>
                <a:latin typeface="Consolas" panose="020B0609020204030204" pitchFamily="49" charset="0"/>
                <a:ea typeface="Microsoft YaHei" panose="020B0503020204020204" pitchFamily="34" charset="-122"/>
                <a:cs typeface="Consolas" panose="020B0609020204030204" pitchFamily="49" charset="0"/>
              </a:rPr>
              <a:t>l</a:t>
            </a:r>
            <a:endParaRPr lang="en-US" altLang="zh-CN" sz="2400" dirty="0">
              <a:latin typeface="Consolas" panose="020B0609020204030204" pitchFamily="49" charset="0"/>
              <a:ea typeface="Microsoft YaHei" panose="020B0503020204020204" pitchFamily="34" charset="-122"/>
              <a:cs typeface="Consolas" panose="020B0609020204030204" pitchFamily="49" charset="0"/>
            </a:endParaRPr>
          </a:p>
        </p:txBody>
      </p:sp>
      <p:sp>
        <p:nvSpPr>
          <p:cNvPr id="4" name="Rectangle 3">
            <a:extLst>
              <a:ext uri="{FF2B5EF4-FFF2-40B4-BE49-F238E27FC236}">
                <a16:creationId xmlns:a16="http://schemas.microsoft.com/office/drawing/2014/main" id="{98ACE647-4F07-F31F-C366-7DA8BB280FAB}"/>
              </a:ext>
            </a:extLst>
          </p:cNvPr>
          <p:cNvSpPr/>
          <p:nvPr/>
        </p:nvSpPr>
        <p:spPr>
          <a:xfrm>
            <a:off x="7704883" y="4624635"/>
            <a:ext cx="2185737" cy="471948"/>
          </a:xfrm>
          <a:prstGeom prst="rect">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0893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学论网-矩形 1">
            <a:extLst>
              <a:ext uri="{FF2B5EF4-FFF2-40B4-BE49-F238E27FC236}">
                <a16:creationId xmlns:a16="http://schemas.microsoft.com/office/drawing/2014/main" id="{A0A0D46F-9225-34CF-C885-1D4E76F3F44A}"/>
              </a:ext>
            </a:extLst>
          </p:cNvPr>
          <p:cNvSpPr/>
          <p:nvPr/>
        </p:nvSpPr>
        <p:spPr>
          <a:xfrm>
            <a:off x="0" y="672782"/>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浮点数常量</a:t>
            </a:r>
            <a:r>
              <a:rPr lang="en-US" altLang="zh-CN"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(Floating-point Constants)</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6" name="TextBox 5">
            <a:extLst>
              <a:ext uri="{FF2B5EF4-FFF2-40B4-BE49-F238E27FC236}">
                <a16:creationId xmlns:a16="http://schemas.microsoft.com/office/drawing/2014/main" id="{32E1E3F1-604C-64C2-25A8-6F46570F4BDE}"/>
              </a:ext>
            </a:extLst>
          </p:cNvPr>
          <p:cNvSpPr txBox="1"/>
          <p:nvPr/>
        </p:nvSpPr>
        <p:spPr>
          <a:xfrm>
            <a:off x="801329" y="2771159"/>
            <a:ext cx="10589342" cy="2554545"/>
          </a:xfrm>
          <a:prstGeom prst="rect">
            <a:avLst/>
          </a:prstGeom>
          <a:noFill/>
        </p:spPr>
        <p:txBody>
          <a:bodyPr wrap="square">
            <a:spAutoFit/>
          </a:bodyPr>
          <a:lstStyle/>
          <a:p>
            <a:r>
              <a:rPr lang="en-US" sz="2000" dirty="0">
                <a:latin typeface="Consolas" panose="020B0609020204030204" pitchFamily="49" charset="0"/>
                <a:cs typeface="Consolas" panose="020B0609020204030204" pitchFamily="49" charset="0"/>
              </a:rPr>
              <a:t>A floating constant consists of an integer part, a decimal point (`.`), a fraction part, an `e` or `E`, an optionally signed integer exponent and an optional type suffix. The integer and fraction part both consist of a sequence of digits. </a:t>
            </a:r>
            <a:r>
              <a:rPr lang="en-US" sz="2000" dirty="0">
                <a:highlight>
                  <a:srgbClr val="FFFF00"/>
                </a:highlight>
                <a:latin typeface="Consolas" panose="020B0609020204030204" pitchFamily="49" charset="0"/>
                <a:cs typeface="Consolas" panose="020B0609020204030204" pitchFamily="49" charset="0"/>
              </a:rPr>
              <a:t>Either the integer part or the fraction part (but not both) may be missing; either the decimal point or the `e` and the exponent (but not both) may be missing.</a:t>
            </a:r>
            <a:r>
              <a:rPr lang="en-US" sz="2000" dirty="0">
                <a:latin typeface="Consolas" panose="020B0609020204030204" pitchFamily="49" charset="0"/>
                <a:cs typeface="Consolas" panose="020B0609020204030204" pitchFamily="49" charset="0"/>
              </a:rPr>
              <a:t> The type is determined by the suffix; `F` or `f` makes it `float`; `L` or `l` makes it `long double`; otherwise it is `double`.</a:t>
            </a:r>
          </a:p>
        </p:txBody>
      </p:sp>
      <p:sp>
        <p:nvSpPr>
          <p:cNvPr id="7" name="TextBox 6">
            <a:extLst>
              <a:ext uri="{FF2B5EF4-FFF2-40B4-BE49-F238E27FC236}">
                <a16:creationId xmlns:a16="http://schemas.microsoft.com/office/drawing/2014/main" id="{36948567-86AF-2026-A18A-3E893CDC9211}"/>
              </a:ext>
            </a:extLst>
          </p:cNvPr>
          <p:cNvSpPr txBox="1"/>
          <p:nvPr/>
        </p:nvSpPr>
        <p:spPr>
          <a:xfrm>
            <a:off x="811161" y="2094271"/>
            <a:ext cx="7991290" cy="369332"/>
          </a:xfrm>
          <a:prstGeom prst="rect">
            <a:avLst/>
          </a:prstGeom>
          <a:noFill/>
        </p:spPr>
        <p:txBody>
          <a:bodyPr wrap="none" rtlCol="0">
            <a:spAutoFit/>
          </a:bodyPr>
          <a:lstStyle/>
          <a:p>
            <a:r>
              <a:rPr lang="en-US" dirty="0" err="1">
                <a:solidFill>
                  <a:srgbClr val="FF0000"/>
                </a:solidFill>
                <a:latin typeface="Consolas" panose="020B0609020204030204" pitchFamily="49" charset="0"/>
                <a:ea typeface="Microsoft YaHei" panose="020B0503020204020204" pitchFamily="34" charset="-122"/>
                <a:cs typeface="Consolas" panose="020B0609020204030204" pitchFamily="49" charset="0"/>
              </a:rPr>
              <a:t>引自</a:t>
            </a:r>
            <a:r>
              <a:rPr lang="en-US" altLang="zh-CN" dirty="0" err="1">
                <a:solidFill>
                  <a:srgbClr val="FF0000"/>
                </a:solidFill>
                <a:latin typeface="Consolas" panose="020B0609020204030204" pitchFamily="49" charset="0"/>
                <a:ea typeface="Microsoft YaHei" panose="020B0503020204020204" pitchFamily="34" charset="-122"/>
                <a:cs typeface="Consolas" panose="020B0609020204030204" pitchFamily="49" charset="0"/>
              </a:rPr>
              <a:t>《The</a:t>
            </a:r>
            <a:r>
              <a:rPr lang="en-US" altLang="zh-CN"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 C Programming Language 2</a:t>
            </a:r>
            <a:r>
              <a:rPr lang="en-US" altLang="zh-CN" baseline="300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nd</a:t>
            </a:r>
            <a:r>
              <a:rPr lang="en-US" altLang="zh-CN"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 Edition》 Appendix §A2.5.3</a:t>
            </a:r>
            <a:endPar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endParaRPr>
          </a:p>
        </p:txBody>
      </p:sp>
    </p:spTree>
    <p:extLst>
      <p:ext uri="{BB962C8B-B14F-4D97-AF65-F5344CB8AC3E}">
        <p14:creationId xmlns:p14="http://schemas.microsoft.com/office/powerpoint/2010/main" val="4053214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学论网-矩形 1">
            <a:extLst>
              <a:ext uri="{FF2B5EF4-FFF2-40B4-BE49-F238E27FC236}">
                <a16:creationId xmlns:a16="http://schemas.microsoft.com/office/drawing/2014/main" id="{A0A0D46F-9225-34CF-C885-1D4E76F3F44A}"/>
              </a:ext>
            </a:extLst>
          </p:cNvPr>
          <p:cNvSpPr/>
          <p:nvPr/>
        </p:nvSpPr>
        <p:spPr>
          <a:xfrm>
            <a:off x="0" y="672782"/>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字符串字面量</a:t>
            </a:r>
            <a:r>
              <a:rPr lang="en-US" altLang="zh-CN"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(String Literals)</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4" name="学论网-www.xuelun.me">
            <a:extLst>
              <a:ext uri="{FF2B5EF4-FFF2-40B4-BE49-F238E27FC236}">
                <a16:creationId xmlns:a16="http://schemas.microsoft.com/office/drawing/2014/main" id="{DD3C1313-651D-2256-1D11-C846AAC1EA3B}"/>
              </a:ext>
            </a:extLst>
          </p:cNvPr>
          <p:cNvSpPr txBox="1"/>
          <p:nvPr/>
        </p:nvSpPr>
        <p:spPr>
          <a:xfrm>
            <a:off x="664028" y="1814403"/>
            <a:ext cx="10809515" cy="2954655"/>
          </a:xfrm>
          <a:prstGeom prst="rect">
            <a:avLst/>
          </a:prstGeom>
          <a:noFill/>
          <a:ln>
            <a:noFill/>
          </a:ln>
        </p:spPr>
        <p:txBody>
          <a:bodyPr wrap="square" lIns="0" tIns="0" rIns="0" bIns="0" rtlCol="0">
            <a:spAutoFit/>
          </a:bodyPr>
          <a:lstStyle/>
          <a:p>
            <a:r>
              <a:rPr lang="zh-CN" altLang="en-US" sz="2400" dirty="0">
                <a:latin typeface="Consolas" panose="020B0609020204030204" pitchFamily="49" charset="0"/>
                <a:ea typeface="Microsoft YaHei" panose="020B0503020204020204" pitchFamily="34" charset="-122"/>
                <a:cs typeface="Consolas" panose="020B0609020204030204" pitchFamily="49" charset="0"/>
              </a:rPr>
              <a:t>字符串字面量</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(String Literals)</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，有时候也可以称为字符串常量</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(String Constants)</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，是由连续字符组成字符序列，由双引号</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括起来</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不包含双引号本身</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a:t>
            </a:r>
            <a:endParaRPr lang="en-US" altLang="zh-CN" sz="2400" dirty="0">
              <a:latin typeface="Consolas" panose="020B0609020204030204" pitchFamily="49" charset="0"/>
              <a:ea typeface="Microsoft YaHei" panose="020B0503020204020204" pitchFamily="34" charset="-122"/>
              <a:cs typeface="Consolas" panose="020B0609020204030204" pitchFamily="49" charset="0"/>
            </a:endParaRPr>
          </a:p>
          <a:p>
            <a:endParaRPr lang="en-US" altLang="zh-CN" sz="2400" dirty="0">
              <a:latin typeface="Consolas" panose="020B0609020204030204" pitchFamily="49" charset="0"/>
              <a:ea typeface="Microsoft YaHei" panose="020B0503020204020204" pitchFamily="34" charset="-122"/>
              <a:cs typeface="Consolas" panose="020B0609020204030204" pitchFamily="49" charset="0"/>
            </a:endParaRPr>
          </a:p>
          <a:p>
            <a:r>
              <a:rPr lang="zh-CN" altLang="en-US" sz="2400" dirty="0">
                <a:latin typeface="Consolas" panose="020B0609020204030204" pitchFamily="49" charset="0"/>
                <a:ea typeface="Microsoft YaHei" panose="020B0503020204020204" pitchFamily="34" charset="-122"/>
                <a:cs typeface="Consolas" panose="020B0609020204030204" pitchFamily="49" charset="0"/>
              </a:rPr>
              <a:t>字符串里面的字符可以是普通字符，也可以是转义字符。例如：</a:t>
            </a:r>
            <a:endParaRPr lang="en-US" altLang="zh-CN" sz="2400" dirty="0">
              <a:latin typeface="Consolas" panose="020B0609020204030204" pitchFamily="49" charset="0"/>
              <a:ea typeface="Microsoft YaHei" panose="020B0503020204020204" pitchFamily="34" charset="-122"/>
              <a:cs typeface="Consolas" panose="020B0609020204030204" pitchFamily="49" charset="0"/>
            </a:endParaRPr>
          </a:p>
          <a:p>
            <a:r>
              <a:rPr lang="en-US" altLang="zh-CN" sz="2400" dirty="0">
                <a:latin typeface="Consolas" panose="020B0609020204030204" pitchFamily="49" charset="0"/>
                <a:ea typeface="Microsoft YaHei" panose="020B0503020204020204" pitchFamily="34" charset="-122"/>
                <a:cs typeface="Consolas" panose="020B0609020204030204" pitchFamily="49" charset="0"/>
              </a:rPr>
              <a:t>    "</a:t>
            </a:r>
            <a:r>
              <a:rPr lang="en-US" altLang="zh-CN" sz="2400" dirty="0" err="1">
                <a:latin typeface="Consolas" panose="020B0609020204030204" pitchFamily="49" charset="0"/>
                <a:ea typeface="Microsoft YaHei" panose="020B0503020204020204" pitchFamily="34" charset="-122"/>
                <a:cs typeface="Consolas" panose="020B0609020204030204" pitchFamily="49" charset="0"/>
              </a:rPr>
              <a:t>abc</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 _123~!@#$%^&amp;*"</a:t>
            </a:r>
          </a:p>
          <a:p>
            <a:r>
              <a:rPr lang="en-US" altLang="zh-CN" sz="2400" dirty="0">
                <a:latin typeface="Consolas" panose="020B0609020204030204" pitchFamily="49" charset="0"/>
                <a:ea typeface="Microsoft YaHei" panose="020B0503020204020204" pitchFamily="34" charset="-122"/>
                <a:cs typeface="Consolas" panose="020B0609020204030204" pitchFamily="49" charset="0"/>
              </a:rPr>
              <a:t>    "</a:t>
            </a:r>
            <a:r>
              <a:rPr lang="en-US" altLang="zh-CN" sz="2400" dirty="0">
                <a:highlight>
                  <a:srgbClr val="00FFFF"/>
                </a:highlight>
                <a:latin typeface="Consolas" panose="020B0609020204030204" pitchFamily="49" charset="0"/>
                <a:ea typeface="Microsoft YaHei" panose="020B0503020204020204" pitchFamily="34" charset="-122"/>
                <a:cs typeface="Consolas" panose="020B0609020204030204" pitchFamily="49" charset="0"/>
              </a:rPr>
              <a:t>\x48\x65\x6c\x6c\x6f</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 </a:t>
            </a:r>
            <a:r>
              <a:rPr lang="en-US" altLang="zh-CN" sz="2400" dirty="0">
                <a:highlight>
                  <a:srgbClr val="00FFFF"/>
                </a:highlight>
                <a:latin typeface="Consolas" panose="020B0609020204030204" pitchFamily="49" charset="0"/>
                <a:ea typeface="Microsoft YaHei" panose="020B0503020204020204" pitchFamily="34" charset="-122"/>
                <a:cs typeface="Consolas" panose="020B0609020204030204" pitchFamily="49" charset="0"/>
              </a:rPr>
              <a:t>\x57\x6f\x72\x6c\x64</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p>
          <a:p>
            <a:r>
              <a:rPr lang="en-US" altLang="zh-CN" sz="2400" dirty="0">
                <a:latin typeface="Consolas" panose="020B0609020204030204" pitchFamily="49" charset="0"/>
                <a:ea typeface="Microsoft YaHei" panose="020B0503020204020204" pitchFamily="34" charset="-122"/>
                <a:cs typeface="Consolas" panose="020B0609020204030204" pitchFamily="49" charset="0"/>
              </a:rPr>
              <a:t>    "</a:t>
            </a:r>
            <a:r>
              <a:rPr lang="en-US" altLang="zh-CN" sz="2400" dirty="0">
                <a:highlight>
                  <a:srgbClr val="FF00FF"/>
                </a:highlight>
                <a:latin typeface="Consolas" panose="020B0609020204030204" pitchFamily="49" charset="0"/>
                <a:ea typeface="Microsoft YaHei" panose="020B0503020204020204" pitchFamily="34" charset="-122"/>
                <a:cs typeface="Consolas" panose="020B0609020204030204" pitchFamily="49" charset="0"/>
              </a:rPr>
              <a:t>\r\n\t\\</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ABCD</a:t>
            </a:r>
            <a:r>
              <a:rPr lang="en-US" altLang="zh-CN" sz="2400" dirty="0">
                <a:highlight>
                  <a:srgbClr val="FF00FF"/>
                </a:highlight>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err="1">
                <a:highlight>
                  <a:srgbClr val="FF00FF"/>
                </a:highlight>
                <a:latin typeface="Consolas" panose="020B0609020204030204" pitchFamily="49" charset="0"/>
                <a:ea typeface="Microsoft YaHei" panose="020B0503020204020204" pitchFamily="34" charset="-122"/>
                <a:cs typeface="Consolas" panose="020B0609020204030204" pitchFamily="49" charset="0"/>
              </a:rPr>
              <a:t>t</a:t>
            </a:r>
            <a:r>
              <a:rPr lang="en-US" altLang="zh-CN" sz="2400" dirty="0" err="1">
                <a:latin typeface="Consolas" panose="020B0609020204030204" pitchFamily="49" charset="0"/>
                <a:ea typeface="Microsoft YaHei" panose="020B0503020204020204" pitchFamily="34" charset="-122"/>
                <a:cs typeface="Consolas" panose="020B0609020204030204" pitchFamily="49" charset="0"/>
              </a:rPr>
              <a:t>EFGH</a:t>
            </a:r>
            <a:r>
              <a:rPr lang="en-US" altLang="zh-CN" sz="2400" dirty="0">
                <a:highlight>
                  <a:srgbClr val="FF00FF"/>
                </a:highlight>
                <a:latin typeface="Consolas" panose="020B0609020204030204" pitchFamily="49" charset="0"/>
                <a:ea typeface="Microsoft YaHei" panose="020B0503020204020204" pitchFamily="34" charset="-122"/>
                <a:cs typeface="Consolas" panose="020B0609020204030204" pitchFamily="49" charset="0"/>
              </a:rPr>
              <a:t>\t\n</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p>
        </p:txBody>
      </p:sp>
    </p:spTree>
    <p:extLst>
      <p:ext uri="{BB962C8B-B14F-4D97-AF65-F5344CB8AC3E}">
        <p14:creationId xmlns:p14="http://schemas.microsoft.com/office/powerpoint/2010/main" val="2149055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学论网-矩形 1">
            <a:extLst>
              <a:ext uri="{FF2B5EF4-FFF2-40B4-BE49-F238E27FC236}">
                <a16:creationId xmlns:a16="http://schemas.microsoft.com/office/drawing/2014/main" id="{A0A0D46F-9225-34CF-C885-1D4E76F3F44A}"/>
              </a:ext>
            </a:extLst>
          </p:cNvPr>
          <p:cNvSpPr/>
          <p:nvPr/>
        </p:nvSpPr>
        <p:spPr>
          <a:xfrm>
            <a:off x="0" y="672782"/>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定义常量</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4" name="学论网-www.xuelun.me">
            <a:extLst>
              <a:ext uri="{FF2B5EF4-FFF2-40B4-BE49-F238E27FC236}">
                <a16:creationId xmlns:a16="http://schemas.microsoft.com/office/drawing/2014/main" id="{DD3C1313-651D-2256-1D11-C846AAC1EA3B}"/>
              </a:ext>
            </a:extLst>
          </p:cNvPr>
          <p:cNvSpPr txBox="1"/>
          <p:nvPr/>
        </p:nvSpPr>
        <p:spPr>
          <a:xfrm>
            <a:off x="664029" y="1814403"/>
            <a:ext cx="6282462" cy="4431983"/>
          </a:xfrm>
          <a:prstGeom prst="rect">
            <a:avLst/>
          </a:prstGeom>
          <a:noFill/>
          <a:ln>
            <a:noFill/>
          </a:ln>
        </p:spPr>
        <p:txBody>
          <a:bodyPr wrap="square" lIns="0" tIns="0" rIns="0" bIns="0" rtlCol="0">
            <a:spAutoFit/>
          </a:bodyPr>
          <a:lstStyle/>
          <a:p>
            <a:r>
              <a:rPr lang="en-US" altLang="zh-CN" sz="2400" dirty="0">
                <a:latin typeface="Consolas" panose="020B0609020204030204" pitchFamily="49" charset="0"/>
                <a:ea typeface="Microsoft YaHei" panose="020B0503020204020204" pitchFamily="34" charset="-122"/>
                <a:cs typeface="Consolas" panose="020B0609020204030204" pitchFamily="49" charset="0"/>
              </a:rPr>
              <a:t>C</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语言里有两种简单的定义常量的方式：</a:t>
            </a:r>
            <a:endParaRPr lang="en-US" altLang="zh-CN" sz="2400" dirty="0">
              <a:latin typeface="Consolas" panose="020B0609020204030204" pitchFamily="49" charset="0"/>
              <a:ea typeface="Microsoft YaHei" panose="020B0503020204020204" pitchFamily="34" charset="-122"/>
              <a:cs typeface="Consolas" panose="020B0609020204030204" pitchFamily="49" charset="0"/>
            </a:endParaRPr>
          </a:p>
          <a:p>
            <a:endParaRPr lang="en-US" altLang="zh-CN" sz="2400" dirty="0">
              <a:latin typeface="Consolas" panose="020B0609020204030204" pitchFamily="49" charset="0"/>
              <a:ea typeface="Microsoft YaHei" panose="020B0503020204020204" pitchFamily="34" charset="-122"/>
              <a:cs typeface="Consolas" panose="020B0609020204030204" pitchFamily="49" charset="0"/>
            </a:endParaRPr>
          </a:p>
          <a:p>
            <a:pPr marL="342900" indent="-342900">
              <a:buFont typeface="Arial" panose="020B0604020202020204" pitchFamily="34" charset="0"/>
              <a:buChar char="•"/>
            </a:pPr>
            <a:r>
              <a:rPr lang="zh-CN" altLang="en-US" sz="2400" dirty="0">
                <a:latin typeface="Consolas" panose="020B0609020204030204" pitchFamily="49" charset="0"/>
                <a:ea typeface="Microsoft YaHei" panose="020B0503020204020204" pitchFamily="34" charset="-122"/>
                <a:cs typeface="Consolas" panose="020B0609020204030204" pitchFamily="49" charset="0"/>
              </a:rPr>
              <a:t>使用</a:t>
            </a:r>
            <a:r>
              <a:rPr lang="en-US" altLang="zh-CN"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#define</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预处理器</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(preprocessor)</a:t>
            </a:r>
            <a:br>
              <a:rPr lang="en-US" altLang="zh-CN" sz="2400" dirty="0">
                <a:latin typeface="Consolas" panose="020B0609020204030204" pitchFamily="49" charset="0"/>
                <a:ea typeface="Microsoft YaHei" panose="020B0503020204020204" pitchFamily="34" charset="-122"/>
                <a:cs typeface="Consolas" panose="020B0609020204030204" pitchFamily="49" charset="0"/>
              </a:rPr>
            </a:b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编译器将</a:t>
            </a:r>
            <a:r>
              <a:rPr lang="en-US" altLang="zh-CN"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MAX1</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字面意义上替换成</a:t>
            </a:r>
            <a:r>
              <a:rPr lang="en-US" altLang="zh-CN"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99999</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p>
          <a:p>
            <a:pPr marL="342900" indent="-342900">
              <a:buFont typeface="Arial" panose="020B0604020202020204" pitchFamily="34" charset="0"/>
              <a:buChar char="•"/>
            </a:pPr>
            <a:endParaRPr lang="en-US" altLang="zh-CN" sz="2400" dirty="0">
              <a:latin typeface="Consolas" panose="020B0609020204030204" pitchFamily="49" charset="0"/>
              <a:ea typeface="Microsoft YaHei" panose="020B0503020204020204" pitchFamily="34" charset="-122"/>
              <a:cs typeface="Consolas" panose="020B0609020204030204" pitchFamily="49" charset="0"/>
            </a:endParaRPr>
          </a:p>
          <a:p>
            <a:br>
              <a:rPr lang="en-US" altLang="zh-CN" sz="2400" dirty="0">
                <a:latin typeface="Consolas" panose="020B0609020204030204" pitchFamily="49" charset="0"/>
                <a:ea typeface="Microsoft YaHei" panose="020B0503020204020204" pitchFamily="34" charset="-122"/>
                <a:cs typeface="Consolas" panose="020B0609020204030204" pitchFamily="49" charset="0"/>
              </a:rPr>
            </a:br>
            <a:endParaRPr lang="en-US" altLang="zh-CN" sz="2400" dirty="0">
              <a:latin typeface="Consolas" panose="020B0609020204030204" pitchFamily="49" charset="0"/>
              <a:ea typeface="Microsoft YaHei" panose="020B0503020204020204" pitchFamily="34" charset="-122"/>
              <a:cs typeface="Consolas" panose="020B0609020204030204" pitchFamily="49" charset="0"/>
            </a:endParaRPr>
          </a:p>
          <a:p>
            <a:pPr marL="342900" indent="-342900">
              <a:buFont typeface="Arial" panose="020B0604020202020204" pitchFamily="34" charset="0"/>
              <a:buChar char="•"/>
            </a:pPr>
            <a:r>
              <a:rPr lang="zh-CN" altLang="en-US" sz="2400" dirty="0">
                <a:latin typeface="Consolas" panose="020B0609020204030204" pitchFamily="49" charset="0"/>
                <a:ea typeface="Microsoft YaHei" panose="020B0503020204020204" pitchFamily="34" charset="-122"/>
                <a:cs typeface="Consolas" panose="020B0609020204030204" pitchFamily="49" charset="0"/>
              </a:rPr>
              <a:t>使用</a:t>
            </a:r>
            <a:r>
              <a:rPr lang="en-US" altLang="zh-CN"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const</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关键字</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(keyword)</a:t>
            </a:r>
            <a:br>
              <a:rPr lang="en-US" altLang="zh-CN" sz="2400" dirty="0">
                <a:latin typeface="Consolas" panose="020B0609020204030204" pitchFamily="49" charset="0"/>
                <a:ea typeface="Microsoft YaHei" panose="020B0503020204020204" pitchFamily="34" charset="-122"/>
                <a:cs typeface="Consolas" panose="020B0609020204030204" pitchFamily="49" charset="0"/>
              </a:rPr>
            </a:b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MAX2</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是一个变量，不过不能修改内容，也可以叫做常量变量</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 const variable)</a:t>
            </a:r>
            <a:br>
              <a:rPr lang="en-US" altLang="zh-CN" sz="2400" dirty="0">
                <a:latin typeface="Consolas" panose="020B0609020204030204" pitchFamily="49" charset="0"/>
                <a:ea typeface="Microsoft YaHei" panose="020B0503020204020204" pitchFamily="34" charset="-122"/>
                <a:cs typeface="Consolas" panose="020B0609020204030204" pitchFamily="49" charset="0"/>
              </a:rPr>
            </a:br>
            <a:br>
              <a:rPr lang="en-US" altLang="zh-CN" sz="2400" dirty="0">
                <a:latin typeface="Consolas" panose="020B0609020204030204" pitchFamily="49" charset="0"/>
                <a:ea typeface="Microsoft YaHei" panose="020B0503020204020204" pitchFamily="34" charset="-122"/>
                <a:cs typeface="Consolas" panose="020B0609020204030204" pitchFamily="49" charset="0"/>
              </a:rPr>
            </a:br>
            <a:endParaRPr lang="en-US" altLang="zh-CN" sz="2400" dirty="0">
              <a:latin typeface="Consolas" panose="020B0609020204030204" pitchFamily="49" charset="0"/>
              <a:ea typeface="Microsoft YaHei" panose="020B0503020204020204" pitchFamily="34" charset="-122"/>
              <a:cs typeface="Consolas" panose="020B0609020204030204" pitchFamily="49" charset="0"/>
            </a:endParaRPr>
          </a:p>
        </p:txBody>
      </p:sp>
      <p:sp>
        <p:nvSpPr>
          <p:cNvPr id="5" name="TextBox 4">
            <a:extLst>
              <a:ext uri="{FF2B5EF4-FFF2-40B4-BE49-F238E27FC236}">
                <a16:creationId xmlns:a16="http://schemas.microsoft.com/office/drawing/2014/main" id="{71202B13-E77F-435A-5F5D-E3EAEB1405EC}"/>
              </a:ext>
            </a:extLst>
          </p:cNvPr>
          <p:cNvSpPr txBox="1"/>
          <p:nvPr/>
        </p:nvSpPr>
        <p:spPr>
          <a:xfrm>
            <a:off x="1002891" y="5580220"/>
            <a:ext cx="3775587" cy="369332"/>
          </a:xfrm>
          <a:prstGeom prst="rect">
            <a:avLst/>
          </a:prstGeom>
          <a:solidFill>
            <a:schemeClr val="bg2"/>
          </a:solidFill>
        </p:spPr>
        <p:txBody>
          <a:bodyPr wrap="square">
            <a:spAutoFit/>
          </a:bodyPr>
          <a:lstStyle/>
          <a:p>
            <a:r>
              <a:rPr lang="en-US" b="1" dirty="0">
                <a:solidFill>
                  <a:srgbClr val="008000"/>
                </a:solidFill>
                <a:effectLst/>
                <a:latin typeface="Consolas" panose="020B0609020204030204" pitchFamily="49" charset="0"/>
                <a:cs typeface="Consolas" panose="020B0609020204030204" pitchFamily="49" charset="0"/>
              </a:rPr>
              <a:t>const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MAX2</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99999</a:t>
            </a:r>
            <a:r>
              <a:rPr lang="en-US" dirty="0">
                <a:solidFill>
                  <a:srgbClr val="000000"/>
                </a:solidFill>
                <a:effectLst/>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
        <p:nvSpPr>
          <p:cNvPr id="7" name="TextBox 6">
            <a:extLst>
              <a:ext uri="{FF2B5EF4-FFF2-40B4-BE49-F238E27FC236}">
                <a16:creationId xmlns:a16="http://schemas.microsoft.com/office/drawing/2014/main" id="{AB177265-DBF7-1EF7-5317-A9FF5C592331}"/>
              </a:ext>
            </a:extLst>
          </p:cNvPr>
          <p:cNvSpPr txBox="1"/>
          <p:nvPr/>
        </p:nvSpPr>
        <p:spPr>
          <a:xfrm>
            <a:off x="7199495" y="1814403"/>
            <a:ext cx="4992505" cy="2862322"/>
          </a:xfrm>
          <a:prstGeom prst="rect">
            <a:avLst/>
          </a:prstGeom>
          <a:solidFill>
            <a:schemeClr val="bg2"/>
          </a:solidFill>
        </p:spPr>
        <p:txBody>
          <a:bodyPr wrap="square">
            <a:spAutoFit/>
          </a:bodyPr>
          <a:lstStyle/>
          <a:p>
            <a:r>
              <a:rPr lang="en-US" dirty="0">
                <a:solidFill>
                  <a:srgbClr val="9C6500"/>
                </a:solidFill>
                <a:effectLst/>
                <a:latin typeface="Consolas" panose="020B0609020204030204" pitchFamily="49" charset="0"/>
                <a:cs typeface="Consolas" panose="020B0609020204030204" pitchFamily="49" charset="0"/>
              </a:rPr>
              <a:t>#include</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&lt;</a:t>
            </a:r>
            <a:r>
              <a:rPr lang="en-US" i="1" dirty="0" err="1">
                <a:solidFill>
                  <a:srgbClr val="3D7B7B"/>
                </a:solidFill>
                <a:effectLst/>
                <a:latin typeface="Consolas" panose="020B0609020204030204" pitchFamily="49" charset="0"/>
                <a:cs typeface="Consolas" panose="020B0609020204030204" pitchFamily="49" charset="0"/>
              </a:rPr>
              <a:t>stdio.h</a:t>
            </a:r>
            <a:r>
              <a:rPr lang="en-US" i="1" dirty="0">
                <a:solidFill>
                  <a:srgbClr val="3D7B7B"/>
                </a:solidFill>
                <a:effectLst/>
                <a:latin typeface="Consolas" panose="020B0609020204030204" pitchFamily="49" charset="0"/>
                <a:cs typeface="Consolas" panose="020B0609020204030204" pitchFamily="49" charset="0"/>
              </a:rPr>
              <a:t>&gt;</a:t>
            </a:r>
            <a:endParaRPr lang="en-US" dirty="0">
              <a:solidFill>
                <a:srgbClr val="3D7B7B"/>
              </a:solidFill>
              <a:effectLst/>
              <a:latin typeface="Consolas" panose="020B0609020204030204" pitchFamily="49" charset="0"/>
              <a:cs typeface="Consolas" panose="020B0609020204030204" pitchFamily="49" charset="0"/>
            </a:endParaRPr>
          </a:p>
          <a:p>
            <a:endParaRPr lang="en-US" dirty="0">
              <a:solidFill>
                <a:srgbClr val="BBBBBB"/>
              </a:solidFill>
              <a:effectLst/>
              <a:latin typeface="Consolas" panose="020B0609020204030204" pitchFamily="49" charset="0"/>
              <a:cs typeface="Consolas" panose="020B0609020204030204" pitchFamily="49" charset="0"/>
            </a:endParaRPr>
          </a:p>
          <a:p>
            <a:r>
              <a:rPr lang="en-US" dirty="0">
                <a:solidFill>
                  <a:srgbClr val="9C6500"/>
                </a:solidFill>
                <a:effectLst/>
                <a:latin typeface="Consolas" panose="020B0609020204030204" pitchFamily="49" charset="0"/>
                <a:cs typeface="Consolas" panose="020B0609020204030204" pitchFamily="49" charset="0"/>
              </a:rPr>
              <a:t>#define MAX1 99999</a:t>
            </a:r>
          </a:p>
          <a:p>
            <a:endParaRPr lang="en-US" dirty="0">
              <a:solidFill>
                <a:srgbClr val="BBBBBB"/>
              </a:solidFill>
              <a:effectLst/>
              <a:latin typeface="Consolas" panose="020B0609020204030204" pitchFamily="49" charset="0"/>
              <a:cs typeface="Consolas" panose="020B0609020204030204" pitchFamily="49" charset="0"/>
            </a:endParaRPr>
          </a:p>
          <a:p>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FF"/>
                </a:solidFill>
                <a:effectLst/>
                <a:latin typeface="Consolas" panose="020B0609020204030204" pitchFamily="49" charset="0"/>
                <a:cs typeface="Consolas" panose="020B0609020204030204" pitchFamily="49" charset="0"/>
              </a:rPr>
              <a:t>main</a:t>
            </a:r>
            <a:r>
              <a:rPr lang="en-US" dirty="0">
                <a:solidFill>
                  <a:srgbClr val="000000"/>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a:t>
            </a:r>
            <a:endParaRPr lang="en-US" dirty="0">
              <a:solidFill>
                <a:srgbClr val="0000FF"/>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b="1" dirty="0">
                <a:solidFill>
                  <a:srgbClr val="008000"/>
                </a:solidFill>
                <a:effectLst/>
                <a:latin typeface="Consolas" panose="020B0609020204030204" pitchFamily="49" charset="0"/>
                <a:cs typeface="Consolas" panose="020B0609020204030204" pitchFamily="49" charset="0"/>
              </a:rPr>
              <a:t>const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MAX2</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99999</a:t>
            </a:r>
            <a:r>
              <a:rPr lang="en-US" dirty="0">
                <a:solidFill>
                  <a:srgbClr val="000000"/>
                </a:solidFill>
                <a:effectLst/>
                <a:latin typeface="Consolas" panose="020B0609020204030204" pitchFamily="49" charset="0"/>
                <a:cs typeface="Consolas" panose="020B0609020204030204" pitchFamily="49" charset="0"/>
              </a:rPr>
              <a:t>;</a:t>
            </a:r>
            <a:endParaRPr lang="en-US" dirty="0">
              <a:solidFill>
                <a:srgbClr val="BBBBBB"/>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dirty="0" err="1">
                <a:effectLst/>
                <a:latin typeface="Consolas" panose="020B0609020204030204" pitchFamily="49" charset="0"/>
                <a:cs typeface="Consolas" panose="020B0609020204030204" pitchFamily="49" charset="0"/>
              </a:rPr>
              <a:t>printf</a:t>
            </a:r>
            <a:r>
              <a:rPr lang="en-US" dirty="0">
                <a:effectLst/>
                <a:latin typeface="Consolas" panose="020B0609020204030204" pitchFamily="49" charset="0"/>
                <a:cs typeface="Consolas" panose="020B0609020204030204" pitchFamily="49" charset="0"/>
              </a:rPr>
              <a:t>(</a:t>
            </a:r>
            <a:r>
              <a:rPr lang="en-US" dirty="0">
                <a:solidFill>
                  <a:srgbClr val="BA2121"/>
                </a:solidFill>
                <a:effectLst/>
                <a:latin typeface="Consolas" panose="020B0609020204030204" pitchFamily="49" charset="0"/>
                <a:cs typeface="Consolas" panose="020B0609020204030204" pitchFamily="49" charset="0"/>
              </a:rPr>
              <a:t>"MAX1: %d</a:t>
            </a:r>
            <a:r>
              <a:rPr lang="en-US" b="1" dirty="0">
                <a:solidFill>
                  <a:srgbClr val="AA5D1F"/>
                </a:solidFill>
                <a:effectLst/>
                <a:latin typeface="Consolas" panose="020B0609020204030204" pitchFamily="49" charset="0"/>
                <a:cs typeface="Consolas" panose="020B0609020204030204" pitchFamily="49" charset="0"/>
              </a:rPr>
              <a:t>\n</a:t>
            </a:r>
            <a:r>
              <a:rPr lang="en-US" dirty="0">
                <a:solidFill>
                  <a:srgbClr val="BA2121"/>
                </a:solidFill>
                <a:effectLst/>
                <a:latin typeface="Consolas" panose="020B0609020204030204" pitchFamily="49" charset="0"/>
                <a:cs typeface="Consolas" panose="020B0609020204030204" pitchFamily="49" charset="0"/>
              </a:rPr>
              <a:t>"</a:t>
            </a:r>
            <a:r>
              <a:rPr lang="en-US" dirty="0">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effectLst/>
                <a:latin typeface="Consolas" panose="020B0609020204030204" pitchFamily="49" charset="0"/>
                <a:cs typeface="Consolas" panose="020B0609020204030204" pitchFamily="49" charset="0"/>
              </a:rPr>
              <a:t>MAX1);</a:t>
            </a:r>
          </a:p>
          <a:p>
            <a:r>
              <a:rPr lang="en-US" dirty="0">
                <a:solidFill>
                  <a:srgbClr val="BBBBBB"/>
                </a:solidFill>
                <a:effectLst/>
                <a:latin typeface="Consolas" panose="020B0609020204030204" pitchFamily="49" charset="0"/>
                <a:cs typeface="Consolas" panose="020B0609020204030204" pitchFamily="49" charset="0"/>
              </a:rPr>
              <a:t>    </a:t>
            </a:r>
            <a:r>
              <a:rPr lang="en-US" dirty="0" err="1">
                <a:effectLst/>
                <a:latin typeface="Consolas" panose="020B0609020204030204" pitchFamily="49" charset="0"/>
                <a:cs typeface="Consolas" panose="020B0609020204030204" pitchFamily="49" charset="0"/>
              </a:rPr>
              <a:t>printf</a:t>
            </a:r>
            <a:r>
              <a:rPr lang="en-US" dirty="0">
                <a:effectLst/>
                <a:latin typeface="Consolas" panose="020B0609020204030204" pitchFamily="49" charset="0"/>
                <a:cs typeface="Consolas" panose="020B0609020204030204" pitchFamily="49" charset="0"/>
              </a:rPr>
              <a:t>(</a:t>
            </a:r>
            <a:r>
              <a:rPr lang="en-US" dirty="0">
                <a:solidFill>
                  <a:srgbClr val="BA2121"/>
                </a:solidFill>
                <a:effectLst/>
                <a:latin typeface="Consolas" panose="020B0609020204030204" pitchFamily="49" charset="0"/>
                <a:cs typeface="Consolas" panose="020B0609020204030204" pitchFamily="49" charset="0"/>
              </a:rPr>
              <a:t>"MAX2: %d</a:t>
            </a:r>
            <a:r>
              <a:rPr lang="en-US" b="1" dirty="0">
                <a:solidFill>
                  <a:srgbClr val="AA5D1F"/>
                </a:solidFill>
                <a:effectLst/>
                <a:latin typeface="Consolas" panose="020B0609020204030204" pitchFamily="49" charset="0"/>
                <a:cs typeface="Consolas" panose="020B0609020204030204" pitchFamily="49" charset="0"/>
              </a:rPr>
              <a:t>\n</a:t>
            </a:r>
            <a:r>
              <a:rPr lang="en-US" dirty="0">
                <a:solidFill>
                  <a:srgbClr val="BA2121"/>
                </a:solidFill>
                <a:effectLst/>
                <a:latin typeface="Consolas" panose="020B0609020204030204" pitchFamily="49" charset="0"/>
                <a:cs typeface="Consolas" panose="020B0609020204030204" pitchFamily="49" charset="0"/>
              </a:rPr>
              <a:t>"</a:t>
            </a:r>
            <a:r>
              <a:rPr lang="en-US" dirty="0">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effectLst/>
                <a:latin typeface="Consolas" panose="020B0609020204030204" pitchFamily="49" charset="0"/>
                <a:cs typeface="Consolas" panose="020B0609020204030204" pitchFamily="49" charset="0"/>
              </a:rPr>
              <a:t>MAX2);</a:t>
            </a:r>
          </a:p>
          <a:p>
            <a:r>
              <a:rPr lang="en-US" dirty="0">
                <a:solidFill>
                  <a:srgbClr val="BBBBBB"/>
                </a:solidFill>
                <a:effectLst/>
                <a:latin typeface="Consolas" panose="020B0609020204030204" pitchFamily="49" charset="0"/>
                <a:cs typeface="Consolas" panose="020B0609020204030204" pitchFamily="49" charset="0"/>
              </a:rPr>
              <a:t>    </a:t>
            </a:r>
            <a:r>
              <a:rPr lang="en-US" b="1" dirty="0">
                <a:solidFill>
                  <a:srgbClr val="008000"/>
                </a:solidFill>
                <a:effectLst/>
                <a:latin typeface="Consolas" panose="020B0609020204030204" pitchFamily="49" charset="0"/>
                <a:cs typeface="Consolas" panose="020B0609020204030204" pitchFamily="49" charset="0"/>
              </a:rPr>
              <a:t>return</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0</a:t>
            </a:r>
            <a:r>
              <a:rPr lang="en-US" dirty="0">
                <a:solidFill>
                  <a:srgbClr val="000000"/>
                </a:solidFill>
                <a:effectLst/>
                <a:latin typeface="Consolas" panose="020B0609020204030204" pitchFamily="49" charset="0"/>
                <a:cs typeface="Consolas" panose="020B0609020204030204" pitchFamily="49" charset="0"/>
              </a:rPr>
              <a:t>;</a:t>
            </a:r>
            <a:endParaRPr lang="en-US" dirty="0">
              <a:solidFill>
                <a:srgbClr val="008000"/>
              </a:solidFill>
              <a:effectLst/>
              <a:latin typeface="Consolas" panose="020B0609020204030204" pitchFamily="49" charset="0"/>
              <a:cs typeface="Consolas" panose="020B0609020204030204" pitchFamily="49" charset="0"/>
            </a:endParaRPr>
          </a:p>
          <a:p>
            <a:r>
              <a:rPr lang="en-US" dirty="0">
                <a:effectLst/>
                <a:latin typeface="Consolas" panose="020B0609020204030204" pitchFamily="49" charset="0"/>
                <a:cs typeface="Consolas" panose="020B0609020204030204" pitchFamily="49" charset="0"/>
              </a:rPr>
              <a:t>}</a:t>
            </a:r>
          </a:p>
        </p:txBody>
      </p:sp>
      <p:sp>
        <p:nvSpPr>
          <p:cNvPr id="9" name="TextBox 8">
            <a:extLst>
              <a:ext uri="{FF2B5EF4-FFF2-40B4-BE49-F238E27FC236}">
                <a16:creationId xmlns:a16="http://schemas.microsoft.com/office/drawing/2014/main" id="{537F7675-5502-02E5-D50A-03AC09929A70}"/>
              </a:ext>
            </a:extLst>
          </p:cNvPr>
          <p:cNvSpPr txBox="1"/>
          <p:nvPr/>
        </p:nvSpPr>
        <p:spPr>
          <a:xfrm>
            <a:off x="1002891" y="3372537"/>
            <a:ext cx="3785421" cy="369332"/>
          </a:xfrm>
          <a:prstGeom prst="rect">
            <a:avLst/>
          </a:prstGeom>
          <a:solidFill>
            <a:schemeClr val="bg2"/>
          </a:solidFill>
        </p:spPr>
        <p:txBody>
          <a:bodyPr wrap="square">
            <a:spAutoFit/>
          </a:bodyPr>
          <a:lstStyle/>
          <a:p>
            <a:r>
              <a:rPr lang="en-US" dirty="0">
                <a:solidFill>
                  <a:srgbClr val="9C6500"/>
                </a:solidFill>
                <a:effectLst/>
                <a:latin typeface="Consolas" panose="020B0609020204030204" pitchFamily="49" charset="0"/>
                <a:cs typeface="Consolas" panose="020B0609020204030204" pitchFamily="49" charset="0"/>
              </a:rPr>
              <a:t>#define MAX1 99999</a:t>
            </a:r>
            <a:endParaRPr lang="en-US" dirty="0"/>
          </a:p>
        </p:txBody>
      </p:sp>
    </p:spTree>
    <p:extLst>
      <p:ext uri="{BB962C8B-B14F-4D97-AF65-F5344CB8AC3E}">
        <p14:creationId xmlns:p14="http://schemas.microsoft.com/office/powerpoint/2010/main" val="2036684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学论网-矩形 1">
            <a:extLst>
              <a:ext uri="{FF2B5EF4-FFF2-40B4-BE49-F238E27FC236}">
                <a16:creationId xmlns:a16="http://schemas.microsoft.com/office/drawing/2014/main" id="{A0A0D46F-9225-34CF-C885-1D4E76F3F44A}"/>
              </a:ext>
            </a:extLst>
          </p:cNvPr>
          <p:cNvSpPr/>
          <p:nvPr/>
        </p:nvSpPr>
        <p:spPr>
          <a:xfrm>
            <a:off x="0" y="672782"/>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定义常量</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4" name="学论网-www.xuelun.me">
            <a:extLst>
              <a:ext uri="{FF2B5EF4-FFF2-40B4-BE49-F238E27FC236}">
                <a16:creationId xmlns:a16="http://schemas.microsoft.com/office/drawing/2014/main" id="{DD3C1313-651D-2256-1D11-C846AAC1EA3B}"/>
              </a:ext>
            </a:extLst>
          </p:cNvPr>
          <p:cNvSpPr txBox="1"/>
          <p:nvPr/>
        </p:nvSpPr>
        <p:spPr>
          <a:xfrm>
            <a:off x="664029" y="1814403"/>
            <a:ext cx="6282462" cy="4431983"/>
          </a:xfrm>
          <a:prstGeom prst="rect">
            <a:avLst/>
          </a:prstGeom>
          <a:noFill/>
          <a:ln>
            <a:noFill/>
          </a:ln>
        </p:spPr>
        <p:txBody>
          <a:bodyPr wrap="square" lIns="0" tIns="0" rIns="0" bIns="0" rtlCol="0">
            <a:spAutoFit/>
          </a:bodyPr>
          <a:lstStyle/>
          <a:p>
            <a:r>
              <a:rPr lang="en-US" altLang="zh-CN" sz="2400" dirty="0">
                <a:latin typeface="Consolas" panose="020B0609020204030204" pitchFamily="49" charset="0"/>
                <a:ea typeface="Microsoft YaHei" panose="020B0503020204020204" pitchFamily="34" charset="-122"/>
                <a:cs typeface="Consolas" panose="020B0609020204030204" pitchFamily="49" charset="0"/>
              </a:rPr>
              <a:t>C</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语言里有两种简单的定义常量的方式：</a:t>
            </a:r>
            <a:endParaRPr lang="en-US" altLang="zh-CN" sz="2400" dirty="0">
              <a:latin typeface="Consolas" panose="020B0609020204030204" pitchFamily="49" charset="0"/>
              <a:ea typeface="Microsoft YaHei" panose="020B0503020204020204" pitchFamily="34" charset="-122"/>
              <a:cs typeface="Consolas" panose="020B0609020204030204" pitchFamily="49" charset="0"/>
            </a:endParaRPr>
          </a:p>
          <a:p>
            <a:endParaRPr lang="en-US" altLang="zh-CN" sz="2400" dirty="0">
              <a:latin typeface="Consolas" panose="020B0609020204030204" pitchFamily="49" charset="0"/>
              <a:ea typeface="Microsoft YaHei" panose="020B0503020204020204" pitchFamily="34" charset="-122"/>
              <a:cs typeface="Consolas" panose="020B0609020204030204" pitchFamily="49" charset="0"/>
            </a:endParaRPr>
          </a:p>
          <a:p>
            <a:pPr marL="342900" indent="-342900">
              <a:buFont typeface="Arial" panose="020B0604020202020204" pitchFamily="34" charset="0"/>
              <a:buChar char="•"/>
            </a:pPr>
            <a:r>
              <a:rPr lang="zh-CN" altLang="en-US" sz="2400" dirty="0">
                <a:latin typeface="Consolas" panose="020B0609020204030204" pitchFamily="49" charset="0"/>
                <a:ea typeface="Microsoft YaHei" panose="020B0503020204020204" pitchFamily="34" charset="-122"/>
                <a:cs typeface="Consolas" panose="020B0609020204030204" pitchFamily="49" charset="0"/>
              </a:rPr>
              <a:t>使用</a:t>
            </a:r>
            <a:r>
              <a:rPr lang="en-US" altLang="zh-CN"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#define</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预处理器</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(preprocessor)</a:t>
            </a:r>
            <a:br>
              <a:rPr lang="en-US" altLang="zh-CN" sz="2400" dirty="0">
                <a:latin typeface="Consolas" panose="020B0609020204030204" pitchFamily="49" charset="0"/>
                <a:ea typeface="Microsoft YaHei" panose="020B0503020204020204" pitchFamily="34" charset="-122"/>
                <a:cs typeface="Consolas" panose="020B0609020204030204" pitchFamily="49" charset="0"/>
              </a:rPr>
            </a:b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编译器将</a:t>
            </a:r>
            <a:r>
              <a:rPr lang="en-US" altLang="zh-CN" sz="2400" dirty="0" err="1">
                <a:solidFill>
                  <a:srgbClr val="FF0000"/>
                </a:solidFill>
                <a:latin typeface="Consolas" panose="020B0609020204030204" pitchFamily="49" charset="0"/>
                <a:ea typeface="Microsoft YaHei" panose="020B0503020204020204" pitchFamily="34" charset="-122"/>
                <a:cs typeface="Consolas" panose="020B0609020204030204" pitchFamily="49" charset="0"/>
              </a:rPr>
              <a:t>two_plus_three</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字面意义上替换成</a:t>
            </a:r>
            <a:r>
              <a:rPr lang="en-US" altLang="zh-CN"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2+3</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p>
          <a:p>
            <a:pPr marL="342900" indent="-342900">
              <a:buFont typeface="Arial" panose="020B0604020202020204" pitchFamily="34" charset="0"/>
              <a:buChar char="•"/>
            </a:pPr>
            <a:endParaRPr lang="en-US" altLang="zh-CN" sz="2400" dirty="0">
              <a:latin typeface="Consolas" panose="020B0609020204030204" pitchFamily="49" charset="0"/>
              <a:ea typeface="Microsoft YaHei" panose="020B0503020204020204" pitchFamily="34" charset="-122"/>
              <a:cs typeface="Consolas" panose="020B0609020204030204" pitchFamily="49" charset="0"/>
            </a:endParaRPr>
          </a:p>
          <a:p>
            <a:endParaRPr lang="en-US" altLang="zh-CN" sz="2400" dirty="0">
              <a:latin typeface="Consolas" panose="020B0609020204030204" pitchFamily="49" charset="0"/>
              <a:ea typeface="Microsoft YaHei" panose="020B0503020204020204" pitchFamily="34" charset="-122"/>
              <a:cs typeface="Consolas" panose="020B0609020204030204" pitchFamily="49" charset="0"/>
            </a:endParaRPr>
          </a:p>
          <a:p>
            <a:pPr marL="342900" indent="-342900">
              <a:buFont typeface="Arial" panose="020B0604020202020204" pitchFamily="34" charset="0"/>
              <a:buChar char="•"/>
            </a:pPr>
            <a:r>
              <a:rPr lang="zh-CN" altLang="en-US" sz="2400" dirty="0">
                <a:latin typeface="Consolas" panose="020B0609020204030204" pitchFamily="49" charset="0"/>
                <a:ea typeface="Microsoft YaHei" panose="020B0503020204020204" pitchFamily="34" charset="-122"/>
                <a:cs typeface="Consolas" panose="020B0609020204030204" pitchFamily="49" charset="0"/>
              </a:rPr>
              <a:t>使用</a:t>
            </a:r>
            <a:r>
              <a:rPr lang="en-US" altLang="zh-CN"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const</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关键字</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(keyword)</a:t>
            </a:r>
            <a:br>
              <a:rPr lang="en-US" altLang="zh-CN" sz="2400" dirty="0">
                <a:latin typeface="Consolas" panose="020B0609020204030204" pitchFamily="49" charset="0"/>
                <a:ea typeface="Microsoft YaHei" panose="020B0503020204020204" pitchFamily="34" charset="-122"/>
                <a:cs typeface="Consolas" panose="020B0609020204030204" pitchFamily="49" charset="0"/>
              </a:rPr>
            </a:b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err="1">
                <a:solidFill>
                  <a:srgbClr val="FF0000"/>
                </a:solidFill>
                <a:latin typeface="Consolas" panose="020B0609020204030204" pitchFamily="49" charset="0"/>
                <a:ea typeface="Microsoft YaHei" panose="020B0503020204020204" pitchFamily="34" charset="-122"/>
                <a:cs typeface="Consolas" panose="020B0609020204030204" pitchFamily="49" charset="0"/>
              </a:rPr>
              <a:t>two_and_three</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是一个</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int</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常量变量，它的值是</a:t>
            </a:r>
            <a:r>
              <a:rPr lang="en-US" altLang="zh-CN"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5</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，也就是</a:t>
            </a:r>
            <a:r>
              <a:rPr lang="en-US" altLang="zh-CN"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2+3</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的运算结果</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br>
              <a:rPr lang="en-US" altLang="zh-CN" sz="2400" dirty="0">
                <a:latin typeface="Consolas" panose="020B0609020204030204" pitchFamily="49" charset="0"/>
                <a:ea typeface="Microsoft YaHei" panose="020B0503020204020204" pitchFamily="34" charset="-122"/>
                <a:cs typeface="Consolas" panose="020B0609020204030204" pitchFamily="49" charset="0"/>
              </a:rPr>
            </a:br>
            <a:br>
              <a:rPr lang="en-US" altLang="zh-CN" sz="2400" dirty="0">
                <a:latin typeface="Consolas" panose="020B0609020204030204" pitchFamily="49" charset="0"/>
                <a:ea typeface="Microsoft YaHei" panose="020B0503020204020204" pitchFamily="34" charset="-122"/>
                <a:cs typeface="Consolas" panose="020B0609020204030204" pitchFamily="49" charset="0"/>
              </a:rPr>
            </a:br>
            <a:endParaRPr lang="en-US" altLang="zh-CN" sz="2400" dirty="0">
              <a:latin typeface="Consolas" panose="020B0609020204030204" pitchFamily="49" charset="0"/>
              <a:ea typeface="Microsoft YaHei" panose="020B0503020204020204" pitchFamily="34" charset="-122"/>
              <a:cs typeface="Consolas" panose="020B0609020204030204" pitchFamily="49" charset="0"/>
            </a:endParaRPr>
          </a:p>
        </p:txBody>
      </p:sp>
      <p:sp>
        <p:nvSpPr>
          <p:cNvPr id="5" name="TextBox 4">
            <a:extLst>
              <a:ext uri="{FF2B5EF4-FFF2-40B4-BE49-F238E27FC236}">
                <a16:creationId xmlns:a16="http://schemas.microsoft.com/office/drawing/2014/main" id="{71202B13-E77F-435A-5F5D-E3EAEB1405EC}"/>
              </a:ext>
            </a:extLst>
          </p:cNvPr>
          <p:cNvSpPr txBox="1"/>
          <p:nvPr/>
        </p:nvSpPr>
        <p:spPr>
          <a:xfrm>
            <a:off x="1002891" y="5594966"/>
            <a:ext cx="4365522" cy="369332"/>
          </a:xfrm>
          <a:prstGeom prst="rect">
            <a:avLst/>
          </a:prstGeom>
          <a:solidFill>
            <a:schemeClr val="bg2"/>
          </a:solidFill>
        </p:spPr>
        <p:txBody>
          <a:bodyPr wrap="square">
            <a:spAutoFit/>
          </a:bodyPr>
          <a:lstStyle/>
          <a:p>
            <a:r>
              <a:rPr lang="en-US" b="1" dirty="0">
                <a:solidFill>
                  <a:srgbClr val="008000"/>
                </a:solidFill>
                <a:effectLst/>
                <a:latin typeface="Consolas" panose="020B0609020204030204" pitchFamily="49" charset="0"/>
                <a:cs typeface="Consolas" panose="020B0609020204030204" pitchFamily="49" charset="0"/>
              </a:rPr>
              <a:t>const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err="1">
                <a:effectLst/>
                <a:latin typeface="Consolas" panose="020B0609020204030204" pitchFamily="49" charset="0"/>
                <a:cs typeface="Consolas" panose="020B0609020204030204" pitchFamily="49" charset="0"/>
              </a:rPr>
              <a:t>two_and_three</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2+3</a:t>
            </a:r>
            <a:r>
              <a:rPr lang="en-US" dirty="0">
                <a:effectLst/>
                <a:latin typeface="Consolas" panose="020B0609020204030204" pitchFamily="49" charset="0"/>
                <a:cs typeface="Consolas" panose="020B0609020204030204" pitchFamily="49" charset="0"/>
              </a:rPr>
              <a:t>;</a:t>
            </a:r>
            <a:endParaRPr lang="en-US" dirty="0">
              <a:latin typeface="Consolas" panose="020B0609020204030204" pitchFamily="49" charset="0"/>
              <a:cs typeface="Consolas" panose="020B0609020204030204" pitchFamily="49" charset="0"/>
            </a:endParaRPr>
          </a:p>
        </p:txBody>
      </p:sp>
      <p:sp>
        <p:nvSpPr>
          <p:cNvPr id="7" name="TextBox 6">
            <a:extLst>
              <a:ext uri="{FF2B5EF4-FFF2-40B4-BE49-F238E27FC236}">
                <a16:creationId xmlns:a16="http://schemas.microsoft.com/office/drawing/2014/main" id="{AB177265-DBF7-1EF7-5317-A9FF5C592331}"/>
              </a:ext>
            </a:extLst>
          </p:cNvPr>
          <p:cNvSpPr txBox="1"/>
          <p:nvPr/>
        </p:nvSpPr>
        <p:spPr>
          <a:xfrm>
            <a:off x="7199495" y="1814403"/>
            <a:ext cx="4992505" cy="3693319"/>
          </a:xfrm>
          <a:prstGeom prst="rect">
            <a:avLst/>
          </a:prstGeom>
          <a:solidFill>
            <a:schemeClr val="bg2"/>
          </a:solidFill>
        </p:spPr>
        <p:txBody>
          <a:bodyPr wrap="square">
            <a:spAutoFit/>
          </a:bodyPr>
          <a:lstStyle/>
          <a:p>
            <a:r>
              <a:rPr lang="en-US" dirty="0">
                <a:solidFill>
                  <a:srgbClr val="9C6500"/>
                </a:solidFill>
                <a:effectLst/>
                <a:latin typeface="Consolas" panose="020B0609020204030204" pitchFamily="49" charset="0"/>
                <a:cs typeface="Consolas" panose="020B0609020204030204" pitchFamily="49" charset="0"/>
              </a:rPr>
              <a:t>#include</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&lt;</a:t>
            </a:r>
            <a:r>
              <a:rPr lang="en-US" i="1" dirty="0" err="1">
                <a:solidFill>
                  <a:srgbClr val="3D7B7B"/>
                </a:solidFill>
                <a:effectLst/>
                <a:latin typeface="Consolas" panose="020B0609020204030204" pitchFamily="49" charset="0"/>
                <a:cs typeface="Consolas" panose="020B0609020204030204" pitchFamily="49" charset="0"/>
              </a:rPr>
              <a:t>stdio.h</a:t>
            </a:r>
            <a:r>
              <a:rPr lang="en-US" i="1" dirty="0">
                <a:solidFill>
                  <a:srgbClr val="3D7B7B"/>
                </a:solidFill>
                <a:effectLst/>
                <a:latin typeface="Consolas" panose="020B0609020204030204" pitchFamily="49" charset="0"/>
                <a:cs typeface="Consolas" panose="020B0609020204030204" pitchFamily="49" charset="0"/>
              </a:rPr>
              <a:t>&gt;</a:t>
            </a:r>
            <a:br>
              <a:rPr lang="en-US" dirty="0">
                <a:solidFill>
                  <a:srgbClr val="BBBBBB"/>
                </a:solidFill>
                <a:effectLst/>
                <a:latin typeface="Consolas" panose="020B0609020204030204" pitchFamily="49" charset="0"/>
                <a:cs typeface="Consolas" panose="020B0609020204030204" pitchFamily="49" charset="0"/>
              </a:rPr>
            </a:br>
            <a:endParaRPr lang="en-US" dirty="0">
              <a:solidFill>
                <a:srgbClr val="BBBBBB"/>
              </a:solidFill>
              <a:effectLst/>
              <a:latin typeface="Consolas" panose="020B0609020204030204" pitchFamily="49" charset="0"/>
              <a:cs typeface="Consolas" panose="020B0609020204030204" pitchFamily="49" charset="0"/>
            </a:endParaRPr>
          </a:p>
          <a:p>
            <a:r>
              <a:rPr lang="en-US" dirty="0">
                <a:solidFill>
                  <a:srgbClr val="9C6500"/>
                </a:solidFill>
                <a:effectLst/>
                <a:latin typeface="Consolas" panose="020B0609020204030204" pitchFamily="49" charset="0"/>
                <a:cs typeface="Consolas" panose="020B0609020204030204" pitchFamily="49" charset="0"/>
              </a:rPr>
              <a:t>#define </a:t>
            </a:r>
            <a:r>
              <a:rPr lang="en-US" dirty="0" err="1">
                <a:solidFill>
                  <a:srgbClr val="9C6500"/>
                </a:solidFill>
                <a:effectLst/>
                <a:latin typeface="Consolas" panose="020B0609020204030204" pitchFamily="49" charset="0"/>
                <a:cs typeface="Consolas" panose="020B0609020204030204" pitchFamily="49" charset="0"/>
              </a:rPr>
              <a:t>two_plus_three</a:t>
            </a:r>
            <a:r>
              <a:rPr lang="en-US" dirty="0">
                <a:solidFill>
                  <a:srgbClr val="9C6500"/>
                </a:solidFill>
                <a:effectLst/>
                <a:latin typeface="Consolas" panose="020B0609020204030204" pitchFamily="49" charset="0"/>
                <a:cs typeface="Consolas" panose="020B0609020204030204" pitchFamily="49" charset="0"/>
              </a:rPr>
              <a:t> 2+3</a:t>
            </a:r>
            <a:br>
              <a:rPr lang="en-US" dirty="0">
                <a:solidFill>
                  <a:srgbClr val="BBBBBB"/>
                </a:solidFill>
                <a:effectLst/>
                <a:latin typeface="Consolas" panose="020B0609020204030204" pitchFamily="49" charset="0"/>
                <a:cs typeface="Consolas" panose="020B0609020204030204" pitchFamily="49" charset="0"/>
              </a:rPr>
            </a:br>
            <a:endParaRPr lang="en-US" dirty="0">
              <a:solidFill>
                <a:srgbClr val="BBBBBB"/>
              </a:solidFill>
              <a:effectLst/>
              <a:latin typeface="Consolas" panose="020B0609020204030204" pitchFamily="49" charset="0"/>
              <a:cs typeface="Consolas" panose="020B0609020204030204" pitchFamily="49" charset="0"/>
            </a:endParaRPr>
          </a:p>
          <a:p>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FF"/>
                </a:solidFill>
                <a:effectLst/>
                <a:latin typeface="Consolas" panose="020B0609020204030204" pitchFamily="49" charset="0"/>
                <a:cs typeface="Consolas" panose="020B0609020204030204" pitchFamily="49" charset="0"/>
              </a:rPr>
              <a:t>main</a:t>
            </a:r>
            <a:r>
              <a:rPr lang="en-US" dirty="0">
                <a:solidFill>
                  <a:srgbClr val="000000"/>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a:t>
            </a:r>
            <a:endParaRPr lang="en-US" dirty="0">
              <a:solidFill>
                <a:srgbClr val="0000FF"/>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b="1" dirty="0">
                <a:solidFill>
                  <a:srgbClr val="008000"/>
                </a:solidFill>
                <a:effectLst/>
                <a:latin typeface="Consolas" panose="020B0609020204030204" pitchFamily="49" charset="0"/>
                <a:cs typeface="Consolas" panose="020B0609020204030204" pitchFamily="49" charset="0"/>
              </a:rPr>
              <a:t>const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err="1">
                <a:effectLst/>
                <a:latin typeface="Consolas" panose="020B0609020204030204" pitchFamily="49" charset="0"/>
                <a:cs typeface="Consolas" panose="020B0609020204030204" pitchFamily="49" charset="0"/>
              </a:rPr>
              <a:t>two_and_three</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2+3</a:t>
            </a:r>
            <a:r>
              <a:rPr lang="en-US" dirty="0">
                <a:effectLst/>
                <a:latin typeface="Consolas" panose="020B0609020204030204" pitchFamily="49" charset="0"/>
                <a:cs typeface="Consolas" panose="020B0609020204030204" pitchFamily="49" charset="0"/>
              </a:rPr>
              <a:t>;</a:t>
            </a:r>
          </a:p>
          <a:p>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x,</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y;</a:t>
            </a:r>
            <a:endParaRPr lang="en-US" dirty="0">
              <a:solidFill>
                <a:srgbClr val="BBBBBB"/>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dirty="0">
                <a:effectLst/>
                <a:latin typeface="Consolas" panose="020B0609020204030204" pitchFamily="49" charset="0"/>
                <a:cs typeface="Consolas" panose="020B0609020204030204" pitchFamily="49" charset="0"/>
              </a:rPr>
              <a:t>x</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2</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err="1">
                <a:effectLst/>
                <a:latin typeface="Consolas" panose="020B0609020204030204" pitchFamily="49" charset="0"/>
                <a:cs typeface="Consolas" panose="020B0609020204030204" pitchFamily="49" charset="0"/>
              </a:rPr>
              <a:t>two_plus_three</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5</a:t>
            </a:r>
            <a:r>
              <a:rPr lang="en-US" dirty="0">
                <a:effectLst/>
                <a:latin typeface="Consolas" panose="020B0609020204030204" pitchFamily="49" charset="0"/>
                <a:cs typeface="Consolas" panose="020B0609020204030204" pitchFamily="49" charset="0"/>
              </a:rPr>
              <a:t>;</a:t>
            </a:r>
          </a:p>
          <a:p>
            <a:r>
              <a:rPr lang="en-US" dirty="0">
                <a:solidFill>
                  <a:srgbClr val="BBBBBB"/>
                </a:solidFill>
                <a:effectLst/>
                <a:latin typeface="Consolas" panose="020B0609020204030204" pitchFamily="49" charset="0"/>
                <a:cs typeface="Consolas" panose="020B0609020204030204" pitchFamily="49" charset="0"/>
              </a:rPr>
              <a:t>    </a:t>
            </a:r>
            <a:r>
              <a:rPr lang="en-US" dirty="0">
                <a:effectLst/>
                <a:latin typeface="Consolas" panose="020B0609020204030204" pitchFamily="49" charset="0"/>
                <a:cs typeface="Consolas" panose="020B0609020204030204" pitchFamily="49" charset="0"/>
              </a:rPr>
              <a:t>y</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2</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err="1">
                <a:effectLst/>
                <a:latin typeface="Consolas" panose="020B0609020204030204" pitchFamily="49" charset="0"/>
                <a:cs typeface="Consolas" panose="020B0609020204030204" pitchFamily="49" charset="0"/>
              </a:rPr>
              <a:t>two_and_three</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5</a:t>
            </a:r>
            <a:r>
              <a:rPr lang="en-US" dirty="0">
                <a:effectLst/>
                <a:latin typeface="Consolas" panose="020B0609020204030204" pitchFamily="49" charset="0"/>
                <a:cs typeface="Consolas" panose="020B0609020204030204" pitchFamily="49" charset="0"/>
              </a:rPr>
              <a:t>;</a:t>
            </a:r>
          </a:p>
          <a:p>
            <a:r>
              <a:rPr lang="en-US" dirty="0">
                <a:solidFill>
                  <a:srgbClr val="BBBBBB"/>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printf</a:t>
            </a:r>
            <a:r>
              <a:rPr lang="en-US" dirty="0">
                <a:solidFill>
                  <a:srgbClr val="000000"/>
                </a:solidFill>
                <a:effectLst/>
                <a:latin typeface="Consolas" panose="020B0609020204030204" pitchFamily="49" charset="0"/>
                <a:cs typeface="Consolas" panose="020B0609020204030204" pitchFamily="49" charset="0"/>
              </a:rPr>
              <a:t>(</a:t>
            </a:r>
            <a:r>
              <a:rPr lang="en-US" dirty="0">
                <a:solidFill>
                  <a:srgbClr val="BA2121"/>
                </a:solidFill>
                <a:effectLst/>
                <a:latin typeface="Consolas" panose="020B0609020204030204" pitchFamily="49" charset="0"/>
                <a:cs typeface="Consolas" panose="020B0609020204030204" pitchFamily="49" charset="0"/>
              </a:rPr>
              <a:t>"2 * 2 + 3 * 5 = %d</a:t>
            </a:r>
            <a:r>
              <a:rPr lang="en-US" b="1" dirty="0">
                <a:solidFill>
                  <a:srgbClr val="AA5D1F"/>
                </a:solidFill>
                <a:effectLst/>
                <a:latin typeface="Consolas" panose="020B0609020204030204" pitchFamily="49" charset="0"/>
                <a:cs typeface="Consolas" panose="020B0609020204030204" pitchFamily="49" charset="0"/>
              </a:rPr>
              <a:t>\n</a:t>
            </a:r>
            <a:r>
              <a:rPr lang="en-US" dirty="0">
                <a:solidFill>
                  <a:srgbClr val="BA2121"/>
                </a:solidFill>
                <a:effectLst/>
                <a:latin typeface="Consolas" panose="020B0609020204030204" pitchFamily="49" charset="0"/>
                <a:cs typeface="Consolas" panose="020B0609020204030204" pitchFamily="49" charset="0"/>
              </a:rPr>
              <a:t>"</a:t>
            </a:r>
            <a:r>
              <a:rPr lang="en-US" dirty="0">
                <a:solidFill>
                  <a:srgbClr val="000000"/>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x);</a:t>
            </a:r>
            <a:endParaRPr lang="en-US" dirty="0">
              <a:solidFill>
                <a:srgbClr val="BA2121"/>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printf</a:t>
            </a:r>
            <a:r>
              <a:rPr lang="en-US" dirty="0">
                <a:solidFill>
                  <a:srgbClr val="000000"/>
                </a:solidFill>
                <a:effectLst/>
                <a:latin typeface="Consolas" panose="020B0609020204030204" pitchFamily="49" charset="0"/>
                <a:cs typeface="Consolas" panose="020B0609020204030204" pitchFamily="49" charset="0"/>
              </a:rPr>
              <a:t>(</a:t>
            </a:r>
            <a:r>
              <a:rPr lang="en-US" dirty="0">
                <a:solidFill>
                  <a:srgbClr val="BA2121"/>
                </a:solidFill>
                <a:effectLst/>
                <a:latin typeface="Consolas" panose="020B0609020204030204" pitchFamily="49" charset="0"/>
                <a:cs typeface="Consolas" panose="020B0609020204030204" pitchFamily="49" charset="0"/>
              </a:rPr>
              <a:t>"2 *(2 + 3)* 5 = %d</a:t>
            </a:r>
            <a:r>
              <a:rPr lang="en-US" b="1" dirty="0">
                <a:solidFill>
                  <a:srgbClr val="AA5D1F"/>
                </a:solidFill>
                <a:effectLst/>
                <a:latin typeface="Consolas" panose="020B0609020204030204" pitchFamily="49" charset="0"/>
                <a:cs typeface="Consolas" panose="020B0609020204030204" pitchFamily="49" charset="0"/>
              </a:rPr>
              <a:t>\n</a:t>
            </a:r>
            <a:r>
              <a:rPr lang="en-US" dirty="0">
                <a:solidFill>
                  <a:srgbClr val="BA2121"/>
                </a:solidFill>
                <a:effectLst/>
                <a:latin typeface="Consolas" panose="020B0609020204030204" pitchFamily="49" charset="0"/>
                <a:cs typeface="Consolas" panose="020B0609020204030204" pitchFamily="49" charset="0"/>
              </a:rPr>
              <a:t>"</a:t>
            </a:r>
            <a:r>
              <a:rPr lang="en-US" dirty="0">
                <a:solidFill>
                  <a:srgbClr val="000000"/>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y);</a:t>
            </a:r>
            <a:endParaRPr lang="en-US" dirty="0">
              <a:solidFill>
                <a:srgbClr val="BA2121"/>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b="1" dirty="0">
                <a:solidFill>
                  <a:srgbClr val="008000"/>
                </a:solidFill>
                <a:effectLst/>
                <a:latin typeface="Consolas" panose="020B0609020204030204" pitchFamily="49" charset="0"/>
                <a:cs typeface="Consolas" panose="020B0609020204030204" pitchFamily="49" charset="0"/>
              </a:rPr>
              <a:t>return</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0</a:t>
            </a:r>
            <a:r>
              <a:rPr lang="en-US" dirty="0">
                <a:solidFill>
                  <a:srgbClr val="000000"/>
                </a:solidFill>
                <a:effectLst/>
                <a:latin typeface="Consolas" panose="020B0609020204030204" pitchFamily="49" charset="0"/>
                <a:cs typeface="Consolas" panose="020B0609020204030204" pitchFamily="49" charset="0"/>
              </a:rPr>
              <a:t>;</a:t>
            </a:r>
            <a:endParaRPr lang="en-US" dirty="0">
              <a:solidFill>
                <a:srgbClr val="008000"/>
              </a:solidFill>
              <a:effectLst/>
              <a:latin typeface="Consolas" panose="020B0609020204030204" pitchFamily="49" charset="0"/>
              <a:cs typeface="Consolas" panose="020B0609020204030204" pitchFamily="49" charset="0"/>
            </a:endParaRPr>
          </a:p>
          <a:p>
            <a:r>
              <a:rPr lang="en-US" dirty="0">
                <a:effectLst/>
                <a:latin typeface="Consolas" panose="020B0609020204030204" pitchFamily="49" charset="0"/>
                <a:cs typeface="Consolas" panose="020B0609020204030204" pitchFamily="49" charset="0"/>
              </a:rPr>
              <a:t>}</a:t>
            </a:r>
          </a:p>
        </p:txBody>
      </p:sp>
      <p:sp>
        <p:nvSpPr>
          <p:cNvPr id="9" name="TextBox 8">
            <a:extLst>
              <a:ext uri="{FF2B5EF4-FFF2-40B4-BE49-F238E27FC236}">
                <a16:creationId xmlns:a16="http://schemas.microsoft.com/office/drawing/2014/main" id="{537F7675-5502-02E5-D50A-03AC09929A70}"/>
              </a:ext>
            </a:extLst>
          </p:cNvPr>
          <p:cNvSpPr txBox="1"/>
          <p:nvPr/>
        </p:nvSpPr>
        <p:spPr>
          <a:xfrm>
            <a:off x="1002891" y="3711747"/>
            <a:ext cx="3785421" cy="369332"/>
          </a:xfrm>
          <a:prstGeom prst="rect">
            <a:avLst/>
          </a:prstGeom>
          <a:solidFill>
            <a:schemeClr val="bg2"/>
          </a:solidFill>
        </p:spPr>
        <p:txBody>
          <a:bodyPr wrap="square">
            <a:spAutoFit/>
          </a:bodyPr>
          <a:lstStyle/>
          <a:p>
            <a:r>
              <a:rPr lang="en-US" dirty="0">
                <a:solidFill>
                  <a:srgbClr val="9C6500"/>
                </a:solidFill>
                <a:effectLst/>
                <a:latin typeface="Consolas" panose="020B0609020204030204" pitchFamily="49" charset="0"/>
                <a:cs typeface="Consolas" panose="020B0609020204030204" pitchFamily="49" charset="0"/>
              </a:rPr>
              <a:t>#define </a:t>
            </a:r>
            <a:r>
              <a:rPr lang="en-US" dirty="0" err="1">
                <a:solidFill>
                  <a:srgbClr val="9C6500"/>
                </a:solidFill>
                <a:effectLst/>
                <a:latin typeface="Consolas" panose="020B0609020204030204" pitchFamily="49" charset="0"/>
                <a:cs typeface="Consolas" panose="020B0609020204030204" pitchFamily="49" charset="0"/>
              </a:rPr>
              <a:t>two_plus_three</a:t>
            </a:r>
            <a:r>
              <a:rPr lang="en-US" dirty="0">
                <a:solidFill>
                  <a:srgbClr val="9C6500"/>
                </a:solidFill>
                <a:effectLst/>
                <a:latin typeface="Consolas" panose="020B0609020204030204" pitchFamily="49" charset="0"/>
                <a:cs typeface="Consolas" panose="020B0609020204030204" pitchFamily="49" charset="0"/>
              </a:rPr>
              <a:t> 2+3</a:t>
            </a:r>
            <a:endParaRPr lang="en-US" dirty="0"/>
          </a:p>
        </p:txBody>
      </p:sp>
      <p:sp>
        <p:nvSpPr>
          <p:cNvPr id="6" name="TextBox 5">
            <a:extLst>
              <a:ext uri="{FF2B5EF4-FFF2-40B4-BE49-F238E27FC236}">
                <a16:creationId xmlns:a16="http://schemas.microsoft.com/office/drawing/2014/main" id="{0B99BEDE-3420-1690-A6EF-113EE6FE41BA}"/>
              </a:ext>
            </a:extLst>
          </p:cNvPr>
          <p:cNvSpPr txBox="1"/>
          <p:nvPr/>
        </p:nvSpPr>
        <p:spPr>
          <a:xfrm>
            <a:off x="7199495" y="5978176"/>
            <a:ext cx="3377381" cy="646331"/>
          </a:xfrm>
          <a:prstGeom prst="rect">
            <a:avLst/>
          </a:prstGeom>
          <a:solidFill>
            <a:schemeClr val="tx1">
              <a:lumMod val="75000"/>
              <a:lumOff val="25000"/>
            </a:schemeClr>
          </a:solidFill>
        </p:spPr>
        <p:txBody>
          <a:bodyPr wrap="square">
            <a:spAutoFit/>
          </a:bodyPr>
          <a:lstStyle/>
          <a:p>
            <a:r>
              <a:rPr lang="en-US" dirty="0">
                <a:solidFill>
                  <a:schemeClr val="bg1"/>
                </a:solidFill>
                <a:latin typeface="Consolas" panose="020B0609020204030204" pitchFamily="49" charset="0"/>
                <a:cs typeface="Consolas" panose="020B0609020204030204" pitchFamily="49" charset="0"/>
              </a:rPr>
              <a:t>2 * 2 + 3 * 5 = 19</a:t>
            </a:r>
          </a:p>
          <a:p>
            <a:r>
              <a:rPr lang="en-US" dirty="0">
                <a:solidFill>
                  <a:schemeClr val="bg1"/>
                </a:solidFill>
                <a:latin typeface="Consolas" panose="020B0609020204030204" pitchFamily="49" charset="0"/>
                <a:cs typeface="Consolas" panose="020B0609020204030204" pitchFamily="49" charset="0"/>
              </a:rPr>
              <a:t>2 *(2 + 3)* 5 = 50</a:t>
            </a:r>
          </a:p>
        </p:txBody>
      </p:sp>
      <p:sp>
        <p:nvSpPr>
          <p:cNvPr id="8" name="TextBox 7">
            <a:extLst>
              <a:ext uri="{FF2B5EF4-FFF2-40B4-BE49-F238E27FC236}">
                <a16:creationId xmlns:a16="http://schemas.microsoft.com/office/drawing/2014/main" id="{00A253C4-08B6-262B-C9C9-859E3AEE8612}"/>
              </a:ext>
            </a:extLst>
          </p:cNvPr>
          <p:cNvSpPr txBox="1"/>
          <p:nvPr/>
        </p:nvSpPr>
        <p:spPr>
          <a:xfrm>
            <a:off x="7149472" y="5593381"/>
            <a:ext cx="1172116" cy="400110"/>
          </a:xfrm>
          <a:prstGeom prst="rect">
            <a:avLst/>
          </a:prstGeom>
          <a:noFill/>
        </p:spPr>
        <p:txBody>
          <a:bodyPr wrap="none" rtlCol="0">
            <a:spAutoFit/>
          </a:bodyPr>
          <a:lstStyle/>
          <a:p>
            <a:r>
              <a:rPr lang="en-US" sz="2000" dirty="0">
                <a:latin typeface="Consolas" panose="020B0609020204030204" pitchFamily="49" charset="0"/>
                <a:cs typeface="Consolas" panose="020B0609020204030204" pitchFamily="49" charset="0"/>
              </a:rPr>
              <a:t>Output:</a:t>
            </a:r>
          </a:p>
        </p:txBody>
      </p:sp>
    </p:spTree>
    <p:extLst>
      <p:ext uri="{BB962C8B-B14F-4D97-AF65-F5344CB8AC3E}">
        <p14:creationId xmlns:p14="http://schemas.microsoft.com/office/powerpoint/2010/main" val="222856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ppt_y</p:attrName>
                                        </p:attrNameLst>
                                      </p:cBhvr>
                                      <p:tavLst>
                                        <p:tav tm="0">
                                          <p:val>
                                            <p:strVal val="#ppt_y+#ppt_h*1.125000"/>
                                          </p:val>
                                        </p:tav>
                                        <p:tav tm="100000">
                                          <p:val>
                                            <p:strVal val="#ppt_y"/>
                                          </p:val>
                                        </p:tav>
                                      </p:tavLst>
                                    </p:anim>
                                    <p:animEffect transition="in" filter="wipe(up)">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学论网-矩形 1">
            <a:extLst>
              <a:ext uri="{FF2B5EF4-FFF2-40B4-BE49-F238E27FC236}">
                <a16:creationId xmlns:a16="http://schemas.microsoft.com/office/drawing/2014/main" id="{A0A0D46F-9225-34CF-C885-1D4E76F3F44A}"/>
              </a:ext>
            </a:extLst>
          </p:cNvPr>
          <p:cNvSpPr/>
          <p:nvPr/>
        </p:nvSpPr>
        <p:spPr>
          <a:xfrm>
            <a:off x="0" y="672782"/>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输入输出</a:t>
            </a:r>
            <a:r>
              <a:rPr lang="en-US" altLang="zh-CN"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(Input/Output)</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3" name="学论网-www.xuelun.me">
            <a:extLst>
              <a:ext uri="{FF2B5EF4-FFF2-40B4-BE49-F238E27FC236}">
                <a16:creationId xmlns:a16="http://schemas.microsoft.com/office/drawing/2014/main" id="{26A0E0A5-9F15-9861-0F9C-DA4770B979ED}"/>
              </a:ext>
            </a:extLst>
          </p:cNvPr>
          <p:cNvSpPr txBox="1"/>
          <p:nvPr/>
        </p:nvSpPr>
        <p:spPr>
          <a:xfrm>
            <a:off x="664028" y="1814403"/>
            <a:ext cx="10809515" cy="738664"/>
          </a:xfrm>
          <a:prstGeom prst="rect">
            <a:avLst/>
          </a:prstGeom>
          <a:noFill/>
          <a:ln>
            <a:noFill/>
          </a:ln>
        </p:spPr>
        <p:txBody>
          <a:bodyPr wrap="square" lIns="0" tIns="0" rIns="0" bIns="0" rtlCol="0">
            <a:spAutoFit/>
          </a:bodyPr>
          <a:lstStyle/>
          <a:p>
            <a:r>
              <a:rPr lang="en-US" altLang="zh-CN" sz="2400" dirty="0">
                <a:latin typeface="Consolas" panose="020B0609020204030204" pitchFamily="49" charset="0"/>
                <a:ea typeface="Microsoft YaHei" panose="020B0503020204020204" pitchFamily="34" charset="-122"/>
                <a:cs typeface="Consolas" panose="020B0609020204030204" pitchFamily="49" charset="0"/>
              </a:rPr>
              <a:t>C</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语言提供基本的输入输出功能：</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&lt;</a:t>
            </a:r>
            <a:r>
              <a:rPr lang="en-US" altLang="zh-CN" sz="2400" dirty="0" err="1">
                <a:latin typeface="Consolas" panose="020B0609020204030204" pitchFamily="49" charset="0"/>
                <a:ea typeface="Microsoft YaHei" panose="020B0503020204020204" pitchFamily="34" charset="-122"/>
                <a:cs typeface="Consolas" panose="020B0609020204030204" pitchFamily="49" charset="0"/>
              </a:rPr>
              <a:t>stdio.h</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&gt;</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库提供</a:t>
            </a:r>
            <a:r>
              <a:rPr lang="en-US" altLang="zh-CN" sz="2400" dirty="0" err="1">
                <a:latin typeface="Consolas" panose="020B0609020204030204" pitchFamily="49" charset="0"/>
                <a:ea typeface="Microsoft YaHei" panose="020B0503020204020204" pitchFamily="34" charset="-122"/>
                <a:cs typeface="Consolas" panose="020B0609020204030204" pitchFamily="49" charset="0"/>
              </a:rPr>
              <a:t>scanf</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 </a:t>
            </a:r>
            <a:r>
              <a:rPr lang="en-US" altLang="zh-CN" sz="2400" dirty="0" err="1">
                <a:latin typeface="Consolas" panose="020B0609020204030204" pitchFamily="49" charset="0"/>
                <a:ea typeface="Microsoft YaHei" panose="020B0503020204020204" pitchFamily="34" charset="-122"/>
                <a:cs typeface="Consolas" panose="020B0609020204030204" pitchFamily="49" charset="0"/>
              </a:rPr>
              <a:t>printf</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 puts(), gets(), </a:t>
            </a:r>
            <a:r>
              <a:rPr lang="en-US" altLang="zh-CN" sz="2400" dirty="0" err="1">
                <a:latin typeface="Consolas" panose="020B0609020204030204" pitchFamily="49" charset="0"/>
                <a:ea typeface="Microsoft YaHei" panose="020B0503020204020204" pitchFamily="34" charset="-122"/>
                <a:cs typeface="Consolas" panose="020B0609020204030204" pitchFamily="49" charset="0"/>
              </a:rPr>
              <a:t>getchar</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 </a:t>
            </a:r>
            <a:r>
              <a:rPr lang="en-US" altLang="zh-CN" sz="2400" dirty="0" err="1">
                <a:latin typeface="Consolas" panose="020B0609020204030204" pitchFamily="49" charset="0"/>
                <a:ea typeface="Microsoft YaHei" panose="020B0503020204020204" pitchFamily="34" charset="-122"/>
                <a:cs typeface="Consolas" panose="020B0609020204030204" pitchFamily="49" charset="0"/>
              </a:rPr>
              <a:t>putchar</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等函数来进行输入和输出。</a:t>
            </a:r>
            <a:endParaRPr lang="en-US" altLang="zh-CN" sz="2400" dirty="0">
              <a:latin typeface="Consolas" panose="020B0609020204030204" pitchFamily="49" charset="0"/>
              <a:ea typeface="Microsoft YaHei" panose="020B0503020204020204" pitchFamily="34" charset="-122"/>
              <a:cs typeface="Consolas" panose="020B0609020204030204" pitchFamily="49" charset="0"/>
            </a:endParaRPr>
          </a:p>
        </p:txBody>
      </p:sp>
      <p:pic>
        <p:nvPicPr>
          <p:cNvPr id="1028" name="Picture 4" descr="Modern Computer Stock Illustration - Download Image Now - Computer Keyboard,  Desktop PC, Computer Monitor - iStock">
            <a:extLst>
              <a:ext uri="{FF2B5EF4-FFF2-40B4-BE49-F238E27FC236}">
                <a16:creationId xmlns:a16="http://schemas.microsoft.com/office/drawing/2014/main" id="{92050FC3-1EEA-B14C-C417-C65404856B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1361" y="2703870"/>
            <a:ext cx="3925529" cy="3925529"/>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8C04426D-24E4-E5D2-88A0-AED819EDD843}"/>
              </a:ext>
            </a:extLst>
          </p:cNvPr>
          <p:cNvSpPr/>
          <p:nvPr/>
        </p:nvSpPr>
        <p:spPr>
          <a:xfrm>
            <a:off x="2330595" y="4489654"/>
            <a:ext cx="2168013" cy="840658"/>
          </a:xfrm>
          <a:prstGeom prst="round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0000"/>
                </a:solidFill>
                <a:latin typeface="Consolas" panose="020B0609020204030204" pitchFamily="49" charset="0"/>
                <a:cs typeface="Consolas" panose="020B0609020204030204" pitchFamily="49" charset="0"/>
              </a:rPr>
              <a:t>C Program</a:t>
            </a:r>
          </a:p>
        </p:txBody>
      </p:sp>
      <p:sp>
        <p:nvSpPr>
          <p:cNvPr id="5" name="Bent-Up Arrow 4">
            <a:extLst>
              <a:ext uri="{FF2B5EF4-FFF2-40B4-BE49-F238E27FC236}">
                <a16:creationId xmlns:a16="http://schemas.microsoft.com/office/drawing/2014/main" id="{9C783665-27DA-BB9A-7894-F78D0110F0E5}"/>
              </a:ext>
            </a:extLst>
          </p:cNvPr>
          <p:cNvSpPr/>
          <p:nvPr/>
        </p:nvSpPr>
        <p:spPr>
          <a:xfrm flipH="1">
            <a:off x="3259392" y="5330313"/>
            <a:ext cx="3524863" cy="554294"/>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Bent-Up Arrow 5">
            <a:extLst>
              <a:ext uri="{FF2B5EF4-FFF2-40B4-BE49-F238E27FC236}">
                <a16:creationId xmlns:a16="http://schemas.microsoft.com/office/drawing/2014/main" id="{F2B4527A-8114-60D8-F9AF-DE14588D4315}"/>
              </a:ext>
            </a:extLst>
          </p:cNvPr>
          <p:cNvSpPr/>
          <p:nvPr/>
        </p:nvSpPr>
        <p:spPr>
          <a:xfrm rot="5400000" flipH="1">
            <a:off x="4535125" y="2443630"/>
            <a:ext cx="840659" cy="3244648"/>
          </a:xfrm>
          <a:prstGeom prst="bentUpArrow">
            <a:avLst>
              <a:gd name="adj1" fmla="val 16228"/>
              <a:gd name="adj2" fmla="val 25000"/>
              <a:gd name="adj3" fmla="val 25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AA4F429-BEB2-3DFC-9DBB-A518547BA596}"/>
              </a:ext>
            </a:extLst>
          </p:cNvPr>
          <p:cNvSpPr txBox="1"/>
          <p:nvPr/>
        </p:nvSpPr>
        <p:spPr>
          <a:xfrm>
            <a:off x="4628540" y="5318512"/>
            <a:ext cx="1034257"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Input</a:t>
            </a:r>
          </a:p>
        </p:txBody>
      </p:sp>
      <p:sp>
        <p:nvSpPr>
          <p:cNvPr id="8" name="TextBox 7">
            <a:extLst>
              <a:ext uri="{FF2B5EF4-FFF2-40B4-BE49-F238E27FC236}">
                <a16:creationId xmlns:a16="http://schemas.microsoft.com/office/drawing/2014/main" id="{26ACCC97-A38B-BE20-A787-19BB0C7B2E39}"/>
              </a:ext>
            </a:extLst>
          </p:cNvPr>
          <p:cNvSpPr txBox="1"/>
          <p:nvPr/>
        </p:nvSpPr>
        <p:spPr>
          <a:xfrm>
            <a:off x="4325727" y="3397096"/>
            <a:ext cx="1204176" cy="461665"/>
          </a:xfrm>
          <a:prstGeom prst="rect">
            <a:avLst/>
          </a:prstGeom>
          <a:noFill/>
        </p:spPr>
        <p:txBody>
          <a:bodyPr wrap="none" rtlCol="0">
            <a:spAutoFit/>
          </a:bodyPr>
          <a:lstStyle/>
          <a:p>
            <a:r>
              <a:rPr lang="en-US" sz="2400" dirty="0">
                <a:latin typeface="Consolas" panose="020B0609020204030204" pitchFamily="49" charset="0"/>
                <a:cs typeface="Consolas" panose="020B0609020204030204" pitchFamily="49" charset="0"/>
              </a:rPr>
              <a:t>Output</a:t>
            </a:r>
          </a:p>
        </p:txBody>
      </p:sp>
      <p:sp>
        <p:nvSpPr>
          <p:cNvPr id="9" name="TextBox 8">
            <a:extLst>
              <a:ext uri="{FF2B5EF4-FFF2-40B4-BE49-F238E27FC236}">
                <a16:creationId xmlns:a16="http://schemas.microsoft.com/office/drawing/2014/main" id="{DCC656CA-1A5B-418B-46E7-9624CF1EA396}"/>
              </a:ext>
            </a:extLst>
          </p:cNvPr>
          <p:cNvSpPr txBox="1"/>
          <p:nvPr/>
        </p:nvSpPr>
        <p:spPr>
          <a:xfrm>
            <a:off x="6754016" y="3198167"/>
            <a:ext cx="2785732" cy="1200329"/>
          </a:xfrm>
          <a:prstGeom prst="rect">
            <a:avLst/>
          </a:prstGeom>
          <a:noFill/>
        </p:spPr>
        <p:txBody>
          <a:bodyPr wrap="square" rtlCol="0">
            <a:spAutoFit/>
          </a:bodyPr>
          <a:lstStyle/>
          <a:p>
            <a:r>
              <a:rPr lang="en-US" sz="1200" dirty="0">
                <a:solidFill>
                  <a:srgbClr val="92D050"/>
                </a:solidFill>
                <a:latin typeface="Consolas" panose="020B0609020204030204" pitchFamily="49" charset="0"/>
                <a:cs typeface="Consolas" panose="020B0609020204030204" pitchFamily="49" charset="0"/>
              </a:rPr>
              <a:t>Wake up, Neo...</a:t>
            </a:r>
            <a:br>
              <a:rPr lang="en-US" sz="1200" dirty="0">
                <a:solidFill>
                  <a:srgbClr val="92D050"/>
                </a:solidFill>
                <a:latin typeface="Consolas" panose="020B0609020204030204" pitchFamily="49" charset="0"/>
                <a:cs typeface="Consolas" panose="020B0609020204030204" pitchFamily="49" charset="0"/>
              </a:rPr>
            </a:br>
            <a:r>
              <a:rPr lang="en-US" sz="1200" dirty="0">
                <a:solidFill>
                  <a:srgbClr val="92D050"/>
                </a:solidFill>
                <a:latin typeface="Consolas" panose="020B0609020204030204" pitchFamily="49" charset="0"/>
                <a:cs typeface="Consolas" panose="020B0609020204030204" pitchFamily="49" charset="0"/>
              </a:rPr>
              <a:t>The Matrix has you...</a:t>
            </a:r>
          </a:p>
          <a:p>
            <a:endParaRPr lang="en-US" sz="1200" dirty="0">
              <a:solidFill>
                <a:srgbClr val="92D050"/>
              </a:solidFill>
              <a:latin typeface="Consolas" panose="020B0609020204030204" pitchFamily="49" charset="0"/>
              <a:cs typeface="Consolas" panose="020B0609020204030204" pitchFamily="49" charset="0"/>
            </a:endParaRPr>
          </a:p>
          <a:p>
            <a:r>
              <a:rPr lang="en-US" sz="1200" dirty="0">
                <a:solidFill>
                  <a:srgbClr val="92D050"/>
                </a:solidFill>
                <a:latin typeface="Consolas" panose="020B0609020204030204" pitchFamily="49" charset="0"/>
                <a:cs typeface="Consolas" panose="020B0609020204030204" pitchFamily="49" charset="0"/>
              </a:rPr>
              <a:t>Follow the white rabbit.</a:t>
            </a:r>
          </a:p>
          <a:p>
            <a:endParaRPr lang="en-US" sz="1200" dirty="0">
              <a:solidFill>
                <a:srgbClr val="92D050"/>
              </a:solidFill>
              <a:latin typeface="Consolas" panose="020B0609020204030204" pitchFamily="49" charset="0"/>
              <a:cs typeface="Consolas" panose="020B0609020204030204" pitchFamily="49" charset="0"/>
            </a:endParaRPr>
          </a:p>
          <a:p>
            <a:r>
              <a:rPr lang="en-US" sz="1200" dirty="0">
                <a:solidFill>
                  <a:srgbClr val="92D050"/>
                </a:solidFill>
                <a:latin typeface="Consolas" panose="020B0609020204030204" pitchFamily="49" charset="0"/>
                <a:cs typeface="Consolas" panose="020B0609020204030204" pitchFamily="49" charset="0"/>
              </a:rPr>
              <a:t>Knock, knock, Neo... </a:t>
            </a:r>
          </a:p>
        </p:txBody>
      </p:sp>
    </p:spTree>
    <p:extLst>
      <p:ext uri="{BB962C8B-B14F-4D97-AF65-F5344CB8AC3E}">
        <p14:creationId xmlns:p14="http://schemas.microsoft.com/office/powerpoint/2010/main" val="2408031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学论网-矩形 1">
            <a:extLst>
              <a:ext uri="{FF2B5EF4-FFF2-40B4-BE49-F238E27FC236}">
                <a16:creationId xmlns:a16="http://schemas.microsoft.com/office/drawing/2014/main" id="{A0A0D46F-9225-34CF-C885-1D4E76F3F44A}"/>
              </a:ext>
            </a:extLst>
          </p:cNvPr>
          <p:cNvSpPr/>
          <p:nvPr/>
        </p:nvSpPr>
        <p:spPr>
          <a:xfrm>
            <a:off x="0" y="672782"/>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err="1">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printf</a:t>
            </a:r>
            <a:r>
              <a:rPr lang="en-US" altLang="zh-CN"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a:t>
            </a:r>
            <a:r>
              <a:rPr lang="zh-CN" altLang="en-US"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函数</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grpSp>
        <p:nvGrpSpPr>
          <p:cNvPr id="7" name="Group 6">
            <a:extLst>
              <a:ext uri="{FF2B5EF4-FFF2-40B4-BE49-F238E27FC236}">
                <a16:creationId xmlns:a16="http://schemas.microsoft.com/office/drawing/2014/main" id="{A8FDAD28-FD54-841B-83F8-7D9C8196301E}"/>
              </a:ext>
            </a:extLst>
          </p:cNvPr>
          <p:cNvGrpSpPr/>
          <p:nvPr/>
        </p:nvGrpSpPr>
        <p:grpSpPr>
          <a:xfrm>
            <a:off x="3654548" y="3492521"/>
            <a:ext cx="1066800" cy="1066800"/>
            <a:chOff x="3226844" y="5336338"/>
            <a:chExt cx="1066800" cy="1066800"/>
          </a:xfrm>
        </p:grpSpPr>
        <p:sp>
          <p:nvSpPr>
            <p:cNvPr id="3" name="Cube 2">
              <a:extLst>
                <a:ext uri="{FF2B5EF4-FFF2-40B4-BE49-F238E27FC236}">
                  <a16:creationId xmlns:a16="http://schemas.microsoft.com/office/drawing/2014/main" id="{BDDEE613-1DF8-BB62-2BA0-C14A01B63D1D}"/>
                </a:ext>
              </a:extLst>
            </p:cNvPr>
            <p:cNvSpPr/>
            <p:nvPr/>
          </p:nvSpPr>
          <p:spPr>
            <a:xfrm>
              <a:off x="3226844" y="5336338"/>
              <a:ext cx="1066800" cy="1066800"/>
            </a:xfrm>
            <a:prstGeom prst="cub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8EF35F01-4415-5AE9-0459-A8527AD14D70}"/>
                </a:ext>
              </a:extLst>
            </p:cNvPr>
            <p:cNvCxnSpPr/>
            <p:nvPr/>
          </p:nvCxnSpPr>
          <p:spPr>
            <a:xfrm>
              <a:off x="3510115" y="5336338"/>
              <a:ext cx="0" cy="81425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5D80019-5FA6-3E60-8AAC-A44F06BA0440}"/>
                </a:ext>
              </a:extLst>
            </p:cNvPr>
            <p:cNvCxnSpPr/>
            <p:nvPr/>
          </p:nvCxnSpPr>
          <p:spPr>
            <a:xfrm flipH="1">
              <a:off x="3510115" y="6150589"/>
              <a:ext cx="783529"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8166EFB-9A2F-A74B-387D-8D43E33289BF}"/>
                </a:ext>
              </a:extLst>
            </p:cNvPr>
            <p:cNvCxnSpPr/>
            <p:nvPr/>
          </p:nvCxnSpPr>
          <p:spPr>
            <a:xfrm flipV="1">
              <a:off x="3226844" y="6150589"/>
              <a:ext cx="283271" cy="252549"/>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4BBB579B-C244-467C-9FF3-187F06223071}"/>
              </a:ext>
            </a:extLst>
          </p:cNvPr>
          <p:cNvSpPr txBox="1"/>
          <p:nvPr/>
        </p:nvSpPr>
        <p:spPr>
          <a:xfrm>
            <a:off x="1200467" y="3733534"/>
            <a:ext cx="10244277" cy="584775"/>
          </a:xfrm>
          <a:prstGeom prst="rect">
            <a:avLst/>
          </a:prstGeom>
          <a:noFill/>
        </p:spPr>
        <p:txBody>
          <a:bodyPr wrap="square">
            <a:spAutoFit/>
          </a:bodyPr>
          <a:lstStyle/>
          <a:p>
            <a:r>
              <a:rPr lang="en-US" sz="3200" dirty="0" err="1">
                <a:latin typeface="Consolas" panose="020B0609020204030204" pitchFamily="49" charset="0"/>
                <a:cs typeface="Consolas" panose="020B0609020204030204" pitchFamily="49" charset="0"/>
              </a:rPr>
              <a:t>printf</a:t>
            </a:r>
            <a:r>
              <a:rPr lang="en-US" sz="3200" dirty="0">
                <a:latin typeface="Consolas" panose="020B0609020204030204" pitchFamily="49" charset="0"/>
                <a:cs typeface="Consolas" panose="020B0609020204030204" pitchFamily="49" charset="0"/>
              </a:rPr>
              <a:t>("PI  </a:t>
            </a:r>
            <a:r>
              <a:rPr lang="en-US" sz="3200" dirty="0">
                <a:solidFill>
                  <a:srgbClr val="FF0000"/>
                </a:solidFill>
                <a:latin typeface="Consolas" panose="020B0609020204030204" pitchFamily="49" charset="0"/>
                <a:cs typeface="Consolas" panose="020B0609020204030204" pitchFamily="49" charset="0"/>
              </a:rPr>
              <a:t>%f</a:t>
            </a:r>
            <a:r>
              <a:rPr lang="en-US" sz="3200" dirty="0">
                <a:latin typeface="Consolas" panose="020B0609020204030204" pitchFamily="49" charset="0"/>
                <a:cs typeface="Consolas" panose="020B0609020204030204" pitchFamily="49" charset="0"/>
              </a:rPr>
              <a:t>  is not  </a:t>
            </a:r>
            <a:r>
              <a:rPr lang="en-US" sz="3200" dirty="0">
                <a:solidFill>
                  <a:srgbClr val="0070C0"/>
                </a:solidFill>
                <a:latin typeface="Consolas" panose="020B0609020204030204" pitchFamily="49" charset="0"/>
                <a:cs typeface="Consolas" panose="020B0609020204030204" pitchFamily="49" charset="0"/>
              </a:rPr>
              <a:t>%d</a:t>
            </a:r>
            <a:r>
              <a:rPr lang="en-US" sz="3200" dirty="0">
                <a:latin typeface="Consolas" panose="020B0609020204030204" pitchFamily="49" charset="0"/>
                <a:cs typeface="Consolas" panose="020B0609020204030204" pitchFamily="49" charset="0"/>
              </a:rPr>
              <a:t>  \n", </a:t>
            </a:r>
            <a:r>
              <a:rPr lang="en-US" sz="3200" dirty="0">
                <a:solidFill>
                  <a:srgbClr val="FF0000"/>
                </a:solidFill>
                <a:latin typeface="Consolas" panose="020B0609020204030204" pitchFamily="49" charset="0"/>
                <a:cs typeface="Consolas" panose="020B0609020204030204" pitchFamily="49" charset="0"/>
              </a:rPr>
              <a:t>3.14f</a:t>
            </a:r>
            <a:r>
              <a:rPr lang="en-US" sz="3200" dirty="0">
                <a:latin typeface="Consolas" panose="020B0609020204030204" pitchFamily="49" charset="0"/>
                <a:cs typeface="Consolas" panose="020B0609020204030204" pitchFamily="49" charset="0"/>
              </a:rPr>
              <a:t>, </a:t>
            </a:r>
            <a:r>
              <a:rPr lang="en-US" sz="3200" dirty="0">
                <a:solidFill>
                  <a:srgbClr val="0070C0"/>
                </a:solidFill>
                <a:latin typeface="Consolas" panose="020B0609020204030204" pitchFamily="49" charset="0"/>
                <a:cs typeface="Consolas" panose="020B0609020204030204" pitchFamily="49" charset="0"/>
              </a:rPr>
              <a:t>3</a:t>
            </a:r>
            <a:r>
              <a:rPr lang="en-US" sz="3200" dirty="0">
                <a:latin typeface="Consolas" panose="020B0609020204030204" pitchFamily="49" charset="0"/>
                <a:cs typeface="Consolas" panose="020B0609020204030204" pitchFamily="49" charset="0"/>
              </a:rPr>
              <a:t>);</a:t>
            </a:r>
          </a:p>
        </p:txBody>
      </p:sp>
      <p:grpSp>
        <p:nvGrpSpPr>
          <p:cNvPr id="10" name="Group 9">
            <a:extLst>
              <a:ext uri="{FF2B5EF4-FFF2-40B4-BE49-F238E27FC236}">
                <a16:creationId xmlns:a16="http://schemas.microsoft.com/office/drawing/2014/main" id="{77502AE0-6639-8BF2-19DC-967868656571}"/>
              </a:ext>
            </a:extLst>
          </p:cNvPr>
          <p:cNvGrpSpPr/>
          <p:nvPr/>
        </p:nvGrpSpPr>
        <p:grpSpPr>
          <a:xfrm>
            <a:off x="6344858" y="3492521"/>
            <a:ext cx="1066800" cy="1066800"/>
            <a:chOff x="3226844" y="5336338"/>
            <a:chExt cx="1066800" cy="1066800"/>
          </a:xfrm>
        </p:grpSpPr>
        <p:sp>
          <p:nvSpPr>
            <p:cNvPr id="11" name="Cube 10">
              <a:extLst>
                <a:ext uri="{FF2B5EF4-FFF2-40B4-BE49-F238E27FC236}">
                  <a16:creationId xmlns:a16="http://schemas.microsoft.com/office/drawing/2014/main" id="{15FDCE70-B323-9E95-7742-B87B5A59E7A8}"/>
                </a:ext>
              </a:extLst>
            </p:cNvPr>
            <p:cNvSpPr/>
            <p:nvPr/>
          </p:nvSpPr>
          <p:spPr>
            <a:xfrm>
              <a:off x="3226844" y="5336338"/>
              <a:ext cx="1066800" cy="1066800"/>
            </a:xfrm>
            <a:prstGeom prst="cub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079EB7CE-2DC7-33ED-674D-7161624204D8}"/>
                </a:ext>
              </a:extLst>
            </p:cNvPr>
            <p:cNvCxnSpPr/>
            <p:nvPr/>
          </p:nvCxnSpPr>
          <p:spPr>
            <a:xfrm>
              <a:off x="3510115" y="5336338"/>
              <a:ext cx="0" cy="81425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6B759A7-2C56-67AA-D4F4-92C755E86E9D}"/>
                </a:ext>
              </a:extLst>
            </p:cNvPr>
            <p:cNvCxnSpPr/>
            <p:nvPr/>
          </p:nvCxnSpPr>
          <p:spPr>
            <a:xfrm flipH="1">
              <a:off x="3510115" y="6150589"/>
              <a:ext cx="783529"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79E8DD8-F9E4-39F4-DA0B-C5B48F1DCC5F}"/>
                </a:ext>
              </a:extLst>
            </p:cNvPr>
            <p:cNvCxnSpPr/>
            <p:nvPr/>
          </p:nvCxnSpPr>
          <p:spPr>
            <a:xfrm flipV="1">
              <a:off x="3226844" y="6150589"/>
              <a:ext cx="283271" cy="252549"/>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cxnSp>
        <p:nvCxnSpPr>
          <p:cNvPr id="21" name="Elbow Connector 20">
            <a:extLst>
              <a:ext uri="{FF2B5EF4-FFF2-40B4-BE49-F238E27FC236}">
                <a16:creationId xmlns:a16="http://schemas.microsoft.com/office/drawing/2014/main" id="{54F9EADA-CD81-2931-CCC6-0478817D36E3}"/>
              </a:ext>
            </a:extLst>
          </p:cNvPr>
          <p:cNvCxnSpPr>
            <a:endCxn id="3" idx="0"/>
          </p:cNvCxnSpPr>
          <p:nvPr/>
        </p:nvCxnSpPr>
        <p:spPr>
          <a:xfrm rot="10800000">
            <a:off x="4321299" y="3492522"/>
            <a:ext cx="4881695" cy="241013"/>
          </a:xfrm>
          <a:prstGeom prst="bentConnector4">
            <a:avLst>
              <a:gd name="adj1" fmla="val -19"/>
              <a:gd name="adj2" fmla="val 194850"/>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CDB9A25B-FC62-82AC-F091-6FE4866B855E}"/>
              </a:ext>
            </a:extLst>
          </p:cNvPr>
          <p:cNvCxnSpPr>
            <a:cxnSpLocks/>
            <a:endCxn id="11" idx="0"/>
          </p:cNvCxnSpPr>
          <p:nvPr/>
        </p:nvCxnSpPr>
        <p:spPr>
          <a:xfrm rot="10800000">
            <a:off x="7011608" y="3492522"/>
            <a:ext cx="3356508" cy="241013"/>
          </a:xfrm>
          <a:prstGeom prst="bentConnector4">
            <a:avLst>
              <a:gd name="adj1" fmla="val 102"/>
              <a:gd name="adj2" fmla="val 292759"/>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7" name="学论网-www.xuelun.me">
            <a:extLst>
              <a:ext uri="{FF2B5EF4-FFF2-40B4-BE49-F238E27FC236}">
                <a16:creationId xmlns:a16="http://schemas.microsoft.com/office/drawing/2014/main" id="{BFE4532D-0BF6-83D1-F2F2-586A31B92A21}"/>
              </a:ext>
            </a:extLst>
          </p:cNvPr>
          <p:cNvSpPr txBox="1"/>
          <p:nvPr/>
        </p:nvSpPr>
        <p:spPr>
          <a:xfrm>
            <a:off x="664028" y="1814403"/>
            <a:ext cx="10809515" cy="1107996"/>
          </a:xfrm>
          <a:prstGeom prst="rect">
            <a:avLst/>
          </a:prstGeom>
          <a:noFill/>
          <a:ln>
            <a:noFill/>
          </a:ln>
        </p:spPr>
        <p:txBody>
          <a:bodyPr wrap="square" lIns="0" tIns="0" rIns="0" bIns="0" rtlCol="0">
            <a:spAutoFit/>
          </a:bodyPr>
          <a:lstStyle/>
          <a:p>
            <a:r>
              <a:rPr lang="en-US" altLang="zh-CN" sz="2400" dirty="0" err="1">
                <a:latin typeface="Consolas" panose="020B0609020204030204" pitchFamily="49" charset="0"/>
                <a:ea typeface="Microsoft YaHei" panose="020B0503020204020204" pitchFamily="34" charset="-122"/>
                <a:cs typeface="Consolas" panose="020B0609020204030204" pitchFamily="49" charset="0"/>
              </a:rPr>
              <a:t>printf</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函数可以用来向终端（屏幕）打印字符串，第一个参数（格式字符串）里可以包含以</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开头的格式修饰符</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(Format Specifiers)</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用来控制输出参数。字符串里有</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N</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个格式修饰符，那么后面也必须有</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N</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个对应的参数。</a:t>
            </a:r>
            <a:endParaRPr lang="en-US" altLang="zh-CN" sz="2400" dirty="0">
              <a:latin typeface="Consolas" panose="020B0609020204030204" pitchFamily="49" charset="0"/>
              <a:ea typeface="Microsoft YaHei" panose="020B0503020204020204" pitchFamily="34" charset="-122"/>
              <a:cs typeface="Consolas" panose="020B0609020204030204" pitchFamily="49" charset="0"/>
            </a:endParaRPr>
          </a:p>
        </p:txBody>
      </p:sp>
      <p:sp>
        <p:nvSpPr>
          <p:cNvPr id="29" name="TextBox 28">
            <a:extLst>
              <a:ext uri="{FF2B5EF4-FFF2-40B4-BE49-F238E27FC236}">
                <a16:creationId xmlns:a16="http://schemas.microsoft.com/office/drawing/2014/main" id="{421DD552-8854-46EA-3CDC-429FEA1C0956}"/>
              </a:ext>
            </a:extLst>
          </p:cNvPr>
          <p:cNvSpPr txBox="1"/>
          <p:nvPr/>
        </p:nvSpPr>
        <p:spPr>
          <a:xfrm>
            <a:off x="4335093" y="6311637"/>
            <a:ext cx="3722697" cy="400110"/>
          </a:xfrm>
          <a:prstGeom prst="rect">
            <a:avLst/>
          </a:prstGeom>
          <a:solidFill>
            <a:schemeClr val="tx1">
              <a:lumMod val="75000"/>
              <a:lumOff val="25000"/>
            </a:schemeClr>
          </a:solidFill>
        </p:spPr>
        <p:txBody>
          <a:bodyPr wrap="square">
            <a:spAutoFit/>
          </a:bodyPr>
          <a:lstStyle/>
          <a:p>
            <a:r>
              <a:rPr lang="en-US" sz="2000" dirty="0">
                <a:solidFill>
                  <a:schemeClr val="bg1"/>
                </a:solidFill>
                <a:latin typeface="Consolas" panose="020B0609020204030204" pitchFamily="49" charset="0"/>
                <a:cs typeface="Consolas" panose="020B0609020204030204" pitchFamily="49" charset="0"/>
              </a:rPr>
              <a:t>PI 3.14 is not 3</a:t>
            </a:r>
          </a:p>
        </p:txBody>
      </p:sp>
      <p:sp>
        <p:nvSpPr>
          <p:cNvPr id="30" name="Down Arrow 29">
            <a:extLst>
              <a:ext uri="{FF2B5EF4-FFF2-40B4-BE49-F238E27FC236}">
                <a16:creationId xmlns:a16="http://schemas.microsoft.com/office/drawing/2014/main" id="{CB9CAB1D-75C0-7D56-C2F6-3FDE3864C72B}"/>
              </a:ext>
            </a:extLst>
          </p:cNvPr>
          <p:cNvSpPr/>
          <p:nvPr/>
        </p:nvSpPr>
        <p:spPr>
          <a:xfrm>
            <a:off x="5973096" y="5469521"/>
            <a:ext cx="208759" cy="58477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Left Brace 38">
            <a:extLst>
              <a:ext uri="{FF2B5EF4-FFF2-40B4-BE49-F238E27FC236}">
                <a16:creationId xmlns:a16="http://schemas.microsoft.com/office/drawing/2014/main" id="{6BC07012-65D8-D7A6-16E6-94C1E79FE36D}"/>
              </a:ext>
            </a:extLst>
          </p:cNvPr>
          <p:cNvSpPr/>
          <p:nvPr/>
        </p:nvSpPr>
        <p:spPr>
          <a:xfrm rot="16200000">
            <a:off x="5338779" y="2046795"/>
            <a:ext cx="400111" cy="5263547"/>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a:extLst>
              <a:ext uri="{FF2B5EF4-FFF2-40B4-BE49-F238E27FC236}">
                <a16:creationId xmlns:a16="http://schemas.microsoft.com/office/drawing/2014/main" id="{DF4FE1CC-784C-0E2A-FD7B-5F9EE90611A4}"/>
              </a:ext>
            </a:extLst>
          </p:cNvPr>
          <p:cNvSpPr txBox="1"/>
          <p:nvPr/>
        </p:nvSpPr>
        <p:spPr>
          <a:xfrm>
            <a:off x="5066589" y="4808689"/>
            <a:ext cx="944489"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Format</a:t>
            </a:r>
          </a:p>
        </p:txBody>
      </p:sp>
      <p:sp>
        <p:nvSpPr>
          <p:cNvPr id="41" name="Left Brace 40">
            <a:extLst>
              <a:ext uri="{FF2B5EF4-FFF2-40B4-BE49-F238E27FC236}">
                <a16:creationId xmlns:a16="http://schemas.microsoft.com/office/drawing/2014/main" id="{ED13D40C-D5AD-32BC-FF97-FEE949562430}"/>
              </a:ext>
            </a:extLst>
          </p:cNvPr>
          <p:cNvSpPr/>
          <p:nvPr/>
        </p:nvSpPr>
        <p:spPr>
          <a:xfrm rot="16200000">
            <a:off x="9388855" y="3750236"/>
            <a:ext cx="400112" cy="1833717"/>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a:extLst>
              <a:ext uri="{FF2B5EF4-FFF2-40B4-BE49-F238E27FC236}">
                <a16:creationId xmlns:a16="http://schemas.microsoft.com/office/drawing/2014/main" id="{74D6621E-E7D8-B28C-68D1-87A748EE5B65}"/>
              </a:ext>
            </a:extLst>
          </p:cNvPr>
          <p:cNvSpPr txBox="1"/>
          <p:nvPr/>
        </p:nvSpPr>
        <p:spPr>
          <a:xfrm>
            <a:off x="8917078" y="4808689"/>
            <a:ext cx="1451038"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Expression</a:t>
            </a:r>
          </a:p>
        </p:txBody>
      </p:sp>
    </p:spTree>
    <p:extLst>
      <p:ext uri="{BB962C8B-B14F-4D97-AF65-F5344CB8AC3E}">
        <p14:creationId xmlns:p14="http://schemas.microsoft.com/office/powerpoint/2010/main" val="4662784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学论网-矩形 1">
            <a:extLst>
              <a:ext uri="{FF2B5EF4-FFF2-40B4-BE49-F238E27FC236}">
                <a16:creationId xmlns:a16="http://schemas.microsoft.com/office/drawing/2014/main" id="{A0A0D46F-9225-34CF-C885-1D4E76F3F44A}"/>
              </a:ext>
            </a:extLst>
          </p:cNvPr>
          <p:cNvSpPr/>
          <p:nvPr/>
        </p:nvSpPr>
        <p:spPr>
          <a:xfrm>
            <a:off x="0" y="672782"/>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puts()</a:t>
            </a:r>
            <a:r>
              <a:rPr lang="zh-CN" altLang="en-US"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函数</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27" name="学论网-www.xuelun.me">
            <a:extLst>
              <a:ext uri="{FF2B5EF4-FFF2-40B4-BE49-F238E27FC236}">
                <a16:creationId xmlns:a16="http://schemas.microsoft.com/office/drawing/2014/main" id="{BFE4532D-0BF6-83D1-F2F2-586A31B92A21}"/>
              </a:ext>
            </a:extLst>
          </p:cNvPr>
          <p:cNvSpPr txBox="1"/>
          <p:nvPr/>
        </p:nvSpPr>
        <p:spPr>
          <a:xfrm>
            <a:off x="664028" y="1814403"/>
            <a:ext cx="10809515" cy="1107996"/>
          </a:xfrm>
          <a:prstGeom prst="rect">
            <a:avLst/>
          </a:prstGeom>
          <a:noFill/>
          <a:ln>
            <a:noFill/>
          </a:ln>
        </p:spPr>
        <p:txBody>
          <a:bodyPr wrap="square" lIns="0" tIns="0" rIns="0" bIns="0" rtlCol="0">
            <a:spAutoFit/>
          </a:bodyPr>
          <a:lstStyle/>
          <a:p>
            <a:r>
              <a:rPr lang="zh-CN" altLang="en-US" sz="2400" dirty="0">
                <a:latin typeface="Consolas" panose="020B0609020204030204" pitchFamily="49" charset="0"/>
                <a:ea typeface="Microsoft YaHei" panose="020B0503020204020204" pitchFamily="34" charset="-122"/>
                <a:cs typeface="Consolas" panose="020B0609020204030204" pitchFamily="49" charset="0"/>
              </a:rPr>
              <a:t>如果不需要输出格式化字符，那么也可以直接使用</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puts()</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函数来代替</a:t>
            </a:r>
            <a:r>
              <a:rPr lang="en-US" altLang="zh-CN" sz="2400" dirty="0" err="1">
                <a:latin typeface="Consolas" panose="020B0609020204030204" pitchFamily="49" charset="0"/>
                <a:ea typeface="Microsoft YaHei" panose="020B0503020204020204" pitchFamily="34" charset="-122"/>
                <a:cs typeface="Consolas" panose="020B0609020204030204" pitchFamily="49" charset="0"/>
              </a:rPr>
              <a:t>printf</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输出字符串。</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puts()</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函数的底层实现远远比</a:t>
            </a:r>
            <a:r>
              <a:rPr lang="en-US" altLang="zh-CN" sz="2400" dirty="0" err="1">
                <a:latin typeface="Consolas" panose="020B0609020204030204" pitchFamily="49" charset="0"/>
                <a:ea typeface="Microsoft YaHei" panose="020B0503020204020204" pitchFamily="34" charset="-122"/>
                <a:cs typeface="Consolas" panose="020B0609020204030204" pitchFamily="49" charset="0"/>
              </a:rPr>
              <a:t>printf</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简单，且更高效。</a:t>
            </a:r>
            <a:endParaRPr lang="en-US" altLang="zh-CN" sz="2400" dirty="0">
              <a:latin typeface="Consolas" panose="020B0609020204030204" pitchFamily="49" charset="0"/>
              <a:ea typeface="Microsoft YaHei" panose="020B0503020204020204" pitchFamily="34" charset="-122"/>
              <a:cs typeface="Consolas" panose="020B0609020204030204" pitchFamily="49" charset="0"/>
            </a:endParaRPr>
          </a:p>
          <a:p>
            <a:pPr algn="ctr"/>
            <a:r>
              <a:rPr lang="en-US" altLang="zh-CN" sz="2400" b="1" dirty="0">
                <a:latin typeface="Consolas" panose="020B0609020204030204" pitchFamily="49" charset="0"/>
                <a:ea typeface="Microsoft YaHei" panose="020B0503020204020204" pitchFamily="34" charset="-122"/>
                <a:cs typeface="Consolas" panose="020B0609020204030204" pitchFamily="49" charset="0"/>
              </a:rPr>
              <a:t>puts("Hello, world!"); </a:t>
            </a:r>
            <a:r>
              <a:rPr lang="zh-CN" altLang="en-US" sz="2400" b="1" dirty="0">
                <a:latin typeface="Consolas" panose="020B0609020204030204" pitchFamily="49" charset="0"/>
                <a:ea typeface="Microsoft YaHei" panose="020B0503020204020204" pitchFamily="34" charset="-122"/>
                <a:cs typeface="Consolas" panose="020B0609020204030204" pitchFamily="49" charset="0"/>
              </a:rPr>
              <a:t>等价于</a:t>
            </a:r>
            <a:r>
              <a:rPr lang="en-US" altLang="zh-CN" sz="2400" b="1" dirty="0">
                <a:latin typeface="Consolas" panose="020B0609020204030204" pitchFamily="49" charset="0"/>
                <a:ea typeface="Microsoft YaHei" panose="020B0503020204020204" pitchFamily="34" charset="-122"/>
                <a:cs typeface="Consolas" panose="020B0609020204030204" pitchFamily="49" charset="0"/>
              </a:rPr>
              <a:t> </a:t>
            </a:r>
            <a:r>
              <a:rPr lang="en-US" altLang="zh-CN" sz="2400" b="1" dirty="0" err="1">
                <a:latin typeface="Consolas" panose="020B0609020204030204" pitchFamily="49" charset="0"/>
                <a:ea typeface="Microsoft YaHei" panose="020B0503020204020204" pitchFamily="34" charset="-122"/>
                <a:cs typeface="Consolas" panose="020B0609020204030204" pitchFamily="49" charset="0"/>
              </a:rPr>
              <a:t>printf</a:t>
            </a:r>
            <a:r>
              <a:rPr lang="en-US" altLang="zh-CN" sz="2400" b="1" dirty="0">
                <a:latin typeface="Consolas" panose="020B0609020204030204" pitchFamily="49" charset="0"/>
                <a:ea typeface="Microsoft YaHei" panose="020B0503020204020204" pitchFamily="34" charset="-122"/>
                <a:cs typeface="Consolas" panose="020B0609020204030204" pitchFamily="49" charset="0"/>
              </a:rPr>
              <a:t>("Hello, world!</a:t>
            </a:r>
            <a:r>
              <a:rPr lang="en-US" altLang="zh-CN" sz="2400" b="1"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\n</a:t>
            </a:r>
            <a:r>
              <a:rPr lang="en-US" altLang="zh-CN" sz="2400" b="1" dirty="0">
                <a:latin typeface="Consolas" panose="020B0609020204030204" pitchFamily="49" charset="0"/>
                <a:ea typeface="Microsoft YaHei" panose="020B0503020204020204" pitchFamily="34" charset="-122"/>
                <a:cs typeface="Consolas" panose="020B0609020204030204" pitchFamily="49" charset="0"/>
              </a:rPr>
              <a:t>");</a:t>
            </a:r>
          </a:p>
        </p:txBody>
      </p:sp>
      <p:graphicFrame>
        <p:nvGraphicFramePr>
          <p:cNvPr id="8" name="Table 7">
            <a:extLst>
              <a:ext uri="{FF2B5EF4-FFF2-40B4-BE49-F238E27FC236}">
                <a16:creationId xmlns:a16="http://schemas.microsoft.com/office/drawing/2014/main" id="{ED8D2058-738F-122B-1417-DA4C6BDC5714}"/>
              </a:ext>
            </a:extLst>
          </p:cNvPr>
          <p:cNvGraphicFramePr>
            <a:graphicFrameLocks noGrp="1"/>
          </p:cNvGraphicFramePr>
          <p:nvPr>
            <p:extLst>
              <p:ext uri="{D42A27DB-BD31-4B8C-83A1-F6EECF244321}">
                <p14:modId xmlns:p14="http://schemas.microsoft.com/office/powerpoint/2010/main" val="3968933905"/>
              </p:ext>
            </p:extLst>
          </p:nvPr>
        </p:nvGraphicFramePr>
        <p:xfrm>
          <a:off x="1014683" y="3119686"/>
          <a:ext cx="10162634" cy="3396152"/>
        </p:xfrm>
        <a:graphic>
          <a:graphicData uri="http://schemas.openxmlformats.org/drawingml/2006/table">
            <a:tbl>
              <a:tblPr firstRow="1" bandRow="1">
                <a:tableStyleId>{5C22544A-7EE6-4342-B048-85BDC9FD1C3A}</a:tableStyleId>
              </a:tblPr>
              <a:tblGrid>
                <a:gridCol w="5081317">
                  <a:extLst>
                    <a:ext uri="{9D8B030D-6E8A-4147-A177-3AD203B41FA5}">
                      <a16:colId xmlns:a16="http://schemas.microsoft.com/office/drawing/2014/main" val="722484239"/>
                    </a:ext>
                  </a:extLst>
                </a:gridCol>
                <a:gridCol w="5081317">
                  <a:extLst>
                    <a:ext uri="{9D8B030D-6E8A-4147-A177-3AD203B41FA5}">
                      <a16:colId xmlns:a16="http://schemas.microsoft.com/office/drawing/2014/main" val="3117093283"/>
                    </a:ext>
                  </a:extLst>
                </a:gridCol>
              </a:tblGrid>
              <a:tr h="409857">
                <a:tc>
                  <a:txBody>
                    <a:bodyPr/>
                    <a:lstStyle/>
                    <a:p>
                      <a:pPr algn="ctr"/>
                      <a:r>
                        <a:rPr lang="en-US" dirty="0" err="1">
                          <a:latin typeface="Consolas" panose="020B0609020204030204" pitchFamily="49" charset="0"/>
                          <a:ea typeface="Microsoft YaHei" panose="020B0503020204020204" pitchFamily="34" charset="-122"/>
                          <a:cs typeface="Consolas" panose="020B0609020204030204" pitchFamily="49" charset="0"/>
                        </a:rPr>
                        <a:t>printf</a:t>
                      </a:r>
                      <a:r>
                        <a:rPr lang="en-US" dirty="0">
                          <a:latin typeface="Consolas" panose="020B0609020204030204" pitchFamily="49" charset="0"/>
                          <a:ea typeface="Microsoft YaHei" panose="020B0503020204020204" pitchFamily="34" charset="-122"/>
                          <a:cs typeface="Consolas" panose="020B0609020204030204" pitchFamily="49" charset="0"/>
                        </a:rPr>
                        <a:t>()</a:t>
                      </a:r>
                    </a:p>
                  </a:txBody>
                  <a:tcPr/>
                </a:tc>
                <a:tc>
                  <a:txBody>
                    <a:bodyPr/>
                    <a:lstStyle/>
                    <a:p>
                      <a:pPr algn="ctr"/>
                      <a:r>
                        <a:rPr lang="en-US" dirty="0">
                          <a:latin typeface="Consolas" panose="020B0609020204030204" pitchFamily="49" charset="0"/>
                          <a:ea typeface="Microsoft YaHei" panose="020B0503020204020204" pitchFamily="34" charset="-122"/>
                          <a:cs typeface="Consolas" panose="020B0609020204030204" pitchFamily="49" charset="0"/>
                        </a:rPr>
                        <a:t>puts()</a:t>
                      </a:r>
                    </a:p>
                  </a:txBody>
                  <a:tcPr/>
                </a:tc>
                <a:extLst>
                  <a:ext uri="{0D108BD9-81ED-4DB2-BD59-A6C34878D82A}">
                    <a16:rowId xmlns:a16="http://schemas.microsoft.com/office/drawing/2014/main" val="4068025069"/>
                  </a:ext>
                </a:extLst>
              </a:tr>
              <a:tr h="791735">
                <a:tc>
                  <a:txBody>
                    <a:bodyPr/>
                    <a:lstStyle/>
                    <a:p>
                      <a:r>
                        <a:rPr lang="en-US" dirty="0" err="1">
                          <a:latin typeface="Consolas" panose="020B0609020204030204" pitchFamily="49" charset="0"/>
                          <a:ea typeface="Microsoft YaHei" panose="020B0503020204020204" pitchFamily="34" charset="-122"/>
                          <a:cs typeface="Consolas" panose="020B0609020204030204" pitchFamily="49" charset="0"/>
                        </a:rPr>
                        <a:t>printf</a:t>
                      </a:r>
                      <a:r>
                        <a:rPr lang="en-US" dirty="0">
                          <a:latin typeface="Consolas" panose="020B0609020204030204" pitchFamily="49" charset="0"/>
                          <a:ea typeface="Microsoft YaHei" panose="020B0503020204020204" pitchFamily="34" charset="-122"/>
                          <a:cs typeface="Consolas" panose="020B0609020204030204" pitchFamily="49" charset="0"/>
                        </a:rPr>
                        <a:t>() allows us to print formatted strings using format specifiers</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puts() does not support formatting</a:t>
                      </a:r>
                    </a:p>
                  </a:txBody>
                  <a:tcPr/>
                </a:tc>
                <a:extLst>
                  <a:ext uri="{0D108BD9-81ED-4DB2-BD59-A6C34878D82A}">
                    <a16:rowId xmlns:a16="http://schemas.microsoft.com/office/drawing/2014/main" val="1995934762"/>
                  </a:ext>
                </a:extLst>
              </a:tr>
              <a:tr h="409857">
                <a:tc>
                  <a:txBody>
                    <a:bodyPr/>
                    <a:lstStyle/>
                    <a:p>
                      <a:r>
                        <a:rPr lang="en-US" dirty="0" err="1">
                          <a:latin typeface="Consolas" panose="020B0609020204030204" pitchFamily="49" charset="0"/>
                          <a:ea typeface="Microsoft YaHei" panose="020B0503020204020204" pitchFamily="34" charset="-122"/>
                          <a:cs typeface="Consolas" panose="020B0609020204030204" pitchFamily="49" charset="0"/>
                        </a:rPr>
                        <a:t>printf</a:t>
                      </a:r>
                      <a:r>
                        <a:rPr lang="en-US" dirty="0">
                          <a:latin typeface="Consolas" panose="020B0609020204030204" pitchFamily="49" charset="0"/>
                          <a:ea typeface="Microsoft YaHei" panose="020B0503020204020204" pitchFamily="34" charset="-122"/>
                          <a:cs typeface="Consolas" panose="020B0609020204030204" pitchFamily="49" charset="0"/>
                        </a:rPr>
                        <a:t>() does not add new line character automatically</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puts() </a:t>
                      </a:r>
                      <a:r>
                        <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adds a new line character</a:t>
                      </a:r>
                      <a:r>
                        <a:rPr lang="en-US" dirty="0">
                          <a:latin typeface="Consolas" panose="020B0609020204030204" pitchFamily="49" charset="0"/>
                          <a:ea typeface="Microsoft YaHei" panose="020B0503020204020204" pitchFamily="34" charset="-122"/>
                          <a:cs typeface="Consolas" panose="020B0609020204030204" pitchFamily="49" charset="0"/>
                        </a:rPr>
                        <a:t> at the end of string to console automatically</a:t>
                      </a:r>
                    </a:p>
                  </a:txBody>
                  <a:tcPr/>
                </a:tc>
                <a:extLst>
                  <a:ext uri="{0D108BD9-81ED-4DB2-BD59-A6C34878D82A}">
                    <a16:rowId xmlns:a16="http://schemas.microsoft.com/office/drawing/2014/main" val="527447620"/>
                  </a:ext>
                </a:extLst>
              </a:tr>
              <a:tr h="409857">
                <a:tc>
                  <a:txBody>
                    <a:bodyPr/>
                    <a:lstStyle/>
                    <a:p>
                      <a:r>
                        <a:rPr lang="en-US" dirty="0" err="1">
                          <a:latin typeface="Consolas" panose="020B0609020204030204" pitchFamily="49" charset="0"/>
                          <a:ea typeface="Microsoft YaHei" panose="020B0503020204020204" pitchFamily="34" charset="-122"/>
                          <a:cs typeface="Consolas" panose="020B0609020204030204" pitchFamily="49" charset="0"/>
                        </a:rPr>
                        <a:t>printf</a:t>
                      </a:r>
                      <a:r>
                        <a:rPr lang="en-US" dirty="0">
                          <a:latin typeface="Consolas" panose="020B0609020204030204" pitchFamily="49" charset="0"/>
                          <a:ea typeface="Microsoft YaHei" panose="020B0503020204020204" pitchFamily="34" charset="-122"/>
                          <a:cs typeface="Consolas" panose="020B0609020204030204" pitchFamily="49" charset="0"/>
                        </a:rPr>
                        <a:t>() returns the number of characters successfully written to console</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puts() returns a non-negative value on success and EOF on failure</a:t>
                      </a:r>
                    </a:p>
                  </a:txBody>
                  <a:tcPr/>
                </a:tc>
                <a:extLst>
                  <a:ext uri="{0D108BD9-81ED-4DB2-BD59-A6C34878D82A}">
                    <a16:rowId xmlns:a16="http://schemas.microsoft.com/office/drawing/2014/main" val="4014095705"/>
                  </a:ext>
                </a:extLst>
              </a:tr>
              <a:tr h="409857">
                <a:tc>
                  <a:txBody>
                    <a:bodyPr/>
                    <a:lstStyle/>
                    <a:p>
                      <a:r>
                        <a:rPr lang="en-US" dirty="0" err="1">
                          <a:latin typeface="Consolas" panose="020B0609020204030204" pitchFamily="49" charset="0"/>
                          <a:ea typeface="Microsoft YaHei" panose="020B0503020204020204" pitchFamily="34" charset="-122"/>
                          <a:cs typeface="Consolas" panose="020B0609020204030204" pitchFamily="49" charset="0"/>
                        </a:rPr>
                        <a:t>printf</a:t>
                      </a:r>
                      <a:r>
                        <a:rPr lang="en-US" dirty="0">
                          <a:latin typeface="Consolas" panose="020B0609020204030204" pitchFamily="49" charset="0"/>
                          <a:ea typeface="Microsoft YaHei" panose="020B0503020204020204" pitchFamily="34" charset="-122"/>
                          <a:cs typeface="Consolas" panose="020B0609020204030204" pitchFamily="49" charset="0"/>
                        </a:rPr>
                        <a:t>() can print data of different data types</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puts() only prints strings</a:t>
                      </a:r>
                    </a:p>
                  </a:txBody>
                  <a:tcPr/>
                </a:tc>
                <a:extLst>
                  <a:ext uri="{0D108BD9-81ED-4DB2-BD59-A6C34878D82A}">
                    <a16:rowId xmlns:a16="http://schemas.microsoft.com/office/drawing/2014/main" val="1321325492"/>
                  </a:ext>
                </a:extLst>
              </a:tr>
            </a:tbl>
          </a:graphicData>
        </a:graphic>
      </p:graphicFrame>
    </p:spTree>
    <p:extLst>
      <p:ext uri="{BB962C8B-B14F-4D97-AF65-F5344CB8AC3E}">
        <p14:creationId xmlns:p14="http://schemas.microsoft.com/office/powerpoint/2010/main" val="5952900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学论网-矩形 1">
            <a:extLst>
              <a:ext uri="{FF2B5EF4-FFF2-40B4-BE49-F238E27FC236}">
                <a16:creationId xmlns:a16="http://schemas.microsoft.com/office/drawing/2014/main" id="{A0A0D46F-9225-34CF-C885-1D4E76F3F44A}"/>
              </a:ext>
            </a:extLst>
          </p:cNvPr>
          <p:cNvSpPr/>
          <p:nvPr/>
        </p:nvSpPr>
        <p:spPr>
          <a:xfrm>
            <a:off x="0" y="672782"/>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常用的格式修饰符</a:t>
            </a:r>
            <a:r>
              <a:rPr lang="en-US" altLang="zh-CN"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(Format Specifiers)</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graphicFrame>
        <p:nvGraphicFramePr>
          <p:cNvPr id="3" name="Table 2">
            <a:extLst>
              <a:ext uri="{FF2B5EF4-FFF2-40B4-BE49-F238E27FC236}">
                <a16:creationId xmlns:a16="http://schemas.microsoft.com/office/drawing/2014/main" id="{2D8AF620-B796-CCC0-6E64-1A2689BEDB23}"/>
              </a:ext>
            </a:extLst>
          </p:cNvPr>
          <p:cNvGraphicFramePr>
            <a:graphicFrameLocks noGrp="1"/>
          </p:cNvGraphicFramePr>
          <p:nvPr>
            <p:extLst>
              <p:ext uri="{D42A27DB-BD31-4B8C-83A1-F6EECF244321}">
                <p14:modId xmlns:p14="http://schemas.microsoft.com/office/powerpoint/2010/main" val="310979966"/>
              </p:ext>
            </p:extLst>
          </p:nvPr>
        </p:nvGraphicFramePr>
        <p:xfrm>
          <a:off x="1312606" y="1496290"/>
          <a:ext cx="9566788" cy="5361720"/>
        </p:xfrm>
        <a:graphic>
          <a:graphicData uri="http://schemas.openxmlformats.org/drawingml/2006/table">
            <a:tbl>
              <a:tblPr firstRow="1" bandRow="1">
                <a:tableStyleId>{5C22544A-7EE6-4342-B048-85BDC9FD1C3A}</a:tableStyleId>
              </a:tblPr>
              <a:tblGrid>
                <a:gridCol w="3223115">
                  <a:extLst>
                    <a:ext uri="{9D8B030D-6E8A-4147-A177-3AD203B41FA5}">
                      <a16:colId xmlns:a16="http://schemas.microsoft.com/office/drawing/2014/main" val="3081300187"/>
                    </a:ext>
                  </a:extLst>
                </a:gridCol>
                <a:gridCol w="893681">
                  <a:extLst>
                    <a:ext uri="{9D8B030D-6E8A-4147-A177-3AD203B41FA5}">
                      <a16:colId xmlns:a16="http://schemas.microsoft.com/office/drawing/2014/main" val="1491885537"/>
                    </a:ext>
                  </a:extLst>
                </a:gridCol>
                <a:gridCol w="1526232">
                  <a:extLst>
                    <a:ext uri="{9D8B030D-6E8A-4147-A177-3AD203B41FA5}">
                      <a16:colId xmlns:a16="http://schemas.microsoft.com/office/drawing/2014/main" val="4090018705"/>
                    </a:ext>
                  </a:extLst>
                </a:gridCol>
                <a:gridCol w="3923760">
                  <a:extLst>
                    <a:ext uri="{9D8B030D-6E8A-4147-A177-3AD203B41FA5}">
                      <a16:colId xmlns:a16="http://schemas.microsoft.com/office/drawing/2014/main" val="51495322"/>
                    </a:ext>
                  </a:extLst>
                </a:gridCol>
              </a:tblGrid>
              <a:tr h="357448">
                <a:tc>
                  <a:txBody>
                    <a:bodyPr/>
                    <a:lstStyle/>
                    <a:p>
                      <a:r>
                        <a:rPr lang="en-US" sz="1600" dirty="0">
                          <a:latin typeface="Consolas" panose="020B0609020204030204" pitchFamily="49" charset="0"/>
                          <a:ea typeface="Microsoft YaHei" panose="020B0503020204020204" pitchFamily="34" charset="-122"/>
                          <a:cs typeface="Consolas" panose="020B0609020204030204" pitchFamily="49" charset="0"/>
                        </a:rPr>
                        <a:t>Data Type</a:t>
                      </a:r>
                    </a:p>
                  </a:txBody>
                  <a:tcPr/>
                </a:tc>
                <a:tc>
                  <a:txBody>
                    <a:bodyPr/>
                    <a:lstStyle/>
                    <a:p>
                      <a:r>
                        <a:rPr lang="en-US" sz="1600" dirty="0">
                          <a:latin typeface="Consolas" panose="020B0609020204030204" pitchFamily="49" charset="0"/>
                          <a:ea typeface="Microsoft YaHei" panose="020B0503020204020204" pitchFamily="34" charset="-122"/>
                          <a:cs typeface="Consolas" panose="020B0609020204030204" pitchFamily="49" charset="0"/>
                        </a:rPr>
                        <a:t>Bytes</a:t>
                      </a:r>
                    </a:p>
                  </a:txBody>
                  <a:tcPr/>
                </a:tc>
                <a:tc>
                  <a:txBody>
                    <a:bodyPr/>
                    <a:lstStyle/>
                    <a:p>
                      <a:r>
                        <a:rPr lang="en-US" sz="1600" dirty="0">
                          <a:latin typeface="Consolas" panose="020B0609020204030204" pitchFamily="49" charset="0"/>
                          <a:ea typeface="Microsoft YaHei" panose="020B0503020204020204" pitchFamily="34" charset="-122"/>
                          <a:cs typeface="Consolas" panose="020B0609020204030204" pitchFamily="49" charset="0"/>
                        </a:rPr>
                        <a:t>Format</a:t>
                      </a:r>
                    </a:p>
                  </a:txBody>
                  <a:tcPr>
                    <a:solidFill>
                      <a:schemeClr val="accent2"/>
                    </a:solidFill>
                  </a:tcPr>
                </a:tc>
                <a:tc>
                  <a:txBody>
                    <a:bodyPr/>
                    <a:lstStyle/>
                    <a:p>
                      <a:r>
                        <a:rPr lang="en-US" sz="1600" dirty="0">
                          <a:latin typeface="Consolas" panose="020B0609020204030204" pitchFamily="49" charset="0"/>
                          <a:ea typeface="Microsoft YaHei" panose="020B0503020204020204" pitchFamily="34" charset="-122"/>
                          <a:cs typeface="Consolas" panose="020B0609020204030204" pitchFamily="49" charset="0"/>
                        </a:rPr>
                        <a:t>Range</a:t>
                      </a:r>
                    </a:p>
                  </a:txBody>
                  <a:tcPr/>
                </a:tc>
                <a:extLst>
                  <a:ext uri="{0D108BD9-81ED-4DB2-BD59-A6C34878D82A}">
                    <a16:rowId xmlns:a16="http://schemas.microsoft.com/office/drawing/2014/main" val="240961190"/>
                  </a:ext>
                </a:extLst>
              </a:tr>
              <a:tr h="357448">
                <a:tc>
                  <a:txBody>
                    <a:bodyPr/>
                    <a:lstStyle/>
                    <a:p>
                      <a:r>
                        <a:rPr lang="en-US" sz="16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char</a:t>
                      </a:r>
                    </a:p>
                  </a:txBody>
                  <a:tcPr/>
                </a:tc>
                <a:tc>
                  <a:txBody>
                    <a:bodyPr/>
                    <a:lstStyle/>
                    <a:p>
                      <a:r>
                        <a:rPr lang="en-US" sz="1600" dirty="0">
                          <a:latin typeface="Consolas" panose="020B0609020204030204" pitchFamily="49" charset="0"/>
                          <a:ea typeface="Microsoft YaHei" panose="020B0503020204020204" pitchFamily="34" charset="-122"/>
                          <a:cs typeface="Consolas" panose="020B0609020204030204" pitchFamily="49" charset="0"/>
                        </a:rPr>
                        <a:t>1</a:t>
                      </a:r>
                    </a:p>
                  </a:txBody>
                  <a:tcPr/>
                </a:tc>
                <a:tc>
                  <a:txBody>
                    <a:bodyPr/>
                    <a:lstStyle/>
                    <a:p>
                      <a:r>
                        <a:rPr lang="en-US" sz="16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%c</a:t>
                      </a:r>
                      <a:r>
                        <a:rPr lang="en-US" sz="1600" dirty="0">
                          <a:solidFill>
                            <a:schemeClr val="tx1"/>
                          </a:solidFill>
                          <a:latin typeface="Consolas" panose="020B0609020204030204" pitchFamily="49" charset="0"/>
                          <a:ea typeface="Microsoft YaHei" panose="020B0503020204020204" pitchFamily="34" charset="-122"/>
                          <a:cs typeface="Consolas" panose="020B0609020204030204" pitchFamily="49" charset="0"/>
                        </a:rPr>
                        <a:t> or </a:t>
                      </a:r>
                      <a:r>
                        <a:rPr lang="en-US" sz="16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a:t>
                      </a:r>
                      <a:r>
                        <a:rPr lang="en-US" sz="1600" dirty="0" err="1">
                          <a:solidFill>
                            <a:srgbClr val="FF0000"/>
                          </a:solidFill>
                          <a:latin typeface="Consolas" panose="020B0609020204030204" pitchFamily="49" charset="0"/>
                          <a:ea typeface="Microsoft YaHei" panose="020B0503020204020204" pitchFamily="34" charset="-122"/>
                          <a:cs typeface="Consolas" panose="020B0609020204030204" pitchFamily="49" charset="0"/>
                        </a:rPr>
                        <a:t>hhd</a:t>
                      </a:r>
                      <a:endParaRPr lang="en-US" sz="1600" dirty="0">
                        <a:solidFill>
                          <a:srgbClr val="FF0000"/>
                        </a:solidFill>
                        <a:latin typeface="Consolas" panose="020B0609020204030204" pitchFamily="49" charset="0"/>
                        <a:ea typeface="Microsoft YaHei" panose="020B0503020204020204" pitchFamily="34" charset="-122"/>
                        <a:cs typeface="Consolas" panose="020B0609020204030204" pitchFamily="49" charset="0"/>
                      </a:endParaRPr>
                    </a:p>
                  </a:txBody>
                  <a:tcPr>
                    <a:solidFill>
                      <a:schemeClr val="accent2"/>
                    </a:solidFill>
                  </a:tcPr>
                </a:tc>
                <a:tc>
                  <a:txBody>
                    <a:bodyPr/>
                    <a:lstStyle/>
                    <a:p>
                      <a:r>
                        <a:rPr lang="en-US" sz="1600" dirty="0">
                          <a:latin typeface="Consolas" panose="020B0609020204030204" pitchFamily="49" charset="0"/>
                          <a:ea typeface="Microsoft YaHei" panose="020B0503020204020204" pitchFamily="34" charset="-122"/>
                          <a:cs typeface="Consolas" panose="020B0609020204030204" pitchFamily="49" charset="0"/>
                        </a:rPr>
                        <a:t>[-128,+127]</a:t>
                      </a:r>
                    </a:p>
                  </a:txBody>
                  <a:tcPr/>
                </a:tc>
                <a:extLst>
                  <a:ext uri="{0D108BD9-81ED-4DB2-BD59-A6C34878D82A}">
                    <a16:rowId xmlns:a16="http://schemas.microsoft.com/office/drawing/2014/main" val="45104203"/>
                  </a:ext>
                </a:extLst>
              </a:tr>
              <a:tr h="357448">
                <a:tc>
                  <a:txBody>
                    <a:bodyPr/>
                    <a:lstStyle/>
                    <a:p>
                      <a:r>
                        <a:rPr lang="en-US" sz="1600" dirty="0">
                          <a:solidFill>
                            <a:srgbClr val="7030A0"/>
                          </a:solidFill>
                          <a:latin typeface="Consolas" panose="020B0609020204030204" pitchFamily="49" charset="0"/>
                          <a:ea typeface="Microsoft YaHei" panose="020B0503020204020204" pitchFamily="34" charset="-122"/>
                          <a:cs typeface="Consolas" panose="020B0609020204030204" pitchFamily="49" charset="0"/>
                        </a:rPr>
                        <a:t>unsigned</a:t>
                      </a:r>
                      <a:r>
                        <a:rPr lang="en-US" sz="1600" dirty="0">
                          <a:latin typeface="Consolas" panose="020B0609020204030204" pitchFamily="49" charset="0"/>
                          <a:ea typeface="Microsoft YaHei" panose="020B0503020204020204" pitchFamily="34" charset="-122"/>
                          <a:cs typeface="Consolas" panose="020B0609020204030204" pitchFamily="49" charset="0"/>
                        </a:rPr>
                        <a:t> </a:t>
                      </a:r>
                      <a:r>
                        <a:rPr lang="en-US" sz="16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char</a:t>
                      </a:r>
                    </a:p>
                  </a:txBody>
                  <a:tcPr/>
                </a:tc>
                <a:tc>
                  <a:txBody>
                    <a:bodyPr/>
                    <a:lstStyle/>
                    <a:p>
                      <a:r>
                        <a:rPr lang="en-US" sz="1600" dirty="0">
                          <a:latin typeface="Consolas" panose="020B0609020204030204" pitchFamily="49" charset="0"/>
                          <a:ea typeface="Microsoft YaHei" panose="020B0503020204020204" pitchFamily="34" charset="-122"/>
                          <a:cs typeface="Consolas" panose="020B0609020204030204" pitchFamily="49" charset="0"/>
                        </a:rPr>
                        <a:t>1</a:t>
                      </a:r>
                    </a:p>
                  </a:txBody>
                  <a:tcPr/>
                </a:tc>
                <a:tc>
                  <a:txBody>
                    <a:bodyPr/>
                    <a:lstStyle/>
                    <a:p>
                      <a:r>
                        <a:rPr lang="en-US" sz="16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%c</a:t>
                      </a:r>
                      <a:r>
                        <a:rPr lang="en-US" sz="1600" dirty="0">
                          <a:solidFill>
                            <a:schemeClr val="tx1"/>
                          </a:solidFill>
                          <a:latin typeface="Consolas" panose="020B0609020204030204" pitchFamily="49" charset="0"/>
                          <a:ea typeface="Microsoft YaHei" panose="020B0503020204020204" pitchFamily="34" charset="-122"/>
                          <a:cs typeface="Consolas" panose="020B0609020204030204" pitchFamily="49" charset="0"/>
                        </a:rPr>
                        <a:t> or </a:t>
                      </a:r>
                      <a:r>
                        <a:rPr lang="en-US" sz="16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a:t>
                      </a:r>
                      <a:r>
                        <a:rPr lang="en-US" sz="1600" dirty="0" err="1">
                          <a:solidFill>
                            <a:srgbClr val="FF0000"/>
                          </a:solidFill>
                          <a:latin typeface="Consolas" panose="020B0609020204030204" pitchFamily="49" charset="0"/>
                          <a:ea typeface="Microsoft YaHei" panose="020B0503020204020204" pitchFamily="34" charset="-122"/>
                          <a:cs typeface="Consolas" panose="020B0609020204030204" pitchFamily="49" charset="0"/>
                        </a:rPr>
                        <a:t>hhu</a:t>
                      </a:r>
                      <a:endParaRPr lang="en-US" sz="1600" dirty="0">
                        <a:solidFill>
                          <a:srgbClr val="FF0000"/>
                        </a:solidFill>
                        <a:latin typeface="Consolas" panose="020B0609020204030204" pitchFamily="49" charset="0"/>
                        <a:ea typeface="Microsoft YaHei" panose="020B0503020204020204" pitchFamily="34" charset="-122"/>
                        <a:cs typeface="Consolas" panose="020B0609020204030204" pitchFamily="49" charset="0"/>
                      </a:endParaRPr>
                    </a:p>
                  </a:txBody>
                  <a:tcPr>
                    <a:solidFill>
                      <a:schemeClr val="accent2"/>
                    </a:solidFill>
                  </a:tcPr>
                </a:tc>
                <a:tc>
                  <a:txBody>
                    <a:bodyPr/>
                    <a:lstStyle/>
                    <a:p>
                      <a:r>
                        <a:rPr lang="en-US" sz="1600" dirty="0">
                          <a:latin typeface="Consolas" panose="020B0609020204030204" pitchFamily="49" charset="0"/>
                          <a:ea typeface="Microsoft YaHei" panose="020B0503020204020204" pitchFamily="34" charset="-122"/>
                          <a:cs typeface="Consolas" panose="020B0609020204030204" pitchFamily="49" charset="0"/>
                        </a:rPr>
                        <a:t>[0, +255]</a:t>
                      </a:r>
                    </a:p>
                  </a:txBody>
                  <a:tcPr/>
                </a:tc>
                <a:extLst>
                  <a:ext uri="{0D108BD9-81ED-4DB2-BD59-A6C34878D82A}">
                    <a16:rowId xmlns:a16="http://schemas.microsoft.com/office/drawing/2014/main" val="1053020987"/>
                  </a:ext>
                </a:extLst>
              </a:tr>
              <a:tr h="357448">
                <a:tc>
                  <a:txBody>
                    <a:bodyPr/>
                    <a:lstStyle/>
                    <a:p>
                      <a:r>
                        <a:rPr lang="en-US" sz="1600" dirty="0">
                          <a:solidFill>
                            <a:srgbClr val="7030A0"/>
                          </a:solidFill>
                          <a:latin typeface="Consolas" panose="020B0609020204030204" pitchFamily="49" charset="0"/>
                          <a:ea typeface="Microsoft YaHei" panose="020B0503020204020204" pitchFamily="34" charset="-122"/>
                          <a:cs typeface="Consolas" panose="020B0609020204030204" pitchFamily="49" charset="0"/>
                        </a:rPr>
                        <a:t>short</a:t>
                      </a:r>
                      <a:r>
                        <a:rPr lang="en-US" sz="1600" dirty="0">
                          <a:latin typeface="Consolas" panose="020B0609020204030204" pitchFamily="49" charset="0"/>
                          <a:ea typeface="Microsoft YaHei" panose="020B0503020204020204" pitchFamily="34" charset="-122"/>
                          <a:cs typeface="Consolas" panose="020B0609020204030204" pitchFamily="49" charset="0"/>
                        </a:rPr>
                        <a:t> </a:t>
                      </a:r>
                      <a:r>
                        <a:rPr lang="en-US" sz="1600" dirty="0">
                          <a:solidFill>
                            <a:schemeClr val="bg1">
                              <a:lumMod val="50000"/>
                            </a:schemeClr>
                          </a:solidFill>
                          <a:latin typeface="Consolas" panose="020B0609020204030204" pitchFamily="49" charset="0"/>
                          <a:ea typeface="Microsoft YaHei" panose="020B0503020204020204" pitchFamily="34" charset="-122"/>
                          <a:cs typeface="Consolas" panose="020B0609020204030204" pitchFamily="49" charset="0"/>
                        </a:rPr>
                        <a:t>[int]</a:t>
                      </a:r>
                    </a:p>
                  </a:txBody>
                  <a:tcPr/>
                </a:tc>
                <a:tc>
                  <a:txBody>
                    <a:bodyPr/>
                    <a:lstStyle/>
                    <a:p>
                      <a:r>
                        <a:rPr lang="en-US" sz="1600" dirty="0">
                          <a:latin typeface="Consolas" panose="020B0609020204030204" pitchFamily="49" charset="0"/>
                          <a:ea typeface="Microsoft YaHei" panose="020B0503020204020204" pitchFamily="34" charset="-122"/>
                          <a:cs typeface="Consolas" panose="020B0609020204030204" pitchFamily="49" charset="0"/>
                        </a:rPr>
                        <a:t>2</a:t>
                      </a:r>
                    </a:p>
                  </a:txBody>
                  <a:tcPr/>
                </a:tc>
                <a:tc>
                  <a:txBody>
                    <a:bodyPr/>
                    <a:lstStyle/>
                    <a:p>
                      <a:r>
                        <a:rPr lang="en-US" sz="16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a:t>
                      </a:r>
                      <a:r>
                        <a:rPr lang="en-US" sz="1600" dirty="0" err="1">
                          <a:solidFill>
                            <a:srgbClr val="FF0000"/>
                          </a:solidFill>
                          <a:latin typeface="Consolas" panose="020B0609020204030204" pitchFamily="49" charset="0"/>
                          <a:ea typeface="Microsoft YaHei" panose="020B0503020204020204" pitchFamily="34" charset="-122"/>
                          <a:cs typeface="Consolas" panose="020B0609020204030204" pitchFamily="49" charset="0"/>
                        </a:rPr>
                        <a:t>hd</a:t>
                      </a:r>
                      <a:endParaRPr lang="en-US" sz="1600" dirty="0">
                        <a:solidFill>
                          <a:srgbClr val="FF0000"/>
                        </a:solidFill>
                        <a:latin typeface="Consolas" panose="020B0609020204030204" pitchFamily="49" charset="0"/>
                        <a:ea typeface="Microsoft YaHei" panose="020B0503020204020204" pitchFamily="34" charset="-122"/>
                        <a:cs typeface="Consolas" panose="020B0609020204030204" pitchFamily="49" charset="0"/>
                      </a:endParaRPr>
                    </a:p>
                  </a:txBody>
                  <a:tcPr>
                    <a:solidFill>
                      <a:schemeClr val="accent2"/>
                    </a:solidFill>
                  </a:tcPr>
                </a:tc>
                <a:tc>
                  <a:txBody>
                    <a:bodyPr/>
                    <a:lstStyle/>
                    <a:p>
                      <a:r>
                        <a:rPr lang="en-US" sz="1600" dirty="0">
                          <a:latin typeface="Consolas" panose="020B0609020204030204" pitchFamily="49" charset="0"/>
                          <a:ea typeface="Microsoft YaHei" panose="020B0503020204020204" pitchFamily="34" charset="-122"/>
                          <a:cs typeface="Consolas" panose="020B0609020204030204" pitchFamily="49" charset="0"/>
                        </a:rPr>
                        <a:t>[-32768, +32767]</a:t>
                      </a:r>
                    </a:p>
                  </a:txBody>
                  <a:tcPr/>
                </a:tc>
                <a:extLst>
                  <a:ext uri="{0D108BD9-81ED-4DB2-BD59-A6C34878D82A}">
                    <a16:rowId xmlns:a16="http://schemas.microsoft.com/office/drawing/2014/main" val="1841929036"/>
                  </a:ext>
                </a:extLst>
              </a:tr>
              <a:tr h="357448">
                <a:tc>
                  <a:txBody>
                    <a:bodyPr/>
                    <a:lstStyle/>
                    <a:p>
                      <a:r>
                        <a:rPr lang="en-US" sz="1600" dirty="0">
                          <a:solidFill>
                            <a:srgbClr val="7030A0"/>
                          </a:solidFill>
                          <a:latin typeface="Consolas" panose="020B0609020204030204" pitchFamily="49" charset="0"/>
                          <a:ea typeface="Microsoft YaHei" panose="020B0503020204020204" pitchFamily="34" charset="-122"/>
                          <a:cs typeface="Consolas" panose="020B0609020204030204" pitchFamily="49" charset="0"/>
                        </a:rPr>
                        <a:t>unsigned</a:t>
                      </a:r>
                      <a:r>
                        <a:rPr lang="en-US" sz="1600" dirty="0">
                          <a:latin typeface="Consolas" panose="020B0609020204030204" pitchFamily="49" charset="0"/>
                          <a:ea typeface="Microsoft YaHei" panose="020B0503020204020204" pitchFamily="34" charset="-122"/>
                          <a:cs typeface="Consolas" panose="020B0609020204030204" pitchFamily="49" charset="0"/>
                        </a:rPr>
                        <a:t> </a:t>
                      </a:r>
                      <a:r>
                        <a:rPr lang="en-US" sz="1600" dirty="0">
                          <a:solidFill>
                            <a:srgbClr val="7030A0"/>
                          </a:solidFill>
                          <a:latin typeface="Consolas" panose="020B0609020204030204" pitchFamily="49" charset="0"/>
                          <a:ea typeface="Microsoft YaHei" panose="020B0503020204020204" pitchFamily="34" charset="-122"/>
                          <a:cs typeface="Consolas" panose="020B0609020204030204" pitchFamily="49" charset="0"/>
                        </a:rPr>
                        <a:t>short</a:t>
                      </a:r>
                      <a:r>
                        <a:rPr lang="en-US" sz="1600" dirty="0">
                          <a:latin typeface="Consolas" panose="020B0609020204030204" pitchFamily="49" charset="0"/>
                          <a:ea typeface="Microsoft YaHei" panose="020B0503020204020204" pitchFamily="34" charset="-122"/>
                          <a:cs typeface="Consolas" panose="020B0609020204030204" pitchFamily="49" charset="0"/>
                        </a:rPr>
                        <a:t> </a:t>
                      </a:r>
                      <a:r>
                        <a:rPr lang="en-US" sz="1600" dirty="0">
                          <a:solidFill>
                            <a:schemeClr val="bg1">
                              <a:lumMod val="50000"/>
                            </a:schemeClr>
                          </a:solidFill>
                          <a:latin typeface="Consolas" panose="020B0609020204030204" pitchFamily="49" charset="0"/>
                          <a:ea typeface="Microsoft YaHei" panose="020B0503020204020204" pitchFamily="34" charset="-122"/>
                          <a:cs typeface="Consolas" panose="020B0609020204030204" pitchFamily="49" charset="0"/>
                        </a:rPr>
                        <a:t>[int]</a:t>
                      </a:r>
                    </a:p>
                  </a:txBody>
                  <a:tcPr/>
                </a:tc>
                <a:tc>
                  <a:txBody>
                    <a:bodyPr/>
                    <a:lstStyle/>
                    <a:p>
                      <a:r>
                        <a:rPr lang="en-US" sz="1600" dirty="0">
                          <a:latin typeface="Consolas" panose="020B0609020204030204" pitchFamily="49" charset="0"/>
                          <a:ea typeface="Microsoft YaHei" panose="020B0503020204020204" pitchFamily="34" charset="-122"/>
                          <a:cs typeface="Consolas" panose="020B0609020204030204" pitchFamily="49" charset="0"/>
                        </a:rPr>
                        <a:t>2</a:t>
                      </a:r>
                    </a:p>
                  </a:txBody>
                  <a:tcPr/>
                </a:tc>
                <a:tc>
                  <a:txBody>
                    <a:bodyPr/>
                    <a:lstStyle/>
                    <a:p>
                      <a:r>
                        <a:rPr lang="en-US" sz="16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%hu</a:t>
                      </a:r>
                    </a:p>
                  </a:txBody>
                  <a:tcPr>
                    <a:solidFill>
                      <a:schemeClr val="accent2"/>
                    </a:solidFill>
                  </a:tcPr>
                </a:tc>
                <a:tc>
                  <a:txBody>
                    <a:bodyPr/>
                    <a:lstStyle/>
                    <a:p>
                      <a:r>
                        <a:rPr lang="en-US" sz="1600" dirty="0">
                          <a:latin typeface="Consolas" panose="020B0609020204030204" pitchFamily="49" charset="0"/>
                          <a:ea typeface="Microsoft YaHei" panose="020B0503020204020204" pitchFamily="34" charset="-122"/>
                          <a:cs typeface="Consolas" panose="020B0609020204030204" pitchFamily="49" charset="0"/>
                        </a:rPr>
                        <a:t>[0, +65535]</a:t>
                      </a:r>
                    </a:p>
                  </a:txBody>
                  <a:tcPr/>
                </a:tc>
                <a:extLst>
                  <a:ext uri="{0D108BD9-81ED-4DB2-BD59-A6C34878D82A}">
                    <a16:rowId xmlns:a16="http://schemas.microsoft.com/office/drawing/2014/main" val="3102778060"/>
                  </a:ext>
                </a:extLst>
              </a:tr>
              <a:tr h="357448">
                <a:tc>
                  <a:txBody>
                    <a:bodyPr/>
                    <a:lstStyle/>
                    <a:p>
                      <a:r>
                        <a:rPr lang="en-US" sz="16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int</a:t>
                      </a:r>
                    </a:p>
                  </a:txBody>
                  <a:tcPr/>
                </a:tc>
                <a:tc>
                  <a:txBody>
                    <a:bodyPr/>
                    <a:lstStyle/>
                    <a:p>
                      <a:r>
                        <a:rPr lang="en-US" sz="1600" dirty="0">
                          <a:latin typeface="Consolas" panose="020B0609020204030204" pitchFamily="49" charset="0"/>
                          <a:ea typeface="Microsoft YaHei" panose="020B0503020204020204" pitchFamily="34" charset="-122"/>
                          <a:cs typeface="Consolas" panose="020B0609020204030204" pitchFamily="49" charset="0"/>
                        </a:rPr>
                        <a:t>4</a:t>
                      </a:r>
                    </a:p>
                  </a:txBody>
                  <a:tcPr/>
                </a:tc>
                <a:tc>
                  <a:txBody>
                    <a:bodyPr/>
                    <a:lstStyle/>
                    <a:p>
                      <a:r>
                        <a:rPr lang="en-US" sz="16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%d</a:t>
                      </a:r>
                    </a:p>
                  </a:txBody>
                  <a:tcPr>
                    <a:solidFill>
                      <a:schemeClr val="accent2"/>
                    </a:solidFill>
                  </a:tcPr>
                </a:tc>
                <a:tc>
                  <a:txBody>
                    <a:bodyPr/>
                    <a:lstStyle/>
                    <a:p>
                      <a:r>
                        <a:rPr lang="en-US" sz="1600" dirty="0">
                          <a:latin typeface="Consolas" panose="020B0609020204030204" pitchFamily="49" charset="0"/>
                          <a:ea typeface="Microsoft YaHei" panose="020B0503020204020204" pitchFamily="34" charset="-122"/>
                          <a:cs typeface="Consolas" panose="020B0609020204030204" pitchFamily="49" charset="0"/>
                        </a:rPr>
                        <a:t>[-2</a:t>
                      </a:r>
                      <a:r>
                        <a:rPr lang="en-US" sz="1600" baseline="30000" dirty="0">
                          <a:latin typeface="Consolas" panose="020B0609020204030204" pitchFamily="49" charset="0"/>
                          <a:ea typeface="Microsoft YaHei" panose="020B0503020204020204" pitchFamily="34" charset="-122"/>
                          <a:cs typeface="Consolas" panose="020B0609020204030204" pitchFamily="49" charset="0"/>
                        </a:rPr>
                        <a:t>31</a:t>
                      </a:r>
                      <a:r>
                        <a:rPr lang="en-US" sz="1600" dirty="0">
                          <a:latin typeface="Consolas" panose="020B0609020204030204" pitchFamily="49" charset="0"/>
                          <a:ea typeface="Microsoft YaHei" panose="020B0503020204020204" pitchFamily="34" charset="-122"/>
                          <a:cs typeface="Consolas" panose="020B0609020204030204" pitchFamily="49" charset="0"/>
                        </a:rPr>
                        <a:t>, +2</a:t>
                      </a:r>
                      <a:r>
                        <a:rPr lang="en-US" sz="1600" baseline="30000" dirty="0">
                          <a:latin typeface="Consolas" panose="020B0609020204030204" pitchFamily="49" charset="0"/>
                          <a:ea typeface="Microsoft YaHei" panose="020B0503020204020204" pitchFamily="34" charset="-122"/>
                          <a:cs typeface="Consolas" panose="020B0609020204030204" pitchFamily="49" charset="0"/>
                        </a:rPr>
                        <a:t>31</a:t>
                      </a:r>
                      <a:r>
                        <a:rPr lang="en-US" sz="1600" dirty="0">
                          <a:latin typeface="Consolas" panose="020B0609020204030204" pitchFamily="49" charset="0"/>
                          <a:ea typeface="Microsoft YaHei" panose="020B0503020204020204" pitchFamily="34" charset="-122"/>
                          <a:cs typeface="Consolas" panose="020B0609020204030204" pitchFamily="49" charset="0"/>
                        </a:rPr>
                        <a:t>-1]</a:t>
                      </a:r>
                    </a:p>
                  </a:txBody>
                  <a:tcPr/>
                </a:tc>
                <a:extLst>
                  <a:ext uri="{0D108BD9-81ED-4DB2-BD59-A6C34878D82A}">
                    <a16:rowId xmlns:a16="http://schemas.microsoft.com/office/drawing/2014/main" val="615381030"/>
                  </a:ext>
                </a:extLst>
              </a:tr>
              <a:tr h="357448">
                <a:tc>
                  <a:txBody>
                    <a:bodyPr/>
                    <a:lstStyle/>
                    <a:p>
                      <a:r>
                        <a:rPr lang="en-US" sz="1600" dirty="0">
                          <a:solidFill>
                            <a:srgbClr val="7030A0"/>
                          </a:solidFill>
                          <a:latin typeface="Consolas" panose="020B0609020204030204" pitchFamily="49" charset="0"/>
                          <a:ea typeface="Microsoft YaHei" panose="020B0503020204020204" pitchFamily="34" charset="-122"/>
                          <a:cs typeface="Consolas" panose="020B0609020204030204" pitchFamily="49" charset="0"/>
                        </a:rPr>
                        <a:t>unsigned</a:t>
                      </a:r>
                      <a:r>
                        <a:rPr lang="en-US" sz="1600" dirty="0">
                          <a:latin typeface="Consolas" panose="020B0609020204030204" pitchFamily="49" charset="0"/>
                          <a:ea typeface="Microsoft YaHei" panose="020B0503020204020204" pitchFamily="34" charset="-122"/>
                          <a:cs typeface="Consolas" panose="020B0609020204030204" pitchFamily="49" charset="0"/>
                        </a:rPr>
                        <a:t> </a:t>
                      </a:r>
                      <a:r>
                        <a:rPr lang="en-US" sz="16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int</a:t>
                      </a:r>
                    </a:p>
                  </a:txBody>
                  <a:tcPr/>
                </a:tc>
                <a:tc>
                  <a:txBody>
                    <a:bodyPr/>
                    <a:lstStyle/>
                    <a:p>
                      <a:r>
                        <a:rPr lang="en-US" sz="1600" dirty="0">
                          <a:latin typeface="Consolas" panose="020B0609020204030204" pitchFamily="49" charset="0"/>
                          <a:ea typeface="Microsoft YaHei" panose="020B0503020204020204" pitchFamily="34" charset="-122"/>
                          <a:cs typeface="Consolas" panose="020B0609020204030204" pitchFamily="49" charset="0"/>
                        </a:rPr>
                        <a:t>4</a:t>
                      </a:r>
                    </a:p>
                  </a:txBody>
                  <a:tcPr/>
                </a:tc>
                <a:tc>
                  <a:txBody>
                    <a:bodyPr/>
                    <a:lstStyle/>
                    <a:p>
                      <a:r>
                        <a:rPr lang="en-US" sz="16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%u</a:t>
                      </a:r>
                    </a:p>
                  </a:txBody>
                  <a:tcPr>
                    <a:solidFill>
                      <a:schemeClr val="accent2"/>
                    </a:solidFill>
                  </a:tcPr>
                </a:tc>
                <a:tc>
                  <a:txBody>
                    <a:bodyPr/>
                    <a:lstStyle/>
                    <a:p>
                      <a:r>
                        <a:rPr lang="en-US" sz="1600" dirty="0">
                          <a:latin typeface="Consolas" panose="020B0609020204030204" pitchFamily="49" charset="0"/>
                          <a:ea typeface="Microsoft YaHei" panose="020B0503020204020204" pitchFamily="34" charset="-122"/>
                          <a:cs typeface="Consolas" panose="020B0609020204030204" pitchFamily="49" charset="0"/>
                        </a:rPr>
                        <a:t>[0, +2</a:t>
                      </a:r>
                      <a:r>
                        <a:rPr lang="en-US" sz="1600" baseline="30000" dirty="0">
                          <a:latin typeface="Consolas" panose="020B0609020204030204" pitchFamily="49" charset="0"/>
                          <a:ea typeface="Microsoft YaHei" panose="020B0503020204020204" pitchFamily="34" charset="-122"/>
                          <a:cs typeface="Consolas" panose="020B0609020204030204" pitchFamily="49" charset="0"/>
                        </a:rPr>
                        <a:t>32</a:t>
                      </a:r>
                      <a:r>
                        <a:rPr lang="en-US" sz="1600" dirty="0">
                          <a:latin typeface="Consolas" panose="020B0609020204030204" pitchFamily="49" charset="0"/>
                          <a:ea typeface="Microsoft YaHei" panose="020B0503020204020204" pitchFamily="34" charset="-122"/>
                          <a:cs typeface="Consolas" panose="020B0609020204030204" pitchFamily="49" charset="0"/>
                        </a:rPr>
                        <a:t>-1]</a:t>
                      </a:r>
                    </a:p>
                  </a:txBody>
                  <a:tcPr/>
                </a:tc>
                <a:extLst>
                  <a:ext uri="{0D108BD9-81ED-4DB2-BD59-A6C34878D82A}">
                    <a16:rowId xmlns:a16="http://schemas.microsoft.com/office/drawing/2014/main" val="1830191119"/>
                  </a:ext>
                </a:extLst>
              </a:tr>
              <a:tr h="357448">
                <a:tc>
                  <a:txBody>
                    <a:bodyPr/>
                    <a:lstStyle/>
                    <a:p>
                      <a:r>
                        <a:rPr lang="en-US" sz="1600" dirty="0">
                          <a:solidFill>
                            <a:srgbClr val="7030A0"/>
                          </a:solidFill>
                          <a:latin typeface="Consolas" panose="020B0609020204030204" pitchFamily="49" charset="0"/>
                          <a:ea typeface="Microsoft YaHei" panose="020B0503020204020204" pitchFamily="34" charset="-122"/>
                          <a:cs typeface="Consolas" panose="020B0609020204030204" pitchFamily="49" charset="0"/>
                        </a:rPr>
                        <a:t>long</a:t>
                      </a:r>
                      <a:r>
                        <a:rPr lang="en-US" sz="1600" dirty="0">
                          <a:latin typeface="Consolas" panose="020B0609020204030204" pitchFamily="49" charset="0"/>
                          <a:ea typeface="Microsoft YaHei" panose="020B0503020204020204" pitchFamily="34" charset="-122"/>
                          <a:cs typeface="Consolas" panose="020B0609020204030204" pitchFamily="49" charset="0"/>
                        </a:rPr>
                        <a:t> </a:t>
                      </a:r>
                      <a:r>
                        <a:rPr lang="en-US" sz="1600" dirty="0">
                          <a:solidFill>
                            <a:schemeClr val="bg1">
                              <a:lumMod val="50000"/>
                            </a:schemeClr>
                          </a:solidFill>
                          <a:latin typeface="Consolas" panose="020B0609020204030204" pitchFamily="49" charset="0"/>
                          <a:ea typeface="Microsoft YaHei" panose="020B0503020204020204" pitchFamily="34" charset="-122"/>
                          <a:cs typeface="Consolas" panose="020B0609020204030204" pitchFamily="49" charset="0"/>
                        </a:rPr>
                        <a:t>[int]</a:t>
                      </a:r>
                    </a:p>
                  </a:txBody>
                  <a:tcPr/>
                </a:tc>
                <a:tc>
                  <a:txBody>
                    <a:bodyPr/>
                    <a:lstStyle/>
                    <a:p>
                      <a:r>
                        <a:rPr lang="en-US" sz="1600" dirty="0">
                          <a:latin typeface="Consolas" panose="020B0609020204030204" pitchFamily="49" charset="0"/>
                          <a:ea typeface="Microsoft YaHei" panose="020B0503020204020204" pitchFamily="34" charset="-122"/>
                          <a:cs typeface="Consolas" panose="020B0609020204030204" pitchFamily="49" charset="0"/>
                        </a:rPr>
                        <a:t>8</a:t>
                      </a:r>
                    </a:p>
                  </a:txBody>
                  <a:tcPr/>
                </a:tc>
                <a:tc>
                  <a:txBody>
                    <a:bodyPr/>
                    <a:lstStyle/>
                    <a:p>
                      <a:r>
                        <a:rPr lang="en-US" sz="16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a:t>
                      </a:r>
                      <a:r>
                        <a:rPr lang="en-US" sz="1600" dirty="0" err="1">
                          <a:solidFill>
                            <a:srgbClr val="FF0000"/>
                          </a:solidFill>
                          <a:latin typeface="Consolas" panose="020B0609020204030204" pitchFamily="49" charset="0"/>
                          <a:ea typeface="Microsoft YaHei" panose="020B0503020204020204" pitchFamily="34" charset="-122"/>
                          <a:cs typeface="Consolas" panose="020B0609020204030204" pitchFamily="49" charset="0"/>
                        </a:rPr>
                        <a:t>ld</a:t>
                      </a:r>
                      <a:endParaRPr lang="en-US" sz="1600" dirty="0">
                        <a:solidFill>
                          <a:srgbClr val="FF0000"/>
                        </a:solidFill>
                        <a:latin typeface="Consolas" panose="020B0609020204030204" pitchFamily="49" charset="0"/>
                        <a:ea typeface="Microsoft YaHei" panose="020B0503020204020204" pitchFamily="34" charset="-122"/>
                        <a:cs typeface="Consolas" panose="020B0609020204030204" pitchFamily="49" charset="0"/>
                      </a:endParaRPr>
                    </a:p>
                  </a:txBody>
                  <a:tcPr>
                    <a:solidFill>
                      <a:schemeClr val="accent2"/>
                    </a:solidFill>
                  </a:tcPr>
                </a:tc>
                <a:tc>
                  <a:txBody>
                    <a:bodyPr/>
                    <a:lstStyle/>
                    <a:p>
                      <a:r>
                        <a:rPr lang="en-US" sz="1600" dirty="0">
                          <a:latin typeface="Consolas" panose="020B0609020204030204" pitchFamily="49" charset="0"/>
                          <a:ea typeface="Microsoft YaHei" panose="020B0503020204020204" pitchFamily="34" charset="-122"/>
                          <a:cs typeface="Consolas" panose="020B0609020204030204" pitchFamily="49" charset="0"/>
                        </a:rPr>
                        <a:t>[-2</a:t>
                      </a:r>
                      <a:r>
                        <a:rPr lang="en-US" sz="1600" baseline="30000" dirty="0">
                          <a:latin typeface="Consolas" panose="020B0609020204030204" pitchFamily="49" charset="0"/>
                          <a:ea typeface="Microsoft YaHei" panose="020B0503020204020204" pitchFamily="34" charset="-122"/>
                          <a:cs typeface="Consolas" panose="020B0609020204030204" pitchFamily="49" charset="0"/>
                        </a:rPr>
                        <a:t>63</a:t>
                      </a:r>
                      <a:r>
                        <a:rPr lang="en-US" sz="1600" dirty="0">
                          <a:latin typeface="Consolas" panose="020B0609020204030204" pitchFamily="49" charset="0"/>
                          <a:ea typeface="Microsoft YaHei" panose="020B0503020204020204" pitchFamily="34" charset="-122"/>
                          <a:cs typeface="Consolas" panose="020B0609020204030204" pitchFamily="49" charset="0"/>
                        </a:rPr>
                        <a:t>, +2</a:t>
                      </a:r>
                      <a:r>
                        <a:rPr lang="en-US" sz="1600" baseline="30000" dirty="0">
                          <a:latin typeface="Consolas" panose="020B0609020204030204" pitchFamily="49" charset="0"/>
                          <a:ea typeface="Microsoft YaHei" panose="020B0503020204020204" pitchFamily="34" charset="-122"/>
                          <a:cs typeface="Consolas" panose="020B0609020204030204" pitchFamily="49" charset="0"/>
                        </a:rPr>
                        <a:t>63</a:t>
                      </a:r>
                      <a:r>
                        <a:rPr lang="en-US" sz="1600" dirty="0">
                          <a:latin typeface="Consolas" panose="020B0609020204030204" pitchFamily="49" charset="0"/>
                          <a:ea typeface="Microsoft YaHei" panose="020B0503020204020204" pitchFamily="34" charset="-122"/>
                          <a:cs typeface="Consolas" panose="020B0609020204030204" pitchFamily="49" charset="0"/>
                        </a:rPr>
                        <a:t>-1]</a:t>
                      </a:r>
                    </a:p>
                  </a:txBody>
                  <a:tcPr/>
                </a:tc>
                <a:extLst>
                  <a:ext uri="{0D108BD9-81ED-4DB2-BD59-A6C34878D82A}">
                    <a16:rowId xmlns:a16="http://schemas.microsoft.com/office/drawing/2014/main" val="1728053717"/>
                  </a:ext>
                </a:extLst>
              </a:tr>
              <a:tr h="357448">
                <a:tc>
                  <a:txBody>
                    <a:bodyPr/>
                    <a:lstStyle/>
                    <a:p>
                      <a:r>
                        <a:rPr lang="en-US" sz="1600" dirty="0">
                          <a:solidFill>
                            <a:srgbClr val="7030A0"/>
                          </a:solidFill>
                          <a:latin typeface="Consolas" panose="020B0609020204030204" pitchFamily="49" charset="0"/>
                          <a:ea typeface="Microsoft YaHei" panose="020B0503020204020204" pitchFamily="34" charset="-122"/>
                          <a:cs typeface="Consolas" panose="020B0609020204030204" pitchFamily="49" charset="0"/>
                        </a:rPr>
                        <a:t>unsigned</a:t>
                      </a:r>
                      <a:r>
                        <a:rPr lang="en-US" sz="1600" dirty="0">
                          <a:latin typeface="Consolas" panose="020B0609020204030204" pitchFamily="49" charset="0"/>
                          <a:ea typeface="Microsoft YaHei" panose="020B0503020204020204" pitchFamily="34" charset="-122"/>
                          <a:cs typeface="Consolas" panose="020B0609020204030204" pitchFamily="49" charset="0"/>
                        </a:rPr>
                        <a:t> </a:t>
                      </a:r>
                      <a:r>
                        <a:rPr lang="en-US" sz="1600" dirty="0">
                          <a:solidFill>
                            <a:srgbClr val="7030A0"/>
                          </a:solidFill>
                          <a:latin typeface="Consolas" panose="020B0609020204030204" pitchFamily="49" charset="0"/>
                          <a:ea typeface="Microsoft YaHei" panose="020B0503020204020204" pitchFamily="34" charset="-122"/>
                          <a:cs typeface="Consolas" panose="020B0609020204030204" pitchFamily="49" charset="0"/>
                        </a:rPr>
                        <a:t>long</a:t>
                      </a:r>
                      <a:r>
                        <a:rPr lang="en-US" sz="1600" dirty="0">
                          <a:latin typeface="Consolas" panose="020B0609020204030204" pitchFamily="49" charset="0"/>
                          <a:ea typeface="Microsoft YaHei" panose="020B0503020204020204" pitchFamily="34" charset="-122"/>
                          <a:cs typeface="Consolas" panose="020B0609020204030204" pitchFamily="49" charset="0"/>
                        </a:rPr>
                        <a:t> </a:t>
                      </a:r>
                      <a:r>
                        <a:rPr lang="en-US" sz="1600" dirty="0">
                          <a:solidFill>
                            <a:schemeClr val="bg1">
                              <a:lumMod val="50000"/>
                            </a:schemeClr>
                          </a:solidFill>
                          <a:latin typeface="Consolas" panose="020B0609020204030204" pitchFamily="49" charset="0"/>
                          <a:ea typeface="Microsoft YaHei" panose="020B0503020204020204" pitchFamily="34" charset="-122"/>
                          <a:cs typeface="Consolas" panose="020B0609020204030204" pitchFamily="49" charset="0"/>
                        </a:rPr>
                        <a:t>[int]</a:t>
                      </a:r>
                    </a:p>
                  </a:txBody>
                  <a:tcPr/>
                </a:tc>
                <a:tc>
                  <a:txBody>
                    <a:bodyPr/>
                    <a:lstStyle/>
                    <a:p>
                      <a:r>
                        <a:rPr lang="en-US" sz="1600" dirty="0">
                          <a:latin typeface="Consolas" panose="020B0609020204030204" pitchFamily="49" charset="0"/>
                          <a:ea typeface="Microsoft YaHei" panose="020B0503020204020204" pitchFamily="34" charset="-122"/>
                          <a:cs typeface="Consolas" panose="020B0609020204030204" pitchFamily="49" charset="0"/>
                        </a:rPr>
                        <a:t>8</a:t>
                      </a:r>
                    </a:p>
                  </a:txBody>
                  <a:tcPr/>
                </a:tc>
                <a:tc>
                  <a:txBody>
                    <a:bodyPr/>
                    <a:lstStyle/>
                    <a:p>
                      <a:r>
                        <a:rPr lang="en-US" sz="16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a:t>
                      </a:r>
                      <a:r>
                        <a:rPr lang="en-US" sz="1600" dirty="0" err="1">
                          <a:solidFill>
                            <a:srgbClr val="FF0000"/>
                          </a:solidFill>
                          <a:latin typeface="Consolas" panose="020B0609020204030204" pitchFamily="49" charset="0"/>
                          <a:ea typeface="Microsoft YaHei" panose="020B0503020204020204" pitchFamily="34" charset="-122"/>
                          <a:cs typeface="Consolas" panose="020B0609020204030204" pitchFamily="49" charset="0"/>
                        </a:rPr>
                        <a:t>lu</a:t>
                      </a:r>
                      <a:endParaRPr lang="en-US" sz="1600" dirty="0">
                        <a:solidFill>
                          <a:srgbClr val="FF0000"/>
                        </a:solidFill>
                        <a:latin typeface="Consolas" panose="020B0609020204030204" pitchFamily="49" charset="0"/>
                        <a:ea typeface="Microsoft YaHei" panose="020B0503020204020204" pitchFamily="34" charset="-122"/>
                        <a:cs typeface="Consolas" panose="020B0609020204030204" pitchFamily="49" charset="0"/>
                      </a:endParaRPr>
                    </a:p>
                  </a:txBody>
                  <a:tcPr>
                    <a:solidFill>
                      <a:schemeClr val="accent2"/>
                    </a:solidFill>
                  </a:tcPr>
                </a:tc>
                <a:tc>
                  <a:txBody>
                    <a:bodyPr/>
                    <a:lstStyle/>
                    <a:p>
                      <a:r>
                        <a:rPr lang="en-US" sz="1600" dirty="0">
                          <a:latin typeface="Consolas" panose="020B0609020204030204" pitchFamily="49" charset="0"/>
                          <a:ea typeface="Microsoft YaHei" panose="020B0503020204020204" pitchFamily="34" charset="-122"/>
                          <a:cs typeface="Consolas" panose="020B0609020204030204" pitchFamily="49" charset="0"/>
                        </a:rPr>
                        <a:t>[0, +2</a:t>
                      </a:r>
                      <a:r>
                        <a:rPr lang="en-US" sz="1600" baseline="30000" dirty="0">
                          <a:latin typeface="Consolas" panose="020B0609020204030204" pitchFamily="49" charset="0"/>
                          <a:ea typeface="Microsoft YaHei" panose="020B0503020204020204" pitchFamily="34" charset="-122"/>
                          <a:cs typeface="Consolas" panose="020B0609020204030204" pitchFamily="49" charset="0"/>
                        </a:rPr>
                        <a:t>63</a:t>
                      </a:r>
                      <a:r>
                        <a:rPr lang="en-US" sz="1600" dirty="0">
                          <a:latin typeface="Consolas" panose="020B0609020204030204" pitchFamily="49" charset="0"/>
                          <a:ea typeface="Microsoft YaHei" panose="020B0503020204020204" pitchFamily="34" charset="-122"/>
                          <a:cs typeface="Consolas" panose="020B0609020204030204" pitchFamily="49" charset="0"/>
                        </a:rPr>
                        <a:t>-1]</a:t>
                      </a:r>
                    </a:p>
                  </a:txBody>
                  <a:tcPr/>
                </a:tc>
                <a:extLst>
                  <a:ext uri="{0D108BD9-81ED-4DB2-BD59-A6C34878D82A}">
                    <a16:rowId xmlns:a16="http://schemas.microsoft.com/office/drawing/2014/main" val="3509295083"/>
                  </a:ext>
                </a:extLst>
              </a:tr>
              <a:tr h="357448">
                <a:tc>
                  <a:txBody>
                    <a:bodyPr/>
                    <a:lstStyle/>
                    <a:p>
                      <a:r>
                        <a:rPr lang="en-US" sz="1600" dirty="0">
                          <a:solidFill>
                            <a:srgbClr val="7030A0"/>
                          </a:solidFill>
                          <a:latin typeface="Consolas" panose="020B0609020204030204" pitchFamily="49" charset="0"/>
                          <a:ea typeface="Microsoft YaHei" panose="020B0503020204020204" pitchFamily="34" charset="-122"/>
                          <a:cs typeface="Consolas" panose="020B0609020204030204" pitchFamily="49" charset="0"/>
                        </a:rPr>
                        <a:t>long</a:t>
                      </a:r>
                      <a:r>
                        <a:rPr lang="en-US" sz="1600" dirty="0">
                          <a:latin typeface="Consolas" panose="020B0609020204030204" pitchFamily="49" charset="0"/>
                          <a:ea typeface="Microsoft YaHei" panose="020B0503020204020204" pitchFamily="34" charset="-122"/>
                          <a:cs typeface="Consolas" panose="020B0609020204030204" pitchFamily="49" charset="0"/>
                        </a:rPr>
                        <a:t> </a:t>
                      </a:r>
                      <a:r>
                        <a:rPr lang="en-US" sz="1600" dirty="0">
                          <a:solidFill>
                            <a:srgbClr val="7030A0"/>
                          </a:solidFill>
                          <a:latin typeface="Consolas" panose="020B0609020204030204" pitchFamily="49" charset="0"/>
                          <a:ea typeface="Microsoft YaHei" panose="020B0503020204020204" pitchFamily="34" charset="-122"/>
                          <a:cs typeface="Consolas" panose="020B0609020204030204" pitchFamily="49" charset="0"/>
                        </a:rPr>
                        <a:t>long</a:t>
                      </a:r>
                      <a:r>
                        <a:rPr lang="en-US" sz="1600" dirty="0">
                          <a:latin typeface="Consolas" panose="020B0609020204030204" pitchFamily="49" charset="0"/>
                          <a:ea typeface="Microsoft YaHei" panose="020B0503020204020204" pitchFamily="34" charset="-122"/>
                          <a:cs typeface="Consolas" panose="020B0609020204030204" pitchFamily="49" charset="0"/>
                        </a:rPr>
                        <a:t> </a:t>
                      </a:r>
                      <a:r>
                        <a:rPr lang="en-US" sz="1600" dirty="0">
                          <a:solidFill>
                            <a:schemeClr val="bg1">
                              <a:lumMod val="50000"/>
                            </a:schemeClr>
                          </a:solidFill>
                          <a:latin typeface="Consolas" panose="020B0609020204030204" pitchFamily="49" charset="0"/>
                          <a:ea typeface="Microsoft YaHei" panose="020B0503020204020204" pitchFamily="34" charset="-122"/>
                          <a:cs typeface="Consolas" panose="020B0609020204030204" pitchFamily="49" charset="0"/>
                        </a:rPr>
                        <a:t>[int]</a:t>
                      </a:r>
                    </a:p>
                  </a:txBody>
                  <a:tcPr/>
                </a:tc>
                <a:tc>
                  <a:txBody>
                    <a:bodyPr/>
                    <a:lstStyle/>
                    <a:p>
                      <a:r>
                        <a:rPr lang="en-US" sz="1600" dirty="0">
                          <a:latin typeface="Consolas" panose="020B0609020204030204" pitchFamily="49" charset="0"/>
                          <a:ea typeface="Microsoft YaHei" panose="020B0503020204020204" pitchFamily="34" charset="-122"/>
                          <a:cs typeface="Consolas" panose="020B0609020204030204" pitchFamily="49" charset="0"/>
                        </a:rPr>
                        <a:t>8</a:t>
                      </a:r>
                    </a:p>
                  </a:txBody>
                  <a:tcPr/>
                </a:tc>
                <a:tc>
                  <a:txBody>
                    <a:bodyPr/>
                    <a:lstStyle/>
                    <a:p>
                      <a:r>
                        <a:rPr lang="en-US" sz="16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a:t>
                      </a:r>
                      <a:r>
                        <a:rPr lang="en-US" sz="1600" dirty="0" err="1">
                          <a:solidFill>
                            <a:srgbClr val="FF0000"/>
                          </a:solidFill>
                          <a:latin typeface="Consolas" panose="020B0609020204030204" pitchFamily="49" charset="0"/>
                          <a:ea typeface="Microsoft YaHei" panose="020B0503020204020204" pitchFamily="34" charset="-122"/>
                          <a:cs typeface="Consolas" panose="020B0609020204030204" pitchFamily="49" charset="0"/>
                        </a:rPr>
                        <a:t>lld</a:t>
                      </a:r>
                      <a:endParaRPr lang="en-US" sz="1600" dirty="0">
                        <a:solidFill>
                          <a:srgbClr val="FF0000"/>
                        </a:solidFill>
                        <a:latin typeface="Consolas" panose="020B0609020204030204" pitchFamily="49" charset="0"/>
                        <a:ea typeface="Microsoft YaHei" panose="020B0503020204020204" pitchFamily="34" charset="-122"/>
                        <a:cs typeface="Consolas" panose="020B0609020204030204" pitchFamily="49" charset="0"/>
                      </a:endParaRPr>
                    </a:p>
                  </a:txBody>
                  <a:tcPr>
                    <a:solidFill>
                      <a:schemeClr val="accent2"/>
                    </a:solidFill>
                  </a:tcPr>
                </a:tc>
                <a:tc>
                  <a:txBody>
                    <a:bodyPr/>
                    <a:lstStyle/>
                    <a:p>
                      <a:r>
                        <a:rPr lang="en-US" sz="1600" dirty="0">
                          <a:latin typeface="Consolas" panose="020B0609020204030204" pitchFamily="49" charset="0"/>
                          <a:ea typeface="Microsoft YaHei" panose="020B0503020204020204" pitchFamily="34" charset="-122"/>
                          <a:cs typeface="Consolas" panose="020B0609020204030204" pitchFamily="49" charset="0"/>
                        </a:rPr>
                        <a:t>[-2</a:t>
                      </a:r>
                      <a:r>
                        <a:rPr lang="en-US" sz="1600" baseline="30000" dirty="0">
                          <a:latin typeface="Consolas" panose="020B0609020204030204" pitchFamily="49" charset="0"/>
                          <a:ea typeface="Microsoft YaHei" panose="020B0503020204020204" pitchFamily="34" charset="-122"/>
                          <a:cs typeface="Consolas" panose="020B0609020204030204" pitchFamily="49" charset="0"/>
                        </a:rPr>
                        <a:t>63</a:t>
                      </a:r>
                      <a:r>
                        <a:rPr lang="en-US" sz="1600" dirty="0">
                          <a:latin typeface="Consolas" panose="020B0609020204030204" pitchFamily="49" charset="0"/>
                          <a:ea typeface="Microsoft YaHei" panose="020B0503020204020204" pitchFamily="34" charset="-122"/>
                          <a:cs typeface="Consolas" panose="020B0609020204030204" pitchFamily="49" charset="0"/>
                        </a:rPr>
                        <a:t>, +2</a:t>
                      </a:r>
                      <a:r>
                        <a:rPr lang="en-US" sz="1600" baseline="30000" dirty="0">
                          <a:latin typeface="Consolas" panose="020B0609020204030204" pitchFamily="49" charset="0"/>
                          <a:ea typeface="Microsoft YaHei" panose="020B0503020204020204" pitchFamily="34" charset="-122"/>
                          <a:cs typeface="Consolas" panose="020B0609020204030204" pitchFamily="49" charset="0"/>
                        </a:rPr>
                        <a:t>63</a:t>
                      </a:r>
                      <a:r>
                        <a:rPr lang="en-US" sz="1600" dirty="0">
                          <a:latin typeface="Consolas" panose="020B0609020204030204" pitchFamily="49" charset="0"/>
                          <a:ea typeface="Microsoft YaHei" panose="020B0503020204020204" pitchFamily="34" charset="-122"/>
                          <a:cs typeface="Consolas" panose="020B0609020204030204" pitchFamily="49" charset="0"/>
                        </a:rPr>
                        <a:t>-1]</a:t>
                      </a:r>
                    </a:p>
                  </a:txBody>
                  <a:tcPr/>
                </a:tc>
                <a:extLst>
                  <a:ext uri="{0D108BD9-81ED-4DB2-BD59-A6C34878D82A}">
                    <a16:rowId xmlns:a16="http://schemas.microsoft.com/office/drawing/2014/main" val="2890703389"/>
                  </a:ext>
                </a:extLst>
              </a:tr>
              <a:tr h="357448">
                <a:tc>
                  <a:txBody>
                    <a:bodyPr/>
                    <a:lstStyle/>
                    <a:p>
                      <a:r>
                        <a:rPr lang="en-US" sz="1600" dirty="0">
                          <a:solidFill>
                            <a:srgbClr val="7030A0"/>
                          </a:solidFill>
                          <a:latin typeface="Consolas" panose="020B0609020204030204" pitchFamily="49" charset="0"/>
                          <a:ea typeface="Microsoft YaHei" panose="020B0503020204020204" pitchFamily="34" charset="-122"/>
                          <a:cs typeface="Consolas" panose="020B0609020204030204" pitchFamily="49" charset="0"/>
                        </a:rPr>
                        <a:t>unsigned</a:t>
                      </a:r>
                      <a:r>
                        <a:rPr lang="en-US" sz="1600" dirty="0">
                          <a:latin typeface="Consolas" panose="020B0609020204030204" pitchFamily="49" charset="0"/>
                          <a:ea typeface="Microsoft YaHei" panose="020B0503020204020204" pitchFamily="34" charset="-122"/>
                          <a:cs typeface="Consolas" panose="020B0609020204030204" pitchFamily="49" charset="0"/>
                        </a:rPr>
                        <a:t> </a:t>
                      </a:r>
                      <a:r>
                        <a:rPr lang="en-US" sz="1600" dirty="0">
                          <a:solidFill>
                            <a:srgbClr val="7030A0"/>
                          </a:solidFill>
                          <a:latin typeface="Consolas" panose="020B0609020204030204" pitchFamily="49" charset="0"/>
                          <a:ea typeface="Microsoft YaHei" panose="020B0503020204020204" pitchFamily="34" charset="-122"/>
                          <a:cs typeface="Consolas" panose="020B0609020204030204" pitchFamily="49" charset="0"/>
                        </a:rPr>
                        <a:t>long</a:t>
                      </a:r>
                      <a:r>
                        <a:rPr lang="en-US" sz="1600" dirty="0">
                          <a:latin typeface="Consolas" panose="020B0609020204030204" pitchFamily="49" charset="0"/>
                          <a:ea typeface="Microsoft YaHei" panose="020B0503020204020204" pitchFamily="34" charset="-122"/>
                          <a:cs typeface="Consolas" panose="020B0609020204030204" pitchFamily="49" charset="0"/>
                        </a:rPr>
                        <a:t> </a:t>
                      </a:r>
                      <a:r>
                        <a:rPr lang="en-US" sz="1600" dirty="0">
                          <a:solidFill>
                            <a:srgbClr val="7030A0"/>
                          </a:solidFill>
                          <a:latin typeface="Consolas" panose="020B0609020204030204" pitchFamily="49" charset="0"/>
                          <a:ea typeface="Microsoft YaHei" panose="020B0503020204020204" pitchFamily="34" charset="-122"/>
                          <a:cs typeface="Consolas" panose="020B0609020204030204" pitchFamily="49" charset="0"/>
                        </a:rPr>
                        <a:t>long</a:t>
                      </a:r>
                      <a:r>
                        <a:rPr lang="en-US" sz="1600" dirty="0">
                          <a:latin typeface="Consolas" panose="020B0609020204030204" pitchFamily="49" charset="0"/>
                          <a:ea typeface="Microsoft YaHei" panose="020B0503020204020204" pitchFamily="34" charset="-122"/>
                          <a:cs typeface="Consolas" panose="020B0609020204030204" pitchFamily="49" charset="0"/>
                        </a:rPr>
                        <a:t> </a:t>
                      </a:r>
                      <a:r>
                        <a:rPr lang="en-US" sz="1600" dirty="0">
                          <a:solidFill>
                            <a:schemeClr val="bg1">
                              <a:lumMod val="50000"/>
                            </a:schemeClr>
                          </a:solidFill>
                          <a:latin typeface="Consolas" panose="020B0609020204030204" pitchFamily="49" charset="0"/>
                          <a:ea typeface="Microsoft YaHei" panose="020B0503020204020204" pitchFamily="34" charset="-122"/>
                          <a:cs typeface="Consolas" panose="020B0609020204030204" pitchFamily="49" charset="0"/>
                        </a:rPr>
                        <a:t>[int]</a:t>
                      </a:r>
                    </a:p>
                  </a:txBody>
                  <a:tcPr/>
                </a:tc>
                <a:tc>
                  <a:txBody>
                    <a:bodyPr/>
                    <a:lstStyle/>
                    <a:p>
                      <a:r>
                        <a:rPr lang="en-US" sz="1600" dirty="0">
                          <a:latin typeface="Consolas" panose="020B0609020204030204" pitchFamily="49" charset="0"/>
                          <a:ea typeface="Microsoft YaHei" panose="020B0503020204020204" pitchFamily="34" charset="-122"/>
                          <a:cs typeface="Consolas" panose="020B0609020204030204" pitchFamily="49" charset="0"/>
                        </a:rPr>
                        <a:t>8</a:t>
                      </a:r>
                    </a:p>
                  </a:txBody>
                  <a:tcPr/>
                </a:tc>
                <a:tc>
                  <a:txBody>
                    <a:bodyPr/>
                    <a:lstStyle/>
                    <a:p>
                      <a:r>
                        <a:rPr lang="en-US" sz="16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a:t>
                      </a:r>
                      <a:r>
                        <a:rPr lang="en-US" sz="1600" dirty="0" err="1">
                          <a:solidFill>
                            <a:srgbClr val="FF0000"/>
                          </a:solidFill>
                          <a:latin typeface="Consolas" panose="020B0609020204030204" pitchFamily="49" charset="0"/>
                          <a:ea typeface="Microsoft YaHei" panose="020B0503020204020204" pitchFamily="34" charset="-122"/>
                          <a:cs typeface="Consolas" panose="020B0609020204030204" pitchFamily="49" charset="0"/>
                        </a:rPr>
                        <a:t>llu</a:t>
                      </a:r>
                      <a:endParaRPr lang="en-US" sz="1600" dirty="0">
                        <a:solidFill>
                          <a:srgbClr val="FF0000"/>
                        </a:solidFill>
                        <a:latin typeface="Consolas" panose="020B0609020204030204" pitchFamily="49" charset="0"/>
                        <a:ea typeface="Microsoft YaHei" panose="020B0503020204020204" pitchFamily="34" charset="-122"/>
                        <a:cs typeface="Consolas" panose="020B0609020204030204" pitchFamily="49" charset="0"/>
                      </a:endParaRPr>
                    </a:p>
                  </a:txBody>
                  <a:tcPr>
                    <a:solidFill>
                      <a:schemeClr val="accent2"/>
                    </a:solidFill>
                  </a:tcPr>
                </a:tc>
                <a:tc>
                  <a:txBody>
                    <a:bodyPr/>
                    <a:lstStyle/>
                    <a:p>
                      <a:r>
                        <a:rPr lang="en-US" sz="1600" dirty="0">
                          <a:latin typeface="Consolas" panose="020B0609020204030204" pitchFamily="49" charset="0"/>
                          <a:ea typeface="Microsoft YaHei" panose="020B0503020204020204" pitchFamily="34" charset="-122"/>
                          <a:cs typeface="Consolas" panose="020B0609020204030204" pitchFamily="49" charset="0"/>
                        </a:rPr>
                        <a:t>[0, +2</a:t>
                      </a:r>
                      <a:r>
                        <a:rPr lang="en-US" sz="1600" baseline="30000" dirty="0">
                          <a:latin typeface="Consolas" panose="020B0609020204030204" pitchFamily="49" charset="0"/>
                          <a:ea typeface="Microsoft YaHei" panose="020B0503020204020204" pitchFamily="34" charset="-122"/>
                          <a:cs typeface="Consolas" panose="020B0609020204030204" pitchFamily="49" charset="0"/>
                        </a:rPr>
                        <a:t>64</a:t>
                      </a:r>
                      <a:r>
                        <a:rPr lang="en-US" sz="1600" dirty="0">
                          <a:latin typeface="Consolas" panose="020B0609020204030204" pitchFamily="49" charset="0"/>
                          <a:ea typeface="Microsoft YaHei" panose="020B0503020204020204" pitchFamily="34" charset="-122"/>
                          <a:cs typeface="Consolas" panose="020B0609020204030204" pitchFamily="49" charset="0"/>
                        </a:rPr>
                        <a:t>-1]</a:t>
                      </a:r>
                    </a:p>
                  </a:txBody>
                  <a:tcPr/>
                </a:tc>
                <a:extLst>
                  <a:ext uri="{0D108BD9-81ED-4DB2-BD59-A6C34878D82A}">
                    <a16:rowId xmlns:a16="http://schemas.microsoft.com/office/drawing/2014/main" val="908294477"/>
                  </a:ext>
                </a:extLst>
              </a:tr>
              <a:tr h="357448">
                <a:tc>
                  <a:txBody>
                    <a:bodyPr/>
                    <a:lstStyle/>
                    <a:p>
                      <a:r>
                        <a:rPr lang="en-US" sz="16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float</a:t>
                      </a:r>
                    </a:p>
                  </a:txBody>
                  <a:tcPr/>
                </a:tc>
                <a:tc>
                  <a:txBody>
                    <a:bodyPr/>
                    <a:lstStyle/>
                    <a:p>
                      <a:r>
                        <a:rPr lang="en-US" sz="1600" dirty="0">
                          <a:latin typeface="Consolas" panose="020B0609020204030204" pitchFamily="49" charset="0"/>
                          <a:ea typeface="Microsoft YaHei" panose="020B0503020204020204" pitchFamily="34" charset="-122"/>
                          <a:cs typeface="Consolas" panose="020B0609020204030204" pitchFamily="49" charset="0"/>
                        </a:rPr>
                        <a:t>4</a:t>
                      </a:r>
                    </a:p>
                  </a:txBody>
                  <a:tcPr/>
                </a:tc>
                <a:tc>
                  <a:txBody>
                    <a:bodyPr/>
                    <a:lstStyle/>
                    <a:p>
                      <a:r>
                        <a:rPr lang="en-US" sz="16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%f</a:t>
                      </a:r>
                      <a:r>
                        <a:rPr lang="en-US" sz="1600" dirty="0">
                          <a:solidFill>
                            <a:schemeClr val="tx1"/>
                          </a:solidFill>
                          <a:latin typeface="Consolas" panose="020B0609020204030204" pitchFamily="49" charset="0"/>
                          <a:ea typeface="Microsoft YaHei" panose="020B0503020204020204" pitchFamily="34" charset="-122"/>
                          <a:cs typeface="Consolas" panose="020B0609020204030204" pitchFamily="49" charset="0"/>
                        </a:rPr>
                        <a:t> or </a:t>
                      </a:r>
                      <a:r>
                        <a:rPr lang="en-US" sz="16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%e</a:t>
                      </a:r>
                    </a:p>
                  </a:txBody>
                  <a:tcPr>
                    <a:solidFill>
                      <a:schemeClr val="accent2"/>
                    </a:solidFill>
                  </a:tcPr>
                </a:tc>
                <a:tc>
                  <a:txBody>
                    <a:bodyPr/>
                    <a:lstStyle/>
                    <a:p>
                      <a:r>
                        <a:rPr lang="en-US" sz="1600" dirty="0">
                          <a:latin typeface="Consolas" panose="020B0609020204030204" pitchFamily="49" charset="0"/>
                          <a:ea typeface="Microsoft YaHei" panose="020B0503020204020204" pitchFamily="34" charset="-122"/>
                          <a:cs typeface="Consolas" panose="020B0609020204030204" pitchFamily="49" charset="0"/>
                        </a:rPr>
                        <a:t>~1.17e-38 to ~3.40e+38</a:t>
                      </a:r>
                    </a:p>
                  </a:txBody>
                  <a:tcPr/>
                </a:tc>
                <a:extLst>
                  <a:ext uri="{0D108BD9-81ED-4DB2-BD59-A6C34878D82A}">
                    <a16:rowId xmlns:a16="http://schemas.microsoft.com/office/drawing/2014/main" val="1770442949"/>
                  </a:ext>
                </a:extLst>
              </a:tr>
              <a:tr h="357448">
                <a:tc>
                  <a:txBody>
                    <a:bodyPr/>
                    <a:lstStyle/>
                    <a:p>
                      <a:r>
                        <a:rPr lang="en-US" sz="16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double</a:t>
                      </a:r>
                    </a:p>
                  </a:txBody>
                  <a:tcPr/>
                </a:tc>
                <a:tc>
                  <a:txBody>
                    <a:bodyPr/>
                    <a:lstStyle/>
                    <a:p>
                      <a:r>
                        <a:rPr lang="en-US" sz="1600" dirty="0">
                          <a:latin typeface="Consolas" panose="020B0609020204030204" pitchFamily="49" charset="0"/>
                          <a:ea typeface="Microsoft YaHei" panose="020B0503020204020204" pitchFamily="34" charset="-122"/>
                          <a:cs typeface="Consolas" panose="020B0609020204030204" pitchFamily="49" charset="0"/>
                        </a:rPr>
                        <a:t>8</a:t>
                      </a:r>
                    </a:p>
                  </a:txBody>
                  <a:tcPr/>
                </a:tc>
                <a:tc>
                  <a:txBody>
                    <a:bodyPr/>
                    <a:lstStyle/>
                    <a:p>
                      <a:r>
                        <a:rPr lang="en-US" sz="16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a:t>
                      </a:r>
                      <a:r>
                        <a:rPr lang="en-US" sz="1600" dirty="0" err="1">
                          <a:solidFill>
                            <a:srgbClr val="FF0000"/>
                          </a:solidFill>
                          <a:latin typeface="Consolas" panose="020B0609020204030204" pitchFamily="49" charset="0"/>
                          <a:ea typeface="Microsoft YaHei" panose="020B0503020204020204" pitchFamily="34" charset="-122"/>
                          <a:cs typeface="Consolas" panose="020B0609020204030204" pitchFamily="49" charset="0"/>
                        </a:rPr>
                        <a:t>lf</a:t>
                      </a:r>
                      <a:r>
                        <a:rPr lang="en-US" sz="1600" dirty="0">
                          <a:solidFill>
                            <a:schemeClr val="tx1"/>
                          </a:solidFill>
                          <a:latin typeface="Consolas" panose="020B0609020204030204" pitchFamily="49" charset="0"/>
                          <a:ea typeface="Microsoft YaHei" panose="020B0503020204020204" pitchFamily="34" charset="-122"/>
                          <a:cs typeface="Consolas" panose="020B0609020204030204" pitchFamily="49" charset="0"/>
                        </a:rPr>
                        <a:t> or </a:t>
                      </a:r>
                      <a:r>
                        <a:rPr lang="en-US" sz="16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%le</a:t>
                      </a:r>
                    </a:p>
                  </a:txBody>
                  <a:tcPr>
                    <a:solidFill>
                      <a:schemeClr val="accent2"/>
                    </a:solidFill>
                  </a:tcPr>
                </a:tc>
                <a:tc>
                  <a:txBody>
                    <a:bodyPr/>
                    <a:lstStyle/>
                    <a:p>
                      <a:r>
                        <a:rPr lang="en-US" sz="1600" dirty="0">
                          <a:latin typeface="Consolas" panose="020B0609020204030204" pitchFamily="49" charset="0"/>
                          <a:ea typeface="Microsoft YaHei" panose="020B0503020204020204" pitchFamily="34" charset="-122"/>
                          <a:cs typeface="Consolas" panose="020B0609020204030204" pitchFamily="49" charset="0"/>
                        </a:rPr>
                        <a:t>~2.22e-308 to ~1.79e+308</a:t>
                      </a:r>
                    </a:p>
                  </a:txBody>
                  <a:tcPr/>
                </a:tc>
                <a:extLst>
                  <a:ext uri="{0D108BD9-81ED-4DB2-BD59-A6C34878D82A}">
                    <a16:rowId xmlns:a16="http://schemas.microsoft.com/office/drawing/2014/main" val="247054562"/>
                  </a:ext>
                </a:extLst>
              </a:tr>
              <a:tr h="357448">
                <a:tc>
                  <a:txBody>
                    <a:bodyPr/>
                    <a:lstStyle/>
                    <a:p>
                      <a:r>
                        <a:rPr lang="en-US" sz="1600" dirty="0">
                          <a:solidFill>
                            <a:srgbClr val="7030A0"/>
                          </a:solidFill>
                          <a:latin typeface="Consolas" panose="020B0609020204030204" pitchFamily="49" charset="0"/>
                          <a:ea typeface="Microsoft YaHei" panose="020B0503020204020204" pitchFamily="34" charset="-122"/>
                          <a:cs typeface="Consolas" panose="020B0609020204030204" pitchFamily="49" charset="0"/>
                        </a:rPr>
                        <a:t>long</a:t>
                      </a:r>
                      <a:r>
                        <a:rPr lang="en-US" sz="1600" dirty="0">
                          <a:latin typeface="Consolas" panose="020B0609020204030204" pitchFamily="49" charset="0"/>
                          <a:ea typeface="Microsoft YaHei" panose="020B0503020204020204" pitchFamily="34" charset="-122"/>
                          <a:cs typeface="Consolas" panose="020B0609020204030204" pitchFamily="49" charset="0"/>
                        </a:rPr>
                        <a:t> </a:t>
                      </a:r>
                      <a:r>
                        <a:rPr lang="en-US" sz="16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double</a:t>
                      </a:r>
                    </a:p>
                  </a:txBody>
                  <a:tcPr/>
                </a:tc>
                <a:tc>
                  <a:txBody>
                    <a:bodyPr/>
                    <a:lstStyle/>
                    <a:p>
                      <a:r>
                        <a:rPr lang="en-US" sz="1600" dirty="0">
                          <a:latin typeface="Consolas" panose="020B0609020204030204" pitchFamily="49" charset="0"/>
                          <a:ea typeface="Microsoft YaHei" panose="020B0503020204020204" pitchFamily="34" charset="-122"/>
                          <a:cs typeface="Consolas" panose="020B0609020204030204" pitchFamily="49" charset="0"/>
                        </a:rPr>
                        <a:t>16</a:t>
                      </a:r>
                    </a:p>
                  </a:txBody>
                  <a:tcPr/>
                </a:tc>
                <a:tc>
                  <a:txBody>
                    <a:bodyPr/>
                    <a:lstStyle/>
                    <a:p>
                      <a:r>
                        <a:rPr lang="en-US" sz="16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a:t>
                      </a:r>
                      <a:r>
                        <a:rPr lang="en-US" sz="1600" dirty="0" err="1">
                          <a:solidFill>
                            <a:srgbClr val="FF0000"/>
                          </a:solidFill>
                          <a:latin typeface="Consolas" panose="020B0609020204030204" pitchFamily="49" charset="0"/>
                          <a:ea typeface="Microsoft YaHei" panose="020B0503020204020204" pitchFamily="34" charset="-122"/>
                          <a:cs typeface="Consolas" panose="020B0609020204030204" pitchFamily="49" charset="0"/>
                        </a:rPr>
                        <a:t>Lf</a:t>
                      </a:r>
                      <a:r>
                        <a:rPr lang="en-US" sz="1600" dirty="0">
                          <a:solidFill>
                            <a:schemeClr val="tx1"/>
                          </a:solidFill>
                          <a:latin typeface="Consolas" panose="020B0609020204030204" pitchFamily="49" charset="0"/>
                          <a:ea typeface="Microsoft YaHei" panose="020B0503020204020204" pitchFamily="34" charset="-122"/>
                          <a:cs typeface="Consolas" panose="020B0609020204030204" pitchFamily="49" charset="0"/>
                        </a:rPr>
                        <a:t> or </a:t>
                      </a:r>
                      <a:r>
                        <a:rPr lang="en-US" sz="16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%Le</a:t>
                      </a:r>
                    </a:p>
                  </a:txBody>
                  <a:tcPr>
                    <a:solidFill>
                      <a:schemeClr val="accent2"/>
                    </a:solidFill>
                  </a:tcPr>
                </a:tc>
                <a:tc>
                  <a:txBody>
                    <a:bodyPr/>
                    <a:lstStyle/>
                    <a:p>
                      <a:r>
                        <a:rPr lang="en-US" sz="1600" dirty="0">
                          <a:latin typeface="Consolas" panose="020B0609020204030204" pitchFamily="49" charset="0"/>
                          <a:ea typeface="Microsoft YaHei" panose="020B0503020204020204" pitchFamily="34" charset="-122"/>
                          <a:cs typeface="Consolas" panose="020B0609020204030204" pitchFamily="49" charset="0"/>
                        </a:rPr>
                        <a:t>~3.36e-4932 to ~1.19e+4932</a:t>
                      </a:r>
                    </a:p>
                  </a:txBody>
                  <a:tcPr/>
                </a:tc>
                <a:extLst>
                  <a:ext uri="{0D108BD9-81ED-4DB2-BD59-A6C34878D82A}">
                    <a16:rowId xmlns:a16="http://schemas.microsoft.com/office/drawing/2014/main" val="3179120644"/>
                  </a:ext>
                </a:extLst>
              </a:tr>
              <a:tr h="357448">
                <a:tc>
                  <a:txBody>
                    <a:bodyPr/>
                    <a:lstStyle/>
                    <a:p>
                      <a:r>
                        <a:rPr lang="en-US" sz="16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String Literals</a:t>
                      </a:r>
                    </a:p>
                  </a:txBody>
                  <a:tcPr/>
                </a:tc>
                <a:tc>
                  <a:txBody>
                    <a:bodyPr/>
                    <a:lstStyle/>
                    <a:p>
                      <a:endParaRPr lang="en-US" sz="1600" dirty="0">
                        <a:latin typeface="Consolas" panose="020B0609020204030204" pitchFamily="49" charset="0"/>
                        <a:ea typeface="Microsoft YaHei" panose="020B0503020204020204" pitchFamily="34" charset="-122"/>
                        <a:cs typeface="Consolas" panose="020B0609020204030204" pitchFamily="49" charset="0"/>
                      </a:endParaRPr>
                    </a:p>
                  </a:txBody>
                  <a:tcPr/>
                </a:tc>
                <a:tc>
                  <a:txBody>
                    <a:bodyPr/>
                    <a:lstStyle/>
                    <a:p>
                      <a:r>
                        <a:rPr lang="en-US" sz="16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%s</a:t>
                      </a:r>
                    </a:p>
                  </a:txBody>
                  <a:tcPr>
                    <a:solidFill>
                      <a:schemeClr val="accent2"/>
                    </a:solidFill>
                  </a:tcPr>
                </a:tc>
                <a:tc>
                  <a:txBody>
                    <a:bodyPr/>
                    <a:lstStyle/>
                    <a:p>
                      <a:endParaRPr lang="en-US" sz="1600" dirty="0">
                        <a:latin typeface="Consolas" panose="020B0609020204030204" pitchFamily="49" charset="0"/>
                        <a:ea typeface="Microsoft YaHei" panose="020B0503020204020204" pitchFamily="34" charset="-122"/>
                        <a:cs typeface="Consolas" panose="020B0609020204030204" pitchFamily="49" charset="0"/>
                      </a:endParaRPr>
                    </a:p>
                  </a:txBody>
                  <a:tcPr/>
                </a:tc>
                <a:extLst>
                  <a:ext uri="{0D108BD9-81ED-4DB2-BD59-A6C34878D82A}">
                    <a16:rowId xmlns:a16="http://schemas.microsoft.com/office/drawing/2014/main" val="1227454912"/>
                  </a:ext>
                </a:extLst>
              </a:tr>
            </a:tbl>
          </a:graphicData>
        </a:graphic>
      </p:graphicFrame>
      <p:sp>
        <p:nvSpPr>
          <p:cNvPr id="4" name="Rectangle 3">
            <a:extLst>
              <a:ext uri="{FF2B5EF4-FFF2-40B4-BE49-F238E27FC236}">
                <a16:creationId xmlns:a16="http://schemas.microsoft.com/office/drawing/2014/main" id="{E6CDB5C2-9D12-F84D-3FA6-25273AEF466D}"/>
              </a:ext>
            </a:extLst>
          </p:cNvPr>
          <p:cNvSpPr/>
          <p:nvPr/>
        </p:nvSpPr>
        <p:spPr>
          <a:xfrm>
            <a:off x="1300731" y="6519554"/>
            <a:ext cx="5658210" cy="326571"/>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5666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学论网-矩形 1">
            <a:extLst>
              <a:ext uri="{FF2B5EF4-FFF2-40B4-BE49-F238E27FC236}">
                <a16:creationId xmlns:a16="http://schemas.microsoft.com/office/drawing/2014/main" id="{A0A0D46F-9225-34CF-C885-1D4E76F3F44A}"/>
              </a:ext>
            </a:extLst>
          </p:cNvPr>
          <p:cNvSpPr/>
          <p:nvPr/>
        </p:nvSpPr>
        <p:spPr>
          <a:xfrm>
            <a:off x="0" y="672782"/>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格式修饰符，修饰标签</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27" name="学论网-www.xuelun.me">
            <a:extLst>
              <a:ext uri="{FF2B5EF4-FFF2-40B4-BE49-F238E27FC236}">
                <a16:creationId xmlns:a16="http://schemas.microsoft.com/office/drawing/2014/main" id="{BFE4532D-0BF6-83D1-F2F2-586A31B92A21}"/>
              </a:ext>
            </a:extLst>
          </p:cNvPr>
          <p:cNvSpPr txBox="1"/>
          <p:nvPr/>
        </p:nvSpPr>
        <p:spPr>
          <a:xfrm>
            <a:off x="664028" y="1814403"/>
            <a:ext cx="10809515" cy="1477328"/>
          </a:xfrm>
          <a:prstGeom prst="rect">
            <a:avLst/>
          </a:prstGeom>
          <a:noFill/>
          <a:ln>
            <a:noFill/>
          </a:ln>
        </p:spPr>
        <p:txBody>
          <a:bodyPr wrap="square" lIns="0" tIns="0" rIns="0" bIns="0" rtlCol="0">
            <a:spAutoFit/>
          </a:bodyPr>
          <a:lstStyle/>
          <a:p>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与修饰符之间还可以有其他的修饰标签，比较常用的是浮点数的修饰</a:t>
            </a:r>
            <a:r>
              <a:rPr lang="en-US" altLang="zh-CN" sz="2400" dirty="0">
                <a:highlight>
                  <a:srgbClr val="FFFF00"/>
                </a:highlight>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err="1">
                <a:solidFill>
                  <a:srgbClr val="FF0000"/>
                </a:solidFill>
                <a:highlight>
                  <a:srgbClr val="FFFF00"/>
                </a:highlight>
                <a:latin typeface="Consolas" panose="020B0609020204030204" pitchFamily="49" charset="0"/>
                <a:ea typeface="Microsoft YaHei" panose="020B0503020204020204" pitchFamily="34" charset="-122"/>
                <a:cs typeface="Consolas" panose="020B0609020204030204" pitchFamily="49" charset="0"/>
              </a:rPr>
              <a:t>N</a:t>
            </a:r>
            <a:r>
              <a:rPr lang="en-US" altLang="zh-CN" sz="2400" dirty="0" err="1">
                <a:highlight>
                  <a:srgbClr val="FFFF00"/>
                </a:highlight>
                <a:latin typeface="Consolas" panose="020B0609020204030204" pitchFamily="49" charset="0"/>
                <a:ea typeface="Microsoft YaHei" panose="020B0503020204020204" pitchFamily="34" charset="-122"/>
                <a:cs typeface="Consolas" panose="020B0609020204030204" pitchFamily="49" charset="0"/>
              </a:rPr>
              <a:t>f</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，其中</a:t>
            </a:r>
            <a:r>
              <a:rPr lang="en-US" altLang="zh-CN"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N</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表示显示小数点后</a:t>
            </a:r>
            <a:r>
              <a:rPr lang="en-US" altLang="zh-CN"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N</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位（</a:t>
            </a:r>
            <a:r>
              <a:rPr lang="zh-CN" altLang="en-US"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四舍五入</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a:t>
            </a:r>
            <a:endParaRPr lang="en-US" altLang="zh-CN" sz="2400" dirty="0">
              <a:latin typeface="Consolas" panose="020B0609020204030204" pitchFamily="49" charset="0"/>
              <a:ea typeface="Microsoft YaHei" panose="020B0503020204020204" pitchFamily="34" charset="-122"/>
              <a:cs typeface="Consolas" panose="020B0609020204030204" pitchFamily="49" charset="0"/>
            </a:endParaRPr>
          </a:p>
          <a:p>
            <a:endParaRPr lang="en-US" altLang="zh-CN" sz="2400" dirty="0">
              <a:latin typeface="Consolas" panose="020B0609020204030204" pitchFamily="49" charset="0"/>
              <a:ea typeface="Microsoft YaHei" panose="020B0503020204020204" pitchFamily="34" charset="-122"/>
              <a:cs typeface="Consolas" panose="020B0609020204030204" pitchFamily="49" charset="0"/>
            </a:endParaRPr>
          </a:p>
          <a:p>
            <a:endParaRPr lang="en-US" altLang="zh-CN" sz="2400" dirty="0">
              <a:latin typeface="Consolas" panose="020B0609020204030204" pitchFamily="49" charset="0"/>
              <a:ea typeface="Microsoft YaHei" panose="020B0503020204020204" pitchFamily="34" charset="-122"/>
              <a:cs typeface="Consolas" panose="020B0609020204030204" pitchFamily="49" charset="0"/>
            </a:endParaRPr>
          </a:p>
        </p:txBody>
      </p:sp>
      <p:sp>
        <p:nvSpPr>
          <p:cNvPr id="15" name="TextBox 14">
            <a:extLst>
              <a:ext uri="{FF2B5EF4-FFF2-40B4-BE49-F238E27FC236}">
                <a16:creationId xmlns:a16="http://schemas.microsoft.com/office/drawing/2014/main" id="{1BE7979E-62A2-9A77-A60C-FAB2232A1175}"/>
              </a:ext>
            </a:extLst>
          </p:cNvPr>
          <p:cNvSpPr txBox="1"/>
          <p:nvPr/>
        </p:nvSpPr>
        <p:spPr>
          <a:xfrm>
            <a:off x="0" y="2731891"/>
            <a:ext cx="9468465" cy="3970318"/>
          </a:xfrm>
          <a:prstGeom prst="rect">
            <a:avLst/>
          </a:prstGeom>
          <a:solidFill>
            <a:schemeClr val="bg2"/>
          </a:solidFill>
        </p:spPr>
        <p:txBody>
          <a:bodyPr wrap="square">
            <a:spAutoFit/>
          </a:bodyPr>
          <a:lstStyle/>
          <a:p>
            <a:r>
              <a:rPr lang="en-US" dirty="0">
                <a:solidFill>
                  <a:srgbClr val="9C6500"/>
                </a:solidFill>
                <a:effectLst/>
                <a:latin typeface="Consolas" panose="020B0609020204030204" pitchFamily="49" charset="0"/>
                <a:cs typeface="Consolas" panose="020B0609020204030204" pitchFamily="49" charset="0"/>
              </a:rPr>
              <a:t>#include</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&lt;</a:t>
            </a:r>
            <a:r>
              <a:rPr lang="en-US" i="1" dirty="0" err="1">
                <a:solidFill>
                  <a:srgbClr val="3D7B7B"/>
                </a:solidFill>
                <a:effectLst/>
                <a:latin typeface="Consolas" panose="020B0609020204030204" pitchFamily="49" charset="0"/>
                <a:cs typeface="Consolas" panose="020B0609020204030204" pitchFamily="49" charset="0"/>
              </a:rPr>
              <a:t>stdio.h</a:t>
            </a:r>
            <a:r>
              <a:rPr lang="en-US" i="1" dirty="0">
                <a:solidFill>
                  <a:srgbClr val="3D7B7B"/>
                </a:solidFill>
                <a:effectLst/>
                <a:latin typeface="Consolas" panose="020B0609020204030204" pitchFamily="49" charset="0"/>
                <a:cs typeface="Consolas" panose="020B0609020204030204" pitchFamily="49" charset="0"/>
              </a:rPr>
              <a:t>&gt;</a:t>
            </a:r>
            <a:endParaRPr lang="en-US" dirty="0">
              <a:solidFill>
                <a:srgbClr val="3D7B7B"/>
              </a:solidFill>
              <a:effectLst/>
              <a:latin typeface="Consolas" panose="020B0609020204030204" pitchFamily="49" charset="0"/>
              <a:cs typeface="Consolas" panose="020B0609020204030204" pitchFamily="49" charset="0"/>
            </a:endParaRPr>
          </a:p>
          <a:p>
            <a:endParaRPr lang="en-US" dirty="0">
              <a:solidFill>
                <a:srgbClr val="BBBBBB"/>
              </a:solidFill>
              <a:effectLst/>
              <a:latin typeface="Consolas" panose="020B0609020204030204" pitchFamily="49" charset="0"/>
              <a:cs typeface="Consolas" panose="020B0609020204030204" pitchFamily="49" charset="0"/>
            </a:endParaRPr>
          </a:p>
          <a:p>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FF"/>
                </a:solidFill>
                <a:effectLst/>
                <a:latin typeface="Consolas" panose="020B0609020204030204" pitchFamily="49" charset="0"/>
                <a:cs typeface="Consolas" panose="020B0609020204030204" pitchFamily="49" charset="0"/>
              </a:rPr>
              <a:t>main</a:t>
            </a:r>
            <a:r>
              <a:rPr lang="en-US" dirty="0">
                <a:solidFill>
                  <a:srgbClr val="000000"/>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a:t>
            </a:r>
            <a:endParaRPr lang="en-US" dirty="0">
              <a:solidFill>
                <a:srgbClr val="0000FF"/>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double</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pi</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3.1415926536</a:t>
            </a:r>
            <a:r>
              <a:rPr lang="en-US" dirty="0">
                <a:solidFill>
                  <a:srgbClr val="000000"/>
                </a:solidFill>
                <a:effectLst/>
                <a:latin typeface="Consolas" panose="020B0609020204030204" pitchFamily="49" charset="0"/>
                <a:cs typeface="Consolas" panose="020B0609020204030204" pitchFamily="49" charset="0"/>
              </a:rPr>
              <a:t>;</a:t>
            </a:r>
            <a:endParaRPr lang="en-US" dirty="0">
              <a:solidFill>
                <a:srgbClr val="666666"/>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printf</a:t>
            </a:r>
            <a:r>
              <a:rPr lang="en-US" dirty="0">
                <a:solidFill>
                  <a:srgbClr val="000000"/>
                </a:solidFill>
                <a:effectLst/>
                <a:latin typeface="Consolas" panose="020B0609020204030204" pitchFamily="49" charset="0"/>
                <a:cs typeface="Consolas" panose="020B0609020204030204" pitchFamily="49" charset="0"/>
              </a:rPr>
              <a:t>(</a:t>
            </a:r>
            <a:r>
              <a:rPr lang="en-US" dirty="0">
                <a:solidFill>
                  <a:srgbClr val="BA2121"/>
                </a:solidFill>
                <a:effectLst/>
                <a:latin typeface="Consolas" panose="020B0609020204030204" pitchFamily="49" charset="0"/>
                <a:cs typeface="Consolas" panose="020B0609020204030204" pitchFamily="49" charset="0"/>
              </a:rPr>
              <a:t>"%</a:t>
            </a:r>
            <a:r>
              <a:rPr lang="en-US" dirty="0" err="1">
                <a:solidFill>
                  <a:srgbClr val="BA2121"/>
                </a:solidFill>
                <a:effectLst/>
                <a:latin typeface="Consolas" panose="020B0609020204030204" pitchFamily="49" charset="0"/>
                <a:cs typeface="Consolas" panose="020B0609020204030204" pitchFamily="49" charset="0"/>
              </a:rPr>
              <a:t>lf</a:t>
            </a:r>
            <a:r>
              <a:rPr lang="en-US" b="1" dirty="0">
                <a:solidFill>
                  <a:srgbClr val="AA5D1F"/>
                </a:solidFill>
                <a:effectLst/>
                <a:latin typeface="Consolas" panose="020B0609020204030204" pitchFamily="49" charset="0"/>
                <a:cs typeface="Consolas" panose="020B0609020204030204" pitchFamily="49" charset="0"/>
              </a:rPr>
              <a:t>\n</a:t>
            </a:r>
            <a:r>
              <a:rPr lang="en-US" dirty="0">
                <a:solidFill>
                  <a:srgbClr val="BA2121"/>
                </a:solidFill>
                <a:effectLst/>
                <a:latin typeface="Consolas" panose="020B0609020204030204" pitchFamily="49" charset="0"/>
                <a:cs typeface="Consolas" panose="020B0609020204030204" pitchFamily="49" charset="0"/>
              </a:rPr>
              <a:t>"</a:t>
            </a:r>
            <a:r>
              <a:rPr lang="en-US" dirty="0">
                <a:solidFill>
                  <a:srgbClr val="000000"/>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pi);</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 %</a:t>
            </a:r>
            <a:r>
              <a:rPr lang="en-US" i="1" dirty="0" err="1">
                <a:solidFill>
                  <a:srgbClr val="3D7B7B"/>
                </a:solidFill>
                <a:effectLst/>
                <a:latin typeface="Consolas" panose="020B0609020204030204" pitchFamily="49" charset="0"/>
                <a:cs typeface="Consolas" panose="020B0609020204030204" pitchFamily="49" charset="0"/>
              </a:rPr>
              <a:t>lf</a:t>
            </a:r>
            <a:r>
              <a:rPr lang="en-US" i="1" dirty="0">
                <a:solidFill>
                  <a:srgbClr val="3D7B7B"/>
                </a:solidFill>
                <a:effectLst/>
                <a:latin typeface="Consolas" panose="020B0609020204030204" pitchFamily="49" charset="0"/>
                <a:cs typeface="Consolas" panose="020B0609020204030204" pitchFamily="49" charset="0"/>
              </a:rPr>
              <a:t> defaults to %8.6lf</a:t>
            </a:r>
            <a:endParaRPr lang="en-US" dirty="0">
              <a:solidFill>
                <a:srgbClr val="3D7B7B"/>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printf</a:t>
            </a:r>
            <a:r>
              <a:rPr lang="en-US" dirty="0">
                <a:solidFill>
                  <a:srgbClr val="000000"/>
                </a:solidFill>
                <a:effectLst/>
                <a:latin typeface="Consolas" panose="020B0609020204030204" pitchFamily="49" charset="0"/>
                <a:cs typeface="Consolas" panose="020B0609020204030204" pitchFamily="49" charset="0"/>
              </a:rPr>
              <a:t>(</a:t>
            </a:r>
            <a:r>
              <a:rPr lang="en-US" dirty="0">
                <a:solidFill>
                  <a:srgbClr val="BA2121"/>
                </a:solidFill>
                <a:effectLst/>
                <a:latin typeface="Consolas" panose="020B0609020204030204" pitchFamily="49" charset="0"/>
                <a:cs typeface="Consolas" panose="020B0609020204030204" pitchFamily="49" charset="0"/>
              </a:rPr>
              <a:t>"%.2lf</a:t>
            </a:r>
            <a:r>
              <a:rPr lang="en-US" b="1" dirty="0">
                <a:solidFill>
                  <a:srgbClr val="AA5D1F"/>
                </a:solidFill>
                <a:effectLst/>
                <a:latin typeface="Consolas" panose="020B0609020204030204" pitchFamily="49" charset="0"/>
                <a:cs typeface="Consolas" panose="020B0609020204030204" pitchFamily="49" charset="0"/>
              </a:rPr>
              <a:t>\n</a:t>
            </a:r>
            <a:r>
              <a:rPr lang="en-US" dirty="0">
                <a:solidFill>
                  <a:srgbClr val="BA2121"/>
                </a:solidFill>
                <a:effectLst/>
                <a:latin typeface="Consolas" panose="020B0609020204030204" pitchFamily="49" charset="0"/>
                <a:cs typeface="Consolas" panose="020B0609020204030204" pitchFamily="49" charset="0"/>
              </a:rPr>
              <a:t>"</a:t>
            </a:r>
            <a:r>
              <a:rPr lang="en-US" dirty="0">
                <a:solidFill>
                  <a:srgbClr val="000000"/>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pi);</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 2 digits after .</a:t>
            </a:r>
            <a:endParaRPr lang="en-US" dirty="0">
              <a:solidFill>
                <a:srgbClr val="3D7B7B"/>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printf</a:t>
            </a:r>
            <a:r>
              <a:rPr lang="en-US" dirty="0">
                <a:solidFill>
                  <a:srgbClr val="000000"/>
                </a:solidFill>
                <a:effectLst/>
                <a:latin typeface="Consolas" panose="020B0609020204030204" pitchFamily="49" charset="0"/>
                <a:cs typeface="Consolas" panose="020B0609020204030204" pitchFamily="49" charset="0"/>
              </a:rPr>
              <a:t>(</a:t>
            </a:r>
            <a:r>
              <a:rPr lang="en-US" dirty="0">
                <a:solidFill>
                  <a:srgbClr val="BA2121"/>
                </a:solidFill>
                <a:effectLst/>
                <a:latin typeface="Consolas" panose="020B0609020204030204" pitchFamily="49" charset="0"/>
                <a:cs typeface="Consolas" panose="020B0609020204030204" pitchFamily="49" charset="0"/>
              </a:rPr>
              <a:t>"%.4lf</a:t>
            </a:r>
            <a:r>
              <a:rPr lang="en-US" b="1" dirty="0">
                <a:solidFill>
                  <a:srgbClr val="AA5D1F"/>
                </a:solidFill>
                <a:effectLst/>
                <a:latin typeface="Consolas" panose="020B0609020204030204" pitchFamily="49" charset="0"/>
                <a:cs typeface="Consolas" panose="020B0609020204030204" pitchFamily="49" charset="0"/>
              </a:rPr>
              <a:t>\n</a:t>
            </a:r>
            <a:r>
              <a:rPr lang="en-US" dirty="0">
                <a:solidFill>
                  <a:srgbClr val="BA2121"/>
                </a:solidFill>
                <a:effectLst/>
                <a:latin typeface="Consolas" panose="020B0609020204030204" pitchFamily="49" charset="0"/>
                <a:cs typeface="Consolas" panose="020B0609020204030204" pitchFamily="49" charset="0"/>
              </a:rPr>
              <a:t>"</a:t>
            </a:r>
            <a:r>
              <a:rPr lang="en-US" dirty="0">
                <a:solidFill>
                  <a:srgbClr val="000000"/>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pi);</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 4 digits after .</a:t>
            </a:r>
            <a:endParaRPr lang="en-US" dirty="0">
              <a:solidFill>
                <a:srgbClr val="3D7B7B"/>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printf</a:t>
            </a:r>
            <a:r>
              <a:rPr lang="en-US" dirty="0">
                <a:solidFill>
                  <a:srgbClr val="000000"/>
                </a:solidFill>
                <a:effectLst/>
                <a:latin typeface="Consolas" panose="020B0609020204030204" pitchFamily="49" charset="0"/>
                <a:cs typeface="Consolas" panose="020B0609020204030204" pitchFamily="49" charset="0"/>
              </a:rPr>
              <a:t>(</a:t>
            </a:r>
            <a:r>
              <a:rPr lang="en-US" dirty="0">
                <a:solidFill>
                  <a:srgbClr val="BA2121"/>
                </a:solidFill>
                <a:effectLst/>
                <a:latin typeface="Consolas" panose="020B0609020204030204" pitchFamily="49" charset="0"/>
                <a:cs typeface="Consolas" panose="020B0609020204030204" pitchFamily="49" charset="0"/>
              </a:rPr>
              <a:t>"%10lf</a:t>
            </a:r>
            <a:r>
              <a:rPr lang="en-US" b="1" dirty="0">
                <a:solidFill>
                  <a:srgbClr val="AA5D1F"/>
                </a:solidFill>
                <a:effectLst/>
                <a:latin typeface="Consolas" panose="020B0609020204030204" pitchFamily="49" charset="0"/>
                <a:cs typeface="Consolas" panose="020B0609020204030204" pitchFamily="49" charset="0"/>
              </a:rPr>
              <a:t>\n</a:t>
            </a:r>
            <a:r>
              <a:rPr lang="en-US" dirty="0">
                <a:solidFill>
                  <a:srgbClr val="BA2121"/>
                </a:solidFill>
                <a:effectLst/>
                <a:latin typeface="Consolas" panose="020B0609020204030204" pitchFamily="49" charset="0"/>
                <a:cs typeface="Consolas" panose="020B0609020204030204" pitchFamily="49" charset="0"/>
              </a:rPr>
              <a:t>"</a:t>
            </a:r>
            <a:r>
              <a:rPr lang="en-US" dirty="0">
                <a:solidFill>
                  <a:srgbClr val="000000"/>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pi);</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 min width 10</a:t>
            </a:r>
            <a:endParaRPr lang="en-US" dirty="0">
              <a:solidFill>
                <a:srgbClr val="3D7B7B"/>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printf</a:t>
            </a:r>
            <a:r>
              <a:rPr lang="en-US" dirty="0">
                <a:solidFill>
                  <a:srgbClr val="000000"/>
                </a:solidFill>
                <a:effectLst/>
                <a:latin typeface="Consolas" panose="020B0609020204030204" pitchFamily="49" charset="0"/>
                <a:cs typeface="Consolas" panose="020B0609020204030204" pitchFamily="49" charset="0"/>
              </a:rPr>
              <a:t>(</a:t>
            </a:r>
            <a:r>
              <a:rPr lang="en-US" dirty="0">
                <a:solidFill>
                  <a:srgbClr val="BA2121"/>
                </a:solidFill>
                <a:effectLst/>
                <a:latin typeface="Consolas" panose="020B0609020204030204" pitchFamily="49" charset="0"/>
                <a:cs typeface="Consolas" panose="020B0609020204030204" pitchFamily="49" charset="0"/>
              </a:rPr>
              <a:t>"%10.2lf</a:t>
            </a:r>
            <a:r>
              <a:rPr lang="en-US" b="1" dirty="0">
                <a:solidFill>
                  <a:srgbClr val="AA5D1F"/>
                </a:solidFill>
                <a:effectLst/>
                <a:latin typeface="Consolas" panose="020B0609020204030204" pitchFamily="49" charset="0"/>
                <a:cs typeface="Consolas" panose="020B0609020204030204" pitchFamily="49" charset="0"/>
              </a:rPr>
              <a:t>\n</a:t>
            </a:r>
            <a:r>
              <a:rPr lang="en-US" dirty="0">
                <a:solidFill>
                  <a:srgbClr val="BA2121"/>
                </a:solidFill>
                <a:effectLst/>
                <a:latin typeface="Consolas" panose="020B0609020204030204" pitchFamily="49" charset="0"/>
                <a:cs typeface="Consolas" panose="020B0609020204030204" pitchFamily="49" charset="0"/>
              </a:rPr>
              <a:t>"</a:t>
            </a:r>
            <a:r>
              <a:rPr lang="en-US" dirty="0">
                <a:solidFill>
                  <a:srgbClr val="000000"/>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pi);</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 2 digits after . min width (</a:t>
            </a:r>
            <a:r>
              <a:rPr lang="en-US" i="1" dirty="0" err="1">
                <a:solidFill>
                  <a:srgbClr val="3D7B7B"/>
                </a:solidFill>
                <a:effectLst/>
                <a:latin typeface="Consolas" panose="020B0609020204030204" pitchFamily="49" charset="0"/>
                <a:cs typeface="Consolas" panose="020B0609020204030204" pitchFamily="49" charset="0"/>
              </a:rPr>
              <a:t>位宽</a:t>
            </a:r>
            <a:r>
              <a:rPr lang="en-US" i="1" dirty="0">
                <a:solidFill>
                  <a:srgbClr val="3D7B7B"/>
                </a:solidFill>
                <a:effectLst/>
                <a:latin typeface="Consolas" panose="020B0609020204030204" pitchFamily="49" charset="0"/>
                <a:cs typeface="Consolas" panose="020B0609020204030204" pitchFamily="49" charset="0"/>
              </a:rPr>
              <a:t>) 10</a:t>
            </a:r>
            <a:endParaRPr lang="en-US" dirty="0">
              <a:solidFill>
                <a:srgbClr val="3D7B7B"/>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printf</a:t>
            </a:r>
            <a:r>
              <a:rPr lang="en-US" dirty="0">
                <a:solidFill>
                  <a:srgbClr val="000000"/>
                </a:solidFill>
                <a:effectLst/>
                <a:latin typeface="Consolas" panose="020B0609020204030204" pitchFamily="49" charset="0"/>
                <a:cs typeface="Consolas" panose="020B0609020204030204" pitchFamily="49" charset="0"/>
              </a:rPr>
              <a:t>(</a:t>
            </a:r>
            <a:r>
              <a:rPr lang="en-US" dirty="0">
                <a:solidFill>
                  <a:srgbClr val="BA2121"/>
                </a:solidFill>
                <a:effectLst/>
                <a:latin typeface="Consolas" panose="020B0609020204030204" pitchFamily="49" charset="0"/>
                <a:cs typeface="Consolas" panose="020B0609020204030204" pitchFamily="49" charset="0"/>
              </a:rPr>
              <a:t>"%10.4lf</a:t>
            </a:r>
            <a:r>
              <a:rPr lang="en-US" b="1" dirty="0">
                <a:solidFill>
                  <a:srgbClr val="AA5D1F"/>
                </a:solidFill>
                <a:effectLst/>
                <a:latin typeface="Consolas" panose="020B0609020204030204" pitchFamily="49" charset="0"/>
                <a:cs typeface="Consolas" panose="020B0609020204030204" pitchFamily="49" charset="0"/>
              </a:rPr>
              <a:t>\n</a:t>
            </a:r>
            <a:r>
              <a:rPr lang="en-US" dirty="0">
                <a:solidFill>
                  <a:srgbClr val="BA2121"/>
                </a:solidFill>
                <a:effectLst/>
                <a:latin typeface="Consolas" panose="020B0609020204030204" pitchFamily="49" charset="0"/>
                <a:cs typeface="Consolas" panose="020B0609020204030204" pitchFamily="49" charset="0"/>
              </a:rPr>
              <a:t>"</a:t>
            </a:r>
            <a:r>
              <a:rPr lang="en-US" dirty="0">
                <a:solidFill>
                  <a:srgbClr val="000000"/>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pi);</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 4 digits after . min width 10</a:t>
            </a:r>
            <a:endParaRPr lang="en-US" dirty="0">
              <a:solidFill>
                <a:srgbClr val="3D7B7B"/>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printf</a:t>
            </a:r>
            <a:r>
              <a:rPr lang="en-US" dirty="0">
                <a:solidFill>
                  <a:srgbClr val="000000"/>
                </a:solidFill>
                <a:effectLst/>
                <a:latin typeface="Consolas" panose="020B0609020204030204" pitchFamily="49" charset="0"/>
                <a:cs typeface="Consolas" panose="020B0609020204030204" pitchFamily="49" charset="0"/>
              </a:rPr>
              <a:t>(</a:t>
            </a:r>
            <a:r>
              <a:rPr lang="en-US" dirty="0">
                <a:solidFill>
                  <a:srgbClr val="BA2121"/>
                </a:solidFill>
                <a:effectLst/>
                <a:latin typeface="Consolas" panose="020B0609020204030204" pitchFamily="49" charset="0"/>
                <a:cs typeface="Consolas" panose="020B0609020204030204" pitchFamily="49" charset="0"/>
              </a:rPr>
              <a:t>"%+10.4lf</a:t>
            </a:r>
            <a:r>
              <a:rPr lang="en-US" b="1" dirty="0">
                <a:solidFill>
                  <a:srgbClr val="AA5D1F"/>
                </a:solidFill>
                <a:effectLst/>
                <a:latin typeface="Consolas" panose="020B0609020204030204" pitchFamily="49" charset="0"/>
                <a:cs typeface="Consolas" panose="020B0609020204030204" pitchFamily="49" charset="0"/>
              </a:rPr>
              <a:t>\n</a:t>
            </a:r>
            <a:r>
              <a:rPr lang="en-US" dirty="0">
                <a:solidFill>
                  <a:srgbClr val="BA2121"/>
                </a:solidFill>
                <a:effectLst/>
                <a:latin typeface="Consolas" panose="020B0609020204030204" pitchFamily="49" charset="0"/>
                <a:cs typeface="Consolas" panose="020B0609020204030204" pitchFamily="49" charset="0"/>
              </a:rPr>
              <a:t>"</a:t>
            </a:r>
            <a:r>
              <a:rPr lang="en-US" dirty="0">
                <a:solidFill>
                  <a:srgbClr val="000000"/>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pi);</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 4 digits after . min width 10, </a:t>
            </a:r>
            <a:r>
              <a:rPr lang="en-US" b="1" i="1" dirty="0">
                <a:solidFill>
                  <a:srgbClr val="FF0000"/>
                </a:solidFill>
                <a:effectLst/>
                <a:latin typeface="Consolas" panose="020B0609020204030204" pitchFamily="49" charset="0"/>
                <a:cs typeface="Consolas" panose="020B0609020204030204" pitchFamily="49" charset="0"/>
              </a:rPr>
              <a:t>show sign</a:t>
            </a:r>
            <a:endParaRPr lang="en-US" b="1" dirty="0">
              <a:solidFill>
                <a:srgbClr val="FF0000"/>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printf</a:t>
            </a:r>
            <a:r>
              <a:rPr lang="en-US" dirty="0">
                <a:solidFill>
                  <a:srgbClr val="000000"/>
                </a:solidFill>
                <a:effectLst/>
                <a:latin typeface="Consolas" panose="020B0609020204030204" pitchFamily="49" charset="0"/>
                <a:cs typeface="Consolas" panose="020B0609020204030204" pitchFamily="49" charset="0"/>
              </a:rPr>
              <a:t>(</a:t>
            </a:r>
            <a:r>
              <a:rPr lang="en-US" dirty="0">
                <a:solidFill>
                  <a:srgbClr val="BA2121"/>
                </a:solidFill>
                <a:effectLst/>
                <a:latin typeface="Consolas" panose="020B0609020204030204" pitchFamily="49" charset="0"/>
                <a:cs typeface="Consolas" panose="020B0609020204030204" pitchFamily="49" charset="0"/>
              </a:rPr>
              <a:t>"%010.4lf</a:t>
            </a:r>
            <a:r>
              <a:rPr lang="en-US" b="1" dirty="0">
                <a:solidFill>
                  <a:srgbClr val="AA5D1F"/>
                </a:solidFill>
                <a:effectLst/>
                <a:latin typeface="Consolas" panose="020B0609020204030204" pitchFamily="49" charset="0"/>
                <a:cs typeface="Consolas" panose="020B0609020204030204" pitchFamily="49" charset="0"/>
              </a:rPr>
              <a:t>\n</a:t>
            </a:r>
            <a:r>
              <a:rPr lang="en-US" dirty="0">
                <a:solidFill>
                  <a:srgbClr val="BA2121"/>
                </a:solidFill>
                <a:effectLst/>
                <a:latin typeface="Consolas" panose="020B0609020204030204" pitchFamily="49" charset="0"/>
                <a:cs typeface="Consolas" panose="020B0609020204030204" pitchFamily="49" charset="0"/>
              </a:rPr>
              <a:t>"</a:t>
            </a:r>
            <a:r>
              <a:rPr lang="en-US" dirty="0">
                <a:solidFill>
                  <a:srgbClr val="000000"/>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pi);</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 4 digits after . min width 10, </a:t>
            </a:r>
            <a:r>
              <a:rPr lang="en-US" b="1" i="1" dirty="0">
                <a:solidFill>
                  <a:srgbClr val="FF0000"/>
                </a:solidFill>
                <a:effectLst/>
                <a:latin typeface="Consolas" panose="020B0609020204030204" pitchFamily="49" charset="0"/>
                <a:cs typeface="Consolas" panose="020B0609020204030204" pitchFamily="49" charset="0"/>
              </a:rPr>
              <a:t>0 padding</a:t>
            </a:r>
            <a:endParaRPr lang="en-US" b="1" dirty="0">
              <a:solidFill>
                <a:srgbClr val="FF0000"/>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b="1" dirty="0">
                <a:solidFill>
                  <a:srgbClr val="008000"/>
                </a:solidFill>
                <a:effectLst/>
                <a:latin typeface="Consolas" panose="020B0609020204030204" pitchFamily="49" charset="0"/>
                <a:cs typeface="Consolas" panose="020B0609020204030204" pitchFamily="49" charset="0"/>
              </a:rPr>
              <a:t>return</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0</a:t>
            </a:r>
            <a:r>
              <a:rPr lang="en-US" dirty="0">
                <a:solidFill>
                  <a:srgbClr val="000000"/>
                </a:solidFill>
                <a:effectLst/>
                <a:latin typeface="Consolas" panose="020B0609020204030204" pitchFamily="49" charset="0"/>
                <a:cs typeface="Consolas" panose="020B0609020204030204" pitchFamily="49" charset="0"/>
              </a:rPr>
              <a:t>;</a:t>
            </a:r>
            <a:endParaRPr lang="en-US" dirty="0">
              <a:solidFill>
                <a:srgbClr val="008000"/>
              </a:solidFill>
              <a:effectLst/>
              <a:latin typeface="Consolas" panose="020B0609020204030204" pitchFamily="49" charset="0"/>
              <a:cs typeface="Consolas" panose="020B0609020204030204" pitchFamily="49" charset="0"/>
            </a:endParaRPr>
          </a:p>
          <a:p>
            <a:r>
              <a:rPr lang="en-US" dirty="0">
                <a:effectLst/>
                <a:latin typeface="Consolas" panose="020B0609020204030204" pitchFamily="49" charset="0"/>
                <a:cs typeface="Consolas" panose="020B0609020204030204" pitchFamily="49" charset="0"/>
              </a:rPr>
              <a:t>}</a:t>
            </a:r>
          </a:p>
        </p:txBody>
      </p:sp>
      <p:sp>
        <p:nvSpPr>
          <p:cNvPr id="17" name="TextBox 16">
            <a:extLst>
              <a:ext uri="{FF2B5EF4-FFF2-40B4-BE49-F238E27FC236}">
                <a16:creationId xmlns:a16="http://schemas.microsoft.com/office/drawing/2014/main" id="{2232CD46-D23C-CED8-84F9-4279DF0DF6DF}"/>
              </a:ext>
            </a:extLst>
          </p:cNvPr>
          <p:cNvSpPr txBox="1"/>
          <p:nvPr/>
        </p:nvSpPr>
        <p:spPr>
          <a:xfrm>
            <a:off x="9966223" y="3824043"/>
            <a:ext cx="2112706" cy="2308324"/>
          </a:xfrm>
          <a:prstGeom prst="rect">
            <a:avLst/>
          </a:prstGeom>
          <a:solidFill>
            <a:schemeClr val="tx1">
              <a:lumMod val="75000"/>
              <a:lumOff val="25000"/>
            </a:schemeClr>
          </a:solidFill>
        </p:spPr>
        <p:txBody>
          <a:bodyPr wrap="square">
            <a:spAutoFit/>
          </a:bodyPr>
          <a:lstStyle/>
          <a:p>
            <a:r>
              <a:rPr lang="en-US" dirty="0">
                <a:solidFill>
                  <a:schemeClr val="bg1"/>
                </a:solidFill>
                <a:latin typeface="Consolas" panose="020B0609020204030204" pitchFamily="49" charset="0"/>
                <a:cs typeface="Consolas" panose="020B0609020204030204" pitchFamily="49" charset="0"/>
              </a:rPr>
              <a:t>3.141593</a:t>
            </a:r>
          </a:p>
          <a:p>
            <a:r>
              <a:rPr lang="en-US" dirty="0">
                <a:solidFill>
                  <a:schemeClr val="bg1"/>
                </a:solidFill>
                <a:latin typeface="Consolas" panose="020B0609020204030204" pitchFamily="49" charset="0"/>
                <a:cs typeface="Consolas" panose="020B0609020204030204" pitchFamily="49" charset="0"/>
              </a:rPr>
              <a:t>3.14</a:t>
            </a:r>
          </a:p>
          <a:p>
            <a:r>
              <a:rPr lang="en-US" dirty="0">
                <a:solidFill>
                  <a:schemeClr val="bg1"/>
                </a:solidFill>
                <a:latin typeface="Consolas" panose="020B0609020204030204" pitchFamily="49" charset="0"/>
                <a:cs typeface="Consolas" panose="020B0609020204030204" pitchFamily="49" charset="0"/>
              </a:rPr>
              <a:t>3.1416</a:t>
            </a:r>
          </a:p>
          <a:p>
            <a:r>
              <a:rPr lang="en-US" dirty="0">
                <a:solidFill>
                  <a:schemeClr val="bg1"/>
                </a:solidFill>
                <a:latin typeface="Consolas" panose="020B0609020204030204" pitchFamily="49" charset="0"/>
                <a:cs typeface="Consolas" panose="020B0609020204030204" pitchFamily="49" charset="0"/>
              </a:rPr>
              <a:t>  3.141593</a:t>
            </a:r>
          </a:p>
          <a:p>
            <a:r>
              <a:rPr lang="en-US" dirty="0">
                <a:solidFill>
                  <a:schemeClr val="bg1"/>
                </a:solidFill>
                <a:latin typeface="Consolas" panose="020B0609020204030204" pitchFamily="49" charset="0"/>
                <a:cs typeface="Consolas" panose="020B0609020204030204" pitchFamily="49" charset="0"/>
              </a:rPr>
              <a:t>      3.14</a:t>
            </a:r>
          </a:p>
          <a:p>
            <a:r>
              <a:rPr lang="en-US" dirty="0">
                <a:solidFill>
                  <a:schemeClr val="bg1"/>
                </a:solidFill>
                <a:latin typeface="Consolas" panose="020B0609020204030204" pitchFamily="49" charset="0"/>
                <a:cs typeface="Consolas" panose="020B0609020204030204" pitchFamily="49" charset="0"/>
              </a:rPr>
              <a:t>    3.1416</a:t>
            </a:r>
          </a:p>
          <a:p>
            <a:r>
              <a:rPr lang="en-US" dirty="0">
                <a:solidFill>
                  <a:schemeClr val="bg1"/>
                </a:solidFill>
                <a:latin typeface="Consolas" panose="020B0609020204030204" pitchFamily="49" charset="0"/>
                <a:cs typeface="Consolas" panose="020B0609020204030204" pitchFamily="49" charset="0"/>
              </a:rPr>
              <a:t>   +3.1416</a:t>
            </a:r>
          </a:p>
          <a:p>
            <a:r>
              <a:rPr lang="en-US" dirty="0">
                <a:solidFill>
                  <a:schemeClr val="bg1"/>
                </a:solidFill>
                <a:latin typeface="Consolas" panose="020B0609020204030204" pitchFamily="49" charset="0"/>
                <a:cs typeface="Consolas" panose="020B0609020204030204" pitchFamily="49" charset="0"/>
              </a:rPr>
              <a:t>00003.1416</a:t>
            </a:r>
          </a:p>
        </p:txBody>
      </p:sp>
      <p:sp>
        <p:nvSpPr>
          <p:cNvPr id="18" name="TextBox 17">
            <a:extLst>
              <a:ext uri="{FF2B5EF4-FFF2-40B4-BE49-F238E27FC236}">
                <a16:creationId xmlns:a16="http://schemas.microsoft.com/office/drawing/2014/main" id="{7522E058-EA20-A8D9-172A-25ECF02BF60C}"/>
              </a:ext>
            </a:extLst>
          </p:cNvPr>
          <p:cNvSpPr txBox="1"/>
          <p:nvPr/>
        </p:nvSpPr>
        <p:spPr>
          <a:xfrm>
            <a:off x="9966223" y="3331775"/>
            <a:ext cx="1172116" cy="400110"/>
          </a:xfrm>
          <a:prstGeom prst="rect">
            <a:avLst/>
          </a:prstGeom>
          <a:noFill/>
        </p:spPr>
        <p:txBody>
          <a:bodyPr wrap="none" rtlCol="0">
            <a:spAutoFit/>
          </a:bodyPr>
          <a:lstStyle/>
          <a:p>
            <a:r>
              <a:rPr lang="en-US" sz="2000" dirty="0">
                <a:latin typeface="Consolas" panose="020B0609020204030204" pitchFamily="49" charset="0"/>
                <a:cs typeface="Consolas" panose="020B0609020204030204" pitchFamily="49" charset="0"/>
              </a:rPr>
              <a:t>Output:</a:t>
            </a:r>
          </a:p>
        </p:txBody>
      </p:sp>
      <p:sp>
        <p:nvSpPr>
          <p:cNvPr id="19" name="Left Brace 18">
            <a:extLst>
              <a:ext uri="{FF2B5EF4-FFF2-40B4-BE49-F238E27FC236}">
                <a16:creationId xmlns:a16="http://schemas.microsoft.com/office/drawing/2014/main" id="{54F532F7-30E8-CFE2-7993-8162BBDED82B}"/>
              </a:ext>
            </a:extLst>
          </p:cNvPr>
          <p:cNvSpPr/>
          <p:nvPr/>
        </p:nvSpPr>
        <p:spPr>
          <a:xfrm rot="16200000">
            <a:off x="10543254" y="5754419"/>
            <a:ext cx="283906" cy="1224118"/>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824976B9-513B-501E-C7BA-C35518265A54}"/>
              </a:ext>
            </a:extLst>
          </p:cNvPr>
          <p:cNvSpPr txBox="1"/>
          <p:nvPr/>
        </p:nvSpPr>
        <p:spPr>
          <a:xfrm>
            <a:off x="10144033" y="6495402"/>
            <a:ext cx="1082348" cy="338554"/>
          </a:xfrm>
          <a:prstGeom prst="rect">
            <a:avLst/>
          </a:prstGeom>
          <a:noFill/>
        </p:spPr>
        <p:txBody>
          <a:bodyPr wrap="none" rtlCol="0">
            <a:spAutoFit/>
          </a:bodyPr>
          <a:lstStyle/>
          <a:p>
            <a:r>
              <a:rPr lang="en-US" sz="1600" dirty="0">
                <a:latin typeface="Consolas" panose="020B0609020204030204" pitchFamily="49" charset="0"/>
                <a:cs typeface="Consolas" panose="020B0609020204030204" pitchFamily="49" charset="0"/>
              </a:rPr>
              <a:t>width 10</a:t>
            </a:r>
          </a:p>
        </p:txBody>
      </p:sp>
    </p:spTree>
    <p:extLst>
      <p:ext uri="{BB962C8B-B14F-4D97-AF65-F5344CB8AC3E}">
        <p14:creationId xmlns:p14="http://schemas.microsoft.com/office/powerpoint/2010/main" val="3691124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学论网-矩形 1">
            <a:extLst>
              <a:ext uri="{FF2B5EF4-FFF2-40B4-BE49-F238E27FC236}">
                <a16:creationId xmlns:a16="http://schemas.microsoft.com/office/drawing/2014/main" id="{A0A0D46F-9225-34CF-C885-1D4E76F3F44A}"/>
              </a:ext>
            </a:extLst>
          </p:cNvPr>
          <p:cNvSpPr/>
          <p:nvPr/>
        </p:nvSpPr>
        <p:spPr>
          <a:xfrm>
            <a:off x="0" y="672782"/>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变量</a:t>
            </a:r>
            <a:r>
              <a:rPr lang="en-US" altLang="zh-CN"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(Variables)</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3" name="学论网-www.xuelun.me">
            <a:extLst>
              <a:ext uri="{FF2B5EF4-FFF2-40B4-BE49-F238E27FC236}">
                <a16:creationId xmlns:a16="http://schemas.microsoft.com/office/drawing/2014/main" id="{34C9E2A0-41FB-4085-C11B-D19328C87E78}"/>
              </a:ext>
            </a:extLst>
          </p:cNvPr>
          <p:cNvSpPr txBox="1"/>
          <p:nvPr/>
        </p:nvSpPr>
        <p:spPr>
          <a:xfrm>
            <a:off x="6271967" y="1814403"/>
            <a:ext cx="5408405" cy="3323987"/>
          </a:xfrm>
          <a:prstGeom prst="rect">
            <a:avLst/>
          </a:prstGeom>
          <a:noFill/>
          <a:ln>
            <a:noFill/>
          </a:ln>
        </p:spPr>
        <p:txBody>
          <a:bodyPr wrap="square" lIns="0" tIns="0" rIns="0" bIns="0" rtlCol="0">
            <a:spAutoFit/>
          </a:bodyPr>
          <a:lstStyle/>
          <a:p>
            <a:r>
              <a:rPr lang="zh-CN" altLang="en-US" sz="2400" b="1" dirty="0">
                <a:latin typeface="Microsoft YaHei" panose="020B0503020204020204" pitchFamily="34" charset="-122"/>
                <a:ea typeface="Microsoft YaHei" panose="020B0503020204020204" pitchFamily="34" charset="-122"/>
              </a:rPr>
              <a:t>变量</a:t>
            </a:r>
            <a:r>
              <a:rPr lang="zh-CN" altLang="en-US" sz="2400" dirty="0">
                <a:latin typeface="Microsoft YaHei" panose="020B0503020204020204" pitchFamily="34" charset="-122"/>
                <a:ea typeface="Microsoft YaHei" panose="020B0503020204020204" pitchFamily="34" charset="-122"/>
              </a:rPr>
              <a:t>是计算机语言中能</a:t>
            </a:r>
            <a:r>
              <a:rPr lang="zh-CN" altLang="en-US" sz="2400" dirty="0">
                <a:solidFill>
                  <a:srgbClr val="FF0000"/>
                </a:solidFill>
                <a:latin typeface="Microsoft YaHei" panose="020B0503020204020204" pitchFamily="34" charset="-122"/>
                <a:ea typeface="Microsoft YaHei" panose="020B0503020204020204" pitchFamily="34" charset="-122"/>
              </a:rPr>
              <a:t>储存计算结果</a:t>
            </a:r>
            <a:r>
              <a:rPr lang="zh-CN" altLang="en-US" sz="2400" dirty="0">
                <a:latin typeface="Microsoft YaHei" panose="020B0503020204020204" pitchFamily="34" charset="-122"/>
                <a:ea typeface="Microsoft YaHei" panose="020B0503020204020204" pitchFamily="34" charset="-122"/>
              </a:rPr>
              <a:t>或能</a:t>
            </a:r>
            <a:r>
              <a:rPr lang="zh-CN" altLang="en-US" sz="2400" dirty="0">
                <a:solidFill>
                  <a:srgbClr val="FF0000"/>
                </a:solidFill>
                <a:latin typeface="Microsoft YaHei" panose="020B0503020204020204" pitchFamily="34" charset="-122"/>
                <a:ea typeface="Microsoft YaHei" panose="020B0503020204020204" pitchFamily="34" charset="-122"/>
              </a:rPr>
              <a:t>表示值</a:t>
            </a:r>
            <a:r>
              <a:rPr lang="zh-CN" altLang="en-US" sz="2400" dirty="0">
                <a:latin typeface="Microsoft YaHei" panose="020B0503020204020204" pitchFamily="34" charset="-122"/>
                <a:ea typeface="Microsoft YaHei" panose="020B0503020204020204" pitchFamily="34" charset="-122"/>
              </a:rPr>
              <a:t>的抽象概念。</a:t>
            </a:r>
            <a:endParaRPr lang="en-US" altLang="zh-CN" sz="2400" dirty="0">
              <a:latin typeface="Microsoft YaHei" panose="020B0503020204020204" pitchFamily="34" charset="-122"/>
              <a:ea typeface="Microsoft YaHei" panose="020B0503020204020204" pitchFamily="34" charset="-122"/>
            </a:endParaRPr>
          </a:p>
          <a:p>
            <a:r>
              <a:rPr lang="zh-CN" altLang="en-US" sz="2400" dirty="0">
                <a:latin typeface="Microsoft YaHei" panose="020B0503020204020204" pitchFamily="34" charset="-122"/>
                <a:ea typeface="Microsoft YaHei" panose="020B0503020204020204" pitchFamily="34" charset="-122"/>
              </a:rPr>
              <a:t>简单来说，就是程序可操作的存储区的名称。</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C</a:t>
            </a:r>
            <a:r>
              <a:rPr lang="zh-CN" altLang="en-US" sz="2400" dirty="0">
                <a:latin typeface="Microsoft YaHei" panose="020B0503020204020204" pitchFamily="34" charset="-122"/>
                <a:ea typeface="Microsoft YaHei" panose="020B0503020204020204" pitchFamily="34" charset="-122"/>
              </a:rPr>
              <a:t>语言中每个变量都有特定的类型</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type</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zh-CN" altLang="en-US" sz="2400" dirty="0">
                <a:latin typeface="Microsoft YaHei" panose="020B0503020204020204" pitchFamily="34" charset="-122"/>
                <a:ea typeface="Microsoft YaHei" panose="020B0503020204020204" pitchFamily="34" charset="-122"/>
              </a:rPr>
              <a:t>，类型决定了变量所占存储空间的大小</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size</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zh-CN" altLang="en-US" sz="2400" dirty="0">
                <a:latin typeface="Microsoft YaHei" panose="020B0503020204020204" pitchFamily="34" charset="-122"/>
                <a:ea typeface="Microsoft YaHei" panose="020B0503020204020204" pitchFamily="34" charset="-122"/>
                <a:cs typeface="Consolas" panose="020B0609020204030204" pitchFamily="49" charset="0"/>
              </a:rPr>
              <a:t>，</a:t>
            </a:r>
            <a:r>
              <a:rPr lang="zh-CN" altLang="en-US" sz="2400" dirty="0">
                <a:latin typeface="Microsoft YaHei" panose="020B0503020204020204" pitchFamily="34" charset="-122"/>
                <a:ea typeface="Microsoft YaHei" panose="020B0503020204020204" pitchFamily="34" charset="-122"/>
              </a:rPr>
              <a:t>格式</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format</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和范围</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range</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zh-CN" altLang="en-US" sz="2400" dirty="0">
                <a:latin typeface="Microsoft YaHei" panose="020B0503020204020204" pitchFamily="34" charset="-122"/>
                <a:ea typeface="Microsoft YaHei" panose="020B0503020204020204" pitchFamily="34" charset="-122"/>
              </a:rPr>
              <a:t>，该范围内的值都可以存储在这个变量所在的内存空间中。</a:t>
            </a:r>
            <a:br>
              <a:rPr lang="en-US" altLang="zh-CN" sz="2400" dirty="0">
                <a:latin typeface="Microsoft YaHei" panose="020B0503020204020204" pitchFamily="34" charset="-122"/>
                <a:ea typeface="Microsoft YaHei" panose="020B0503020204020204" pitchFamily="34" charset="-122"/>
              </a:rPr>
            </a:br>
            <a:endParaRPr lang="zh-CN" altLang="en-US" sz="2400" dirty="0">
              <a:latin typeface="Microsoft YaHei" panose="020B0503020204020204" pitchFamily="34" charset="-122"/>
              <a:ea typeface="Microsoft YaHei" panose="020B0503020204020204" pitchFamily="34" charset="-122"/>
            </a:endParaRPr>
          </a:p>
        </p:txBody>
      </p:sp>
      <p:sp>
        <p:nvSpPr>
          <p:cNvPr id="6" name="TextBox 5">
            <a:extLst>
              <a:ext uri="{FF2B5EF4-FFF2-40B4-BE49-F238E27FC236}">
                <a16:creationId xmlns:a16="http://schemas.microsoft.com/office/drawing/2014/main" id="{A8895C58-4EFF-6265-F2EC-4ED17F40B10E}"/>
              </a:ext>
            </a:extLst>
          </p:cNvPr>
          <p:cNvSpPr txBox="1"/>
          <p:nvPr/>
        </p:nvSpPr>
        <p:spPr>
          <a:xfrm>
            <a:off x="159639" y="1803517"/>
            <a:ext cx="5849276" cy="3139321"/>
          </a:xfrm>
          <a:prstGeom prst="rect">
            <a:avLst/>
          </a:prstGeom>
          <a:solidFill>
            <a:schemeClr val="bg2"/>
          </a:solidFill>
        </p:spPr>
        <p:txBody>
          <a:bodyPr wrap="square">
            <a:spAutoFit/>
          </a:bodyPr>
          <a:lstStyle/>
          <a:p>
            <a:r>
              <a:rPr lang="en-US" dirty="0">
                <a:solidFill>
                  <a:srgbClr val="9C6500"/>
                </a:solidFill>
                <a:effectLst/>
                <a:latin typeface="Consolas" panose="020B0609020204030204" pitchFamily="49" charset="0"/>
                <a:cs typeface="Consolas" panose="020B0609020204030204" pitchFamily="49" charset="0"/>
              </a:rPr>
              <a:t>#include</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&lt;</a:t>
            </a:r>
            <a:r>
              <a:rPr lang="en-US" i="1" dirty="0" err="1">
                <a:solidFill>
                  <a:srgbClr val="3D7B7B"/>
                </a:solidFill>
                <a:effectLst/>
                <a:latin typeface="Consolas" panose="020B0609020204030204" pitchFamily="49" charset="0"/>
                <a:cs typeface="Consolas" panose="020B0609020204030204" pitchFamily="49" charset="0"/>
              </a:rPr>
              <a:t>stdio.h</a:t>
            </a:r>
            <a:r>
              <a:rPr lang="en-US" i="1" dirty="0">
                <a:solidFill>
                  <a:srgbClr val="3D7B7B"/>
                </a:solidFill>
                <a:effectLst/>
                <a:latin typeface="Consolas" panose="020B0609020204030204" pitchFamily="49" charset="0"/>
                <a:cs typeface="Consolas" panose="020B0609020204030204" pitchFamily="49" charset="0"/>
              </a:rPr>
              <a:t>&gt;</a:t>
            </a:r>
            <a:br>
              <a:rPr lang="en-US" dirty="0">
                <a:solidFill>
                  <a:srgbClr val="BBBBBB"/>
                </a:solidFill>
                <a:effectLst/>
                <a:latin typeface="Consolas" panose="020B0609020204030204" pitchFamily="49" charset="0"/>
                <a:cs typeface="Consolas" panose="020B0609020204030204" pitchFamily="49" charset="0"/>
              </a:rPr>
            </a:br>
            <a:endParaRPr lang="en-US" dirty="0">
              <a:solidFill>
                <a:srgbClr val="BBBBBB"/>
              </a:solidFill>
              <a:effectLst/>
              <a:latin typeface="Consolas" panose="020B0609020204030204" pitchFamily="49" charset="0"/>
              <a:cs typeface="Consolas" panose="020B0609020204030204" pitchFamily="49" charset="0"/>
            </a:endParaRPr>
          </a:p>
          <a:p>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FF"/>
                </a:solidFill>
                <a:effectLst/>
                <a:latin typeface="Consolas" panose="020B0609020204030204" pitchFamily="49" charset="0"/>
                <a:cs typeface="Consolas" panose="020B0609020204030204" pitchFamily="49" charset="0"/>
              </a:rPr>
              <a:t>main</a:t>
            </a:r>
            <a:r>
              <a:rPr lang="en-US" dirty="0">
                <a:solidFill>
                  <a:srgbClr val="000000"/>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a:t>
            </a:r>
            <a:endParaRPr lang="en-US" dirty="0">
              <a:solidFill>
                <a:srgbClr val="0000FF"/>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char</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c</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A2121"/>
                </a:solidFill>
                <a:effectLst/>
                <a:latin typeface="Consolas" panose="020B0609020204030204" pitchFamily="49" charset="0"/>
                <a:cs typeface="Consolas" panose="020B0609020204030204" pitchFamily="49" charset="0"/>
              </a:rPr>
              <a:t>'c'</a:t>
            </a:r>
            <a:r>
              <a:rPr lang="en-US" dirty="0">
                <a:solidFill>
                  <a:srgbClr val="000000"/>
                </a:solidFill>
                <a:effectLst/>
                <a:latin typeface="Consolas" panose="020B0609020204030204" pitchFamily="49" charset="0"/>
                <a:cs typeface="Consolas" panose="020B0609020204030204" pitchFamily="49" charset="0"/>
              </a:rPr>
              <a:t>;</a:t>
            </a:r>
            <a:endParaRPr lang="en-US" dirty="0">
              <a:solidFill>
                <a:srgbClr val="BBBBBB"/>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n</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42</a:t>
            </a:r>
            <a:r>
              <a:rPr lang="en-US" dirty="0">
                <a:solidFill>
                  <a:srgbClr val="000000"/>
                </a:solidFill>
                <a:effectLst/>
                <a:latin typeface="Consolas" panose="020B0609020204030204" pitchFamily="49" charset="0"/>
                <a:cs typeface="Consolas" panose="020B0609020204030204" pitchFamily="49" charset="0"/>
              </a:rPr>
              <a:t>;</a:t>
            </a:r>
            <a:endParaRPr lang="en-US" dirty="0">
              <a:solidFill>
                <a:srgbClr val="BBBBBB"/>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float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e</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2.71828</a:t>
            </a:r>
            <a:r>
              <a:rPr lang="en-US" dirty="0">
                <a:solidFill>
                  <a:srgbClr val="000000"/>
                </a:solidFill>
                <a:effectLst/>
                <a:latin typeface="Consolas" panose="020B0609020204030204" pitchFamily="49" charset="0"/>
                <a:cs typeface="Consolas" panose="020B0609020204030204" pitchFamily="49" charset="0"/>
              </a:rPr>
              <a:t>;</a:t>
            </a:r>
            <a:endParaRPr lang="en-US" dirty="0">
              <a:solidFill>
                <a:srgbClr val="666666"/>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double</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pi</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3.141592653589793</a:t>
            </a:r>
            <a:r>
              <a:rPr lang="en-US" dirty="0">
                <a:solidFill>
                  <a:srgbClr val="000000"/>
                </a:solidFill>
                <a:effectLst/>
                <a:latin typeface="Consolas" panose="020B0609020204030204" pitchFamily="49" charset="0"/>
                <a:cs typeface="Consolas" panose="020B0609020204030204" pitchFamily="49" charset="0"/>
              </a:rPr>
              <a:t>;</a:t>
            </a:r>
            <a:endParaRPr lang="en-US" dirty="0">
              <a:solidFill>
                <a:srgbClr val="666666"/>
              </a:solidFill>
              <a:effectLst/>
              <a:latin typeface="Consolas" panose="020B0609020204030204" pitchFamily="49" charset="0"/>
              <a:cs typeface="Consolas" panose="020B0609020204030204" pitchFamily="49" charset="0"/>
            </a:endParaRPr>
          </a:p>
          <a:p>
            <a:endParaRPr lang="en-US" dirty="0">
              <a:solidFill>
                <a:srgbClr val="BBBBBB"/>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dirty="0" err="1">
                <a:effectLst/>
                <a:latin typeface="Consolas" panose="020B0609020204030204" pitchFamily="49" charset="0"/>
                <a:cs typeface="Consolas" panose="020B0609020204030204" pitchFamily="49" charset="0"/>
              </a:rPr>
              <a:t>printf</a:t>
            </a:r>
            <a:r>
              <a:rPr lang="en-US" dirty="0">
                <a:effectLst/>
                <a:latin typeface="Consolas" panose="020B0609020204030204" pitchFamily="49" charset="0"/>
                <a:cs typeface="Consolas" panose="020B0609020204030204" pitchFamily="49" charset="0"/>
              </a:rPr>
              <a:t>(</a:t>
            </a:r>
            <a:r>
              <a:rPr lang="en-US" dirty="0">
                <a:solidFill>
                  <a:srgbClr val="BA2121"/>
                </a:solidFill>
                <a:effectLst/>
                <a:latin typeface="Consolas" panose="020B0609020204030204" pitchFamily="49" charset="0"/>
                <a:cs typeface="Consolas" panose="020B0609020204030204" pitchFamily="49" charset="0"/>
              </a:rPr>
              <a:t>"%c %d %f %.15lf</a:t>
            </a:r>
            <a:r>
              <a:rPr lang="en-US" b="1" dirty="0">
                <a:solidFill>
                  <a:srgbClr val="AA5D1F"/>
                </a:solidFill>
                <a:effectLst/>
                <a:latin typeface="Consolas" panose="020B0609020204030204" pitchFamily="49" charset="0"/>
                <a:cs typeface="Consolas" panose="020B0609020204030204" pitchFamily="49" charset="0"/>
              </a:rPr>
              <a:t>\n</a:t>
            </a:r>
            <a:r>
              <a:rPr lang="en-US" dirty="0">
                <a:solidFill>
                  <a:srgbClr val="BA2121"/>
                </a:solidFill>
                <a:effectLst/>
                <a:latin typeface="Consolas" panose="020B0609020204030204" pitchFamily="49" charset="0"/>
                <a:cs typeface="Consolas" panose="020B0609020204030204" pitchFamily="49" charset="0"/>
              </a:rPr>
              <a:t>"</a:t>
            </a:r>
            <a:r>
              <a:rPr lang="en-US" dirty="0">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effectLst/>
                <a:latin typeface="Consolas" panose="020B0609020204030204" pitchFamily="49" charset="0"/>
                <a:cs typeface="Consolas" panose="020B0609020204030204" pitchFamily="49" charset="0"/>
              </a:rPr>
              <a:t>c,</a:t>
            </a:r>
            <a:r>
              <a:rPr lang="en-US" dirty="0">
                <a:solidFill>
                  <a:srgbClr val="BBBBBB"/>
                </a:solidFill>
                <a:effectLst/>
                <a:latin typeface="Consolas" panose="020B0609020204030204" pitchFamily="49" charset="0"/>
                <a:cs typeface="Consolas" panose="020B0609020204030204" pitchFamily="49" charset="0"/>
              </a:rPr>
              <a:t> </a:t>
            </a:r>
            <a:r>
              <a:rPr lang="en-US" dirty="0">
                <a:effectLst/>
                <a:latin typeface="Consolas" panose="020B0609020204030204" pitchFamily="49" charset="0"/>
                <a:cs typeface="Consolas" panose="020B0609020204030204" pitchFamily="49" charset="0"/>
              </a:rPr>
              <a:t>n,</a:t>
            </a:r>
            <a:r>
              <a:rPr lang="en-US" dirty="0">
                <a:solidFill>
                  <a:srgbClr val="BBBBBB"/>
                </a:solidFill>
                <a:effectLst/>
                <a:latin typeface="Consolas" panose="020B0609020204030204" pitchFamily="49" charset="0"/>
                <a:cs typeface="Consolas" panose="020B0609020204030204" pitchFamily="49" charset="0"/>
              </a:rPr>
              <a:t> </a:t>
            </a:r>
            <a:r>
              <a:rPr lang="en-US" dirty="0">
                <a:effectLst/>
                <a:latin typeface="Consolas" panose="020B0609020204030204" pitchFamily="49" charset="0"/>
                <a:cs typeface="Consolas" panose="020B0609020204030204" pitchFamily="49" charset="0"/>
              </a:rPr>
              <a:t>e,</a:t>
            </a:r>
            <a:r>
              <a:rPr lang="en-US" dirty="0">
                <a:solidFill>
                  <a:srgbClr val="BBBBBB"/>
                </a:solidFill>
                <a:effectLst/>
                <a:latin typeface="Consolas" panose="020B0609020204030204" pitchFamily="49" charset="0"/>
                <a:cs typeface="Consolas" panose="020B0609020204030204" pitchFamily="49" charset="0"/>
              </a:rPr>
              <a:t> </a:t>
            </a:r>
            <a:r>
              <a:rPr lang="en-US" dirty="0">
                <a:effectLst/>
                <a:latin typeface="Consolas" panose="020B0609020204030204" pitchFamily="49" charset="0"/>
                <a:cs typeface="Consolas" panose="020B0609020204030204" pitchFamily="49" charset="0"/>
              </a:rPr>
              <a:t>pi);</a:t>
            </a:r>
          </a:p>
          <a:p>
            <a:r>
              <a:rPr lang="en-US" dirty="0">
                <a:solidFill>
                  <a:srgbClr val="BBBBBB"/>
                </a:solidFill>
                <a:effectLst/>
                <a:latin typeface="Consolas" panose="020B0609020204030204" pitchFamily="49" charset="0"/>
                <a:cs typeface="Consolas" panose="020B0609020204030204" pitchFamily="49" charset="0"/>
              </a:rPr>
              <a:t>    </a:t>
            </a:r>
            <a:r>
              <a:rPr lang="en-US" b="1" dirty="0">
                <a:solidFill>
                  <a:srgbClr val="008000"/>
                </a:solidFill>
                <a:effectLst/>
                <a:latin typeface="Consolas" panose="020B0609020204030204" pitchFamily="49" charset="0"/>
                <a:cs typeface="Consolas" panose="020B0609020204030204" pitchFamily="49" charset="0"/>
              </a:rPr>
              <a:t>return</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0</a:t>
            </a:r>
            <a:r>
              <a:rPr lang="en-US" dirty="0">
                <a:solidFill>
                  <a:srgbClr val="000000"/>
                </a:solidFill>
                <a:effectLst/>
                <a:latin typeface="Consolas" panose="020B0609020204030204" pitchFamily="49" charset="0"/>
                <a:cs typeface="Consolas" panose="020B0609020204030204" pitchFamily="49" charset="0"/>
              </a:rPr>
              <a:t>;</a:t>
            </a:r>
            <a:endParaRPr lang="en-US" dirty="0">
              <a:solidFill>
                <a:srgbClr val="008000"/>
              </a:solidFill>
              <a:effectLst/>
              <a:latin typeface="Consolas" panose="020B0609020204030204" pitchFamily="49" charset="0"/>
              <a:cs typeface="Consolas" panose="020B0609020204030204" pitchFamily="49" charset="0"/>
            </a:endParaRPr>
          </a:p>
          <a:p>
            <a:r>
              <a:rPr lang="en-US" dirty="0">
                <a:effectLst/>
                <a:latin typeface="Consolas" panose="020B0609020204030204" pitchFamily="49" charset="0"/>
                <a:cs typeface="Consolas" panose="020B0609020204030204" pitchFamily="49" charset="0"/>
              </a:rPr>
              <a:t>}</a:t>
            </a:r>
          </a:p>
        </p:txBody>
      </p:sp>
      <p:sp>
        <p:nvSpPr>
          <p:cNvPr id="5" name="Cube 4">
            <a:extLst>
              <a:ext uri="{FF2B5EF4-FFF2-40B4-BE49-F238E27FC236}">
                <a16:creationId xmlns:a16="http://schemas.microsoft.com/office/drawing/2014/main" id="{3E852733-7E9D-2CE5-2C13-8141E5E1C7AA}"/>
              </a:ext>
            </a:extLst>
          </p:cNvPr>
          <p:cNvSpPr/>
          <p:nvPr/>
        </p:nvSpPr>
        <p:spPr>
          <a:xfrm>
            <a:off x="3226844" y="5336338"/>
            <a:ext cx="1066800" cy="1066800"/>
          </a:xfrm>
          <a:prstGeom prst="cub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B4DD99-12BA-D208-AC06-534A176A6E4E}"/>
              </a:ext>
            </a:extLst>
          </p:cNvPr>
          <p:cNvSpPr txBox="1"/>
          <p:nvPr/>
        </p:nvSpPr>
        <p:spPr>
          <a:xfrm>
            <a:off x="3349155" y="4990725"/>
            <a:ext cx="944489"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int n;</a:t>
            </a:r>
          </a:p>
        </p:txBody>
      </p:sp>
      <p:sp>
        <p:nvSpPr>
          <p:cNvPr id="8" name="Oval 7">
            <a:extLst>
              <a:ext uri="{FF2B5EF4-FFF2-40B4-BE49-F238E27FC236}">
                <a16:creationId xmlns:a16="http://schemas.microsoft.com/office/drawing/2014/main" id="{4C2CD74A-BEDC-CA7D-E971-4EFDB74DF2F4}"/>
              </a:ext>
            </a:extLst>
          </p:cNvPr>
          <p:cNvSpPr/>
          <p:nvPr/>
        </p:nvSpPr>
        <p:spPr>
          <a:xfrm>
            <a:off x="6598851" y="5588886"/>
            <a:ext cx="914400" cy="5617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anose="020B0609020204030204" pitchFamily="49" charset="0"/>
                <a:cs typeface="Consolas" panose="020B0609020204030204" pitchFamily="49" charset="0"/>
              </a:rPr>
              <a:t>42</a:t>
            </a:r>
          </a:p>
        </p:txBody>
      </p:sp>
      <p:cxnSp>
        <p:nvCxnSpPr>
          <p:cNvPr id="11" name="Straight Connector 10">
            <a:extLst>
              <a:ext uri="{FF2B5EF4-FFF2-40B4-BE49-F238E27FC236}">
                <a16:creationId xmlns:a16="http://schemas.microsoft.com/office/drawing/2014/main" id="{E11A27FE-A1F4-3FB1-7921-4C2FC447B147}"/>
              </a:ext>
            </a:extLst>
          </p:cNvPr>
          <p:cNvCxnSpPr/>
          <p:nvPr/>
        </p:nvCxnSpPr>
        <p:spPr>
          <a:xfrm>
            <a:off x="3510115" y="5336338"/>
            <a:ext cx="0" cy="81425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521BA1B-B09E-8096-A352-2E4485D657A2}"/>
              </a:ext>
            </a:extLst>
          </p:cNvPr>
          <p:cNvCxnSpPr/>
          <p:nvPr/>
        </p:nvCxnSpPr>
        <p:spPr>
          <a:xfrm flipH="1">
            <a:off x="3510115" y="6150589"/>
            <a:ext cx="783529"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E3E4E5-1110-1D5E-3505-328E54D6CEA1}"/>
              </a:ext>
            </a:extLst>
          </p:cNvPr>
          <p:cNvCxnSpPr/>
          <p:nvPr/>
        </p:nvCxnSpPr>
        <p:spPr>
          <a:xfrm flipV="1">
            <a:off x="3226844" y="6150589"/>
            <a:ext cx="283271" cy="25254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493E0F2-BA34-3F89-C925-362296152BA0}"/>
              </a:ext>
            </a:extLst>
          </p:cNvPr>
          <p:cNvSpPr txBox="1"/>
          <p:nvPr/>
        </p:nvSpPr>
        <p:spPr>
          <a:xfrm>
            <a:off x="3349155" y="6499181"/>
            <a:ext cx="1492716" cy="369332"/>
          </a:xfrm>
          <a:prstGeom prst="rect">
            <a:avLst/>
          </a:prstGeom>
          <a:noFill/>
        </p:spPr>
        <p:txBody>
          <a:bodyPr wrap="none" rtlCol="0">
            <a:spAutoFit/>
          </a:bodyPr>
          <a:lstStyle/>
          <a:p>
            <a:r>
              <a:rPr lang="en-US" dirty="0" err="1">
                <a:latin typeface="Microsoft YaHei" panose="020B0503020204020204" pitchFamily="34" charset="-122"/>
                <a:ea typeface="Microsoft YaHei" panose="020B0503020204020204" pitchFamily="34" charset="-122"/>
              </a:rPr>
              <a:t>变量</a:t>
            </a:r>
            <a:r>
              <a:rPr lang="en-US" dirty="0">
                <a:latin typeface="Microsoft YaHei" panose="020B0503020204020204" pitchFamily="34" charset="-122"/>
                <a:ea typeface="Microsoft YaHei" panose="020B0503020204020204" pitchFamily="34" charset="-122"/>
              </a:rPr>
              <a:t>(</a:t>
            </a:r>
            <a:r>
              <a:rPr lang="en-US" dirty="0" err="1">
                <a:latin typeface="Microsoft YaHei" panose="020B0503020204020204" pitchFamily="34" charset="-122"/>
                <a:ea typeface="Microsoft YaHei" panose="020B0503020204020204" pitchFamily="34" charset="-122"/>
              </a:rPr>
              <a:t>未赋值</a:t>
            </a:r>
            <a:r>
              <a:rPr lang="en-US" dirty="0">
                <a:latin typeface="Microsoft YaHei" panose="020B0503020204020204" pitchFamily="34" charset="-122"/>
                <a:ea typeface="Microsoft YaHei" panose="020B0503020204020204" pitchFamily="34" charset="-122"/>
              </a:rPr>
              <a:t>)</a:t>
            </a:r>
          </a:p>
        </p:txBody>
      </p:sp>
      <p:sp>
        <p:nvSpPr>
          <p:cNvPr id="18" name="TextBox 17">
            <a:extLst>
              <a:ext uri="{FF2B5EF4-FFF2-40B4-BE49-F238E27FC236}">
                <a16:creationId xmlns:a16="http://schemas.microsoft.com/office/drawing/2014/main" id="{0B592C9A-2FCD-972B-11FB-243FEC1401B5}"/>
              </a:ext>
            </a:extLst>
          </p:cNvPr>
          <p:cNvSpPr txBox="1"/>
          <p:nvPr/>
        </p:nvSpPr>
        <p:spPr>
          <a:xfrm>
            <a:off x="6732885" y="6499181"/>
            <a:ext cx="665567" cy="369332"/>
          </a:xfrm>
          <a:prstGeom prst="rect">
            <a:avLst/>
          </a:prstGeom>
          <a:noFill/>
        </p:spPr>
        <p:txBody>
          <a:bodyPr wrap="none" rtlCol="0">
            <a:spAutoFit/>
          </a:bodyPr>
          <a:lstStyle/>
          <a:p>
            <a:r>
              <a:rPr lang="en-US" dirty="0" err="1">
                <a:solidFill>
                  <a:srgbClr val="FF0000"/>
                </a:solidFill>
                <a:latin typeface="Microsoft YaHei" panose="020B0503020204020204" pitchFamily="34" charset="-122"/>
                <a:ea typeface="Microsoft YaHei" panose="020B0503020204020204" pitchFamily="34" charset="-122"/>
              </a:rPr>
              <a:t>常量</a:t>
            </a:r>
            <a:endParaRPr lang="en-US" dirty="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8835604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学论网-矩形 1">
            <a:extLst>
              <a:ext uri="{FF2B5EF4-FFF2-40B4-BE49-F238E27FC236}">
                <a16:creationId xmlns:a16="http://schemas.microsoft.com/office/drawing/2014/main" id="{A0A0D46F-9225-34CF-C885-1D4E76F3F44A}"/>
              </a:ext>
            </a:extLst>
          </p:cNvPr>
          <p:cNvSpPr/>
          <p:nvPr/>
        </p:nvSpPr>
        <p:spPr>
          <a:xfrm>
            <a:off x="0" y="672782"/>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err="1">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scanf</a:t>
            </a:r>
            <a:r>
              <a:rPr lang="en-US" altLang="zh-CN"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a:t>
            </a:r>
            <a:r>
              <a:rPr lang="zh-CN" altLang="en-US"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函数</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3" name="学论网-www.xuelun.me">
            <a:extLst>
              <a:ext uri="{FF2B5EF4-FFF2-40B4-BE49-F238E27FC236}">
                <a16:creationId xmlns:a16="http://schemas.microsoft.com/office/drawing/2014/main" id="{2F7F5E4F-3297-7C04-0998-AFDB5DA3FDE0}"/>
              </a:ext>
            </a:extLst>
          </p:cNvPr>
          <p:cNvSpPr txBox="1"/>
          <p:nvPr/>
        </p:nvSpPr>
        <p:spPr>
          <a:xfrm>
            <a:off x="664028" y="1814403"/>
            <a:ext cx="10809515" cy="1107996"/>
          </a:xfrm>
          <a:prstGeom prst="rect">
            <a:avLst/>
          </a:prstGeom>
          <a:noFill/>
          <a:ln>
            <a:noFill/>
          </a:ln>
        </p:spPr>
        <p:txBody>
          <a:bodyPr wrap="square" lIns="0" tIns="0" rIns="0" bIns="0" rtlCol="0">
            <a:spAutoFit/>
          </a:bodyPr>
          <a:lstStyle/>
          <a:p>
            <a:r>
              <a:rPr lang="en-US" altLang="zh-CN" sz="2400" dirty="0" err="1">
                <a:latin typeface="Consolas" panose="020B0609020204030204" pitchFamily="49" charset="0"/>
                <a:ea typeface="Microsoft YaHei" panose="020B0503020204020204" pitchFamily="34" charset="-122"/>
                <a:cs typeface="Consolas" panose="020B0609020204030204" pitchFamily="49" charset="0"/>
              </a:rPr>
              <a:t>scanf</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函数可以用来从终端（例如键盘）读取输入，第一个参数（格式字符串）里可以包含以</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开头的格式修饰符</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(Format Specifiers)</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用来控制输入参数。字符串里有</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N</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个格式修饰符，那么后面也必须有</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N</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个对应的参数（</a:t>
            </a:r>
            <a:r>
              <a:rPr lang="en-US" altLang="zh-CN"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&amp;variable</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a:t>
            </a:r>
            <a:endParaRPr lang="en-US" altLang="zh-CN" sz="2400" dirty="0">
              <a:latin typeface="Consolas" panose="020B0609020204030204" pitchFamily="49" charset="0"/>
              <a:ea typeface="Microsoft YaHei" panose="020B0503020204020204" pitchFamily="34" charset="-122"/>
              <a:cs typeface="Consolas" panose="020B0609020204030204" pitchFamily="49" charset="0"/>
            </a:endParaRPr>
          </a:p>
        </p:txBody>
      </p:sp>
      <p:grpSp>
        <p:nvGrpSpPr>
          <p:cNvPr id="4" name="Group 3">
            <a:extLst>
              <a:ext uri="{FF2B5EF4-FFF2-40B4-BE49-F238E27FC236}">
                <a16:creationId xmlns:a16="http://schemas.microsoft.com/office/drawing/2014/main" id="{3CC7A2CB-D12E-8601-D359-5741F0C32305}"/>
              </a:ext>
            </a:extLst>
          </p:cNvPr>
          <p:cNvGrpSpPr/>
          <p:nvPr/>
        </p:nvGrpSpPr>
        <p:grpSpPr>
          <a:xfrm>
            <a:off x="3654548" y="3492521"/>
            <a:ext cx="1066800" cy="1066800"/>
            <a:chOff x="3226844" y="5336338"/>
            <a:chExt cx="1066800" cy="1066800"/>
          </a:xfrm>
        </p:grpSpPr>
        <p:sp>
          <p:nvSpPr>
            <p:cNvPr id="5" name="Cube 4">
              <a:extLst>
                <a:ext uri="{FF2B5EF4-FFF2-40B4-BE49-F238E27FC236}">
                  <a16:creationId xmlns:a16="http://schemas.microsoft.com/office/drawing/2014/main" id="{DDD13A96-26E0-DA6F-EEB5-E87B12101997}"/>
                </a:ext>
              </a:extLst>
            </p:cNvPr>
            <p:cNvSpPr/>
            <p:nvPr/>
          </p:nvSpPr>
          <p:spPr>
            <a:xfrm>
              <a:off x="3226844" y="5336338"/>
              <a:ext cx="1066800" cy="1066800"/>
            </a:xfrm>
            <a:prstGeom prst="cub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0501C084-1531-DE11-6D0F-926E0A1F6FDE}"/>
                </a:ext>
              </a:extLst>
            </p:cNvPr>
            <p:cNvCxnSpPr/>
            <p:nvPr/>
          </p:nvCxnSpPr>
          <p:spPr>
            <a:xfrm>
              <a:off x="3510115" y="5336338"/>
              <a:ext cx="0" cy="81425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B8C2FD6-97DA-88A3-7A98-3F1E4CF10090}"/>
                </a:ext>
              </a:extLst>
            </p:cNvPr>
            <p:cNvCxnSpPr/>
            <p:nvPr/>
          </p:nvCxnSpPr>
          <p:spPr>
            <a:xfrm flipH="1">
              <a:off x="3510115" y="6150589"/>
              <a:ext cx="783529"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8532B95-25A5-A85C-CF74-D733F8A469D7}"/>
                </a:ext>
              </a:extLst>
            </p:cNvPr>
            <p:cNvCxnSpPr/>
            <p:nvPr/>
          </p:nvCxnSpPr>
          <p:spPr>
            <a:xfrm flipV="1">
              <a:off x="3226844" y="6150589"/>
              <a:ext cx="283271" cy="252549"/>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AF3441C7-5CDE-6EDC-130C-BDBFBC1A7624}"/>
              </a:ext>
            </a:extLst>
          </p:cNvPr>
          <p:cNvSpPr txBox="1"/>
          <p:nvPr/>
        </p:nvSpPr>
        <p:spPr>
          <a:xfrm>
            <a:off x="1200467" y="3733534"/>
            <a:ext cx="10244277" cy="584775"/>
          </a:xfrm>
          <a:prstGeom prst="rect">
            <a:avLst/>
          </a:prstGeom>
          <a:noFill/>
        </p:spPr>
        <p:txBody>
          <a:bodyPr wrap="square">
            <a:spAutoFit/>
          </a:bodyPr>
          <a:lstStyle/>
          <a:p>
            <a:r>
              <a:rPr lang="en-US" sz="3200" dirty="0">
                <a:latin typeface="Consolas" panose="020B0609020204030204" pitchFamily="49" charset="0"/>
                <a:cs typeface="Consolas" panose="020B0609020204030204" pitchFamily="49" charset="0"/>
              </a:rPr>
              <a:t> </a:t>
            </a:r>
            <a:r>
              <a:rPr lang="en-US" sz="3200" dirty="0" err="1">
                <a:latin typeface="Consolas" panose="020B0609020204030204" pitchFamily="49" charset="0"/>
                <a:cs typeface="Consolas" panose="020B0609020204030204" pitchFamily="49" charset="0"/>
              </a:rPr>
              <a:t>scanf</a:t>
            </a:r>
            <a:r>
              <a:rPr lang="en-US" sz="3200" dirty="0">
                <a:latin typeface="Consolas" panose="020B0609020204030204" pitchFamily="49" charset="0"/>
                <a:cs typeface="Consolas" panose="020B0609020204030204" pitchFamily="49" charset="0"/>
              </a:rPr>
              <a:t>("PI  </a:t>
            </a:r>
            <a:r>
              <a:rPr lang="en-US" sz="3200" dirty="0">
                <a:solidFill>
                  <a:srgbClr val="FF0000"/>
                </a:solidFill>
                <a:latin typeface="Consolas" panose="020B0609020204030204" pitchFamily="49" charset="0"/>
                <a:cs typeface="Consolas" panose="020B0609020204030204" pitchFamily="49" charset="0"/>
              </a:rPr>
              <a:t>%f</a:t>
            </a:r>
            <a:r>
              <a:rPr lang="en-US" sz="3200" dirty="0">
                <a:latin typeface="Consolas" panose="020B0609020204030204" pitchFamily="49" charset="0"/>
                <a:cs typeface="Consolas" panose="020B0609020204030204" pitchFamily="49" charset="0"/>
              </a:rPr>
              <a:t>  is not  </a:t>
            </a:r>
            <a:r>
              <a:rPr lang="en-US" sz="3200" dirty="0">
                <a:solidFill>
                  <a:srgbClr val="0070C0"/>
                </a:solidFill>
                <a:latin typeface="Consolas" panose="020B0609020204030204" pitchFamily="49" charset="0"/>
                <a:cs typeface="Consolas" panose="020B0609020204030204" pitchFamily="49" charset="0"/>
              </a:rPr>
              <a:t>%d</a:t>
            </a:r>
            <a:r>
              <a:rPr lang="en-US" sz="3200" dirty="0">
                <a:latin typeface="Consolas" panose="020B0609020204030204" pitchFamily="49" charset="0"/>
                <a:cs typeface="Consolas" panose="020B0609020204030204" pitchFamily="49" charset="0"/>
              </a:rPr>
              <a:t>  \n", </a:t>
            </a:r>
            <a:r>
              <a:rPr lang="en-US" sz="3200" dirty="0">
                <a:solidFill>
                  <a:srgbClr val="FF0000"/>
                </a:solidFill>
                <a:latin typeface="Consolas" panose="020B0609020204030204" pitchFamily="49" charset="0"/>
                <a:cs typeface="Consolas" panose="020B0609020204030204" pitchFamily="49" charset="0"/>
              </a:rPr>
              <a:t>&amp;a</a:t>
            </a:r>
            <a:r>
              <a:rPr lang="en-US" sz="3200" dirty="0">
                <a:latin typeface="Consolas" panose="020B0609020204030204" pitchFamily="49" charset="0"/>
                <a:cs typeface="Consolas" panose="020B0609020204030204" pitchFamily="49" charset="0"/>
              </a:rPr>
              <a:t>, </a:t>
            </a:r>
            <a:r>
              <a:rPr lang="en-US" sz="3200" dirty="0">
                <a:solidFill>
                  <a:srgbClr val="0070C0"/>
                </a:solidFill>
                <a:latin typeface="Consolas" panose="020B0609020204030204" pitchFamily="49" charset="0"/>
                <a:cs typeface="Consolas" panose="020B0609020204030204" pitchFamily="49" charset="0"/>
              </a:rPr>
              <a:t>&amp;b</a:t>
            </a:r>
            <a:r>
              <a:rPr lang="en-US" sz="3200" dirty="0">
                <a:latin typeface="Consolas" panose="020B0609020204030204" pitchFamily="49" charset="0"/>
                <a:cs typeface="Consolas" panose="020B0609020204030204" pitchFamily="49" charset="0"/>
              </a:rPr>
              <a:t>);</a:t>
            </a:r>
          </a:p>
        </p:txBody>
      </p:sp>
      <p:grpSp>
        <p:nvGrpSpPr>
          <p:cNvPr id="10" name="Group 9">
            <a:extLst>
              <a:ext uri="{FF2B5EF4-FFF2-40B4-BE49-F238E27FC236}">
                <a16:creationId xmlns:a16="http://schemas.microsoft.com/office/drawing/2014/main" id="{0858F47C-ED93-43C5-19B2-1C10C6399389}"/>
              </a:ext>
            </a:extLst>
          </p:cNvPr>
          <p:cNvGrpSpPr/>
          <p:nvPr/>
        </p:nvGrpSpPr>
        <p:grpSpPr>
          <a:xfrm>
            <a:off x="6344858" y="3492521"/>
            <a:ext cx="1066800" cy="1066800"/>
            <a:chOff x="3226844" y="5336338"/>
            <a:chExt cx="1066800" cy="1066800"/>
          </a:xfrm>
        </p:grpSpPr>
        <p:sp>
          <p:nvSpPr>
            <p:cNvPr id="11" name="Cube 10">
              <a:extLst>
                <a:ext uri="{FF2B5EF4-FFF2-40B4-BE49-F238E27FC236}">
                  <a16:creationId xmlns:a16="http://schemas.microsoft.com/office/drawing/2014/main" id="{410D3146-A636-3880-6675-499D77E8D2A6}"/>
                </a:ext>
              </a:extLst>
            </p:cNvPr>
            <p:cNvSpPr/>
            <p:nvPr/>
          </p:nvSpPr>
          <p:spPr>
            <a:xfrm>
              <a:off x="3226844" y="5336338"/>
              <a:ext cx="1066800" cy="1066800"/>
            </a:xfrm>
            <a:prstGeom prst="cub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2F62EABA-2BE2-9BFD-46D0-E1F86CD0F7D5}"/>
                </a:ext>
              </a:extLst>
            </p:cNvPr>
            <p:cNvCxnSpPr/>
            <p:nvPr/>
          </p:nvCxnSpPr>
          <p:spPr>
            <a:xfrm>
              <a:off x="3510115" y="5336338"/>
              <a:ext cx="0" cy="81425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D84D3E0-D0E9-6D28-4EBA-47F76EAF04FF}"/>
                </a:ext>
              </a:extLst>
            </p:cNvPr>
            <p:cNvCxnSpPr/>
            <p:nvPr/>
          </p:nvCxnSpPr>
          <p:spPr>
            <a:xfrm flipH="1">
              <a:off x="3510115" y="6150589"/>
              <a:ext cx="783529"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27DAC24-6DF6-9C58-BA7F-52AC47C3D8BE}"/>
                </a:ext>
              </a:extLst>
            </p:cNvPr>
            <p:cNvCxnSpPr/>
            <p:nvPr/>
          </p:nvCxnSpPr>
          <p:spPr>
            <a:xfrm flipV="1">
              <a:off x="3226844" y="6150589"/>
              <a:ext cx="283271" cy="252549"/>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cxnSp>
        <p:nvCxnSpPr>
          <p:cNvPr id="15" name="Elbow Connector 14">
            <a:extLst>
              <a:ext uri="{FF2B5EF4-FFF2-40B4-BE49-F238E27FC236}">
                <a16:creationId xmlns:a16="http://schemas.microsoft.com/office/drawing/2014/main" id="{7BEB18C7-0AA8-BD7E-32ED-9F1724E7FC9C}"/>
              </a:ext>
            </a:extLst>
          </p:cNvPr>
          <p:cNvCxnSpPr>
            <a:cxnSpLocks/>
            <a:endCxn id="5" idx="0"/>
          </p:cNvCxnSpPr>
          <p:nvPr/>
        </p:nvCxnSpPr>
        <p:spPr>
          <a:xfrm rot="10800000">
            <a:off x="4321298" y="3492522"/>
            <a:ext cx="4660470" cy="241013"/>
          </a:xfrm>
          <a:prstGeom prst="bentConnector4">
            <a:avLst>
              <a:gd name="adj1" fmla="val 138"/>
              <a:gd name="adj2" fmla="val 194850"/>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a:extLst>
              <a:ext uri="{FF2B5EF4-FFF2-40B4-BE49-F238E27FC236}">
                <a16:creationId xmlns:a16="http://schemas.microsoft.com/office/drawing/2014/main" id="{8439F934-418A-6D6E-478D-3A2A5E0891BA}"/>
              </a:ext>
            </a:extLst>
          </p:cNvPr>
          <p:cNvCxnSpPr>
            <a:cxnSpLocks/>
            <a:endCxn id="11" idx="0"/>
          </p:cNvCxnSpPr>
          <p:nvPr/>
        </p:nvCxnSpPr>
        <p:spPr>
          <a:xfrm rot="10800000">
            <a:off x="7011608" y="3492522"/>
            <a:ext cx="2810818" cy="241013"/>
          </a:xfrm>
          <a:prstGeom prst="bentConnector4">
            <a:avLst>
              <a:gd name="adj1" fmla="val 383"/>
              <a:gd name="adj2" fmla="val 26828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7" name="Left Brace 16">
            <a:extLst>
              <a:ext uri="{FF2B5EF4-FFF2-40B4-BE49-F238E27FC236}">
                <a16:creationId xmlns:a16="http://schemas.microsoft.com/office/drawing/2014/main" id="{4D9096F7-1CFF-9D08-EAB6-15A98E68CC24}"/>
              </a:ext>
            </a:extLst>
          </p:cNvPr>
          <p:cNvSpPr/>
          <p:nvPr/>
        </p:nvSpPr>
        <p:spPr>
          <a:xfrm rot="16200000">
            <a:off x="5338779" y="2046795"/>
            <a:ext cx="400111" cy="5263547"/>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98F1DD9F-6665-3A3C-F321-CB0C93E398B4}"/>
              </a:ext>
            </a:extLst>
          </p:cNvPr>
          <p:cNvSpPr txBox="1"/>
          <p:nvPr/>
        </p:nvSpPr>
        <p:spPr>
          <a:xfrm>
            <a:off x="5066589" y="4808689"/>
            <a:ext cx="944489"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Format</a:t>
            </a:r>
          </a:p>
        </p:txBody>
      </p:sp>
      <p:sp>
        <p:nvSpPr>
          <p:cNvPr id="19" name="Left Brace 18">
            <a:extLst>
              <a:ext uri="{FF2B5EF4-FFF2-40B4-BE49-F238E27FC236}">
                <a16:creationId xmlns:a16="http://schemas.microsoft.com/office/drawing/2014/main" id="{392DC1F5-C390-2B37-60AE-3DCA0DBD6B9C}"/>
              </a:ext>
            </a:extLst>
          </p:cNvPr>
          <p:cNvSpPr/>
          <p:nvPr/>
        </p:nvSpPr>
        <p:spPr>
          <a:xfrm rot="16200000">
            <a:off x="9197518" y="3941575"/>
            <a:ext cx="400112" cy="1451040"/>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06873CDE-5DC8-2563-6567-96BBC77ED300}"/>
              </a:ext>
            </a:extLst>
          </p:cNvPr>
          <p:cNvSpPr txBox="1"/>
          <p:nvPr/>
        </p:nvSpPr>
        <p:spPr>
          <a:xfrm>
            <a:off x="8292143" y="4808689"/>
            <a:ext cx="2210862"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variable address</a:t>
            </a:r>
          </a:p>
        </p:txBody>
      </p:sp>
      <p:sp>
        <p:nvSpPr>
          <p:cNvPr id="21" name="学论网-www.xuelun.me">
            <a:extLst>
              <a:ext uri="{FF2B5EF4-FFF2-40B4-BE49-F238E27FC236}">
                <a16:creationId xmlns:a16="http://schemas.microsoft.com/office/drawing/2014/main" id="{0D7AAF04-997F-7BF1-346D-5C090692C64E}"/>
              </a:ext>
            </a:extLst>
          </p:cNvPr>
          <p:cNvSpPr txBox="1"/>
          <p:nvPr/>
        </p:nvSpPr>
        <p:spPr>
          <a:xfrm>
            <a:off x="664028" y="5357531"/>
            <a:ext cx="10809515" cy="1477328"/>
          </a:xfrm>
          <a:prstGeom prst="rect">
            <a:avLst/>
          </a:prstGeom>
          <a:noFill/>
          <a:ln>
            <a:noFill/>
          </a:ln>
        </p:spPr>
        <p:txBody>
          <a:bodyPr wrap="square" lIns="0" tIns="0" rIns="0" bIns="0" rtlCol="0">
            <a:spAutoFit/>
          </a:bodyPr>
          <a:lstStyle/>
          <a:p>
            <a:r>
              <a:rPr lang="en-US" altLang="zh-CN" sz="2400" dirty="0" err="1">
                <a:latin typeface="Consolas" panose="020B0609020204030204" pitchFamily="49" charset="0"/>
                <a:ea typeface="Microsoft YaHei" panose="020B0503020204020204" pitchFamily="34" charset="-122"/>
                <a:cs typeface="Consolas" panose="020B0609020204030204" pitchFamily="49" charset="0"/>
              </a:rPr>
              <a:t>scanf</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函数第一个参数（格式字符串）如果包含了除</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格式修饰符以外的字符的话，那么也需要从键盘里面输入完整的字符串，例如：</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a:highlight>
                  <a:srgbClr val="FFFF00"/>
                </a:highlight>
                <a:latin typeface="Consolas" panose="020B0609020204030204" pitchFamily="49" charset="0"/>
                <a:ea typeface="Microsoft YaHei" panose="020B0503020204020204" pitchFamily="34" charset="-122"/>
                <a:cs typeface="Consolas" panose="020B0609020204030204" pitchFamily="49" charset="0"/>
              </a:rPr>
              <a:t>PI 3.14 is not 3</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，才能让变量正确读取输入。但这显然太麻烦了，因为我们只想输入两个变量的值，不愿意输入一整串的提示语，通常我们只需要将第一个参数写成</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a:highlight>
                  <a:srgbClr val="FFFF00"/>
                </a:highlight>
                <a:latin typeface="Consolas" panose="020B0609020204030204" pitchFamily="49" charset="0"/>
                <a:ea typeface="Microsoft YaHei" panose="020B0503020204020204" pitchFamily="34" charset="-122"/>
                <a:cs typeface="Consolas" panose="020B0609020204030204" pitchFamily="49" charset="0"/>
              </a:rPr>
              <a:t>%f %d</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p>
        </p:txBody>
      </p:sp>
    </p:spTree>
    <p:extLst>
      <p:ext uri="{BB962C8B-B14F-4D97-AF65-F5344CB8AC3E}">
        <p14:creationId xmlns:p14="http://schemas.microsoft.com/office/powerpoint/2010/main" val="4520294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学论网-矩形 1">
            <a:extLst>
              <a:ext uri="{FF2B5EF4-FFF2-40B4-BE49-F238E27FC236}">
                <a16:creationId xmlns:a16="http://schemas.microsoft.com/office/drawing/2014/main" id="{A0A0D46F-9225-34CF-C885-1D4E76F3F44A}"/>
              </a:ext>
            </a:extLst>
          </p:cNvPr>
          <p:cNvSpPr/>
          <p:nvPr/>
        </p:nvSpPr>
        <p:spPr>
          <a:xfrm>
            <a:off x="0" y="672782"/>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err="1">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scanf</a:t>
            </a:r>
            <a:r>
              <a:rPr lang="en-US" altLang="zh-CN"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a:t>
            </a:r>
            <a:r>
              <a:rPr lang="zh-CN" altLang="en-US"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函数</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grpSp>
        <p:nvGrpSpPr>
          <p:cNvPr id="4" name="Group 3">
            <a:extLst>
              <a:ext uri="{FF2B5EF4-FFF2-40B4-BE49-F238E27FC236}">
                <a16:creationId xmlns:a16="http://schemas.microsoft.com/office/drawing/2014/main" id="{3CC7A2CB-D12E-8601-D359-5741F0C32305}"/>
              </a:ext>
            </a:extLst>
          </p:cNvPr>
          <p:cNvGrpSpPr/>
          <p:nvPr/>
        </p:nvGrpSpPr>
        <p:grpSpPr>
          <a:xfrm>
            <a:off x="2976129" y="3492521"/>
            <a:ext cx="1066800" cy="1066800"/>
            <a:chOff x="3226844" y="5336338"/>
            <a:chExt cx="1066800" cy="1066800"/>
          </a:xfrm>
        </p:grpSpPr>
        <p:sp>
          <p:nvSpPr>
            <p:cNvPr id="5" name="Cube 4">
              <a:extLst>
                <a:ext uri="{FF2B5EF4-FFF2-40B4-BE49-F238E27FC236}">
                  <a16:creationId xmlns:a16="http://schemas.microsoft.com/office/drawing/2014/main" id="{DDD13A96-26E0-DA6F-EEB5-E87B12101997}"/>
                </a:ext>
              </a:extLst>
            </p:cNvPr>
            <p:cNvSpPr/>
            <p:nvPr/>
          </p:nvSpPr>
          <p:spPr>
            <a:xfrm>
              <a:off x="3226844" y="5336338"/>
              <a:ext cx="1066800" cy="1066800"/>
            </a:xfrm>
            <a:prstGeom prst="cub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0501C084-1531-DE11-6D0F-926E0A1F6FDE}"/>
                </a:ext>
              </a:extLst>
            </p:cNvPr>
            <p:cNvCxnSpPr/>
            <p:nvPr/>
          </p:nvCxnSpPr>
          <p:spPr>
            <a:xfrm>
              <a:off x="3510115" y="5336338"/>
              <a:ext cx="0" cy="81425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B8C2FD6-97DA-88A3-7A98-3F1E4CF10090}"/>
                </a:ext>
              </a:extLst>
            </p:cNvPr>
            <p:cNvCxnSpPr/>
            <p:nvPr/>
          </p:nvCxnSpPr>
          <p:spPr>
            <a:xfrm flipH="1">
              <a:off x="3510115" y="6150589"/>
              <a:ext cx="783529"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8532B95-25A5-A85C-CF74-D733F8A469D7}"/>
                </a:ext>
              </a:extLst>
            </p:cNvPr>
            <p:cNvCxnSpPr/>
            <p:nvPr/>
          </p:nvCxnSpPr>
          <p:spPr>
            <a:xfrm flipV="1">
              <a:off x="3226844" y="6150589"/>
              <a:ext cx="283271" cy="252549"/>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AF3441C7-5CDE-6EDC-130C-BDBFBC1A7624}"/>
              </a:ext>
            </a:extLst>
          </p:cNvPr>
          <p:cNvSpPr txBox="1"/>
          <p:nvPr/>
        </p:nvSpPr>
        <p:spPr>
          <a:xfrm>
            <a:off x="1200467" y="3733534"/>
            <a:ext cx="10244277" cy="584775"/>
          </a:xfrm>
          <a:prstGeom prst="rect">
            <a:avLst/>
          </a:prstGeom>
          <a:noFill/>
        </p:spPr>
        <p:txBody>
          <a:bodyPr wrap="square">
            <a:spAutoFit/>
          </a:bodyPr>
          <a:lstStyle/>
          <a:p>
            <a:r>
              <a:rPr lang="en-US" sz="3200" dirty="0">
                <a:latin typeface="Consolas" panose="020B0609020204030204" pitchFamily="49" charset="0"/>
                <a:cs typeface="Consolas" panose="020B0609020204030204" pitchFamily="49" charset="0"/>
              </a:rPr>
              <a:t> </a:t>
            </a:r>
            <a:r>
              <a:rPr lang="en-US" sz="3200" dirty="0" err="1">
                <a:latin typeface="Consolas" panose="020B0609020204030204" pitchFamily="49" charset="0"/>
                <a:cs typeface="Consolas" panose="020B0609020204030204" pitchFamily="49" charset="0"/>
              </a:rPr>
              <a:t>scanf</a:t>
            </a:r>
            <a:r>
              <a:rPr lang="en-US" sz="3200" dirty="0">
                <a:latin typeface="Consolas" panose="020B0609020204030204" pitchFamily="49" charset="0"/>
                <a:cs typeface="Consolas" panose="020B0609020204030204" pitchFamily="49" charset="0"/>
              </a:rPr>
              <a:t>(" </a:t>
            </a:r>
            <a:r>
              <a:rPr lang="en-US" sz="3200" dirty="0">
                <a:solidFill>
                  <a:srgbClr val="FF0000"/>
                </a:solidFill>
                <a:latin typeface="Consolas" panose="020B0609020204030204" pitchFamily="49" charset="0"/>
                <a:cs typeface="Consolas" panose="020B0609020204030204" pitchFamily="49" charset="0"/>
              </a:rPr>
              <a:t>%f</a:t>
            </a:r>
            <a:r>
              <a:rPr lang="en-US" sz="3200" dirty="0">
                <a:latin typeface="Consolas" panose="020B0609020204030204" pitchFamily="49" charset="0"/>
                <a:cs typeface="Consolas" panose="020B0609020204030204" pitchFamily="49" charset="0"/>
              </a:rPr>
              <a:t>   </a:t>
            </a:r>
            <a:r>
              <a:rPr lang="en-US" sz="3200" dirty="0">
                <a:solidFill>
                  <a:srgbClr val="0070C0"/>
                </a:solidFill>
                <a:latin typeface="Consolas" panose="020B0609020204030204" pitchFamily="49" charset="0"/>
                <a:cs typeface="Consolas" panose="020B0609020204030204" pitchFamily="49" charset="0"/>
              </a:rPr>
              <a:t>%d</a:t>
            </a:r>
            <a:r>
              <a:rPr lang="en-US" sz="3200" dirty="0">
                <a:latin typeface="Consolas" panose="020B0609020204030204" pitchFamily="49" charset="0"/>
                <a:cs typeface="Consolas" panose="020B0609020204030204" pitchFamily="49" charset="0"/>
              </a:rPr>
              <a:t>", </a:t>
            </a:r>
            <a:r>
              <a:rPr lang="en-US" sz="3200" dirty="0">
                <a:solidFill>
                  <a:srgbClr val="FF0000"/>
                </a:solidFill>
                <a:latin typeface="Consolas" panose="020B0609020204030204" pitchFamily="49" charset="0"/>
                <a:cs typeface="Consolas" panose="020B0609020204030204" pitchFamily="49" charset="0"/>
              </a:rPr>
              <a:t>&amp;a</a:t>
            </a:r>
            <a:r>
              <a:rPr lang="en-US" sz="3200" dirty="0">
                <a:latin typeface="Consolas" panose="020B0609020204030204" pitchFamily="49" charset="0"/>
                <a:cs typeface="Consolas" panose="020B0609020204030204" pitchFamily="49" charset="0"/>
              </a:rPr>
              <a:t>, </a:t>
            </a:r>
            <a:r>
              <a:rPr lang="en-US" sz="3200" dirty="0">
                <a:solidFill>
                  <a:srgbClr val="0070C0"/>
                </a:solidFill>
                <a:latin typeface="Consolas" panose="020B0609020204030204" pitchFamily="49" charset="0"/>
                <a:cs typeface="Consolas" panose="020B0609020204030204" pitchFamily="49" charset="0"/>
              </a:rPr>
              <a:t>&amp;b</a:t>
            </a:r>
            <a:r>
              <a:rPr lang="en-US" sz="3200" dirty="0">
                <a:latin typeface="Consolas" panose="020B0609020204030204" pitchFamily="49" charset="0"/>
                <a:cs typeface="Consolas" panose="020B0609020204030204" pitchFamily="49" charset="0"/>
              </a:rPr>
              <a:t>);</a:t>
            </a:r>
          </a:p>
        </p:txBody>
      </p:sp>
      <p:grpSp>
        <p:nvGrpSpPr>
          <p:cNvPr id="10" name="Group 9">
            <a:extLst>
              <a:ext uri="{FF2B5EF4-FFF2-40B4-BE49-F238E27FC236}">
                <a16:creationId xmlns:a16="http://schemas.microsoft.com/office/drawing/2014/main" id="{0858F47C-ED93-43C5-19B2-1C10C6399389}"/>
              </a:ext>
            </a:extLst>
          </p:cNvPr>
          <p:cNvGrpSpPr/>
          <p:nvPr/>
        </p:nvGrpSpPr>
        <p:grpSpPr>
          <a:xfrm>
            <a:off x="4103107" y="3492521"/>
            <a:ext cx="1066800" cy="1066800"/>
            <a:chOff x="3226844" y="5336338"/>
            <a:chExt cx="1066800" cy="1066800"/>
          </a:xfrm>
        </p:grpSpPr>
        <p:sp>
          <p:nvSpPr>
            <p:cNvPr id="11" name="Cube 10">
              <a:extLst>
                <a:ext uri="{FF2B5EF4-FFF2-40B4-BE49-F238E27FC236}">
                  <a16:creationId xmlns:a16="http://schemas.microsoft.com/office/drawing/2014/main" id="{410D3146-A636-3880-6675-499D77E8D2A6}"/>
                </a:ext>
              </a:extLst>
            </p:cNvPr>
            <p:cNvSpPr/>
            <p:nvPr/>
          </p:nvSpPr>
          <p:spPr>
            <a:xfrm>
              <a:off x="3226844" y="5336338"/>
              <a:ext cx="1066800" cy="1066800"/>
            </a:xfrm>
            <a:prstGeom prst="cub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2F62EABA-2BE2-9BFD-46D0-E1F86CD0F7D5}"/>
                </a:ext>
              </a:extLst>
            </p:cNvPr>
            <p:cNvCxnSpPr/>
            <p:nvPr/>
          </p:nvCxnSpPr>
          <p:spPr>
            <a:xfrm>
              <a:off x="3510115" y="5336338"/>
              <a:ext cx="0" cy="81425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D84D3E0-D0E9-6D28-4EBA-47F76EAF04FF}"/>
                </a:ext>
              </a:extLst>
            </p:cNvPr>
            <p:cNvCxnSpPr/>
            <p:nvPr/>
          </p:nvCxnSpPr>
          <p:spPr>
            <a:xfrm flipH="1">
              <a:off x="3510115" y="6150589"/>
              <a:ext cx="783529"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27DAC24-6DF6-9C58-BA7F-52AC47C3D8BE}"/>
                </a:ext>
              </a:extLst>
            </p:cNvPr>
            <p:cNvCxnSpPr/>
            <p:nvPr/>
          </p:nvCxnSpPr>
          <p:spPr>
            <a:xfrm flipV="1">
              <a:off x="3226844" y="6150589"/>
              <a:ext cx="283271" cy="252549"/>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cxnSp>
        <p:nvCxnSpPr>
          <p:cNvPr id="15" name="Elbow Connector 14">
            <a:extLst>
              <a:ext uri="{FF2B5EF4-FFF2-40B4-BE49-F238E27FC236}">
                <a16:creationId xmlns:a16="http://schemas.microsoft.com/office/drawing/2014/main" id="{7BEB18C7-0AA8-BD7E-32ED-9F1724E7FC9C}"/>
              </a:ext>
            </a:extLst>
          </p:cNvPr>
          <p:cNvCxnSpPr>
            <a:cxnSpLocks/>
            <a:endCxn id="5" idx="0"/>
          </p:cNvCxnSpPr>
          <p:nvPr/>
        </p:nvCxnSpPr>
        <p:spPr>
          <a:xfrm rot="10800000">
            <a:off x="3642880" y="3492522"/>
            <a:ext cx="2153237" cy="241013"/>
          </a:xfrm>
          <a:prstGeom prst="bentConnector4">
            <a:avLst>
              <a:gd name="adj1" fmla="val 299"/>
              <a:gd name="adj2" fmla="val 194850"/>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a:extLst>
              <a:ext uri="{FF2B5EF4-FFF2-40B4-BE49-F238E27FC236}">
                <a16:creationId xmlns:a16="http://schemas.microsoft.com/office/drawing/2014/main" id="{8439F934-418A-6D6E-478D-3A2A5E0891BA}"/>
              </a:ext>
            </a:extLst>
          </p:cNvPr>
          <p:cNvCxnSpPr>
            <a:cxnSpLocks/>
            <a:endCxn id="11" idx="0"/>
          </p:cNvCxnSpPr>
          <p:nvPr/>
        </p:nvCxnSpPr>
        <p:spPr>
          <a:xfrm rot="10800000">
            <a:off x="4769857" y="3492522"/>
            <a:ext cx="1911162" cy="241013"/>
          </a:xfrm>
          <a:prstGeom prst="bentConnector4">
            <a:avLst>
              <a:gd name="adj1" fmla="val 949"/>
              <a:gd name="adj2" fmla="val 286640"/>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7" name="学论网-www.xuelun.me">
            <a:extLst>
              <a:ext uri="{FF2B5EF4-FFF2-40B4-BE49-F238E27FC236}">
                <a16:creationId xmlns:a16="http://schemas.microsoft.com/office/drawing/2014/main" id="{259EFE41-7B44-95B4-056D-6224049A1035}"/>
              </a:ext>
            </a:extLst>
          </p:cNvPr>
          <p:cNvSpPr txBox="1"/>
          <p:nvPr/>
        </p:nvSpPr>
        <p:spPr>
          <a:xfrm>
            <a:off x="664028" y="5357531"/>
            <a:ext cx="10809515" cy="1477328"/>
          </a:xfrm>
          <a:prstGeom prst="rect">
            <a:avLst/>
          </a:prstGeom>
          <a:noFill/>
          <a:ln>
            <a:noFill/>
          </a:ln>
        </p:spPr>
        <p:txBody>
          <a:bodyPr wrap="square" lIns="0" tIns="0" rIns="0" bIns="0" rtlCol="0">
            <a:spAutoFit/>
          </a:bodyPr>
          <a:lstStyle/>
          <a:p>
            <a:r>
              <a:rPr lang="en-US" altLang="zh-CN" sz="2400" dirty="0" err="1">
                <a:latin typeface="Consolas" panose="020B0609020204030204" pitchFamily="49" charset="0"/>
                <a:ea typeface="Microsoft YaHei" panose="020B0503020204020204" pitchFamily="34" charset="-122"/>
                <a:cs typeface="Consolas" panose="020B0609020204030204" pitchFamily="49" charset="0"/>
              </a:rPr>
              <a:t>scanf</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函数第一个参数（格式字符串）如果包含了除</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格式修饰符以外的字符的话，那么也需要从键盘里面输入完整的字符串，例如：</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a:highlight>
                  <a:srgbClr val="FFFF00"/>
                </a:highlight>
                <a:latin typeface="Consolas" panose="020B0609020204030204" pitchFamily="49" charset="0"/>
                <a:ea typeface="Microsoft YaHei" panose="020B0503020204020204" pitchFamily="34" charset="-122"/>
                <a:cs typeface="Consolas" panose="020B0609020204030204" pitchFamily="49" charset="0"/>
              </a:rPr>
              <a:t>PI 3.14 is not 3</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，才能让变量正确读取输入。但这显然太麻烦了，因为我们只想输入两个变量的值，不愿意输入一整串的提示语，通常我们只需要将第一个参数写成</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a:highlight>
                  <a:srgbClr val="FFFF00"/>
                </a:highlight>
                <a:latin typeface="Consolas" panose="020B0609020204030204" pitchFamily="49" charset="0"/>
                <a:ea typeface="Microsoft YaHei" panose="020B0503020204020204" pitchFamily="34" charset="-122"/>
                <a:cs typeface="Consolas" panose="020B0609020204030204" pitchFamily="49" charset="0"/>
              </a:rPr>
              <a:t>%f %d</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p>
        </p:txBody>
      </p:sp>
      <p:sp>
        <p:nvSpPr>
          <p:cNvPr id="28" name="学论网-www.xuelun.me">
            <a:extLst>
              <a:ext uri="{FF2B5EF4-FFF2-40B4-BE49-F238E27FC236}">
                <a16:creationId xmlns:a16="http://schemas.microsoft.com/office/drawing/2014/main" id="{AE9C7284-C169-6AD2-9D36-A1DECA8605F2}"/>
              </a:ext>
            </a:extLst>
          </p:cNvPr>
          <p:cNvSpPr txBox="1"/>
          <p:nvPr/>
        </p:nvSpPr>
        <p:spPr>
          <a:xfrm>
            <a:off x="664028" y="1814403"/>
            <a:ext cx="10809515" cy="1107996"/>
          </a:xfrm>
          <a:prstGeom prst="rect">
            <a:avLst/>
          </a:prstGeom>
          <a:noFill/>
          <a:ln>
            <a:noFill/>
          </a:ln>
        </p:spPr>
        <p:txBody>
          <a:bodyPr wrap="square" lIns="0" tIns="0" rIns="0" bIns="0" rtlCol="0">
            <a:spAutoFit/>
          </a:bodyPr>
          <a:lstStyle/>
          <a:p>
            <a:r>
              <a:rPr lang="en-US" altLang="zh-CN" sz="2400" dirty="0" err="1">
                <a:latin typeface="Consolas" panose="020B0609020204030204" pitchFamily="49" charset="0"/>
                <a:ea typeface="Microsoft YaHei" panose="020B0503020204020204" pitchFamily="34" charset="-122"/>
                <a:cs typeface="Consolas" panose="020B0609020204030204" pitchFamily="49" charset="0"/>
              </a:rPr>
              <a:t>scanf</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函数可以用来从终端（例如键盘）读取输入，第一个参数（格式字符串）里可以包含以</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开头的格式修饰符</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(Format Specifiers)</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用来控制输入参数。字符串里有</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N</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个格式修饰符，那么后面也必须有</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N</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个对应的参数（</a:t>
            </a:r>
            <a:r>
              <a:rPr lang="en-US" altLang="zh-CN"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&amp;variable</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a:t>
            </a:r>
            <a:endParaRPr lang="en-US" altLang="zh-CN" sz="2400" dirty="0">
              <a:latin typeface="Consolas" panose="020B0609020204030204" pitchFamily="49" charset="0"/>
              <a:ea typeface="Microsoft YaHei" panose="020B0503020204020204" pitchFamily="34" charset="-122"/>
              <a:cs typeface="Consolas" panose="020B0609020204030204" pitchFamily="49" charset="0"/>
            </a:endParaRPr>
          </a:p>
        </p:txBody>
      </p:sp>
    </p:spTree>
    <p:extLst>
      <p:ext uri="{BB962C8B-B14F-4D97-AF65-F5344CB8AC3E}">
        <p14:creationId xmlns:p14="http://schemas.microsoft.com/office/powerpoint/2010/main" val="41458556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学论网-矩形 1">
            <a:extLst>
              <a:ext uri="{FF2B5EF4-FFF2-40B4-BE49-F238E27FC236}">
                <a16:creationId xmlns:a16="http://schemas.microsoft.com/office/drawing/2014/main" id="{A0A0D46F-9225-34CF-C885-1D4E76F3F44A}"/>
              </a:ext>
            </a:extLst>
          </p:cNvPr>
          <p:cNvSpPr/>
          <p:nvPr/>
        </p:nvSpPr>
        <p:spPr>
          <a:xfrm>
            <a:off x="0" y="672782"/>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存储类</a:t>
            </a:r>
            <a:r>
              <a:rPr lang="en-US" altLang="zh-CN"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(Storage Class)</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3" name="学论网-www.xuelun.me">
            <a:extLst>
              <a:ext uri="{FF2B5EF4-FFF2-40B4-BE49-F238E27FC236}">
                <a16:creationId xmlns:a16="http://schemas.microsoft.com/office/drawing/2014/main" id="{7D2DC6DB-0057-342B-557B-3436B6949AA9}"/>
              </a:ext>
            </a:extLst>
          </p:cNvPr>
          <p:cNvSpPr txBox="1"/>
          <p:nvPr/>
        </p:nvSpPr>
        <p:spPr>
          <a:xfrm>
            <a:off x="664028" y="1814403"/>
            <a:ext cx="10809515" cy="2831544"/>
          </a:xfrm>
          <a:prstGeom prst="rect">
            <a:avLst/>
          </a:prstGeom>
          <a:noFill/>
          <a:ln>
            <a:noFill/>
          </a:ln>
        </p:spPr>
        <p:txBody>
          <a:bodyPr wrap="square" lIns="0" tIns="0" rIns="0" bIns="0" rtlCol="0">
            <a:spAutoFit/>
          </a:bodyPr>
          <a:lstStyle/>
          <a:p>
            <a:r>
              <a:rPr lang="zh-CN" altLang="en-US" sz="2400" dirty="0">
                <a:latin typeface="Consolas" panose="020B0609020204030204" pitchFamily="49" charset="0"/>
                <a:ea typeface="Microsoft YaHei" panose="020B0503020204020204" pitchFamily="34" charset="-122"/>
                <a:cs typeface="Consolas" panose="020B0609020204030204" pitchFamily="49" charset="0"/>
              </a:rPr>
              <a:t>存储类修饰符</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(Storage Class Specifier)</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出现在声明</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(Declarations)</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当中，至多可以使用一个这样的修饰符。常用的有四种存储类修饰符：</a:t>
            </a:r>
            <a:endParaRPr lang="en-US" altLang="zh-CN" sz="2400" dirty="0">
              <a:latin typeface="Consolas" panose="020B0609020204030204" pitchFamily="49" charset="0"/>
              <a:ea typeface="Microsoft YaHei" panose="020B0503020204020204" pitchFamily="34" charset="-122"/>
              <a:cs typeface="Consolas" panose="020B0609020204030204" pitchFamily="49" charset="0"/>
            </a:endParaRPr>
          </a:p>
          <a:p>
            <a:endParaRPr lang="en-US" altLang="zh-CN" sz="2400" dirty="0">
              <a:latin typeface="Consolas" panose="020B0609020204030204" pitchFamily="49" charset="0"/>
              <a:ea typeface="Microsoft YaHei" panose="020B0503020204020204" pitchFamily="34" charset="-122"/>
              <a:cs typeface="Consolas" panose="020B0609020204030204" pitchFamily="49" charset="0"/>
            </a:endParaRPr>
          </a:p>
          <a:p>
            <a:pPr marL="342900" indent="-342900">
              <a:buFont typeface="Arial" panose="020B0604020202020204" pitchFamily="34" charset="0"/>
              <a:buChar char="•"/>
            </a:pPr>
            <a:r>
              <a:rPr lang="en-US" altLang="zh-CN" sz="2800" dirty="0">
                <a:solidFill>
                  <a:srgbClr val="008001"/>
                </a:solidFill>
                <a:latin typeface="Consolas" panose="020B0609020204030204" pitchFamily="49" charset="0"/>
                <a:ea typeface="Microsoft YaHei" panose="020B0503020204020204" pitchFamily="34" charset="-122"/>
                <a:cs typeface="Consolas" panose="020B0609020204030204" pitchFamily="49" charset="0"/>
              </a:rPr>
              <a:t>auto</a:t>
            </a:r>
          </a:p>
          <a:p>
            <a:pPr marL="342900" indent="-342900">
              <a:buFont typeface="Arial" panose="020B0604020202020204" pitchFamily="34" charset="0"/>
              <a:buChar char="•"/>
            </a:pPr>
            <a:r>
              <a:rPr lang="en-US" altLang="zh-CN" sz="2800" dirty="0">
                <a:solidFill>
                  <a:srgbClr val="008001"/>
                </a:solidFill>
                <a:latin typeface="Consolas" panose="020B0609020204030204" pitchFamily="49" charset="0"/>
                <a:ea typeface="Microsoft YaHei" panose="020B0503020204020204" pitchFamily="34" charset="-122"/>
                <a:cs typeface="Consolas" panose="020B0609020204030204" pitchFamily="49" charset="0"/>
              </a:rPr>
              <a:t>register</a:t>
            </a:r>
          </a:p>
          <a:p>
            <a:pPr marL="342900" indent="-342900">
              <a:buFont typeface="Arial" panose="020B0604020202020204" pitchFamily="34" charset="0"/>
              <a:buChar char="•"/>
            </a:pPr>
            <a:r>
              <a:rPr lang="en-US" altLang="zh-CN" sz="2800" dirty="0">
                <a:solidFill>
                  <a:srgbClr val="008001"/>
                </a:solidFill>
                <a:latin typeface="Consolas" panose="020B0609020204030204" pitchFamily="49" charset="0"/>
                <a:ea typeface="Microsoft YaHei" panose="020B0503020204020204" pitchFamily="34" charset="-122"/>
                <a:cs typeface="Consolas" panose="020B0609020204030204" pitchFamily="49" charset="0"/>
              </a:rPr>
              <a:t>static</a:t>
            </a:r>
          </a:p>
          <a:p>
            <a:pPr marL="342900" indent="-342900">
              <a:buFont typeface="Arial" panose="020B0604020202020204" pitchFamily="34" charset="0"/>
              <a:buChar char="•"/>
            </a:pPr>
            <a:r>
              <a:rPr lang="en-US" altLang="zh-CN" sz="2800" dirty="0">
                <a:solidFill>
                  <a:srgbClr val="008001"/>
                </a:solidFill>
                <a:latin typeface="Consolas" panose="020B0609020204030204" pitchFamily="49" charset="0"/>
                <a:ea typeface="Microsoft YaHei" panose="020B0503020204020204" pitchFamily="34" charset="-122"/>
                <a:cs typeface="Consolas" panose="020B0609020204030204" pitchFamily="49" charset="0"/>
              </a:rPr>
              <a:t>extern</a:t>
            </a:r>
          </a:p>
        </p:txBody>
      </p:sp>
      <p:sp>
        <p:nvSpPr>
          <p:cNvPr id="5" name="TextBox 4">
            <a:extLst>
              <a:ext uri="{FF2B5EF4-FFF2-40B4-BE49-F238E27FC236}">
                <a16:creationId xmlns:a16="http://schemas.microsoft.com/office/drawing/2014/main" id="{A19069B7-032A-DBE0-1E35-6C303939590C}"/>
              </a:ext>
            </a:extLst>
          </p:cNvPr>
          <p:cNvSpPr txBox="1"/>
          <p:nvPr/>
        </p:nvSpPr>
        <p:spPr>
          <a:xfrm>
            <a:off x="2728451" y="2887682"/>
            <a:ext cx="9463549" cy="3970318"/>
          </a:xfrm>
          <a:prstGeom prst="rect">
            <a:avLst/>
          </a:prstGeom>
          <a:solidFill>
            <a:schemeClr val="bg2"/>
          </a:solidFill>
        </p:spPr>
        <p:txBody>
          <a:bodyPr wrap="square">
            <a:spAutoFit/>
          </a:bodyPr>
          <a:lstStyle/>
          <a:p>
            <a:r>
              <a:rPr lang="en-US" dirty="0">
                <a:solidFill>
                  <a:srgbClr val="9C6500"/>
                </a:solidFill>
                <a:effectLst/>
                <a:latin typeface="Consolas" panose="020B0609020204030204" pitchFamily="49" charset="0"/>
                <a:cs typeface="Consolas" panose="020B0609020204030204" pitchFamily="49" charset="0"/>
              </a:rPr>
              <a:t>#include</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&lt;</a:t>
            </a:r>
            <a:r>
              <a:rPr lang="en-US" i="1" dirty="0" err="1">
                <a:solidFill>
                  <a:srgbClr val="3D7B7B"/>
                </a:solidFill>
                <a:effectLst/>
                <a:latin typeface="Consolas" panose="020B0609020204030204" pitchFamily="49" charset="0"/>
                <a:cs typeface="Consolas" panose="020B0609020204030204" pitchFamily="49" charset="0"/>
              </a:rPr>
              <a:t>stdio.h</a:t>
            </a:r>
            <a:r>
              <a:rPr lang="en-US" i="1" dirty="0">
                <a:solidFill>
                  <a:srgbClr val="3D7B7B"/>
                </a:solidFill>
                <a:effectLst/>
                <a:latin typeface="Consolas" panose="020B0609020204030204" pitchFamily="49" charset="0"/>
                <a:cs typeface="Consolas" panose="020B0609020204030204" pitchFamily="49" charset="0"/>
              </a:rPr>
              <a:t>&gt;</a:t>
            </a:r>
            <a:endParaRPr lang="en-US" dirty="0">
              <a:solidFill>
                <a:srgbClr val="3D7B7B"/>
              </a:solidFill>
              <a:effectLst/>
              <a:latin typeface="Consolas" panose="020B0609020204030204" pitchFamily="49" charset="0"/>
              <a:cs typeface="Consolas" panose="020B0609020204030204" pitchFamily="49" charset="0"/>
            </a:endParaRPr>
          </a:p>
          <a:p>
            <a:endParaRPr lang="en-US" dirty="0">
              <a:solidFill>
                <a:srgbClr val="BBBBBB"/>
              </a:solidFill>
              <a:effectLst/>
              <a:latin typeface="Consolas" panose="020B0609020204030204" pitchFamily="49" charset="0"/>
              <a:cs typeface="Consolas" panose="020B0609020204030204" pitchFamily="49" charset="0"/>
            </a:endParaRPr>
          </a:p>
          <a:p>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A;</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 global var; default extern</a:t>
            </a:r>
            <a:endParaRPr lang="en-US" dirty="0">
              <a:solidFill>
                <a:srgbClr val="3D7B7B"/>
              </a:solidFill>
              <a:effectLst/>
              <a:latin typeface="Consolas" panose="020B0609020204030204" pitchFamily="49" charset="0"/>
              <a:cs typeface="Consolas" panose="020B0609020204030204" pitchFamily="49" charset="0"/>
            </a:endParaRPr>
          </a:p>
          <a:p>
            <a:r>
              <a:rPr lang="en-US" b="1" dirty="0">
                <a:solidFill>
                  <a:srgbClr val="008000"/>
                </a:solidFill>
                <a:effectLst/>
                <a:latin typeface="Consolas" panose="020B0609020204030204" pitchFamily="49" charset="0"/>
                <a:cs typeface="Consolas" panose="020B0609020204030204" pitchFamily="49" charset="0"/>
              </a:rPr>
              <a:t>extern</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B;</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 global var; same as `int A;`, visible elsewhere</a:t>
            </a:r>
            <a:endParaRPr lang="en-US" dirty="0">
              <a:solidFill>
                <a:srgbClr val="3D7B7B"/>
              </a:solidFill>
              <a:effectLst/>
              <a:latin typeface="Consolas" panose="020B0609020204030204" pitchFamily="49" charset="0"/>
              <a:cs typeface="Consolas" panose="020B0609020204030204" pitchFamily="49" charset="0"/>
            </a:endParaRPr>
          </a:p>
          <a:p>
            <a:r>
              <a:rPr lang="en-US" b="1" dirty="0">
                <a:solidFill>
                  <a:srgbClr val="008000"/>
                </a:solidFill>
                <a:effectLst/>
                <a:latin typeface="Consolas" panose="020B0609020204030204" pitchFamily="49" charset="0"/>
                <a:cs typeface="Consolas" panose="020B0609020204030204" pitchFamily="49" charset="0"/>
              </a:rPr>
              <a:t>static</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C;</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 global var; visible only to current file</a:t>
            </a:r>
            <a:endParaRPr lang="en-US" dirty="0">
              <a:solidFill>
                <a:srgbClr val="3D7B7B"/>
              </a:solidFill>
              <a:effectLst/>
              <a:latin typeface="Consolas" panose="020B0609020204030204" pitchFamily="49" charset="0"/>
              <a:cs typeface="Consolas" panose="020B0609020204030204" pitchFamily="49" charset="0"/>
            </a:endParaRPr>
          </a:p>
          <a:p>
            <a:endParaRPr lang="en-US" dirty="0">
              <a:solidFill>
                <a:srgbClr val="BBBBBB"/>
              </a:solidFill>
              <a:effectLst/>
              <a:latin typeface="Consolas" panose="020B0609020204030204" pitchFamily="49" charset="0"/>
              <a:cs typeface="Consolas" panose="020B0609020204030204" pitchFamily="49" charset="0"/>
            </a:endParaRPr>
          </a:p>
          <a:p>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FF"/>
                </a:solidFill>
                <a:effectLst/>
                <a:latin typeface="Consolas" panose="020B0609020204030204" pitchFamily="49" charset="0"/>
                <a:cs typeface="Consolas" panose="020B0609020204030204" pitchFamily="49" charset="0"/>
              </a:rPr>
              <a:t>main</a:t>
            </a:r>
            <a:r>
              <a:rPr lang="en-US" dirty="0">
                <a:solidFill>
                  <a:srgbClr val="000000"/>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a:t>
            </a:r>
            <a:endParaRPr lang="en-US" dirty="0">
              <a:solidFill>
                <a:srgbClr val="0000FF"/>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a;</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 Default auto</a:t>
            </a:r>
            <a:endParaRPr lang="en-US" dirty="0">
              <a:solidFill>
                <a:srgbClr val="BBBBBB"/>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b="1" dirty="0">
                <a:solidFill>
                  <a:srgbClr val="008000"/>
                </a:solidFill>
                <a:effectLst/>
                <a:latin typeface="Consolas" panose="020B0609020204030204" pitchFamily="49" charset="0"/>
                <a:cs typeface="Consolas" panose="020B0609020204030204" pitchFamily="49" charset="0"/>
              </a:rPr>
              <a:t>auto</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b;</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 same as `int b;`</a:t>
            </a:r>
            <a:endParaRPr lang="en-US" dirty="0">
              <a:solidFill>
                <a:srgbClr val="3D7B7B"/>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b="1" dirty="0">
                <a:solidFill>
                  <a:srgbClr val="008000"/>
                </a:solidFill>
                <a:effectLst/>
                <a:latin typeface="Consolas" panose="020B0609020204030204" pitchFamily="49" charset="0"/>
                <a:cs typeface="Consolas" panose="020B0609020204030204" pitchFamily="49" charset="0"/>
              </a:rPr>
              <a:t>register</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c;</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 same as auto, hints compiler to store in register</a:t>
            </a:r>
            <a:endParaRPr lang="en-US" dirty="0">
              <a:solidFill>
                <a:srgbClr val="3D7B7B"/>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b="1" dirty="0">
                <a:solidFill>
                  <a:srgbClr val="008000"/>
                </a:solidFill>
                <a:effectLst/>
                <a:latin typeface="Consolas" panose="020B0609020204030204" pitchFamily="49" charset="0"/>
                <a:cs typeface="Consolas" panose="020B0609020204030204" pitchFamily="49" charset="0"/>
              </a:rPr>
              <a:t>static</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d;</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 specify Static duration</a:t>
            </a:r>
            <a:endParaRPr lang="en-US" dirty="0">
              <a:solidFill>
                <a:srgbClr val="3D7B7B"/>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b="1" dirty="0">
                <a:solidFill>
                  <a:srgbClr val="008000"/>
                </a:solidFill>
                <a:effectLst/>
                <a:latin typeface="Consolas" panose="020B0609020204030204" pitchFamily="49" charset="0"/>
                <a:cs typeface="Consolas" panose="020B0609020204030204" pitchFamily="49" charset="0"/>
              </a:rPr>
              <a:t>extern</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e;</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 specify Static duration, defined elsewhere</a:t>
            </a:r>
            <a:endParaRPr lang="en-US" dirty="0">
              <a:solidFill>
                <a:srgbClr val="3D7B7B"/>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b="1" dirty="0">
                <a:solidFill>
                  <a:srgbClr val="008000"/>
                </a:solidFill>
                <a:effectLst/>
                <a:latin typeface="Consolas" panose="020B0609020204030204" pitchFamily="49" charset="0"/>
                <a:cs typeface="Consolas" panose="020B0609020204030204" pitchFamily="49" charset="0"/>
              </a:rPr>
              <a:t>return</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0</a:t>
            </a:r>
            <a:r>
              <a:rPr lang="en-US" dirty="0">
                <a:solidFill>
                  <a:srgbClr val="000000"/>
                </a:solidFill>
                <a:effectLst/>
                <a:latin typeface="Consolas" panose="020B0609020204030204" pitchFamily="49" charset="0"/>
                <a:cs typeface="Consolas" panose="020B0609020204030204" pitchFamily="49" charset="0"/>
              </a:rPr>
              <a:t>;</a:t>
            </a:r>
            <a:endParaRPr lang="en-US" dirty="0">
              <a:solidFill>
                <a:srgbClr val="008000"/>
              </a:solidFill>
              <a:effectLst/>
              <a:latin typeface="Consolas" panose="020B0609020204030204" pitchFamily="49" charset="0"/>
              <a:cs typeface="Consolas" panose="020B0609020204030204" pitchFamily="49" charset="0"/>
            </a:endParaRPr>
          </a:p>
          <a:p>
            <a:r>
              <a:rPr lang="en-US" dirty="0">
                <a:effectLst/>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604024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学论网-矩形 1">
            <a:extLst>
              <a:ext uri="{FF2B5EF4-FFF2-40B4-BE49-F238E27FC236}">
                <a16:creationId xmlns:a16="http://schemas.microsoft.com/office/drawing/2014/main" id="{A0A0D46F-9225-34CF-C885-1D4E76F3F44A}"/>
              </a:ext>
            </a:extLst>
          </p:cNvPr>
          <p:cNvSpPr/>
          <p:nvPr/>
        </p:nvSpPr>
        <p:spPr>
          <a:xfrm>
            <a:off x="0" y="672782"/>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变量的属性</a:t>
            </a:r>
            <a:r>
              <a:rPr lang="en-US" altLang="zh-CN"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(Property of Variables)</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graphicFrame>
        <p:nvGraphicFramePr>
          <p:cNvPr id="4" name="Table 3">
            <a:extLst>
              <a:ext uri="{FF2B5EF4-FFF2-40B4-BE49-F238E27FC236}">
                <a16:creationId xmlns:a16="http://schemas.microsoft.com/office/drawing/2014/main" id="{5EBF95D2-2D50-98ED-6CCF-578C674483AA}"/>
              </a:ext>
            </a:extLst>
          </p:cNvPr>
          <p:cNvGraphicFramePr>
            <a:graphicFrameLocks noGrp="1"/>
          </p:cNvGraphicFramePr>
          <p:nvPr>
            <p:extLst>
              <p:ext uri="{D42A27DB-BD31-4B8C-83A1-F6EECF244321}">
                <p14:modId xmlns:p14="http://schemas.microsoft.com/office/powerpoint/2010/main" val="1385924636"/>
              </p:ext>
            </p:extLst>
          </p:nvPr>
        </p:nvGraphicFramePr>
        <p:xfrm>
          <a:off x="1514986" y="2769131"/>
          <a:ext cx="9162028" cy="3964671"/>
        </p:xfrm>
        <a:graphic>
          <a:graphicData uri="http://schemas.openxmlformats.org/drawingml/2006/table">
            <a:tbl>
              <a:tblPr firstRow="1" bandRow="1">
                <a:tableStyleId>{5C22544A-7EE6-4342-B048-85BDC9FD1C3A}</a:tableStyleId>
              </a:tblPr>
              <a:tblGrid>
                <a:gridCol w="1582175">
                  <a:extLst>
                    <a:ext uri="{9D8B030D-6E8A-4147-A177-3AD203B41FA5}">
                      <a16:colId xmlns:a16="http://schemas.microsoft.com/office/drawing/2014/main" val="3582272310"/>
                    </a:ext>
                  </a:extLst>
                </a:gridCol>
                <a:gridCol w="1843549">
                  <a:extLst>
                    <a:ext uri="{9D8B030D-6E8A-4147-A177-3AD203B41FA5}">
                      <a16:colId xmlns:a16="http://schemas.microsoft.com/office/drawing/2014/main" val="1605856899"/>
                    </a:ext>
                  </a:extLst>
                </a:gridCol>
                <a:gridCol w="2669458">
                  <a:extLst>
                    <a:ext uri="{9D8B030D-6E8A-4147-A177-3AD203B41FA5}">
                      <a16:colId xmlns:a16="http://schemas.microsoft.com/office/drawing/2014/main" val="1823713781"/>
                    </a:ext>
                  </a:extLst>
                </a:gridCol>
                <a:gridCol w="3066846">
                  <a:extLst>
                    <a:ext uri="{9D8B030D-6E8A-4147-A177-3AD203B41FA5}">
                      <a16:colId xmlns:a16="http://schemas.microsoft.com/office/drawing/2014/main" val="2117688305"/>
                    </a:ext>
                  </a:extLst>
                </a:gridCol>
              </a:tblGrid>
              <a:tr h="440519">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Scope</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Specifier</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Storage Duration</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Linkage</a:t>
                      </a:r>
                    </a:p>
                  </a:txBody>
                  <a:tcPr/>
                </a:tc>
                <a:extLst>
                  <a:ext uri="{0D108BD9-81ED-4DB2-BD59-A6C34878D82A}">
                    <a16:rowId xmlns:a16="http://schemas.microsoft.com/office/drawing/2014/main" val="3096912417"/>
                  </a:ext>
                </a:extLst>
              </a:tr>
              <a:tr h="440519">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File</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none</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Static</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External</a:t>
                      </a:r>
                    </a:p>
                  </a:txBody>
                  <a:tcPr/>
                </a:tc>
                <a:extLst>
                  <a:ext uri="{0D108BD9-81ED-4DB2-BD59-A6C34878D82A}">
                    <a16:rowId xmlns:a16="http://schemas.microsoft.com/office/drawing/2014/main" val="1458922667"/>
                  </a:ext>
                </a:extLst>
              </a:tr>
              <a:tr h="440519">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File</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a:t>
                      </a:r>
                      <a:r>
                        <a:rPr lang="en-US" dirty="0">
                          <a:solidFill>
                            <a:srgbClr val="C00000"/>
                          </a:solidFill>
                          <a:latin typeface="Consolas" panose="020B0609020204030204" pitchFamily="49" charset="0"/>
                          <a:ea typeface="Microsoft YaHei" panose="020B0503020204020204" pitchFamily="34" charset="-122"/>
                          <a:cs typeface="Consolas" panose="020B0609020204030204" pitchFamily="49" charset="0"/>
                        </a:rPr>
                        <a:t>extern</a:t>
                      </a:r>
                      <a:r>
                        <a:rPr lang="en-US" dirty="0">
                          <a:latin typeface="Consolas" panose="020B0609020204030204" pitchFamily="49" charset="0"/>
                          <a:ea typeface="Microsoft YaHei" panose="020B0503020204020204" pitchFamily="34" charset="-122"/>
                          <a:cs typeface="Consolas" panose="020B0609020204030204" pitchFamily="49" charset="0"/>
                        </a:rPr>
                        <a:t>`</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Static</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External</a:t>
                      </a:r>
                    </a:p>
                  </a:txBody>
                  <a:tcPr/>
                </a:tc>
                <a:extLst>
                  <a:ext uri="{0D108BD9-81ED-4DB2-BD59-A6C34878D82A}">
                    <a16:rowId xmlns:a16="http://schemas.microsoft.com/office/drawing/2014/main" val="1727048091"/>
                  </a:ext>
                </a:extLst>
              </a:tr>
              <a:tr h="440519">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File</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a:t>
                      </a:r>
                      <a:r>
                        <a:rPr lang="en-US" dirty="0">
                          <a:solidFill>
                            <a:srgbClr val="C00000"/>
                          </a:solidFill>
                          <a:latin typeface="Consolas" panose="020B0609020204030204" pitchFamily="49" charset="0"/>
                          <a:ea typeface="Microsoft YaHei" panose="020B0503020204020204" pitchFamily="34" charset="-122"/>
                          <a:cs typeface="Consolas" panose="020B0609020204030204" pitchFamily="49" charset="0"/>
                        </a:rPr>
                        <a:t>static</a:t>
                      </a:r>
                      <a:r>
                        <a:rPr lang="en-US" dirty="0">
                          <a:latin typeface="Consolas" panose="020B0609020204030204" pitchFamily="49" charset="0"/>
                          <a:ea typeface="Microsoft YaHei" panose="020B0503020204020204" pitchFamily="34" charset="-122"/>
                          <a:cs typeface="Consolas" panose="020B0609020204030204" pitchFamily="49" charset="0"/>
                        </a:rPr>
                        <a:t>`</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Static</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Internal</a:t>
                      </a:r>
                    </a:p>
                  </a:txBody>
                  <a:tcPr/>
                </a:tc>
                <a:extLst>
                  <a:ext uri="{0D108BD9-81ED-4DB2-BD59-A6C34878D82A}">
                    <a16:rowId xmlns:a16="http://schemas.microsoft.com/office/drawing/2014/main" val="4106163070"/>
                  </a:ext>
                </a:extLst>
              </a:tr>
              <a:tr h="440519">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Block</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none</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Automatic</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No</a:t>
                      </a:r>
                    </a:p>
                  </a:txBody>
                  <a:tcPr/>
                </a:tc>
                <a:extLst>
                  <a:ext uri="{0D108BD9-81ED-4DB2-BD59-A6C34878D82A}">
                    <a16:rowId xmlns:a16="http://schemas.microsoft.com/office/drawing/2014/main" val="1580017800"/>
                  </a:ext>
                </a:extLst>
              </a:tr>
              <a:tr h="440519">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Block</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a:t>
                      </a:r>
                      <a:r>
                        <a:rPr lang="en-US" dirty="0">
                          <a:solidFill>
                            <a:srgbClr val="C00000"/>
                          </a:solidFill>
                          <a:latin typeface="Consolas" panose="020B0609020204030204" pitchFamily="49" charset="0"/>
                          <a:ea typeface="Microsoft YaHei" panose="020B0503020204020204" pitchFamily="34" charset="-122"/>
                          <a:cs typeface="Consolas" panose="020B0609020204030204" pitchFamily="49" charset="0"/>
                        </a:rPr>
                        <a:t>auto</a:t>
                      </a:r>
                      <a:r>
                        <a:rPr lang="en-US" dirty="0">
                          <a:latin typeface="Consolas" panose="020B0609020204030204" pitchFamily="49" charset="0"/>
                          <a:ea typeface="Microsoft YaHei" panose="020B0503020204020204" pitchFamily="34" charset="-122"/>
                          <a:cs typeface="Consolas" panose="020B0609020204030204" pitchFamily="49" charset="0"/>
                        </a:rPr>
                        <a:t>`</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Automatic</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No</a:t>
                      </a:r>
                    </a:p>
                  </a:txBody>
                  <a:tcPr/>
                </a:tc>
                <a:extLst>
                  <a:ext uri="{0D108BD9-81ED-4DB2-BD59-A6C34878D82A}">
                    <a16:rowId xmlns:a16="http://schemas.microsoft.com/office/drawing/2014/main" val="880654941"/>
                  </a:ext>
                </a:extLst>
              </a:tr>
              <a:tr h="440519">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Block</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a:t>
                      </a:r>
                      <a:r>
                        <a:rPr lang="en-US" dirty="0">
                          <a:solidFill>
                            <a:srgbClr val="C00000"/>
                          </a:solidFill>
                          <a:latin typeface="Consolas" panose="020B0609020204030204" pitchFamily="49" charset="0"/>
                          <a:ea typeface="Microsoft YaHei" panose="020B0503020204020204" pitchFamily="34" charset="-122"/>
                          <a:cs typeface="Consolas" panose="020B0609020204030204" pitchFamily="49" charset="0"/>
                        </a:rPr>
                        <a:t>register</a:t>
                      </a:r>
                      <a:r>
                        <a:rPr lang="en-US" dirty="0">
                          <a:latin typeface="Consolas" panose="020B0609020204030204" pitchFamily="49" charset="0"/>
                          <a:ea typeface="Microsoft YaHei" panose="020B0503020204020204" pitchFamily="34" charset="-122"/>
                          <a:cs typeface="Consolas" panose="020B0609020204030204" pitchFamily="49" charset="0"/>
                        </a:rPr>
                        <a:t>`</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Automatic</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No</a:t>
                      </a:r>
                    </a:p>
                  </a:txBody>
                  <a:tcPr/>
                </a:tc>
                <a:extLst>
                  <a:ext uri="{0D108BD9-81ED-4DB2-BD59-A6C34878D82A}">
                    <a16:rowId xmlns:a16="http://schemas.microsoft.com/office/drawing/2014/main" val="332143289"/>
                  </a:ext>
                </a:extLst>
              </a:tr>
              <a:tr h="440519">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Block</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a:t>
                      </a:r>
                      <a:r>
                        <a:rPr lang="en-US" dirty="0">
                          <a:solidFill>
                            <a:srgbClr val="C00000"/>
                          </a:solidFill>
                          <a:latin typeface="Consolas" panose="020B0609020204030204" pitchFamily="49" charset="0"/>
                          <a:ea typeface="Microsoft YaHei" panose="020B0503020204020204" pitchFamily="34" charset="-122"/>
                          <a:cs typeface="Consolas" panose="020B0609020204030204" pitchFamily="49" charset="0"/>
                        </a:rPr>
                        <a:t>static</a:t>
                      </a:r>
                      <a:r>
                        <a:rPr lang="en-US" dirty="0">
                          <a:latin typeface="Consolas" panose="020B0609020204030204" pitchFamily="49" charset="0"/>
                          <a:ea typeface="Microsoft YaHei" panose="020B0503020204020204" pitchFamily="34" charset="-122"/>
                          <a:cs typeface="Consolas" panose="020B0609020204030204" pitchFamily="49" charset="0"/>
                        </a:rPr>
                        <a:t>`</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Static</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No</a:t>
                      </a:r>
                    </a:p>
                  </a:txBody>
                  <a:tcPr/>
                </a:tc>
                <a:extLst>
                  <a:ext uri="{0D108BD9-81ED-4DB2-BD59-A6C34878D82A}">
                    <a16:rowId xmlns:a16="http://schemas.microsoft.com/office/drawing/2014/main" val="1374884300"/>
                  </a:ext>
                </a:extLst>
              </a:tr>
              <a:tr h="440519">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Block</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a:t>
                      </a:r>
                      <a:r>
                        <a:rPr lang="en-US" dirty="0">
                          <a:solidFill>
                            <a:srgbClr val="C00000"/>
                          </a:solidFill>
                          <a:latin typeface="Consolas" panose="020B0609020204030204" pitchFamily="49" charset="0"/>
                          <a:ea typeface="Microsoft YaHei" panose="020B0503020204020204" pitchFamily="34" charset="-122"/>
                          <a:cs typeface="Consolas" panose="020B0609020204030204" pitchFamily="49" charset="0"/>
                        </a:rPr>
                        <a:t>extern</a:t>
                      </a:r>
                      <a:r>
                        <a:rPr lang="en-US" dirty="0">
                          <a:latin typeface="Consolas" panose="020B0609020204030204" pitchFamily="49" charset="0"/>
                          <a:ea typeface="Microsoft YaHei" panose="020B0503020204020204" pitchFamily="34" charset="-122"/>
                          <a:cs typeface="Consolas" panose="020B0609020204030204" pitchFamily="49" charset="0"/>
                        </a:rPr>
                        <a:t>`</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Static</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External or </a:t>
                      </a:r>
                      <a:r>
                        <a:rPr lang="en-US" dirty="0">
                          <a:solidFill>
                            <a:srgbClr val="7030A0"/>
                          </a:solidFill>
                          <a:latin typeface="Consolas" panose="020B0609020204030204" pitchFamily="49" charset="0"/>
                          <a:ea typeface="Microsoft YaHei" panose="020B0503020204020204" pitchFamily="34" charset="-122"/>
                          <a:cs typeface="Consolas" panose="020B0609020204030204" pitchFamily="49" charset="0"/>
                        </a:rPr>
                        <a:t>Inherited</a:t>
                      </a:r>
                    </a:p>
                  </a:txBody>
                  <a:tcPr/>
                </a:tc>
                <a:extLst>
                  <a:ext uri="{0D108BD9-81ED-4DB2-BD59-A6C34878D82A}">
                    <a16:rowId xmlns:a16="http://schemas.microsoft.com/office/drawing/2014/main" val="116419883"/>
                  </a:ext>
                </a:extLst>
              </a:tr>
            </a:tbl>
          </a:graphicData>
        </a:graphic>
      </p:graphicFrame>
      <p:sp>
        <p:nvSpPr>
          <p:cNvPr id="5" name="学论网-www.xuelun.me">
            <a:extLst>
              <a:ext uri="{FF2B5EF4-FFF2-40B4-BE49-F238E27FC236}">
                <a16:creationId xmlns:a16="http://schemas.microsoft.com/office/drawing/2014/main" id="{87F938F6-6E42-3C65-4C4A-D5C30CEEECF2}"/>
              </a:ext>
            </a:extLst>
          </p:cNvPr>
          <p:cNvSpPr txBox="1"/>
          <p:nvPr/>
        </p:nvSpPr>
        <p:spPr>
          <a:xfrm>
            <a:off x="664028" y="1814403"/>
            <a:ext cx="10809515" cy="738664"/>
          </a:xfrm>
          <a:prstGeom prst="rect">
            <a:avLst/>
          </a:prstGeom>
          <a:noFill/>
          <a:ln>
            <a:noFill/>
          </a:ln>
        </p:spPr>
        <p:txBody>
          <a:bodyPr wrap="square" lIns="0" tIns="0" rIns="0" bIns="0" rtlCol="0">
            <a:spAutoFit/>
          </a:bodyPr>
          <a:lstStyle/>
          <a:p>
            <a:r>
              <a:rPr lang="zh-CN" altLang="en-US" sz="2400" dirty="0">
                <a:latin typeface="Consolas" panose="020B0609020204030204" pitchFamily="49" charset="0"/>
                <a:ea typeface="Microsoft YaHei" panose="020B0503020204020204" pitchFamily="34" charset="-122"/>
                <a:cs typeface="Consolas" panose="020B0609020204030204" pitchFamily="49" charset="0"/>
              </a:rPr>
              <a:t>一个变量的</a:t>
            </a:r>
            <a:r>
              <a:rPr lang="zh-CN" altLang="en-US" sz="2400" b="1" dirty="0">
                <a:latin typeface="Consolas" panose="020B0609020204030204" pitchFamily="49" charset="0"/>
                <a:ea typeface="Microsoft YaHei" panose="020B0503020204020204" pitchFamily="34" charset="-122"/>
                <a:cs typeface="Consolas" panose="020B0609020204030204" pitchFamily="49" charset="0"/>
              </a:rPr>
              <a:t>作用域</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(Scope)</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和</a:t>
            </a:r>
            <a:r>
              <a:rPr lang="zh-CN" altLang="en-US" sz="2400" b="1" dirty="0">
                <a:latin typeface="Consolas" panose="020B0609020204030204" pitchFamily="49" charset="0"/>
                <a:ea typeface="Microsoft YaHei" panose="020B0503020204020204" pitchFamily="34" charset="-122"/>
                <a:cs typeface="Consolas" panose="020B0609020204030204" pitchFamily="49" charset="0"/>
              </a:rPr>
              <a:t>存储类修饰符</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(Storage Class Specifier)</a:t>
            </a:r>
            <a:r>
              <a:rPr lang="zh-CN" altLang="en-US" sz="2400" b="1"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决定</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了它的</a:t>
            </a:r>
            <a:r>
              <a:rPr lang="zh-CN" altLang="en-US" sz="2400" b="1" dirty="0">
                <a:latin typeface="Consolas" panose="020B0609020204030204" pitchFamily="49" charset="0"/>
                <a:ea typeface="Microsoft YaHei" panose="020B0503020204020204" pitchFamily="34" charset="-122"/>
                <a:cs typeface="Consolas" panose="020B0609020204030204" pitchFamily="49" charset="0"/>
              </a:rPr>
              <a:t>生命周期</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(Storage Duration)</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和</a:t>
            </a:r>
            <a:r>
              <a:rPr lang="zh-CN" altLang="en-US" sz="2400" b="1" dirty="0">
                <a:latin typeface="Consolas" panose="020B0609020204030204" pitchFamily="49" charset="0"/>
                <a:ea typeface="Microsoft YaHei" panose="020B0503020204020204" pitchFamily="34" charset="-122"/>
                <a:cs typeface="Consolas" panose="020B0609020204030204" pitchFamily="49" charset="0"/>
              </a:rPr>
              <a:t>链接属性</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(Linkage)</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a:t>
            </a:r>
            <a:endParaRPr lang="en-US" altLang="zh-CN" sz="2400" dirty="0">
              <a:latin typeface="Consolas" panose="020B0609020204030204" pitchFamily="49" charset="0"/>
              <a:ea typeface="Microsoft YaHei" panose="020B0503020204020204" pitchFamily="34" charset="-122"/>
              <a:cs typeface="Consolas" panose="020B0609020204030204" pitchFamily="49" charset="0"/>
            </a:endParaRPr>
          </a:p>
        </p:txBody>
      </p:sp>
      <p:sp>
        <p:nvSpPr>
          <p:cNvPr id="3" name="Left Brace 2">
            <a:extLst>
              <a:ext uri="{FF2B5EF4-FFF2-40B4-BE49-F238E27FC236}">
                <a16:creationId xmlns:a16="http://schemas.microsoft.com/office/drawing/2014/main" id="{3631B5F2-31E3-85C4-737F-57BE8903BE78}"/>
              </a:ext>
            </a:extLst>
          </p:cNvPr>
          <p:cNvSpPr/>
          <p:nvPr/>
        </p:nvSpPr>
        <p:spPr>
          <a:xfrm>
            <a:off x="1223158" y="3218214"/>
            <a:ext cx="291828" cy="1306286"/>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DDB882B8-2730-3E9C-BD36-A16AE0381E79}"/>
              </a:ext>
            </a:extLst>
          </p:cNvPr>
          <p:cNvSpPr txBox="1"/>
          <p:nvPr/>
        </p:nvSpPr>
        <p:spPr>
          <a:xfrm>
            <a:off x="145582" y="3686691"/>
            <a:ext cx="1107996" cy="369332"/>
          </a:xfrm>
          <a:prstGeom prst="rect">
            <a:avLst/>
          </a:prstGeom>
          <a:noFill/>
        </p:spPr>
        <p:txBody>
          <a:bodyPr wrap="none" rtlCol="0">
            <a:spAutoFit/>
          </a:bodyPr>
          <a:lstStyle/>
          <a:p>
            <a:r>
              <a:rPr lang="en-US" dirty="0" err="1">
                <a:latin typeface="Microsoft YaHei" panose="020B0503020204020204" pitchFamily="34" charset="-122"/>
                <a:ea typeface="Microsoft YaHei" panose="020B0503020204020204" pitchFamily="34" charset="-122"/>
              </a:rPr>
              <a:t>全局变量</a:t>
            </a:r>
            <a:endParaRPr lang="en-US" dirty="0">
              <a:latin typeface="Microsoft YaHei" panose="020B0503020204020204" pitchFamily="34" charset="-122"/>
              <a:ea typeface="Microsoft YaHei" panose="020B0503020204020204" pitchFamily="34" charset="-122"/>
            </a:endParaRPr>
          </a:p>
        </p:txBody>
      </p:sp>
      <p:sp>
        <p:nvSpPr>
          <p:cNvPr id="7" name="Left Brace 6">
            <a:extLst>
              <a:ext uri="{FF2B5EF4-FFF2-40B4-BE49-F238E27FC236}">
                <a16:creationId xmlns:a16="http://schemas.microsoft.com/office/drawing/2014/main" id="{35FF03DE-72D5-8E3E-AECC-AA10B265F0D0}"/>
              </a:ext>
            </a:extLst>
          </p:cNvPr>
          <p:cNvSpPr/>
          <p:nvPr/>
        </p:nvSpPr>
        <p:spPr>
          <a:xfrm>
            <a:off x="1218102" y="4536504"/>
            <a:ext cx="291828" cy="2197298"/>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9BF8E2A2-C9C0-C17E-8CBE-A45D0BD3E49D}"/>
              </a:ext>
            </a:extLst>
          </p:cNvPr>
          <p:cNvSpPr txBox="1"/>
          <p:nvPr/>
        </p:nvSpPr>
        <p:spPr>
          <a:xfrm>
            <a:off x="145582" y="5450487"/>
            <a:ext cx="1107996" cy="369332"/>
          </a:xfrm>
          <a:prstGeom prst="rect">
            <a:avLst/>
          </a:prstGeom>
          <a:noFill/>
        </p:spPr>
        <p:txBody>
          <a:bodyPr wrap="none" rtlCol="0">
            <a:spAutoFit/>
          </a:bodyPr>
          <a:lstStyle/>
          <a:p>
            <a:r>
              <a:rPr lang="en-US" dirty="0" err="1">
                <a:latin typeface="Microsoft YaHei" panose="020B0503020204020204" pitchFamily="34" charset="-122"/>
                <a:ea typeface="Microsoft YaHei" panose="020B0503020204020204" pitchFamily="34" charset="-122"/>
              </a:rPr>
              <a:t>局部变量</a:t>
            </a:r>
            <a:endParaRPr lang="en-US"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4876509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学论网-矩形 1">
            <a:extLst>
              <a:ext uri="{FF2B5EF4-FFF2-40B4-BE49-F238E27FC236}">
                <a16:creationId xmlns:a16="http://schemas.microsoft.com/office/drawing/2014/main" id="{A0A0D46F-9225-34CF-C885-1D4E76F3F44A}"/>
              </a:ext>
            </a:extLst>
          </p:cNvPr>
          <p:cNvSpPr/>
          <p:nvPr/>
        </p:nvSpPr>
        <p:spPr>
          <a:xfrm>
            <a:off x="0" y="672782"/>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作用域</a:t>
            </a:r>
            <a:r>
              <a:rPr lang="en-US" altLang="zh-CN"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(Scope)</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5" name="学论网-www.xuelun.me">
            <a:extLst>
              <a:ext uri="{FF2B5EF4-FFF2-40B4-BE49-F238E27FC236}">
                <a16:creationId xmlns:a16="http://schemas.microsoft.com/office/drawing/2014/main" id="{87F938F6-6E42-3C65-4C4A-D5C30CEEECF2}"/>
              </a:ext>
            </a:extLst>
          </p:cNvPr>
          <p:cNvSpPr txBox="1"/>
          <p:nvPr/>
        </p:nvSpPr>
        <p:spPr>
          <a:xfrm>
            <a:off x="664028" y="1814403"/>
            <a:ext cx="10809515" cy="738664"/>
          </a:xfrm>
          <a:prstGeom prst="rect">
            <a:avLst/>
          </a:prstGeom>
          <a:noFill/>
          <a:ln>
            <a:noFill/>
          </a:ln>
        </p:spPr>
        <p:txBody>
          <a:bodyPr wrap="square" lIns="0" tIns="0" rIns="0" bIns="0" rtlCol="0">
            <a:spAutoFit/>
          </a:bodyPr>
          <a:lstStyle/>
          <a:p>
            <a:r>
              <a:rPr lang="zh-CN" altLang="en-US" sz="2400" dirty="0">
                <a:latin typeface="Consolas" panose="020B0609020204030204" pitchFamily="49" charset="0"/>
                <a:ea typeface="Microsoft YaHei" panose="020B0503020204020204" pitchFamily="34" charset="-122"/>
                <a:cs typeface="Consolas" panose="020B0609020204030204" pitchFamily="49" charset="0"/>
              </a:rPr>
              <a:t>一个变量的</a:t>
            </a:r>
            <a:r>
              <a:rPr lang="zh-CN" altLang="en-US" sz="2400" b="1" dirty="0">
                <a:latin typeface="Consolas" panose="020B0609020204030204" pitchFamily="49" charset="0"/>
                <a:ea typeface="Microsoft YaHei" panose="020B0503020204020204" pitchFamily="34" charset="-122"/>
                <a:cs typeface="Consolas" panose="020B0609020204030204" pitchFamily="49" charset="0"/>
              </a:rPr>
              <a:t>作用域</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(Scope)</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主要有两种：</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File Scope</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和</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Block Scope</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，也可以说是分别对应</a:t>
            </a:r>
            <a:r>
              <a:rPr lang="zh-CN" altLang="en-US" sz="2400" b="1" dirty="0">
                <a:latin typeface="Consolas" panose="020B0609020204030204" pitchFamily="49" charset="0"/>
                <a:ea typeface="Microsoft YaHei" panose="020B0503020204020204" pitchFamily="34" charset="-122"/>
                <a:cs typeface="Consolas" panose="020B0609020204030204" pitchFamily="49" charset="0"/>
              </a:rPr>
              <a:t>全局变量</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(Global Variable)</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和</a:t>
            </a:r>
            <a:r>
              <a:rPr lang="zh-CN" altLang="en-US" sz="2400" b="1" dirty="0">
                <a:latin typeface="Consolas" panose="020B0609020204030204" pitchFamily="49" charset="0"/>
                <a:ea typeface="Microsoft YaHei" panose="020B0503020204020204" pitchFamily="34" charset="-122"/>
                <a:cs typeface="Consolas" panose="020B0609020204030204" pitchFamily="49" charset="0"/>
              </a:rPr>
              <a:t>局部变量</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(Local Variable)</a:t>
            </a:r>
          </a:p>
        </p:txBody>
      </p:sp>
      <p:sp>
        <p:nvSpPr>
          <p:cNvPr id="3" name="TextBox 2">
            <a:extLst>
              <a:ext uri="{FF2B5EF4-FFF2-40B4-BE49-F238E27FC236}">
                <a16:creationId xmlns:a16="http://schemas.microsoft.com/office/drawing/2014/main" id="{0BBC2099-EA40-F506-724E-D8E1E4911B14}"/>
              </a:ext>
            </a:extLst>
          </p:cNvPr>
          <p:cNvSpPr txBox="1"/>
          <p:nvPr/>
        </p:nvSpPr>
        <p:spPr>
          <a:xfrm>
            <a:off x="2728451" y="2887682"/>
            <a:ext cx="9463549" cy="3970318"/>
          </a:xfrm>
          <a:prstGeom prst="rect">
            <a:avLst/>
          </a:prstGeom>
          <a:solidFill>
            <a:schemeClr val="bg2"/>
          </a:solidFill>
        </p:spPr>
        <p:txBody>
          <a:bodyPr wrap="square">
            <a:spAutoFit/>
          </a:bodyPr>
          <a:lstStyle/>
          <a:p>
            <a:r>
              <a:rPr lang="en-US" dirty="0">
                <a:solidFill>
                  <a:srgbClr val="9C6500"/>
                </a:solidFill>
                <a:effectLst/>
                <a:latin typeface="Consolas" panose="020B0609020204030204" pitchFamily="49" charset="0"/>
                <a:cs typeface="Consolas" panose="020B0609020204030204" pitchFamily="49" charset="0"/>
              </a:rPr>
              <a:t>#include</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&lt;</a:t>
            </a:r>
            <a:r>
              <a:rPr lang="en-US" i="1" dirty="0" err="1">
                <a:solidFill>
                  <a:srgbClr val="3D7B7B"/>
                </a:solidFill>
                <a:effectLst/>
                <a:latin typeface="Consolas" panose="020B0609020204030204" pitchFamily="49" charset="0"/>
                <a:cs typeface="Consolas" panose="020B0609020204030204" pitchFamily="49" charset="0"/>
              </a:rPr>
              <a:t>stdio.h</a:t>
            </a:r>
            <a:r>
              <a:rPr lang="en-US" i="1" dirty="0">
                <a:solidFill>
                  <a:srgbClr val="3D7B7B"/>
                </a:solidFill>
                <a:effectLst/>
                <a:latin typeface="Consolas" panose="020B0609020204030204" pitchFamily="49" charset="0"/>
                <a:cs typeface="Consolas" panose="020B0609020204030204" pitchFamily="49" charset="0"/>
              </a:rPr>
              <a:t>&gt;</a:t>
            </a:r>
            <a:endParaRPr lang="en-US" dirty="0">
              <a:solidFill>
                <a:srgbClr val="3D7B7B"/>
              </a:solidFill>
              <a:effectLst/>
              <a:latin typeface="Consolas" panose="020B0609020204030204" pitchFamily="49" charset="0"/>
              <a:cs typeface="Consolas" panose="020B0609020204030204" pitchFamily="49" charset="0"/>
            </a:endParaRPr>
          </a:p>
          <a:p>
            <a:endParaRPr lang="en-US" dirty="0">
              <a:solidFill>
                <a:srgbClr val="BBBBBB"/>
              </a:solidFill>
              <a:effectLst/>
              <a:latin typeface="Consolas" panose="020B0609020204030204" pitchFamily="49" charset="0"/>
              <a:cs typeface="Consolas" panose="020B0609020204030204" pitchFamily="49" charset="0"/>
            </a:endParaRPr>
          </a:p>
          <a:p>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A;</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 global var; default extern</a:t>
            </a:r>
            <a:endParaRPr lang="en-US" dirty="0">
              <a:solidFill>
                <a:srgbClr val="3D7B7B"/>
              </a:solidFill>
              <a:effectLst/>
              <a:latin typeface="Consolas" panose="020B0609020204030204" pitchFamily="49" charset="0"/>
              <a:cs typeface="Consolas" panose="020B0609020204030204" pitchFamily="49" charset="0"/>
            </a:endParaRPr>
          </a:p>
          <a:p>
            <a:r>
              <a:rPr lang="en-US" b="1" dirty="0">
                <a:solidFill>
                  <a:srgbClr val="008000"/>
                </a:solidFill>
                <a:effectLst/>
                <a:latin typeface="Consolas" panose="020B0609020204030204" pitchFamily="49" charset="0"/>
                <a:cs typeface="Consolas" panose="020B0609020204030204" pitchFamily="49" charset="0"/>
              </a:rPr>
              <a:t>extern</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B;</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 global var; same as `int A;`, visible elsewhere</a:t>
            </a:r>
            <a:endParaRPr lang="en-US" dirty="0">
              <a:solidFill>
                <a:srgbClr val="3D7B7B"/>
              </a:solidFill>
              <a:effectLst/>
              <a:latin typeface="Consolas" panose="020B0609020204030204" pitchFamily="49" charset="0"/>
              <a:cs typeface="Consolas" panose="020B0609020204030204" pitchFamily="49" charset="0"/>
            </a:endParaRPr>
          </a:p>
          <a:p>
            <a:r>
              <a:rPr lang="en-US" b="1" dirty="0">
                <a:solidFill>
                  <a:srgbClr val="008000"/>
                </a:solidFill>
                <a:effectLst/>
                <a:latin typeface="Consolas" panose="020B0609020204030204" pitchFamily="49" charset="0"/>
                <a:cs typeface="Consolas" panose="020B0609020204030204" pitchFamily="49" charset="0"/>
              </a:rPr>
              <a:t>static</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C;</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 global var; visible only to current file</a:t>
            </a:r>
            <a:endParaRPr lang="en-US" dirty="0">
              <a:solidFill>
                <a:srgbClr val="3D7B7B"/>
              </a:solidFill>
              <a:effectLst/>
              <a:latin typeface="Consolas" panose="020B0609020204030204" pitchFamily="49" charset="0"/>
              <a:cs typeface="Consolas" panose="020B0609020204030204" pitchFamily="49" charset="0"/>
            </a:endParaRPr>
          </a:p>
          <a:p>
            <a:endParaRPr lang="en-US" dirty="0">
              <a:solidFill>
                <a:srgbClr val="BBBBBB"/>
              </a:solidFill>
              <a:effectLst/>
              <a:latin typeface="Consolas" panose="020B0609020204030204" pitchFamily="49" charset="0"/>
              <a:cs typeface="Consolas" panose="020B0609020204030204" pitchFamily="49" charset="0"/>
            </a:endParaRPr>
          </a:p>
          <a:p>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FF"/>
                </a:solidFill>
                <a:effectLst/>
                <a:latin typeface="Consolas" panose="020B0609020204030204" pitchFamily="49" charset="0"/>
                <a:cs typeface="Consolas" panose="020B0609020204030204" pitchFamily="49" charset="0"/>
              </a:rPr>
              <a:t>main</a:t>
            </a:r>
            <a:r>
              <a:rPr lang="en-US" dirty="0">
                <a:solidFill>
                  <a:srgbClr val="000000"/>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a:t>
            </a:r>
            <a:endParaRPr lang="en-US" dirty="0">
              <a:solidFill>
                <a:srgbClr val="0000FF"/>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a;</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 Default auto</a:t>
            </a:r>
            <a:endParaRPr lang="en-US" dirty="0">
              <a:solidFill>
                <a:srgbClr val="BBBBBB"/>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b="1" dirty="0">
                <a:solidFill>
                  <a:srgbClr val="008000"/>
                </a:solidFill>
                <a:effectLst/>
                <a:latin typeface="Consolas" panose="020B0609020204030204" pitchFamily="49" charset="0"/>
                <a:cs typeface="Consolas" panose="020B0609020204030204" pitchFamily="49" charset="0"/>
              </a:rPr>
              <a:t>auto</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b;</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 same as `int b;`</a:t>
            </a:r>
            <a:endParaRPr lang="en-US" dirty="0">
              <a:solidFill>
                <a:srgbClr val="3D7B7B"/>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b="1" dirty="0">
                <a:solidFill>
                  <a:srgbClr val="008000"/>
                </a:solidFill>
                <a:effectLst/>
                <a:latin typeface="Consolas" panose="020B0609020204030204" pitchFamily="49" charset="0"/>
                <a:cs typeface="Consolas" panose="020B0609020204030204" pitchFamily="49" charset="0"/>
              </a:rPr>
              <a:t>register</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c;</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 same as auto, hints compiler to store in register</a:t>
            </a:r>
            <a:endParaRPr lang="en-US" dirty="0">
              <a:solidFill>
                <a:srgbClr val="3D7B7B"/>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b="1" dirty="0">
                <a:solidFill>
                  <a:srgbClr val="008000"/>
                </a:solidFill>
                <a:effectLst/>
                <a:latin typeface="Consolas" panose="020B0609020204030204" pitchFamily="49" charset="0"/>
                <a:cs typeface="Consolas" panose="020B0609020204030204" pitchFamily="49" charset="0"/>
              </a:rPr>
              <a:t>static</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d;</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 specify Static duration</a:t>
            </a:r>
            <a:endParaRPr lang="en-US" dirty="0">
              <a:solidFill>
                <a:srgbClr val="3D7B7B"/>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b="1" dirty="0">
                <a:solidFill>
                  <a:srgbClr val="008000"/>
                </a:solidFill>
                <a:effectLst/>
                <a:latin typeface="Consolas" panose="020B0609020204030204" pitchFamily="49" charset="0"/>
                <a:cs typeface="Consolas" panose="020B0609020204030204" pitchFamily="49" charset="0"/>
              </a:rPr>
              <a:t>extern</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e;</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 specify Static duration, defined elsewhere</a:t>
            </a:r>
            <a:endParaRPr lang="en-US" dirty="0">
              <a:solidFill>
                <a:srgbClr val="3D7B7B"/>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b="1" dirty="0">
                <a:solidFill>
                  <a:srgbClr val="008000"/>
                </a:solidFill>
                <a:effectLst/>
                <a:latin typeface="Consolas" panose="020B0609020204030204" pitchFamily="49" charset="0"/>
                <a:cs typeface="Consolas" panose="020B0609020204030204" pitchFamily="49" charset="0"/>
              </a:rPr>
              <a:t>return</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0</a:t>
            </a:r>
            <a:r>
              <a:rPr lang="en-US" dirty="0">
                <a:solidFill>
                  <a:srgbClr val="000000"/>
                </a:solidFill>
                <a:effectLst/>
                <a:latin typeface="Consolas" panose="020B0609020204030204" pitchFamily="49" charset="0"/>
                <a:cs typeface="Consolas" panose="020B0609020204030204" pitchFamily="49" charset="0"/>
              </a:rPr>
              <a:t>;</a:t>
            </a:r>
            <a:endParaRPr lang="en-US" dirty="0">
              <a:solidFill>
                <a:srgbClr val="008000"/>
              </a:solidFill>
              <a:effectLst/>
              <a:latin typeface="Consolas" panose="020B0609020204030204" pitchFamily="49" charset="0"/>
              <a:cs typeface="Consolas" panose="020B0609020204030204" pitchFamily="49" charset="0"/>
            </a:endParaRPr>
          </a:p>
          <a:p>
            <a:r>
              <a:rPr lang="en-US" dirty="0">
                <a:effectLst/>
                <a:latin typeface="Consolas" panose="020B0609020204030204" pitchFamily="49" charset="0"/>
                <a:cs typeface="Consolas" panose="020B0609020204030204" pitchFamily="49" charset="0"/>
              </a:rPr>
              <a:t>}</a:t>
            </a:r>
          </a:p>
        </p:txBody>
      </p:sp>
      <p:sp>
        <p:nvSpPr>
          <p:cNvPr id="6" name="Rectangle 5">
            <a:extLst>
              <a:ext uri="{FF2B5EF4-FFF2-40B4-BE49-F238E27FC236}">
                <a16:creationId xmlns:a16="http://schemas.microsoft.com/office/drawing/2014/main" id="{1F5429AE-1E88-9F7D-DB9F-7357312CCB4A}"/>
              </a:ext>
            </a:extLst>
          </p:cNvPr>
          <p:cNvSpPr/>
          <p:nvPr/>
        </p:nvSpPr>
        <p:spPr>
          <a:xfrm>
            <a:off x="2728451" y="3429000"/>
            <a:ext cx="1946788" cy="921774"/>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56403D4-E20F-DF2D-59B7-E982B2FAE35C}"/>
              </a:ext>
            </a:extLst>
          </p:cNvPr>
          <p:cNvSpPr txBox="1"/>
          <p:nvPr/>
        </p:nvSpPr>
        <p:spPr>
          <a:xfrm>
            <a:off x="147484" y="3520555"/>
            <a:ext cx="2462981" cy="923330"/>
          </a:xfrm>
          <a:prstGeom prst="rect">
            <a:avLst/>
          </a:prstGeom>
          <a:noFill/>
        </p:spPr>
        <p:txBody>
          <a:bodyPr wrap="square" rtlCol="0">
            <a:spAutoFit/>
          </a:bodyPr>
          <a:lstStyle/>
          <a:p>
            <a:r>
              <a:rPr lang="en-US" dirty="0" err="1">
                <a:solidFill>
                  <a:srgbClr val="FF0000"/>
                </a:solidFill>
                <a:latin typeface="Consolas" panose="020B0609020204030204" pitchFamily="49" charset="0"/>
                <a:ea typeface="Microsoft YaHei" panose="020B0503020204020204" pitchFamily="34" charset="-122"/>
                <a:cs typeface="Consolas" panose="020B0609020204030204" pitchFamily="49" charset="0"/>
              </a:rPr>
              <a:t>全局变量作用域在整个文件</a:t>
            </a:r>
            <a:r>
              <a:rPr lang="zh-CN" alt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，该文件任何地方都可使用该变量。</a:t>
            </a:r>
            <a:endPar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endParaRPr>
          </a:p>
        </p:txBody>
      </p:sp>
      <p:sp>
        <p:nvSpPr>
          <p:cNvPr id="8" name="TextBox 7">
            <a:extLst>
              <a:ext uri="{FF2B5EF4-FFF2-40B4-BE49-F238E27FC236}">
                <a16:creationId xmlns:a16="http://schemas.microsoft.com/office/drawing/2014/main" id="{752815A2-D882-5455-9530-A1AEA5546352}"/>
              </a:ext>
            </a:extLst>
          </p:cNvPr>
          <p:cNvSpPr txBox="1"/>
          <p:nvPr/>
        </p:nvSpPr>
        <p:spPr>
          <a:xfrm>
            <a:off x="147483" y="5324774"/>
            <a:ext cx="2462981" cy="1477328"/>
          </a:xfrm>
          <a:prstGeom prst="rect">
            <a:avLst/>
          </a:prstGeom>
          <a:noFill/>
        </p:spPr>
        <p:txBody>
          <a:bodyPr wrap="square" rtlCol="0">
            <a:spAutoFit/>
          </a:bodyPr>
          <a:lstStyle/>
          <a:p>
            <a:r>
              <a:rPr lang="en-US" dirty="0" err="1">
                <a:solidFill>
                  <a:srgbClr val="00B0F0"/>
                </a:solidFill>
                <a:latin typeface="Consolas" panose="020B0609020204030204" pitchFamily="49" charset="0"/>
                <a:ea typeface="Microsoft YaHei" panose="020B0503020204020204" pitchFamily="34" charset="-122"/>
                <a:cs typeface="Consolas" panose="020B0609020204030204" pitchFamily="49" charset="0"/>
              </a:rPr>
              <a:t>局部变量作用域在当前块</a:t>
            </a:r>
            <a:r>
              <a:rPr lang="en-US" dirty="0">
                <a:solidFill>
                  <a:srgbClr val="00B0F0"/>
                </a:solidFill>
                <a:latin typeface="Consolas" panose="020B0609020204030204" pitchFamily="49" charset="0"/>
                <a:ea typeface="Microsoft YaHei" panose="020B0503020204020204" pitchFamily="34" charset="-122"/>
                <a:cs typeface="Consolas" panose="020B0609020204030204" pitchFamily="49" charset="0"/>
              </a:rPr>
              <a:t>(Block)</a:t>
            </a:r>
            <a:r>
              <a:rPr lang="zh-CN" altLang="en-US" dirty="0">
                <a:solidFill>
                  <a:srgbClr val="00B0F0"/>
                </a:solidFill>
                <a:latin typeface="Consolas" panose="020B0609020204030204" pitchFamily="49" charset="0"/>
                <a:ea typeface="Microsoft YaHei" panose="020B0503020204020204" pitchFamily="34" charset="-122"/>
                <a:cs typeface="Consolas" panose="020B0609020204030204" pitchFamily="49" charset="0"/>
              </a:rPr>
              <a:t>，也就是</a:t>
            </a:r>
            <a:r>
              <a:rPr lang="en-US" altLang="zh-CN" dirty="0">
                <a:solidFill>
                  <a:srgbClr val="00B0F0"/>
                </a:solidFill>
                <a:latin typeface="Consolas" panose="020B0609020204030204" pitchFamily="49" charset="0"/>
                <a:ea typeface="Microsoft YaHei" panose="020B0503020204020204" pitchFamily="34" charset="-122"/>
                <a:cs typeface="Consolas" panose="020B0609020204030204" pitchFamily="49" charset="0"/>
              </a:rPr>
              <a:t>{...}</a:t>
            </a:r>
            <a:r>
              <a:rPr lang="zh-CN" altLang="en-US" dirty="0">
                <a:solidFill>
                  <a:srgbClr val="00B0F0"/>
                </a:solidFill>
                <a:latin typeface="Consolas" panose="020B0609020204030204" pitchFamily="49" charset="0"/>
                <a:ea typeface="Microsoft YaHei" panose="020B0503020204020204" pitchFamily="34" charset="-122"/>
                <a:cs typeface="Consolas" panose="020B0609020204030204" pitchFamily="49" charset="0"/>
              </a:rPr>
              <a:t>范围内。离开了这个范围，该变量不可使用（未定义）。</a:t>
            </a:r>
            <a:endParaRPr lang="en-US" dirty="0">
              <a:solidFill>
                <a:srgbClr val="00B0F0"/>
              </a:solidFill>
              <a:latin typeface="Consolas" panose="020B0609020204030204" pitchFamily="49" charset="0"/>
              <a:ea typeface="Microsoft YaHei" panose="020B0503020204020204" pitchFamily="34" charset="-122"/>
              <a:cs typeface="Consolas" panose="020B0609020204030204" pitchFamily="49" charset="0"/>
            </a:endParaRPr>
          </a:p>
        </p:txBody>
      </p:sp>
      <p:sp>
        <p:nvSpPr>
          <p:cNvPr id="9" name="Rectangle 8">
            <a:extLst>
              <a:ext uri="{FF2B5EF4-FFF2-40B4-BE49-F238E27FC236}">
                <a16:creationId xmlns:a16="http://schemas.microsoft.com/office/drawing/2014/main" id="{9C17A5CE-2D30-315B-366E-94CA904B245D}"/>
              </a:ext>
            </a:extLst>
          </p:cNvPr>
          <p:cNvSpPr/>
          <p:nvPr/>
        </p:nvSpPr>
        <p:spPr>
          <a:xfrm>
            <a:off x="3234812" y="4833100"/>
            <a:ext cx="2074607" cy="1396362"/>
          </a:xfrm>
          <a:prstGeom prst="rect">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75695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学论网-矩形 1">
            <a:extLst>
              <a:ext uri="{FF2B5EF4-FFF2-40B4-BE49-F238E27FC236}">
                <a16:creationId xmlns:a16="http://schemas.microsoft.com/office/drawing/2014/main" id="{A0A0D46F-9225-34CF-C885-1D4E76F3F44A}"/>
              </a:ext>
            </a:extLst>
          </p:cNvPr>
          <p:cNvSpPr/>
          <p:nvPr/>
        </p:nvSpPr>
        <p:spPr>
          <a:xfrm>
            <a:off x="0" y="672782"/>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生命周期</a:t>
            </a:r>
            <a:r>
              <a:rPr lang="en-US" altLang="zh-CN"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(Storage Duration)</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5" name="学论网-www.xuelun.me">
            <a:extLst>
              <a:ext uri="{FF2B5EF4-FFF2-40B4-BE49-F238E27FC236}">
                <a16:creationId xmlns:a16="http://schemas.microsoft.com/office/drawing/2014/main" id="{87F938F6-6E42-3C65-4C4A-D5C30CEEECF2}"/>
              </a:ext>
            </a:extLst>
          </p:cNvPr>
          <p:cNvSpPr txBox="1"/>
          <p:nvPr/>
        </p:nvSpPr>
        <p:spPr>
          <a:xfrm>
            <a:off x="691242" y="1418366"/>
            <a:ext cx="10809515" cy="1477328"/>
          </a:xfrm>
          <a:prstGeom prst="rect">
            <a:avLst/>
          </a:prstGeom>
          <a:noFill/>
          <a:ln>
            <a:noFill/>
          </a:ln>
        </p:spPr>
        <p:txBody>
          <a:bodyPr wrap="square" lIns="0" tIns="0" rIns="0" bIns="0" rtlCol="0">
            <a:spAutoFit/>
          </a:bodyPr>
          <a:lstStyle/>
          <a:p>
            <a:r>
              <a:rPr lang="zh-CN" altLang="en-US" sz="2400" dirty="0">
                <a:latin typeface="Consolas" panose="020B0609020204030204" pitchFamily="49" charset="0"/>
                <a:ea typeface="Microsoft YaHei" panose="020B0503020204020204" pitchFamily="34" charset="-122"/>
                <a:cs typeface="Consolas" panose="020B0609020204030204" pitchFamily="49" charset="0"/>
              </a:rPr>
              <a:t>一个变量的</a:t>
            </a:r>
            <a:r>
              <a:rPr lang="zh-CN" altLang="en-US" sz="2400" b="1" dirty="0">
                <a:latin typeface="Consolas" panose="020B0609020204030204" pitchFamily="49" charset="0"/>
                <a:ea typeface="Microsoft YaHei" panose="020B0503020204020204" pitchFamily="34" charset="-122"/>
                <a:cs typeface="Consolas" panose="020B0609020204030204" pitchFamily="49" charset="0"/>
              </a:rPr>
              <a:t>生命周期</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(Storage Duration)</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是指它在程序运行到什么阶段时分配以及销毁变量的存储空间。</a:t>
            </a:r>
            <a:r>
              <a:rPr lang="zh-CN" altLang="en-US" sz="2400" b="1" dirty="0">
                <a:latin typeface="Consolas" panose="020B0609020204030204" pitchFamily="49" charset="0"/>
                <a:ea typeface="Microsoft YaHei" panose="020B0503020204020204" pitchFamily="34" charset="-122"/>
                <a:cs typeface="Consolas" panose="020B0609020204030204" pitchFamily="49" charset="0"/>
              </a:rPr>
              <a:t>静态存储期</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(Static)</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是指在整个程序的执行过程，其存储区域在</a:t>
            </a:r>
            <a:r>
              <a:rPr lang="zh-CN" altLang="en-US" sz="2400" b="1" dirty="0">
                <a:latin typeface="Consolas" panose="020B0609020204030204" pitchFamily="49" charset="0"/>
                <a:ea typeface="Microsoft YaHei" panose="020B0503020204020204" pitchFamily="34" charset="-122"/>
                <a:cs typeface="Consolas" panose="020B0609020204030204" pitchFamily="49" charset="0"/>
              </a:rPr>
              <a:t>全局数据段</a:t>
            </a:r>
            <a:r>
              <a:rPr lang="en-US" altLang="zh-CN" sz="2400" b="1" dirty="0">
                <a:latin typeface="Consolas" panose="020B0609020204030204" pitchFamily="49" charset="0"/>
                <a:ea typeface="Microsoft YaHei" panose="020B0503020204020204" pitchFamily="34" charset="-122"/>
                <a:cs typeface="Consolas" panose="020B0609020204030204" pitchFamily="49" charset="0"/>
              </a:rPr>
              <a:t>(data segment)</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a:t>
            </a:r>
            <a:r>
              <a:rPr lang="zh-CN" altLang="en-US" sz="2400" b="1" dirty="0">
                <a:latin typeface="Consolas" panose="020B0609020204030204" pitchFamily="49" charset="0"/>
                <a:ea typeface="Microsoft YaHei" panose="020B0503020204020204" pitchFamily="34" charset="-122"/>
                <a:cs typeface="Consolas" panose="020B0609020204030204" pitchFamily="49" charset="0"/>
              </a:rPr>
              <a:t>自动存储期</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(Automatic)</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是指在进入当前块时分配空间，退出当前块时销毁，其存储区域在</a:t>
            </a:r>
            <a:r>
              <a:rPr lang="zh-CN" altLang="en-US" sz="2400" b="1" dirty="0">
                <a:latin typeface="Consolas" panose="020B0609020204030204" pitchFamily="49" charset="0"/>
                <a:ea typeface="Microsoft YaHei" panose="020B0503020204020204" pitchFamily="34" charset="-122"/>
                <a:cs typeface="Consolas" panose="020B0609020204030204" pitchFamily="49" charset="0"/>
              </a:rPr>
              <a:t>栈区</a:t>
            </a:r>
            <a:r>
              <a:rPr lang="en-US" altLang="zh-CN" sz="2400" b="1" dirty="0">
                <a:latin typeface="Consolas" panose="020B0609020204030204" pitchFamily="49" charset="0"/>
                <a:ea typeface="Microsoft YaHei" panose="020B0503020204020204" pitchFamily="34" charset="-122"/>
                <a:cs typeface="Consolas" panose="020B0609020204030204" pitchFamily="49" charset="0"/>
              </a:rPr>
              <a:t>(Stack)</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a:t>
            </a:r>
            <a:endParaRPr lang="en-US" altLang="zh-CN" sz="2400" dirty="0">
              <a:latin typeface="Consolas" panose="020B0609020204030204" pitchFamily="49" charset="0"/>
              <a:ea typeface="Microsoft YaHei" panose="020B0503020204020204" pitchFamily="34" charset="-122"/>
              <a:cs typeface="Consolas" panose="020B0609020204030204" pitchFamily="49" charset="0"/>
            </a:endParaRPr>
          </a:p>
        </p:txBody>
      </p:sp>
      <p:sp>
        <p:nvSpPr>
          <p:cNvPr id="3" name="TextBox 2">
            <a:extLst>
              <a:ext uri="{FF2B5EF4-FFF2-40B4-BE49-F238E27FC236}">
                <a16:creationId xmlns:a16="http://schemas.microsoft.com/office/drawing/2014/main" id="{0BBC2099-EA40-F506-724E-D8E1E4911B14}"/>
              </a:ext>
            </a:extLst>
          </p:cNvPr>
          <p:cNvSpPr txBox="1"/>
          <p:nvPr/>
        </p:nvSpPr>
        <p:spPr>
          <a:xfrm>
            <a:off x="2728451" y="2887682"/>
            <a:ext cx="9463549" cy="3970318"/>
          </a:xfrm>
          <a:prstGeom prst="rect">
            <a:avLst/>
          </a:prstGeom>
          <a:solidFill>
            <a:schemeClr val="bg2"/>
          </a:solidFill>
        </p:spPr>
        <p:txBody>
          <a:bodyPr wrap="square">
            <a:spAutoFit/>
          </a:bodyPr>
          <a:lstStyle/>
          <a:p>
            <a:r>
              <a:rPr lang="en-US" dirty="0">
                <a:solidFill>
                  <a:srgbClr val="9C6500"/>
                </a:solidFill>
                <a:effectLst/>
                <a:latin typeface="Consolas" panose="020B0609020204030204" pitchFamily="49" charset="0"/>
                <a:cs typeface="Consolas" panose="020B0609020204030204" pitchFamily="49" charset="0"/>
              </a:rPr>
              <a:t>#include</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&lt;</a:t>
            </a:r>
            <a:r>
              <a:rPr lang="en-US" i="1" dirty="0" err="1">
                <a:solidFill>
                  <a:srgbClr val="3D7B7B"/>
                </a:solidFill>
                <a:effectLst/>
                <a:latin typeface="Consolas" panose="020B0609020204030204" pitchFamily="49" charset="0"/>
                <a:cs typeface="Consolas" panose="020B0609020204030204" pitchFamily="49" charset="0"/>
              </a:rPr>
              <a:t>stdio.h</a:t>
            </a:r>
            <a:r>
              <a:rPr lang="en-US" i="1" dirty="0">
                <a:solidFill>
                  <a:srgbClr val="3D7B7B"/>
                </a:solidFill>
                <a:effectLst/>
                <a:latin typeface="Consolas" panose="020B0609020204030204" pitchFamily="49" charset="0"/>
                <a:cs typeface="Consolas" panose="020B0609020204030204" pitchFamily="49" charset="0"/>
              </a:rPr>
              <a:t>&gt;</a:t>
            </a:r>
            <a:endParaRPr lang="en-US" dirty="0">
              <a:solidFill>
                <a:srgbClr val="3D7B7B"/>
              </a:solidFill>
              <a:effectLst/>
              <a:latin typeface="Consolas" panose="020B0609020204030204" pitchFamily="49" charset="0"/>
              <a:cs typeface="Consolas" panose="020B0609020204030204" pitchFamily="49" charset="0"/>
            </a:endParaRPr>
          </a:p>
          <a:p>
            <a:endParaRPr lang="en-US" dirty="0">
              <a:solidFill>
                <a:srgbClr val="BBBBBB"/>
              </a:solidFill>
              <a:effectLst/>
              <a:latin typeface="Consolas" panose="020B0609020204030204" pitchFamily="49" charset="0"/>
              <a:cs typeface="Consolas" panose="020B0609020204030204" pitchFamily="49" charset="0"/>
            </a:endParaRPr>
          </a:p>
          <a:p>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A;</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 global var; default extern</a:t>
            </a:r>
            <a:endParaRPr lang="en-US" dirty="0">
              <a:solidFill>
                <a:srgbClr val="3D7B7B"/>
              </a:solidFill>
              <a:effectLst/>
              <a:latin typeface="Consolas" panose="020B0609020204030204" pitchFamily="49" charset="0"/>
              <a:cs typeface="Consolas" panose="020B0609020204030204" pitchFamily="49" charset="0"/>
            </a:endParaRPr>
          </a:p>
          <a:p>
            <a:r>
              <a:rPr lang="en-US" b="1" dirty="0">
                <a:solidFill>
                  <a:srgbClr val="008000"/>
                </a:solidFill>
                <a:effectLst/>
                <a:latin typeface="Consolas" panose="020B0609020204030204" pitchFamily="49" charset="0"/>
                <a:cs typeface="Consolas" panose="020B0609020204030204" pitchFamily="49" charset="0"/>
              </a:rPr>
              <a:t>extern</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B;</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 global var; same as `int A;`, visible elsewhere</a:t>
            </a:r>
            <a:endParaRPr lang="en-US" dirty="0">
              <a:solidFill>
                <a:srgbClr val="3D7B7B"/>
              </a:solidFill>
              <a:effectLst/>
              <a:latin typeface="Consolas" panose="020B0609020204030204" pitchFamily="49" charset="0"/>
              <a:cs typeface="Consolas" panose="020B0609020204030204" pitchFamily="49" charset="0"/>
            </a:endParaRPr>
          </a:p>
          <a:p>
            <a:r>
              <a:rPr lang="en-US" b="1" dirty="0">
                <a:solidFill>
                  <a:srgbClr val="008000"/>
                </a:solidFill>
                <a:effectLst/>
                <a:latin typeface="Consolas" panose="020B0609020204030204" pitchFamily="49" charset="0"/>
                <a:cs typeface="Consolas" panose="020B0609020204030204" pitchFamily="49" charset="0"/>
              </a:rPr>
              <a:t>static</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C;</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 global var; visible only to current file</a:t>
            </a:r>
            <a:endParaRPr lang="en-US" dirty="0">
              <a:solidFill>
                <a:srgbClr val="3D7B7B"/>
              </a:solidFill>
              <a:effectLst/>
              <a:latin typeface="Consolas" panose="020B0609020204030204" pitchFamily="49" charset="0"/>
              <a:cs typeface="Consolas" panose="020B0609020204030204" pitchFamily="49" charset="0"/>
            </a:endParaRPr>
          </a:p>
          <a:p>
            <a:endParaRPr lang="en-US" dirty="0">
              <a:solidFill>
                <a:srgbClr val="BBBBBB"/>
              </a:solidFill>
              <a:effectLst/>
              <a:latin typeface="Consolas" panose="020B0609020204030204" pitchFamily="49" charset="0"/>
              <a:cs typeface="Consolas" panose="020B0609020204030204" pitchFamily="49" charset="0"/>
            </a:endParaRPr>
          </a:p>
          <a:p>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FF"/>
                </a:solidFill>
                <a:effectLst/>
                <a:latin typeface="Consolas" panose="020B0609020204030204" pitchFamily="49" charset="0"/>
                <a:cs typeface="Consolas" panose="020B0609020204030204" pitchFamily="49" charset="0"/>
              </a:rPr>
              <a:t>main</a:t>
            </a:r>
            <a:r>
              <a:rPr lang="en-US" dirty="0">
                <a:solidFill>
                  <a:srgbClr val="000000"/>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a:t>
            </a:r>
            <a:endParaRPr lang="en-US" dirty="0">
              <a:solidFill>
                <a:srgbClr val="0000FF"/>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a;</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 Default auto</a:t>
            </a:r>
            <a:endParaRPr lang="en-US" dirty="0">
              <a:solidFill>
                <a:srgbClr val="BBBBBB"/>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b="1" dirty="0">
                <a:solidFill>
                  <a:srgbClr val="008000"/>
                </a:solidFill>
                <a:effectLst/>
                <a:latin typeface="Consolas" panose="020B0609020204030204" pitchFamily="49" charset="0"/>
                <a:cs typeface="Consolas" panose="020B0609020204030204" pitchFamily="49" charset="0"/>
              </a:rPr>
              <a:t>auto</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b;</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 same as `int b;`</a:t>
            </a:r>
            <a:endParaRPr lang="en-US" dirty="0">
              <a:solidFill>
                <a:srgbClr val="3D7B7B"/>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b="1" dirty="0">
                <a:solidFill>
                  <a:srgbClr val="008000"/>
                </a:solidFill>
                <a:effectLst/>
                <a:latin typeface="Consolas" panose="020B0609020204030204" pitchFamily="49" charset="0"/>
                <a:cs typeface="Consolas" panose="020B0609020204030204" pitchFamily="49" charset="0"/>
              </a:rPr>
              <a:t>register</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c;</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 same as auto, hints compiler to store in register</a:t>
            </a:r>
            <a:endParaRPr lang="en-US" dirty="0">
              <a:solidFill>
                <a:srgbClr val="3D7B7B"/>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b="1" dirty="0">
                <a:solidFill>
                  <a:srgbClr val="008000"/>
                </a:solidFill>
                <a:effectLst/>
                <a:latin typeface="Consolas" panose="020B0609020204030204" pitchFamily="49" charset="0"/>
                <a:cs typeface="Consolas" panose="020B0609020204030204" pitchFamily="49" charset="0"/>
              </a:rPr>
              <a:t>static</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d;</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 specify Static duration</a:t>
            </a:r>
            <a:endParaRPr lang="en-US" dirty="0">
              <a:solidFill>
                <a:srgbClr val="3D7B7B"/>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b="1" dirty="0">
                <a:solidFill>
                  <a:srgbClr val="008000"/>
                </a:solidFill>
                <a:effectLst/>
                <a:latin typeface="Consolas" panose="020B0609020204030204" pitchFamily="49" charset="0"/>
                <a:cs typeface="Consolas" panose="020B0609020204030204" pitchFamily="49" charset="0"/>
              </a:rPr>
              <a:t>extern</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e;</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 specify Static duration, defined elsewhere</a:t>
            </a:r>
            <a:endParaRPr lang="en-US" dirty="0">
              <a:solidFill>
                <a:srgbClr val="3D7B7B"/>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b="1" dirty="0">
                <a:solidFill>
                  <a:srgbClr val="008000"/>
                </a:solidFill>
                <a:effectLst/>
                <a:latin typeface="Consolas" panose="020B0609020204030204" pitchFamily="49" charset="0"/>
                <a:cs typeface="Consolas" panose="020B0609020204030204" pitchFamily="49" charset="0"/>
              </a:rPr>
              <a:t>return</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0</a:t>
            </a:r>
            <a:r>
              <a:rPr lang="en-US" dirty="0">
                <a:solidFill>
                  <a:srgbClr val="000000"/>
                </a:solidFill>
                <a:effectLst/>
                <a:latin typeface="Consolas" panose="020B0609020204030204" pitchFamily="49" charset="0"/>
                <a:cs typeface="Consolas" panose="020B0609020204030204" pitchFamily="49" charset="0"/>
              </a:rPr>
              <a:t>;</a:t>
            </a:r>
            <a:endParaRPr lang="en-US" dirty="0">
              <a:solidFill>
                <a:srgbClr val="008000"/>
              </a:solidFill>
              <a:effectLst/>
              <a:latin typeface="Consolas" panose="020B0609020204030204" pitchFamily="49" charset="0"/>
              <a:cs typeface="Consolas" panose="020B0609020204030204" pitchFamily="49" charset="0"/>
            </a:endParaRPr>
          </a:p>
          <a:p>
            <a:r>
              <a:rPr lang="en-US" dirty="0">
                <a:effectLst/>
                <a:latin typeface="Consolas" panose="020B0609020204030204" pitchFamily="49" charset="0"/>
                <a:cs typeface="Consolas" panose="020B0609020204030204" pitchFamily="49" charset="0"/>
              </a:rPr>
              <a:t>}</a:t>
            </a:r>
          </a:p>
        </p:txBody>
      </p:sp>
      <p:sp>
        <p:nvSpPr>
          <p:cNvPr id="6" name="Rectangle 5">
            <a:extLst>
              <a:ext uri="{FF2B5EF4-FFF2-40B4-BE49-F238E27FC236}">
                <a16:creationId xmlns:a16="http://schemas.microsoft.com/office/drawing/2014/main" id="{1F5429AE-1E88-9F7D-DB9F-7357312CCB4A}"/>
              </a:ext>
            </a:extLst>
          </p:cNvPr>
          <p:cNvSpPr/>
          <p:nvPr/>
        </p:nvSpPr>
        <p:spPr>
          <a:xfrm>
            <a:off x="2728451" y="3429000"/>
            <a:ext cx="1946788" cy="921774"/>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56403D4-E20F-DF2D-59B7-E982B2FAE35C}"/>
              </a:ext>
            </a:extLst>
          </p:cNvPr>
          <p:cNvSpPr txBox="1"/>
          <p:nvPr/>
        </p:nvSpPr>
        <p:spPr>
          <a:xfrm>
            <a:off x="147484" y="3520555"/>
            <a:ext cx="2462981" cy="1200329"/>
          </a:xfrm>
          <a:prstGeom prst="rect">
            <a:avLst/>
          </a:prstGeom>
          <a:noFill/>
        </p:spPr>
        <p:txBody>
          <a:bodyPr wrap="square" rtlCol="0">
            <a:spAutoFit/>
          </a:bodyPr>
          <a:lstStyle/>
          <a:p>
            <a:r>
              <a:rPr lang="en-US" dirty="0" err="1">
                <a:solidFill>
                  <a:srgbClr val="FF0000"/>
                </a:solidFill>
                <a:latin typeface="Consolas" panose="020B0609020204030204" pitchFamily="49" charset="0"/>
                <a:ea typeface="Microsoft YaHei" panose="020B0503020204020204" pitchFamily="34" charset="-122"/>
                <a:cs typeface="Consolas" panose="020B0609020204030204" pitchFamily="49" charset="0"/>
              </a:rPr>
              <a:t>静态存储期的变量在</a:t>
            </a:r>
            <a:r>
              <a:rPr lang="zh-CN" alt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整个程序运行前就分配存储空间，直至程序结束。</a:t>
            </a:r>
            <a:endPar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endParaRPr>
          </a:p>
        </p:txBody>
      </p:sp>
      <p:sp>
        <p:nvSpPr>
          <p:cNvPr id="8" name="TextBox 7">
            <a:extLst>
              <a:ext uri="{FF2B5EF4-FFF2-40B4-BE49-F238E27FC236}">
                <a16:creationId xmlns:a16="http://schemas.microsoft.com/office/drawing/2014/main" id="{752815A2-D882-5455-9530-A1AEA5546352}"/>
              </a:ext>
            </a:extLst>
          </p:cNvPr>
          <p:cNvSpPr txBox="1"/>
          <p:nvPr/>
        </p:nvSpPr>
        <p:spPr>
          <a:xfrm>
            <a:off x="147483" y="5324774"/>
            <a:ext cx="2462981" cy="1200329"/>
          </a:xfrm>
          <a:prstGeom prst="rect">
            <a:avLst/>
          </a:prstGeom>
          <a:noFill/>
        </p:spPr>
        <p:txBody>
          <a:bodyPr wrap="square" rtlCol="0">
            <a:spAutoFit/>
          </a:bodyPr>
          <a:lstStyle/>
          <a:p>
            <a:r>
              <a:rPr lang="en-US" dirty="0" err="1">
                <a:solidFill>
                  <a:srgbClr val="00B0F0"/>
                </a:solidFill>
                <a:latin typeface="Consolas" panose="020B0609020204030204" pitchFamily="49" charset="0"/>
                <a:ea typeface="Microsoft YaHei" panose="020B0503020204020204" pitchFamily="34" charset="-122"/>
                <a:cs typeface="Consolas" panose="020B0609020204030204" pitchFamily="49" charset="0"/>
              </a:rPr>
              <a:t>自动存储期的变量在进入当前块</a:t>
            </a:r>
            <a:r>
              <a:rPr lang="en-US" dirty="0">
                <a:solidFill>
                  <a:srgbClr val="00B0F0"/>
                </a:solidFill>
                <a:latin typeface="Consolas" panose="020B0609020204030204" pitchFamily="49" charset="0"/>
                <a:ea typeface="Microsoft YaHei" panose="020B0503020204020204" pitchFamily="34" charset="-122"/>
                <a:cs typeface="Consolas" panose="020B0609020204030204" pitchFamily="49" charset="0"/>
              </a:rPr>
              <a:t>(Block)</a:t>
            </a:r>
            <a:r>
              <a:rPr lang="en-US" dirty="0" err="1">
                <a:solidFill>
                  <a:srgbClr val="00B0F0"/>
                </a:solidFill>
                <a:latin typeface="Consolas" panose="020B0609020204030204" pitchFamily="49" charset="0"/>
                <a:ea typeface="Microsoft YaHei" panose="020B0503020204020204" pitchFamily="34" charset="-122"/>
                <a:cs typeface="Consolas" panose="020B0609020204030204" pitchFamily="49" charset="0"/>
              </a:rPr>
              <a:t>时分配空间</a:t>
            </a:r>
            <a:r>
              <a:rPr lang="zh-CN" altLang="en-US" dirty="0">
                <a:solidFill>
                  <a:srgbClr val="00B0F0"/>
                </a:solidFill>
                <a:latin typeface="Consolas" panose="020B0609020204030204" pitchFamily="49" charset="0"/>
                <a:ea typeface="Microsoft YaHei" panose="020B0503020204020204" pitchFamily="34" charset="-122"/>
                <a:cs typeface="Consolas" panose="020B0609020204030204" pitchFamily="49" charset="0"/>
              </a:rPr>
              <a:t>，退出当前块时销毁</a:t>
            </a:r>
            <a:r>
              <a:rPr lang="en-US" altLang="zh-CN" dirty="0">
                <a:solidFill>
                  <a:srgbClr val="00B0F0"/>
                </a:solidFill>
                <a:latin typeface="Consolas" panose="020B0609020204030204" pitchFamily="49" charset="0"/>
                <a:ea typeface="Microsoft YaHei" panose="020B0503020204020204" pitchFamily="34" charset="-122"/>
                <a:cs typeface="Consolas" panose="020B0609020204030204" pitchFamily="49" charset="0"/>
              </a:rPr>
              <a:t>(</a:t>
            </a:r>
            <a:r>
              <a:rPr lang="zh-CN" altLang="en-US" dirty="0">
                <a:solidFill>
                  <a:srgbClr val="00B0F0"/>
                </a:solidFill>
                <a:latin typeface="Consolas" panose="020B0609020204030204" pitchFamily="49" charset="0"/>
                <a:ea typeface="Microsoft YaHei" panose="020B0503020204020204" pitchFamily="34" charset="-122"/>
                <a:cs typeface="Consolas" panose="020B0609020204030204" pitchFamily="49" charset="0"/>
              </a:rPr>
              <a:t>回收</a:t>
            </a:r>
            <a:r>
              <a:rPr lang="en-US" altLang="zh-CN" dirty="0">
                <a:solidFill>
                  <a:srgbClr val="00B0F0"/>
                </a:solidFill>
                <a:latin typeface="Consolas" panose="020B0609020204030204" pitchFamily="49" charset="0"/>
                <a:ea typeface="Microsoft YaHei" panose="020B0503020204020204" pitchFamily="34" charset="-122"/>
                <a:cs typeface="Consolas" panose="020B0609020204030204" pitchFamily="49" charset="0"/>
              </a:rPr>
              <a:t>)</a:t>
            </a:r>
            <a:r>
              <a:rPr lang="zh-CN" altLang="en-US" dirty="0">
                <a:solidFill>
                  <a:srgbClr val="00B0F0"/>
                </a:solidFill>
                <a:latin typeface="Consolas" panose="020B0609020204030204" pitchFamily="49" charset="0"/>
                <a:ea typeface="Microsoft YaHei" panose="020B0503020204020204" pitchFamily="34" charset="-122"/>
                <a:cs typeface="Consolas" panose="020B0609020204030204" pitchFamily="49" charset="0"/>
              </a:rPr>
              <a:t>空间。</a:t>
            </a:r>
            <a:endParaRPr lang="en-US" dirty="0">
              <a:solidFill>
                <a:srgbClr val="00B0F0"/>
              </a:solidFill>
              <a:latin typeface="Consolas" panose="020B0609020204030204" pitchFamily="49" charset="0"/>
              <a:ea typeface="Microsoft YaHei" panose="020B0503020204020204" pitchFamily="34" charset="-122"/>
              <a:cs typeface="Consolas" panose="020B0609020204030204" pitchFamily="49" charset="0"/>
            </a:endParaRPr>
          </a:p>
        </p:txBody>
      </p:sp>
      <p:sp>
        <p:nvSpPr>
          <p:cNvPr id="9" name="Rectangle 8">
            <a:extLst>
              <a:ext uri="{FF2B5EF4-FFF2-40B4-BE49-F238E27FC236}">
                <a16:creationId xmlns:a16="http://schemas.microsoft.com/office/drawing/2014/main" id="{9C17A5CE-2D30-315B-366E-94CA904B245D}"/>
              </a:ext>
            </a:extLst>
          </p:cNvPr>
          <p:cNvSpPr/>
          <p:nvPr/>
        </p:nvSpPr>
        <p:spPr>
          <a:xfrm>
            <a:off x="3234812" y="5692878"/>
            <a:ext cx="2074607" cy="521835"/>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B44CBA2-9263-AD66-323C-CEBF5B0453B1}"/>
              </a:ext>
            </a:extLst>
          </p:cNvPr>
          <p:cNvSpPr/>
          <p:nvPr/>
        </p:nvSpPr>
        <p:spPr>
          <a:xfrm>
            <a:off x="3249560" y="4886870"/>
            <a:ext cx="1946788" cy="785283"/>
          </a:xfrm>
          <a:prstGeom prst="rect">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5A864033-45D7-2E31-6570-8717F3A86C72}"/>
              </a:ext>
            </a:extLst>
          </p:cNvPr>
          <p:cNvCxnSpPr>
            <a:cxnSpLocks/>
            <a:stCxn id="6" idx="1"/>
          </p:cNvCxnSpPr>
          <p:nvPr/>
        </p:nvCxnSpPr>
        <p:spPr>
          <a:xfrm flipH="1">
            <a:off x="2315497" y="3889887"/>
            <a:ext cx="412954" cy="1843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2B5A5FD-20B1-0CFD-F017-446F1D336B00}"/>
              </a:ext>
            </a:extLst>
          </p:cNvPr>
          <p:cNvCxnSpPr>
            <a:stCxn id="9" idx="1"/>
          </p:cNvCxnSpPr>
          <p:nvPr/>
        </p:nvCxnSpPr>
        <p:spPr>
          <a:xfrm flipH="1" flipV="1">
            <a:off x="2227006" y="4350774"/>
            <a:ext cx="1007806" cy="160302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D05A060-8089-D46E-C9A5-1F9009ED06C3}"/>
              </a:ext>
            </a:extLst>
          </p:cNvPr>
          <p:cNvCxnSpPr>
            <a:stCxn id="4" idx="1"/>
          </p:cNvCxnSpPr>
          <p:nvPr/>
        </p:nvCxnSpPr>
        <p:spPr>
          <a:xfrm flipH="1">
            <a:off x="2330245" y="5279512"/>
            <a:ext cx="919315" cy="301087"/>
          </a:xfrm>
          <a:prstGeom prst="straightConnector1">
            <a:avLst/>
          </a:prstGeom>
          <a:ln w="127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9367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3"/>
          <p:cNvGrpSpPr>
            <a:grpSpLocks/>
          </p:cNvGrpSpPr>
          <p:nvPr/>
        </p:nvGrpSpPr>
        <p:grpSpPr bwMode="auto">
          <a:xfrm>
            <a:off x="2145199" y="1984962"/>
            <a:ext cx="6381800" cy="4476474"/>
            <a:chOff x="1072" y="1392"/>
            <a:chExt cx="3152" cy="2211"/>
          </a:xfrm>
        </p:grpSpPr>
        <p:sp>
          <p:nvSpPr>
            <p:cNvPr id="9" name="Rectangle 4"/>
            <p:cNvSpPr>
              <a:spLocks noChangeArrowheads="1"/>
            </p:cNvSpPr>
            <p:nvPr/>
          </p:nvSpPr>
          <p:spPr bwMode="auto">
            <a:xfrm>
              <a:off x="2304" y="1488"/>
              <a:ext cx="1392" cy="336"/>
            </a:xfrm>
            <a:prstGeom prst="rect">
              <a:avLst/>
            </a:prstGeom>
            <a:solidFill>
              <a:srgbClr val="E6E6E6"/>
            </a:solidFill>
            <a:ln w="9525" algn="ctr">
              <a:solidFill>
                <a:srgbClr val="E6E6E6"/>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6623" tIns="58311" rIns="116623" bIns="58311" anchor="ctr"/>
            <a:lstStyle>
              <a:lvl1pPr defTabSz="1166813">
                <a:spcBef>
                  <a:spcPct val="20000"/>
                </a:spcBef>
                <a:buClr>
                  <a:srgbClr val="FF0000"/>
                </a:buClr>
                <a:buChar char="•"/>
                <a:defRPr kumimoji="1" sz="3200">
                  <a:solidFill>
                    <a:schemeClr val="tx1"/>
                  </a:solidFill>
                  <a:latin typeface="Times New Roman" panose="02020603050405020304" pitchFamily="18" charset="0"/>
                  <a:ea typeface="宋体" panose="02010600030101010101" pitchFamily="2" charset="-122"/>
                </a:defRPr>
              </a:lvl1pPr>
              <a:lvl2pPr marL="582613" indent="-285750" defTabSz="1166813">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66813" indent="-228600" defTabSz="1166813">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749425" indent="-228600" defTabSz="1166813">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332038" indent="-228600" defTabSz="1166813">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789238" indent="-228600" defTabSz="1166813"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246438" indent="-228600" defTabSz="1166813"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703638" indent="-228600" defTabSz="1166813"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160838" indent="-228600" defTabSz="1166813"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kumimoji="0" lang="en-US" altLang="zh-CN" sz="2300" b="1">
                  <a:latin typeface="Consolas" panose="020B0609020204030204" pitchFamily="49" charset="0"/>
                  <a:cs typeface="Consolas" panose="020B0609020204030204" pitchFamily="49" charset="0"/>
                </a:rPr>
                <a:t>Code Area</a:t>
              </a:r>
            </a:p>
          </p:txBody>
        </p:sp>
        <p:sp>
          <p:nvSpPr>
            <p:cNvPr id="10" name="Rectangle 5"/>
            <p:cNvSpPr>
              <a:spLocks noChangeArrowheads="1"/>
            </p:cNvSpPr>
            <p:nvPr/>
          </p:nvSpPr>
          <p:spPr bwMode="auto">
            <a:xfrm>
              <a:off x="2304" y="1824"/>
              <a:ext cx="1392" cy="336"/>
            </a:xfrm>
            <a:prstGeom prst="rect">
              <a:avLst/>
            </a:prstGeom>
            <a:solidFill>
              <a:srgbClr val="E6E6E6"/>
            </a:solidFill>
            <a:ln w="952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6623" tIns="58311" rIns="116623" bIns="58311" anchor="ctr"/>
            <a:lstStyle>
              <a:lvl1pPr defTabSz="1166813">
                <a:spcBef>
                  <a:spcPct val="20000"/>
                </a:spcBef>
                <a:buClr>
                  <a:srgbClr val="FF0000"/>
                </a:buClr>
                <a:buChar char="•"/>
                <a:defRPr kumimoji="1" sz="3200">
                  <a:solidFill>
                    <a:schemeClr val="tx1"/>
                  </a:solidFill>
                  <a:latin typeface="Times New Roman" panose="02020603050405020304" pitchFamily="18" charset="0"/>
                  <a:ea typeface="宋体" panose="02010600030101010101" pitchFamily="2" charset="-122"/>
                </a:defRPr>
              </a:lvl1pPr>
              <a:lvl2pPr marL="582613" indent="-285750" defTabSz="1166813">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66813" indent="-228600" defTabSz="1166813">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749425" indent="-228600" defTabSz="1166813">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332038" indent="-228600" defTabSz="1166813">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789238" indent="-228600" defTabSz="1166813"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246438" indent="-228600" defTabSz="1166813"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703638" indent="-228600" defTabSz="1166813"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160838" indent="-228600" defTabSz="1166813"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kumimoji="0" lang="en-US" altLang="zh-CN" sz="2300" b="1">
                  <a:latin typeface="Consolas" panose="020B0609020204030204" pitchFamily="49" charset="0"/>
                  <a:cs typeface="Consolas" panose="020B0609020204030204" pitchFamily="49" charset="0"/>
                </a:rPr>
                <a:t>Static Area</a:t>
              </a:r>
            </a:p>
          </p:txBody>
        </p:sp>
        <p:sp>
          <p:nvSpPr>
            <p:cNvPr id="11" name="Rectangle 6"/>
            <p:cNvSpPr>
              <a:spLocks noChangeArrowheads="1"/>
            </p:cNvSpPr>
            <p:nvPr/>
          </p:nvSpPr>
          <p:spPr bwMode="auto">
            <a:xfrm>
              <a:off x="2304" y="2160"/>
              <a:ext cx="1392" cy="336"/>
            </a:xfrm>
            <a:prstGeom prst="rect">
              <a:avLst/>
            </a:prstGeom>
            <a:solidFill>
              <a:srgbClr val="E6E6E6"/>
            </a:solidFill>
            <a:ln w="952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6623" tIns="58311" rIns="116623" bIns="58311" anchor="ctr"/>
            <a:lstStyle>
              <a:lvl1pPr defTabSz="1166813">
                <a:spcBef>
                  <a:spcPct val="20000"/>
                </a:spcBef>
                <a:buClr>
                  <a:srgbClr val="FF0000"/>
                </a:buClr>
                <a:buChar char="•"/>
                <a:defRPr kumimoji="1" sz="3200">
                  <a:solidFill>
                    <a:schemeClr val="tx1"/>
                  </a:solidFill>
                  <a:latin typeface="Times New Roman" panose="02020603050405020304" pitchFamily="18" charset="0"/>
                  <a:ea typeface="宋体" panose="02010600030101010101" pitchFamily="2" charset="-122"/>
                </a:defRPr>
              </a:lvl1pPr>
              <a:lvl2pPr marL="582613" indent="-285750" defTabSz="1166813">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66813" indent="-228600" defTabSz="1166813">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749425" indent="-228600" defTabSz="1166813">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332038" indent="-228600" defTabSz="1166813">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789238" indent="-228600" defTabSz="1166813"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246438" indent="-228600" defTabSz="1166813"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703638" indent="-228600" defTabSz="1166813"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160838" indent="-228600" defTabSz="1166813"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kumimoji="0" lang="en-US" altLang="zh-CN" sz="2300" b="1">
                  <a:latin typeface="Consolas" panose="020B0609020204030204" pitchFamily="49" charset="0"/>
                  <a:cs typeface="Consolas" panose="020B0609020204030204" pitchFamily="49" charset="0"/>
                </a:rPr>
                <a:t>Heap</a:t>
              </a:r>
            </a:p>
          </p:txBody>
        </p:sp>
        <p:sp>
          <p:nvSpPr>
            <p:cNvPr id="12" name="Rectangle 7"/>
            <p:cNvSpPr>
              <a:spLocks noChangeArrowheads="1"/>
            </p:cNvSpPr>
            <p:nvPr/>
          </p:nvSpPr>
          <p:spPr bwMode="auto">
            <a:xfrm>
              <a:off x="2304" y="2496"/>
              <a:ext cx="1392" cy="720"/>
            </a:xfrm>
            <a:prstGeom prst="rect">
              <a:avLst/>
            </a:prstGeom>
            <a:noFill/>
            <a:ln w="9525" algn="ctr">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6623" tIns="58311" rIns="116623" bIns="58311" anchor="ctr"/>
            <a:lstStyle>
              <a:lvl1pPr defTabSz="1166813">
                <a:spcBef>
                  <a:spcPct val="20000"/>
                </a:spcBef>
                <a:buClr>
                  <a:srgbClr val="FF0000"/>
                </a:buClr>
                <a:buChar char="•"/>
                <a:defRPr kumimoji="1" sz="3200">
                  <a:solidFill>
                    <a:schemeClr val="tx1"/>
                  </a:solidFill>
                  <a:latin typeface="Times New Roman" panose="02020603050405020304" pitchFamily="18" charset="0"/>
                  <a:ea typeface="宋体" panose="02010600030101010101" pitchFamily="2" charset="-122"/>
                </a:defRPr>
              </a:lvl1pPr>
              <a:lvl2pPr marL="582613" indent="-285750" defTabSz="1166813">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66813" indent="-228600" defTabSz="1166813">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749425" indent="-228600" defTabSz="1166813">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332038" indent="-228600" defTabSz="1166813">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789238" indent="-228600" defTabSz="1166813"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246438" indent="-228600" defTabSz="1166813"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703638" indent="-228600" defTabSz="1166813"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160838" indent="-228600" defTabSz="1166813"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kumimoji="0" lang="en-US" altLang="zh-CN" sz="2300" i="1">
                  <a:solidFill>
                    <a:srgbClr val="FF3300"/>
                  </a:solidFill>
                  <a:latin typeface="Consolas" panose="020B0609020204030204" pitchFamily="49" charset="0"/>
                  <a:cs typeface="Consolas" panose="020B0609020204030204" pitchFamily="49" charset="0"/>
                </a:rPr>
                <a:t>Free Memory</a:t>
              </a:r>
            </a:p>
          </p:txBody>
        </p:sp>
        <p:sp>
          <p:nvSpPr>
            <p:cNvPr id="13" name="Rectangle 8"/>
            <p:cNvSpPr>
              <a:spLocks noChangeArrowheads="1"/>
            </p:cNvSpPr>
            <p:nvPr/>
          </p:nvSpPr>
          <p:spPr bwMode="auto">
            <a:xfrm>
              <a:off x="2304" y="3216"/>
              <a:ext cx="1392" cy="288"/>
            </a:xfrm>
            <a:prstGeom prst="rect">
              <a:avLst/>
            </a:prstGeom>
            <a:solidFill>
              <a:srgbClr val="E6E6E6"/>
            </a:solidFill>
            <a:ln w="9525" algn="ctr">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6623" tIns="58311" rIns="116623" bIns="58311" anchor="ctr"/>
            <a:lstStyle>
              <a:lvl1pPr defTabSz="1166813">
                <a:spcBef>
                  <a:spcPct val="20000"/>
                </a:spcBef>
                <a:buClr>
                  <a:srgbClr val="FF0000"/>
                </a:buClr>
                <a:buChar char="•"/>
                <a:defRPr kumimoji="1" sz="3200">
                  <a:solidFill>
                    <a:schemeClr val="tx1"/>
                  </a:solidFill>
                  <a:latin typeface="Times New Roman" panose="02020603050405020304" pitchFamily="18" charset="0"/>
                  <a:ea typeface="宋体" panose="02010600030101010101" pitchFamily="2" charset="-122"/>
                </a:defRPr>
              </a:lvl1pPr>
              <a:lvl2pPr marL="582613" indent="-285750" defTabSz="1166813">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66813" indent="-228600" defTabSz="1166813">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749425" indent="-228600" defTabSz="1166813">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332038" indent="-228600" defTabSz="1166813">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789238" indent="-228600" defTabSz="1166813"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246438" indent="-228600" defTabSz="1166813"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703638" indent="-228600" defTabSz="1166813"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160838" indent="-228600" defTabSz="1166813"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ClrTx/>
                <a:buFontTx/>
                <a:buNone/>
              </a:pPr>
              <a:r>
                <a:rPr kumimoji="0" lang="en-US" altLang="zh-CN" sz="2300" b="1">
                  <a:latin typeface="Consolas" panose="020B0609020204030204" pitchFamily="49" charset="0"/>
                  <a:cs typeface="Consolas" panose="020B0609020204030204" pitchFamily="49" charset="0"/>
                </a:rPr>
                <a:t>Stack</a:t>
              </a:r>
            </a:p>
          </p:txBody>
        </p:sp>
        <p:sp>
          <p:nvSpPr>
            <p:cNvPr id="14" name="AutoShape 9"/>
            <p:cNvSpPr>
              <a:spLocks noChangeArrowheads="1"/>
            </p:cNvSpPr>
            <p:nvPr/>
          </p:nvSpPr>
          <p:spPr bwMode="auto">
            <a:xfrm>
              <a:off x="2928" y="2976"/>
              <a:ext cx="159" cy="224"/>
            </a:xfrm>
            <a:prstGeom prst="upArrow">
              <a:avLst>
                <a:gd name="adj1" fmla="val 32287"/>
                <a:gd name="adj2" fmla="val 46960"/>
              </a:avLst>
            </a:prstGeom>
            <a:noFill/>
            <a:ln w="9525" algn="ctr">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0000"/>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Consolas" panose="020B0609020204030204" pitchFamily="49" charset="0"/>
                <a:cs typeface="Consolas" panose="020B0609020204030204" pitchFamily="49" charset="0"/>
              </a:endParaRPr>
            </a:p>
          </p:txBody>
        </p:sp>
        <p:sp>
          <p:nvSpPr>
            <p:cNvPr id="15" name="AutoShape 10"/>
            <p:cNvSpPr>
              <a:spLocks noChangeArrowheads="1"/>
            </p:cNvSpPr>
            <p:nvPr/>
          </p:nvSpPr>
          <p:spPr bwMode="auto">
            <a:xfrm flipV="1">
              <a:off x="2928" y="2518"/>
              <a:ext cx="159" cy="224"/>
            </a:xfrm>
            <a:prstGeom prst="upArrow">
              <a:avLst>
                <a:gd name="adj1" fmla="val 32287"/>
                <a:gd name="adj2" fmla="val 46960"/>
              </a:avLst>
            </a:prstGeom>
            <a:noFill/>
            <a:ln w="9525" algn="ctr">
              <a:solidFill>
                <a:srgbClr val="A5002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0000"/>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Consolas" panose="020B0609020204030204" pitchFamily="49" charset="0"/>
                <a:cs typeface="Consolas" panose="020B0609020204030204" pitchFamily="49" charset="0"/>
              </a:endParaRPr>
            </a:p>
          </p:txBody>
        </p:sp>
        <p:sp>
          <p:nvSpPr>
            <p:cNvPr id="16" name="Text Box 11"/>
            <p:cNvSpPr txBox="1">
              <a:spLocks noChangeArrowheads="1"/>
            </p:cNvSpPr>
            <p:nvPr/>
          </p:nvSpPr>
          <p:spPr bwMode="auto">
            <a:xfrm>
              <a:off x="3696" y="1392"/>
              <a:ext cx="528"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lvl1pPr defTabSz="1166813">
                <a:spcBef>
                  <a:spcPct val="20000"/>
                </a:spcBef>
                <a:buClr>
                  <a:srgbClr val="FF0000"/>
                </a:buClr>
                <a:buChar char="•"/>
                <a:defRPr kumimoji="1" sz="3200">
                  <a:solidFill>
                    <a:schemeClr val="tx1"/>
                  </a:solidFill>
                  <a:latin typeface="Times New Roman" panose="02020603050405020304" pitchFamily="18" charset="0"/>
                  <a:ea typeface="宋体" panose="02010600030101010101" pitchFamily="2" charset="-122"/>
                </a:defRPr>
              </a:lvl1pPr>
              <a:lvl2pPr marL="582613" indent="-285750" defTabSz="1166813">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66813" indent="-228600" defTabSz="1166813">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749425" indent="-228600" defTabSz="1166813">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332038" indent="-228600" defTabSz="1166813">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789238" indent="-228600" defTabSz="1166813"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246438" indent="-228600" defTabSz="1166813"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703638" indent="-228600" defTabSz="1166813"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160838" indent="-228600" defTabSz="1166813"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kumimoji="0" lang="en-US" altLang="zh-CN" sz="1800" b="1">
                  <a:latin typeface="Consolas" panose="020B0609020204030204" pitchFamily="49" charset="0"/>
                  <a:cs typeface="Consolas" panose="020B0609020204030204" pitchFamily="49" charset="0"/>
                </a:rPr>
                <a:t>Low</a:t>
              </a:r>
            </a:p>
          </p:txBody>
        </p:sp>
        <p:sp>
          <p:nvSpPr>
            <p:cNvPr id="17" name="Text Box 12"/>
            <p:cNvSpPr txBox="1">
              <a:spLocks noChangeArrowheads="1"/>
            </p:cNvSpPr>
            <p:nvPr/>
          </p:nvSpPr>
          <p:spPr bwMode="auto">
            <a:xfrm>
              <a:off x="3696" y="3408"/>
              <a:ext cx="528" cy="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lvl1pPr defTabSz="1166813">
                <a:spcBef>
                  <a:spcPct val="20000"/>
                </a:spcBef>
                <a:buClr>
                  <a:srgbClr val="FF0000"/>
                </a:buClr>
                <a:buChar char="•"/>
                <a:defRPr kumimoji="1" sz="3200">
                  <a:solidFill>
                    <a:schemeClr val="tx1"/>
                  </a:solidFill>
                  <a:latin typeface="Times New Roman" panose="02020603050405020304" pitchFamily="18" charset="0"/>
                  <a:ea typeface="宋体" panose="02010600030101010101" pitchFamily="2" charset="-122"/>
                </a:defRPr>
              </a:lvl1pPr>
              <a:lvl2pPr marL="582613" indent="-285750" defTabSz="1166813">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66813" indent="-228600" defTabSz="1166813">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749425" indent="-228600" defTabSz="1166813">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332038" indent="-228600" defTabSz="1166813">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789238" indent="-228600" defTabSz="1166813"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246438" indent="-228600" defTabSz="1166813"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703638" indent="-228600" defTabSz="1166813"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160838" indent="-228600" defTabSz="1166813"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ClrTx/>
                <a:buFontTx/>
                <a:buNone/>
              </a:pPr>
              <a:r>
                <a:rPr kumimoji="0" lang="en-US" altLang="zh-CN" sz="1800" b="1">
                  <a:latin typeface="Consolas" panose="020B0609020204030204" pitchFamily="49" charset="0"/>
                  <a:cs typeface="Consolas" panose="020B0609020204030204" pitchFamily="49" charset="0"/>
                </a:rPr>
                <a:t>High</a:t>
              </a:r>
            </a:p>
          </p:txBody>
        </p:sp>
        <p:sp>
          <p:nvSpPr>
            <p:cNvPr id="18" name="Text Box 13"/>
            <p:cNvSpPr txBox="1">
              <a:spLocks noChangeArrowheads="1"/>
            </p:cNvSpPr>
            <p:nvPr/>
          </p:nvSpPr>
          <p:spPr bwMode="auto">
            <a:xfrm>
              <a:off x="1152" y="3274"/>
              <a:ext cx="115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lvl1pPr defTabSz="1166813">
                <a:spcBef>
                  <a:spcPct val="20000"/>
                </a:spcBef>
                <a:buClr>
                  <a:srgbClr val="FF0000"/>
                </a:buClr>
                <a:buChar char="•"/>
                <a:defRPr kumimoji="1" sz="3200">
                  <a:solidFill>
                    <a:schemeClr val="tx1"/>
                  </a:solidFill>
                  <a:latin typeface="Times New Roman" panose="02020603050405020304" pitchFamily="18" charset="0"/>
                  <a:ea typeface="宋体" panose="02010600030101010101" pitchFamily="2" charset="-122"/>
                </a:defRPr>
              </a:lvl1pPr>
              <a:lvl2pPr marL="582613" indent="-285750" defTabSz="1166813">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66813" indent="-228600" defTabSz="1166813">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749425" indent="-228600" defTabSz="1166813">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332038" indent="-228600" defTabSz="1166813">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789238" indent="-228600" defTabSz="1166813"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246438" indent="-228600" defTabSz="1166813"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703638" indent="-228600" defTabSz="1166813"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160838" indent="-228600" defTabSz="1166813"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r">
                <a:spcBef>
                  <a:spcPct val="50000"/>
                </a:spcBef>
                <a:buClrTx/>
                <a:buFontTx/>
                <a:buNone/>
              </a:pPr>
              <a:r>
                <a:rPr kumimoji="0" lang="en-US" altLang="zh-CN" sz="1500" dirty="0">
                  <a:solidFill>
                    <a:srgbClr val="0033CC"/>
                  </a:solidFill>
                  <a:latin typeface="Consolas" panose="020B0609020204030204" pitchFamily="49" charset="0"/>
                  <a:cs typeface="Consolas" panose="020B0609020204030204" pitchFamily="49" charset="0"/>
                </a:rPr>
                <a:t>Local Variables</a:t>
              </a:r>
            </a:p>
          </p:txBody>
        </p:sp>
        <p:sp>
          <p:nvSpPr>
            <p:cNvPr id="19" name="Text Box 14"/>
            <p:cNvSpPr txBox="1">
              <a:spLocks noChangeArrowheads="1"/>
            </p:cNvSpPr>
            <p:nvPr/>
          </p:nvSpPr>
          <p:spPr bwMode="auto">
            <a:xfrm>
              <a:off x="1072" y="2242"/>
              <a:ext cx="1232"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6623" tIns="58311" rIns="116623" bIns="58311">
              <a:spAutoFit/>
            </a:bodyPr>
            <a:lstStyle>
              <a:lvl1pPr defTabSz="1166813">
                <a:spcBef>
                  <a:spcPct val="20000"/>
                </a:spcBef>
                <a:buClr>
                  <a:srgbClr val="FF0000"/>
                </a:buClr>
                <a:buChar char="•"/>
                <a:defRPr kumimoji="1" sz="3200">
                  <a:solidFill>
                    <a:schemeClr val="tx1"/>
                  </a:solidFill>
                  <a:latin typeface="Times New Roman" panose="02020603050405020304" pitchFamily="18" charset="0"/>
                  <a:ea typeface="宋体" panose="02010600030101010101" pitchFamily="2" charset="-122"/>
                </a:defRPr>
              </a:lvl1pPr>
              <a:lvl2pPr marL="582613" indent="-285750" defTabSz="1166813">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66813" indent="-228600" defTabSz="1166813">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749425" indent="-228600" defTabSz="1166813">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332038" indent="-228600" defTabSz="1166813">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789238" indent="-228600" defTabSz="1166813"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246438" indent="-228600" defTabSz="1166813"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703638" indent="-228600" defTabSz="1166813"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160838" indent="-228600" defTabSz="1166813"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r">
                <a:spcBef>
                  <a:spcPct val="50000"/>
                </a:spcBef>
                <a:buClrTx/>
                <a:buFontTx/>
                <a:buNone/>
              </a:pPr>
              <a:r>
                <a:rPr kumimoji="0" lang="en-US" altLang="zh-CN" sz="1500" dirty="0">
                  <a:solidFill>
                    <a:srgbClr val="0033CC"/>
                  </a:solidFill>
                  <a:latin typeface="Consolas" panose="020B0609020204030204" pitchFamily="49" charset="0"/>
                  <a:cs typeface="Consolas" panose="020B0609020204030204" pitchFamily="49" charset="0"/>
                </a:rPr>
                <a:t>malloc / free</a:t>
              </a:r>
            </a:p>
          </p:txBody>
        </p:sp>
        <p:sp>
          <p:nvSpPr>
            <p:cNvPr id="20" name="Text Box 15"/>
            <p:cNvSpPr txBox="1">
              <a:spLocks noChangeArrowheads="1"/>
            </p:cNvSpPr>
            <p:nvPr/>
          </p:nvSpPr>
          <p:spPr bwMode="auto">
            <a:xfrm>
              <a:off x="1152" y="1907"/>
              <a:ext cx="115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6623" tIns="58311" rIns="116623" bIns="58311">
              <a:spAutoFit/>
            </a:bodyPr>
            <a:lstStyle>
              <a:lvl1pPr defTabSz="1166813">
                <a:spcBef>
                  <a:spcPct val="20000"/>
                </a:spcBef>
                <a:buClr>
                  <a:srgbClr val="FF0000"/>
                </a:buClr>
                <a:buChar char="•"/>
                <a:defRPr kumimoji="1" sz="3200">
                  <a:solidFill>
                    <a:schemeClr val="tx1"/>
                  </a:solidFill>
                  <a:latin typeface="Times New Roman" panose="02020603050405020304" pitchFamily="18" charset="0"/>
                  <a:ea typeface="宋体" panose="02010600030101010101" pitchFamily="2" charset="-122"/>
                </a:defRPr>
              </a:lvl1pPr>
              <a:lvl2pPr marL="582613" indent="-285750" defTabSz="1166813">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66813" indent="-228600" defTabSz="1166813">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749425" indent="-228600" defTabSz="1166813">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332038" indent="-228600" defTabSz="1166813">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789238" indent="-228600" defTabSz="1166813"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246438" indent="-228600" defTabSz="1166813"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703638" indent="-228600" defTabSz="1166813"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160838" indent="-228600" defTabSz="1166813"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r">
                <a:spcBef>
                  <a:spcPct val="50000"/>
                </a:spcBef>
                <a:buClrTx/>
                <a:buFontTx/>
                <a:buNone/>
              </a:pPr>
              <a:r>
                <a:rPr kumimoji="0" lang="en-US" altLang="zh-CN" sz="1500" dirty="0">
                  <a:solidFill>
                    <a:srgbClr val="0033CC"/>
                  </a:solidFill>
                  <a:latin typeface="Consolas" panose="020B0609020204030204" pitchFamily="49" charset="0"/>
                  <a:cs typeface="Consolas" panose="020B0609020204030204" pitchFamily="49" charset="0"/>
                </a:rPr>
                <a:t>global and </a:t>
              </a:r>
              <a:r>
                <a:rPr kumimoji="0" lang="en-US" altLang="zh-CN" sz="1500" b="1" dirty="0">
                  <a:solidFill>
                    <a:srgbClr val="0033CC"/>
                  </a:solidFill>
                  <a:latin typeface="Consolas" panose="020B0609020204030204" pitchFamily="49" charset="0"/>
                  <a:cs typeface="Consolas" panose="020B0609020204030204" pitchFamily="49" charset="0"/>
                </a:rPr>
                <a:t>static</a:t>
              </a:r>
            </a:p>
          </p:txBody>
        </p:sp>
        <p:sp>
          <p:nvSpPr>
            <p:cNvPr id="21" name="Rectangle 16"/>
            <p:cNvSpPr>
              <a:spLocks noChangeArrowheads="1"/>
            </p:cNvSpPr>
            <p:nvPr/>
          </p:nvSpPr>
          <p:spPr bwMode="auto">
            <a:xfrm>
              <a:off x="2304" y="1488"/>
              <a:ext cx="1392" cy="2016"/>
            </a:xfrm>
            <a:prstGeom prst="rect">
              <a:avLst/>
            </a:prstGeom>
            <a:noFill/>
            <a:ln w="3810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0000"/>
                </a:buClr>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FontTx/>
                <a:buNone/>
              </a:pPr>
              <a:endParaRPr lang="zh-CN" altLang="en-US" sz="2400">
                <a:latin typeface="Consolas" panose="020B0609020204030204" pitchFamily="49" charset="0"/>
                <a:cs typeface="Consolas" panose="020B0609020204030204" pitchFamily="49" charset="0"/>
              </a:endParaRPr>
            </a:p>
          </p:txBody>
        </p:sp>
      </p:grpSp>
      <p:sp>
        <p:nvSpPr>
          <p:cNvPr id="2" name="TextBox 1">
            <a:extLst>
              <a:ext uri="{FF2B5EF4-FFF2-40B4-BE49-F238E27FC236}">
                <a16:creationId xmlns:a16="http://schemas.microsoft.com/office/drawing/2014/main" id="{F31E1A09-417D-D973-8243-C6157D545C98}"/>
              </a:ext>
            </a:extLst>
          </p:cNvPr>
          <p:cNvSpPr txBox="1"/>
          <p:nvPr/>
        </p:nvSpPr>
        <p:spPr>
          <a:xfrm>
            <a:off x="8721368" y="3880023"/>
            <a:ext cx="1920240" cy="523220"/>
          </a:xfrm>
          <a:prstGeom prst="rect">
            <a:avLst/>
          </a:prstGeom>
          <a:noFill/>
        </p:spPr>
        <p:txBody>
          <a:bodyPr wrap="square" rtlCol="0">
            <a:spAutoFit/>
          </a:bodyPr>
          <a:lstStyle/>
          <a:p>
            <a:r>
              <a:rPr lang="en-CN" sz="2800" b="1" dirty="0">
                <a:latin typeface="Consolas" panose="020B0609020204030204" pitchFamily="49" charset="0"/>
                <a:cs typeface="Consolas" panose="020B0609020204030204" pitchFamily="49" charset="0"/>
              </a:rPr>
              <a:t>Memory</a:t>
            </a:r>
            <a:endParaRPr lang="en-CN" b="1" dirty="0">
              <a:latin typeface="Consolas" panose="020B0609020204030204" pitchFamily="49" charset="0"/>
              <a:cs typeface="Consolas" panose="020B0609020204030204" pitchFamily="49" charset="0"/>
            </a:endParaRPr>
          </a:p>
        </p:txBody>
      </p:sp>
      <p:sp>
        <p:nvSpPr>
          <p:cNvPr id="3" name="学论网-矩形 1">
            <a:extLst>
              <a:ext uri="{FF2B5EF4-FFF2-40B4-BE49-F238E27FC236}">
                <a16:creationId xmlns:a16="http://schemas.microsoft.com/office/drawing/2014/main" id="{C6419864-BE99-89DA-FDDE-FDA8D3CE0EB4}"/>
              </a:ext>
            </a:extLst>
          </p:cNvPr>
          <p:cNvSpPr/>
          <p:nvPr/>
        </p:nvSpPr>
        <p:spPr>
          <a:xfrm>
            <a:off x="0" y="672782"/>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程序执行时内存布局</a:t>
            </a:r>
          </a:p>
        </p:txBody>
      </p:sp>
    </p:spTree>
    <p:extLst>
      <p:ext uri="{BB962C8B-B14F-4D97-AF65-F5344CB8AC3E}">
        <p14:creationId xmlns:p14="http://schemas.microsoft.com/office/powerpoint/2010/main" val="532897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学论网-矩形 1">
            <a:extLst>
              <a:ext uri="{FF2B5EF4-FFF2-40B4-BE49-F238E27FC236}">
                <a16:creationId xmlns:a16="http://schemas.microsoft.com/office/drawing/2014/main" id="{A0A0D46F-9225-34CF-C885-1D4E76F3F44A}"/>
              </a:ext>
            </a:extLst>
          </p:cNvPr>
          <p:cNvSpPr/>
          <p:nvPr/>
        </p:nvSpPr>
        <p:spPr>
          <a:xfrm>
            <a:off x="0" y="672782"/>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链接属性</a:t>
            </a:r>
            <a:r>
              <a:rPr lang="en-US" altLang="zh-CN"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(Linkage)</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5" name="学论网-www.xuelun.me">
            <a:extLst>
              <a:ext uri="{FF2B5EF4-FFF2-40B4-BE49-F238E27FC236}">
                <a16:creationId xmlns:a16="http://schemas.microsoft.com/office/drawing/2014/main" id="{87F938F6-6E42-3C65-4C4A-D5C30CEEECF2}"/>
              </a:ext>
            </a:extLst>
          </p:cNvPr>
          <p:cNvSpPr txBox="1"/>
          <p:nvPr/>
        </p:nvSpPr>
        <p:spPr>
          <a:xfrm>
            <a:off x="691242" y="1681305"/>
            <a:ext cx="10809515" cy="1107996"/>
          </a:xfrm>
          <a:prstGeom prst="rect">
            <a:avLst/>
          </a:prstGeom>
          <a:noFill/>
          <a:ln>
            <a:noFill/>
          </a:ln>
        </p:spPr>
        <p:txBody>
          <a:bodyPr wrap="square" lIns="0" tIns="0" rIns="0" bIns="0" rtlCol="0">
            <a:spAutoFit/>
          </a:bodyPr>
          <a:lstStyle/>
          <a:p>
            <a:r>
              <a:rPr lang="zh-CN" altLang="en-US" sz="2400" dirty="0">
                <a:latin typeface="Consolas" panose="020B0609020204030204" pitchFamily="49" charset="0"/>
                <a:ea typeface="Microsoft YaHei" panose="020B0503020204020204" pitchFamily="34" charset="-122"/>
                <a:cs typeface="Consolas" panose="020B0609020204030204" pitchFamily="49" charset="0"/>
              </a:rPr>
              <a:t>一个变量的</a:t>
            </a:r>
            <a:r>
              <a:rPr lang="zh-CN" altLang="en-US" sz="2400" b="1" dirty="0">
                <a:latin typeface="Consolas" panose="020B0609020204030204" pitchFamily="49" charset="0"/>
                <a:ea typeface="Microsoft YaHei" panose="020B0503020204020204" pitchFamily="34" charset="-122"/>
                <a:cs typeface="Consolas" panose="020B0609020204030204" pitchFamily="49" charset="0"/>
              </a:rPr>
              <a:t>链接属性</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(Linkage)</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是指它在其他作用域指代该变量的能力。链接分为</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1) </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无链接</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(No Linkage); 2) </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内部链接</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(Internal Linkage); 3) </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外部链接</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(External Linkage)</a:t>
            </a:r>
          </a:p>
        </p:txBody>
      </p:sp>
      <p:sp>
        <p:nvSpPr>
          <p:cNvPr id="3" name="TextBox 2">
            <a:extLst>
              <a:ext uri="{FF2B5EF4-FFF2-40B4-BE49-F238E27FC236}">
                <a16:creationId xmlns:a16="http://schemas.microsoft.com/office/drawing/2014/main" id="{0BBC2099-EA40-F506-724E-D8E1E4911B14}"/>
              </a:ext>
            </a:extLst>
          </p:cNvPr>
          <p:cNvSpPr txBox="1"/>
          <p:nvPr/>
        </p:nvSpPr>
        <p:spPr>
          <a:xfrm>
            <a:off x="2728451" y="2887682"/>
            <a:ext cx="9463549" cy="3970318"/>
          </a:xfrm>
          <a:prstGeom prst="rect">
            <a:avLst/>
          </a:prstGeom>
          <a:solidFill>
            <a:schemeClr val="bg2"/>
          </a:solidFill>
        </p:spPr>
        <p:txBody>
          <a:bodyPr wrap="square">
            <a:spAutoFit/>
          </a:bodyPr>
          <a:lstStyle/>
          <a:p>
            <a:r>
              <a:rPr lang="en-US" dirty="0">
                <a:solidFill>
                  <a:srgbClr val="9C6500"/>
                </a:solidFill>
                <a:effectLst/>
                <a:latin typeface="Consolas" panose="020B0609020204030204" pitchFamily="49" charset="0"/>
                <a:cs typeface="Consolas" panose="020B0609020204030204" pitchFamily="49" charset="0"/>
              </a:rPr>
              <a:t>#include</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&lt;</a:t>
            </a:r>
            <a:r>
              <a:rPr lang="en-US" i="1" dirty="0" err="1">
                <a:solidFill>
                  <a:srgbClr val="3D7B7B"/>
                </a:solidFill>
                <a:effectLst/>
                <a:latin typeface="Consolas" panose="020B0609020204030204" pitchFamily="49" charset="0"/>
                <a:cs typeface="Consolas" panose="020B0609020204030204" pitchFamily="49" charset="0"/>
              </a:rPr>
              <a:t>stdio.h</a:t>
            </a:r>
            <a:r>
              <a:rPr lang="en-US" i="1" dirty="0">
                <a:solidFill>
                  <a:srgbClr val="3D7B7B"/>
                </a:solidFill>
                <a:effectLst/>
                <a:latin typeface="Consolas" panose="020B0609020204030204" pitchFamily="49" charset="0"/>
                <a:cs typeface="Consolas" panose="020B0609020204030204" pitchFamily="49" charset="0"/>
              </a:rPr>
              <a:t>&gt;</a:t>
            </a:r>
            <a:endParaRPr lang="en-US" dirty="0">
              <a:solidFill>
                <a:srgbClr val="3D7B7B"/>
              </a:solidFill>
              <a:effectLst/>
              <a:latin typeface="Consolas" panose="020B0609020204030204" pitchFamily="49" charset="0"/>
              <a:cs typeface="Consolas" panose="020B0609020204030204" pitchFamily="49" charset="0"/>
            </a:endParaRPr>
          </a:p>
          <a:p>
            <a:endParaRPr lang="en-US" dirty="0">
              <a:solidFill>
                <a:srgbClr val="BBBBBB"/>
              </a:solidFill>
              <a:effectLst/>
              <a:latin typeface="Consolas" panose="020B0609020204030204" pitchFamily="49" charset="0"/>
              <a:cs typeface="Consolas" panose="020B0609020204030204" pitchFamily="49" charset="0"/>
            </a:endParaRPr>
          </a:p>
          <a:p>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A;</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 global var; default extern</a:t>
            </a:r>
            <a:endParaRPr lang="en-US" dirty="0">
              <a:solidFill>
                <a:srgbClr val="3D7B7B"/>
              </a:solidFill>
              <a:effectLst/>
              <a:latin typeface="Consolas" panose="020B0609020204030204" pitchFamily="49" charset="0"/>
              <a:cs typeface="Consolas" panose="020B0609020204030204" pitchFamily="49" charset="0"/>
            </a:endParaRPr>
          </a:p>
          <a:p>
            <a:r>
              <a:rPr lang="en-US" b="1" dirty="0">
                <a:solidFill>
                  <a:srgbClr val="008000"/>
                </a:solidFill>
                <a:effectLst/>
                <a:latin typeface="Consolas" panose="020B0609020204030204" pitchFamily="49" charset="0"/>
                <a:cs typeface="Consolas" panose="020B0609020204030204" pitchFamily="49" charset="0"/>
              </a:rPr>
              <a:t>extern</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B;</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 global var; same as `int A;`, visible elsewhere</a:t>
            </a:r>
            <a:endParaRPr lang="en-US" dirty="0">
              <a:solidFill>
                <a:srgbClr val="3D7B7B"/>
              </a:solidFill>
              <a:effectLst/>
              <a:latin typeface="Consolas" panose="020B0609020204030204" pitchFamily="49" charset="0"/>
              <a:cs typeface="Consolas" panose="020B0609020204030204" pitchFamily="49" charset="0"/>
            </a:endParaRPr>
          </a:p>
          <a:p>
            <a:r>
              <a:rPr lang="en-US" b="1" dirty="0">
                <a:solidFill>
                  <a:srgbClr val="008000"/>
                </a:solidFill>
                <a:effectLst/>
                <a:latin typeface="Consolas" panose="020B0609020204030204" pitchFamily="49" charset="0"/>
                <a:cs typeface="Consolas" panose="020B0609020204030204" pitchFamily="49" charset="0"/>
              </a:rPr>
              <a:t>static</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C;</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 global var; visible only to current file</a:t>
            </a:r>
            <a:endParaRPr lang="en-US" dirty="0">
              <a:solidFill>
                <a:srgbClr val="3D7B7B"/>
              </a:solidFill>
              <a:effectLst/>
              <a:latin typeface="Consolas" panose="020B0609020204030204" pitchFamily="49" charset="0"/>
              <a:cs typeface="Consolas" panose="020B0609020204030204" pitchFamily="49" charset="0"/>
            </a:endParaRPr>
          </a:p>
          <a:p>
            <a:endParaRPr lang="en-US" dirty="0">
              <a:solidFill>
                <a:srgbClr val="BBBBBB"/>
              </a:solidFill>
              <a:effectLst/>
              <a:latin typeface="Consolas" panose="020B0609020204030204" pitchFamily="49" charset="0"/>
              <a:cs typeface="Consolas" panose="020B0609020204030204" pitchFamily="49" charset="0"/>
            </a:endParaRPr>
          </a:p>
          <a:p>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FF"/>
                </a:solidFill>
                <a:effectLst/>
                <a:latin typeface="Consolas" panose="020B0609020204030204" pitchFamily="49" charset="0"/>
                <a:cs typeface="Consolas" panose="020B0609020204030204" pitchFamily="49" charset="0"/>
              </a:rPr>
              <a:t>main</a:t>
            </a:r>
            <a:r>
              <a:rPr lang="en-US" dirty="0">
                <a:solidFill>
                  <a:srgbClr val="000000"/>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a:t>
            </a:r>
            <a:endParaRPr lang="en-US" dirty="0">
              <a:solidFill>
                <a:srgbClr val="0000FF"/>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a;</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 Default auto</a:t>
            </a:r>
            <a:endParaRPr lang="en-US" dirty="0">
              <a:solidFill>
                <a:srgbClr val="BBBBBB"/>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b="1" dirty="0">
                <a:solidFill>
                  <a:srgbClr val="008000"/>
                </a:solidFill>
                <a:effectLst/>
                <a:latin typeface="Consolas" panose="020B0609020204030204" pitchFamily="49" charset="0"/>
                <a:cs typeface="Consolas" panose="020B0609020204030204" pitchFamily="49" charset="0"/>
              </a:rPr>
              <a:t>auto</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b;</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 same as `int b;`</a:t>
            </a:r>
            <a:endParaRPr lang="en-US" dirty="0">
              <a:solidFill>
                <a:srgbClr val="3D7B7B"/>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b="1" dirty="0">
                <a:solidFill>
                  <a:srgbClr val="008000"/>
                </a:solidFill>
                <a:effectLst/>
                <a:latin typeface="Consolas" panose="020B0609020204030204" pitchFamily="49" charset="0"/>
                <a:cs typeface="Consolas" panose="020B0609020204030204" pitchFamily="49" charset="0"/>
              </a:rPr>
              <a:t>register</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c;</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 same as auto, hints compiler to store in register</a:t>
            </a:r>
            <a:endParaRPr lang="en-US" dirty="0">
              <a:solidFill>
                <a:srgbClr val="3D7B7B"/>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b="1" dirty="0">
                <a:solidFill>
                  <a:srgbClr val="008000"/>
                </a:solidFill>
                <a:effectLst/>
                <a:latin typeface="Consolas" panose="020B0609020204030204" pitchFamily="49" charset="0"/>
                <a:cs typeface="Consolas" panose="020B0609020204030204" pitchFamily="49" charset="0"/>
              </a:rPr>
              <a:t>static</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d;</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 specify Static duration</a:t>
            </a:r>
            <a:endParaRPr lang="en-US" dirty="0">
              <a:solidFill>
                <a:srgbClr val="3D7B7B"/>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b="1" dirty="0">
                <a:solidFill>
                  <a:srgbClr val="008000"/>
                </a:solidFill>
                <a:effectLst/>
                <a:latin typeface="Consolas" panose="020B0609020204030204" pitchFamily="49" charset="0"/>
                <a:cs typeface="Consolas" panose="020B0609020204030204" pitchFamily="49" charset="0"/>
              </a:rPr>
              <a:t>extern</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e;</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 specify Static duration, defined elsewhere</a:t>
            </a:r>
            <a:endParaRPr lang="en-US" dirty="0">
              <a:solidFill>
                <a:srgbClr val="3D7B7B"/>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b="1" dirty="0">
                <a:solidFill>
                  <a:srgbClr val="008000"/>
                </a:solidFill>
                <a:effectLst/>
                <a:latin typeface="Consolas" panose="020B0609020204030204" pitchFamily="49" charset="0"/>
                <a:cs typeface="Consolas" panose="020B0609020204030204" pitchFamily="49" charset="0"/>
              </a:rPr>
              <a:t>return</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0</a:t>
            </a:r>
            <a:r>
              <a:rPr lang="en-US" dirty="0">
                <a:solidFill>
                  <a:srgbClr val="000000"/>
                </a:solidFill>
                <a:effectLst/>
                <a:latin typeface="Consolas" panose="020B0609020204030204" pitchFamily="49" charset="0"/>
                <a:cs typeface="Consolas" panose="020B0609020204030204" pitchFamily="49" charset="0"/>
              </a:rPr>
              <a:t>;</a:t>
            </a:r>
            <a:endParaRPr lang="en-US" dirty="0">
              <a:solidFill>
                <a:srgbClr val="008000"/>
              </a:solidFill>
              <a:effectLst/>
              <a:latin typeface="Consolas" panose="020B0609020204030204" pitchFamily="49" charset="0"/>
              <a:cs typeface="Consolas" panose="020B0609020204030204" pitchFamily="49" charset="0"/>
            </a:endParaRPr>
          </a:p>
          <a:p>
            <a:r>
              <a:rPr lang="en-US" dirty="0">
                <a:effectLst/>
                <a:latin typeface="Consolas" panose="020B0609020204030204" pitchFamily="49" charset="0"/>
                <a:cs typeface="Consolas" panose="020B0609020204030204" pitchFamily="49" charset="0"/>
              </a:rPr>
              <a:t>}</a:t>
            </a:r>
          </a:p>
        </p:txBody>
      </p:sp>
      <p:sp>
        <p:nvSpPr>
          <p:cNvPr id="6" name="Rectangle 5">
            <a:extLst>
              <a:ext uri="{FF2B5EF4-FFF2-40B4-BE49-F238E27FC236}">
                <a16:creationId xmlns:a16="http://schemas.microsoft.com/office/drawing/2014/main" id="{1F5429AE-1E88-9F7D-DB9F-7357312CCB4A}"/>
              </a:ext>
            </a:extLst>
          </p:cNvPr>
          <p:cNvSpPr/>
          <p:nvPr/>
        </p:nvSpPr>
        <p:spPr>
          <a:xfrm>
            <a:off x="2728451" y="3429000"/>
            <a:ext cx="1946788" cy="601732"/>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56403D4-E20F-DF2D-59B7-E982B2FAE35C}"/>
              </a:ext>
            </a:extLst>
          </p:cNvPr>
          <p:cNvSpPr txBox="1"/>
          <p:nvPr/>
        </p:nvSpPr>
        <p:spPr>
          <a:xfrm>
            <a:off x="147484" y="3151851"/>
            <a:ext cx="2462981" cy="923330"/>
          </a:xfrm>
          <a:prstGeom prst="rect">
            <a:avLst/>
          </a:prstGeom>
          <a:noFill/>
        </p:spPr>
        <p:txBody>
          <a:bodyPr wrap="square" rtlCol="0">
            <a:spAutoFit/>
          </a:bodyPr>
          <a:lstStyle/>
          <a:p>
            <a:r>
              <a:rPr lang="en-US" b="1" dirty="0" err="1">
                <a:solidFill>
                  <a:srgbClr val="FF0000"/>
                </a:solidFill>
                <a:latin typeface="Consolas" panose="020B0609020204030204" pitchFamily="49" charset="0"/>
                <a:ea typeface="Microsoft YaHei" panose="020B0503020204020204" pitchFamily="34" charset="-122"/>
                <a:cs typeface="Consolas" panose="020B0609020204030204" pitchFamily="49" charset="0"/>
              </a:rPr>
              <a:t>外部链接属性</a:t>
            </a:r>
            <a:r>
              <a:rPr lang="en-US" dirty="0" err="1">
                <a:solidFill>
                  <a:srgbClr val="FF0000"/>
                </a:solidFill>
                <a:latin typeface="Consolas" panose="020B0609020204030204" pitchFamily="49" charset="0"/>
                <a:ea typeface="Microsoft YaHei" panose="020B0503020204020204" pitchFamily="34" charset="-122"/>
                <a:cs typeface="Consolas" panose="020B0609020204030204" pitchFamily="49" charset="0"/>
              </a:rPr>
              <a:t>的变量</a:t>
            </a:r>
            <a:r>
              <a:rPr lang="zh-CN" alt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可以被其他文件声明的同名变量所引用。</a:t>
            </a:r>
            <a:endPar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endParaRPr>
          </a:p>
        </p:txBody>
      </p:sp>
      <p:sp>
        <p:nvSpPr>
          <p:cNvPr id="8" name="TextBox 7">
            <a:extLst>
              <a:ext uri="{FF2B5EF4-FFF2-40B4-BE49-F238E27FC236}">
                <a16:creationId xmlns:a16="http://schemas.microsoft.com/office/drawing/2014/main" id="{752815A2-D882-5455-9530-A1AEA5546352}"/>
              </a:ext>
            </a:extLst>
          </p:cNvPr>
          <p:cNvSpPr txBox="1"/>
          <p:nvPr/>
        </p:nvSpPr>
        <p:spPr>
          <a:xfrm>
            <a:off x="147483" y="5324774"/>
            <a:ext cx="2462981" cy="1200329"/>
          </a:xfrm>
          <a:prstGeom prst="rect">
            <a:avLst/>
          </a:prstGeom>
          <a:noFill/>
        </p:spPr>
        <p:txBody>
          <a:bodyPr wrap="square" rtlCol="0">
            <a:spAutoFit/>
          </a:bodyPr>
          <a:lstStyle/>
          <a:p>
            <a:r>
              <a:rPr lang="en-US" dirty="0" err="1">
                <a:solidFill>
                  <a:srgbClr val="00B0F0"/>
                </a:solidFill>
                <a:latin typeface="Consolas" panose="020B0609020204030204" pitchFamily="49" charset="0"/>
                <a:ea typeface="Microsoft YaHei" panose="020B0503020204020204" pitchFamily="34" charset="-122"/>
                <a:cs typeface="Consolas" panose="020B0609020204030204" pitchFamily="49" charset="0"/>
              </a:rPr>
              <a:t>定义在函数块内部的变量属于</a:t>
            </a:r>
            <a:r>
              <a:rPr lang="en-US" b="1" dirty="0" err="1">
                <a:solidFill>
                  <a:srgbClr val="00B0F0"/>
                </a:solidFill>
                <a:latin typeface="Consolas" panose="020B0609020204030204" pitchFamily="49" charset="0"/>
                <a:ea typeface="Microsoft YaHei" panose="020B0503020204020204" pitchFamily="34" charset="-122"/>
                <a:cs typeface="Consolas" panose="020B0609020204030204" pitchFamily="49" charset="0"/>
              </a:rPr>
              <a:t>无链接属性</a:t>
            </a:r>
            <a:r>
              <a:rPr lang="zh-CN" altLang="en-US" dirty="0">
                <a:solidFill>
                  <a:srgbClr val="00B0F0"/>
                </a:solidFill>
                <a:latin typeface="Consolas" panose="020B0609020204030204" pitchFamily="49" charset="0"/>
                <a:ea typeface="Microsoft YaHei" panose="020B0503020204020204" pitchFamily="34" charset="-122"/>
                <a:cs typeface="Consolas" panose="020B0609020204030204" pitchFamily="49" charset="0"/>
              </a:rPr>
              <a:t>，也就是说函数块外面无法引用局部变量。</a:t>
            </a:r>
            <a:endParaRPr lang="en-US" dirty="0">
              <a:solidFill>
                <a:srgbClr val="00B0F0"/>
              </a:solidFill>
              <a:latin typeface="Consolas" panose="020B0609020204030204" pitchFamily="49" charset="0"/>
              <a:ea typeface="Microsoft YaHei" panose="020B0503020204020204" pitchFamily="34" charset="-122"/>
              <a:cs typeface="Consolas" panose="020B0609020204030204" pitchFamily="49" charset="0"/>
            </a:endParaRPr>
          </a:p>
        </p:txBody>
      </p:sp>
      <p:sp>
        <p:nvSpPr>
          <p:cNvPr id="4" name="Rectangle 3">
            <a:extLst>
              <a:ext uri="{FF2B5EF4-FFF2-40B4-BE49-F238E27FC236}">
                <a16:creationId xmlns:a16="http://schemas.microsoft.com/office/drawing/2014/main" id="{FB44CBA2-9263-AD66-323C-CEBF5B0453B1}"/>
              </a:ext>
            </a:extLst>
          </p:cNvPr>
          <p:cNvSpPr/>
          <p:nvPr/>
        </p:nvSpPr>
        <p:spPr>
          <a:xfrm>
            <a:off x="3249560" y="4852218"/>
            <a:ext cx="1946788" cy="1061884"/>
          </a:xfrm>
          <a:prstGeom prst="rect">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5A864033-45D7-2E31-6570-8717F3A86C72}"/>
              </a:ext>
            </a:extLst>
          </p:cNvPr>
          <p:cNvCxnSpPr>
            <a:cxnSpLocks/>
            <a:stCxn id="6" idx="1"/>
          </p:cNvCxnSpPr>
          <p:nvPr/>
        </p:nvCxnSpPr>
        <p:spPr>
          <a:xfrm flipH="1" flipV="1">
            <a:off x="2330245" y="3613355"/>
            <a:ext cx="398206" cy="116511"/>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D05A060-8089-D46E-C9A5-1F9009ED06C3}"/>
              </a:ext>
            </a:extLst>
          </p:cNvPr>
          <p:cNvCxnSpPr>
            <a:cxnSpLocks/>
            <a:stCxn id="4" idx="1"/>
          </p:cNvCxnSpPr>
          <p:nvPr/>
        </p:nvCxnSpPr>
        <p:spPr>
          <a:xfrm flipH="1">
            <a:off x="2330245" y="5383160"/>
            <a:ext cx="919315" cy="271179"/>
          </a:xfrm>
          <a:prstGeom prst="straightConnector1">
            <a:avLst/>
          </a:prstGeom>
          <a:ln w="127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B3B9DFE7-38F5-72CF-F3E6-704D5718E9DC}"/>
              </a:ext>
            </a:extLst>
          </p:cNvPr>
          <p:cNvSpPr/>
          <p:nvPr/>
        </p:nvSpPr>
        <p:spPr>
          <a:xfrm>
            <a:off x="3234812" y="5958348"/>
            <a:ext cx="2074607" cy="256365"/>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9DC088B4-3C3D-4774-1E26-ADAB90E16F1D}"/>
              </a:ext>
            </a:extLst>
          </p:cNvPr>
          <p:cNvCxnSpPr>
            <a:cxnSpLocks/>
            <a:stCxn id="14" idx="1"/>
          </p:cNvCxnSpPr>
          <p:nvPr/>
        </p:nvCxnSpPr>
        <p:spPr>
          <a:xfrm flipH="1" flipV="1">
            <a:off x="2182761" y="3908323"/>
            <a:ext cx="1052051" cy="217820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39A0C3A4-E735-52C8-D1BE-25F7A369D58C}"/>
              </a:ext>
            </a:extLst>
          </p:cNvPr>
          <p:cNvSpPr/>
          <p:nvPr/>
        </p:nvSpPr>
        <p:spPr>
          <a:xfrm>
            <a:off x="2743198" y="4073609"/>
            <a:ext cx="1946789" cy="261132"/>
          </a:xfrm>
          <a:prstGeom prst="rect">
            <a:avLst/>
          </a:pr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D3837E0D-CF04-9F2E-379D-F05C996A7D44}"/>
              </a:ext>
            </a:extLst>
          </p:cNvPr>
          <p:cNvSpPr txBox="1"/>
          <p:nvPr/>
        </p:nvSpPr>
        <p:spPr>
          <a:xfrm>
            <a:off x="147482" y="4230042"/>
            <a:ext cx="2462981" cy="923330"/>
          </a:xfrm>
          <a:prstGeom prst="rect">
            <a:avLst/>
          </a:prstGeom>
          <a:noFill/>
        </p:spPr>
        <p:txBody>
          <a:bodyPr wrap="square" rtlCol="0">
            <a:spAutoFit/>
          </a:bodyPr>
          <a:lstStyle/>
          <a:p>
            <a:r>
              <a:rPr lang="en-US" b="1" dirty="0" err="1">
                <a:solidFill>
                  <a:srgbClr val="7030A0"/>
                </a:solidFill>
                <a:latin typeface="Consolas" panose="020B0609020204030204" pitchFamily="49" charset="0"/>
                <a:ea typeface="Microsoft YaHei" panose="020B0503020204020204" pitchFamily="34" charset="-122"/>
                <a:cs typeface="Consolas" panose="020B0609020204030204" pitchFamily="49" charset="0"/>
              </a:rPr>
              <a:t>内部链接属性</a:t>
            </a:r>
            <a:r>
              <a:rPr lang="en-US" dirty="0" err="1">
                <a:solidFill>
                  <a:srgbClr val="7030A0"/>
                </a:solidFill>
                <a:latin typeface="Consolas" panose="020B0609020204030204" pitchFamily="49" charset="0"/>
                <a:ea typeface="Microsoft YaHei" panose="020B0503020204020204" pitchFamily="34" charset="-122"/>
                <a:cs typeface="Consolas" panose="020B0609020204030204" pitchFamily="49" charset="0"/>
              </a:rPr>
              <a:t>的变量只能</a:t>
            </a:r>
            <a:r>
              <a:rPr lang="zh-CN" altLang="en-US" dirty="0">
                <a:solidFill>
                  <a:srgbClr val="7030A0"/>
                </a:solidFill>
                <a:latin typeface="Consolas" panose="020B0609020204030204" pitchFamily="49" charset="0"/>
                <a:ea typeface="Microsoft YaHei" panose="020B0503020204020204" pitchFamily="34" charset="-122"/>
                <a:cs typeface="Consolas" panose="020B0609020204030204" pitchFamily="49" charset="0"/>
              </a:rPr>
              <a:t>当前文件声明的同名变量所引用。</a:t>
            </a:r>
            <a:endParaRPr lang="en-US" dirty="0">
              <a:solidFill>
                <a:srgbClr val="7030A0"/>
              </a:solidFill>
              <a:latin typeface="Consolas" panose="020B0609020204030204" pitchFamily="49" charset="0"/>
              <a:ea typeface="Microsoft YaHei" panose="020B0503020204020204" pitchFamily="34" charset="-122"/>
              <a:cs typeface="Consolas" panose="020B0609020204030204" pitchFamily="49" charset="0"/>
            </a:endParaRPr>
          </a:p>
        </p:txBody>
      </p:sp>
      <p:cxnSp>
        <p:nvCxnSpPr>
          <p:cNvPr id="25" name="Straight Arrow Connector 24">
            <a:extLst>
              <a:ext uri="{FF2B5EF4-FFF2-40B4-BE49-F238E27FC236}">
                <a16:creationId xmlns:a16="http://schemas.microsoft.com/office/drawing/2014/main" id="{600AE673-8B95-CE42-8AAB-4541E9081A52}"/>
              </a:ext>
            </a:extLst>
          </p:cNvPr>
          <p:cNvCxnSpPr>
            <a:stCxn id="22" idx="1"/>
          </p:cNvCxnSpPr>
          <p:nvPr/>
        </p:nvCxnSpPr>
        <p:spPr>
          <a:xfrm flipH="1">
            <a:off x="2330245" y="4204175"/>
            <a:ext cx="412953" cy="487532"/>
          </a:xfrm>
          <a:prstGeom prst="straightConnector1">
            <a:avLst/>
          </a:prstGeom>
          <a:ln w="127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07074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学论网-矩形 1">
            <a:extLst>
              <a:ext uri="{FF2B5EF4-FFF2-40B4-BE49-F238E27FC236}">
                <a16:creationId xmlns:a16="http://schemas.microsoft.com/office/drawing/2014/main" id="{A0A0D46F-9225-34CF-C885-1D4E76F3F44A}"/>
              </a:ext>
            </a:extLst>
          </p:cNvPr>
          <p:cNvSpPr/>
          <p:nvPr/>
        </p:nvSpPr>
        <p:spPr>
          <a:xfrm>
            <a:off x="0" y="672782"/>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extern </a:t>
            </a:r>
            <a:r>
              <a:rPr lang="en-US" altLang="zh-CN" sz="2800" b="1" kern="0" dirty="0" err="1">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v.s</a:t>
            </a:r>
            <a:r>
              <a:rPr lang="en-US" altLang="zh-CN"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 static</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13" name="TextBox 12">
            <a:extLst>
              <a:ext uri="{FF2B5EF4-FFF2-40B4-BE49-F238E27FC236}">
                <a16:creationId xmlns:a16="http://schemas.microsoft.com/office/drawing/2014/main" id="{6C423169-E7FD-11D6-B094-F5332F32102B}"/>
              </a:ext>
            </a:extLst>
          </p:cNvPr>
          <p:cNvSpPr txBox="1"/>
          <p:nvPr/>
        </p:nvSpPr>
        <p:spPr>
          <a:xfrm>
            <a:off x="0" y="3399749"/>
            <a:ext cx="3503220" cy="646331"/>
          </a:xfrm>
          <a:prstGeom prst="rect">
            <a:avLst/>
          </a:prstGeom>
          <a:solidFill>
            <a:schemeClr val="bg2"/>
          </a:solidFill>
        </p:spPr>
        <p:txBody>
          <a:bodyPr wrap="square">
            <a:spAutoFit/>
          </a:bodyPr>
          <a:lstStyle/>
          <a:p>
            <a:r>
              <a:rPr lang="en-US" i="1" dirty="0">
                <a:solidFill>
                  <a:srgbClr val="3D7B7B"/>
                </a:solidFill>
                <a:effectLst/>
                <a:latin typeface="Consolas" panose="020B0609020204030204" pitchFamily="49" charset="0"/>
                <a:cs typeface="Consolas" panose="020B0609020204030204" pitchFamily="49" charset="0"/>
              </a:rPr>
              <a:t>/* </a:t>
            </a:r>
            <a:r>
              <a:rPr lang="en-US" i="1" dirty="0" err="1">
                <a:solidFill>
                  <a:srgbClr val="3D7B7B"/>
                </a:solidFill>
                <a:effectLst/>
                <a:latin typeface="Consolas" panose="020B0609020204030204" pitchFamily="49" charset="0"/>
                <a:cs typeface="Consolas" panose="020B0609020204030204" pitchFamily="49" charset="0"/>
              </a:rPr>
              <a:t>a.c</a:t>
            </a:r>
            <a:r>
              <a:rPr lang="en-US" i="1" dirty="0">
                <a:solidFill>
                  <a:srgbClr val="3D7B7B"/>
                </a:solidFill>
                <a:effectLst/>
                <a:latin typeface="Consolas" panose="020B0609020204030204" pitchFamily="49" charset="0"/>
                <a:cs typeface="Consolas" panose="020B0609020204030204" pitchFamily="49" charset="0"/>
              </a:rPr>
              <a:t> */</a:t>
            </a:r>
            <a:endParaRPr lang="en-US" dirty="0">
              <a:solidFill>
                <a:srgbClr val="3D7B7B"/>
              </a:solidFill>
              <a:effectLst/>
              <a:latin typeface="Consolas" panose="020B0609020204030204" pitchFamily="49" charset="0"/>
              <a:cs typeface="Consolas" panose="020B0609020204030204" pitchFamily="49" charset="0"/>
            </a:endParaRPr>
          </a:p>
          <a:p>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a</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42</a:t>
            </a:r>
            <a:r>
              <a:rPr lang="en-US" dirty="0">
                <a:solidFill>
                  <a:srgbClr val="000000"/>
                </a:solidFill>
                <a:effectLst/>
                <a:latin typeface="Consolas" panose="020B0609020204030204" pitchFamily="49" charset="0"/>
                <a:cs typeface="Consolas" panose="020B0609020204030204" pitchFamily="49" charset="0"/>
              </a:rPr>
              <a:t>;</a:t>
            </a:r>
            <a:endParaRPr lang="en-US" dirty="0">
              <a:solidFill>
                <a:srgbClr val="008000"/>
              </a:solidFill>
              <a:effectLst/>
              <a:latin typeface="Consolas" panose="020B0609020204030204" pitchFamily="49" charset="0"/>
              <a:cs typeface="Consolas" panose="020B0609020204030204" pitchFamily="49" charset="0"/>
            </a:endParaRPr>
          </a:p>
        </p:txBody>
      </p:sp>
      <p:sp>
        <p:nvSpPr>
          <p:cNvPr id="20" name="TextBox 19">
            <a:extLst>
              <a:ext uri="{FF2B5EF4-FFF2-40B4-BE49-F238E27FC236}">
                <a16:creationId xmlns:a16="http://schemas.microsoft.com/office/drawing/2014/main" id="{5DF3240D-D0F9-E585-C838-D0534C690434}"/>
              </a:ext>
            </a:extLst>
          </p:cNvPr>
          <p:cNvSpPr txBox="1"/>
          <p:nvPr/>
        </p:nvSpPr>
        <p:spPr>
          <a:xfrm>
            <a:off x="3833752" y="3429000"/>
            <a:ext cx="3503220" cy="2585323"/>
          </a:xfrm>
          <a:prstGeom prst="rect">
            <a:avLst/>
          </a:prstGeom>
          <a:solidFill>
            <a:schemeClr val="bg2"/>
          </a:solidFill>
        </p:spPr>
        <p:txBody>
          <a:bodyPr wrap="square">
            <a:spAutoFit/>
          </a:bodyPr>
          <a:lstStyle/>
          <a:p>
            <a:r>
              <a:rPr lang="en-US" i="1" dirty="0">
                <a:solidFill>
                  <a:srgbClr val="3D7B7B"/>
                </a:solidFill>
                <a:effectLst/>
                <a:latin typeface="Consolas" panose="020B0609020204030204" pitchFamily="49" charset="0"/>
                <a:cs typeface="Consolas" panose="020B0609020204030204" pitchFamily="49" charset="0"/>
              </a:rPr>
              <a:t>/* </a:t>
            </a:r>
            <a:r>
              <a:rPr lang="en-US" i="1" dirty="0" err="1">
                <a:solidFill>
                  <a:srgbClr val="3D7B7B"/>
                </a:solidFill>
                <a:effectLst/>
                <a:latin typeface="Consolas" panose="020B0609020204030204" pitchFamily="49" charset="0"/>
                <a:cs typeface="Consolas" panose="020B0609020204030204" pitchFamily="49" charset="0"/>
              </a:rPr>
              <a:t>b.c</a:t>
            </a:r>
            <a:r>
              <a:rPr lang="en-US" i="1" dirty="0">
                <a:solidFill>
                  <a:srgbClr val="3D7B7B"/>
                </a:solidFill>
                <a:effectLst/>
                <a:latin typeface="Consolas" panose="020B0609020204030204" pitchFamily="49" charset="0"/>
                <a:cs typeface="Consolas" panose="020B0609020204030204" pitchFamily="49" charset="0"/>
              </a:rPr>
              <a:t> */</a:t>
            </a:r>
            <a:endParaRPr lang="en-US" dirty="0">
              <a:solidFill>
                <a:srgbClr val="3D7B7B"/>
              </a:solidFill>
              <a:effectLst/>
              <a:latin typeface="Consolas" panose="020B0609020204030204" pitchFamily="49" charset="0"/>
              <a:cs typeface="Consolas" panose="020B0609020204030204" pitchFamily="49" charset="0"/>
            </a:endParaRPr>
          </a:p>
          <a:p>
            <a:r>
              <a:rPr lang="en-US" dirty="0">
                <a:solidFill>
                  <a:srgbClr val="9C6500"/>
                </a:solidFill>
                <a:effectLst/>
                <a:latin typeface="Consolas" panose="020B0609020204030204" pitchFamily="49" charset="0"/>
                <a:cs typeface="Consolas" panose="020B0609020204030204" pitchFamily="49" charset="0"/>
              </a:rPr>
              <a:t>#include</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&lt;</a:t>
            </a:r>
            <a:r>
              <a:rPr lang="en-US" i="1" dirty="0" err="1">
                <a:solidFill>
                  <a:srgbClr val="3D7B7B"/>
                </a:solidFill>
                <a:effectLst/>
                <a:latin typeface="Consolas" panose="020B0609020204030204" pitchFamily="49" charset="0"/>
                <a:cs typeface="Consolas" panose="020B0609020204030204" pitchFamily="49" charset="0"/>
              </a:rPr>
              <a:t>stdio.h</a:t>
            </a:r>
            <a:r>
              <a:rPr lang="en-US" i="1" dirty="0">
                <a:solidFill>
                  <a:srgbClr val="3D7B7B"/>
                </a:solidFill>
                <a:effectLst/>
                <a:latin typeface="Consolas" panose="020B0609020204030204" pitchFamily="49" charset="0"/>
                <a:cs typeface="Consolas" panose="020B0609020204030204" pitchFamily="49" charset="0"/>
              </a:rPr>
              <a:t>&gt;</a:t>
            </a:r>
            <a:endParaRPr lang="en-US" dirty="0">
              <a:solidFill>
                <a:srgbClr val="3D7B7B"/>
              </a:solidFill>
              <a:effectLst/>
              <a:latin typeface="Consolas" panose="020B0609020204030204" pitchFamily="49" charset="0"/>
              <a:cs typeface="Consolas" panose="020B0609020204030204" pitchFamily="49" charset="0"/>
            </a:endParaRPr>
          </a:p>
          <a:p>
            <a:endParaRPr lang="en-US" dirty="0">
              <a:solidFill>
                <a:srgbClr val="BBBBBB"/>
              </a:solidFill>
              <a:effectLst/>
              <a:latin typeface="Consolas" panose="020B0609020204030204" pitchFamily="49" charset="0"/>
              <a:cs typeface="Consolas" panose="020B0609020204030204" pitchFamily="49" charset="0"/>
            </a:endParaRPr>
          </a:p>
          <a:p>
            <a:r>
              <a:rPr lang="en-US" b="1" dirty="0">
                <a:solidFill>
                  <a:srgbClr val="008000"/>
                </a:solidFill>
                <a:effectLst/>
                <a:latin typeface="Consolas" panose="020B0609020204030204" pitchFamily="49" charset="0"/>
                <a:cs typeface="Consolas" panose="020B0609020204030204" pitchFamily="49" charset="0"/>
              </a:rPr>
              <a:t>extern</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a;</a:t>
            </a:r>
            <a:endParaRPr lang="en-US" dirty="0">
              <a:solidFill>
                <a:srgbClr val="008000"/>
              </a:solidFill>
              <a:effectLst/>
              <a:latin typeface="Consolas" panose="020B0609020204030204" pitchFamily="49" charset="0"/>
              <a:cs typeface="Consolas" panose="020B0609020204030204" pitchFamily="49" charset="0"/>
            </a:endParaRPr>
          </a:p>
          <a:p>
            <a:endParaRPr lang="en-US" dirty="0">
              <a:solidFill>
                <a:srgbClr val="BBBBBB"/>
              </a:solidFill>
              <a:effectLst/>
              <a:latin typeface="Consolas" panose="020B0609020204030204" pitchFamily="49" charset="0"/>
              <a:cs typeface="Consolas" panose="020B0609020204030204" pitchFamily="49" charset="0"/>
            </a:endParaRPr>
          </a:p>
          <a:p>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FF"/>
                </a:solidFill>
                <a:effectLst/>
                <a:latin typeface="Consolas" panose="020B0609020204030204" pitchFamily="49" charset="0"/>
                <a:cs typeface="Consolas" panose="020B0609020204030204" pitchFamily="49" charset="0"/>
              </a:rPr>
              <a:t>main</a:t>
            </a:r>
            <a:r>
              <a:rPr lang="en-US" dirty="0">
                <a:solidFill>
                  <a:srgbClr val="000000"/>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a:t>
            </a:r>
            <a:endParaRPr lang="en-US" dirty="0">
              <a:solidFill>
                <a:srgbClr val="0000FF"/>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dirty="0" err="1">
                <a:effectLst/>
                <a:latin typeface="Consolas" panose="020B0609020204030204" pitchFamily="49" charset="0"/>
                <a:cs typeface="Consolas" panose="020B0609020204030204" pitchFamily="49" charset="0"/>
              </a:rPr>
              <a:t>printf</a:t>
            </a:r>
            <a:r>
              <a:rPr lang="en-US" dirty="0">
                <a:effectLst/>
                <a:latin typeface="Consolas" panose="020B0609020204030204" pitchFamily="49" charset="0"/>
                <a:cs typeface="Consolas" panose="020B0609020204030204" pitchFamily="49" charset="0"/>
              </a:rPr>
              <a:t>(</a:t>
            </a:r>
            <a:r>
              <a:rPr lang="en-US" dirty="0">
                <a:solidFill>
                  <a:srgbClr val="BA2121"/>
                </a:solidFill>
                <a:effectLst/>
                <a:latin typeface="Consolas" panose="020B0609020204030204" pitchFamily="49" charset="0"/>
                <a:cs typeface="Consolas" panose="020B0609020204030204" pitchFamily="49" charset="0"/>
              </a:rPr>
              <a:t>"a = %d</a:t>
            </a:r>
            <a:r>
              <a:rPr lang="en-US" b="1" dirty="0">
                <a:solidFill>
                  <a:srgbClr val="AA5D1F"/>
                </a:solidFill>
                <a:effectLst/>
                <a:latin typeface="Consolas" panose="020B0609020204030204" pitchFamily="49" charset="0"/>
                <a:cs typeface="Consolas" panose="020B0609020204030204" pitchFamily="49" charset="0"/>
              </a:rPr>
              <a:t>\n</a:t>
            </a:r>
            <a:r>
              <a:rPr lang="en-US" dirty="0">
                <a:solidFill>
                  <a:srgbClr val="BA2121"/>
                </a:solidFill>
                <a:effectLst/>
                <a:latin typeface="Consolas" panose="020B0609020204030204" pitchFamily="49" charset="0"/>
                <a:cs typeface="Consolas" panose="020B0609020204030204" pitchFamily="49" charset="0"/>
              </a:rPr>
              <a:t>"</a:t>
            </a:r>
            <a:r>
              <a:rPr lang="en-US" dirty="0">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effectLst/>
                <a:latin typeface="Consolas" panose="020B0609020204030204" pitchFamily="49" charset="0"/>
                <a:cs typeface="Consolas" panose="020B0609020204030204" pitchFamily="49" charset="0"/>
              </a:rPr>
              <a:t>a);</a:t>
            </a:r>
          </a:p>
          <a:p>
            <a:r>
              <a:rPr lang="en-US" dirty="0">
                <a:solidFill>
                  <a:srgbClr val="BBBBBB"/>
                </a:solidFill>
                <a:effectLst/>
                <a:latin typeface="Consolas" panose="020B0609020204030204" pitchFamily="49" charset="0"/>
                <a:cs typeface="Consolas" panose="020B0609020204030204" pitchFamily="49" charset="0"/>
              </a:rPr>
              <a:t>    </a:t>
            </a:r>
            <a:r>
              <a:rPr lang="en-US" b="1" dirty="0">
                <a:solidFill>
                  <a:srgbClr val="008000"/>
                </a:solidFill>
                <a:effectLst/>
                <a:latin typeface="Consolas" panose="020B0609020204030204" pitchFamily="49" charset="0"/>
                <a:cs typeface="Consolas" panose="020B0609020204030204" pitchFamily="49" charset="0"/>
              </a:rPr>
              <a:t>return</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0</a:t>
            </a:r>
            <a:r>
              <a:rPr lang="en-US" dirty="0">
                <a:solidFill>
                  <a:srgbClr val="000000"/>
                </a:solidFill>
                <a:effectLst/>
                <a:latin typeface="Consolas" panose="020B0609020204030204" pitchFamily="49" charset="0"/>
                <a:cs typeface="Consolas" panose="020B0609020204030204" pitchFamily="49" charset="0"/>
              </a:rPr>
              <a:t>;</a:t>
            </a:r>
            <a:endParaRPr lang="en-US" dirty="0">
              <a:solidFill>
                <a:srgbClr val="008000"/>
              </a:solidFill>
              <a:effectLst/>
              <a:latin typeface="Consolas" panose="020B0609020204030204" pitchFamily="49" charset="0"/>
              <a:cs typeface="Consolas" panose="020B0609020204030204" pitchFamily="49" charset="0"/>
            </a:endParaRPr>
          </a:p>
          <a:p>
            <a:r>
              <a:rPr lang="en-US" dirty="0">
                <a:effectLst/>
                <a:latin typeface="Consolas" panose="020B0609020204030204" pitchFamily="49" charset="0"/>
                <a:cs typeface="Consolas" panose="020B0609020204030204" pitchFamily="49" charset="0"/>
              </a:rPr>
              <a:t>}</a:t>
            </a:r>
          </a:p>
        </p:txBody>
      </p:sp>
      <p:sp>
        <p:nvSpPr>
          <p:cNvPr id="27" name="TextBox 26">
            <a:extLst>
              <a:ext uri="{FF2B5EF4-FFF2-40B4-BE49-F238E27FC236}">
                <a16:creationId xmlns:a16="http://schemas.microsoft.com/office/drawing/2014/main" id="{705E30CF-E9AF-5DA0-DEFA-6F10352DBC33}"/>
              </a:ext>
            </a:extLst>
          </p:cNvPr>
          <p:cNvSpPr txBox="1"/>
          <p:nvPr/>
        </p:nvSpPr>
        <p:spPr>
          <a:xfrm>
            <a:off x="7667504" y="3429000"/>
            <a:ext cx="4524496" cy="923330"/>
          </a:xfrm>
          <a:prstGeom prst="rect">
            <a:avLst/>
          </a:prstGeom>
          <a:solidFill>
            <a:schemeClr val="tx1">
              <a:lumMod val="75000"/>
              <a:lumOff val="25000"/>
            </a:schemeClr>
          </a:solidFill>
        </p:spPr>
        <p:txBody>
          <a:bodyPr wrap="square">
            <a:spAutoFit/>
          </a:bodyPr>
          <a:lstStyle/>
          <a:p>
            <a:r>
              <a:rPr lang="en-US" dirty="0">
                <a:solidFill>
                  <a:srgbClr val="00B0F0"/>
                </a:solidFill>
                <a:latin typeface="Consolas" panose="020B0609020204030204" pitchFamily="49" charset="0"/>
                <a:cs typeface="Consolas" panose="020B0609020204030204" pitchFamily="49" charset="0"/>
              </a:rPr>
              <a:t>$</a:t>
            </a:r>
            <a:r>
              <a:rPr lang="en-US" dirty="0">
                <a:solidFill>
                  <a:schemeClr val="bg1"/>
                </a:solidFill>
                <a:latin typeface="Consolas" panose="020B0609020204030204" pitchFamily="49" charset="0"/>
                <a:cs typeface="Consolas" panose="020B0609020204030204" pitchFamily="49" charset="0"/>
              </a:rPr>
              <a:t> </a:t>
            </a:r>
            <a:r>
              <a:rPr lang="en-US" dirty="0" err="1">
                <a:solidFill>
                  <a:schemeClr val="bg1"/>
                </a:solidFill>
                <a:latin typeface="Consolas" panose="020B0609020204030204" pitchFamily="49" charset="0"/>
                <a:cs typeface="Consolas" panose="020B0609020204030204" pitchFamily="49" charset="0"/>
              </a:rPr>
              <a:t>gcc</a:t>
            </a:r>
            <a:r>
              <a:rPr lang="en-US" dirty="0">
                <a:solidFill>
                  <a:schemeClr val="bg1"/>
                </a:solidFill>
                <a:latin typeface="Consolas" panose="020B0609020204030204" pitchFamily="49" charset="0"/>
                <a:cs typeface="Consolas" panose="020B0609020204030204" pitchFamily="49" charset="0"/>
              </a:rPr>
              <a:t> -o b </a:t>
            </a:r>
            <a:r>
              <a:rPr lang="en-US" dirty="0" err="1">
                <a:solidFill>
                  <a:schemeClr val="bg1"/>
                </a:solidFill>
                <a:latin typeface="Consolas" panose="020B0609020204030204" pitchFamily="49" charset="0"/>
                <a:cs typeface="Consolas" panose="020B0609020204030204" pitchFamily="49" charset="0"/>
              </a:rPr>
              <a:t>b.c</a:t>
            </a:r>
            <a:r>
              <a:rPr lang="en-US" dirty="0">
                <a:solidFill>
                  <a:schemeClr val="bg1"/>
                </a:solidFill>
                <a:latin typeface="Consolas" panose="020B0609020204030204" pitchFamily="49" charset="0"/>
                <a:cs typeface="Consolas" panose="020B0609020204030204" pitchFamily="49" charset="0"/>
              </a:rPr>
              <a:t> </a:t>
            </a:r>
            <a:r>
              <a:rPr lang="en-US" dirty="0" err="1">
                <a:solidFill>
                  <a:schemeClr val="bg1"/>
                </a:solidFill>
                <a:latin typeface="Consolas" panose="020B0609020204030204" pitchFamily="49" charset="0"/>
                <a:cs typeface="Consolas" panose="020B0609020204030204" pitchFamily="49" charset="0"/>
              </a:rPr>
              <a:t>a.c</a:t>
            </a:r>
            <a:endParaRPr lang="en-US" dirty="0">
              <a:solidFill>
                <a:schemeClr val="bg1"/>
              </a:solidFill>
              <a:latin typeface="Consolas" panose="020B0609020204030204" pitchFamily="49" charset="0"/>
              <a:cs typeface="Consolas" panose="020B0609020204030204" pitchFamily="49" charset="0"/>
            </a:endParaRPr>
          </a:p>
          <a:p>
            <a:r>
              <a:rPr lang="en-US" dirty="0">
                <a:solidFill>
                  <a:srgbClr val="00B0F0"/>
                </a:solidFill>
                <a:latin typeface="Consolas" panose="020B0609020204030204" pitchFamily="49" charset="0"/>
                <a:cs typeface="Consolas" panose="020B0609020204030204" pitchFamily="49" charset="0"/>
              </a:rPr>
              <a:t>$</a:t>
            </a:r>
            <a:r>
              <a:rPr lang="en-US" dirty="0">
                <a:solidFill>
                  <a:schemeClr val="bg1"/>
                </a:solidFill>
                <a:latin typeface="Consolas" panose="020B0609020204030204" pitchFamily="49" charset="0"/>
                <a:cs typeface="Consolas" panose="020B0609020204030204" pitchFamily="49" charset="0"/>
              </a:rPr>
              <a:t> ./b</a:t>
            </a:r>
          </a:p>
          <a:p>
            <a:r>
              <a:rPr lang="en-US" dirty="0">
                <a:solidFill>
                  <a:schemeClr val="bg1"/>
                </a:solidFill>
                <a:latin typeface="Consolas" panose="020B0609020204030204" pitchFamily="49" charset="0"/>
                <a:cs typeface="Consolas" panose="020B0609020204030204" pitchFamily="49" charset="0"/>
              </a:rPr>
              <a:t>a = 42</a:t>
            </a:r>
          </a:p>
        </p:txBody>
      </p:sp>
      <p:sp>
        <p:nvSpPr>
          <p:cNvPr id="28" name="学论网-www.xuelun.me">
            <a:extLst>
              <a:ext uri="{FF2B5EF4-FFF2-40B4-BE49-F238E27FC236}">
                <a16:creationId xmlns:a16="http://schemas.microsoft.com/office/drawing/2014/main" id="{85311BDC-62C0-94A9-57AA-40EB09B60A49}"/>
              </a:ext>
            </a:extLst>
          </p:cNvPr>
          <p:cNvSpPr txBox="1"/>
          <p:nvPr/>
        </p:nvSpPr>
        <p:spPr>
          <a:xfrm>
            <a:off x="691242" y="1681305"/>
            <a:ext cx="10809515" cy="1107996"/>
          </a:xfrm>
          <a:prstGeom prst="rect">
            <a:avLst/>
          </a:prstGeom>
          <a:noFill/>
          <a:ln>
            <a:noFill/>
          </a:ln>
        </p:spPr>
        <p:txBody>
          <a:bodyPr wrap="square" lIns="0" tIns="0" rIns="0" bIns="0" rtlCol="0">
            <a:spAutoFit/>
          </a:bodyPr>
          <a:lstStyle/>
          <a:p>
            <a:r>
              <a:rPr lang="zh-CN" altLang="en-US" sz="2400" dirty="0">
                <a:latin typeface="Consolas" panose="020B0609020204030204" pitchFamily="49" charset="0"/>
                <a:ea typeface="Microsoft YaHei" panose="020B0503020204020204" pitchFamily="34" charset="-122"/>
                <a:cs typeface="Consolas" panose="020B0609020204030204" pitchFamily="49" charset="0"/>
              </a:rPr>
              <a:t>通过</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`extern int a;`</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来</a:t>
            </a:r>
            <a:r>
              <a:rPr lang="zh-CN" altLang="en-US"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声明</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全局变量</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，那么</a:t>
            </a:r>
            <a:r>
              <a:rPr lang="en-US" altLang="zh-CN" sz="2400" dirty="0" err="1">
                <a:latin typeface="Consolas" panose="020B0609020204030204" pitchFamily="49" charset="0"/>
                <a:ea typeface="Microsoft YaHei" panose="020B0503020204020204" pitchFamily="34" charset="-122"/>
                <a:cs typeface="Consolas" panose="020B0609020204030204" pitchFamily="49" charset="0"/>
              </a:rPr>
              <a:t>b.c</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文件里就可以通过</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来使用同一个程序其他文件里</a:t>
            </a:r>
            <a:r>
              <a:rPr lang="zh-CN" altLang="en-US"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定义</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的全局变量</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err="1">
                <a:latin typeface="Consolas" panose="020B0609020204030204" pitchFamily="49" charset="0"/>
                <a:ea typeface="Microsoft YaHei" panose="020B0503020204020204" pitchFamily="34" charset="-122"/>
                <a:cs typeface="Consolas" panose="020B0609020204030204" pitchFamily="49" charset="0"/>
              </a:rPr>
              <a:t>a.c</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里的变量</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跟</a:t>
            </a:r>
            <a:r>
              <a:rPr lang="en-US" altLang="zh-CN" sz="2400" dirty="0" err="1">
                <a:latin typeface="Consolas" panose="020B0609020204030204" pitchFamily="49" charset="0"/>
                <a:ea typeface="Microsoft YaHei" panose="020B0503020204020204" pitchFamily="34" charset="-122"/>
                <a:cs typeface="Consolas" panose="020B0609020204030204" pitchFamily="49" charset="0"/>
              </a:rPr>
              <a:t>b.c</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里的变量</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指向同一个存储空间。</a:t>
            </a:r>
            <a:endParaRPr lang="en-US" altLang="zh-CN" sz="2400" dirty="0">
              <a:latin typeface="Consolas" panose="020B0609020204030204" pitchFamily="49" charset="0"/>
              <a:ea typeface="Microsoft YaHei" panose="020B0503020204020204" pitchFamily="34" charset="-122"/>
              <a:cs typeface="Consolas" panose="020B0609020204030204" pitchFamily="49" charset="0"/>
            </a:endParaRPr>
          </a:p>
        </p:txBody>
      </p:sp>
      <p:sp>
        <p:nvSpPr>
          <p:cNvPr id="29" name="TextBox 28">
            <a:extLst>
              <a:ext uri="{FF2B5EF4-FFF2-40B4-BE49-F238E27FC236}">
                <a16:creationId xmlns:a16="http://schemas.microsoft.com/office/drawing/2014/main" id="{AECD9643-91CC-3DB8-404B-FD52C379C585}"/>
              </a:ext>
            </a:extLst>
          </p:cNvPr>
          <p:cNvSpPr txBox="1"/>
          <p:nvPr/>
        </p:nvSpPr>
        <p:spPr>
          <a:xfrm>
            <a:off x="7667504" y="3030417"/>
            <a:ext cx="1159292" cy="369332"/>
          </a:xfrm>
          <a:prstGeom prst="rect">
            <a:avLst/>
          </a:prstGeom>
          <a:noFill/>
        </p:spPr>
        <p:txBody>
          <a:bodyPr wrap="none" rtlCol="0">
            <a:spAutoFit/>
          </a:bodyPr>
          <a:lstStyle/>
          <a:p>
            <a:r>
              <a:rPr lang="en-US" dirty="0" err="1">
                <a:solidFill>
                  <a:srgbClr val="008001"/>
                </a:solidFill>
                <a:latin typeface="Microsoft YaHei" panose="020B0503020204020204" pitchFamily="34" charset="-122"/>
                <a:ea typeface="Microsoft YaHei" panose="020B0503020204020204" pitchFamily="34" charset="-122"/>
              </a:rPr>
              <a:t>正常运行</a:t>
            </a:r>
            <a:r>
              <a:rPr lang="en-US" dirty="0">
                <a:solidFill>
                  <a:srgbClr val="008001"/>
                </a:solidFill>
                <a:latin typeface="Microsoft YaHei" panose="020B0503020204020204" pitchFamily="34" charset="-122"/>
                <a:ea typeface="Microsoft YaHei" panose="020B0503020204020204" pitchFamily="34" charset="-122"/>
              </a:rPr>
              <a:t>:</a:t>
            </a:r>
          </a:p>
        </p:txBody>
      </p:sp>
      <p:cxnSp>
        <p:nvCxnSpPr>
          <p:cNvPr id="8" name="Straight Arrow Connector 7">
            <a:extLst>
              <a:ext uri="{FF2B5EF4-FFF2-40B4-BE49-F238E27FC236}">
                <a16:creationId xmlns:a16="http://schemas.microsoft.com/office/drawing/2014/main" id="{48DF54FF-2A13-8F33-A0F1-C07AF92ADD4F}"/>
              </a:ext>
            </a:extLst>
          </p:cNvPr>
          <p:cNvCxnSpPr/>
          <p:nvPr/>
        </p:nvCxnSpPr>
        <p:spPr>
          <a:xfrm flipH="1" flipV="1">
            <a:off x="605642" y="4046080"/>
            <a:ext cx="3228110" cy="3952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1820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学论网-矩形 1">
            <a:extLst>
              <a:ext uri="{FF2B5EF4-FFF2-40B4-BE49-F238E27FC236}">
                <a16:creationId xmlns:a16="http://schemas.microsoft.com/office/drawing/2014/main" id="{A0A0D46F-9225-34CF-C885-1D4E76F3F44A}"/>
              </a:ext>
            </a:extLst>
          </p:cNvPr>
          <p:cNvSpPr/>
          <p:nvPr/>
        </p:nvSpPr>
        <p:spPr>
          <a:xfrm>
            <a:off x="0" y="672782"/>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extern </a:t>
            </a:r>
            <a:r>
              <a:rPr lang="en-US" altLang="zh-CN" sz="2800" b="1" kern="0" dirty="0" err="1">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v.s</a:t>
            </a:r>
            <a:r>
              <a:rPr lang="en-US" altLang="zh-CN"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 static</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13" name="TextBox 12">
            <a:extLst>
              <a:ext uri="{FF2B5EF4-FFF2-40B4-BE49-F238E27FC236}">
                <a16:creationId xmlns:a16="http://schemas.microsoft.com/office/drawing/2014/main" id="{6C423169-E7FD-11D6-B094-F5332F32102B}"/>
              </a:ext>
            </a:extLst>
          </p:cNvPr>
          <p:cNvSpPr txBox="1"/>
          <p:nvPr/>
        </p:nvSpPr>
        <p:spPr>
          <a:xfrm>
            <a:off x="0" y="3399749"/>
            <a:ext cx="3503220" cy="646331"/>
          </a:xfrm>
          <a:prstGeom prst="rect">
            <a:avLst/>
          </a:prstGeom>
          <a:solidFill>
            <a:schemeClr val="bg2"/>
          </a:solidFill>
        </p:spPr>
        <p:txBody>
          <a:bodyPr wrap="square">
            <a:spAutoFit/>
          </a:bodyPr>
          <a:lstStyle/>
          <a:p>
            <a:r>
              <a:rPr lang="en-US" i="1" dirty="0">
                <a:solidFill>
                  <a:srgbClr val="3D7B7B"/>
                </a:solidFill>
                <a:effectLst/>
                <a:latin typeface="Consolas" panose="020B0609020204030204" pitchFamily="49" charset="0"/>
                <a:cs typeface="Consolas" panose="020B0609020204030204" pitchFamily="49" charset="0"/>
              </a:rPr>
              <a:t>/* </a:t>
            </a:r>
            <a:r>
              <a:rPr lang="en-US" i="1" dirty="0" err="1">
                <a:solidFill>
                  <a:srgbClr val="3D7B7B"/>
                </a:solidFill>
                <a:effectLst/>
                <a:latin typeface="Consolas" panose="020B0609020204030204" pitchFamily="49" charset="0"/>
                <a:cs typeface="Consolas" panose="020B0609020204030204" pitchFamily="49" charset="0"/>
              </a:rPr>
              <a:t>a.c</a:t>
            </a:r>
            <a:r>
              <a:rPr lang="en-US" i="1" dirty="0">
                <a:solidFill>
                  <a:srgbClr val="3D7B7B"/>
                </a:solidFill>
                <a:effectLst/>
                <a:latin typeface="Consolas" panose="020B0609020204030204" pitchFamily="49" charset="0"/>
                <a:cs typeface="Consolas" panose="020B0609020204030204" pitchFamily="49" charset="0"/>
              </a:rPr>
              <a:t> */</a:t>
            </a:r>
            <a:endParaRPr lang="en-US" dirty="0">
              <a:solidFill>
                <a:srgbClr val="3D7B7B"/>
              </a:solidFill>
              <a:effectLst/>
              <a:latin typeface="Consolas" panose="020B0609020204030204" pitchFamily="49" charset="0"/>
              <a:cs typeface="Consolas" panose="020B0609020204030204" pitchFamily="49" charset="0"/>
            </a:endParaRPr>
          </a:p>
          <a:p>
            <a:r>
              <a:rPr lang="en-US" b="1" dirty="0">
                <a:solidFill>
                  <a:srgbClr val="008000"/>
                </a:solidFill>
                <a:effectLst/>
                <a:latin typeface="Consolas" panose="020B0609020204030204" pitchFamily="49" charset="0"/>
                <a:cs typeface="Consolas" panose="020B0609020204030204" pitchFamily="49" charset="0"/>
              </a:rPr>
              <a:t>static</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a</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42</a:t>
            </a:r>
            <a:r>
              <a:rPr lang="en-US" dirty="0">
                <a:solidFill>
                  <a:srgbClr val="000000"/>
                </a:solidFill>
                <a:effectLst/>
                <a:latin typeface="Consolas" panose="020B0609020204030204" pitchFamily="49" charset="0"/>
                <a:cs typeface="Consolas" panose="020B0609020204030204" pitchFamily="49" charset="0"/>
              </a:rPr>
              <a:t>;</a:t>
            </a:r>
            <a:endParaRPr lang="en-US" dirty="0">
              <a:solidFill>
                <a:srgbClr val="008000"/>
              </a:solidFill>
              <a:effectLst/>
              <a:latin typeface="Consolas" panose="020B0609020204030204" pitchFamily="49" charset="0"/>
              <a:cs typeface="Consolas" panose="020B0609020204030204" pitchFamily="49" charset="0"/>
            </a:endParaRPr>
          </a:p>
        </p:txBody>
      </p:sp>
      <p:sp>
        <p:nvSpPr>
          <p:cNvPr id="20" name="TextBox 19">
            <a:extLst>
              <a:ext uri="{FF2B5EF4-FFF2-40B4-BE49-F238E27FC236}">
                <a16:creationId xmlns:a16="http://schemas.microsoft.com/office/drawing/2014/main" id="{5DF3240D-D0F9-E585-C838-D0534C690434}"/>
              </a:ext>
            </a:extLst>
          </p:cNvPr>
          <p:cNvSpPr txBox="1"/>
          <p:nvPr/>
        </p:nvSpPr>
        <p:spPr>
          <a:xfrm>
            <a:off x="3833752" y="3429000"/>
            <a:ext cx="3503220" cy="2585323"/>
          </a:xfrm>
          <a:prstGeom prst="rect">
            <a:avLst/>
          </a:prstGeom>
          <a:solidFill>
            <a:schemeClr val="bg2"/>
          </a:solidFill>
        </p:spPr>
        <p:txBody>
          <a:bodyPr wrap="square">
            <a:spAutoFit/>
          </a:bodyPr>
          <a:lstStyle/>
          <a:p>
            <a:r>
              <a:rPr lang="en-US" i="1" dirty="0">
                <a:solidFill>
                  <a:srgbClr val="3D7B7B"/>
                </a:solidFill>
                <a:effectLst/>
                <a:latin typeface="Consolas" panose="020B0609020204030204" pitchFamily="49" charset="0"/>
                <a:cs typeface="Consolas" panose="020B0609020204030204" pitchFamily="49" charset="0"/>
              </a:rPr>
              <a:t>/* </a:t>
            </a:r>
            <a:r>
              <a:rPr lang="en-US" i="1" dirty="0" err="1">
                <a:solidFill>
                  <a:srgbClr val="3D7B7B"/>
                </a:solidFill>
                <a:effectLst/>
                <a:latin typeface="Consolas" panose="020B0609020204030204" pitchFamily="49" charset="0"/>
                <a:cs typeface="Consolas" panose="020B0609020204030204" pitchFamily="49" charset="0"/>
              </a:rPr>
              <a:t>b.c</a:t>
            </a:r>
            <a:r>
              <a:rPr lang="en-US" i="1" dirty="0">
                <a:solidFill>
                  <a:srgbClr val="3D7B7B"/>
                </a:solidFill>
                <a:effectLst/>
                <a:latin typeface="Consolas" panose="020B0609020204030204" pitchFamily="49" charset="0"/>
                <a:cs typeface="Consolas" panose="020B0609020204030204" pitchFamily="49" charset="0"/>
              </a:rPr>
              <a:t> */</a:t>
            </a:r>
            <a:endParaRPr lang="en-US" dirty="0">
              <a:solidFill>
                <a:srgbClr val="3D7B7B"/>
              </a:solidFill>
              <a:effectLst/>
              <a:latin typeface="Consolas" panose="020B0609020204030204" pitchFamily="49" charset="0"/>
              <a:cs typeface="Consolas" panose="020B0609020204030204" pitchFamily="49" charset="0"/>
            </a:endParaRPr>
          </a:p>
          <a:p>
            <a:r>
              <a:rPr lang="en-US" dirty="0">
                <a:solidFill>
                  <a:srgbClr val="9C6500"/>
                </a:solidFill>
                <a:effectLst/>
                <a:latin typeface="Consolas" panose="020B0609020204030204" pitchFamily="49" charset="0"/>
                <a:cs typeface="Consolas" panose="020B0609020204030204" pitchFamily="49" charset="0"/>
              </a:rPr>
              <a:t>#include</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&lt;</a:t>
            </a:r>
            <a:r>
              <a:rPr lang="en-US" i="1" dirty="0" err="1">
                <a:solidFill>
                  <a:srgbClr val="3D7B7B"/>
                </a:solidFill>
                <a:effectLst/>
                <a:latin typeface="Consolas" panose="020B0609020204030204" pitchFamily="49" charset="0"/>
                <a:cs typeface="Consolas" panose="020B0609020204030204" pitchFamily="49" charset="0"/>
              </a:rPr>
              <a:t>stdio.h</a:t>
            </a:r>
            <a:r>
              <a:rPr lang="en-US" i="1" dirty="0">
                <a:solidFill>
                  <a:srgbClr val="3D7B7B"/>
                </a:solidFill>
                <a:effectLst/>
                <a:latin typeface="Consolas" panose="020B0609020204030204" pitchFamily="49" charset="0"/>
                <a:cs typeface="Consolas" panose="020B0609020204030204" pitchFamily="49" charset="0"/>
              </a:rPr>
              <a:t>&gt;</a:t>
            </a:r>
            <a:endParaRPr lang="en-US" dirty="0">
              <a:solidFill>
                <a:srgbClr val="3D7B7B"/>
              </a:solidFill>
              <a:effectLst/>
              <a:latin typeface="Consolas" panose="020B0609020204030204" pitchFamily="49" charset="0"/>
              <a:cs typeface="Consolas" panose="020B0609020204030204" pitchFamily="49" charset="0"/>
            </a:endParaRPr>
          </a:p>
          <a:p>
            <a:endParaRPr lang="en-US" dirty="0">
              <a:solidFill>
                <a:srgbClr val="BBBBBB"/>
              </a:solidFill>
              <a:effectLst/>
              <a:latin typeface="Consolas" panose="020B0609020204030204" pitchFamily="49" charset="0"/>
              <a:cs typeface="Consolas" panose="020B0609020204030204" pitchFamily="49" charset="0"/>
            </a:endParaRPr>
          </a:p>
          <a:p>
            <a:r>
              <a:rPr lang="en-US" b="1" dirty="0">
                <a:solidFill>
                  <a:srgbClr val="008000"/>
                </a:solidFill>
                <a:effectLst/>
                <a:latin typeface="Consolas" panose="020B0609020204030204" pitchFamily="49" charset="0"/>
                <a:cs typeface="Consolas" panose="020B0609020204030204" pitchFamily="49" charset="0"/>
              </a:rPr>
              <a:t>extern</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a;</a:t>
            </a:r>
            <a:endParaRPr lang="en-US" dirty="0">
              <a:solidFill>
                <a:srgbClr val="008000"/>
              </a:solidFill>
              <a:effectLst/>
              <a:latin typeface="Consolas" panose="020B0609020204030204" pitchFamily="49" charset="0"/>
              <a:cs typeface="Consolas" panose="020B0609020204030204" pitchFamily="49" charset="0"/>
            </a:endParaRPr>
          </a:p>
          <a:p>
            <a:endParaRPr lang="en-US" dirty="0">
              <a:solidFill>
                <a:srgbClr val="BBBBBB"/>
              </a:solidFill>
              <a:effectLst/>
              <a:latin typeface="Consolas" panose="020B0609020204030204" pitchFamily="49" charset="0"/>
              <a:cs typeface="Consolas" panose="020B0609020204030204" pitchFamily="49" charset="0"/>
            </a:endParaRPr>
          </a:p>
          <a:p>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FF"/>
                </a:solidFill>
                <a:effectLst/>
                <a:latin typeface="Consolas" panose="020B0609020204030204" pitchFamily="49" charset="0"/>
                <a:cs typeface="Consolas" panose="020B0609020204030204" pitchFamily="49" charset="0"/>
              </a:rPr>
              <a:t>main</a:t>
            </a:r>
            <a:r>
              <a:rPr lang="en-US" dirty="0">
                <a:solidFill>
                  <a:srgbClr val="000000"/>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a:t>
            </a:r>
            <a:endParaRPr lang="en-US" dirty="0">
              <a:solidFill>
                <a:srgbClr val="0000FF"/>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dirty="0" err="1">
                <a:effectLst/>
                <a:latin typeface="Consolas" panose="020B0609020204030204" pitchFamily="49" charset="0"/>
                <a:cs typeface="Consolas" panose="020B0609020204030204" pitchFamily="49" charset="0"/>
              </a:rPr>
              <a:t>printf</a:t>
            </a:r>
            <a:r>
              <a:rPr lang="en-US" dirty="0">
                <a:effectLst/>
                <a:latin typeface="Consolas" panose="020B0609020204030204" pitchFamily="49" charset="0"/>
                <a:cs typeface="Consolas" panose="020B0609020204030204" pitchFamily="49" charset="0"/>
              </a:rPr>
              <a:t>(</a:t>
            </a:r>
            <a:r>
              <a:rPr lang="en-US" dirty="0">
                <a:solidFill>
                  <a:srgbClr val="BA2121"/>
                </a:solidFill>
                <a:effectLst/>
                <a:latin typeface="Consolas" panose="020B0609020204030204" pitchFamily="49" charset="0"/>
                <a:cs typeface="Consolas" panose="020B0609020204030204" pitchFamily="49" charset="0"/>
              </a:rPr>
              <a:t>"a = %d</a:t>
            </a:r>
            <a:r>
              <a:rPr lang="en-US" b="1" dirty="0">
                <a:solidFill>
                  <a:srgbClr val="AA5D1F"/>
                </a:solidFill>
                <a:effectLst/>
                <a:latin typeface="Consolas" panose="020B0609020204030204" pitchFamily="49" charset="0"/>
                <a:cs typeface="Consolas" panose="020B0609020204030204" pitchFamily="49" charset="0"/>
              </a:rPr>
              <a:t>\n</a:t>
            </a:r>
            <a:r>
              <a:rPr lang="en-US" dirty="0">
                <a:solidFill>
                  <a:srgbClr val="BA2121"/>
                </a:solidFill>
                <a:effectLst/>
                <a:latin typeface="Consolas" panose="020B0609020204030204" pitchFamily="49" charset="0"/>
                <a:cs typeface="Consolas" panose="020B0609020204030204" pitchFamily="49" charset="0"/>
              </a:rPr>
              <a:t>"</a:t>
            </a:r>
            <a:r>
              <a:rPr lang="en-US" dirty="0">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effectLst/>
                <a:latin typeface="Consolas" panose="020B0609020204030204" pitchFamily="49" charset="0"/>
                <a:cs typeface="Consolas" panose="020B0609020204030204" pitchFamily="49" charset="0"/>
              </a:rPr>
              <a:t>a);</a:t>
            </a:r>
          </a:p>
          <a:p>
            <a:r>
              <a:rPr lang="en-US" dirty="0">
                <a:solidFill>
                  <a:srgbClr val="BBBBBB"/>
                </a:solidFill>
                <a:effectLst/>
                <a:latin typeface="Consolas" panose="020B0609020204030204" pitchFamily="49" charset="0"/>
                <a:cs typeface="Consolas" panose="020B0609020204030204" pitchFamily="49" charset="0"/>
              </a:rPr>
              <a:t>    </a:t>
            </a:r>
            <a:r>
              <a:rPr lang="en-US" b="1" dirty="0">
                <a:solidFill>
                  <a:srgbClr val="008000"/>
                </a:solidFill>
                <a:effectLst/>
                <a:latin typeface="Consolas" panose="020B0609020204030204" pitchFamily="49" charset="0"/>
                <a:cs typeface="Consolas" panose="020B0609020204030204" pitchFamily="49" charset="0"/>
              </a:rPr>
              <a:t>return</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0</a:t>
            </a:r>
            <a:r>
              <a:rPr lang="en-US" dirty="0">
                <a:solidFill>
                  <a:srgbClr val="000000"/>
                </a:solidFill>
                <a:effectLst/>
                <a:latin typeface="Consolas" panose="020B0609020204030204" pitchFamily="49" charset="0"/>
                <a:cs typeface="Consolas" panose="020B0609020204030204" pitchFamily="49" charset="0"/>
              </a:rPr>
              <a:t>;</a:t>
            </a:r>
            <a:endParaRPr lang="en-US" dirty="0">
              <a:solidFill>
                <a:srgbClr val="008000"/>
              </a:solidFill>
              <a:effectLst/>
              <a:latin typeface="Consolas" panose="020B0609020204030204" pitchFamily="49" charset="0"/>
              <a:cs typeface="Consolas" panose="020B0609020204030204" pitchFamily="49" charset="0"/>
            </a:endParaRPr>
          </a:p>
          <a:p>
            <a:r>
              <a:rPr lang="en-US" dirty="0">
                <a:effectLst/>
                <a:latin typeface="Consolas" panose="020B0609020204030204" pitchFamily="49" charset="0"/>
                <a:cs typeface="Consolas" panose="020B0609020204030204" pitchFamily="49" charset="0"/>
              </a:rPr>
              <a:t>}</a:t>
            </a:r>
          </a:p>
        </p:txBody>
      </p:sp>
      <p:sp>
        <p:nvSpPr>
          <p:cNvPr id="27" name="TextBox 26">
            <a:extLst>
              <a:ext uri="{FF2B5EF4-FFF2-40B4-BE49-F238E27FC236}">
                <a16:creationId xmlns:a16="http://schemas.microsoft.com/office/drawing/2014/main" id="{705E30CF-E9AF-5DA0-DEFA-6F10352DBC33}"/>
              </a:ext>
            </a:extLst>
          </p:cNvPr>
          <p:cNvSpPr txBox="1"/>
          <p:nvPr/>
        </p:nvSpPr>
        <p:spPr>
          <a:xfrm>
            <a:off x="7667504" y="3429000"/>
            <a:ext cx="4524496" cy="2031325"/>
          </a:xfrm>
          <a:prstGeom prst="rect">
            <a:avLst/>
          </a:prstGeom>
          <a:solidFill>
            <a:schemeClr val="tx1">
              <a:lumMod val="75000"/>
              <a:lumOff val="25000"/>
            </a:schemeClr>
          </a:solidFill>
        </p:spPr>
        <p:txBody>
          <a:bodyPr wrap="square">
            <a:spAutoFit/>
          </a:bodyPr>
          <a:lstStyle/>
          <a:p>
            <a:r>
              <a:rPr lang="en-US" dirty="0">
                <a:solidFill>
                  <a:srgbClr val="00B0F0"/>
                </a:solidFill>
                <a:latin typeface="Consolas" panose="020B0609020204030204" pitchFamily="49" charset="0"/>
                <a:cs typeface="Consolas" panose="020B0609020204030204" pitchFamily="49" charset="0"/>
              </a:rPr>
              <a:t>$</a:t>
            </a:r>
            <a:r>
              <a:rPr lang="en-US" dirty="0">
                <a:solidFill>
                  <a:schemeClr val="bg1"/>
                </a:solidFill>
                <a:latin typeface="Consolas" panose="020B0609020204030204" pitchFamily="49" charset="0"/>
                <a:cs typeface="Consolas" panose="020B0609020204030204" pitchFamily="49" charset="0"/>
              </a:rPr>
              <a:t> </a:t>
            </a:r>
            <a:r>
              <a:rPr lang="en-US" dirty="0" err="1">
                <a:solidFill>
                  <a:schemeClr val="bg1"/>
                </a:solidFill>
                <a:latin typeface="Consolas" panose="020B0609020204030204" pitchFamily="49" charset="0"/>
                <a:cs typeface="Consolas" panose="020B0609020204030204" pitchFamily="49" charset="0"/>
              </a:rPr>
              <a:t>gcc</a:t>
            </a:r>
            <a:r>
              <a:rPr lang="en-US" dirty="0">
                <a:solidFill>
                  <a:schemeClr val="bg1"/>
                </a:solidFill>
                <a:latin typeface="Consolas" panose="020B0609020204030204" pitchFamily="49" charset="0"/>
                <a:cs typeface="Consolas" panose="020B0609020204030204" pitchFamily="49" charset="0"/>
              </a:rPr>
              <a:t> -o b </a:t>
            </a:r>
            <a:r>
              <a:rPr lang="en-US" dirty="0" err="1">
                <a:solidFill>
                  <a:schemeClr val="bg1"/>
                </a:solidFill>
                <a:latin typeface="Consolas" panose="020B0609020204030204" pitchFamily="49" charset="0"/>
                <a:cs typeface="Consolas" panose="020B0609020204030204" pitchFamily="49" charset="0"/>
              </a:rPr>
              <a:t>b.c</a:t>
            </a:r>
            <a:r>
              <a:rPr lang="en-US" dirty="0">
                <a:solidFill>
                  <a:schemeClr val="bg1"/>
                </a:solidFill>
                <a:latin typeface="Consolas" panose="020B0609020204030204" pitchFamily="49" charset="0"/>
                <a:cs typeface="Consolas" panose="020B0609020204030204" pitchFamily="49" charset="0"/>
              </a:rPr>
              <a:t> </a:t>
            </a:r>
            <a:r>
              <a:rPr lang="en-US" dirty="0" err="1">
                <a:solidFill>
                  <a:schemeClr val="bg1"/>
                </a:solidFill>
                <a:latin typeface="Consolas" panose="020B0609020204030204" pitchFamily="49" charset="0"/>
                <a:cs typeface="Consolas" panose="020B0609020204030204" pitchFamily="49" charset="0"/>
              </a:rPr>
              <a:t>a.c</a:t>
            </a:r>
            <a:endParaRPr lang="en-US" dirty="0">
              <a:solidFill>
                <a:schemeClr val="bg1"/>
              </a:solidFill>
              <a:latin typeface="Consolas" panose="020B0609020204030204" pitchFamily="49" charset="0"/>
              <a:cs typeface="Consolas" panose="020B0609020204030204" pitchFamily="49" charset="0"/>
            </a:endParaRPr>
          </a:p>
          <a:p>
            <a:r>
              <a:rPr lang="en-US" dirty="0">
                <a:solidFill>
                  <a:schemeClr val="bg1"/>
                </a:solidFill>
                <a:latin typeface="Consolas" panose="020B0609020204030204" pitchFamily="49" charset="0"/>
                <a:cs typeface="Consolas" panose="020B0609020204030204" pitchFamily="49" charset="0"/>
              </a:rPr>
              <a:t>/</a:t>
            </a:r>
            <a:r>
              <a:rPr lang="en-US" dirty="0" err="1">
                <a:solidFill>
                  <a:schemeClr val="bg1"/>
                </a:solidFill>
                <a:latin typeface="Consolas" panose="020B0609020204030204" pitchFamily="49" charset="0"/>
                <a:cs typeface="Consolas" panose="020B0609020204030204" pitchFamily="49" charset="0"/>
              </a:rPr>
              <a:t>usr</a:t>
            </a:r>
            <a:r>
              <a:rPr lang="en-US" dirty="0">
                <a:solidFill>
                  <a:schemeClr val="bg1"/>
                </a:solidFill>
                <a:latin typeface="Consolas" panose="020B0609020204030204" pitchFamily="49" charset="0"/>
                <a:cs typeface="Consolas" panose="020B0609020204030204" pitchFamily="49" charset="0"/>
              </a:rPr>
              <a:t>/bin/</a:t>
            </a:r>
            <a:r>
              <a:rPr lang="en-US" dirty="0" err="1">
                <a:solidFill>
                  <a:schemeClr val="bg1"/>
                </a:solidFill>
                <a:latin typeface="Consolas" panose="020B0609020204030204" pitchFamily="49" charset="0"/>
                <a:cs typeface="Consolas" panose="020B0609020204030204" pitchFamily="49" charset="0"/>
              </a:rPr>
              <a:t>ld</a:t>
            </a:r>
            <a:r>
              <a:rPr lang="en-US" dirty="0">
                <a:solidFill>
                  <a:schemeClr val="bg1"/>
                </a:solidFill>
                <a:latin typeface="Consolas" panose="020B0609020204030204" pitchFamily="49" charset="0"/>
                <a:cs typeface="Consolas" panose="020B0609020204030204" pitchFamily="49" charset="0"/>
              </a:rPr>
              <a:t>: /</a:t>
            </a:r>
            <a:r>
              <a:rPr lang="en-US" dirty="0" err="1">
                <a:solidFill>
                  <a:schemeClr val="bg1"/>
                </a:solidFill>
                <a:latin typeface="Consolas" panose="020B0609020204030204" pitchFamily="49" charset="0"/>
                <a:cs typeface="Consolas" panose="020B0609020204030204" pitchFamily="49" charset="0"/>
              </a:rPr>
              <a:t>tmp</a:t>
            </a:r>
            <a:r>
              <a:rPr lang="en-US" dirty="0">
                <a:solidFill>
                  <a:schemeClr val="bg1"/>
                </a:solidFill>
                <a:latin typeface="Consolas" panose="020B0609020204030204" pitchFamily="49" charset="0"/>
                <a:cs typeface="Consolas" panose="020B0609020204030204" pitchFamily="49" charset="0"/>
              </a:rPr>
              <a:t>/</a:t>
            </a:r>
            <a:r>
              <a:rPr lang="en-US" dirty="0" err="1">
                <a:solidFill>
                  <a:schemeClr val="bg1"/>
                </a:solidFill>
                <a:latin typeface="Consolas" panose="020B0609020204030204" pitchFamily="49" charset="0"/>
                <a:cs typeface="Consolas" panose="020B0609020204030204" pitchFamily="49" charset="0"/>
              </a:rPr>
              <a:t>cckYSdDq.o</a:t>
            </a:r>
            <a:r>
              <a:rPr lang="en-US" dirty="0">
                <a:solidFill>
                  <a:schemeClr val="bg1"/>
                </a:solidFill>
                <a:latin typeface="Consolas" panose="020B0609020204030204" pitchFamily="49" charset="0"/>
                <a:cs typeface="Consolas" panose="020B0609020204030204" pitchFamily="49" charset="0"/>
              </a:rPr>
              <a:t>: in function `main':</a:t>
            </a:r>
          </a:p>
          <a:p>
            <a:r>
              <a:rPr lang="en-US" dirty="0" err="1">
                <a:solidFill>
                  <a:schemeClr val="bg1"/>
                </a:solidFill>
                <a:latin typeface="Consolas" panose="020B0609020204030204" pitchFamily="49" charset="0"/>
                <a:cs typeface="Consolas" panose="020B0609020204030204" pitchFamily="49" charset="0"/>
              </a:rPr>
              <a:t>b.c</a:t>
            </a:r>
            <a:r>
              <a:rPr lang="en-US" dirty="0">
                <a:solidFill>
                  <a:schemeClr val="bg1"/>
                </a:solidFill>
                <a:latin typeface="Consolas" panose="020B0609020204030204" pitchFamily="49" charset="0"/>
                <a:cs typeface="Consolas" panose="020B0609020204030204" pitchFamily="49" charset="0"/>
              </a:rPr>
              <a:t>:(.text+0xa): undefined reference to `a'</a:t>
            </a:r>
          </a:p>
          <a:p>
            <a:r>
              <a:rPr lang="en-US" dirty="0">
                <a:solidFill>
                  <a:schemeClr val="bg1"/>
                </a:solidFill>
                <a:latin typeface="Consolas" panose="020B0609020204030204" pitchFamily="49" charset="0"/>
                <a:cs typeface="Consolas" panose="020B0609020204030204" pitchFamily="49" charset="0"/>
              </a:rPr>
              <a:t>collect2: error: </a:t>
            </a:r>
            <a:r>
              <a:rPr lang="en-US" dirty="0" err="1">
                <a:solidFill>
                  <a:schemeClr val="bg1"/>
                </a:solidFill>
                <a:latin typeface="Consolas" panose="020B0609020204030204" pitchFamily="49" charset="0"/>
                <a:cs typeface="Consolas" panose="020B0609020204030204" pitchFamily="49" charset="0"/>
              </a:rPr>
              <a:t>ld</a:t>
            </a:r>
            <a:r>
              <a:rPr lang="en-US" dirty="0">
                <a:solidFill>
                  <a:schemeClr val="bg1"/>
                </a:solidFill>
                <a:latin typeface="Consolas" panose="020B0609020204030204" pitchFamily="49" charset="0"/>
                <a:cs typeface="Consolas" panose="020B0609020204030204" pitchFamily="49" charset="0"/>
              </a:rPr>
              <a:t> returned 1 exit status</a:t>
            </a:r>
          </a:p>
        </p:txBody>
      </p:sp>
      <p:sp>
        <p:nvSpPr>
          <p:cNvPr id="28" name="学论网-www.xuelun.me">
            <a:extLst>
              <a:ext uri="{FF2B5EF4-FFF2-40B4-BE49-F238E27FC236}">
                <a16:creationId xmlns:a16="http://schemas.microsoft.com/office/drawing/2014/main" id="{85311BDC-62C0-94A9-57AA-40EB09B60A49}"/>
              </a:ext>
            </a:extLst>
          </p:cNvPr>
          <p:cNvSpPr txBox="1"/>
          <p:nvPr/>
        </p:nvSpPr>
        <p:spPr>
          <a:xfrm>
            <a:off x="691242" y="1681305"/>
            <a:ext cx="10809515" cy="1477328"/>
          </a:xfrm>
          <a:prstGeom prst="rect">
            <a:avLst/>
          </a:prstGeom>
          <a:noFill/>
          <a:ln>
            <a:noFill/>
          </a:ln>
        </p:spPr>
        <p:txBody>
          <a:bodyPr wrap="square" lIns="0" tIns="0" rIns="0" bIns="0" rtlCol="0">
            <a:spAutoFit/>
          </a:bodyPr>
          <a:lstStyle/>
          <a:p>
            <a:r>
              <a:rPr lang="zh-CN" altLang="en-US" sz="2400" dirty="0">
                <a:latin typeface="Consolas" panose="020B0609020204030204" pitchFamily="49" charset="0"/>
                <a:ea typeface="Microsoft YaHei" panose="020B0503020204020204" pitchFamily="34" charset="-122"/>
                <a:cs typeface="Consolas" panose="020B0609020204030204" pitchFamily="49" charset="0"/>
              </a:rPr>
              <a:t>通过</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`extern int a;`</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来</a:t>
            </a:r>
            <a:r>
              <a:rPr lang="zh-CN" altLang="en-US"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声明</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全局变量</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，那么</a:t>
            </a:r>
            <a:r>
              <a:rPr lang="en-US" altLang="zh-CN" sz="2400" dirty="0" err="1">
                <a:latin typeface="Consolas" panose="020B0609020204030204" pitchFamily="49" charset="0"/>
                <a:ea typeface="Microsoft YaHei" panose="020B0503020204020204" pitchFamily="34" charset="-122"/>
                <a:cs typeface="Consolas" panose="020B0609020204030204" pitchFamily="49" charset="0"/>
              </a:rPr>
              <a:t>b.c</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文件里就可以通过</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来使用同一个程序其他文件里</a:t>
            </a:r>
            <a:r>
              <a:rPr lang="zh-CN" altLang="en-US"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定义</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的全局变量</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err="1">
                <a:latin typeface="Consolas" panose="020B0609020204030204" pitchFamily="49" charset="0"/>
                <a:ea typeface="Microsoft YaHei" panose="020B0503020204020204" pitchFamily="34" charset="-122"/>
                <a:cs typeface="Consolas" panose="020B0609020204030204" pitchFamily="49" charset="0"/>
              </a:rPr>
              <a:t>a.c</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里的变量</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跟</a:t>
            </a:r>
            <a:r>
              <a:rPr lang="en-US" altLang="zh-CN" sz="2400" dirty="0" err="1">
                <a:latin typeface="Consolas" panose="020B0609020204030204" pitchFamily="49" charset="0"/>
                <a:ea typeface="Microsoft YaHei" panose="020B0503020204020204" pitchFamily="34" charset="-122"/>
                <a:cs typeface="Consolas" panose="020B0609020204030204" pitchFamily="49" charset="0"/>
              </a:rPr>
              <a:t>b.c</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里的变量</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指向同一个存储空间。</a:t>
            </a:r>
            <a:r>
              <a:rPr lang="zh-CN" altLang="en-US" sz="2400" b="1" dirty="0">
                <a:latin typeface="Consolas" panose="020B0609020204030204" pitchFamily="49" charset="0"/>
                <a:ea typeface="Microsoft YaHei" panose="020B0503020204020204" pitchFamily="34" charset="-122"/>
                <a:cs typeface="Consolas" panose="020B0609020204030204" pitchFamily="49" charset="0"/>
              </a:rPr>
              <a:t>但如果我们在</a:t>
            </a:r>
            <a:r>
              <a:rPr lang="zh-CN" altLang="en-US" sz="2400" b="1"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定义</a:t>
            </a:r>
            <a:r>
              <a:rPr lang="zh-CN" altLang="en-US" sz="2400" b="1" dirty="0">
                <a:latin typeface="Consolas" panose="020B0609020204030204" pitchFamily="49" charset="0"/>
                <a:ea typeface="Microsoft YaHei" panose="020B0503020204020204" pitchFamily="34" charset="-122"/>
                <a:cs typeface="Consolas" panose="020B0609020204030204" pitchFamily="49" charset="0"/>
              </a:rPr>
              <a:t>变量</a:t>
            </a:r>
            <a:r>
              <a:rPr lang="en-US" altLang="zh-CN" sz="2400" b="1" dirty="0">
                <a:latin typeface="Consolas" panose="020B0609020204030204" pitchFamily="49" charset="0"/>
                <a:ea typeface="Microsoft YaHei" panose="020B0503020204020204" pitchFamily="34" charset="-122"/>
                <a:cs typeface="Consolas" panose="020B0609020204030204" pitchFamily="49" charset="0"/>
              </a:rPr>
              <a:t>a</a:t>
            </a:r>
            <a:r>
              <a:rPr lang="zh-CN" altLang="en-US" sz="2400" b="1" dirty="0">
                <a:latin typeface="Consolas" panose="020B0609020204030204" pitchFamily="49" charset="0"/>
                <a:ea typeface="Microsoft YaHei" panose="020B0503020204020204" pitchFamily="34" charset="-122"/>
                <a:cs typeface="Consolas" panose="020B0609020204030204" pitchFamily="49" charset="0"/>
              </a:rPr>
              <a:t>的地方加上</a:t>
            </a:r>
            <a:r>
              <a:rPr lang="en-US" altLang="zh-CN" sz="2400" b="1" dirty="0">
                <a:solidFill>
                  <a:srgbClr val="008001"/>
                </a:solidFill>
                <a:latin typeface="Consolas" panose="020B0609020204030204" pitchFamily="49" charset="0"/>
                <a:ea typeface="Microsoft YaHei" panose="020B0503020204020204" pitchFamily="34" charset="-122"/>
                <a:cs typeface="Consolas" panose="020B0609020204030204" pitchFamily="49" charset="0"/>
              </a:rPr>
              <a:t>static</a:t>
            </a:r>
            <a:r>
              <a:rPr lang="zh-CN" altLang="en-US" sz="2400" b="1" dirty="0">
                <a:latin typeface="Consolas" panose="020B0609020204030204" pitchFamily="49" charset="0"/>
                <a:ea typeface="Microsoft YaHei" panose="020B0503020204020204" pitchFamily="34" charset="-122"/>
                <a:cs typeface="Consolas" panose="020B0609020204030204" pitchFamily="49" charset="0"/>
              </a:rPr>
              <a:t>，那么</a:t>
            </a:r>
            <a:r>
              <a:rPr lang="en-US" altLang="zh-CN" sz="2400" b="1" dirty="0" err="1">
                <a:latin typeface="Consolas" panose="020B0609020204030204" pitchFamily="49" charset="0"/>
                <a:ea typeface="Microsoft YaHei" panose="020B0503020204020204" pitchFamily="34" charset="-122"/>
                <a:cs typeface="Consolas" panose="020B0609020204030204" pitchFamily="49" charset="0"/>
              </a:rPr>
              <a:t>a.c</a:t>
            </a:r>
            <a:r>
              <a:rPr lang="zh-CN" altLang="en-US" sz="2400" b="1" dirty="0">
                <a:latin typeface="Consolas" panose="020B0609020204030204" pitchFamily="49" charset="0"/>
                <a:ea typeface="Microsoft YaHei" panose="020B0503020204020204" pitchFamily="34" charset="-122"/>
                <a:cs typeface="Consolas" panose="020B0609020204030204" pitchFamily="49" charset="0"/>
              </a:rPr>
              <a:t>以外的文件将不能访问变量</a:t>
            </a:r>
            <a:r>
              <a:rPr lang="en-US" altLang="zh-CN" sz="2400" b="1" dirty="0">
                <a:latin typeface="Consolas" panose="020B0609020204030204" pitchFamily="49" charset="0"/>
                <a:ea typeface="Microsoft YaHei" panose="020B0503020204020204" pitchFamily="34" charset="-122"/>
                <a:cs typeface="Consolas" panose="020B0609020204030204" pitchFamily="49" charset="0"/>
              </a:rPr>
              <a:t>a</a:t>
            </a:r>
            <a:r>
              <a:rPr lang="zh-CN" altLang="en-US" sz="2400" b="1" dirty="0">
                <a:latin typeface="Consolas" panose="020B0609020204030204" pitchFamily="49" charset="0"/>
                <a:ea typeface="Microsoft YaHei" panose="020B0503020204020204" pitchFamily="34" charset="-122"/>
                <a:cs typeface="Consolas" panose="020B0609020204030204" pitchFamily="49" charset="0"/>
              </a:rPr>
              <a:t>。</a:t>
            </a:r>
            <a:endParaRPr lang="en-US" altLang="zh-CN" sz="2400" b="1" dirty="0">
              <a:latin typeface="Consolas" panose="020B0609020204030204" pitchFamily="49" charset="0"/>
              <a:ea typeface="Microsoft YaHei" panose="020B0503020204020204" pitchFamily="34" charset="-122"/>
              <a:cs typeface="Consolas" panose="020B0609020204030204" pitchFamily="49" charset="0"/>
            </a:endParaRPr>
          </a:p>
        </p:txBody>
      </p:sp>
      <p:sp>
        <p:nvSpPr>
          <p:cNvPr id="3" name="TextBox 2">
            <a:extLst>
              <a:ext uri="{FF2B5EF4-FFF2-40B4-BE49-F238E27FC236}">
                <a16:creationId xmlns:a16="http://schemas.microsoft.com/office/drawing/2014/main" id="{7896D4F1-92D4-96BF-3518-C980E5163FA4}"/>
              </a:ext>
            </a:extLst>
          </p:cNvPr>
          <p:cNvSpPr txBox="1"/>
          <p:nvPr/>
        </p:nvSpPr>
        <p:spPr>
          <a:xfrm>
            <a:off x="7667504" y="3030417"/>
            <a:ext cx="1394934" cy="369332"/>
          </a:xfrm>
          <a:prstGeom prst="rect">
            <a:avLst/>
          </a:prstGeom>
          <a:noFill/>
        </p:spPr>
        <p:txBody>
          <a:bodyPr wrap="none" rtlCol="0">
            <a:spAutoFit/>
          </a:bodyPr>
          <a:lstStyle/>
          <a:p>
            <a:r>
              <a:rPr lang="en-US" dirty="0" err="1">
                <a:solidFill>
                  <a:srgbClr val="FF0000"/>
                </a:solidFill>
                <a:latin typeface="Microsoft YaHei" panose="020B0503020204020204" pitchFamily="34" charset="-122"/>
                <a:ea typeface="Microsoft YaHei" panose="020B0503020204020204" pitchFamily="34" charset="-122"/>
              </a:rPr>
              <a:t>编译不通过</a:t>
            </a:r>
            <a:r>
              <a:rPr lang="en-US" dirty="0">
                <a:solidFill>
                  <a:srgbClr val="FF0000"/>
                </a:solidFill>
                <a:latin typeface="Microsoft YaHei" panose="020B0503020204020204" pitchFamily="34" charset="-122"/>
                <a:ea typeface="Microsoft YaHei" panose="020B0503020204020204" pitchFamily="34" charset="-122"/>
              </a:rPr>
              <a:t>:</a:t>
            </a:r>
          </a:p>
        </p:txBody>
      </p:sp>
      <p:sp>
        <p:nvSpPr>
          <p:cNvPr id="4" name="Rectangle 3">
            <a:extLst>
              <a:ext uri="{FF2B5EF4-FFF2-40B4-BE49-F238E27FC236}">
                <a16:creationId xmlns:a16="http://schemas.microsoft.com/office/drawing/2014/main" id="{8A53229D-D45A-7381-4C1F-5665AC2F17BC}"/>
              </a:ext>
            </a:extLst>
          </p:cNvPr>
          <p:cNvSpPr/>
          <p:nvPr/>
        </p:nvSpPr>
        <p:spPr>
          <a:xfrm>
            <a:off x="0" y="3728852"/>
            <a:ext cx="950026" cy="317228"/>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19F451D7-AAC0-CC23-84A9-A47AF6BCFCF7}"/>
              </a:ext>
            </a:extLst>
          </p:cNvPr>
          <p:cNvCxnSpPr>
            <a:cxnSpLocks/>
          </p:cNvCxnSpPr>
          <p:nvPr/>
        </p:nvCxnSpPr>
        <p:spPr>
          <a:xfrm flipH="1" flipV="1">
            <a:off x="605642" y="4046080"/>
            <a:ext cx="3228110" cy="3952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Stop Sign Stock Illustrations – 285,629 Stop Sign Stock Illustrations,  Vectors &amp; Clipart - Dreamstime">
            <a:extLst>
              <a:ext uri="{FF2B5EF4-FFF2-40B4-BE49-F238E27FC236}">
                <a16:creationId xmlns:a16="http://schemas.microsoft.com/office/drawing/2014/main" id="{4338A782-8959-F305-C923-42E5710110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697" y="4046080"/>
            <a:ext cx="972526" cy="102721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14DA7C9-A51C-6605-87EA-09B929459B38}"/>
              </a:ext>
            </a:extLst>
          </p:cNvPr>
          <p:cNvSpPr/>
          <p:nvPr/>
        </p:nvSpPr>
        <p:spPr>
          <a:xfrm>
            <a:off x="7576457" y="4298867"/>
            <a:ext cx="3645725" cy="54626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0350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学论网-矩形 1">
            <a:extLst>
              <a:ext uri="{FF2B5EF4-FFF2-40B4-BE49-F238E27FC236}">
                <a16:creationId xmlns:a16="http://schemas.microsoft.com/office/drawing/2014/main" id="{A0A0D46F-9225-34CF-C885-1D4E76F3F44A}"/>
              </a:ext>
            </a:extLst>
          </p:cNvPr>
          <p:cNvSpPr/>
          <p:nvPr/>
        </p:nvSpPr>
        <p:spPr>
          <a:xfrm>
            <a:off x="0" y="672782"/>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变量</a:t>
            </a:r>
            <a:r>
              <a:rPr lang="en-US" altLang="zh-CN"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(Variables)</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3" name="学论网-www.xuelun.me">
            <a:extLst>
              <a:ext uri="{FF2B5EF4-FFF2-40B4-BE49-F238E27FC236}">
                <a16:creationId xmlns:a16="http://schemas.microsoft.com/office/drawing/2014/main" id="{34C9E2A0-41FB-4085-C11B-D19328C87E78}"/>
              </a:ext>
            </a:extLst>
          </p:cNvPr>
          <p:cNvSpPr txBox="1"/>
          <p:nvPr/>
        </p:nvSpPr>
        <p:spPr>
          <a:xfrm>
            <a:off x="6271967" y="1814403"/>
            <a:ext cx="5408405" cy="3323987"/>
          </a:xfrm>
          <a:prstGeom prst="rect">
            <a:avLst/>
          </a:prstGeom>
          <a:noFill/>
          <a:ln>
            <a:noFill/>
          </a:ln>
        </p:spPr>
        <p:txBody>
          <a:bodyPr wrap="square" lIns="0" tIns="0" rIns="0" bIns="0" rtlCol="0">
            <a:spAutoFit/>
          </a:bodyPr>
          <a:lstStyle/>
          <a:p>
            <a:r>
              <a:rPr lang="zh-CN" altLang="en-US" sz="2400" b="1" dirty="0">
                <a:latin typeface="Microsoft YaHei" panose="020B0503020204020204" pitchFamily="34" charset="-122"/>
                <a:ea typeface="Microsoft YaHei" panose="020B0503020204020204" pitchFamily="34" charset="-122"/>
              </a:rPr>
              <a:t>变量</a:t>
            </a:r>
            <a:r>
              <a:rPr lang="zh-CN" altLang="en-US" sz="2400" dirty="0">
                <a:latin typeface="Microsoft YaHei" panose="020B0503020204020204" pitchFamily="34" charset="-122"/>
                <a:ea typeface="Microsoft YaHei" panose="020B0503020204020204" pitchFamily="34" charset="-122"/>
              </a:rPr>
              <a:t>是计算机语言中能</a:t>
            </a:r>
            <a:r>
              <a:rPr lang="zh-CN" altLang="en-US" sz="2400" dirty="0">
                <a:solidFill>
                  <a:srgbClr val="FF0000"/>
                </a:solidFill>
                <a:latin typeface="Microsoft YaHei" panose="020B0503020204020204" pitchFamily="34" charset="-122"/>
                <a:ea typeface="Microsoft YaHei" panose="020B0503020204020204" pitchFamily="34" charset="-122"/>
              </a:rPr>
              <a:t>储存计算结果</a:t>
            </a:r>
            <a:r>
              <a:rPr lang="zh-CN" altLang="en-US" sz="2400" dirty="0">
                <a:latin typeface="Microsoft YaHei" panose="020B0503020204020204" pitchFamily="34" charset="-122"/>
                <a:ea typeface="Microsoft YaHei" panose="020B0503020204020204" pitchFamily="34" charset="-122"/>
              </a:rPr>
              <a:t>或能</a:t>
            </a:r>
            <a:r>
              <a:rPr lang="zh-CN" altLang="en-US" sz="2400" dirty="0">
                <a:solidFill>
                  <a:srgbClr val="FF0000"/>
                </a:solidFill>
                <a:latin typeface="Microsoft YaHei" panose="020B0503020204020204" pitchFamily="34" charset="-122"/>
                <a:ea typeface="Microsoft YaHei" panose="020B0503020204020204" pitchFamily="34" charset="-122"/>
              </a:rPr>
              <a:t>表示值</a:t>
            </a:r>
            <a:r>
              <a:rPr lang="zh-CN" altLang="en-US" sz="2400" dirty="0">
                <a:latin typeface="Microsoft YaHei" panose="020B0503020204020204" pitchFamily="34" charset="-122"/>
                <a:ea typeface="Microsoft YaHei" panose="020B0503020204020204" pitchFamily="34" charset="-122"/>
              </a:rPr>
              <a:t>的抽象概念。</a:t>
            </a:r>
            <a:endParaRPr lang="en-US" altLang="zh-CN" sz="2400" dirty="0">
              <a:latin typeface="Microsoft YaHei" panose="020B0503020204020204" pitchFamily="34" charset="-122"/>
              <a:ea typeface="Microsoft YaHei" panose="020B0503020204020204" pitchFamily="34" charset="-122"/>
            </a:endParaRPr>
          </a:p>
          <a:p>
            <a:r>
              <a:rPr lang="zh-CN" altLang="en-US" sz="2400" dirty="0">
                <a:latin typeface="Microsoft YaHei" panose="020B0503020204020204" pitchFamily="34" charset="-122"/>
                <a:ea typeface="Microsoft YaHei" panose="020B0503020204020204" pitchFamily="34" charset="-122"/>
              </a:rPr>
              <a:t>简单来说，就是程序可操作的存储区的名称。</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C</a:t>
            </a:r>
            <a:r>
              <a:rPr lang="zh-CN" altLang="en-US" sz="2400" dirty="0">
                <a:latin typeface="Microsoft YaHei" panose="020B0503020204020204" pitchFamily="34" charset="-122"/>
                <a:ea typeface="Microsoft YaHei" panose="020B0503020204020204" pitchFamily="34" charset="-122"/>
              </a:rPr>
              <a:t>语言中每个变量都有特定的类型</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type</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zh-CN" altLang="en-US" sz="2400" dirty="0">
                <a:latin typeface="Microsoft YaHei" panose="020B0503020204020204" pitchFamily="34" charset="-122"/>
                <a:ea typeface="Microsoft YaHei" panose="020B0503020204020204" pitchFamily="34" charset="-122"/>
              </a:rPr>
              <a:t>，类型决定了变量所占存储空间的大小</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size</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zh-CN" altLang="en-US" sz="2400" dirty="0">
                <a:latin typeface="Microsoft YaHei" panose="020B0503020204020204" pitchFamily="34" charset="-122"/>
                <a:ea typeface="Microsoft YaHei" panose="020B0503020204020204" pitchFamily="34" charset="-122"/>
                <a:cs typeface="Consolas" panose="020B0609020204030204" pitchFamily="49" charset="0"/>
              </a:rPr>
              <a:t>，</a:t>
            </a:r>
            <a:r>
              <a:rPr lang="zh-CN" altLang="en-US" sz="2400" dirty="0">
                <a:latin typeface="Microsoft YaHei" panose="020B0503020204020204" pitchFamily="34" charset="-122"/>
                <a:ea typeface="Microsoft YaHei" panose="020B0503020204020204" pitchFamily="34" charset="-122"/>
              </a:rPr>
              <a:t>格式</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format</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和范围</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range</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zh-CN" altLang="en-US" sz="2400" dirty="0">
                <a:latin typeface="Microsoft YaHei" panose="020B0503020204020204" pitchFamily="34" charset="-122"/>
                <a:ea typeface="Microsoft YaHei" panose="020B0503020204020204" pitchFamily="34" charset="-122"/>
              </a:rPr>
              <a:t>，该范围内的值都可以存储在这个变量所在的内存空间中。</a:t>
            </a:r>
            <a:br>
              <a:rPr lang="en-US" altLang="zh-CN" sz="2400" dirty="0">
                <a:latin typeface="Microsoft YaHei" panose="020B0503020204020204" pitchFamily="34" charset="-122"/>
                <a:ea typeface="Microsoft YaHei" panose="020B0503020204020204" pitchFamily="34" charset="-122"/>
              </a:rPr>
            </a:br>
            <a:endParaRPr lang="zh-CN" altLang="en-US" sz="2400" dirty="0">
              <a:latin typeface="Microsoft YaHei" panose="020B0503020204020204" pitchFamily="34" charset="-122"/>
              <a:ea typeface="Microsoft YaHei" panose="020B0503020204020204" pitchFamily="34" charset="-122"/>
            </a:endParaRPr>
          </a:p>
        </p:txBody>
      </p:sp>
      <p:sp>
        <p:nvSpPr>
          <p:cNvPr id="6" name="TextBox 5">
            <a:extLst>
              <a:ext uri="{FF2B5EF4-FFF2-40B4-BE49-F238E27FC236}">
                <a16:creationId xmlns:a16="http://schemas.microsoft.com/office/drawing/2014/main" id="{A8895C58-4EFF-6265-F2EC-4ED17F40B10E}"/>
              </a:ext>
            </a:extLst>
          </p:cNvPr>
          <p:cNvSpPr txBox="1"/>
          <p:nvPr/>
        </p:nvSpPr>
        <p:spPr>
          <a:xfrm>
            <a:off x="159639" y="1803517"/>
            <a:ext cx="5849276" cy="3139321"/>
          </a:xfrm>
          <a:prstGeom prst="rect">
            <a:avLst/>
          </a:prstGeom>
          <a:solidFill>
            <a:schemeClr val="bg2"/>
          </a:solidFill>
        </p:spPr>
        <p:txBody>
          <a:bodyPr wrap="square">
            <a:spAutoFit/>
          </a:bodyPr>
          <a:lstStyle/>
          <a:p>
            <a:r>
              <a:rPr lang="en-US" dirty="0">
                <a:solidFill>
                  <a:srgbClr val="9C6500"/>
                </a:solidFill>
                <a:effectLst/>
                <a:latin typeface="Consolas" panose="020B0609020204030204" pitchFamily="49" charset="0"/>
                <a:cs typeface="Consolas" panose="020B0609020204030204" pitchFamily="49" charset="0"/>
              </a:rPr>
              <a:t>#include</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&lt;</a:t>
            </a:r>
            <a:r>
              <a:rPr lang="en-US" i="1" dirty="0" err="1">
                <a:solidFill>
                  <a:srgbClr val="3D7B7B"/>
                </a:solidFill>
                <a:effectLst/>
                <a:latin typeface="Consolas" panose="020B0609020204030204" pitchFamily="49" charset="0"/>
                <a:cs typeface="Consolas" panose="020B0609020204030204" pitchFamily="49" charset="0"/>
              </a:rPr>
              <a:t>stdio.h</a:t>
            </a:r>
            <a:r>
              <a:rPr lang="en-US" i="1" dirty="0">
                <a:solidFill>
                  <a:srgbClr val="3D7B7B"/>
                </a:solidFill>
                <a:effectLst/>
                <a:latin typeface="Consolas" panose="020B0609020204030204" pitchFamily="49" charset="0"/>
                <a:cs typeface="Consolas" panose="020B0609020204030204" pitchFamily="49" charset="0"/>
              </a:rPr>
              <a:t>&gt;</a:t>
            </a:r>
            <a:br>
              <a:rPr lang="en-US" dirty="0">
                <a:solidFill>
                  <a:srgbClr val="BBBBBB"/>
                </a:solidFill>
                <a:effectLst/>
                <a:latin typeface="Consolas" panose="020B0609020204030204" pitchFamily="49" charset="0"/>
                <a:cs typeface="Consolas" panose="020B0609020204030204" pitchFamily="49" charset="0"/>
              </a:rPr>
            </a:br>
            <a:endParaRPr lang="en-US" dirty="0">
              <a:solidFill>
                <a:srgbClr val="BBBBBB"/>
              </a:solidFill>
              <a:effectLst/>
              <a:latin typeface="Consolas" panose="020B0609020204030204" pitchFamily="49" charset="0"/>
              <a:cs typeface="Consolas" panose="020B0609020204030204" pitchFamily="49" charset="0"/>
            </a:endParaRPr>
          </a:p>
          <a:p>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FF"/>
                </a:solidFill>
                <a:effectLst/>
                <a:latin typeface="Consolas" panose="020B0609020204030204" pitchFamily="49" charset="0"/>
                <a:cs typeface="Consolas" panose="020B0609020204030204" pitchFamily="49" charset="0"/>
              </a:rPr>
              <a:t>main</a:t>
            </a:r>
            <a:r>
              <a:rPr lang="en-US" dirty="0">
                <a:solidFill>
                  <a:srgbClr val="000000"/>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a:t>
            </a:r>
            <a:endParaRPr lang="en-US" dirty="0">
              <a:solidFill>
                <a:srgbClr val="0000FF"/>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char</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c</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A2121"/>
                </a:solidFill>
                <a:effectLst/>
                <a:latin typeface="Consolas" panose="020B0609020204030204" pitchFamily="49" charset="0"/>
                <a:cs typeface="Consolas" panose="020B0609020204030204" pitchFamily="49" charset="0"/>
              </a:rPr>
              <a:t>'c'</a:t>
            </a:r>
            <a:r>
              <a:rPr lang="en-US" dirty="0">
                <a:solidFill>
                  <a:srgbClr val="000000"/>
                </a:solidFill>
                <a:effectLst/>
                <a:latin typeface="Consolas" panose="020B0609020204030204" pitchFamily="49" charset="0"/>
                <a:cs typeface="Consolas" panose="020B0609020204030204" pitchFamily="49" charset="0"/>
              </a:rPr>
              <a:t>;</a:t>
            </a:r>
            <a:endParaRPr lang="en-US" dirty="0">
              <a:solidFill>
                <a:srgbClr val="BBBBBB"/>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n</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42</a:t>
            </a:r>
            <a:r>
              <a:rPr lang="en-US" dirty="0">
                <a:solidFill>
                  <a:srgbClr val="000000"/>
                </a:solidFill>
                <a:effectLst/>
                <a:latin typeface="Consolas" panose="020B0609020204030204" pitchFamily="49" charset="0"/>
                <a:cs typeface="Consolas" panose="020B0609020204030204" pitchFamily="49" charset="0"/>
              </a:rPr>
              <a:t>;</a:t>
            </a:r>
            <a:endParaRPr lang="en-US" dirty="0">
              <a:solidFill>
                <a:srgbClr val="BBBBBB"/>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float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e</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2.71828</a:t>
            </a:r>
            <a:r>
              <a:rPr lang="en-US" dirty="0">
                <a:solidFill>
                  <a:srgbClr val="000000"/>
                </a:solidFill>
                <a:effectLst/>
                <a:latin typeface="Consolas" panose="020B0609020204030204" pitchFamily="49" charset="0"/>
                <a:cs typeface="Consolas" panose="020B0609020204030204" pitchFamily="49" charset="0"/>
              </a:rPr>
              <a:t>;</a:t>
            </a:r>
            <a:endParaRPr lang="en-US" dirty="0">
              <a:solidFill>
                <a:srgbClr val="666666"/>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double</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pi</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3.141592653589793</a:t>
            </a:r>
            <a:r>
              <a:rPr lang="en-US" dirty="0">
                <a:solidFill>
                  <a:srgbClr val="000000"/>
                </a:solidFill>
                <a:effectLst/>
                <a:latin typeface="Consolas" panose="020B0609020204030204" pitchFamily="49" charset="0"/>
                <a:cs typeface="Consolas" panose="020B0609020204030204" pitchFamily="49" charset="0"/>
              </a:rPr>
              <a:t>;</a:t>
            </a:r>
            <a:endParaRPr lang="en-US" dirty="0">
              <a:solidFill>
                <a:srgbClr val="666666"/>
              </a:solidFill>
              <a:effectLst/>
              <a:latin typeface="Consolas" panose="020B0609020204030204" pitchFamily="49" charset="0"/>
              <a:cs typeface="Consolas" panose="020B0609020204030204" pitchFamily="49" charset="0"/>
            </a:endParaRPr>
          </a:p>
          <a:p>
            <a:endParaRPr lang="en-US" dirty="0">
              <a:solidFill>
                <a:srgbClr val="BBBBBB"/>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dirty="0" err="1">
                <a:effectLst/>
                <a:latin typeface="Consolas" panose="020B0609020204030204" pitchFamily="49" charset="0"/>
                <a:cs typeface="Consolas" panose="020B0609020204030204" pitchFamily="49" charset="0"/>
              </a:rPr>
              <a:t>printf</a:t>
            </a:r>
            <a:r>
              <a:rPr lang="en-US" dirty="0">
                <a:effectLst/>
                <a:latin typeface="Consolas" panose="020B0609020204030204" pitchFamily="49" charset="0"/>
                <a:cs typeface="Consolas" panose="020B0609020204030204" pitchFamily="49" charset="0"/>
              </a:rPr>
              <a:t>(</a:t>
            </a:r>
            <a:r>
              <a:rPr lang="en-US" dirty="0">
                <a:solidFill>
                  <a:srgbClr val="BA2121"/>
                </a:solidFill>
                <a:effectLst/>
                <a:latin typeface="Consolas" panose="020B0609020204030204" pitchFamily="49" charset="0"/>
                <a:cs typeface="Consolas" panose="020B0609020204030204" pitchFamily="49" charset="0"/>
              </a:rPr>
              <a:t>"%c %d %f %.15lf</a:t>
            </a:r>
            <a:r>
              <a:rPr lang="en-US" b="1" dirty="0">
                <a:solidFill>
                  <a:srgbClr val="AA5D1F"/>
                </a:solidFill>
                <a:effectLst/>
                <a:latin typeface="Consolas" panose="020B0609020204030204" pitchFamily="49" charset="0"/>
                <a:cs typeface="Consolas" panose="020B0609020204030204" pitchFamily="49" charset="0"/>
              </a:rPr>
              <a:t>\n</a:t>
            </a:r>
            <a:r>
              <a:rPr lang="en-US" dirty="0">
                <a:solidFill>
                  <a:srgbClr val="BA2121"/>
                </a:solidFill>
                <a:effectLst/>
                <a:latin typeface="Consolas" panose="020B0609020204030204" pitchFamily="49" charset="0"/>
                <a:cs typeface="Consolas" panose="020B0609020204030204" pitchFamily="49" charset="0"/>
              </a:rPr>
              <a:t>"</a:t>
            </a:r>
            <a:r>
              <a:rPr lang="en-US" dirty="0">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effectLst/>
                <a:latin typeface="Consolas" panose="020B0609020204030204" pitchFamily="49" charset="0"/>
                <a:cs typeface="Consolas" panose="020B0609020204030204" pitchFamily="49" charset="0"/>
              </a:rPr>
              <a:t>c,</a:t>
            </a:r>
            <a:r>
              <a:rPr lang="en-US" dirty="0">
                <a:solidFill>
                  <a:srgbClr val="BBBBBB"/>
                </a:solidFill>
                <a:effectLst/>
                <a:latin typeface="Consolas" panose="020B0609020204030204" pitchFamily="49" charset="0"/>
                <a:cs typeface="Consolas" panose="020B0609020204030204" pitchFamily="49" charset="0"/>
              </a:rPr>
              <a:t> </a:t>
            </a:r>
            <a:r>
              <a:rPr lang="en-US" dirty="0">
                <a:effectLst/>
                <a:latin typeface="Consolas" panose="020B0609020204030204" pitchFamily="49" charset="0"/>
                <a:cs typeface="Consolas" panose="020B0609020204030204" pitchFamily="49" charset="0"/>
              </a:rPr>
              <a:t>n,</a:t>
            </a:r>
            <a:r>
              <a:rPr lang="en-US" dirty="0">
                <a:solidFill>
                  <a:srgbClr val="BBBBBB"/>
                </a:solidFill>
                <a:effectLst/>
                <a:latin typeface="Consolas" panose="020B0609020204030204" pitchFamily="49" charset="0"/>
                <a:cs typeface="Consolas" panose="020B0609020204030204" pitchFamily="49" charset="0"/>
              </a:rPr>
              <a:t> </a:t>
            </a:r>
            <a:r>
              <a:rPr lang="en-US" dirty="0">
                <a:effectLst/>
                <a:latin typeface="Consolas" panose="020B0609020204030204" pitchFamily="49" charset="0"/>
                <a:cs typeface="Consolas" panose="020B0609020204030204" pitchFamily="49" charset="0"/>
              </a:rPr>
              <a:t>e,</a:t>
            </a:r>
            <a:r>
              <a:rPr lang="en-US" dirty="0">
                <a:solidFill>
                  <a:srgbClr val="BBBBBB"/>
                </a:solidFill>
                <a:effectLst/>
                <a:latin typeface="Consolas" panose="020B0609020204030204" pitchFamily="49" charset="0"/>
                <a:cs typeface="Consolas" panose="020B0609020204030204" pitchFamily="49" charset="0"/>
              </a:rPr>
              <a:t> </a:t>
            </a:r>
            <a:r>
              <a:rPr lang="en-US" dirty="0">
                <a:effectLst/>
                <a:latin typeface="Consolas" panose="020B0609020204030204" pitchFamily="49" charset="0"/>
                <a:cs typeface="Consolas" panose="020B0609020204030204" pitchFamily="49" charset="0"/>
              </a:rPr>
              <a:t>pi);</a:t>
            </a:r>
          </a:p>
          <a:p>
            <a:r>
              <a:rPr lang="en-US" dirty="0">
                <a:solidFill>
                  <a:srgbClr val="BBBBBB"/>
                </a:solidFill>
                <a:effectLst/>
                <a:latin typeface="Consolas" panose="020B0609020204030204" pitchFamily="49" charset="0"/>
                <a:cs typeface="Consolas" panose="020B0609020204030204" pitchFamily="49" charset="0"/>
              </a:rPr>
              <a:t>    </a:t>
            </a:r>
            <a:r>
              <a:rPr lang="en-US" b="1" dirty="0">
                <a:solidFill>
                  <a:srgbClr val="008000"/>
                </a:solidFill>
                <a:effectLst/>
                <a:latin typeface="Consolas" panose="020B0609020204030204" pitchFamily="49" charset="0"/>
                <a:cs typeface="Consolas" panose="020B0609020204030204" pitchFamily="49" charset="0"/>
              </a:rPr>
              <a:t>return</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0</a:t>
            </a:r>
            <a:r>
              <a:rPr lang="en-US" dirty="0">
                <a:solidFill>
                  <a:srgbClr val="000000"/>
                </a:solidFill>
                <a:effectLst/>
                <a:latin typeface="Consolas" panose="020B0609020204030204" pitchFamily="49" charset="0"/>
                <a:cs typeface="Consolas" panose="020B0609020204030204" pitchFamily="49" charset="0"/>
              </a:rPr>
              <a:t>;</a:t>
            </a:r>
            <a:endParaRPr lang="en-US" dirty="0">
              <a:solidFill>
                <a:srgbClr val="008000"/>
              </a:solidFill>
              <a:effectLst/>
              <a:latin typeface="Consolas" panose="020B0609020204030204" pitchFamily="49" charset="0"/>
              <a:cs typeface="Consolas" panose="020B0609020204030204" pitchFamily="49" charset="0"/>
            </a:endParaRPr>
          </a:p>
          <a:p>
            <a:r>
              <a:rPr lang="en-US" dirty="0">
                <a:effectLst/>
                <a:latin typeface="Consolas" panose="020B0609020204030204" pitchFamily="49" charset="0"/>
                <a:cs typeface="Consolas" panose="020B0609020204030204" pitchFamily="49" charset="0"/>
              </a:rPr>
              <a:t>}</a:t>
            </a:r>
          </a:p>
        </p:txBody>
      </p:sp>
      <p:sp>
        <p:nvSpPr>
          <p:cNvPr id="5" name="Cube 4">
            <a:extLst>
              <a:ext uri="{FF2B5EF4-FFF2-40B4-BE49-F238E27FC236}">
                <a16:creationId xmlns:a16="http://schemas.microsoft.com/office/drawing/2014/main" id="{3E852733-7E9D-2CE5-2C13-8141E5E1C7AA}"/>
              </a:ext>
            </a:extLst>
          </p:cNvPr>
          <p:cNvSpPr/>
          <p:nvPr/>
        </p:nvSpPr>
        <p:spPr>
          <a:xfrm>
            <a:off x="3226844" y="5336338"/>
            <a:ext cx="1066800" cy="1066800"/>
          </a:xfrm>
          <a:prstGeom prst="cub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0B4DD99-12BA-D208-AC06-534A176A6E4E}"/>
              </a:ext>
            </a:extLst>
          </p:cNvPr>
          <p:cNvSpPr txBox="1"/>
          <p:nvPr/>
        </p:nvSpPr>
        <p:spPr>
          <a:xfrm>
            <a:off x="3349155" y="4990725"/>
            <a:ext cx="944489"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int n;</a:t>
            </a:r>
          </a:p>
        </p:txBody>
      </p:sp>
      <p:sp>
        <p:nvSpPr>
          <p:cNvPr id="8" name="Oval 7">
            <a:extLst>
              <a:ext uri="{FF2B5EF4-FFF2-40B4-BE49-F238E27FC236}">
                <a16:creationId xmlns:a16="http://schemas.microsoft.com/office/drawing/2014/main" id="{4C2CD74A-BEDC-CA7D-E971-4EFDB74DF2F4}"/>
              </a:ext>
            </a:extLst>
          </p:cNvPr>
          <p:cNvSpPr/>
          <p:nvPr/>
        </p:nvSpPr>
        <p:spPr>
          <a:xfrm>
            <a:off x="3303044" y="5654680"/>
            <a:ext cx="914400" cy="5617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anose="020B0609020204030204" pitchFamily="49" charset="0"/>
                <a:cs typeface="Consolas" panose="020B0609020204030204" pitchFamily="49" charset="0"/>
              </a:rPr>
              <a:t>42</a:t>
            </a:r>
          </a:p>
        </p:txBody>
      </p:sp>
      <p:cxnSp>
        <p:nvCxnSpPr>
          <p:cNvPr id="11" name="Straight Connector 10">
            <a:extLst>
              <a:ext uri="{FF2B5EF4-FFF2-40B4-BE49-F238E27FC236}">
                <a16:creationId xmlns:a16="http://schemas.microsoft.com/office/drawing/2014/main" id="{E11A27FE-A1F4-3FB1-7921-4C2FC447B147}"/>
              </a:ext>
            </a:extLst>
          </p:cNvPr>
          <p:cNvCxnSpPr/>
          <p:nvPr/>
        </p:nvCxnSpPr>
        <p:spPr>
          <a:xfrm>
            <a:off x="3510115" y="5336338"/>
            <a:ext cx="0" cy="81425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521BA1B-B09E-8096-A352-2E4485D657A2}"/>
              </a:ext>
            </a:extLst>
          </p:cNvPr>
          <p:cNvCxnSpPr/>
          <p:nvPr/>
        </p:nvCxnSpPr>
        <p:spPr>
          <a:xfrm flipH="1">
            <a:off x="3510115" y="6150589"/>
            <a:ext cx="783529"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E3E4E5-1110-1D5E-3505-328E54D6CEA1}"/>
              </a:ext>
            </a:extLst>
          </p:cNvPr>
          <p:cNvCxnSpPr/>
          <p:nvPr/>
        </p:nvCxnSpPr>
        <p:spPr>
          <a:xfrm flipV="1">
            <a:off x="3226844" y="6150589"/>
            <a:ext cx="283271" cy="25254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493E0F2-BA34-3F89-C925-362296152BA0}"/>
              </a:ext>
            </a:extLst>
          </p:cNvPr>
          <p:cNvSpPr txBox="1"/>
          <p:nvPr/>
        </p:nvSpPr>
        <p:spPr>
          <a:xfrm>
            <a:off x="3349155" y="6499181"/>
            <a:ext cx="1492716" cy="369332"/>
          </a:xfrm>
          <a:prstGeom prst="rect">
            <a:avLst/>
          </a:prstGeom>
          <a:noFill/>
        </p:spPr>
        <p:txBody>
          <a:bodyPr wrap="none" rtlCol="0">
            <a:spAutoFit/>
          </a:bodyPr>
          <a:lstStyle/>
          <a:p>
            <a:r>
              <a:rPr lang="en-US" dirty="0" err="1">
                <a:latin typeface="Microsoft YaHei" panose="020B0503020204020204" pitchFamily="34" charset="-122"/>
                <a:ea typeface="Microsoft YaHei" panose="020B0503020204020204" pitchFamily="34" charset="-122"/>
              </a:rPr>
              <a:t>变量</a:t>
            </a:r>
            <a:r>
              <a:rPr lang="en-US" dirty="0">
                <a:latin typeface="Microsoft YaHei" panose="020B0503020204020204" pitchFamily="34" charset="-122"/>
                <a:ea typeface="Microsoft YaHei" panose="020B0503020204020204" pitchFamily="34" charset="-122"/>
              </a:rPr>
              <a:t>(</a:t>
            </a:r>
            <a:r>
              <a:rPr lang="zh-CN" altLang="en-US" dirty="0">
                <a:latin typeface="Microsoft YaHei" panose="020B0503020204020204" pitchFamily="34" charset="-122"/>
                <a:ea typeface="Microsoft YaHei" panose="020B0503020204020204" pitchFamily="34" charset="-122"/>
              </a:rPr>
              <a:t>已赋值</a:t>
            </a:r>
            <a:r>
              <a:rPr lang="en-US" altLang="zh-CN" dirty="0">
                <a:latin typeface="Microsoft YaHei" panose="020B0503020204020204" pitchFamily="34" charset="-122"/>
                <a:ea typeface="Microsoft YaHei" panose="020B0503020204020204" pitchFamily="34" charset="-122"/>
              </a:rPr>
              <a:t>)</a:t>
            </a:r>
            <a:endParaRPr lang="en-US"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3399370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学论网-矩形 1">
            <a:extLst>
              <a:ext uri="{FF2B5EF4-FFF2-40B4-BE49-F238E27FC236}">
                <a16:creationId xmlns:a16="http://schemas.microsoft.com/office/drawing/2014/main" id="{A0A0D46F-9225-34CF-C885-1D4E76F3F44A}"/>
              </a:ext>
            </a:extLst>
          </p:cNvPr>
          <p:cNvSpPr/>
          <p:nvPr/>
        </p:nvSpPr>
        <p:spPr>
          <a:xfrm>
            <a:off x="0" y="672782"/>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强制类型转换</a:t>
            </a:r>
            <a:r>
              <a:rPr lang="en-US" altLang="zh-CN"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(Type Cast)</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3" name="学论网-www.xuelun.me">
            <a:extLst>
              <a:ext uri="{FF2B5EF4-FFF2-40B4-BE49-F238E27FC236}">
                <a16:creationId xmlns:a16="http://schemas.microsoft.com/office/drawing/2014/main" id="{B8D199C3-32E2-6CFD-C47C-1C3FF70E9268}"/>
              </a:ext>
            </a:extLst>
          </p:cNvPr>
          <p:cNvSpPr txBox="1"/>
          <p:nvPr/>
        </p:nvSpPr>
        <p:spPr>
          <a:xfrm>
            <a:off x="664028" y="1660025"/>
            <a:ext cx="10809515" cy="2215991"/>
          </a:xfrm>
          <a:prstGeom prst="rect">
            <a:avLst/>
          </a:prstGeom>
          <a:noFill/>
          <a:ln>
            <a:noFill/>
          </a:ln>
        </p:spPr>
        <p:txBody>
          <a:bodyPr wrap="square" lIns="0" tIns="0" rIns="0" bIns="0" rtlCol="0">
            <a:spAutoFit/>
          </a:bodyPr>
          <a:lstStyle/>
          <a:p>
            <a:r>
              <a:rPr lang="zh-CN" altLang="en-US" sz="2400" dirty="0">
                <a:latin typeface="Consolas" panose="020B0609020204030204" pitchFamily="49" charset="0"/>
                <a:ea typeface="Microsoft YaHei" panose="020B0503020204020204" pitchFamily="34" charset="-122"/>
                <a:cs typeface="Consolas" panose="020B0609020204030204" pitchFamily="49" charset="0"/>
              </a:rPr>
              <a:t>强制类型转换</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err="1">
                <a:latin typeface="Consolas" panose="020B0609020204030204" pitchFamily="49" charset="0"/>
                <a:ea typeface="Microsoft YaHei" panose="020B0503020204020204" pitchFamily="34" charset="-122"/>
                <a:cs typeface="Consolas" panose="020B0609020204030204" pitchFamily="49" charset="0"/>
              </a:rPr>
              <a:t>Tyep</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 Cast</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或者</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Type Conversion)</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，是指将</a:t>
            </a:r>
            <a:r>
              <a:rPr lang="zh-CN" altLang="en-US" sz="2400" b="1" dirty="0">
                <a:latin typeface="Consolas" panose="020B0609020204030204" pitchFamily="49" charset="0"/>
                <a:ea typeface="Microsoft YaHei" panose="020B0503020204020204" pitchFamily="34" charset="-122"/>
                <a:cs typeface="Consolas" panose="020B0609020204030204" pitchFamily="49" charset="0"/>
              </a:rPr>
              <a:t>变量</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或</a:t>
            </a:r>
            <a:r>
              <a:rPr lang="zh-CN" altLang="en-US" sz="2400" b="1" dirty="0">
                <a:latin typeface="Consolas" panose="020B0609020204030204" pitchFamily="49" charset="0"/>
                <a:ea typeface="Microsoft YaHei" panose="020B0503020204020204" pitchFamily="34" charset="-122"/>
                <a:cs typeface="Consolas" panose="020B0609020204030204" pitchFamily="49" charset="0"/>
              </a:rPr>
              <a:t>表达式</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显式地从一种数据类型转换为另一种数据类型，其使用方法是在变量或表达式前面加上</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Type</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，例如</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int</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)(3.14 * 3.14 * 4);</a:t>
            </a:r>
            <a:br>
              <a:rPr lang="en-US" altLang="zh-CN" sz="2400" dirty="0">
                <a:latin typeface="Consolas" panose="020B0609020204030204" pitchFamily="49" charset="0"/>
                <a:ea typeface="Microsoft YaHei" panose="020B0503020204020204" pitchFamily="34" charset="-122"/>
                <a:cs typeface="Consolas" panose="020B0609020204030204" pitchFamily="49" charset="0"/>
              </a:rPr>
            </a:br>
            <a:endParaRPr lang="en-US" altLang="zh-CN" sz="2400" dirty="0">
              <a:latin typeface="Consolas" panose="020B0609020204030204" pitchFamily="49" charset="0"/>
              <a:ea typeface="Microsoft YaHei" panose="020B0503020204020204" pitchFamily="34" charset="-122"/>
              <a:cs typeface="Consolas" panose="020B0609020204030204" pitchFamily="49" charset="0"/>
            </a:endParaRPr>
          </a:p>
          <a:p>
            <a:r>
              <a:rPr lang="zh-CN" altLang="en-US"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请注意：括号</a:t>
            </a:r>
            <a:r>
              <a:rPr lang="en-US" altLang="zh-CN"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a:t>
            </a:r>
            <a:r>
              <a:rPr lang="zh-CN" altLang="en-US"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的运算优先级比所有操作符都要高；浮点数跟整数运算时，结果为浮点数类型。</a:t>
            </a:r>
            <a:endParaRPr lang="en-US" altLang="zh-CN"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endParaRPr>
          </a:p>
        </p:txBody>
      </p:sp>
      <p:sp>
        <p:nvSpPr>
          <p:cNvPr id="5" name="TextBox 4">
            <a:extLst>
              <a:ext uri="{FF2B5EF4-FFF2-40B4-BE49-F238E27FC236}">
                <a16:creationId xmlns:a16="http://schemas.microsoft.com/office/drawing/2014/main" id="{505ABA89-E3F1-44C2-5FD9-0BBC7B92D032}"/>
              </a:ext>
            </a:extLst>
          </p:cNvPr>
          <p:cNvSpPr txBox="1"/>
          <p:nvPr/>
        </p:nvSpPr>
        <p:spPr>
          <a:xfrm>
            <a:off x="280219" y="3921746"/>
            <a:ext cx="5220929" cy="2862322"/>
          </a:xfrm>
          <a:prstGeom prst="rect">
            <a:avLst/>
          </a:prstGeom>
          <a:solidFill>
            <a:schemeClr val="bg2"/>
          </a:solidFill>
        </p:spPr>
        <p:txBody>
          <a:bodyPr wrap="square">
            <a:spAutoFit/>
          </a:bodyPr>
          <a:lstStyle/>
          <a:p>
            <a:r>
              <a:rPr lang="en-US" dirty="0">
                <a:solidFill>
                  <a:srgbClr val="9C6500"/>
                </a:solidFill>
                <a:effectLst/>
                <a:latin typeface="Consolas" panose="020B0609020204030204" pitchFamily="49" charset="0"/>
                <a:cs typeface="Consolas" panose="020B0609020204030204" pitchFamily="49" charset="0"/>
              </a:rPr>
              <a:t>#include</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&lt;</a:t>
            </a:r>
            <a:r>
              <a:rPr lang="en-US" i="1" dirty="0" err="1">
                <a:solidFill>
                  <a:srgbClr val="3D7B7B"/>
                </a:solidFill>
                <a:effectLst/>
                <a:latin typeface="Consolas" panose="020B0609020204030204" pitchFamily="49" charset="0"/>
                <a:cs typeface="Consolas" panose="020B0609020204030204" pitchFamily="49" charset="0"/>
              </a:rPr>
              <a:t>stdio.h</a:t>
            </a:r>
            <a:r>
              <a:rPr lang="en-US" i="1" dirty="0">
                <a:solidFill>
                  <a:srgbClr val="3D7B7B"/>
                </a:solidFill>
                <a:effectLst/>
                <a:latin typeface="Consolas" panose="020B0609020204030204" pitchFamily="49" charset="0"/>
                <a:cs typeface="Consolas" panose="020B0609020204030204" pitchFamily="49" charset="0"/>
              </a:rPr>
              <a:t>&gt;</a:t>
            </a:r>
            <a:endParaRPr lang="en-US" dirty="0">
              <a:solidFill>
                <a:srgbClr val="3D7B7B"/>
              </a:solidFill>
              <a:effectLst/>
              <a:latin typeface="Consolas" panose="020B0609020204030204" pitchFamily="49" charset="0"/>
              <a:cs typeface="Consolas" panose="020B0609020204030204" pitchFamily="49" charset="0"/>
            </a:endParaRPr>
          </a:p>
          <a:p>
            <a:endParaRPr lang="en-US" dirty="0">
              <a:solidFill>
                <a:srgbClr val="BBBBBB"/>
              </a:solidFill>
              <a:effectLst/>
              <a:latin typeface="Consolas" panose="020B0609020204030204" pitchFamily="49" charset="0"/>
              <a:cs typeface="Consolas" panose="020B0609020204030204" pitchFamily="49" charset="0"/>
            </a:endParaRPr>
          </a:p>
          <a:p>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FF"/>
                </a:solidFill>
                <a:effectLst/>
                <a:latin typeface="Consolas" panose="020B0609020204030204" pitchFamily="49" charset="0"/>
                <a:cs typeface="Consolas" panose="020B0609020204030204" pitchFamily="49" charset="0"/>
              </a:rPr>
              <a:t>main</a:t>
            </a:r>
            <a:r>
              <a:rPr lang="en-US" dirty="0">
                <a:solidFill>
                  <a:srgbClr val="000000"/>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a:t>
            </a:r>
            <a:endParaRPr lang="en-US" dirty="0">
              <a:solidFill>
                <a:srgbClr val="0000FF"/>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a</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25</a:t>
            </a:r>
            <a:r>
              <a:rPr lang="en-US" dirty="0">
                <a:solidFill>
                  <a:srgbClr val="000000"/>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b</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3</a:t>
            </a:r>
            <a:r>
              <a:rPr lang="en-US" dirty="0">
                <a:solidFill>
                  <a:srgbClr val="000000"/>
                </a:solidFill>
                <a:effectLst/>
                <a:latin typeface="Consolas" panose="020B0609020204030204" pitchFamily="49" charset="0"/>
                <a:cs typeface="Consolas" panose="020B0609020204030204" pitchFamily="49" charset="0"/>
              </a:rPr>
              <a:t>;</a:t>
            </a:r>
            <a:endParaRPr lang="en-US" dirty="0">
              <a:solidFill>
                <a:srgbClr val="BBBBBB"/>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double</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c,</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d;</a:t>
            </a:r>
            <a:endParaRPr lang="en-US" dirty="0">
              <a:solidFill>
                <a:srgbClr val="BBBBBB"/>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c</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a:t>
            </a:r>
            <a:r>
              <a:rPr lang="en-US" dirty="0">
                <a:solidFill>
                  <a:srgbClr val="B00040"/>
                </a:solidFill>
                <a:effectLst/>
                <a:latin typeface="Consolas" panose="020B0609020204030204" pitchFamily="49" charset="0"/>
                <a:cs typeface="Consolas" panose="020B0609020204030204" pitchFamily="49" charset="0"/>
              </a:rPr>
              <a:t>double</a:t>
            </a:r>
            <a:r>
              <a:rPr lang="en-US" dirty="0">
                <a:solidFill>
                  <a:srgbClr val="000000"/>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a</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b;</a:t>
            </a:r>
            <a:endParaRPr lang="en-US" dirty="0">
              <a:solidFill>
                <a:srgbClr val="BBBBBB"/>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d</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a:t>
            </a:r>
            <a:r>
              <a:rPr lang="en-US" dirty="0">
                <a:solidFill>
                  <a:srgbClr val="B00040"/>
                </a:solidFill>
                <a:effectLst/>
                <a:latin typeface="Consolas" panose="020B0609020204030204" pitchFamily="49" charset="0"/>
                <a:cs typeface="Consolas" panose="020B0609020204030204" pitchFamily="49" charset="0"/>
              </a:rPr>
              <a:t>double</a:t>
            </a:r>
            <a:r>
              <a:rPr lang="en-US" dirty="0">
                <a:solidFill>
                  <a:srgbClr val="000000"/>
                </a:solidFill>
                <a:effectLst/>
                <a:latin typeface="Consolas" panose="020B0609020204030204" pitchFamily="49" charset="0"/>
                <a:cs typeface="Consolas" panose="020B0609020204030204" pitchFamily="49" charset="0"/>
              </a:rPr>
              <a:t>)(a</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b);</a:t>
            </a:r>
            <a:endParaRPr lang="en-US" dirty="0">
              <a:solidFill>
                <a:srgbClr val="BBBBBB"/>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dirty="0" err="1">
                <a:solidFill>
                  <a:srgbClr val="000000"/>
                </a:solidFill>
                <a:effectLst/>
                <a:latin typeface="Consolas" panose="020B0609020204030204" pitchFamily="49" charset="0"/>
                <a:cs typeface="Consolas" panose="020B0609020204030204" pitchFamily="49" charset="0"/>
              </a:rPr>
              <a:t>printf</a:t>
            </a:r>
            <a:r>
              <a:rPr lang="en-US" dirty="0">
                <a:solidFill>
                  <a:srgbClr val="000000"/>
                </a:solidFill>
                <a:effectLst/>
                <a:latin typeface="Consolas" panose="020B0609020204030204" pitchFamily="49" charset="0"/>
                <a:cs typeface="Consolas" panose="020B0609020204030204" pitchFamily="49" charset="0"/>
              </a:rPr>
              <a:t>(</a:t>
            </a:r>
            <a:r>
              <a:rPr lang="en-US" dirty="0">
                <a:solidFill>
                  <a:srgbClr val="BA2121"/>
                </a:solidFill>
                <a:effectLst/>
                <a:latin typeface="Consolas" panose="020B0609020204030204" pitchFamily="49" charset="0"/>
                <a:cs typeface="Consolas" panose="020B0609020204030204" pitchFamily="49" charset="0"/>
              </a:rPr>
              <a:t>"c: %</a:t>
            </a:r>
            <a:r>
              <a:rPr lang="en-US" dirty="0" err="1">
                <a:solidFill>
                  <a:srgbClr val="BA2121"/>
                </a:solidFill>
                <a:effectLst/>
                <a:latin typeface="Consolas" panose="020B0609020204030204" pitchFamily="49" charset="0"/>
                <a:cs typeface="Consolas" panose="020B0609020204030204" pitchFamily="49" charset="0"/>
              </a:rPr>
              <a:t>lf</a:t>
            </a:r>
            <a:r>
              <a:rPr lang="en-US" b="1" dirty="0">
                <a:solidFill>
                  <a:srgbClr val="AA5D1F"/>
                </a:solidFill>
                <a:effectLst/>
                <a:latin typeface="Consolas" panose="020B0609020204030204" pitchFamily="49" charset="0"/>
                <a:cs typeface="Consolas" panose="020B0609020204030204" pitchFamily="49" charset="0"/>
              </a:rPr>
              <a:t>\</a:t>
            </a:r>
            <a:r>
              <a:rPr lang="en-US" b="1" dirty="0" err="1">
                <a:solidFill>
                  <a:srgbClr val="AA5D1F"/>
                </a:solidFill>
                <a:effectLst/>
                <a:latin typeface="Consolas" panose="020B0609020204030204" pitchFamily="49" charset="0"/>
                <a:cs typeface="Consolas" panose="020B0609020204030204" pitchFamily="49" charset="0"/>
              </a:rPr>
              <a:t>n</a:t>
            </a:r>
            <a:r>
              <a:rPr lang="en-US" dirty="0" err="1">
                <a:solidFill>
                  <a:srgbClr val="BA2121"/>
                </a:solidFill>
                <a:effectLst/>
                <a:latin typeface="Consolas" panose="020B0609020204030204" pitchFamily="49" charset="0"/>
                <a:cs typeface="Consolas" panose="020B0609020204030204" pitchFamily="49" charset="0"/>
              </a:rPr>
              <a:t>d</a:t>
            </a:r>
            <a:r>
              <a:rPr lang="en-US" dirty="0">
                <a:solidFill>
                  <a:srgbClr val="BA2121"/>
                </a:solidFill>
                <a:effectLst/>
                <a:latin typeface="Consolas" panose="020B0609020204030204" pitchFamily="49" charset="0"/>
                <a:cs typeface="Consolas" panose="020B0609020204030204" pitchFamily="49" charset="0"/>
              </a:rPr>
              <a:t>: %</a:t>
            </a:r>
            <a:r>
              <a:rPr lang="en-US" dirty="0" err="1">
                <a:solidFill>
                  <a:srgbClr val="BA2121"/>
                </a:solidFill>
                <a:effectLst/>
                <a:latin typeface="Consolas" panose="020B0609020204030204" pitchFamily="49" charset="0"/>
                <a:cs typeface="Consolas" panose="020B0609020204030204" pitchFamily="49" charset="0"/>
              </a:rPr>
              <a:t>lf</a:t>
            </a:r>
            <a:r>
              <a:rPr lang="en-US" b="1" dirty="0">
                <a:solidFill>
                  <a:srgbClr val="AA5D1F"/>
                </a:solidFill>
                <a:effectLst/>
                <a:latin typeface="Consolas" panose="020B0609020204030204" pitchFamily="49" charset="0"/>
                <a:cs typeface="Consolas" panose="020B0609020204030204" pitchFamily="49" charset="0"/>
              </a:rPr>
              <a:t>\n</a:t>
            </a:r>
            <a:r>
              <a:rPr lang="en-US" dirty="0">
                <a:solidFill>
                  <a:srgbClr val="BA2121"/>
                </a:solidFill>
                <a:effectLst/>
                <a:latin typeface="Consolas" panose="020B0609020204030204" pitchFamily="49" charset="0"/>
                <a:cs typeface="Consolas" panose="020B0609020204030204" pitchFamily="49" charset="0"/>
              </a:rPr>
              <a:t>"</a:t>
            </a:r>
            <a:r>
              <a:rPr lang="en-US" dirty="0">
                <a:solidFill>
                  <a:srgbClr val="000000"/>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c,</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d);</a:t>
            </a:r>
            <a:endParaRPr lang="en-US" dirty="0">
              <a:solidFill>
                <a:srgbClr val="BA2121"/>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b="1" dirty="0">
                <a:solidFill>
                  <a:srgbClr val="008000"/>
                </a:solidFill>
                <a:effectLst/>
                <a:latin typeface="Consolas" panose="020B0609020204030204" pitchFamily="49" charset="0"/>
                <a:cs typeface="Consolas" panose="020B0609020204030204" pitchFamily="49" charset="0"/>
              </a:rPr>
              <a:t>return</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0</a:t>
            </a:r>
            <a:r>
              <a:rPr lang="en-US" dirty="0">
                <a:solidFill>
                  <a:srgbClr val="000000"/>
                </a:solidFill>
                <a:effectLst/>
                <a:latin typeface="Consolas" panose="020B0609020204030204" pitchFamily="49" charset="0"/>
                <a:cs typeface="Consolas" panose="020B0609020204030204" pitchFamily="49" charset="0"/>
              </a:rPr>
              <a:t>;</a:t>
            </a:r>
            <a:endParaRPr lang="en-US" dirty="0">
              <a:solidFill>
                <a:srgbClr val="008000"/>
              </a:solidFill>
              <a:effectLst/>
              <a:latin typeface="Consolas" panose="020B0609020204030204" pitchFamily="49" charset="0"/>
              <a:cs typeface="Consolas" panose="020B0609020204030204" pitchFamily="49" charset="0"/>
            </a:endParaRPr>
          </a:p>
          <a:p>
            <a:r>
              <a:rPr lang="en-US" dirty="0">
                <a:effectLst/>
                <a:latin typeface="Consolas" panose="020B0609020204030204" pitchFamily="49" charset="0"/>
                <a:cs typeface="Consolas" panose="020B0609020204030204" pitchFamily="49" charset="0"/>
              </a:rPr>
              <a:t>}</a:t>
            </a:r>
          </a:p>
        </p:txBody>
      </p:sp>
      <p:sp>
        <p:nvSpPr>
          <p:cNvPr id="7" name="TextBox 6">
            <a:extLst>
              <a:ext uri="{FF2B5EF4-FFF2-40B4-BE49-F238E27FC236}">
                <a16:creationId xmlns:a16="http://schemas.microsoft.com/office/drawing/2014/main" id="{BEFF7CCE-168D-A807-B84B-4C02C81FE5D0}"/>
              </a:ext>
            </a:extLst>
          </p:cNvPr>
          <p:cNvSpPr txBox="1"/>
          <p:nvPr/>
        </p:nvSpPr>
        <p:spPr>
          <a:xfrm>
            <a:off x="6690854" y="4297483"/>
            <a:ext cx="3819832" cy="646331"/>
          </a:xfrm>
          <a:prstGeom prst="rect">
            <a:avLst/>
          </a:prstGeom>
          <a:solidFill>
            <a:schemeClr val="tx1">
              <a:lumMod val="75000"/>
              <a:lumOff val="25000"/>
            </a:schemeClr>
          </a:solidFill>
        </p:spPr>
        <p:txBody>
          <a:bodyPr wrap="square">
            <a:spAutoFit/>
          </a:bodyPr>
          <a:lstStyle/>
          <a:p>
            <a:r>
              <a:rPr lang="en-US" dirty="0">
                <a:solidFill>
                  <a:schemeClr val="bg1"/>
                </a:solidFill>
                <a:latin typeface="Consolas" panose="020B0609020204030204" pitchFamily="49" charset="0"/>
                <a:cs typeface="Consolas" panose="020B0609020204030204" pitchFamily="49" charset="0"/>
              </a:rPr>
              <a:t>c: 8.333333</a:t>
            </a:r>
          </a:p>
          <a:p>
            <a:r>
              <a:rPr lang="en-US" dirty="0">
                <a:solidFill>
                  <a:schemeClr val="bg1"/>
                </a:solidFill>
                <a:latin typeface="Consolas" panose="020B0609020204030204" pitchFamily="49" charset="0"/>
                <a:cs typeface="Consolas" panose="020B0609020204030204" pitchFamily="49" charset="0"/>
              </a:rPr>
              <a:t>d: 8.000000</a:t>
            </a:r>
          </a:p>
        </p:txBody>
      </p:sp>
      <p:sp>
        <p:nvSpPr>
          <p:cNvPr id="8" name="TextBox 7">
            <a:extLst>
              <a:ext uri="{FF2B5EF4-FFF2-40B4-BE49-F238E27FC236}">
                <a16:creationId xmlns:a16="http://schemas.microsoft.com/office/drawing/2014/main" id="{DBAF5C2C-73D1-308C-30C1-BD195D2C42F8}"/>
              </a:ext>
            </a:extLst>
          </p:cNvPr>
          <p:cNvSpPr txBox="1"/>
          <p:nvPr/>
        </p:nvSpPr>
        <p:spPr>
          <a:xfrm>
            <a:off x="6690854" y="3897373"/>
            <a:ext cx="1172116" cy="400110"/>
          </a:xfrm>
          <a:prstGeom prst="rect">
            <a:avLst/>
          </a:prstGeom>
          <a:noFill/>
        </p:spPr>
        <p:txBody>
          <a:bodyPr wrap="none" rtlCol="0">
            <a:spAutoFit/>
          </a:bodyPr>
          <a:lstStyle/>
          <a:p>
            <a:r>
              <a:rPr lang="en-US" sz="2000" dirty="0">
                <a:latin typeface="Consolas" panose="020B0609020204030204" pitchFamily="49" charset="0"/>
                <a:cs typeface="Consolas" panose="020B0609020204030204" pitchFamily="49" charset="0"/>
              </a:rPr>
              <a:t>Output:</a:t>
            </a:r>
          </a:p>
        </p:txBody>
      </p:sp>
      <p:sp>
        <p:nvSpPr>
          <p:cNvPr id="10" name="TextBox 9">
            <a:extLst>
              <a:ext uri="{FF2B5EF4-FFF2-40B4-BE49-F238E27FC236}">
                <a16:creationId xmlns:a16="http://schemas.microsoft.com/office/drawing/2014/main" id="{C28828F9-3B33-15BB-03F5-2CB05B05ED6C}"/>
              </a:ext>
            </a:extLst>
          </p:cNvPr>
          <p:cNvSpPr txBox="1"/>
          <p:nvPr/>
        </p:nvSpPr>
        <p:spPr>
          <a:xfrm>
            <a:off x="5816301" y="5322890"/>
            <a:ext cx="2921221" cy="1477328"/>
          </a:xfrm>
          <a:prstGeom prst="rect">
            <a:avLst/>
          </a:prstGeom>
          <a:solidFill>
            <a:schemeClr val="bg1">
              <a:lumMod val="75000"/>
            </a:schemeClr>
          </a:solidFill>
        </p:spPr>
        <p:txBody>
          <a:bodyPr wrap="square">
            <a:spAutoFit/>
          </a:bodyPr>
          <a:lstStyle/>
          <a:p>
            <a:r>
              <a:rPr lang="en-US" dirty="0">
                <a:solidFill>
                  <a:srgbClr val="000000"/>
                </a:solidFill>
                <a:effectLst/>
                <a:latin typeface="Consolas" panose="020B0609020204030204" pitchFamily="49" charset="0"/>
                <a:cs typeface="Consolas" panose="020B0609020204030204" pitchFamily="49" charset="0"/>
              </a:rPr>
              <a:t>c</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a:t>
            </a:r>
            <a:r>
              <a:rPr lang="en-US" dirty="0">
                <a:solidFill>
                  <a:srgbClr val="B00040"/>
                </a:solidFill>
                <a:effectLst/>
                <a:latin typeface="Consolas" panose="020B0609020204030204" pitchFamily="49" charset="0"/>
                <a:cs typeface="Consolas" panose="020B0609020204030204" pitchFamily="49" charset="0"/>
              </a:rPr>
              <a:t>double</a:t>
            </a:r>
            <a:r>
              <a:rPr lang="en-US" dirty="0">
                <a:solidFill>
                  <a:srgbClr val="000000"/>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a</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b;</a:t>
            </a:r>
          </a:p>
          <a:p>
            <a:r>
              <a:rPr lang="en-US" dirty="0">
                <a:solidFill>
                  <a:srgbClr val="000000"/>
                </a:solidFill>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000000"/>
                </a:solidFill>
                <a:latin typeface="Consolas" panose="020B0609020204030204" pitchFamily="49" charset="0"/>
                <a:cs typeface="Consolas" panose="020B0609020204030204" pitchFamily="49" charset="0"/>
              </a:rPr>
              <a:t> (</a:t>
            </a:r>
            <a:r>
              <a:rPr lang="en-US" dirty="0">
                <a:solidFill>
                  <a:srgbClr val="B00040"/>
                </a:solidFill>
                <a:latin typeface="Consolas" panose="020B0609020204030204" pitchFamily="49" charset="0"/>
                <a:cs typeface="Consolas" panose="020B0609020204030204" pitchFamily="49" charset="0"/>
              </a:rPr>
              <a:t>double</a:t>
            </a:r>
            <a:r>
              <a:rPr lang="en-US" dirty="0">
                <a:solidFill>
                  <a:srgbClr val="000000"/>
                </a:solidFill>
                <a:latin typeface="Consolas" panose="020B0609020204030204" pitchFamily="49" charset="0"/>
                <a:cs typeface="Consolas" panose="020B0609020204030204" pitchFamily="49" charset="0"/>
              </a:rPr>
              <a:t>) 25 / 3;</a:t>
            </a:r>
          </a:p>
          <a:p>
            <a:r>
              <a:rPr lang="en-US" dirty="0">
                <a:solidFill>
                  <a:srgbClr val="000000"/>
                </a:solidFill>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000000"/>
                </a:solidFill>
                <a:latin typeface="Consolas" panose="020B0609020204030204" pitchFamily="49" charset="0"/>
                <a:cs typeface="Consolas" panose="020B0609020204030204" pitchFamily="49" charset="0"/>
              </a:rPr>
              <a:t> ((</a:t>
            </a:r>
            <a:r>
              <a:rPr lang="en-US" dirty="0">
                <a:solidFill>
                  <a:srgbClr val="B00040"/>
                </a:solidFill>
                <a:latin typeface="Consolas" panose="020B0609020204030204" pitchFamily="49" charset="0"/>
                <a:cs typeface="Consolas" panose="020B0609020204030204" pitchFamily="49" charset="0"/>
              </a:rPr>
              <a:t>double</a:t>
            </a:r>
            <a:r>
              <a:rPr lang="en-US" dirty="0">
                <a:solidFill>
                  <a:srgbClr val="000000"/>
                </a:solidFill>
                <a:latin typeface="Consolas" panose="020B0609020204030204" pitchFamily="49" charset="0"/>
                <a:cs typeface="Consolas" panose="020B0609020204030204" pitchFamily="49" charset="0"/>
              </a:rPr>
              <a:t>)25) / 3;</a:t>
            </a:r>
          </a:p>
          <a:p>
            <a:r>
              <a:rPr lang="en-US" dirty="0">
                <a:solidFill>
                  <a:srgbClr val="000000"/>
                </a:solidFill>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000000"/>
                </a:solidFill>
                <a:latin typeface="Consolas" panose="020B0609020204030204" pitchFamily="49" charset="0"/>
                <a:cs typeface="Consolas" panose="020B0609020204030204" pitchFamily="49" charset="0"/>
              </a:rPr>
              <a:t> (25.0) / 3;</a:t>
            </a:r>
          </a:p>
          <a:p>
            <a:r>
              <a:rPr lang="en-US" dirty="0">
                <a:solidFill>
                  <a:srgbClr val="000000"/>
                </a:solidFill>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000000"/>
                </a:solidFill>
                <a:latin typeface="Consolas" panose="020B0609020204030204" pitchFamily="49" charset="0"/>
                <a:cs typeface="Consolas" panose="020B0609020204030204" pitchFamily="49" charset="0"/>
              </a:rPr>
              <a:t> 8.333333;</a:t>
            </a:r>
            <a:endParaRPr lang="en-US" dirty="0"/>
          </a:p>
        </p:txBody>
      </p:sp>
      <p:sp>
        <p:nvSpPr>
          <p:cNvPr id="11" name="TextBox 10">
            <a:extLst>
              <a:ext uri="{FF2B5EF4-FFF2-40B4-BE49-F238E27FC236}">
                <a16:creationId xmlns:a16="http://schemas.microsoft.com/office/drawing/2014/main" id="{B6C3F5B7-706F-AF30-3DAC-E1B617CD9E03}"/>
              </a:ext>
            </a:extLst>
          </p:cNvPr>
          <p:cNvSpPr txBox="1"/>
          <p:nvPr/>
        </p:nvSpPr>
        <p:spPr>
          <a:xfrm>
            <a:off x="8990560" y="5322890"/>
            <a:ext cx="2921221" cy="1477328"/>
          </a:xfrm>
          <a:prstGeom prst="rect">
            <a:avLst/>
          </a:prstGeom>
          <a:solidFill>
            <a:schemeClr val="bg1">
              <a:lumMod val="75000"/>
            </a:schemeClr>
          </a:solidFill>
        </p:spPr>
        <p:txBody>
          <a:bodyPr wrap="square">
            <a:spAutoFit/>
          </a:bodyPr>
          <a:lstStyle/>
          <a:p>
            <a:r>
              <a:rPr lang="en-US" dirty="0">
                <a:solidFill>
                  <a:srgbClr val="000000"/>
                </a:solidFill>
                <a:latin typeface="Consolas" panose="020B0609020204030204" pitchFamily="49" charset="0"/>
                <a:cs typeface="Consolas" panose="020B0609020204030204" pitchFamily="49" charset="0"/>
              </a:rPr>
              <a:t>d</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a:t>
            </a:r>
            <a:r>
              <a:rPr lang="en-US" dirty="0">
                <a:solidFill>
                  <a:srgbClr val="B00040"/>
                </a:solidFill>
                <a:effectLst/>
                <a:latin typeface="Consolas" panose="020B0609020204030204" pitchFamily="49" charset="0"/>
                <a:cs typeface="Consolas" panose="020B0609020204030204" pitchFamily="49" charset="0"/>
              </a:rPr>
              <a:t>double</a:t>
            </a:r>
            <a:r>
              <a:rPr lang="en-US" dirty="0">
                <a:solidFill>
                  <a:srgbClr val="000000"/>
                </a:solidFill>
                <a:effectLst/>
                <a:latin typeface="Consolas" panose="020B0609020204030204" pitchFamily="49" charset="0"/>
                <a:cs typeface="Consolas" panose="020B0609020204030204" pitchFamily="49" charset="0"/>
              </a:rPr>
              <a:t>)(a</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b);</a:t>
            </a:r>
          </a:p>
          <a:p>
            <a:r>
              <a:rPr lang="en-US" dirty="0">
                <a:solidFill>
                  <a:srgbClr val="000000"/>
                </a:solidFill>
                <a:latin typeface="Consolas" panose="020B0609020204030204" pitchFamily="49" charset="0"/>
                <a:cs typeface="Consolas" panose="020B0609020204030204" pitchFamily="49" charset="0"/>
              </a:rPr>
              <a:t>  </a:t>
            </a:r>
            <a:r>
              <a:rPr kumimoji="0" lang="en-US" sz="1800" b="0" i="0" u="none" strike="noStrike" kern="1200" cap="none" spc="0" normalizeH="0" baseline="0" noProof="0" dirty="0">
                <a:ln>
                  <a:noFill/>
                </a:ln>
                <a:solidFill>
                  <a:srgbClr val="666666"/>
                </a:solidFill>
                <a:effectLst/>
                <a:uLnTx/>
                <a:uFillTx/>
                <a:latin typeface="Consolas" panose="020B0609020204030204" pitchFamily="49" charset="0"/>
                <a:ea typeface="+mn-ea"/>
                <a:cs typeface="Consolas" panose="020B0609020204030204" pitchFamily="49" charset="0"/>
              </a:rPr>
              <a:t>=</a:t>
            </a:r>
            <a:r>
              <a:rPr lang="en-US" dirty="0">
                <a:solidFill>
                  <a:srgbClr val="000000"/>
                </a:solidFill>
                <a:latin typeface="Consolas" panose="020B0609020204030204" pitchFamily="49" charset="0"/>
                <a:cs typeface="Consolas" panose="020B0609020204030204" pitchFamily="49" charset="0"/>
              </a:rPr>
              <a:t> (</a:t>
            </a:r>
            <a:r>
              <a:rPr lang="en-US" dirty="0">
                <a:solidFill>
                  <a:srgbClr val="B00040"/>
                </a:solidFill>
                <a:latin typeface="Consolas" panose="020B0609020204030204" pitchFamily="49" charset="0"/>
                <a:cs typeface="Consolas" panose="020B0609020204030204" pitchFamily="49" charset="0"/>
              </a:rPr>
              <a:t>double</a:t>
            </a:r>
            <a:r>
              <a:rPr lang="en-US" dirty="0">
                <a:solidFill>
                  <a:srgbClr val="000000"/>
                </a:solidFill>
                <a:latin typeface="Consolas" panose="020B0609020204030204" pitchFamily="49" charset="0"/>
                <a:cs typeface="Consolas" panose="020B0609020204030204" pitchFamily="49" charset="0"/>
              </a:rPr>
              <a:t>)(</a:t>
            </a:r>
            <a:r>
              <a:rPr lang="en-US" dirty="0">
                <a:solidFill>
                  <a:srgbClr val="000000"/>
                </a:solidFill>
                <a:highlight>
                  <a:srgbClr val="FFFF00"/>
                </a:highlight>
                <a:latin typeface="Consolas" panose="020B0609020204030204" pitchFamily="49" charset="0"/>
                <a:cs typeface="Consolas" panose="020B0609020204030204" pitchFamily="49" charset="0"/>
              </a:rPr>
              <a:t>25 / 3</a:t>
            </a:r>
            <a:r>
              <a:rPr lang="en-US" dirty="0">
                <a:solidFill>
                  <a:srgbClr val="000000"/>
                </a:solidFill>
                <a:latin typeface="Consolas" panose="020B0609020204030204" pitchFamily="49" charset="0"/>
                <a:cs typeface="Consolas" panose="020B0609020204030204" pitchFamily="49" charset="0"/>
              </a:rPr>
              <a:t>);</a:t>
            </a:r>
          </a:p>
          <a:p>
            <a:r>
              <a:rPr lang="en-US" dirty="0">
                <a:solidFill>
                  <a:srgbClr val="000000"/>
                </a:solidFill>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000000"/>
                </a:solidFill>
                <a:latin typeface="Consolas" panose="020B0609020204030204" pitchFamily="49" charset="0"/>
                <a:cs typeface="Consolas" panose="020B0609020204030204" pitchFamily="49" charset="0"/>
              </a:rPr>
              <a:t> (</a:t>
            </a:r>
            <a:r>
              <a:rPr lang="en-US" dirty="0">
                <a:solidFill>
                  <a:srgbClr val="B00040"/>
                </a:solidFill>
                <a:latin typeface="Consolas" panose="020B0609020204030204" pitchFamily="49" charset="0"/>
                <a:cs typeface="Consolas" panose="020B0609020204030204" pitchFamily="49" charset="0"/>
              </a:rPr>
              <a:t>double</a:t>
            </a:r>
            <a:r>
              <a:rPr lang="en-US" dirty="0">
                <a:solidFill>
                  <a:srgbClr val="000000"/>
                </a:solidFill>
                <a:latin typeface="Consolas" panose="020B0609020204030204" pitchFamily="49" charset="0"/>
                <a:cs typeface="Consolas" panose="020B0609020204030204" pitchFamily="49" charset="0"/>
              </a:rPr>
              <a:t>)(</a:t>
            </a:r>
            <a:r>
              <a:rPr lang="en-US" dirty="0">
                <a:solidFill>
                  <a:srgbClr val="000000"/>
                </a:solidFill>
                <a:highlight>
                  <a:srgbClr val="FFFF00"/>
                </a:highlight>
                <a:latin typeface="Consolas" panose="020B0609020204030204" pitchFamily="49" charset="0"/>
                <a:cs typeface="Consolas" panose="020B0609020204030204" pitchFamily="49" charset="0"/>
              </a:rPr>
              <a:t>8</a:t>
            </a:r>
            <a:r>
              <a:rPr lang="en-US" dirty="0">
                <a:solidFill>
                  <a:srgbClr val="000000"/>
                </a:solidFill>
                <a:latin typeface="Consolas" panose="020B0609020204030204" pitchFamily="49" charset="0"/>
                <a:cs typeface="Consolas" panose="020B0609020204030204" pitchFamily="49" charset="0"/>
              </a:rPr>
              <a:t>);</a:t>
            </a:r>
          </a:p>
          <a:p>
            <a:r>
              <a:rPr lang="en-US" dirty="0">
                <a:solidFill>
                  <a:srgbClr val="000000"/>
                </a:solidFill>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000000"/>
                </a:solidFill>
                <a:latin typeface="Consolas" panose="020B0609020204030204" pitchFamily="49" charset="0"/>
                <a:cs typeface="Consolas" panose="020B0609020204030204" pitchFamily="49" charset="0"/>
              </a:rPr>
              <a:t> 8.000000;</a:t>
            </a:r>
          </a:p>
          <a:p>
            <a:endParaRPr lang="en-US"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01753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p:tgtEl>
                                          <p:spTgt spid="7"/>
                                        </p:tgtEl>
                                        <p:attrNameLst>
                                          <p:attrName>ppt_y</p:attrName>
                                        </p:attrNameLst>
                                      </p:cBhvr>
                                      <p:tavLst>
                                        <p:tav tm="0">
                                          <p:val>
                                            <p:strVal val="#ppt_y+#ppt_h*1.125000"/>
                                          </p:val>
                                        </p:tav>
                                        <p:tav tm="100000">
                                          <p:val>
                                            <p:strVal val="#ppt_y"/>
                                          </p:val>
                                        </p:tav>
                                      </p:tavLst>
                                    </p:anim>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p:tgtEl>
                                          <p:spTgt spid="11"/>
                                        </p:tgtEl>
                                        <p:attrNameLst>
                                          <p:attrName>ppt_y</p:attrName>
                                        </p:attrNameLst>
                                      </p:cBhvr>
                                      <p:tavLst>
                                        <p:tav tm="0">
                                          <p:val>
                                            <p:strVal val="#ppt_y+#ppt_h*1.125000"/>
                                          </p:val>
                                        </p:tav>
                                        <p:tav tm="100000">
                                          <p:val>
                                            <p:strVal val="#ppt_y"/>
                                          </p:val>
                                        </p:tav>
                                      </p:tavLst>
                                    </p:anim>
                                    <p:animEffect transition="in" filter="wipe(up)">
                                      <p:cBhvr>
                                        <p:cTn id="18" dur="500"/>
                                        <p:tgtEl>
                                          <p:spTgt spid="11"/>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p:tgtEl>
                                          <p:spTgt spid="10"/>
                                        </p:tgtEl>
                                        <p:attrNameLst>
                                          <p:attrName>ppt_y</p:attrName>
                                        </p:attrNameLst>
                                      </p:cBhvr>
                                      <p:tavLst>
                                        <p:tav tm="0">
                                          <p:val>
                                            <p:strVal val="#ppt_y+#ppt_h*1.125000"/>
                                          </p:val>
                                        </p:tav>
                                        <p:tav tm="100000">
                                          <p:val>
                                            <p:strVal val="#ppt_y"/>
                                          </p:val>
                                        </p:tav>
                                      </p:tavLst>
                                    </p:anim>
                                    <p:animEffect transition="in" filter="wipe(up)">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0" grpId="0" animBg="1"/>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0624F31-998C-44D3-BAFB-ADD006D3547E}"/>
              </a:ext>
            </a:extLst>
          </p:cNvPr>
          <p:cNvPicPr>
            <a:picLocks noChangeAspect="1"/>
          </p:cNvPicPr>
          <p:nvPr/>
        </p:nvPicPr>
        <p:blipFill rotWithShape="1">
          <a:blip r:embed="rId3">
            <a:extLst>
              <a:ext uri="{28A0092B-C50C-407E-A947-70E740481C1C}">
                <a14:useLocalDpi xmlns:a14="http://schemas.microsoft.com/office/drawing/2010/main" val="0"/>
              </a:ext>
            </a:extLst>
          </a:blip>
          <a:srcRect t="21604" b="46967"/>
          <a:stretch/>
        </p:blipFill>
        <p:spPr>
          <a:xfrm>
            <a:off x="0" y="2176476"/>
            <a:ext cx="12209296" cy="2877923"/>
          </a:xfrm>
          <a:prstGeom prst="rect">
            <a:avLst/>
          </a:prstGeom>
        </p:spPr>
      </p:pic>
      <p:sp>
        <p:nvSpPr>
          <p:cNvPr id="8" name="矩形 7"/>
          <p:cNvSpPr/>
          <p:nvPr/>
        </p:nvSpPr>
        <p:spPr>
          <a:xfrm>
            <a:off x="0" y="2176477"/>
            <a:ext cx="12192000" cy="2877922"/>
          </a:xfrm>
          <a:prstGeom prst="rect">
            <a:avLst/>
          </a:prstGeom>
          <a:gradFill>
            <a:gsLst>
              <a:gs pos="0">
                <a:srgbClr val="014723"/>
              </a:gs>
              <a:gs pos="59000">
                <a:srgbClr val="014723">
                  <a:alpha val="60000"/>
                </a:srgbClr>
              </a:gs>
              <a:gs pos="100000">
                <a:srgbClr val="014723">
                  <a:alpha val="1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161452" y="2867904"/>
            <a:ext cx="1886392" cy="1015663"/>
          </a:xfrm>
          <a:prstGeom prst="rect">
            <a:avLst/>
          </a:prstGeom>
          <a:noFill/>
        </p:spPr>
        <p:txBody>
          <a:bodyPr wrap="square" rtlCol="0" anchor="ctr" anchorCtr="0">
            <a:spAutoFit/>
          </a:bodyPr>
          <a:lstStyle/>
          <a:p>
            <a:pPr algn="dist"/>
            <a:r>
              <a:rPr lang="zh-CN" altLang="en-US" sz="6000" b="1">
                <a:solidFill>
                  <a:schemeClr val="bg1">
                    <a:lumMod val="95000"/>
                  </a:schemeClr>
                </a:solidFill>
                <a:latin typeface="微软雅黑" panose="020B0503020204020204" pitchFamily="34" charset="-122"/>
                <a:ea typeface="微软雅黑" panose="020B0503020204020204" pitchFamily="34" charset="-122"/>
              </a:rPr>
              <a:t>谢谢</a:t>
            </a:r>
          </a:p>
        </p:txBody>
      </p:sp>
      <p:sp>
        <p:nvSpPr>
          <p:cNvPr id="16" name="TextBox 10"/>
          <p:cNvSpPr txBox="1"/>
          <p:nvPr/>
        </p:nvSpPr>
        <p:spPr>
          <a:xfrm>
            <a:off x="2565806" y="3990096"/>
            <a:ext cx="7060388" cy="523196"/>
          </a:xfrm>
          <a:prstGeom prst="rect">
            <a:avLst/>
          </a:prstGeom>
          <a:noFill/>
        </p:spPr>
        <p:txBody>
          <a:bodyPr wrap="square" lIns="91416" tIns="45708" rIns="91416" bIns="45708" rtlCol="0">
            <a:spAutoFit/>
          </a:bodyPr>
          <a:lstStyle>
            <a:defPPr>
              <a:defRPr lang="zh-CN"/>
            </a:defPPr>
            <a:lvl1pPr>
              <a:defRPr sz="2000">
                <a:solidFill>
                  <a:schemeClr val="bg1"/>
                </a:solidFill>
                <a:latin typeface="微软雅黑" panose="020B0503020204020204" pitchFamily="34" charset="-122"/>
                <a:ea typeface="微软雅黑" panose="020B0503020204020204" pitchFamily="34" charset="-122"/>
              </a:defRPr>
            </a:lvl1pPr>
          </a:lstStyle>
          <a:p>
            <a:pPr algn="ctr"/>
            <a:r>
              <a:rPr lang="zh-CN" altLang="en-US" sz="2800">
                <a:solidFill>
                  <a:schemeClr val="bg1">
                    <a:lumMod val="95000"/>
                  </a:schemeClr>
                </a:solidFill>
                <a:latin typeface="微软雅黑" panose="020B0503020204020204" pitchFamily="34" charset="-122"/>
                <a:ea typeface="微软雅黑" panose="020B0503020204020204" pitchFamily="34" charset="-122"/>
              </a:rPr>
              <a:t>中山大学计算机学院</a:t>
            </a:r>
            <a:endParaRPr lang="en-US" altLang="zh-CN" sz="2800">
              <a:solidFill>
                <a:schemeClr val="bg1">
                  <a:lumMod val="95000"/>
                </a:schemeClr>
              </a:solidFill>
              <a:latin typeface="微软雅黑" panose="020B0503020204020204" pitchFamily="34" charset="-122"/>
              <a:ea typeface="微软雅黑" panose="020B0503020204020204" pitchFamily="34" charset="-122"/>
            </a:endParaRPr>
          </a:p>
        </p:txBody>
      </p:sp>
      <p:pic>
        <p:nvPicPr>
          <p:cNvPr id="19" name="图片 18">
            <a:extLst>
              <a:ext uri="{FF2B5EF4-FFF2-40B4-BE49-F238E27FC236}">
                <a16:creationId xmlns:a16="http://schemas.microsoft.com/office/drawing/2014/main" id="{DC754B86-73A7-4A82-964F-FD1E97816B9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1200" r="2284" b="11992"/>
          <a:stretch/>
        </p:blipFill>
        <p:spPr>
          <a:xfrm>
            <a:off x="4339400" y="923192"/>
            <a:ext cx="3433000" cy="107266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学论网-矩形 1">
            <a:extLst>
              <a:ext uri="{FF2B5EF4-FFF2-40B4-BE49-F238E27FC236}">
                <a16:creationId xmlns:a16="http://schemas.microsoft.com/office/drawing/2014/main" id="{A0A0D46F-9225-34CF-C885-1D4E76F3F44A}"/>
              </a:ext>
            </a:extLst>
          </p:cNvPr>
          <p:cNvSpPr/>
          <p:nvPr/>
        </p:nvSpPr>
        <p:spPr>
          <a:xfrm>
            <a:off x="0" y="672782"/>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变量</a:t>
            </a:r>
            <a:r>
              <a:rPr lang="en-US" altLang="zh-CN"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(Variables)</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3" name="学论网-www.xuelun.me">
            <a:extLst>
              <a:ext uri="{FF2B5EF4-FFF2-40B4-BE49-F238E27FC236}">
                <a16:creationId xmlns:a16="http://schemas.microsoft.com/office/drawing/2014/main" id="{34C9E2A0-41FB-4085-C11B-D19328C87E78}"/>
              </a:ext>
            </a:extLst>
          </p:cNvPr>
          <p:cNvSpPr txBox="1"/>
          <p:nvPr/>
        </p:nvSpPr>
        <p:spPr>
          <a:xfrm>
            <a:off x="6271967" y="1814403"/>
            <a:ext cx="5408405" cy="5170646"/>
          </a:xfrm>
          <a:prstGeom prst="rect">
            <a:avLst/>
          </a:prstGeom>
          <a:noFill/>
          <a:ln>
            <a:noFill/>
          </a:ln>
        </p:spPr>
        <p:txBody>
          <a:bodyPr wrap="square" lIns="0" tIns="0" rIns="0" bIns="0" rtlCol="0">
            <a:spAutoFit/>
          </a:bodyPr>
          <a:lstStyle/>
          <a:p>
            <a:r>
              <a:rPr lang="zh-CN" altLang="en-US" sz="2400" b="1" dirty="0">
                <a:latin typeface="Microsoft YaHei" panose="020B0503020204020204" pitchFamily="34" charset="-122"/>
                <a:ea typeface="Microsoft YaHei" panose="020B0503020204020204" pitchFamily="34" charset="-122"/>
              </a:rPr>
              <a:t>变量</a:t>
            </a:r>
            <a:r>
              <a:rPr lang="zh-CN" altLang="en-US" sz="2400" dirty="0">
                <a:latin typeface="Microsoft YaHei" panose="020B0503020204020204" pitchFamily="34" charset="-122"/>
                <a:ea typeface="Microsoft YaHei" panose="020B0503020204020204" pitchFamily="34" charset="-122"/>
              </a:rPr>
              <a:t>是计算机语言中能</a:t>
            </a:r>
            <a:r>
              <a:rPr lang="zh-CN" altLang="en-US" sz="2400" dirty="0">
                <a:solidFill>
                  <a:srgbClr val="FF0000"/>
                </a:solidFill>
                <a:latin typeface="Microsoft YaHei" panose="020B0503020204020204" pitchFamily="34" charset="-122"/>
                <a:ea typeface="Microsoft YaHei" panose="020B0503020204020204" pitchFamily="34" charset="-122"/>
              </a:rPr>
              <a:t>储存计算结果</a:t>
            </a:r>
            <a:r>
              <a:rPr lang="zh-CN" altLang="en-US" sz="2400" dirty="0">
                <a:latin typeface="Microsoft YaHei" panose="020B0503020204020204" pitchFamily="34" charset="-122"/>
                <a:ea typeface="Microsoft YaHei" panose="020B0503020204020204" pitchFamily="34" charset="-122"/>
              </a:rPr>
              <a:t>或能</a:t>
            </a:r>
            <a:r>
              <a:rPr lang="zh-CN" altLang="en-US" sz="2400" dirty="0">
                <a:solidFill>
                  <a:srgbClr val="FF0000"/>
                </a:solidFill>
                <a:latin typeface="Microsoft YaHei" panose="020B0503020204020204" pitchFamily="34" charset="-122"/>
                <a:ea typeface="Microsoft YaHei" panose="020B0503020204020204" pitchFamily="34" charset="-122"/>
              </a:rPr>
              <a:t>表示值</a:t>
            </a:r>
            <a:r>
              <a:rPr lang="zh-CN" altLang="en-US" sz="2400" dirty="0">
                <a:latin typeface="Microsoft YaHei" panose="020B0503020204020204" pitchFamily="34" charset="-122"/>
                <a:ea typeface="Microsoft YaHei" panose="020B0503020204020204" pitchFamily="34" charset="-122"/>
              </a:rPr>
              <a:t>的抽象概念。</a:t>
            </a:r>
            <a:endParaRPr lang="en-US" altLang="zh-CN" sz="2400" dirty="0">
              <a:latin typeface="Microsoft YaHei" panose="020B0503020204020204" pitchFamily="34" charset="-122"/>
              <a:ea typeface="Microsoft YaHei" panose="020B0503020204020204" pitchFamily="34" charset="-122"/>
            </a:endParaRPr>
          </a:p>
          <a:p>
            <a:r>
              <a:rPr lang="zh-CN" altLang="en-US" sz="2400" dirty="0">
                <a:latin typeface="Microsoft YaHei" panose="020B0503020204020204" pitchFamily="34" charset="-122"/>
                <a:ea typeface="Microsoft YaHei" panose="020B0503020204020204" pitchFamily="34" charset="-122"/>
              </a:rPr>
              <a:t>简单来说，就是程序可操作的存储区的名称。</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C</a:t>
            </a:r>
            <a:r>
              <a:rPr lang="zh-CN" altLang="en-US" sz="2400" dirty="0">
                <a:latin typeface="Microsoft YaHei" panose="020B0503020204020204" pitchFamily="34" charset="-122"/>
                <a:ea typeface="Microsoft YaHei" panose="020B0503020204020204" pitchFamily="34" charset="-122"/>
              </a:rPr>
              <a:t>语言中每个变量都有特定的类型</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type</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zh-CN" altLang="en-US" sz="2400" dirty="0">
                <a:latin typeface="Microsoft YaHei" panose="020B0503020204020204" pitchFamily="34" charset="-122"/>
                <a:ea typeface="Microsoft YaHei" panose="020B0503020204020204" pitchFamily="34" charset="-122"/>
              </a:rPr>
              <a:t>，类型决定了变量所占存储空间的大小</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size</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zh-CN" altLang="en-US" sz="2400" dirty="0">
                <a:latin typeface="Microsoft YaHei" panose="020B0503020204020204" pitchFamily="34" charset="-122"/>
                <a:ea typeface="Microsoft YaHei" panose="020B0503020204020204" pitchFamily="34" charset="-122"/>
                <a:cs typeface="Consolas" panose="020B0609020204030204" pitchFamily="49" charset="0"/>
              </a:rPr>
              <a:t>，</a:t>
            </a:r>
            <a:r>
              <a:rPr lang="zh-CN" altLang="en-US" sz="2400" dirty="0">
                <a:latin typeface="Microsoft YaHei" panose="020B0503020204020204" pitchFamily="34" charset="-122"/>
                <a:ea typeface="Microsoft YaHei" panose="020B0503020204020204" pitchFamily="34" charset="-122"/>
              </a:rPr>
              <a:t>格式</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format</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zh-CN" altLang="en-US" sz="2400" dirty="0">
                <a:latin typeface="Consolas" panose="020B0609020204030204" pitchFamily="49" charset="0"/>
                <a:ea typeface="Microsoft YaHei" panose="020B0503020204020204" pitchFamily="34" charset="-122"/>
                <a:cs typeface="Consolas" panose="020B0609020204030204" pitchFamily="49" charset="0"/>
              </a:rPr>
              <a:t>和范围</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en-US" altLang="zh-CN"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range</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zh-CN" altLang="en-US" sz="2400" dirty="0">
                <a:latin typeface="Microsoft YaHei" panose="020B0503020204020204" pitchFamily="34" charset="-122"/>
                <a:ea typeface="Microsoft YaHei" panose="020B0503020204020204" pitchFamily="34" charset="-122"/>
              </a:rPr>
              <a:t>，该范围内的值都可以存储在这个变量所在的内存空间中。</a:t>
            </a:r>
            <a:br>
              <a:rPr lang="en-US" altLang="zh-CN" sz="2400" dirty="0">
                <a:latin typeface="Microsoft YaHei" panose="020B0503020204020204" pitchFamily="34" charset="-122"/>
                <a:ea typeface="Microsoft YaHei" panose="020B0503020204020204" pitchFamily="34" charset="-122"/>
              </a:rPr>
            </a:br>
            <a:endParaRPr lang="en-US" altLang="zh-CN" sz="2400" dirty="0">
              <a:latin typeface="Microsoft YaHei" panose="020B0503020204020204" pitchFamily="34" charset="-122"/>
              <a:ea typeface="Microsoft YaHei" panose="020B0503020204020204" pitchFamily="34" charset="-122"/>
            </a:endParaRPr>
          </a:p>
          <a:p>
            <a:r>
              <a:rPr lang="zh-CN" altLang="en-US" sz="2400" dirty="0">
                <a:latin typeface="Microsoft YaHei" panose="020B0503020204020204" pitchFamily="34" charset="-122"/>
                <a:ea typeface="Microsoft YaHei" panose="020B0503020204020204" pitchFamily="34" charset="-122"/>
              </a:rPr>
              <a:t>基本的数据类型有</a:t>
            </a:r>
            <a:r>
              <a:rPr lang="en-US" altLang="zh-CN"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char</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 </a:t>
            </a:r>
            <a:r>
              <a:rPr lang="en-US" altLang="zh-CN"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int</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 </a:t>
            </a:r>
            <a:r>
              <a:rPr lang="en-US" altLang="zh-CN"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float</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 </a:t>
            </a:r>
            <a:r>
              <a:rPr lang="en-US" altLang="zh-CN" sz="24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double</a:t>
            </a:r>
            <a:r>
              <a:rPr lang="zh-CN" altLang="en-US" sz="2400" dirty="0">
                <a:latin typeface="Microsoft YaHei" panose="020B0503020204020204" pitchFamily="34" charset="-122"/>
                <a:ea typeface="Microsoft YaHei" panose="020B0503020204020204" pitchFamily="34" charset="-122"/>
              </a:rPr>
              <a:t>，通过</a:t>
            </a:r>
            <a:r>
              <a:rPr lang="en-US" altLang="zh-CN" sz="2400" dirty="0">
                <a:solidFill>
                  <a:srgbClr val="7030A0"/>
                </a:solidFill>
                <a:latin typeface="Consolas" panose="020B0609020204030204" pitchFamily="49" charset="0"/>
                <a:ea typeface="Microsoft YaHei" panose="020B0503020204020204" pitchFamily="34" charset="-122"/>
                <a:cs typeface="Consolas" panose="020B0609020204030204" pitchFamily="49" charset="0"/>
              </a:rPr>
              <a:t>signed, unsigned, short, long</a:t>
            </a:r>
            <a:r>
              <a:rPr lang="zh-CN" altLang="en-US" sz="2400" dirty="0">
                <a:latin typeface="Microsoft YaHei" panose="020B0503020204020204" pitchFamily="34" charset="-122"/>
                <a:ea typeface="Microsoft YaHei" panose="020B0503020204020204" pitchFamily="34" charset="-122"/>
              </a:rPr>
              <a:t>等修饰词来组成其他数据类型。</a:t>
            </a:r>
            <a:endParaRPr lang="en-US" altLang="zh-CN" sz="2400" dirty="0">
              <a:latin typeface="Microsoft YaHei" panose="020B0503020204020204" pitchFamily="34" charset="-122"/>
              <a:ea typeface="Microsoft YaHei" panose="020B0503020204020204" pitchFamily="34" charset="-122"/>
            </a:endParaRPr>
          </a:p>
          <a:p>
            <a:endParaRPr lang="zh-CN" altLang="en-US" sz="2400" dirty="0">
              <a:latin typeface="Microsoft YaHei" panose="020B0503020204020204" pitchFamily="34" charset="-122"/>
              <a:ea typeface="Microsoft YaHei" panose="020B0503020204020204" pitchFamily="34" charset="-122"/>
            </a:endParaRPr>
          </a:p>
        </p:txBody>
      </p:sp>
      <p:graphicFrame>
        <p:nvGraphicFramePr>
          <p:cNvPr id="4" name="Table 3">
            <a:extLst>
              <a:ext uri="{FF2B5EF4-FFF2-40B4-BE49-F238E27FC236}">
                <a16:creationId xmlns:a16="http://schemas.microsoft.com/office/drawing/2014/main" id="{2E8FD35C-149B-2434-E45F-7B0F413C068B}"/>
              </a:ext>
            </a:extLst>
          </p:cNvPr>
          <p:cNvGraphicFramePr>
            <a:graphicFrameLocks noGrp="1"/>
          </p:cNvGraphicFramePr>
          <p:nvPr>
            <p:extLst>
              <p:ext uri="{D42A27DB-BD31-4B8C-83A1-F6EECF244321}">
                <p14:modId xmlns:p14="http://schemas.microsoft.com/office/powerpoint/2010/main" val="196054102"/>
              </p:ext>
            </p:extLst>
          </p:nvPr>
        </p:nvGraphicFramePr>
        <p:xfrm>
          <a:off x="511628" y="5138057"/>
          <a:ext cx="4669972" cy="1483360"/>
        </p:xfrm>
        <a:graphic>
          <a:graphicData uri="http://schemas.openxmlformats.org/drawingml/2006/table">
            <a:tbl>
              <a:tblPr bandRow="1">
                <a:tableStyleId>{5C22544A-7EE6-4342-B048-85BDC9FD1C3A}</a:tableStyleId>
              </a:tblPr>
              <a:tblGrid>
                <a:gridCol w="1208315">
                  <a:extLst>
                    <a:ext uri="{9D8B030D-6E8A-4147-A177-3AD203B41FA5}">
                      <a16:colId xmlns:a16="http://schemas.microsoft.com/office/drawing/2014/main" val="1687151083"/>
                    </a:ext>
                  </a:extLst>
                </a:gridCol>
                <a:gridCol w="3461657">
                  <a:extLst>
                    <a:ext uri="{9D8B030D-6E8A-4147-A177-3AD203B41FA5}">
                      <a16:colId xmlns:a16="http://schemas.microsoft.com/office/drawing/2014/main" val="847462532"/>
                    </a:ext>
                  </a:extLst>
                </a:gridCol>
              </a:tblGrid>
              <a:tr h="370840">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char</a:t>
                      </a:r>
                    </a:p>
                  </a:txBody>
                  <a:tcPr/>
                </a:tc>
                <a:tc>
                  <a:txBody>
                    <a:bodyPr/>
                    <a:lstStyle/>
                    <a:p>
                      <a:r>
                        <a:rPr lang="en-US" dirty="0" err="1">
                          <a:latin typeface="Consolas" panose="020B0609020204030204" pitchFamily="49" charset="0"/>
                          <a:ea typeface="Microsoft YaHei" panose="020B0503020204020204" pitchFamily="34" charset="-122"/>
                          <a:cs typeface="Consolas" panose="020B0609020204030204" pitchFamily="49" charset="0"/>
                        </a:rPr>
                        <a:t>单字节字符</a:t>
                      </a:r>
                      <a:endParaRPr lang="en-US" dirty="0">
                        <a:latin typeface="Consolas" panose="020B0609020204030204" pitchFamily="49" charset="0"/>
                        <a:ea typeface="Microsoft YaHei" panose="020B0503020204020204" pitchFamily="34" charset="-122"/>
                        <a:cs typeface="Consolas" panose="020B0609020204030204" pitchFamily="49" charset="0"/>
                      </a:endParaRPr>
                    </a:p>
                  </a:txBody>
                  <a:tcPr/>
                </a:tc>
                <a:extLst>
                  <a:ext uri="{0D108BD9-81ED-4DB2-BD59-A6C34878D82A}">
                    <a16:rowId xmlns:a16="http://schemas.microsoft.com/office/drawing/2014/main" val="4157100100"/>
                  </a:ext>
                </a:extLst>
              </a:tr>
              <a:tr h="370840">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int</a:t>
                      </a:r>
                    </a:p>
                  </a:txBody>
                  <a:tcPr/>
                </a:tc>
                <a:tc>
                  <a:txBody>
                    <a:bodyPr/>
                    <a:lstStyle/>
                    <a:p>
                      <a:r>
                        <a:rPr lang="en-US" dirty="0" err="1">
                          <a:latin typeface="Consolas" panose="020B0609020204030204" pitchFamily="49" charset="0"/>
                          <a:ea typeface="Microsoft YaHei" panose="020B0503020204020204" pitchFamily="34" charset="-122"/>
                          <a:cs typeface="Consolas" panose="020B0609020204030204" pitchFamily="49" charset="0"/>
                        </a:rPr>
                        <a:t>整数</a:t>
                      </a:r>
                      <a:endParaRPr lang="en-US" dirty="0">
                        <a:latin typeface="Consolas" panose="020B0609020204030204" pitchFamily="49" charset="0"/>
                        <a:ea typeface="Microsoft YaHei" panose="020B0503020204020204" pitchFamily="34" charset="-122"/>
                        <a:cs typeface="Consolas" panose="020B0609020204030204" pitchFamily="49" charset="0"/>
                      </a:endParaRPr>
                    </a:p>
                  </a:txBody>
                  <a:tcPr/>
                </a:tc>
                <a:extLst>
                  <a:ext uri="{0D108BD9-81ED-4DB2-BD59-A6C34878D82A}">
                    <a16:rowId xmlns:a16="http://schemas.microsoft.com/office/drawing/2014/main" val="2027101233"/>
                  </a:ext>
                </a:extLst>
              </a:tr>
              <a:tr h="370840">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float</a:t>
                      </a:r>
                    </a:p>
                  </a:txBody>
                  <a:tcPr/>
                </a:tc>
                <a:tc>
                  <a:txBody>
                    <a:bodyPr/>
                    <a:lstStyle/>
                    <a:p>
                      <a:r>
                        <a:rPr lang="en-US" dirty="0" err="1">
                          <a:latin typeface="Consolas" panose="020B0609020204030204" pitchFamily="49" charset="0"/>
                          <a:ea typeface="Microsoft YaHei" panose="020B0503020204020204" pitchFamily="34" charset="-122"/>
                          <a:cs typeface="Consolas" panose="020B0609020204030204" pitchFamily="49" charset="0"/>
                        </a:rPr>
                        <a:t>单精度浮点数</a:t>
                      </a:r>
                      <a:r>
                        <a:rPr lang="en-US" dirty="0">
                          <a:latin typeface="Consolas" panose="020B0609020204030204" pitchFamily="49" charset="0"/>
                          <a:ea typeface="Microsoft YaHei" panose="020B0503020204020204" pitchFamily="34" charset="-122"/>
                          <a:cs typeface="Consolas" panose="020B0609020204030204" pitchFamily="49" charset="0"/>
                        </a:rPr>
                        <a:t>(小数点后</a:t>
                      </a:r>
                      <a:r>
                        <a:rPr lang="en-US" altLang="zh-CN" dirty="0">
                          <a:latin typeface="Consolas" panose="020B0609020204030204" pitchFamily="49" charset="0"/>
                          <a:ea typeface="Microsoft YaHei" panose="020B0503020204020204" pitchFamily="34" charset="-122"/>
                          <a:cs typeface="Consolas" panose="020B0609020204030204" pitchFamily="49" charset="0"/>
                        </a:rPr>
                        <a:t>7</a:t>
                      </a:r>
                      <a:r>
                        <a:rPr lang="zh-CN" altLang="en-US" dirty="0">
                          <a:latin typeface="Consolas" panose="020B0609020204030204" pitchFamily="49" charset="0"/>
                          <a:ea typeface="Microsoft YaHei" panose="020B0503020204020204" pitchFamily="34" charset="-122"/>
                          <a:cs typeface="Consolas" panose="020B0609020204030204" pitchFamily="49" charset="0"/>
                        </a:rPr>
                        <a:t>位</a:t>
                      </a:r>
                      <a:r>
                        <a:rPr lang="en-US" altLang="zh-CN" dirty="0">
                          <a:latin typeface="Consolas" panose="020B0609020204030204" pitchFamily="49" charset="0"/>
                          <a:ea typeface="Microsoft YaHei" panose="020B0503020204020204" pitchFamily="34" charset="-122"/>
                          <a:cs typeface="Consolas" panose="020B0609020204030204" pitchFamily="49" charset="0"/>
                        </a:rPr>
                        <a:t>)</a:t>
                      </a:r>
                      <a:endParaRPr lang="en-US" dirty="0">
                        <a:latin typeface="Consolas" panose="020B0609020204030204" pitchFamily="49" charset="0"/>
                        <a:ea typeface="Microsoft YaHei" panose="020B0503020204020204" pitchFamily="34" charset="-122"/>
                        <a:cs typeface="Consolas" panose="020B0609020204030204" pitchFamily="49" charset="0"/>
                      </a:endParaRPr>
                    </a:p>
                  </a:txBody>
                  <a:tcPr/>
                </a:tc>
                <a:extLst>
                  <a:ext uri="{0D108BD9-81ED-4DB2-BD59-A6C34878D82A}">
                    <a16:rowId xmlns:a16="http://schemas.microsoft.com/office/drawing/2014/main" val="489573482"/>
                  </a:ext>
                </a:extLst>
              </a:tr>
              <a:tr h="370840">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double</a:t>
                      </a:r>
                    </a:p>
                  </a:txBody>
                  <a:tcPr/>
                </a:tc>
                <a:tc>
                  <a:txBody>
                    <a:bodyPr/>
                    <a:lstStyle/>
                    <a:p>
                      <a:r>
                        <a:rPr lang="en-US" dirty="0" err="1">
                          <a:latin typeface="Consolas" panose="020B0609020204030204" pitchFamily="49" charset="0"/>
                          <a:ea typeface="Microsoft YaHei" panose="020B0503020204020204" pitchFamily="34" charset="-122"/>
                          <a:cs typeface="Consolas" panose="020B0609020204030204" pitchFamily="49" charset="0"/>
                        </a:rPr>
                        <a:t>双精度浮点数</a:t>
                      </a:r>
                      <a:r>
                        <a:rPr lang="en-US" dirty="0">
                          <a:latin typeface="Consolas" panose="020B0609020204030204" pitchFamily="49" charset="0"/>
                          <a:ea typeface="Microsoft YaHei" panose="020B0503020204020204" pitchFamily="34" charset="-122"/>
                          <a:cs typeface="Consolas" panose="020B0609020204030204" pitchFamily="49" charset="0"/>
                        </a:rPr>
                        <a:t>(小数点后15位)</a:t>
                      </a:r>
                    </a:p>
                  </a:txBody>
                  <a:tcPr/>
                </a:tc>
                <a:extLst>
                  <a:ext uri="{0D108BD9-81ED-4DB2-BD59-A6C34878D82A}">
                    <a16:rowId xmlns:a16="http://schemas.microsoft.com/office/drawing/2014/main" val="1984583371"/>
                  </a:ext>
                </a:extLst>
              </a:tr>
            </a:tbl>
          </a:graphicData>
        </a:graphic>
      </p:graphicFrame>
      <p:sp>
        <p:nvSpPr>
          <p:cNvPr id="6" name="TextBox 5">
            <a:extLst>
              <a:ext uri="{FF2B5EF4-FFF2-40B4-BE49-F238E27FC236}">
                <a16:creationId xmlns:a16="http://schemas.microsoft.com/office/drawing/2014/main" id="{A8895C58-4EFF-6265-F2EC-4ED17F40B10E}"/>
              </a:ext>
            </a:extLst>
          </p:cNvPr>
          <p:cNvSpPr txBox="1"/>
          <p:nvPr/>
        </p:nvSpPr>
        <p:spPr>
          <a:xfrm>
            <a:off x="159639" y="1803517"/>
            <a:ext cx="5849276" cy="3139321"/>
          </a:xfrm>
          <a:prstGeom prst="rect">
            <a:avLst/>
          </a:prstGeom>
          <a:solidFill>
            <a:schemeClr val="bg2"/>
          </a:solidFill>
        </p:spPr>
        <p:txBody>
          <a:bodyPr wrap="square">
            <a:spAutoFit/>
          </a:bodyPr>
          <a:lstStyle/>
          <a:p>
            <a:r>
              <a:rPr lang="en-US" dirty="0">
                <a:solidFill>
                  <a:srgbClr val="9C6500"/>
                </a:solidFill>
                <a:effectLst/>
                <a:latin typeface="Consolas" panose="020B0609020204030204" pitchFamily="49" charset="0"/>
                <a:cs typeface="Consolas" panose="020B0609020204030204" pitchFamily="49" charset="0"/>
              </a:rPr>
              <a:t>#include</a:t>
            </a:r>
            <a:r>
              <a:rPr lang="en-US" dirty="0">
                <a:solidFill>
                  <a:srgbClr val="BBBBBB"/>
                </a:solidFill>
                <a:effectLst/>
                <a:latin typeface="Consolas" panose="020B0609020204030204" pitchFamily="49" charset="0"/>
                <a:cs typeface="Consolas" panose="020B0609020204030204" pitchFamily="49" charset="0"/>
              </a:rPr>
              <a:t> </a:t>
            </a:r>
            <a:r>
              <a:rPr lang="en-US" i="1" dirty="0">
                <a:solidFill>
                  <a:srgbClr val="3D7B7B"/>
                </a:solidFill>
                <a:effectLst/>
                <a:latin typeface="Consolas" panose="020B0609020204030204" pitchFamily="49" charset="0"/>
                <a:cs typeface="Consolas" panose="020B0609020204030204" pitchFamily="49" charset="0"/>
              </a:rPr>
              <a:t>&lt;</a:t>
            </a:r>
            <a:r>
              <a:rPr lang="en-US" i="1" dirty="0" err="1">
                <a:solidFill>
                  <a:srgbClr val="3D7B7B"/>
                </a:solidFill>
                <a:effectLst/>
                <a:latin typeface="Consolas" panose="020B0609020204030204" pitchFamily="49" charset="0"/>
                <a:cs typeface="Consolas" panose="020B0609020204030204" pitchFamily="49" charset="0"/>
              </a:rPr>
              <a:t>stdio.h</a:t>
            </a:r>
            <a:r>
              <a:rPr lang="en-US" i="1" dirty="0">
                <a:solidFill>
                  <a:srgbClr val="3D7B7B"/>
                </a:solidFill>
                <a:effectLst/>
                <a:latin typeface="Consolas" panose="020B0609020204030204" pitchFamily="49" charset="0"/>
                <a:cs typeface="Consolas" panose="020B0609020204030204" pitchFamily="49" charset="0"/>
              </a:rPr>
              <a:t>&gt;</a:t>
            </a:r>
            <a:br>
              <a:rPr lang="en-US" dirty="0">
                <a:solidFill>
                  <a:srgbClr val="BBBBBB"/>
                </a:solidFill>
                <a:effectLst/>
                <a:latin typeface="Consolas" panose="020B0609020204030204" pitchFamily="49" charset="0"/>
                <a:cs typeface="Consolas" panose="020B0609020204030204" pitchFamily="49" charset="0"/>
              </a:rPr>
            </a:br>
            <a:endParaRPr lang="en-US" dirty="0">
              <a:solidFill>
                <a:srgbClr val="BBBBBB"/>
              </a:solidFill>
              <a:effectLst/>
              <a:latin typeface="Consolas" panose="020B0609020204030204" pitchFamily="49" charset="0"/>
              <a:cs typeface="Consolas" panose="020B0609020204030204" pitchFamily="49" charset="0"/>
            </a:endParaRPr>
          </a:p>
          <a:p>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FF"/>
                </a:solidFill>
                <a:effectLst/>
                <a:latin typeface="Consolas" panose="020B0609020204030204" pitchFamily="49" charset="0"/>
                <a:cs typeface="Consolas" panose="020B0609020204030204" pitchFamily="49" charset="0"/>
              </a:rPr>
              <a:t>main</a:t>
            </a:r>
            <a:r>
              <a:rPr lang="en-US" dirty="0">
                <a:solidFill>
                  <a:srgbClr val="000000"/>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a:t>
            </a:r>
            <a:endParaRPr lang="en-US" dirty="0">
              <a:solidFill>
                <a:srgbClr val="0000FF"/>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char</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c</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A2121"/>
                </a:solidFill>
                <a:effectLst/>
                <a:latin typeface="Consolas" panose="020B0609020204030204" pitchFamily="49" charset="0"/>
                <a:cs typeface="Consolas" panose="020B0609020204030204" pitchFamily="49" charset="0"/>
              </a:rPr>
              <a:t>'c'</a:t>
            </a:r>
            <a:r>
              <a:rPr lang="en-US" dirty="0">
                <a:solidFill>
                  <a:srgbClr val="000000"/>
                </a:solidFill>
                <a:effectLst/>
                <a:latin typeface="Consolas" panose="020B0609020204030204" pitchFamily="49" charset="0"/>
                <a:cs typeface="Consolas" panose="020B0609020204030204" pitchFamily="49" charset="0"/>
              </a:rPr>
              <a:t>;</a:t>
            </a:r>
            <a:endParaRPr lang="en-US" dirty="0">
              <a:solidFill>
                <a:srgbClr val="BBBBBB"/>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n</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42</a:t>
            </a:r>
            <a:r>
              <a:rPr lang="en-US" dirty="0">
                <a:solidFill>
                  <a:srgbClr val="000000"/>
                </a:solidFill>
                <a:effectLst/>
                <a:latin typeface="Consolas" panose="020B0609020204030204" pitchFamily="49" charset="0"/>
                <a:cs typeface="Consolas" panose="020B0609020204030204" pitchFamily="49" charset="0"/>
              </a:rPr>
              <a:t>;</a:t>
            </a:r>
            <a:endParaRPr lang="en-US" dirty="0">
              <a:solidFill>
                <a:srgbClr val="BBBBBB"/>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float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e</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2.71828</a:t>
            </a:r>
            <a:r>
              <a:rPr lang="en-US" dirty="0">
                <a:solidFill>
                  <a:srgbClr val="000000"/>
                </a:solidFill>
                <a:effectLst/>
                <a:latin typeface="Consolas" panose="020B0609020204030204" pitchFamily="49" charset="0"/>
                <a:cs typeface="Consolas" panose="020B0609020204030204" pitchFamily="49" charset="0"/>
              </a:rPr>
              <a:t>;</a:t>
            </a:r>
            <a:endParaRPr lang="en-US" dirty="0">
              <a:solidFill>
                <a:srgbClr val="666666"/>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double</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pi</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3.141592653589793</a:t>
            </a:r>
            <a:r>
              <a:rPr lang="en-US" dirty="0">
                <a:solidFill>
                  <a:srgbClr val="000000"/>
                </a:solidFill>
                <a:effectLst/>
                <a:latin typeface="Consolas" panose="020B0609020204030204" pitchFamily="49" charset="0"/>
                <a:cs typeface="Consolas" panose="020B0609020204030204" pitchFamily="49" charset="0"/>
              </a:rPr>
              <a:t>;</a:t>
            </a:r>
            <a:endParaRPr lang="en-US" dirty="0">
              <a:solidFill>
                <a:srgbClr val="666666"/>
              </a:solidFill>
              <a:effectLst/>
              <a:latin typeface="Consolas" panose="020B0609020204030204" pitchFamily="49" charset="0"/>
              <a:cs typeface="Consolas" panose="020B0609020204030204" pitchFamily="49" charset="0"/>
            </a:endParaRPr>
          </a:p>
          <a:p>
            <a:endParaRPr lang="en-US" dirty="0">
              <a:solidFill>
                <a:srgbClr val="BBBBBB"/>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dirty="0" err="1">
                <a:effectLst/>
                <a:latin typeface="Consolas" panose="020B0609020204030204" pitchFamily="49" charset="0"/>
                <a:cs typeface="Consolas" panose="020B0609020204030204" pitchFamily="49" charset="0"/>
              </a:rPr>
              <a:t>printf</a:t>
            </a:r>
            <a:r>
              <a:rPr lang="en-US" dirty="0">
                <a:effectLst/>
                <a:latin typeface="Consolas" panose="020B0609020204030204" pitchFamily="49" charset="0"/>
                <a:cs typeface="Consolas" panose="020B0609020204030204" pitchFamily="49" charset="0"/>
              </a:rPr>
              <a:t>(</a:t>
            </a:r>
            <a:r>
              <a:rPr lang="en-US" dirty="0">
                <a:solidFill>
                  <a:srgbClr val="BA2121"/>
                </a:solidFill>
                <a:effectLst/>
                <a:latin typeface="Consolas" panose="020B0609020204030204" pitchFamily="49" charset="0"/>
                <a:cs typeface="Consolas" panose="020B0609020204030204" pitchFamily="49" charset="0"/>
              </a:rPr>
              <a:t>"%c %d %f %.15lf</a:t>
            </a:r>
            <a:r>
              <a:rPr lang="en-US" b="1" dirty="0">
                <a:solidFill>
                  <a:srgbClr val="AA5D1F"/>
                </a:solidFill>
                <a:effectLst/>
                <a:latin typeface="Consolas" panose="020B0609020204030204" pitchFamily="49" charset="0"/>
                <a:cs typeface="Consolas" panose="020B0609020204030204" pitchFamily="49" charset="0"/>
              </a:rPr>
              <a:t>\n</a:t>
            </a:r>
            <a:r>
              <a:rPr lang="en-US" dirty="0">
                <a:solidFill>
                  <a:srgbClr val="BA2121"/>
                </a:solidFill>
                <a:effectLst/>
                <a:latin typeface="Consolas" panose="020B0609020204030204" pitchFamily="49" charset="0"/>
                <a:cs typeface="Consolas" panose="020B0609020204030204" pitchFamily="49" charset="0"/>
              </a:rPr>
              <a:t>"</a:t>
            </a:r>
            <a:r>
              <a:rPr lang="en-US" dirty="0">
                <a:effectLst/>
                <a:latin typeface="Consolas" panose="020B0609020204030204" pitchFamily="49" charset="0"/>
                <a:cs typeface="Consolas" panose="020B0609020204030204" pitchFamily="49" charset="0"/>
              </a:rPr>
              <a:t>,</a:t>
            </a:r>
            <a:r>
              <a:rPr lang="en-US" dirty="0">
                <a:solidFill>
                  <a:srgbClr val="BBBBBB"/>
                </a:solidFill>
                <a:effectLst/>
                <a:latin typeface="Consolas" panose="020B0609020204030204" pitchFamily="49" charset="0"/>
                <a:cs typeface="Consolas" panose="020B0609020204030204" pitchFamily="49" charset="0"/>
              </a:rPr>
              <a:t> </a:t>
            </a:r>
            <a:r>
              <a:rPr lang="en-US" dirty="0">
                <a:effectLst/>
                <a:latin typeface="Consolas" panose="020B0609020204030204" pitchFamily="49" charset="0"/>
                <a:cs typeface="Consolas" panose="020B0609020204030204" pitchFamily="49" charset="0"/>
              </a:rPr>
              <a:t>c,</a:t>
            </a:r>
            <a:r>
              <a:rPr lang="en-US" dirty="0">
                <a:solidFill>
                  <a:srgbClr val="BBBBBB"/>
                </a:solidFill>
                <a:effectLst/>
                <a:latin typeface="Consolas" panose="020B0609020204030204" pitchFamily="49" charset="0"/>
                <a:cs typeface="Consolas" panose="020B0609020204030204" pitchFamily="49" charset="0"/>
              </a:rPr>
              <a:t> </a:t>
            </a:r>
            <a:r>
              <a:rPr lang="en-US" dirty="0">
                <a:effectLst/>
                <a:latin typeface="Consolas" panose="020B0609020204030204" pitchFamily="49" charset="0"/>
                <a:cs typeface="Consolas" panose="020B0609020204030204" pitchFamily="49" charset="0"/>
              </a:rPr>
              <a:t>n,</a:t>
            </a:r>
            <a:r>
              <a:rPr lang="en-US" dirty="0">
                <a:solidFill>
                  <a:srgbClr val="BBBBBB"/>
                </a:solidFill>
                <a:effectLst/>
                <a:latin typeface="Consolas" panose="020B0609020204030204" pitchFamily="49" charset="0"/>
                <a:cs typeface="Consolas" panose="020B0609020204030204" pitchFamily="49" charset="0"/>
              </a:rPr>
              <a:t> </a:t>
            </a:r>
            <a:r>
              <a:rPr lang="en-US" dirty="0">
                <a:effectLst/>
                <a:latin typeface="Consolas" panose="020B0609020204030204" pitchFamily="49" charset="0"/>
                <a:cs typeface="Consolas" panose="020B0609020204030204" pitchFamily="49" charset="0"/>
              </a:rPr>
              <a:t>e,</a:t>
            </a:r>
            <a:r>
              <a:rPr lang="en-US" dirty="0">
                <a:solidFill>
                  <a:srgbClr val="BBBBBB"/>
                </a:solidFill>
                <a:effectLst/>
                <a:latin typeface="Consolas" panose="020B0609020204030204" pitchFamily="49" charset="0"/>
                <a:cs typeface="Consolas" panose="020B0609020204030204" pitchFamily="49" charset="0"/>
              </a:rPr>
              <a:t> </a:t>
            </a:r>
            <a:r>
              <a:rPr lang="en-US" dirty="0">
                <a:effectLst/>
                <a:latin typeface="Consolas" panose="020B0609020204030204" pitchFamily="49" charset="0"/>
                <a:cs typeface="Consolas" panose="020B0609020204030204" pitchFamily="49" charset="0"/>
              </a:rPr>
              <a:t>pi);</a:t>
            </a:r>
          </a:p>
          <a:p>
            <a:r>
              <a:rPr lang="en-US" dirty="0">
                <a:solidFill>
                  <a:srgbClr val="BBBBBB"/>
                </a:solidFill>
                <a:effectLst/>
                <a:latin typeface="Consolas" panose="020B0609020204030204" pitchFamily="49" charset="0"/>
                <a:cs typeface="Consolas" panose="020B0609020204030204" pitchFamily="49" charset="0"/>
              </a:rPr>
              <a:t>    </a:t>
            </a:r>
            <a:r>
              <a:rPr lang="en-US" b="1" dirty="0">
                <a:solidFill>
                  <a:srgbClr val="008000"/>
                </a:solidFill>
                <a:effectLst/>
                <a:latin typeface="Consolas" panose="020B0609020204030204" pitchFamily="49" charset="0"/>
                <a:cs typeface="Consolas" panose="020B0609020204030204" pitchFamily="49" charset="0"/>
              </a:rPr>
              <a:t>return</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666666"/>
                </a:solidFill>
                <a:effectLst/>
                <a:latin typeface="Consolas" panose="020B0609020204030204" pitchFamily="49" charset="0"/>
                <a:cs typeface="Consolas" panose="020B0609020204030204" pitchFamily="49" charset="0"/>
              </a:rPr>
              <a:t>0</a:t>
            </a:r>
            <a:r>
              <a:rPr lang="en-US" dirty="0">
                <a:solidFill>
                  <a:srgbClr val="000000"/>
                </a:solidFill>
                <a:effectLst/>
                <a:latin typeface="Consolas" panose="020B0609020204030204" pitchFamily="49" charset="0"/>
                <a:cs typeface="Consolas" panose="020B0609020204030204" pitchFamily="49" charset="0"/>
              </a:rPr>
              <a:t>;</a:t>
            </a:r>
            <a:endParaRPr lang="en-US" dirty="0">
              <a:solidFill>
                <a:srgbClr val="008000"/>
              </a:solidFill>
              <a:effectLst/>
              <a:latin typeface="Consolas" panose="020B0609020204030204" pitchFamily="49" charset="0"/>
              <a:cs typeface="Consolas" panose="020B0609020204030204" pitchFamily="49" charset="0"/>
            </a:endParaRPr>
          </a:p>
          <a:p>
            <a:r>
              <a:rPr lang="en-US" dirty="0">
                <a:effectLst/>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571782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学论网-矩形 1">
            <a:extLst>
              <a:ext uri="{FF2B5EF4-FFF2-40B4-BE49-F238E27FC236}">
                <a16:creationId xmlns:a16="http://schemas.microsoft.com/office/drawing/2014/main" id="{A0A0D46F-9225-34CF-C885-1D4E76F3F44A}"/>
              </a:ext>
            </a:extLst>
          </p:cNvPr>
          <p:cNvSpPr/>
          <p:nvPr/>
        </p:nvSpPr>
        <p:spPr>
          <a:xfrm>
            <a:off x="0" y="672782"/>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数据类型取值范围</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graphicFrame>
        <p:nvGraphicFramePr>
          <p:cNvPr id="3" name="Table 2">
            <a:extLst>
              <a:ext uri="{FF2B5EF4-FFF2-40B4-BE49-F238E27FC236}">
                <a16:creationId xmlns:a16="http://schemas.microsoft.com/office/drawing/2014/main" id="{D8FBF14F-2E94-3D18-D820-20D77157023F}"/>
              </a:ext>
            </a:extLst>
          </p:cNvPr>
          <p:cNvGraphicFramePr>
            <a:graphicFrameLocks noGrp="1"/>
          </p:cNvGraphicFramePr>
          <p:nvPr>
            <p:extLst>
              <p:ext uri="{D42A27DB-BD31-4B8C-83A1-F6EECF244321}">
                <p14:modId xmlns:p14="http://schemas.microsoft.com/office/powerpoint/2010/main" val="2960747526"/>
              </p:ext>
            </p:extLst>
          </p:nvPr>
        </p:nvGraphicFramePr>
        <p:xfrm>
          <a:off x="2032000" y="1470778"/>
          <a:ext cx="8128000" cy="5191760"/>
        </p:xfrm>
        <a:graphic>
          <a:graphicData uri="http://schemas.openxmlformats.org/drawingml/2006/table">
            <a:tbl>
              <a:tblPr firstRow="1" bandRow="1">
                <a:tableStyleId>{5C22544A-7EE6-4342-B048-85BDC9FD1C3A}</a:tableStyleId>
              </a:tblPr>
              <a:tblGrid>
                <a:gridCol w="3443514">
                  <a:extLst>
                    <a:ext uri="{9D8B030D-6E8A-4147-A177-3AD203B41FA5}">
                      <a16:colId xmlns:a16="http://schemas.microsoft.com/office/drawing/2014/main" val="3081300187"/>
                    </a:ext>
                  </a:extLst>
                </a:gridCol>
                <a:gridCol w="957943">
                  <a:extLst>
                    <a:ext uri="{9D8B030D-6E8A-4147-A177-3AD203B41FA5}">
                      <a16:colId xmlns:a16="http://schemas.microsoft.com/office/drawing/2014/main" val="1491885537"/>
                    </a:ext>
                  </a:extLst>
                </a:gridCol>
                <a:gridCol w="3726543">
                  <a:extLst>
                    <a:ext uri="{9D8B030D-6E8A-4147-A177-3AD203B41FA5}">
                      <a16:colId xmlns:a16="http://schemas.microsoft.com/office/drawing/2014/main" val="51495322"/>
                    </a:ext>
                  </a:extLst>
                </a:gridCol>
              </a:tblGrid>
              <a:tr h="370840">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Data Type</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Bytes</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Range</a:t>
                      </a:r>
                    </a:p>
                  </a:txBody>
                  <a:tcPr/>
                </a:tc>
                <a:extLst>
                  <a:ext uri="{0D108BD9-81ED-4DB2-BD59-A6C34878D82A}">
                    <a16:rowId xmlns:a16="http://schemas.microsoft.com/office/drawing/2014/main" val="240961190"/>
                  </a:ext>
                </a:extLst>
              </a:tr>
              <a:tr h="370840">
                <a:tc>
                  <a:txBody>
                    <a:bodyPr/>
                    <a:lstStyle/>
                    <a:p>
                      <a:r>
                        <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char</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1</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[-128,+127]</a:t>
                      </a:r>
                    </a:p>
                  </a:txBody>
                  <a:tcPr/>
                </a:tc>
                <a:extLst>
                  <a:ext uri="{0D108BD9-81ED-4DB2-BD59-A6C34878D82A}">
                    <a16:rowId xmlns:a16="http://schemas.microsoft.com/office/drawing/2014/main" val="45104203"/>
                  </a:ext>
                </a:extLst>
              </a:tr>
              <a:tr h="370840">
                <a:tc>
                  <a:txBody>
                    <a:bodyPr/>
                    <a:lstStyle/>
                    <a:p>
                      <a:r>
                        <a:rPr lang="en-US" dirty="0">
                          <a:solidFill>
                            <a:srgbClr val="7030A0"/>
                          </a:solidFill>
                          <a:latin typeface="Consolas" panose="020B0609020204030204" pitchFamily="49" charset="0"/>
                          <a:ea typeface="Microsoft YaHei" panose="020B0503020204020204" pitchFamily="34" charset="-122"/>
                          <a:cs typeface="Consolas" panose="020B0609020204030204" pitchFamily="49" charset="0"/>
                        </a:rPr>
                        <a:t>unsigned</a:t>
                      </a:r>
                      <a:r>
                        <a:rPr lang="en-US" dirty="0">
                          <a:latin typeface="Consolas" panose="020B0609020204030204" pitchFamily="49" charset="0"/>
                          <a:ea typeface="Microsoft YaHei" panose="020B0503020204020204" pitchFamily="34" charset="-122"/>
                          <a:cs typeface="Consolas" panose="020B0609020204030204" pitchFamily="49" charset="0"/>
                        </a:rPr>
                        <a:t> </a:t>
                      </a:r>
                      <a:r>
                        <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char</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1</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[0, +255]</a:t>
                      </a:r>
                    </a:p>
                  </a:txBody>
                  <a:tcPr/>
                </a:tc>
                <a:extLst>
                  <a:ext uri="{0D108BD9-81ED-4DB2-BD59-A6C34878D82A}">
                    <a16:rowId xmlns:a16="http://schemas.microsoft.com/office/drawing/2014/main" val="1053020987"/>
                  </a:ext>
                </a:extLst>
              </a:tr>
              <a:tr h="370840">
                <a:tc>
                  <a:txBody>
                    <a:bodyPr/>
                    <a:lstStyle/>
                    <a:p>
                      <a:r>
                        <a:rPr lang="en-US" dirty="0">
                          <a:solidFill>
                            <a:srgbClr val="7030A0"/>
                          </a:solidFill>
                          <a:latin typeface="Consolas" panose="020B0609020204030204" pitchFamily="49" charset="0"/>
                          <a:ea typeface="Microsoft YaHei" panose="020B0503020204020204" pitchFamily="34" charset="-122"/>
                          <a:cs typeface="Consolas" panose="020B0609020204030204" pitchFamily="49" charset="0"/>
                        </a:rPr>
                        <a:t>short</a:t>
                      </a:r>
                      <a:r>
                        <a:rPr lang="en-US" dirty="0">
                          <a:latin typeface="Consolas" panose="020B0609020204030204" pitchFamily="49" charset="0"/>
                          <a:ea typeface="Microsoft YaHei" panose="020B0503020204020204" pitchFamily="34" charset="-122"/>
                          <a:cs typeface="Consolas" panose="020B0609020204030204" pitchFamily="49" charset="0"/>
                        </a:rPr>
                        <a:t> </a:t>
                      </a:r>
                      <a:r>
                        <a:rPr lang="en-US" dirty="0">
                          <a:solidFill>
                            <a:schemeClr val="bg1">
                              <a:lumMod val="50000"/>
                            </a:schemeClr>
                          </a:solidFill>
                          <a:latin typeface="Consolas" panose="020B0609020204030204" pitchFamily="49" charset="0"/>
                          <a:ea typeface="Microsoft YaHei" panose="020B0503020204020204" pitchFamily="34" charset="-122"/>
                          <a:cs typeface="Consolas" panose="020B0609020204030204" pitchFamily="49" charset="0"/>
                        </a:rPr>
                        <a:t>[int]</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2</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[-32768, +32767]</a:t>
                      </a:r>
                    </a:p>
                  </a:txBody>
                  <a:tcPr/>
                </a:tc>
                <a:extLst>
                  <a:ext uri="{0D108BD9-81ED-4DB2-BD59-A6C34878D82A}">
                    <a16:rowId xmlns:a16="http://schemas.microsoft.com/office/drawing/2014/main" val="1841929036"/>
                  </a:ext>
                </a:extLst>
              </a:tr>
              <a:tr h="370840">
                <a:tc>
                  <a:txBody>
                    <a:bodyPr/>
                    <a:lstStyle/>
                    <a:p>
                      <a:r>
                        <a:rPr lang="en-US" dirty="0">
                          <a:solidFill>
                            <a:srgbClr val="7030A0"/>
                          </a:solidFill>
                          <a:latin typeface="Consolas" panose="020B0609020204030204" pitchFamily="49" charset="0"/>
                          <a:ea typeface="Microsoft YaHei" panose="020B0503020204020204" pitchFamily="34" charset="-122"/>
                          <a:cs typeface="Consolas" panose="020B0609020204030204" pitchFamily="49" charset="0"/>
                        </a:rPr>
                        <a:t>unsigned</a:t>
                      </a:r>
                      <a:r>
                        <a:rPr lang="en-US" dirty="0">
                          <a:latin typeface="Consolas" panose="020B0609020204030204" pitchFamily="49" charset="0"/>
                          <a:ea typeface="Microsoft YaHei" panose="020B0503020204020204" pitchFamily="34" charset="-122"/>
                          <a:cs typeface="Consolas" panose="020B0609020204030204" pitchFamily="49" charset="0"/>
                        </a:rPr>
                        <a:t> </a:t>
                      </a:r>
                      <a:r>
                        <a:rPr lang="en-US" dirty="0">
                          <a:solidFill>
                            <a:srgbClr val="7030A0"/>
                          </a:solidFill>
                          <a:latin typeface="Consolas" panose="020B0609020204030204" pitchFamily="49" charset="0"/>
                          <a:ea typeface="Microsoft YaHei" panose="020B0503020204020204" pitchFamily="34" charset="-122"/>
                          <a:cs typeface="Consolas" panose="020B0609020204030204" pitchFamily="49" charset="0"/>
                        </a:rPr>
                        <a:t>short</a:t>
                      </a:r>
                      <a:r>
                        <a:rPr lang="en-US" dirty="0">
                          <a:latin typeface="Consolas" panose="020B0609020204030204" pitchFamily="49" charset="0"/>
                          <a:ea typeface="Microsoft YaHei" panose="020B0503020204020204" pitchFamily="34" charset="-122"/>
                          <a:cs typeface="Consolas" panose="020B0609020204030204" pitchFamily="49" charset="0"/>
                        </a:rPr>
                        <a:t> </a:t>
                      </a:r>
                      <a:r>
                        <a:rPr lang="en-US" dirty="0">
                          <a:solidFill>
                            <a:schemeClr val="bg1">
                              <a:lumMod val="50000"/>
                            </a:schemeClr>
                          </a:solidFill>
                          <a:latin typeface="Consolas" panose="020B0609020204030204" pitchFamily="49" charset="0"/>
                          <a:ea typeface="Microsoft YaHei" panose="020B0503020204020204" pitchFamily="34" charset="-122"/>
                          <a:cs typeface="Consolas" panose="020B0609020204030204" pitchFamily="49" charset="0"/>
                        </a:rPr>
                        <a:t>[int]</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2</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[0, +65535]</a:t>
                      </a:r>
                    </a:p>
                  </a:txBody>
                  <a:tcPr/>
                </a:tc>
                <a:extLst>
                  <a:ext uri="{0D108BD9-81ED-4DB2-BD59-A6C34878D82A}">
                    <a16:rowId xmlns:a16="http://schemas.microsoft.com/office/drawing/2014/main" val="3102778060"/>
                  </a:ext>
                </a:extLst>
              </a:tr>
              <a:tr h="370840">
                <a:tc>
                  <a:txBody>
                    <a:bodyPr/>
                    <a:lstStyle/>
                    <a:p>
                      <a:r>
                        <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int</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4</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[-2</a:t>
                      </a:r>
                      <a:r>
                        <a:rPr lang="en-US" baseline="30000" dirty="0">
                          <a:latin typeface="Consolas" panose="020B0609020204030204" pitchFamily="49" charset="0"/>
                          <a:ea typeface="Microsoft YaHei" panose="020B0503020204020204" pitchFamily="34" charset="-122"/>
                          <a:cs typeface="Consolas" panose="020B0609020204030204" pitchFamily="49" charset="0"/>
                        </a:rPr>
                        <a:t>31</a:t>
                      </a:r>
                      <a:r>
                        <a:rPr lang="en-US" dirty="0">
                          <a:latin typeface="Consolas" panose="020B0609020204030204" pitchFamily="49" charset="0"/>
                          <a:ea typeface="Microsoft YaHei" panose="020B0503020204020204" pitchFamily="34" charset="-122"/>
                          <a:cs typeface="Consolas" panose="020B0609020204030204" pitchFamily="49" charset="0"/>
                        </a:rPr>
                        <a:t>, +2</a:t>
                      </a:r>
                      <a:r>
                        <a:rPr lang="en-US" baseline="30000" dirty="0">
                          <a:latin typeface="Consolas" panose="020B0609020204030204" pitchFamily="49" charset="0"/>
                          <a:ea typeface="Microsoft YaHei" panose="020B0503020204020204" pitchFamily="34" charset="-122"/>
                          <a:cs typeface="Consolas" panose="020B0609020204030204" pitchFamily="49" charset="0"/>
                        </a:rPr>
                        <a:t>31</a:t>
                      </a:r>
                      <a:r>
                        <a:rPr lang="en-US" dirty="0">
                          <a:latin typeface="Consolas" panose="020B0609020204030204" pitchFamily="49" charset="0"/>
                          <a:ea typeface="Microsoft YaHei" panose="020B0503020204020204" pitchFamily="34" charset="-122"/>
                          <a:cs typeface="Consolas" panose="020B0609020204030204" pitchFamily="49" charset="0"/>
                        </a:rPr>
                        <a:t>-1]</a:t>
                      </a:r>
                    </a:p>
                  </a:txBody>
                  <a:tcPr/>
                </a:tc>
                <a:extLst>
                  <a:ext uri="{0D108BD9-81ED-4DB2-BD59-A6C34878D82A}">
                    <a16:rowId xmlns:a16="http://schemas.microsoft.com/office/drawing/2014/main" val="615381030"/>
                  </a:ext>
                </a:extLst>
              </a:tr>
              <a:tr h="370840">
                <a:tc>
                  <a:txBody>
                    <a:bodyPr/>
                    <a:lstStyle/>
                    <a:p>
                      <a:r>
                        <a:rPr lang="en-US" dirty="0">
                          <a:solidFill>
                            <a:srgbClr val="7030A0"/>
                          </a:solidFill>
                          <a:latin typeface="Consolas" panose="020B0609020204030204" pitchFamily="49" charset="0"/>
                          <a:ea typeface="Microsoft YaHei" panose="020B0503020204020204" pitchFamily="34" charset="-122"/>
                          <a:cs typeface="Consolas" panose="020B0609020204030204" pitchFamily="49" charset="0"/>
                        </a:rPr>
                        <a:t>unsigned</a:t>
                      </a:r>
                      <a:r>
                        <a:rPr lang="en-US" dirty="0">
                          <a:latin typeface="Consolas" panose="020B0609020204030204" pitchFamily="49" charset="0"/>
                          <a:ea typeface="Microsoft YaHei" panose="020B0503020204020204" pitchFamily="34" charset="-122"/>
                          <a:cs typeface="Consolas" panose="020B0609020204030204" pitchFamily="49" charset="0"/>
                        </a:rPr>
                        <a:t> </a:t>
                      </a:r>
                      <a:r>
                        <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int</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4</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[0, +2</a:t>
                      </a:r>
                      <a:r>
                        <a:rPr lang="en-US" baseline="30000" dirty="0">
                          <a:latin typeface="Consolas" panose="020B0609020204030204" pitchFamily="49" charset="0"/>
                          <a:ea typeface="Microsoft YaHei" panose="020B0503020204020204" pitchFamily="34" charset="-122"/>
                          <a:cs typeface="Consolas" panose="020B0609020204030204" pitchFamily="49" charset="0"/>
                        </a:rPr>
                        <a:t>32</a:t>
                      </a:r>
                      <a:r>
                        <a:rPr lang="en-US" dirty="0">
                          <a:latin typeface="Consolas" panose="020B0609020204030204" pitchFamily="49" charset="0"/>
                          <a:ea typeface="Microsoft YaHei" panose="020B0503020204020204" pitchFamily="34" charset="-122"/>
                          <a:cs typeface="Consolas" panose="020B0609020204030204" pitchFamily="49" charset="0"/>
                        </a:rPr>
                        <a:t>-1]</a:t>
                      </a:r>
                    </a:p>
                  </a:txBody>
                  <a:tcPr/>
                </a:tc>
                <a:extLst>
                  <a:ext uri="{0D108BD9-81ED-4DB2-BD59-A6C34878D82A}">
                    <a16:rowId xmlns:a16="http://schemas.microsoft.com/office/drawing/2014/main" val="1830191119"/>
                  </a:ext>
                </a:extLst>
              </a:tr>
              <a:tr h="370840">
                <a:tc>
                  <a:txBody>
                    <a:bodyPr/>
                    <a:lstStyle/>
                    <a:p>
                      <a:r>
                        <a:rPr lang="en-US" dirty="0">
                          <a:solidFill>
                            <a:srgbClr val="7030A0"/>
                          </a:solidFill>
                          <a:latin typeface="Consolas" panose="020B0609020204030204" pitchFamily="49" charset="0"/>
                          <a:ea typeface="Microsoft YaHei" panose="020B0503020204020204" pitchFamily="34" charset="-122"/>
                          <a:cs typeface="Consolas" panose="020B0609020204030204" pitchFamily="49" charset="0"/>
                        </a:rPr>
                        <a:t>long</a:t>
                      </a:r>
                      <a:r>
                        <a:rPr lang="en-US" dirty="0">
                          <a:latin typeface="Consolas" panose="020B0609020204030204" pitchFamily="49" charset="0"/>
                          <a:ea typeface="Microsoft YaHei" panose="020B0503020204020204" pitchFamily="34" charset="-122"/>
                          <a:cs typeface="Consolas" panose="020B0609020204030204" pitchFamily="49" charset="0"/>
                        </a:rPr>
                        <a:t> </a:t>
                      </a:r>
                      <a:r>
                        <a:rPr lang="en-US" dirty="0">
                          <a:solidFill>
                            <a:schemeClr val="bg1">
                              <a:lumMod val="50000"/>
                            </a:schemeClr>
                          </a:solidFill>
                          <a:latin typeface="Consolas" panose="020B0609020204030204" pitchFamily="49" charset="0"/>
                          <a:ea typeface="Microsoft YaHei" panose="020B0503020204020204" pitchFamily="34" charset="-122"/>
                          <a:cs typeface="Consolas" panose="020B0609020204030204" pitchFamily="49" charset="0"/>
                        </a:rPr>
                        <a:t>[int]</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8</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[-2</a:t>
                      </a:r>
                      <a:r>
                        <a:rPr lang="en-US" baseline="30000" dirty="0">
                          <a:latin typeface="Consolas" panose="020B0609020204030204" pitchFamily="49" charset="0"/>
                          <a:ea typeface="Microsoft YaHei" panose="020B0503020204020204" pitchFamily="34" charset="-122"/>
                          <a:cs typeface="Consolas" panose="020B0609020204030204" pitchFamily="49" charset="0"/>
                        </a:rPr>
                        <a:t>63</a:t>
                      </a:r>
                      <a:r>
                        <a:rPr lang="en-US" dirty="0">
                          <a:latin typeface="Consolas" panose="020B0609020204030204" pitchFamily="49" charset="0"/>
                          <a:ea typeface="Microsoft YaHei" panose="020B0503020204020204" pitchFamily="34" charset="-122"/>
                          <a:cs typeface="Consolas" panose="020B0609020204030204" pitchFamily="49" charset="0"/>
                        </a:rPr>
                        <a:t>, +2</a:t>
                      </a:r>
                      <a:r>
                        <a:rPr lang="en-US" baseline="30000" dirty="0">
                          <a:latin typeface="Consolas" panose="020B0609020204030204" pitchFamily="49" charset="0"/>
                          <a:ea typeface="Microsoft YaHei" panose="020B0503020204020204" pitchFamily="34" charset="-122"/>
                          <a:cs typeface="Consolas" panose="020B0609020204030204" pitchFamily="49" charset="0"/>
                        </a:rPr>
                        <a:t>63</a:t>
                      </a:r>
                      <a:r>
                        <a:rPr lang="en-US" dirty="0">
                          <a:latin typeface="Consolas" panose="020B0609020204030204" pitchFamily="49" charset="0"/>
                          <a:ea typeface="Microsoft YaHei" panose="020B0503020204020204" pitchFamily="34" charset="-122"/>
                          <a:cs typeface="Consolas" panose="020B0609020204030204" pitchFamily="49" charset="0"/>
                        </a:rPr>
                        <a:t>-1]</a:t>
                      </a:r>
                    </a:p>
                  </a:txBody>
                  <a:tcPr/>
                </a:tc>
                <a:extLst>
                  <a:ext uri="{0D108BD9-81ED-4DB2-BD59-A6C34878D82A}">
                    <a16:rowId xmlns:a16="http://schemas.microsoft.com/office/drawing/2014/main" val="1728053717"/>
                  </a:ext>
                </a:extLst>
              </a:tr>
              <a:tr h="370840">
                <a:tc>
                  <a:txBody>
                    <a:bodyPr/>
                    <a:lstStyle/>
                    <a:p>
                      <a:r>
                        <a:rPr lang="en-US" dirty="0">
                          <a:solidFill>
                            <a:srgbClr val="7030A0"/>
                          </a:solidFill>
                          <a:latin typeface="Consolas" panose="020B0609020204030204" pitchFamily="49" charset="0"/>
                          <a:ea typeface="Microsoft YaHei" panose="020B0503020204020204" pitchFamily="34" charset="-122"/>
                          <a:cs typeface="Consolas" panose="020B0609020204030204" pitchFamily="49" charset="0"/>
                        </a:rPr>
                        <a:t>unsigned</a:t>
                      </a:r>
                      <a:r>
                        <a:rPr lang="en-US" dirty="0">
                          <a:latin typeface="Consolas" panose="020B0609020204030204" pitchFamily="49" charset="0"/>
                          <a:ea typeface="Microsoft YaHei" panose="020B0503020204020204" pitchFamily="34" charset="-122"/>
                          <a:cs typeface="Consolas" panose="020B0609020204030204" pitchFamily="49" charset="0"/>
                        </a:rPr>
                        <a:t> </a:t>
                      </a:r>
                      <a:r>
                        <a:rPr lang="en-US" dirty="0">
                          <a:solidFill>
                            <a:srgbClr val="7030A0"/>
                          </a:solidFill>
                          <a:latin typeface="Consolas" panose="020B0609020204030204" pitchFamily="49" charset="0"/>
                          <a:ea typeface="Microsoft YaHei" panose="020B0503020204020204" pitchFamily="34" charset="-122"/>
                          <a:cs typeface="Consolas" panose="020B0609020204030204" pitchFamily="49" charset="0"/>
                        </a:rPr>
                        <a:t>long</a:t>
                      </a:r>
                      <a:r>
                        <a:rPr lang="en-US" dirty="0">
                          <a:latin typeface="Consolas" panose="020B0609020204030204" pitchFamily="49" charset="0"/>
                          <a:ea typeface="Microsoft YaHei" panose="020B0503020204020204" pitchFamily="34" charset="-122"/>
                          <a:cs typeface="Consolas" panose="020B0609020204030204" pitchFamily="49" charset="0"/>
                        </a:rPr>
                        <a:t> </a:t>
                      </a:r>
                      <a:r>
                        <a:rPr lang="en-US" dirty="0">
                          <a:solidFill>
                            <a:schemeClr val="bg1">
                              <a:lumMod val="50000"/>
                            </a:schemeClr>
                          </a:solidFill>
                          <a:latin typeface="Consolas" panose="020B0609020204030204" pitchFamily="49" charset="0"/>
                          <a:ea typeface="Microsoft YaHei" panose="020B0503020204020204" pitchFamily="34" charset="-122"/>
                          <a:cs typeface="Consolas" panose="020B0609020204030204" pitchFamily="49" charset="0"/>
                        </a:rPr>
                        <a:t>[int]</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8</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[0, +2</a:t>
                      </a:r>
                      <a:r>
                        <a:rPr lang="en-US" baseline="30000" dirty="0">
                          <a:latin typeface="Consolas" panose="020B0609020204030204" pitchFamily="49" charset="0"/>
                          <a:ea typeface="Microsoft YaHei" panose="020B0503020204020204" pitchFamily="34" charset="-122"/>
                          <a:cs typeface="Consolas" panose="020B0609020204030204" pitchFamily="49" charset="0"/>
                        </a:rPr>
                        <a:t>63</a:t>
                      </a:r>
                      <a:r>
                        <a:rPr lang="en-US" dirty="0">
                          <a:latin typeface="Consolas" panose="020B0609020204030204" pitchFamily="49" charset="0"/>
                          <a:ea typeface="Microsoft YaHei" panose="020B0503020204020204" pitchFamily="34" charset="-122"/>
                          <a:cs typeface="Consolas" panose="020B0609020204030204" pitchFamily="49" charset="0"/>
                        </a:rPr>
                        <a:t>-1]</a:t>
                      </a:r>
                    </a:p>
                  </a:txBody>
                  <a:tcPr/>
                </a:tc>
                <a:extLst>
                  <a:ext uri="{0D108BD9-81ED-4DB2-BD59-A6C34878D82A}">
                    <a16:rowId xmlns:a16="http://schemas.microsoft.com/office/drawing/2014/main" val="3509295083"/>
                  </a:ext>
                </a:extLst>
              </a:tr>
              <a:tr h="370840">
                <a:tc>
                  <a:txBody>
                    <a:bodyPr/>
                    <a:lstStyle/>
                    <a:p>
                      <a:r>
                        <a:rPr lang="en-US" dirty="0">
                          <a:solidFill>
                            <a:srgbClr val="7030A0"/>
                          </a:solidFill>
                          <a:latin typeface="Consolas" panose="020B0609020204030204" pitchFamily="49" charset="0"/>
                          <a:ea typeface="Microsoft YaHei" panose="020B0503020204020204" pitchFamily="34" charset="-122"/>
                          <a:cs typeface="Consolas" panose="020B0609020204030204" pitchFamily="49" charset="0"/>
                        </a:rPr>
                        <a:t>long</a:t>
                      </a:r>
                      <a:r>
                        <a:rPr lang="en-US" dirty="0">
                          <a:latin typeface="Consolas" panose="020B0609020204030204" pitchFamily="49" charset="0"/>
                          <a:ea typeface="Microsoft YaHei" panose="020B0503020204020204" pitchFamily="34" charset="-122"/>
                          <a:cs typeface="Consolas" panose="020B0609020204030204" pitchFamily="49" charset="0"/>
                        </a:rPr>
                        <a:t> </a:t>
                      </a:r>
                      <a:r>
                        <a:rPr lang="en-US" dirty="0">
                          <a:solidFill>
                            <a:srgbClr val="7030A0"/>
                          </a:solidFill>
                          <a:latin typeface="Consolas" panose="020B0609020204030204" pitchFamily="49" charset="0"/>
                          <a:ea typeface="Microsoft YaHei" panose="020B0503020204020204" pitchFamily="34" charset="-122"/>
                          <a:cs typeface="Consolas" panose="020B0609020204030204" pitchFamily="49" charset="0"/>
                        </a:rPr>
                        <a:t>long</a:t>
                      </a:r>
                      <a:r>
                        <a:rPr lang="en-US" dirty="0">
                          <a:latin typeface="Consolas" panose="020B0609020204030204" pitchFamily="49" charset="0"/>
                          <a:ea typeface="Microsoft YaHei" panose="020B0503020204020204" pitchFamily="34" charset="-122"/>
                          <a:cs typeface="Consolas" panose="020B0609020204030204" pitchFamily="49" charset="0"/>
                        </a:rPr>
                        <a:t> </a:t>
                      </a:r>
                      <a:r>
                        <a:rPr lang="en-US" dirty="0">
                          <a:solidFill>
                            <a:schemeClr val="bg1">
                              <a:lumMod val="50000"/>
                            </a:schemeClr>
                          </a:solidFill>
                          <a:latin typeface="Consolas" panose="020B0609020204030204" pitchFamily="49" charset="0"/>
                          <a:ea typeface="Microsoft YaHei" panose="020B0503020204020204" pitchFamily="34" charset="-122"/>
                          <a:cs typeface="Consolas" panose="020B0609020204030204" pitchFamily="49" charset="0"/>
                        </a:rPr>
                        <a:t>[int]</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8</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[-2</a:t>
                      </a:r>
                      <a:r>
                        <a:rPr lang="en-US" baseline="30000" dirty="0">
                          <a:latin typeface="Consolas" panose="020B0609020204030204" pitchFamily="49" charset="0"/>
                          <a:ea typeface="Microsoft YaHei" panose="020B0503020204020204" pitchFamily="34" charset="-122"/>
                          <a:cs typeface="Consolas" panose="020B0609020204030204" pitchFamily="49" charset="0"/>
                        </a:rPr>
                        <a:t>63</a:t>
                      </a:r>
                      <a:r>
                        <a:rPr lang="en-US" dirty="0">
                          <a:latin typeface="Consolas" panose="020B0609020204030204" pitchFamily="49" charset="0"/>
                          <a:ea typeface="Microsoft YaHei" panose="020B0503020204020204" pitchFamily="34" charset="-122"/>
                          <a:cs typeface="Consolas" panose="020B0609020204030204" pitchFamily="49" charset="0"/>
                        </a:rPr>
                        <a:t>, +2</a:t>
                      </a:r>
                      <a:r>
                        <a:rPr lang="en-US" baseline="30000" dirty="0">
                          <a:latin typeface="Consolas" panose="020B0609020204030204" pitchFamily="49" charset="0"/>
                          <a:ea typeface="Microsoft YaHei" panose="020B0503020204020204" pitchFamily="34" charset="-122"/>
                          <a:cs typeface="Consolas" panose="020B0609020204030204" pitchFamily="49" charset="0"/>
                        </a:rPr>
                        <a:t>63</a:t>
                      </a:r>
                      <a:r>
                        <a:rPr lang="en-US" dirty="0">
                          <a:latin typeface="Consolas" panose="020B0609020204030204" pitchFamily="49" charset="0"/>
                          <a:ea typeface="Microsoft YaHei" panose="020B0503020204020204" pitchFamily="34" charset="-122"/>
                          <a:cs typeface="Consolas" panose="020B0609020204030204" pitchFamily="49" charset="0"/>
                        </a:rPr>
                        <a:t>-1]</a:t>
                      </a:r>
                    </a:p>
                  </a:txBody>
                  <a:tcPr/>
                </a:tc>
                <a:extLst>
                  <a:ext uri="{0D108BD9-81ED-4DB2-BD59-A6C34878D82A}">
                    <a16:rowId xmlns:a16="http://schemas.microsoft.com/office/drawing/2014/main" val="2890703389"/>
                  </a:ext>
                </a:extLst>
              </a:tr>
              <a:tr h="370840">
                <a:tc>
                  <a:txBody>
                    <a:bodyPr/>
                    <a:lstStyle/>
                    <a:p>
                      <a:r>
                        <a:rPr lang="en-US" dirty="0">
                          <a:solidFill>
                            <a:srgbClr val="7030A0"/>
                          </a:solidFill>
                          <a:latin typeface="Consolas" panose="020B0609020204030204" pitchFamily="49" charset="0"/>
                          <a:ea typeface="Microsoft YaHei" panose="020B0503020204020204" pitchFamily="34" charset="-122"/>
                          <a:cs typeface="Consolas" panose="020B0609020204030204" pitchFamily="49" charset="0"/>
                        </a:rPr>
                        <a:t>unsigned</a:t>
                      </a:r>
                      <a:r>
                        <a:rPr lang="en-US" dirty="0">
                          <a:latin typeface="Consolas" panose="020B0609020204030204" pitchFamily="49" charset="0"/>
                          <a:ea typeface="Microsoft YaHei" panose="020B0503020204020204" pitchFamily="34" charset="-122"/>
                          <a:cs typeface="Consolas" panose="020B0609020204030204" pitchFamily="49" charset="0"/>
                        </a:rPr>
                        <a:t> </a:t>
                      </a:r>
                      <a:r>
                        <a:rPr lang="en-US" dirty="0">
                          <a:solidFill>
                            <a:srgbClr val="7030A0"/>
                          </a:solidFill>
                          <a:latin typeface="Consolas" panose="020B0609020204030204" pitchFamily="49" charset="0"/>
                          <a:ea typeface="Microsoft YaHei" panose="020B0503020204020204" pitchFamily="34" charset="-122"/>
                          <a:cs typeface="Consolas" panose="020B0609020204030204" pitchFamily="49" charset="0"/>
                        </a:rPr>
                        <a:t>long</a:t>
                      </a:r>
                      <a:r>
                        <a:rPr lang="en-US" dirty="0">
                          <a:latin typeface="Consolas" panose="020B0609020204030204" pitchFamily="49" charset="0"/>
                          <a:ea typeface="Microsoft YaHei" panose="020B0503020204020204" pitchFamily="34" charset="-122"/>
                          <a:cs typeface="Consolas" panose="020B0609020204030204" pitchFamily="49" charset="0"/>
                        </a:rPr>
                        <a:t> </a:t>
                      </a:r>
                      <a:r>
                        <a:rPr lang="en-US" dirty="0">
                          <a:solidFill>
                            <a:srgbClr val="7030A0"/>
                          </a:solidFill>
                          <a:latin typeface="Consolas" panose="020B0609020204030204" pitchFamily="49" charset="0"/>
                          <a:ea typeface="Microsoft YaHei" panose="020B0503020204020204" pitchFamily="34" charset="-122"/>
                          <a:cs typeface="Consolas" panose="020B0609020204030204" pitchFamily="49" charset="0"/>
                        </a:rPr>
                        <a:t>long</a:t>
                      </a:r>
                      <a:r>
                        <a:rPr lang="en-US" dirty="0">
                          <a:latin typeface="Consolas" panose="020B0609020204030204" pitchFamily="49" charset="0"/>
                          <a:ea typeface="Microsoft YaHei" panose="020B0503020204020204" pitchFamily="34" charset="-122"/>
                          <a:cs typeface="Consolas" panose="020B0609020204030204" pitchFamily="49" charset="0"/>
                        </a:rPr>
                        <a:t> </a:t>
                      </a:r>
                      <a:r>
                        <a:rPr lang="en-US" dirty="0">
                          <a:solidFill>
                            <a:schemeClr val="bg1">
                              <a:lumMod val="50000"/>
                            </a:schemeClr>
                          </a:solidFill>
                          <a:latin typeface="Consolas" panose="020B0609020204030204" pitchFamily="49" charset="0"/>
                          <a:ea typeface="Microsoft YaHei" panose="020B0503020204020204" pitchFamily="34" charset="-122"/>
                          <a:cs typeface="Consolas" panose="020B0609020204030204" pitchFamily="49" charset="0"/>
                        </a:rPr>
                        <a:t>[int]</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8</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[0, +2</a:t>
                      </a:r>
                      <a:r>
                        <a:rPr lang="en-US" baseline="30000" dirty="0">
                          <a:latin typeface="Consolas" panose="020B0609020204030204" pitchFamily="49" charset="0"/>
                          <a:ea typeface="Microsoft YaHei" panose="020B0503020204020204" pitchFamily="34" charset="-122"/>
                          <a:cs typeface="Consolas" panose="020B0609020204030204" pitchFamily="49" charset="0"/>
                        </a:rPr>
                        <a:t>64</a:t>
                      </a:r>
                      <a:r>
                        <a:rPr lang="en-US" dirty="0">
                          <a:latin typeface="Consolas" panose="020B0609020204030204" pitchFamily="49" charset="0"/>
                          <a:ea typeface="Microsoft YaHei" panose="020B0503020204020204" pitchFamily="34" charset="-122"/>
                          <a:cs typeface="Consolas" panose="020B0609020204030204" pitchFamily="49" charset="0"/>
                        </a:rPr>
                        <a:t>-1]</a:t>
                      </a:r>
                    </a:p>
                  </a:txBody>
                  <a:tcPr/>
                </a:tc>
                <a:extLst>
                  <a:ext uri="{0D108BD9-81ED-4DB2-BD59-A6C34878D82A}">
                    <a16:rowId xmlns:a16="http://schemas.microsoft.com/office/drawing/2014/main" val="908294477"/>
                  </a:ext>
                </a:extLst>
              </a:tr>
              <a:tr h="370840">
                <a:tc>
                  <a:txBody>
                    <a:bodyPr/>
                    <a:lstStyle/>
                    <a:p>
                      <a:r>
                        <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float</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4</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~1.17e-38 to ~3.40e+38</a:t>
                      </a:r>
                    </a:p>
                  </a:txBody>
                  <a:tcPr/>
                </a:tc>
                <a:extLst>
                  <a:ext uri="{0D108BD9-81ED-4DB2-BD59-A6C34878D82A}">
                    <a16:rowId xmlns:a16="http://schemas.microsoft.com/office/drawing/2014/main" val="1770442949"/>
                  </a:ext>
                </a:extLst>
              </a:tr>
              <a:tr h="370840">
                <a:tc>
                  <a:txBody>
                    <a:bodyPr/>
                    <a:lstStyle/>
                    <a:p>
                      <a:r>
                        <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double</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8</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~2.22e-308 to ~1.79e+308</a:t>
                      </a:r>
                    </a:p>
                  </a:txBody>
                  <a:tcPr/>
                </a:tc>
                <a:extLst>
                  <a:ext uri="{0D108BD9-81ED-4DB2-BD59-A6C34878D82A}">
                    <a16:rowId xmlns:a16="http://schemas.microsoft.com/office/drawing/2014/main" val="247054562"/>
                  </a:ext>
                </a:extLst>
              </a:tr>
              <a:tr h="370840">
                <a:tc>
                  <a:txBody>
                    <a:bodyPr/>
                    <a:lstStyle/>
                    <a:p>
                      <a:r>
                        <a:rPr lang="en-US" dirty="0">
                          <a:solidFill>
                            <a:srgbClr val="7030A0"/>
                          </a:solidFill>
                          <a:latin typeface="Consolas" panose="020B0609020204030204" pitchFamily="49" charset="0"/>
                          <a:ea typeface="Microsoft YaHei" panose="020B0503020204020204" pitchFamily="34" charset="-122"/>
                          <a:cs typeface="Consolas" panose="020B0609020204030204" pitchFamily="49" charset="0"/>
                        </a:rPr>
                        <a:t>long</a:t>
                      </a:r>
                      <a:r>
                        <a:rPr lang="en-US" dirty="0">
                          <a:latin typeface="Consolas" panose="020B0609020204030204" pitchFamily="49" charset="0"/>
                          <a:ea typeface="Microsoft YaHei" panose="020B0503020204020204" pitchFamily="34" charset="-122"/>
                          <a:cs typeface="Consolas" panose="020B0609020204030204" pitchFamily="49" charset="0"/>
                        </a:rPr>
                        <a:t> </a:t>
                      </a:r>
                      <a:r>
                        <a:rPr lang="en-US"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double</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16</a:t>
                      </a:r>
                    </a:p>
                  </a:txBody>
                  <a:tcPr/>
                </a:tc>
                <a:tc>
                  <a:txBody>
                    <a:bodyPr/>
                    <a:lstStyle/>
                    <a:p>
                      <a:r>
                        <a:rPr lang="en-US" dirty="0">
                          <a:latin typeface="Consolas" panose="020B0609020204030204" pitchFamily="49" charset="0"/>
                          <a:ea typeface="Microsoft YaHei" panose="020B0503020204020204" pitchFamily="34" charset="-122"/>
                          <a:cs typeface="Consolas" panose="020B0609020204030204" pitchFamily="49" charset="0"/>
                        </a:rPr>
                        <a:t>~3.36e-4932 to ~1.19e+4932</a:t>
                      </a:r>
                    </a:p>
                  </a:txBody>
                  <a:tcPr/>
                </a:tc>
                <a:extLst>
                  <a:ext uri="{0D108BD9-81ED-4DB2-BD59-A6C34878D82A}">
                    <a16:rowId xmlns:a16="http://schemas.microsoft.com/office/drawing/2014/main" val="3179120644"/>
                  </a:ext>
                </a:extLst>
              </a:tr>
            </a:tbl>
          </a:graphicData>
        </a:graphic>
      </p:graphicFrame>
      <p:sp>
        <p:nvSpPr>
          <p:cNvPr id="4" name="Rectangle 3">
            <a:extLst>
              <a:ext uri="{FF2B5EF4-FFF2-40B4-BE49-F238E27FC236}">
                <a16:creationId xmlns:a16="http://schemas.microsoft.com/office/drawing/2014/main" id="{6C88E7D8-CCB5-69D1-FD3D-9FDB54D6D5EB}"/>
              </a:ext>
            </a:extLst>
          </p:cNvPr>
          <p:cNvSpPr/>
          <p:nvPr/>
        </p:nvSpPr>
        <p:spPr>
          <a:xfrm>
            <a:off x="2032000" y="4087582"/>
            <a:ext cx="8127999" cy="70757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910016A-9DE3-FE8A-1AA2-1BFC1FFE237D}"/>
              </a:ext>
            </a:extLst>
          </p:cNvPr>
          <p:cNvSpPr txBox="1"/>
          <p:nvPr/>
        </p:nvSpPr>
        <p:spPr>
          <a:xfrm>
            <a:off x="10159999" y="3410315"/>
            <a:ext cx="2032001" cy="2062103"/>
          </a:xfrm>
          <a:prstGeom prst="rect">
            <a:avLst/>
          </a:prstGeom>
          <a:noFill/>
          <a:ln w="28575">
            <a:solidFill>
              <a:srgbClr val="FF0000"/>
            </a:solidFill>
          </a:ln>
        </p:spPr>
        <p:txBody>
          <a:bodyPr wrap="square" rtlCol="0">
            <a:spAutoFit/>
          </a:bodyPr>
          <a:lstStyle/>
          <a:p>
            <a:r>
              <a:rPr lang="en-US" sz="1600" dirty="0" err="1">
                <a:latin typeface="Consolas" panose="020B0609020204030204" pitchFamily="49" charset="0"/>
                <a:ea typeface="Microsoft YaHei" panose="020B0503020204020204" pitchFamily="34" charset="-122"/>
                <a:cs typeface="Consolas" panose="020B0609020204030204" pitchFamily="49" charset="0"/>
              </a:rPr>
              <a:t>sizeof</a:t>
            </a:r>
            <a:r>
              <a:rPr lang="en-US" sz="1600" dirty="0">
                <a:latin typeface="Consolas" panose="020B0609020204030204" pitchFamily="49" charset="0"/>
                <a:ea typeface="Microsoft YaHei" panose="020B0503020204020204" pitchFamily="34" charset="-122"/>
                <a:cs typeface="Consolas" panose="020B0609020204030204" pitchFamily="49" charset="0"/>
              </a:rPr>
              <a:t>(long) is </a:t>
            </a:r>
          </a:p>
          <a:p>
            <a:pPr marL="285750" indent="-285750">
              <a:buFont typeface="Arial" panose="020B0604020202020204" pitchFamily="34" charset="0"/>
              <a:buChar char="•"/>
            </a:pPr>
            <a:r>
              <a:rPr lang="en-US" sz="16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8 bytes</a:t>
            </a:r>
            <a:r>
              <a:rPr lang="en-US" sz="1600" dirty="0">
                <a:latin typeface="Consolas" panose="020B0609020204030204" pitchFamily="49" charset="0"/>
                <a:ea typeface="Microsoft YaHei" panose="020B0503020204020204" pitchFamily="34" charset="-122"/>
                <a:cs typeface="Consolas" panose="020B0609020204030204" pitchFamily="49" charset="0"/>
              </a:rPr>
              <a:t> on Linux, Mac OS and other UNIX-like systems.</a:t>
            </a:r>
          </a:p>
          <a:p>
            <a:pPr marL="285750" indent="-285750">
              <a:buFont typeface="Arial" panose="020B0604020202020204" pitchFamily="34" charset="0"/>
              <a:buChar char="•"/>
            </a:pPr>
            <a:r>
              <a:rPr lang="en-US" sz="16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4 bytes</a:t>
            </a:r>
            <a:r>
              <a:rPr lang="en-US" sz="1600" dirty="0">
                <a:latin typeface="Consolas" panose="020B0609020204030204" pitchFamily="49" charset="0"/>
                <a:ea typeface="Microsoft YaHei" panose="020B0503020204020204" pitchFamily="34" charset="-122"/>
                <a:cs typeface="Consolas" panose="020B0609020204030204" pitchFamily="49" charset="0"/>
              </a:rPr>
              <a:t> on Windows.</a:t>
            </a:r>
          </a:p>
        </p:txBody>
      </p:sp>
      <p:sp>
        <p:nvSpPr>
          <p:cNvPr id="6" name="TextBox 5">
            <a:extLst>
              <a:ext uri="{FF2B5EF4-FFF2-40B4-BE49-F238E27FC236}">
                <a16:creationId xmlns:a16="http://schemas.microsoft.com/office/drawing/2014/main" id="{E12B829E-BE35-66C3-E3E0-9448F9AE87FB}"/>
              </a:ext>
            </a:extLst>
          </p:cNvPr>
          <p:cNvSpPr txBox="1"/>
          <p:nvPr/>
        </p:nvSpPr>
        <p:spPr>
          <a:xfrm>
            <a:off x="119742" y="6488668"/>
            <a:ext cx="1361270" cy="338554"/>
          </a:xfrm>
          <a:prstGeom prst="rect">
            <a:avLst/>
          </a:prstGeom>
          <a:noFill/>
          <a:ln>
            <a:solidFill>
              <a:schemeClr val="tx1"/>
            </a:solidFill>
            <a:prstDash val="dash"/>
          </a:ln>
        </p:spPr>
        <p:txBody>
          <a:bodyPr wrap="none" rtlCol="0">
            <a:spAutoFit/>
          </a:bodyPr>
          <a:lstStyle/>
          <a:p>
            <a:r>
              <a:rPr lang="en-US" sz="1600" dirty="0">
                <a:solidFill>
                  <a:schemeClr val="bg1">
                    <a:lumMod val="50000"/>
                  </a:schemeClr>
                </a:solidFill>
                <a:latin typeface="Consolas" panose="020B0609020204030204" pitchFamily="49" charset="0"/>
                <a:cs typeface="Consolas" panose="020B0609020204030204" pitchFamily="49" charset="0"/>
              </a:rPr>
              <a:t>[int]</a:t>
            </a:r>
            <a:r>
              <a:rPr lang="en-US" sz="1600" dirty="0" err="1">
                <a:latin typeface="Consolas" panose="020B0609020204030204" pitchFamily="49" charset="0"/>
                <a:cs typeface="Consolas" panose="020B0609020204030204" pitchFamily="49" charset="0"/>
              </a:rPr>
              <a:t>可省略</a:t>
            </a:r>
            <a:endParaRPr lang="en-US" sz="1600" dirty="0">
              <a:latin typeface="Consolas" panose="020B0609020204030204" pitchFamily="49" charset="0"/>
              <a:cs typeface="Consolas" panose="020B0609020204030204" pitchFamily="49" charset="0"/>
            </a:endParaRPr>
          </a:p>
        </p:txBody>
      </p:sp>
      <p:sp>
        <p:nvSpPr>
          <p:cNvPr id="7" name="Left Brace 6">
            <a:extLst>
              <a:ext uri="{FF2B5EF4-FFF2-40B4-BE49-F238E27FC236}">
                <a16:creationId xmlns:a16="http://schemas.microsoft.com/office/drawing/2014/main" id="{50B67D7F-AE1C-3B57-CB81-68A4933EA34D}"/>
              </a:ext>
            </a:extLst>
          </p:cNvPr>
          <p:cNvSpPr/>
          <p:nvPr/>
        </p:nvSpPr>
        <p:spPr>
          <a:xfrm>
            <a:off x="1630092" y="2579914"/>
            <a:ext cx="401908" cy="2982686"/>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BB349DC6-A25C-743C-0A57-E192D50030B2}"/>
              </a:ext>
            </a:extLst>
          </p:cNvPr>
          <p:cNvSpPr txBox="1"/>
          <p:nvPr/>
        </p:nvSpPr>
        <p:spPr>
          <a:xfrm>
            <a:off x="1065513" y="3881992"/>
            <a:ext cx="564578" cy="369332"/>
          </a:xfrm>
          <a:prstGeom prst="rect">
            <a:avLst/>
          </a:prstGeom>
          <a:noFill/>
        </p:spPr>
        <p:txBody>
          <a:bodyPr wrap="none" rtlCol="0">
            <a:spAutoFit/>
          </a:bodyPr>
          <a:lstStyle/>
          <a:p>
            <a:r>
              <a:rPr lang="en-US" dirty="0">
                <a:solidFill>
                  <a:srgbClr val="FF0000"/>
                </a:solidFill>
                <a:latin typeface="Consolas" panose="020B0609020204030204" pitchFamily="49" charset="0"/>
                <a:cs typeface="Consolas" panose="020B0609020204030204" pitchFamily="49" charset="0"/>
              </a:rPr>
              <a:t>int</a:t>
            </a:r>
          </a:p>
        </p:txBody>
      </p:sp>
      <p:sp>
        <p:nvSpPr>
          <p:cNvPr id="9" name="TextBox 8">
            <a:extLst>
              <a:ext uri="{FF2B5EF4-FFF2-40B4-BE49-F238E27FC236}">
                <a16:creationId xmlns:a16="http://schemas.microsoft.com/office/drawing/2014/main" id="{3DCD6699-56E8-F926-1537-066E370BB6E9}"/>
              </a:ext>
            </a:extLst>
          </p:cNvPr>
          <p:cNvSpPr txBox="1"/>
          <p:nvPr/>
        </p:nvSpPr>
        <p:spPr>
          <a:xfrm>
            <a:off x="10159999" y="3065841"/>
            <a:ext cx="2155370" cy="369332"/>
          </a:xfrm>
          <a:prstGeom prst="rect">
            <a:avLst/>
          </a:prstGeom>
          <a:noFill/>
        </p:spPr>
        <p:txBody>
          <a:bodyPr wrap="square" rtlCol="0">
            <a:spAutoFit/>
          </a:bodyPr>
          <a:lstStyle/>
          <a:p>
            <a:r>
              <a:rPr lang="en-CN" b="1" dirty="0">
                <a:solidFill>
                  <a:srgbClr val="FF0000"/>
                </a:solidFill>
              </a:rPr>
              <a:t>注意</a:t>
            </a:r>
            <a:r>
              <a:rPr lang="zh-CN" altLang="en-US" b="1" dirty="0">
                <a:solidFill>
                  <a:srgbClr val="FF0000"/>
                </a:solidFill>
              </a:rPr>
              <a:t> </a:t>
            </a:r>
            <a:r>
              <a:rPr lang="en-US" altLang="zh-CN" b="1" dirty="0">
                <a:solidFill>
                  <a:srgbClr val="FF0000"/>
                </a:solidFill>
              </a:rPr>
              <a:t>long</a:t>
            </a:r>
            <a:r>
              <a:rPr lang="zh-CN" altLang="en-US" b="1" dirty="0">
                <a:solidFill>
                  <a:srgbClr val="FF0000"/>
                </a:solidFill>
              </a:rPr>
              <a:t>型字节数</a:t>
            </a:r>
            <a:endParaRPr lang="en-CN" b="1" dirty="0">
              <a:solidFill>
                <a:srgbClr val="FF0000"/>
              </a:solidFill>
            </a:endParaRPr>
          </a:p>
        </p:txBody>
      </p:sp>
    </p:spTree>
    <p:extLst>
      <p:ext uri="{BB962C8B-B14F-4D97-AF65-F5344CB8AC3E}">
        <p14:creationId xmlns:p14="http://schemas.microsoft.com/office/powerpoint/2010/main" val="2636756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p:tgtEl>
                                          <p:spTgt spid="4"/>
                                        </p:tgtEl>
                                        <p:attrNameLst>
                                          <p:attrName>ppt_y</p:attrName>
                                        </p:attrNameLst>
                                      </p:cBhvr>
                                      <p:tavLst>
                                        <p:tav tm="0">
                                          <p:val>
                                            <p:strVal val="#ppt_y+#ppt_h*1.125000"/>
                                          </p:val>
                                        </p:tav>
                                        <p:tav tm="100000">
                                          <p:val>
                                            <p:strVal val="#ppt_y"/>
                                          </p:val>
                                        </p:tav>
                                      </p:tavLst>
                                    </p:anim>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学论网-矩形 1">
            <a:extLst>
              <a:ext uri="{FF2B5EF4-FFF2-40B4-BE49-F238E27FC236}">
                <a16:creationId xmlns:a16="http://schemas.microsoft.com/office/drawing/2014/main" id="{A0A0D46F-9225-34CF-C885-1D4E76F3F44A}"/>
              </a:ext>
            </a:extLst>
          </p:cNvPr>
          <p:cNvSpPr/>
          <p:nvPr/>
        </p:nvSpPr>
        <p:spPr>
          <a:xfrm>
            <a:off x="0" y="672782"/>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数据类型取值范围</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graphicFrame>
        <p:nvGraphicFramePr>
          <p:cNvPr id="3" name="Table 2">
            <a:extLst>
              <a:ext uri="{FF2B5EF4-FFF2-40B4-BE49-F238E27FC236}">
                <a16:creationId xmlns:a16="http://schemas.microsoft.com/office/drawing/2014/main" id="{D8FBF14F-2E94-3D18-D820-20D77157023F}"/>
              </a:ext>
            </a:extLst>
          </p:cNvPr>
          <p:cNvGraphicFramePr>
            <a:graphicFrameLocks noGrp="1"/>
          </p:cNvGraphicFramePr>
          <p:nvPr>
            <p:extLst>
              <p:ext uri="{D42A27DB-BD31-4B8C-83A1-F6EECF244321}">
                <p14:modId xmlns:p14="http://schemas.microsoft.com/office/powerpoint/2010/main" val="2508092435"/>
              </p:ext>
            </p:extLst>
          </p:nvPr>
        </p:nvGraphicFramePr>
        <p:xfrm>
          <a:off x="2032000" y="1470778"/>
          <a:ext cx="8707119" cy="4404425"/>
        </p:xfrm>
        <a:graphic>
          <a:graphicData uri="http://schemas.openxmlformats.org/drawingml/2006/table">
            <a:tbl>
              <a:tblPr firstRow="1" bandRow="1">
                <a:tableStyleId>{5C22544A-7EE6-4342-B048-85BDC9FD1C3A}</a:tableStyleId>
              </a:tblPr>
              <a:tblGrid>
                <a:gridCol w="3688864">
                  <a:extLst>
                    <a:ext uri="{9D8B030D-6E8A-4147-A177-3AD203B41FA5}">
                      <a16:colId xmlns:a16="http://schemas.microsoft.com/office/drawing/2014/main" val="3081300187"/>
                    </a:ext>
                  </a:extLst>
                </a:gridCol>
                <a:gridCol w="862816">
                  <a:extLst>
                    <a:ext uri="{9D8B030D-6E8A-4147-A177-3AD203B41FA5}">
                      <a16:colId xmlns:a16="http://schemas.microsoft.com/office/drawing/2014/main" val="1491885537"/>
                    </a:ext>
                  </a:extLst>
                </a:gridCol>
                <a:gridCol w="4155439">
                  <a:extLst>
                    <a:ext uri="{9D8B030D-6E8A-4147-A177-3AD203B41FA5}">
                      <a16:colId xmlns:a16="http://schemas.microsoft.com/office/drawing/2014/main" val="51495322"/>
                    </a:ext>
                  </a:extLst>
                </a:gridCol>
              </a:tblGrid>
              <a:tr h="397262">
                <a:tc>
                  <a:txBody>
                    <a:bodyPr/>
                    <a:lstStyle/>
                    <a:p>
                      <a:r>
                        <a:rPr lang="en-US" sz="1900" dirty="0">
                          <a:latin typeface="Consolas" panose="020B0609020204030204" pitchFamily="49" charset="0"/>
                          <a:ea typeface="Microsoft YaHei" panose="020B0503020204020204" pitchFamily="34" charset="-122"/>
                          <a:cs typeface="Consolas" panose="020B0609020204030204" pitchFamily="49" charset="0"/>
                        </a:rPr>
                        <a:t>Data Type</a:t>
                      </a:r>
                    </a:p>
                  </a:txBody>
                  <a:tcPr marL="97955" marR="97955" marT="48978" marB="48978"/>
                </a:tc>
                <a:tc>
                  <a:txBody>
                    <a:bodyPr/>
                    <a:lstStyle/>
                    <a:p>
                      <a:r>
                        <a:rPr lang="en-US" sz="1900" dirty="0">
                          <a:latin typeface="Consolas" panose="020B0609020204030204" pitchFamily="49" charset="0"/>
                          <a:ea typeface="Microsoft YaHei" panose="020B0503020204020204" pitchFamily="34" charset="-122"/>
                          <a:cs typeface="Consolas" panose="020B0609020204030204" pitchFamily="49" charset="0"/>
                        </a:rPr>
                        <a:t>Bytes</a:t>
                      </a:r>
                    </a:p>
                  </a:txBody>
                  <a:tcPr marL="97955" marR="97955" marT="48978" marB="48978"/>
                </a:tc>
                <a:tc>
                  <a:txBody>
                    <a:bodyPr/>
                    <a:lstStyle/>
                    <a:p>
                      <a:r>
                        <a:rPr lang="en-US" sz="1900" dirty="0">
                          <a:latin typeface="Consolas" panose="020B0609020204030204" pitchFamily="49" charset="0"/>
                          <a:ea typeface="Microsoft YaHei" panose="020B0503020204020204" pitchFamily="34" charset="-122"/>
                          <a:cs typeface="Consolas" panose="020B0609020204030204" pitchFamily="49" charset="0"/>
                        </a:rPr>
                        <a:t>Range</a:t>
                      </a:r>
                    </a:p>
                  </a:txBody>
                  <a:tcPr marL="97955" marR="97955" marT="48978" marB="48978"/>
                </a:tc>
                <a:extLst>
                  <a:ext uri="{0D108BD9-81ED-4DB2-BD59-A6C34878D82A}">
                    <a16:rowId xmlns:a16="http://schemas.microsoft.com/office/drawing/2014/main" val="240961190"/>
                  </a:ext>
                </a:extLst>
              </a:tr>
              <a:tr h="3321477">
                <a:tc>
                  <a:txBody>
                    <a:bodyPr/>
                    <a:lstStyle/>
                    <a:p>
                      <a:r>
                        <a:rPr lang="en-US" sz="19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char</a:t>
                      </a:r>
                    </a:p>
                  </a:txBody>
                  <a:tcPr marL="97955" marR="97955" marT="48978" marB="48978"/>
                </a:tc>
                <a:tc>
                  <a:txBody>
                    <a:bodyPr/>
                    <a:lstStyle/>
                    <a:p>
                      <a:r>
                        <a:rPr lang="en-US" sz="1900" dirty="0">
                          <a:latin typeface="Consolas" panose="020B0609020204030204" pitchFamily="49" charset="0"/>
                          <a:ea typeface="Microsoft YaHei" panose="020B0503020204020204" pitchFamily="34" charset="-122"/>
                          <a:cs typeface="Consolas" panose="020B0609020204030204" pitchFamily="49" charset="0"/>
                        </a:rPr>
                        <a:t>1</a:t>
                      </a:r>
                    </a:p>
                  </a:txBody>
                  <a:tcPr marL="97955" marR="97955" marT="48978" marB="48978"/>
                </a:tc>
                <a:tc>
                  <a:txBody>
                    <a:bodyPr/>
                    <a:lstStyle/>
                    <a:p>
                      <a:r>
                        <a:rPr lang="en-US" sz="1900" dirty="0">
                          <a:latin typeface="Consolas" panose="020B0609020204030204" pitchFamily="49" charset="0"/>
                          <a:ea typeface="Microsoft YaHei" panose="020B0503020204020204" pitchFamily="34" charset="-122"/>
                          <a:cs typeface="Consolas" panose="020B0609020204030204" pitchFamily="49" charset="0"/>
                        </a:rPr>
                        <a:t>[-128,+127] </a:t>
                      </a:r>
                    </a:p>
                    <a:p>
                      <a:r>
                        <a:rPr lang="en-US" sz="19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1000</a:t>
                      </a:r>
                      <a:r>
                        <a:rPr lang="en-US" sz="1900" dirty="0">
                          <a:latin typeface="Consolas" panose="020B0609020204030204" pitchFamily="49" charset="0"/>
                          <a:ea typeface="Microsoft YaHei" panose="020B0503020204020204" pitchFamily="34" charset="-122"/>
                          <a:cs typeface="Consolas" panose="020B0609020204030204" pitchFamily="49" charset="0"/>
                        </a:rPr>
                        <a:t>0000 ~ </a:t>
                      </a:r>
                      <a:r>
                        <a:rPr lang="en-US" sz="19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0</a:t>
                      </a:r>
                      <a:r>
                        <a:rPr lang="en-US" sz="1900" dirty="0">
                          <a:latin typeface="Consolas" panose="020B0609020204030204" pitchFamily="49" charset="0"/>
                          <a:ea typeface="Microsoft YaHei" panose="020B0503020204020204" pitchFamily="34" charset="-122"/>
                          <a:cs typeface="Consolas" panose="020B0609020204030204" pitchFamily="49" charset="0"/>
                        </a:rPr>
                        <a:t>1111111</a:t>
                      </a:r>
                    </a:p>
                    <a:p>
                      <a:br>
                        <a:rPr lang="en-US" sz="1900" dirty="0">
                          <a:latin typeface="Consolas" panose="020B0609020204030204" pitchFamily="49" charset="0"/>
                          <a:ea typeface="Microsoft YaHei" panose="020B0503020204020204" pitchFamily="34" charset="-122"/>
                          <a:cs typeface="Consolas" panose="020B0609020204030204" pitchFamily="49" charset="0"/>
                        </a:rPr>
                      </a:br>
                      <a:r>
                        <a:rPr lang="en-US" sz="1900" dirty="0">
                          <a:latin typeface="Consolas" panose="020B0609020204030204" pitchFamily="49" charset="0"/>
                          <a:ea typeface="Microsoft YaHei" panose="020B0503020204020204" pitchFamily="34" charset="-122"/>
                          <a:cs typeface="Consolas" panose="020B0609020204030204" pitchFamily="49" charset="0"/>
                        </a:rPr>
                        <a:t>1</a:t>
                      </a:r>
                      <a:r>
                        <a:rPr lang="en-US" altLang="zh-CN" sz="1900" dirty="0">
                          <a:latin typeface="Consolas" panose="020B0609020204030204" pitchFamily="49" charset="0"/>
                          <a:ea typeface="Microsoft YaHei" panose="020B0503020204020204" pitchFamily="34" charset="-122"/>
                          <a:cs typeface="Consolas" panose="020B0609020204030204" pitchFamily="49" charset="0"/>
                        </a:rPr>
                        <a:t>0000000: </a:t>
                      </a:r>
                    </a:p>
                    <a:p>
                      <a:r>
                        <a:rPr lang="en-US" altLang="zh-CN" sz="1900" dirty="0">
                          <a:latin typeface="Consolas" panose="020B0609020204030204" pitchFamily="49" charset="0"/>
                          <a:ea typeface="Microsoft YaHei" panose="020B0503020204020204" pitchFamily="34" charset="-122"/>
                          <a:cs typeface="Consolas" panose="020B0609020204030204" pitchFamily="49" charset="0"/>
                        </a:rPr>
                        <a:t>=</a:t>
                      </a:r>
                      <a:r>
                        <a:rPr lang="zh-CN" altLang="en-US" sz="1900" dirty="0">
                          <a:latin typeface="Consolas" panose="020B0609020204030204" pitchFamily="49" charset="0"/>
                          <a:ea typeface="Microsoft YaHei" panose="020B0503020204020204" pitchFamily="34" charset="-122"/>
                          <a:cs typeface="Consolas" panose="020B0609020204030204" pitchFamily="49" charset="0"/>
                        </a:rPr>
                        <a:t> </a:t>
                      </a:r>
                      <a:r>
                        <a:rPr lang="en-US" altLang="zh-CN" sz="1900" dirty="0">
                          <a:latin typeface="Consolas" panose="020B0609020204030204" pitchFamily="49" charset="0"/>
                          <a:ea typeface="Microsoft YaHei" panose="020B0503020204020204" pitchFamily="34" charset="-122"/>
                          <a:cs typeface="Consolas" panose="020B0609020204030204" pitchFamily="49" charset="0"/>
                        </a:rPr>
                        <a:t>-2</a:t>
                      </a:r>
                      <a:r>
                        <a:rPr lang="en-US" altLang="zh-CN" sz="1900" baseline="30000" dirty="0">
                          <a:latin typeface="Consolas" panose="020B0609020204030204" pitchFamily="49" charset="0"/>
                          <a:ea typeface="Microsoft YaHei" panose="020B0503020204020204" pitchFamily="34" charset="-122"/>
                          <a:cs typeface="Consolas" panose="020B0609020204030204" pitchFamily="49" charset="0"/>
                        </a:rPr>
                        <a:t>7</a:t>
                      </a:r>
                      <a:r>
                        <a:rPr lang="en-US" altLang="zh-CN" sz="1900" dirty="0">
                          <a:latin typeface="Consolas" panose="020B0609020204030204" pitchFamily="49" charset="0"/>
                          <a:ea typeface="Microsoft YaHei" panose="020B0503020204020204" pitchFamily="34" charset="-122"/>
                          <a:cs typeface="Consolas" panose="020B0609020204030204" pitchFamily="49" charset="0"/>
                        </a:rPr>
                        <a:t> =</a:t>
                      </a:r>
                      <a:r>
                        <a:rPr lang="zh-CN" altLang="en-US" sz="1900" dirty="0">
                          <a:latin typeface="Consolas" panose="020B0609020204030204" pitchFamily="49" charset="0"/>
                          <a:ea typeface="Microsoft YaHei" panose="020B0503020204020204" pitchFamily="34" charset="-122"/>
                          <a:cs typeface="Consolas" panose="020B0609020204030204" pitchFamily="49" charset="0"/>
                        </a:rPr>
                        <a:t> </a:t>
                      </a:r>
                      <a:r>
                        <a:rPr lang="en-US" altLang="zh-CN" sz="1900" dirty="0">
                          <a:latin typeface="Consolas" panose="020B0609020204030204" pitchFamily="49" charset="0"/>
                          <a:ea typeface="Microsoft YaHei" panose="020B0503020204020204" pitchFamily="34" charset="-122"/>
                          <a:cs typeface="Consolas" panose="020B0609020204030204" pitchFamily="49" charset="0"/>
                        </a:rPr>
                        <a:t>-128</a:t>
                      </a:r>
                      <a:endParaRPr lang="en-US" sz="1900" dirty="0">
                        <a:latin typeface="Consolas" panose="020B0609020204030204" pitchFamily="49" charset="0"/>
                        <a:ea typeface="Microsoft YaHei" panose="020B0503020204020204" pitchFamily="34" charset="-122"/>
                        <a:cs typeface="Consolas" panose="020B0609020204030204" pitchFamily="49" charset="0"/>
                      </a:endParaRPr>
                    </a:p>
                    <a:p>
                      <a:endParaRPr lang="en-US" sz="1900" dirty="0">
                        <a:latin typeface="Consolas" panose="020B0609020204030204" pitchFamily="49" charset="0"/>
                        <a:ea typeface="Microsoft YaHei" panose="020B0503020204020204" pitchFamily="34" charset="-122"/>
                        <a:cs typeface="Consolas" panose="020B0609020204030204" pitchFamily="49" charset="0"/>
                      </a:endParaRPr>
                    </a:p>
                    <a:p>
                      <a:r>
                        <a:rPr lang="en-US" sz="1900" dirty="0">
                          <a:latin typeface="Consolas" panose="020B0609020204030204" pitchFamily="49" charset="0"/>
                          <a:ea typeface="Microsoft YaHei" panose="020B0503020204020204" pitchFamily="34" charset="-122"/>
                          <a:cs typeface="Consolas" panose="020B0609020204030204" pitchFamily="49" charset="0"/>
                        </a:rPr>
                        <a:t>01111111: </a:t>
                      </a:r>
                    </a:p>
                    <a:p>
                      <a:r>
                        <a:rPr lang="en-US" sz="1900" dirty="0">
                          <a:latin typeface="Consolas" panose="020B0609020204030204" pitchFamily="49" charset="0"/>
                          <a:ea typeface="Microsoft YaHei" panose="020B0503020204020204" pitchFamily="34" charset="-122"/>
                          <a:cs typeface="Consolas" panose="020B0609020204030204" pitchFamily="49" charset="0"/>
                        </a:rPr>
                        <a:t>= 2</a:t>
                      </a:r>
                      <a:r>
                        <a:rPr lang="en-US" sz="1900" baseline="30000" dirty="0">
                          <a:latin typeface="Consolas" panose="020B0609020204030204" pitchFamily="49" charset="0"/>
                          <a:ea typeface="Microsoft YaHei" panose="020B0503020204020204" pitchFamily="34" charset="-122"/>
                          <a:cs typeface="Consolas" panose="020B0609020204030204" pitchFamily="49" charset="0"/>
                        </a:rPr>
                        <a:t>6</a:t>
                      </a:r>
                      <a:r>
                        <a:rPr lang="en-US" sz="1900" dirty="0">
                          <a:latin typeface="Consolas" panose="020B0609020204030204" pitchFamily="49" charset="0"/>
                          <a:ea typeface="Microsoft YaHei" panose="020B0503020204020204" pitchFamily="34" charset="-122"/>
                          <a:cs typeface="Consolas" panose="020B0609020204030204" pitchFamily="49" charset="0"/>
                        </a:rPr>
                        <a:t>+2</a:t>
                      </a:r>
                      <a:r>
                        <a:rPr lang="en-US" sz="1900" baseline="30000" dirty="0">
                          <a:latin typeface="Consolas" panose="020B0609020204030204" pitchFamily="49" charset="0"/>
                          <a:ea typeface="Microsoft YaHei" panose="020B0503020204020204" pitchFamily="34" charset="-122"/>
                          <a:cs typeface="Consolas" panose="020B0609020204030204" pitchFamily="49" charset="0"/>
                        </a:rPr>
                        <a:t>5</a:t>
                      </a:r>
                      <a:r>
                        <a:rPr lang="en-US" sz="1900" dirty="0">
                          <a:latin typeface="Consolas" panose="020B0609020204030204" pitchFamily="49" charset="0"/>
                          <a:ea typeface="Microsoft YaHei" panose="020B0503020204020204" pitchFamily="34" charset="-122"/>
                          <a:cs typeface="Consolas" panose="020B0609020204030204" pitchFamily="49" charset="0"/>
                        </a:rPr>
                        <a:t>+2</a:t>
                      </a:r>
                      <a:r>
                        <a:rPr lang="en-US" sz="1900" baseline="30000" dirty="0">
                          <a:latin typeface="Consolas" panose="020B0609020204030204" pitchFamily="49" charset="0"/>
                          <a:ea typeface="Microsoft YaHei" panose="020B0503020204020204" pitchFamily="34" charset="-122"/>
                          <a:cs typeface="Consolas" panose="020B0609020204030204" pitchFamily="49" charset="0"/>
                        </a:rPr>
                        <a:t>4</a:t>
                      </a:r>
                      <a:r>
                        <a:rPr lang="en-US" sz="1900" dirty="0">
                          <a:latin typeface="Consolas" panose="020B0609020204030204" pitchFamily="49" charset="0"/>
                          <a:ea typeface="Microsoft YaHei" panose="020B0503020204020204" pitchFamily="34" charset="-122"/>
                          <a:cs typeface="Consolas" panose="020B0609020204030204" pitchFamily="49" charset="0"/>
                        </a:rPr>
                        <a:t>+2</a:t>
                      </a:r>
                      <a:r>
                        <a:rPr lang="en-US" sz="1900" baseline="30000" dirty="0">
                          <a:latin typeface="Consolas" panose="020B0609020204030204" pitchFamily="49" charset="0"/>
                          <a:ea typeface="Microsoft YaHei" panose="020B0503020204020204" pitchFamily="34" charset="-122"/>
                          <a:cs typeface="Consolas" panose="020B0609020204030204" pitchFamily="49" charset="0"/>
                        </a:rPr>
                        <a:t>3</a:t>
                      </a:r>
                      <a:r>
                        <a:rPr lang="en-US" sz="1900" dirty="0">
                          <a:latin typeface="Consolas" panose="020B0609020204030204" pitchFamily="49" charset="0"/>
                          <a:ea typeface="Microsoft YaHei" panose="020B0503020204020204" pitchFamily="34" charset="-122"/>
                          <a:cs typeface="Consolas" panose="020B0609020204030204" pitchFamily="49" charset="0"/>
                        </a:rPr>
                        <a:t>+2</a:t>
                      </a:r>
                      <a:r>
                        <a:rPr lang="en-US" sz="1900" baseline="30000" dirty="0">
                          <a:latin typeface="Consolas" panose="020B0609020204030204" pitchFamily="49" charset="0"/>
                          <a:ea typeface="Microsoft YaHei" panose="020B0503020204020204" pitchFamily="34" charset="-122"/>
                          <a:cs typeface="Consolas" panose="020B0609020204030204" pitchFamily="49" charset="0"/>
                        </a:rPr>
                        <a:t>2</a:t>
                      </a:r>
                      <a:r>
                        <a:rPr lang="en-US" sz="1900" dirty="0">
                          <a:latin typeface="Consolas" panose="020B0609020204030204" pitchFamily="49" charset="0"/>
                          <a:ea typeface="Microsoft YaHei" panose="020B0503020204020204" pitchFamily="34" charset="-122"/>
                          <a:cs typeface="Consolas" panose="020B0609020204030204" pitchFamily="49" charset="0"/>
                        </a:rPr>
                        <a:t>+2</a:t>
                      </a:r>
                      <a:r>
                        <a:rPr lang="en-US" sz="1900" baseline="30000" dirty="0">
                          <a:latin typeface="Consolas" panose="020B0609020204030204" pitchFamily="49" charset="0"/>
                          <a:ea typeface="Microsoft YaHei" panose="020B0503020204020204" pitchFamily="34" charset="-122"/>
                          <a:cs typeface="Consolas" panose="020B0609020204030204" pitchFamily="49" charset="0"/>
                        </a:rPr>
                        <a:t>1</a:t>
                      </a:r>
                      <a:r>
                        <a:rPr lang="en-US" sz="1900" dirty="0">
                          <a:latin typeface="Consolas" panose="020B0609020204030204" pitchFamily="49" charset="0"/>
                          <a:ea typeface="Microsoft YaHei" panose="020B0503020204020204" pitchFamily="34" charset="-122"/>
                          <a:cs typeface="Consolas" panose="020B0609020204030204" pitchFamily="49" charset="0"/>
                        </a:rPr>
                        <a:t>+2</a:t>
                      </a:r>
                      <a:r>
                        <a:rPr lang="en-US" sz="1900" baseline="30000" dirty="0">
                          <a:latin typeface="Consolas" panose="020B0609020204030204" pitchFamily="49" charset="0"/>
                          <a:ea typeface="Microsoft YaHei" panose="020B0503020204020204" pitchFamily="34" charset="-122"/>
                          <a:cs typeface="Consolas" panose="020B0609020204030204" pitchFamily="49" charset="0"/>
                        </a:rPr>
                        <a:t>0</a:t>
                      </a:r>
                      <a:r>
                        <a:rPr lang="en-US" sz="1900" dirty="0">
                          <a:latin typeface="Consolas" panose="020B0609020204030204" pitchFamily="49" charset="0"/>
                          <a:ea typeface="Microsoft YaHei" panose="020B0503020204020204" pitchFamily="34" charset="-122"/>
                          <a:cs typeface="Consolas" panose="020B0609020204030204" pitchFamily="49" charset="0"/>
                        </a:rPr>
                        <a:t> = +127</a:t>
                      </a:r>
                    </a:p>
                    <a:p>
                      <a:endParaRPr lang="en-US" sz="1900" dirty="0">
                        <a:latin typeface="Consolas" panose="020B0609020204030204" pitchFamily="49" charset="0"/>
                        <a:ea typeface="Microsoft YaHei" panose="020B0503020204020204" pitchFamily="34" charset="-122"/>
                        <a:cs typeface="Consolas" panose="020B0609020204030204" pitchFamily="49" charset="0"/>
                      </a:endParaRPr>
                    </a:p>
                    <a:p>
                      <a:r>
                        <a:rPr lang="en-US" sz="1900" dirty="0">
                          <a:latin typeface="Consolas" panose="020B0609020204030204" pitchFamily="49" charset="0"/>
                          <a:ea typeface="Microsoft YaHei" panose="020B0503020204020204" pitchFamily="34" charset="-122"/>
                          <a:cs typeface="Consolas" panose="020B0609020204030204" pitchFamily="49" charset="0"/>
                        </a:rPr>
                        <a:t>10100101:</a:t>
                      </a:r>
                    </a:p>
                    <a:p>
                      <a:r>
                        <a:rPr lang="en-US" sz="1900" dirty="0">
                          <a:latin typeface="Consolas" panose="020B0609020204030204" pitchFamily="49" charset="0"/>
                          <a:ea typeface="Microsoft YaHei" panose="020B0503020204020204" pitchFamily="34" charset="-122"/>
                          <a:cs typeface="Consolas" panose="020B0609020204030204" pitchFamily="49" charset="0"/>
                        </a:rPr>
                        <a:t>= -2</a:t>
                      </a:r>
                      <a:r>
                        <a:rPr lang="en-US" sz="1900" baseline="30000" dirty="0">
                          <a:latin typeface="Consolas" panose="020B0609020204030204" pitchFamily="49" charset="0"/>
                          <a:ea typeface="Microsoft YaHei" panose="020B0503020204020204" pitchFamily="34" charset="-122"/>
                          <a:cs typeface="Consolas" panose="020B0609020204030204" pitchFamily="49" charset="0"/>
                        </a:rPr>
                        <a:t>7</a:t>
                      </a:r>
                      <a:r>
                        <a:rPr lang="en-US" sz="1900" dirty="0">
                          <a:latin typeface="Consolas" panose="020B0609020204030204" pitchFamily="49" charset="0"/>
                          <a:ea typeface="Microsoft YaHei" panose="020B0503020204020204" pitchFamily="34" charset="-122"/>
                          <a:cs typeface="Consolas" panose="020B0609020204030204" pitchFamily="49" charset="0"/>
                        </a:rPr>
                        <a:t>+2</a:t>
                      </a:r>
                      <a:r>
                        <a:rPr lang="en-US" sz="1900" baseline="30000" dirty="0">
                          <a:latin typeface="Consolas" panose="020B0609020204030204" pitchFamily="49" charset="0"/>
                          <a:ea typeface="Microsoft YaHei" panose="020B0503020204020204" pitchFamily="34" charset="-122"/>
                          <a:cs typeface="Consolas" panose="020B0609020204030204" pitchFamily="49" charset="0"/>
                        </a:rPr>
                        <a:t>5</a:t>
                      </a:r>
                      <a:r>
                        <a:rPr lang="en-US" sz="1900" dirty="0">
                          <a:latin typeface="Consolas" panose="020B0609020204030204" pitchFamily="49" charset="0"/>
                          <a:ea typeface="Microsoft YaHei" panose="020B0503020204020204" pitchFamily="34" charset="-122"/>
                          <a:cs typeface="Consolas" panose="020B0609020204030204" pitchFamily="49" charset="0"/>
                        </a:rPr>
                        <a:t>+2</a:t>
                      </a:r>
                      <a:r>
                        <a:rPr lang="en-US" sz="1900" baseline="30000" dirty="0">
                          <a:latin typeface="Consolas" panose="020B0609020204030204" pitchFamily="49" charset="0"/>
                          <a:ea typeface="Microsoft YaHei" panose="020B0503020204020204" pitchFamily="34" charset="-122"/>
                          <a:cs typeface="Consolas" panose="020B0609020204030204" pitchFamily="49" charset="0"/>
                        </a:rPr>
                        <a:t>2</a:t>
                      </a:r>
                      <a:r>
                        <a:rPr lang="en-US" sz="1900" dirty="0">
                          <a:latin typeface="Consolas" panose="020B0609020204030204" pitchFamily="49" charset="0"/>
                          <a:ea typeface="Microsoft YaHei" panose="020B0503020204020204" pitchFamily="34" charset="-122"/>
                          <a:cs typeface="Consolas" panose="020B0609020204030204" pitchFamily="49" charset="0"/>
                        </a:rPr>
                        <a:t>+2</a:t>
                      </a:r>
                      <a:r>
                        <a:rPr lang="en-US" sz="1900" baseline="30000" dirty="0">
                          <a:latin typeface="Consolas" panose="020B0609020204030204" pitchFamily="49" charset="0"/>
                          <a:ea typeface="Microsoft YaHei" panose="020B0503020204020204" pitchFamily="34" charset="-122"/>
                          <a:cs typeface="Consolas" panose="020B0609020204030204" pitchFamily="49" charset="0"/>
                        </a:rPr>
                        <a:t>0</a:t>
                      </a:r>
                      <a:r>
                        <a:rPr lang="en-US" sz="1900" dirty="0">
                          <a:latin typeface="Consolas" panose="020B0609020204030204" pitchFamily="49" charset="0"/>
                          <a:ea typeface="Microsoft YaHei" panose="020B0503020204020204" pitchFamily="34" charset="-122"/>
                          <a:cs typeface="Consolas" panose="020B0609020204030204" pitchFamily="49" charset="0"/>
                        </a:rPr>
                        <a:t> = -91</a:t>
                      </a:r>
                    </a:p>
                  </a:txBody>
                  <a:tcPr marL="97955" marR="97955" marT="48978" marB="48978"/>
                </a:tc>
                <a:extLst>
                  <a:ext uri="{0D108BD9-81ED-4DB2-BD59-A6C34878D82A}">
                    <a16:rowId xmlns:a16="http://schemas.microsoft.com/office/drawing/2014/main" val="45104203"/>
                  </a:ext>
                </a:extLst>
              </a:tr>
              <a:tr h="685686">
                <a:tc>
                  <a:txBody>
                    <a:bodyPr/>
                    <a:lstStyle/>
                    <a:p>
                      <a:r>
                        <a:rPr lang="en-US" sz="1900" dirty="0">
                          <a:solidFill>
                            <a:srgbClr val="7030A0"/>
                          </a:solidFill>
                          <a:latin typeface="Consolas" panose="020B0609020204030204" pitchFamily="49" charset="0"/>
                          <a:ea typeface="Microsoft YaHei" panose="020B0503020204020204" pitchFamily="34" charset="-122"/>
                          <a:cs typeface="Consolas" panose="020B0609020204030204" pitchFamily="49" charset="0"/>
                        </a:rPr>
                        <a:t>unsigned</a:t>
                      </a:r>
                      <a:r>
                        <a:rPr lang="en-US" sz="1900" dirty="0">
                          <a:latin typeface="Consolas" panose="020B0609020204030204" pitchFamily="49" charset="0"/>
                          <a:ea typeface="Microsoft YaHei" panose="020B0503020204020204" pitchFamily="34" charset="-122"/>
                          <a:cs typeface="Consolas" panose="020B0609020204030204" pitchFamily="49" charset="0"/>
                        </a:rPr>
                        <a:t> </a:t>
                      </a:r>
                      <a:r>
                        <a:rPr lang="en-US" sz="1900" dirty="0">
                          <a:solidFill>
                            <a:srgbClr val="FF0000"/>
                          </a:solidFill>
                          <a:latin typeface="Consolas" panose="020B0609020204030204" pitchFamily="49" charset="0"/>
                          <a:ea typeface="Microsoft YaHei" panose="020B0503020204020204" pitchFamily="34" charset="-122"/>
                          <a:cs typeface="Consolas" panose="020B0609020204030204" pitchFamily="49" charset="0"/>
                        </a:rPr>
                        <a:t>char</a:t>
                      </a:r>
                    </a:p>
                  </a:txBody>
                  <a:tcPr marL="97955" marR="97955" marT="48978" marB="48978"/>
                </a:tc>
                <a:tc>
                  <a:txBody>
                    <a:bodyPr/>
                    <a:lstStyle/>
                    <a:p>
                      <a:r>
                        <a:rPr lang="en-US" sz="1900" dirty="0">
                          <a:latin typeface="Consolas" panose="020B0609020204030204" pitchFamily="49" charset="0"/>
                          <a:ea typeface="Microsoft YaHei" panose="020B0503020204020204" pitchFamily="34" charset="-122"/>
                          <a:cs typeface="Consolas" panose="020B0609020204030204" pitchFamily="49" charset="0"/>
                        </a:rPr>
                        <a:t>1</a:t>
                      </a:r>
                    </a:p>
                  </a:txBody>
                  <a:tcPr marL="97955" marR="97955" marT="48978" marB="48978"/>
                </a:tc>
                <a:tc>
                  <a:txBody>
                    <a:bodyPr/>
                    <a:lstStyle/>
                    <a:p>
                      <a:r>
                        <a:rPr lang="en-US" sz="1900" dirty="0">
                          <a:latin typeface="Consolas" panose="020B0609020204030204" pitchFamily="49" charset="0"/>
                          <a:ea typeface="Microsoft YaHei" panose="020B0503020204020204" pitchFamily="34" charset="-122"/>
                          <a:cs typeface="Consolas" panose="020B0609020204030204" pitchFamily="49" charset="0"/>
                        </a:rPr>
                        <a:t>[0, +255]</a:t>
                      </a:r>
                    </a:p>
                    <a:p>
                      <a:r>
                        <a:rPr lang="en-US" sz="1900" dirty="0">
                          <a:latin typeface="Consolas" panose="020B0609020204030204" pitchFamily="49" charset="0"/>
                          <a:ea typeface="Microsoft YaHei" panose="020B0503020204020204" pitchFamily="34" charset="-122"/>
                          <a:cs typeface="Consolas" panose="020B0609020204030204" pitchFamily="49" charset="0"/>
                        </a:rPr>
                        <a:t>00000000 ~ 11111111</a:t>
                      </a:r>
                    </a:p>
                  </a:txBody>
                  <a:tcPr marL="97955" marR="97955" marT="48978" marB="48978"/>
                </a:tc>
                <a:extLst>
                  <a:ext uri="{0D108BD9-81ED-4DB2-BD59-A6C34878D82A}">
                    <a16:rowId xmlns:a16="http://schemas.microsoft.com/office/drawing/2014/main" val="1053020987"/>
                  </a:ext>
                </a:extLst>
              </a:tr>
            </a:tbl>
          </a:graphicData>
        </a:graphic>
      </p:graphicFrame>
    </p:spTree>
    <p:extLst>
      <p:ext uri="{BB962C8B-B14F-4D97-AF65-F5344CB8AC3E}">
        <p14:creationId xmlns:p14="http://schemas.microsoft.com/office/powerpoint/2010/main" val="1571181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学论网-矩形 1">
            <a:extLst>
              <a:ext uri="{FF2B5EF4-FFF2-40B4-BE49-F238E27FC236}">
                <a16:creationId xmlns:a16="http://schemas.microsoft.com/office/drawing/2014/main" id="{A0A0D46F-9225-34CF-C885-1D4E76F3F44A}"/>
              </a:ext>
            </a:extLst>
          </p:cNvPr>
          <p:cNvSpPr/>
          <p:nvPr/>
        </p:nvSpPr>
        <p:spPr>
          <a:xfrm>
            <a:off x="0" y="672782"/>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latin typeface="Consolas" panose="020B0609020204030204" pitchFamily="49" charset="0"/>
                <a:ea typeface="微软雅黑" panose="020B0503020204020204" pitchFamily="34" charset="-122"/>
                <a:cs typeface="Consolas" panose="020B0609020204030204" pitchFamily="49" charset="0"/>
              </a:rPr>
              <a:t>变量的定义</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3" name="学论网-www.xuelun.me">
            <a:extLst>
              <a:ext uri="{FF2B5EF4-FFF2-40B4-BE49-F238E27FC236}">
                <a16:creationId xmlns:a16="http://schemas.microsoft.com/office/drawing/2014/main" id="{34C9E2A0-41FB-4085-C11B-D19328C87E78}"/>
              </a:ext>
            </a:extLst>
          </p:cNvPr>
          <p:cNvSpPr txBox="1"/>
          <p:nvPr/>
        </p:nvSpPr>
        <p:spPr>
          <a:xfrm>
            <a:off x="664028" y="1814403"/>
            <a:ext cx="10809515" cy="2585323"/>
          </a:xfrm>
          <a:prstGeom prst="rect">
            <a:avLst/>
          </a:prstGeom>
          <a:noFill/>
          <a:ln>
            <a:noFill/>
          </a:ln>
        </p:spPr>
        <p:txBody>
          <a:bodyPr wrap="square" lIns="0" tIns="0" rIns="0" bIns="0" rtlCol="0">
            <a:spAutoFit/>
          </a:bodyPr>
          <a:lstStyle/>
          <a:p>
            <a:r>
              <a:rPr lang="zh-CN" altLang="en-US" sz="2400" dirty="0">
                <a:latin typeface="Microsoft YaHei" panose="020B0503020204020204" pitchFamily="34" charset="-122"/>
                <a:ea typeface="Microsoft YaHei" panose="020B0503020204020204" pitchFamily="34" charset="-122"/>
              </a:rPr>
              <a:t>变量在使用之前必须要有</a:t>
            </a:r>
            <a:r>
              <a:rPr lang="zh-CN" altLang="en-US" sz="2400" b="1" dirty="0">
                <a:latin typeface="Microsoft YaHei" panose="020B0503020204020204" pitchFamily="34" charset="-122"/>
                <a:ea typeface="Microsoft YaHei" panose="020B0503020204020204" pitchFamily="34" charset="-122"/>
              </a:rPr>
              <a:t>定义</a:t>
            </a:r>
            <a:r>
              <a:rPr lang="en-US" altLang="zh-CN" sz="2400" b="1" dirty="0">
                <a:latin typeface="Consolas" panose="020B0609020204030204" pitchFamily="49" charset="0"/>
                <a:ea typeface="Microsoft YaHei" panose="020B0503020204020204" pitchFamily="34" charset="-122"/>
                <a:cs typeface="Consolas" panose="020B0609020204030204" pitchFamily="49" charset="0"/>
              </a:rPr>
              <a:t>(Definition)</a:t>
            </a:r>
            <a:r>
              <a:rPr lang="zh-CN" altLang="en-US" sz="2400" dirty="0">
                <a:latin typeface="Microsoft YaHei" panose="020B0503020204020204" pitchFamily="34" charset="-122"/>
                <a:ea typeface="Microsoft YaHei" panose="020B0503020204020204" pitchFamily="34" charset="-122"/>
              </a:rPr>
              <a:t>，即告诉编译器在内存中分配变量的存储空间，指定变量名（标识符</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Identifier</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a:p>
            <a:endParaRPr lang="en-US" altLang="zh-CN" sz="2400" dirty="0">
              <a:latin typeface="Microsoft YaHei" panose="020B0503020204020204" pitchFamily="34" charset="-122"/>
              <a:ea typeface="Microsoft YaHei" panose="020B0503020204020204" pitchFamily="34" charset="-122"/>
            </a:endParaRPr>
          </a:p>
          <a:p>
            <a:pPr algn="ctr"/>
            <a:r>
              <a:rPr lang="en-US" altLang="zh-CN" sz="2400" dirty="0">
                <a:solidFill>
                  <a:srgbClr val="C00000"/>
                </a:solidFill>
                <a:highlight>
                  <a:srgbClr val="FFFF00"/>
                </a:highlight>
                <a:latin typeface="Consolas" panose="020B0609020204030204" pitchFamily="49" charset="0"/>
                <a:ea typeface="Microsoft YaHei" panose="020B0503020204020204" pitchFamily="34" charset="-122"/>
                <a:cs typeface="Consolas" panose="020B0609020204030204" pitchFamily="49" charset="0"/>
              </a:rPr>
              <a:t>type</a:t>
            </a:r>
            <a:r>
              <a:rPr lang="en-US" altLang="zh-CN" sz="2400" dirty="0">
                <a:highlight>
                  <a:srgbClr val="FFFF00"/>
                </a:highlight>
                <a:latin typeface="Consolas" panose="020B0609020204030204" pitchFamily="49" charset="0"/>
                <a:ea typeface="Microsoft YaHei" panose="020B0503020204020204" pitchFamily="34" charset="-122"/>
                <a:cs typeface="Consolas" panose="020B0609020204030204" pitchFamily="49" charset="0"/>
              </a:rPr>
              <a:t> </a:t>
            </a:r>
            <a:r>
              <a:rPr lang="en-US" altLang="zh-CN" sz="2400" dirty="0" err="1">
                <a:highlight>
                  <a:srgbClr val="FFFF00"/>
                </a:highlight>
                <a:latin typeface="Consolas" panose="020B0609020204030204" pitchFamily="49" charset="0"/>
                <a:ea typeface="Microsoft YaHei" panose="020B0503020204020204" pitchFamily="34" charset="-122"/>
                <a:cs typeface="Consolas" panose="020B0609020204030204" pitchFamily="49" charset="0"/>
              </a:rPr>
              <a:t>variable_list</a:t>
            </a:r>
            <a:r>
              <a:rPr lang="en-US" altLang="zh-CN" sz="2400" dirty="0">
                <a:highlight>
                  <a:srgbClr val="FFFF00"/>
                </a:highlight>
                <a:latin typeface="Consolas" panose="020B0609020204030204" pitchFamily="49" charset="0"/>
                <a:ea typeface="Microsoft YaHei" panose="020B0503020204020204" pitchFamily="34" charset="-122"/>
                <a:cs typeface="Consolas" panose="020B0609020204030204" pitchFamily="49" charset="0"/>
              </a:rPr>
              <a:t>;</a:t>
            </a:r>
          </a:p>
          <a:p>
            <a:endParaRPr lang="en-US" altLang="zh-CN" sz="2400" dirty="0">
              <a:latin typeface="Microsoft YaHei" panose="020B0503020204020204" pitchFamily="34" charset="-122"/>
              <a:ea typeface="Microsoft YaHei" panose="020B0503020204020204" pitchFamily="34" charset="-122"/>
            </a:endParaRPr>
          </a:p>
          <a:p>
            <a:r>
              <a:rPr lang="zh-CN" altLang="en-US" sz="2400" dirty="0">
                <a:latin typeface="Microsoft YaHei" panose="020B0503020204020204" pitchFamily="34" charset="-122"/>
                <a:ea typeface="Microsoft YaHei" panose="020B0503020204020204" pitchFamily="34" charset="-122"/>
              </a:rPr>
              <a:t>其中</a:t>
            </a:r>
            <a:r>
              <a:rPr lang="en-US" altLang="zh-CN" sz="2400" dirty="0">
                <a:solidFill>
                  <a:srgbClr val="C00000"/>
                </a:solidFill>
                <a:latin typeface="Consolas" panose="020B0609020204030204" pitchFamily="49" charset="0"/>
                <a:ea typeface="Microsoft YaHei" panose="020B0503020204020204" pitchFamily="34" charset="-122"/>
                <a:cs typeface="Consolas" panose="020B0609020204030204" pitchFamily="49" charset="0"/>
              </a:rPr>
              <a:t>type</a:t>
            </a:r>
            <a:r>
              <a:rPr lang="zh-CN" altLang="en-US" sz="2400" dirty="0">
                <a:latin typeface="Microsoft YaHei" panose="020B0503020204020204" pitchFamily="34" charset="-122"/>
                <a:ea typeface="Microsoft YaHei" panose="020B0503020204020204" pitchFamily="34" charset="-122"/>
              </a:rPr>
              <a:t>是数据类型，</a:t>
            </a:r>
            <a:r>
              <a:rPr lang="en-US" altLang="zh-CN" sz="2400" dirty="0" err="1">
                <a:latin typeface="Consolas" panose="020B0609020204030204" pitchFamily="49" charset="0"/>
                <a:ea typeface="Microsoft YaHei" panose="020B0503020204020204" pitchFamily="34" charset="-122"/>
                <a:cs typeface="Consolas" panose="020B0609020204030204" pitchFamily="49" charset="0"/>
              </a:rPr>
              <a:t>variable_list</a:t>
            </a:r>
            <a:r>
              <a:rPr lang="zh-CN" altLang="en-US" sz="2400" dirty="0">
                <a:latin typeface="Microsoft YaHei" panose="020B0503020204020204" pitchFamily="34" charset="-122"/>
                <a:ea typeface="Microsoft YaHei" panose="020B0503020204020204" pitchFamily="34" charset="-122"/>
              </a:rPr>
              <a:t>可以是一个或多个标识符，多个标识符之间用逗号</a:t>
            </a:r>
            <a:r>
              <a:rPr lang="en-US" altLang="zh-CN" sz="2400" dirty="0">
                <a:latin typeface="Consolas" panose="020B0609020204030204" pitchFamily="49" charset="0"/>
                <a:ea typeface="Microsoft YaHei" panose="020B0503020204020204" pitchFamily="34" charset="-122"/>
                <a:cs typeface="Consolas" panose="020B0609020204030204" pitchFamily="49" charset="0"/>
              </a:rPr>
              <a:t>(,)</a:t>
            </a:r>
            <a:r>
              <a:rPr lang="zh-CN" altLang="en-US" sz="2400" dirty="0">
                <a:latin typeface="Microsoft YaHei" panose="020B0503020204020204" pitchFamily="34" charset="-122"/>
                <a:ea typeface="Microsoft YaHei" panose="020B0503020204020204" pitchFamily="34" charset="-122"/>
              </a:rPr>
              <a:t>分隔开。以下都是合法的定义：</a:t>
            </a:r>
            <a:endParaRPr lang="en-US" altLang="zh-CN" sz="2400" dirty="0">
              <a:latin typeface="Microsoft YaHei" panose="020B0503020204020204" pitchFamily="34" charset="-122"/>
              <a:ea typeface="Microsoft YaHei" panose="020B0503020204020204" pitchFamily="34" charset="-122"/>
            </a:endParaRPr>
          </a:p>
        </p:txBody>
      </p:sp>
      <p:sp>
        <p:nvSpPr>
          <p:cNvPr id="5" name="TextBox 4">
            <a:extLst>
              <a:ext uri="{FF2B5EF4-FFF2-40B4-BE49-F238E27FC236}">
                <a16:creationId xmlns:a16="http://schemas.microsoft.com/office/drawing/2014/main" id="{11BC8DEE-591F-89E3-D8CC-6EE5FD62F7D4}"/>
              </a:ext>
            </a:extLst>
          </p:cNvPr>
          <p:cNvSpPr txBox="1"/>
          <p:nvPr/>
        </p:nvSpPr>
        <p:spPr>
          <a:xfrm>
            <a:off x="2761324" y="5341374"/>
            <a:ext cx="5849276" cy="1200329"/>
          </a:xfrm>
          <a:prstGeom prst="rect">
            <a:avLst/>
          </a:prstGeom>
          <a:solidFill>
            <a:schemeClr val="bg2"/>
          </a:solidFill>
        </p:spPr>
        <p:txBody>
          <a:bodyPr wrap="square">
            <a:spAutoFit/>
          </a:bodyPr>
          <a:lstStyle/>
          <a:p>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char</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latin typeface="Consolas" panose="020B0609020204030204" pitchFamily="49" charset="0"/>
                <a:cs typeface="Consolas" panose="020B0609020204030204" pitchFamily="49" charset="0"/>
              </a:rPr>
              <a:t>a, b, c</a:t>
            </a:r>
            <a:r>
              <a:rPr lang="en-US" dirty="0">
                <a:solidFill>
                  <a:srgbClr val="000000"/>
                </a:solidFill>
                <a:effectLst/>
                <a:latin typeface="Consolas" panose="020B0609020204030204" pitchFamily="49" charset="0"/>
                <a:cs typeface="Consolas" panose="020B0609020204030204" pitchFamily="49" charset="0"/>
              </a:rPr>
              <a:t>;</a:t>
            </a:r>
            <a:endParaRPr lang="en-US" dirty="0">
              <a:solidFill>
                <a:srgbClr val="BBBBBB"/>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int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n;</a:t>
            </a:r>
            <a:endParaRPr lang="en-US" dirty="0">
              <a:solidFill>
                <a:srgbClr val="BBBBBB"/>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float</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e;</a:t>
            </a:r>
            <a:endParaRPr lang="en-US" dirty="0">
              <a:solidFill>
                <a:srgbClr val="666666"/>
              </a:solidFill>
              <a:effectLst/>
              <a:latin typeface="Consolas" panose="020B0609020204030204" pitchFamily="49" charset="0"/>
              <a:cs typeface="Consolas" panose="020B0609020204030204" pitchFamily="49" charset="0"/>
            </a:endParaRPr>
          </a:p>
          <a:p>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B00040"/>
                </a:solidFill>
                <a:effectLst/>
                <a:latin typeface="Consolas" panose="020B0609020204030204" pitchFamily="49" charset="0"/>
                <a:cs typeface="Consolas" panose="020B0609020204030204" pitchFamily="49" charset="0"/>
              </a:rPr>
              <a:t>double</a:t>
            </a:r>
            <a:r>
              <a:rPr lang="en-US" dirty="0">
                <a:solidFill>
                  <a:srgbClr val="BBBBBB"/>
                </a:solidFill>
                <a:effectLst/>
                <a:latin typeface="Consolas" panose="020B0609020204030204" pitchFamily="49" charset="0"/>
                <a:cs typeface="Consolas" panose="020B0609020204030204" pitchFamily="49" charset="0"/>
              </a:rPr>
              <a:t> </a:t>
            </a:r>
            <a:r>
              <a:rPr lang="en-US" dirty="0">
                <a:solidFill>
                  <a:srgbClr val="000000"/>
                </a:solidFill>
                <a:effectLst/>
                <a:latin typeface="Consolas" panose="020B0609020204030204" pitchFamily="49" charset="0"/>
                <a:cs typeface="Consolas" panose="020B0609020204030204" pitchFamily="49" charset="0"/>
              </a:rPr>
              <a:t>pi;</a:t>
            </a:r>
            <a:endParaRPr lang="en-US" dirty="0">
              <a:solidFill>
                <a:srgbClr val="666666"/>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55198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学论网-矩形 1">
            <a:extLst>
              <a:ext uri="{FF2B5EF4-FFF2-40B4-BE49-F238E27FC236}">
                <a16:creationId xmlns:a16="http://schemas.microsoft.com/office/drawing/2014/main" id="{07D444EC-5572-7370-DD9B-6A1AB960A6C9}"/>
              </a:ext>
            </a:extLst>
          </p:cNvPr>
          <p:cNvSpPr/>
          <p:nvPr/>
        </p:nvSpPr>
        <p:spPr>
          <a:xfrm>
            <a:off x="0" y="672782"/>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标识符</a:t>
            </a: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(Identifiers) </a:t>
            </a:r>
            <a:r>
              <a:rPr lang="en-US" altLang="zh-CN" sz="2800" b="1" kern="0" dirty="0">
                <a:solidFill>
                  <a:srgbClr val="FF0000"/>
                </a:solidFill>
                <a:ea typeface="微软雅黑" panose="020B0503020204020204" pitchFamily="34" charset="-122"/>
              </a:rPr>
              <a:t>Recap</a:t>
            </a:r>
            <a:endParaRPr lang="zh-CN" altLang="en-US" sz="2800" b="1" kern="0" dirty="0">
              <a:solidFill>
                <a:srgbClr val="FF0000"/>
              </a:solidFill>
              <a:ea typeface="微软雅黑" panose="020B0503020204020204" pitchFamily="34" charset="-122"/>
            </a:endParaRPr>
          </a:p>
        </p:txBody>
      </p:sp>
      <p:sp>
        <p:nvSpPr>
          <p:cNvPr id="4" name="TextBox 3">
            <a:extLst>
              <a:ext uri="{FF2B5EF4-FFF2-40B4-BE49-F238E27FC236}">
                <a16:creationId xmlns:a16="http://schemas.microsoft.com/office/drawing/2014/main" id="{60CB9DB8-7275-39CE-233D-1F4F94F3BB8A}"/>
              </a:ext>
            </a:extLst>
          </p:cNvPr>
          <p:cNvSpPr txBox="1"/>
          <p:nvPr/>
        </p:nvSpPr>
        <p:spPr>
          <a:xfrm>
            <a:off x="1089764" y="1753644"/>
            <a:ext cx="9670093" cy="3737113"/>
          </a:xfrm>
          <a:prstGeom prst="rect">
            <a:avLst/>
          </a:prstGeom>
          <a:noFill/>
        </p:spPr>
        <p:txBody>
          <a:bodyPr wrap="square" rtlCol="0">
            <a:spAutoFit/>
          </a:bodyPr>
          <a:lstStyle/>
          <a:p>
            <a:pPr>
              <a:lnSpc>
                <a:spcPct val="150000"/>
              </a:lnSpc>
            </a:pPr>
            <a:r>
              <a:rPr lang="en-US" sz="2000" dirty="0" err="1">
                <a:latin typeface="Consolas" panose="020B0609020204030204" pitchFamily="49" charset="0"/>
                <a:cs typeface="Consolas" panose="020B0609020204030204" pitchFamily="49" charset="0"/>
              </a:rPr>
              <a:t>标识符</a:t>
            </a:r>
            <a:r>
              <a:rPr lang="en-US" sz="2000" dirty="0">
                <a:latin typeface="Consolas" panose="020B0609020204030204" pitchFamily="49" charset="0"/>
                <a:cs typeface="Consolas" panose="020B0609020204030204" pitchFamily="49" charset="0"/>
              </a:rPr>
              <a:t>(Identifiers)</a:t>
            </a:r>
            <a:r>
              <a:rPr lang="en-US" sz="2000" dirty="0" err="1">
                <a:latin typeface="Consolas" panose="020B0609020204030204" pitchFamily="49" charset="0"/>
                <a:cs typeface="Consolas" panose="020B0609020204030204" pitchFamily="49" charset="0"/>
              </a:rPr>
              <a:t>通常用来给变量</a:t>
            </a:r>
            <a:r>
              <a:rPr lang="zh-CN" alt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函数名等命名</a:t>
            </a:r>
            <a:r>
              <a:rPr lang="zh-CN" alt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标识符由字母</a:t>
            </a:r>
            <a:r>
              <a:rPr lang="en-US" sz="2000" dirty="0">
                <a:latin typeface="Consolas" panose="020B0609020204030204" pitchFamily="49" charset="0"/>
                <a:cs typeface="Consolas" panose="020B0609020204030204" pitchFamily="49" charset="0"/>
              </a:rPr>
              <a:t>(</a:t>
            </a:r>
            <a:r>
              <a:rPr lang="en-US" sz="2000" dirty="0">
                <a:solidFill>
                  <a:srgbClr val="FF0000"/>
                </a:solidFill>
                <a:latin typeface="Consolas" panose="020B0609020204030204" pitchFamily="49" charset="0"/>
                <a:cs typeface="Consolas" panose="020B0609020204030204" pitchFamily="49" charset="0"/>
              </a:rPr>
              <a:t>a-</a:t>
            </a:r>
            <a:r>
              <a:rPr lang="en-US" sz="2000" dirty="0" err="1">
                <a:solidFill>
                  <a:srgbClr val="FF0000"/>
                </a:solidFill>
                <a:latin typeface="Consolas" panose="020B0609020204030204" pitchFamily="49" charset="0"/>
                <a:cs typeface="Consolas" panose="020B0609020204030204" pitchFamily="49" charset="0"/>
              </a:rPr>
              <a:t>z</a:t>
            </a:r>
            <a:r>
              <a:rPr lang="en-US" sz="2000" dirty="0" err="1">
                <a:latin typeface="Consolas" panose="020B0609020204030204" pitchFamily="49" charset="0"/>
                <a:cs typeface="Consolas" panose="020B0609020204030204" pitchFamily="49" charset="0"/>
              </a:rPr>
              <a:t>,</a:t>
            </a:r>
            <a:r>
              <a:rPr lang="en-US" sz="2000" dirty="0" err="1">
                <a:solidFill>
                  <a:srgbClr val="FF0000"/>
                </a:solidFill>
                <a:latin typeface="Consolas" panose="020B0609020204030204" pitchFamily="49" charset="0"/>
                <a:cs typeface="Consolas" panose="020B0609020204030204" pitchFamily="49" charset="0"/>
              </a:rPr>
              <a:t>A</a:t>
            </a:r>
            <a:r>
              <a:rPr lang="en-US" sz="2000" dirty="0">
                <a:solidFill>
                  <a:srgbClr val="FF0000"/>
                </a:solidFill>
                <a:latin typeface="Consolas" panose="020B0609020204030204" pitchFamily="49" charset="0"/>
                <a:cs typeface="Consolas" panose="020B0609020204030204" pitchFamily="49" charset="0"/>
              </a:rPr>
              <a:t>-Z</a:t>
            </a:r>
            <a:r>
              <a:rPr lang="en-US" sz="2000" dirty="0">
                <a:latin typeface="Consolas" panose="020B0609020204030204" pitchFamily="49" charset="0"/>
                <a:cs typeface="Consolas" panose="020B0609020204030204" pitchFamily="49" charset="0"/>
              </a:rPr>
              <a:t>)</a:t>
            </a:r>
            <a:r>
              <a:rPr lang="zh-CN" alt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数字</a:t>
            </a:r>
            <a:r>
              <a:rPr lang="en-US" sz="2000" dirty="0">
                <a:latin typeface="Consolas" panose="020B0609020204030204" pitchFamily="49" charset="0"/>
                <a:cs typeface="Consolas" panose="020B0609020204030204" pitchFamily="49" charset="0"/>
              </a:rPr>
              <a:t>(</a:t>
            </a:r>
            <a:r>
              <a:rPr lang="en-US" sz="2000" dirty="0">
                <a:solidFill>
                  <a:srgbClr val="FF0000"/>
                </a:solidFill>
                <a:latin typeface="Consolas" panose="020B0609020204030204" pitchFamily="49" charset="0"/>
                <a:cs typeface="Consolas" panose="020B0609020204030204" pitchFamily="49" charset="0"/>
              </a:rPr>
              <a:t>0-9</a:t>
            </a:r>
            <a:r>
              <a:rPr lang="en-US" sz="2000" dirty="0">
                <a:latin typeface="Consolas" panose="020B0609020204030204" pitchFamily="49" charset="0"/>
                <a:cs typeface="Consolas" panose="020B0609020204030204" pitchFamily="49" charset="0"/>
              </a:rPr>
              <a:t>)</a:t>
            </a:r>
            <a:r>
              <a:rPr lang="zh-CN" alt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下划线</a:t>
            </a:r>
            <a:r>
              <a:rPr lang="en-US" sz="2000" dirty="0">
                <a:latin typeface="Consolas" panose="020B0609020204030204" pitchFamily="49" charset="0"/>
                <a:cs typeface="Consolas" panose="020B0609020204030204" pitchFamily="49" charset="0"/>
              </a:rPr>
              <a:t>(</a:t>
            </a:r>
            <a:r>
              <a:rPr lang="en-US" sz="2000" dirty="0">
                <a:solidFill>
                  <a:srgbClr val="FF0000"/>
                </a:solidFill>
                <a:latin typeface="Consolas" panose="020B0609020204030204" pitchFamily="49" charset="0"/>
                <a:cs typeface="Consolas" panose="020B0609020204030204" pitchFamily="49" charset="0"/>
              </a:rPr>
              <a:t>_</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组成</a:t>
            </a:r>
            <a:r>
              <a:rPr lang="zh-CN" alt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命名规则</a:t>
            </a:r>
            <a:r>
              <a:rPr lang="zh-CN" altLang="en-US" sz="2000" dirty="0">
                <a:latin typeface="Consolas" panose="020B0609020204030204" pitchFamily="49" charset="0"/>
                <a:cs typeface="Consolas" panose="020B0609020204030204" pitchFamily="49" charset="0"/>
              </a:rPr>
              <a:t>：</a:t>
            </a:r>
            <a:endParaRPr lang="en-US" sz="2000" dirty="0">
              <a:latin typeface="Consolas" panose="020B0609020204030204" pitchFamily="49" charset="0"/>
              <a:cs typeface="Consolas" panose="020B0609020204030204" pitchFamily="49" charset="0"/>
            </a:endParaRPr>
          </a:p>
          <a:p>
            <a:pPr marL="342900" indent="-342900">
              <a:lnSpc>
                <a:spcPct val="150000"/>
              </a:lnSpc>
              <a:buFont typeface="Arial" panose="020B0604020202020204" pitchFamily="34" charset="0"/>
              <a:buChar char="•"/>
            </a:pPr>
            <a:r>
              <a:rPr lang="en-US" sz="2000" dirty="0" err="1">
                <a:latin typeface="Consolas" panose="020B0609020204030204" pitchFamily="49" charset="0"/>
                <a:cs typeface="Consolas" panose="020B0609020204030204" pitchFamily="49" charset="0"/>
              </a:rPr>
              <a:t>必须以字母或下划线开头</a:t>
            </a:r>
            <a:endParaRPr lang="en-US" sz="2000" dirty="0">
              <a:latin typeface="Consolas" panose="020B0609020204030204" pitchFamily="49" charset="0"/>
              <a:cs typeface="Consolas" panose="020B0609020204030204" pitchFamily="49" charset="0"/>
            </a:endParaRPr>
          </a:p>
          <a:p>
            <a:pPr marL="342900" indent="-342900">
              <a:lnSpc>
                <a:spcPct val="150000"/>
              </a:lnSpc>
              <a:buFont typeface="Arial" panose="020B0604020202020204" pitchFamily="34" charset="0"/>
              <a:buChar char="•"/>
            </a:pPr>
            <a:r>
              <a:rPr lang="en-US" sz="2000" dirty="0" err="1">
                <a:latin typeface="Consolas" panose="020B0609020204030204" pitchFamily="49" charset="0"/>
                <a:cs typeface="Consolas" panose="020B0609020204030204" pitchFamily="49" charset="0"/>
              </a:rPr>
              <a:t>只能由字母</a:t>
            </a:r>
            <a:r>
              <a:rPr lang="zh-CN" alt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数字</a:t>
            </a:r>
            <a:r>
              <a:rPr lang="zh-CN" alt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下划线组成</a:t>
            </a:r>
            <a:r>
              <a:rPr lang="zh-CN" alt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不允许使用其他字符</a:t>
            </a:r>
            <a:endParaRPr lang="en-US" sz="2000" dirty="0">
              <a:latin typeface="Consolas" panose="020B0609020204030204" pitchFamily="49" charset="0"/>
              <a:cs typeface="Consolas" panose="020B0609020204030204" pitchFamily="49" charset="0"/>
            </a:endParaRPr>
          </a:p>
          <a:p>
            <a:pPr marL="342900" indent="-342900">
              <a:lnSpc>
                <a:spcPct val="150000"/>
              </a:lnSpc>
              <a:buFont typeface="Arial" panose="020B0604020202020204" pitchFamily="34" charset="0"/>
              <a:buChar char="•"/>
            </a:pPr>
            <a:r>
              <a:rPr lang="en-US" sz="2000" dirty="0" err="1">
                <a:latin typeface="Consolas" panose="020B0609020204030204" pitchFamily="49" charset="0"/>
                <a:cs typeface="Consolas" panose="020B0609020204030204" pitchFamily="49" charset="0"/>
              </a:rPr>
              <a:t>标识符不能是C语言保留的关键字</a:t>
            </a:r>
            <a:r>
              <a:rPr lang="zh-CN" alt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例如</a:t>
            </a:r>
            <a:r>
              <a:rPr lang="en-US" sz="2000" dirty="0" err="1">
                <a:highlight>
                  <a:srgbClr val="FFFF00"/>
                </a:highlight>
                <a:latin typeface="Consolas" panose="020B0609020204030204" pitchFamily="49" charset="0"/>
                <a:cs typeface="Consolas" panose="020B0609020204030204" pitchFamily="49" charset="0"/>
              </a:rPr>
              <a:t>char</a:t>
            </a:r>
            <a:r>
              <a:rPr lang="en-US" sz="2000" dirty="0">
                <a:highlight>
                  <a:srgbClr val="FFFF00"/>
                </a:highlight>
                <a:latin typeface="Consolas" panose="020B0609020204030204" pitchFamily="49" charset="0"/>
                <a:cs typeface="Consolas" panose="020B0609020204030204" pitchFamily="49" charset="0"/>
              </a:rPr>
              <a:t> </a:t>
            </a:r>
            <a:r>
              <a:rPr lang="en-US" sz="2000" dirty="0">
                <a:solidFill>
                  <a:srgbClr val="FF0000"/>
                </a:solidFill>
                <a:highlight>
                  <a:srgbClr val="FFFF00"/>
                </a:highlight>
                <a:latin typeface="Consolas" panose="020B0609020204030204" pitchFamily="49" charset="0"/>
                <a:cs typeface="Consolas" panose="020B0609020204030204" pitchFamily="49" charset="0"/>
              </a:rPr>
              <a:t>int</a:t>
            </a:r>
            <a:r>
              <a:rPr lang="en-US" sz="2000" dirty="0">
                <a:highlight>
                  <a:srgbClr val="FFFF00"/>
                </a:highlight>
                <a:latin typeface="Consolas" panose="020B0609020204030204" pitchFamily="49" charset="0"/>
                <a:cs typeface="Consolas" panose="020B0609020204030204" pitchFamily="49" charset="0"/>
              </a:rPr>
              <a:t> = 'c';</a:t>
            </a:r>
            <a:r>
              <a:rPr lang="en-US" sz="2000" dirty="0" err="1">
                <a:latin typeface="Consolas" panose="020B0609020204030204" pitchFamily="49" charset="0"/>
                <a:cs typeface="Consolas" panose="020B0609020204030204" pitchFamily="49" charset="0"/>
              </a:rPr>
              <a:t>是错误的</a:t>
            </a:r>
            <a:r>
              <a:rPr lang="zh-CN" altLang="en-US" sz="2000" dirty="0">
                <a:latin typeface="Consolas" panose="020B0609020204030204" pitchFamily="49" charset="0"/>
                <a:cs typeface="Consolas" panose="020B0609020204030204" pitchFamily="49" charset="0"/>
              </a:rPr>
              <a:t>。</a:t>
            </a:r>
            <a:endParaRPr lang="en-US" sz="2000" dirty="0">
              <a:latin typeface="Consolas" panose="020B0609020204030204" pitchFamily="49" charset="0"/>
              <a:cs typeface="Consolas" panose="020B0609020204030204" pitchFamily="49" charset="0"/>
            </a:endParaRPr>
          </a:p>
          <a:p>
            <a:pPr marL="342900" indent="-342900">
              <a:lnSpc>
                <a:spcPct val="150000"/>
              </a:lnSpc>
              <a:buFont typeface="Arial" panose="020B0604020202020204" pitchFamily="34" charset="0"/>
              <a:buChar char="•"/>
            </a:pPr>
            <a:r>
              <a:rPr lang="en-US" sz="2000" dirty="0" err="1">
                <a:latin typeface="Consolas" panose="020B0609020204030204" pitchFamily="49" charset="0"/>
                <a:cs typeface="Consolas" panose="020B0609020204030204" pitchFamily="49" charset="0"/>
              </a:rPr>
              <a:t>标识符不能包含空格</a:t>
            </a:r>
            <a:endParaRPr lang="en-US" sz="2000" dirty="0">
              <a:latin typeface="Consolas" panose="020B0609020204030204" pitchFamily="49" charset="0"/>
              <a:cs typeface="Consolas" panose="020B0609020204030204" pitchFamily="49" charset="0"/>
            </a:endParaRPr>
          </a:p>
          <a:p>
            <a:pPr marL="342900" indent="-342900">
              <a:lnSpc>
                <a:spcPct val="150000"/>
              </a:lnSpc>
              <a:buFont typeface="Arial" panose="020B0604020202020204" pitchFamily="34" charset="0"/>
              <a:buChar char="•"/>
            </a:pPr>
            <a:r>
              <a:rPr lang="en-US" sz="2000" dirty="0" err="1">
                <a:latin typeface="Consolas" panose="020B0609020204030204" pitchFamily="49" charset="0"/>
                <a:cs typeface="Consolas" panose="020B0609020204030204" pitchFamily="49" charset="0"/>
              </a:rPr>
              <a:t>标识符区分字母大小写</a:t>
            </a:r>
            <a:r>
              <a:rPr lang="zh-CN" alt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例如</a:t>
            </a:r>
            <a:r>
              <a:rPr lang="zh-CN" altLang="en-US" sz="2000" dirty="0">
                <a:latin typeface="Consolas" panose="020B0609020204030204" pitchFamily="49" charset="0"/>
                <a:cs typeface="Consolas" panose="020B0609020204030204" pitchFamily="49" charset="0"/>
              </a:rPr>
              <a:t>，</a:t>
            </a:r>
            <a:r>
              <a:rPr lang="en-US" sz="2000" dirty="0">
                <a:solidFill>
                  <a:srgbClr val="FF0000"/>
                </a:solidFill>
                <a:latin typeface="Consolas" panose="020B0609020204030204" pitchFamily="49" charset="0"/>
                <a:cs typeface="Consolas" panose="020B0609020204030204" pitchFamily="49" charset="0"/>
              </a:rPr>
              <a:t>aa</a:t>
            </a:r>
            <a:r>
              <a:rPr lang="en-US" sz="2000" dirty="0">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AA</a:t>
            </a:r>
            <a:r>
              <a:rPr lang="en-US" sz="2000" dirty="0" err="1">
                <a:latin typeface="Consolas" panose="020B0609020204030204" pitchFamily="49" charset="0"/>
                <a:cs typeface="Consolas" panose="020B0609020204030204" pitchFamily="49" charset="0"/>
              </a:rPr>
              <a:t>是两个不同的标识符</a:t>
            </a:r>
            <a:endParaRPr lang="en-US" sz="2000" dirty="0">
              <a:latin typeface="Consolas" panose="020B0609020204030204" pitchFamily="49" charset="0"/>
              <a:cs typeface="Consolas" panose="020B0609020204030204" pitchFamily="49" charset="0"/>
            </a:endParaRPr>
          </a:p>
          <a:p>
            <a:pPr marL="342900" indent="-342900">
              <a:lnSpc>
                <a:spcPct val="150000"/>
              </a:lnSpc>
              <a:buFont typeface="Arial" panose="020B0604020202020204" pitchFamily="34" charset="0"/>
              <a:buChar char="•"/>
            </a:pPr>
            <a:r>
              <a:rPr lang="en-US" sz="2000" dirty="0">
                <a:latin typeface="Consolas" panose="020B0609020204030204" pitchFamily="49" charset="0"/>
                <a:cs typeface="Consolas" panose="020B0609020204030204" pitchFamily="49" charset="0"/>
              </a:rPr>
              <a:t>如果标识符长度超过</a:t>
            </a:r>
            <a:r>
              <a:rPr lang="en-US" altLang="zh-CN" sz="2000" dirty="0">
                <a:latin typeface="Consolas" panose="020B0609020204030204" pitchFamily="49" charset="0"/>
                <a:cs typeface="Consolas" panose="020B0609020204030204" pitchFamily="49" charset="0"/>
              </a:rPr>
              <a:t>31</a:t>
            </a:r>
            <a:r>
              <a:rPr lang="zh-CN" altLang="en-US" sz="2000" dirty="0">
                <a:latin typeface="Consolas" panose="020B0609020204030204" pitchFamily="49" charset="0"/>
                <a:cs typeface="Consolas" panose="020B0609020204030204" pitchFamily="49" charset="0"/>
              </a:rPr>
              <a:t>个</a:t>
            </a:r>
            <a:r>
              <a:rPr lang="en-US" sz="2000" dirty="0" err="1">
                <a:latin typeface="Consolas" panose="020B0609020204030204" pitchFamily="49" charset="0"/>
                <a:cs typeface="Consolas" panose="020B0609020204030204" pitchFamily="49" charset="0"/>
              </a:rPr>
              <a:t>字符</a:t>
            </a:r>
            <a:r>
              <a:rPr lang="zh-CN" altLang="en-US" sz="2000" dirty="0">
                <a:latin typeface="Consolas" panose="020B0609020204030204" pitchFamily="49" charset="0"/>
                <a:cs typeface="Consolas" panose="020B0609020204030204" pitchFamily="49" charset="0"/>
              </a:rPr>
              <a:t>，</a:t>
            </a:r>
            <a:r>
              <a:rPr lang="en-US" sz="2000" dirty="0">
                <a:latin typeface="Consolas" panose="020B0609020204030204" pitchFamily="49" charset="0"/>
                <a:cs typeface="Consolas" panose="020B0609020204030204" pitchFamily="49" charset="0"/>
              </a:rPr>
              <a:t>那么只有前</a:t>
            </a:r>
            <a:r>
              <a:rPr lang="en-US" altLang="zh-CN" sz="2000" dirty="0">
                <a:latin typeface="Consolas" panose="020B0609020204030204" pitchFamily="49" charset="0"/>
                <a:cs typeface="Consolas" panose="020B0609020204030204" pitchFamily="49" charset="0"/>
              </a:rPr>
              <a:t>31</a:t>
            </a:r>
            <a:r>
              <a:rPr lang="en-US" sz="2000" dirty="0">
                <a:latin typeface="Consolas" panose="020B0609020204030204" pitchFamily="49" charset="0"/>
                <a:cs typeface="Consolas" panose="020B0609020204030204" pitchFamily="49" charset="0"/>
              </a:rPr>
              <a:t>个字符是有效的</a:t>
            </a:r>
          </a:p>
        </p:txBody>
      </p:sp>
      <p:sp>
        <p:nvSpPr>
          <p:cNvPr id="5" name="TextBox 4">
            <a:extLst>
              <a:ext uri="{FF2B5EF4-FFF2-40B4-BE49-F238E27FC236}">
                <a16:creationId xmlns:a16="http://schemas.microsoft.com/office/drawing/2014/main" id="{2B169419-9387-0050-8230-24B45775D35A}"/>
              </a:ext>
            </a:extLst>
          </p:cNvPr>
          <p:cNvSpPr txBox="1"/>
          <p:nvPr/>
        </p:nvSpPr>
        <p:spPr>
          <a:xfrm>
            <a:off x="1089764" y="5833422"/>
            <a:ext cx="11149206" cy="707886"/>
          </a:xfrm>
          <a:prstGeom prst="rect">
            <a:avLst/>
          </a:prstGeom>
          <a:noFill/>
        </p:spPr>
        <p:txBody>
          <a:bodyPr wrap="none" rtlCol="0">
            <a:spAutoFit/>
          </a:bodyPr>
          <a:lstStyle/>
          <a:p>
            <a:r>
              <a:rPr lang="en-US" sz="2000" dirty="0">
                <a:latin typeface="Consolas" panose="020B0609020204030204" pitchFamily="49" charset="0"/>
                <a:ea typeface="Microsoft YaHei" panose="020B0503020204020204" pitchFamily="34" charset="-122"/>
                <a:cs typeface="Consolas" panose="020B0609020204030204" pitchFamily="49" charset="0"/>
              </a:rPr>
              <a:t>较新的C语言标准例如</a:t>
            </a:r>
            <a:r>
              <a:rPr lang="en-US" sz="2000" b="1" dirty="0">
                <a:latin typeface="Consolas" panose="020B0609020204030204" pitchFamily="49" charset="0"/>
                <a:ea typeface="Microsoft YaHei" panose="020B0503020204020204" pitchFamily="34" charset="-122"/>
                <a:cs typeface="Consolas" panose="020B0609020204030204" pitchFamily="49" charset="0"/>
              </a:rPr>
              <a:t>C</a:t>
            </a:r>
            <a:r>
              <a:rPr lang="en-US" altLang="zh-CN" sz="2000" b="1" dirty="0">
                <a:latin typeface="Consolas" panose="020B0609020204030204" pitchFamily="49" charset="0"/>
                <a:ea typeface="Microsoft YaHei" panose="020B0503020204020204" pitchFamily="34" charset="-122"/>
                <a:cs typeface="Consolas" panose="020B0609020204030204" pitchFamily="49" charset="0"/>
              </a:rPr>
              <a:t>23</a:t>
            </a:r>
            <a:r>
              <a:rPr lang="zh-CN" altLang="en-US" sz="2000" dirty="0">
                <a:latin typeface="Consolas" panose="020B0609020204030204" pitchFamily="49" charset="0"/>
                <a:ea typeface="Microsoft YaHei" panose="020B0503020204020204" pitchFamily="34" charset="-122"/>
                <a:cs typeface="Consolas" panose="020B0609020204030204" pitchFamily="49" charset="0"/>
              </a:rPr>
              <a:t>放宽了对标识符的命名规则限制，例如标识符中可以包含中文。请参考</a:t>
            </a:r>
            <a:r>
              <a:rPr lang="en-US" altLang="zh-CN" sz="2000" dirty="0">
                <a:latin typeface="Consolas" panose="020B0609020204030204" pitchFamily="49" charset="0"/>
                <a:ea typeface="Microsoft YaHei" panose="020B0503020204020204" pitchFamily="34" charset="-122"/>
                <a:cs typeface="Consolas" panose="020B0609020204030204" pitchFamily="49" charset="0"/>
              </a:rPr>
              <a:t>:</a:t>
            </a:r>
          </a:p>
          <a:p>
            <a:r>
              <a:rPr lang="en-US" sz="2000" dirty="0">
                <a:latin typeface="Consolas" panose="020B0609020204030204" pitchFamily="49" charset="0"/>
                <a:ea typeface="Microsoft YaHei" panose="020B0503020204020204" pitchFamily="34" charset="-122"/>
                <a:cs typeface="Consolas" panose="020B0609020204030204" pitchFamily="49" charset="0"/>
                <a:hlinkClick r:id="rId3"/>
              </a:rPr>
              <a:t>https://en.cppreference.com/w/c/language/identifier</a:t>
            </a:r>
            <a:endParaRPr lang="en-US" sz="2000" b="1" dirty="0">
              <a:solidFill>
                <a:srgbClr val="FF0000"/>
              </a:solidFill>
              <a:latin typeface="Consolas" panose="020B0609020204030204" pitchFamily="49" charset="0"/>
              <a:ea typeface="Microsoft YaHei" panose="020B0503020204020204" pitchFamily="34" charset="-122"/>
              <a:cs typeface="Consolas" panose="020B0609020204030204" pitchFamily="49" charset="0"/>
            </a:endParaRPr>
          </a:p>
        </p:txBody>
      </p:sp>
    </p:spTree>
    <p:extLst>
      <p:ext uri="{BB962C8B-B14F-4D97-AF65-F5344CB8AC3E}">
        <p14:creationId xmlns:p14="http://schemas.microsoft.com/office/powerpoint/2010/main" val="3616235641"/>
      </p:ext>
    </p:extLst>
  </p:cSld>
  <p:clrMapOvr>
    <a:masterClrMapping/>
  </p:clrMapOvr>
</p:sld>
</file>

<file path=ppt/theme/theme1.xml><?xml version="1.0" encoding="utf-8"?>
<a:theme xmlns:a="http://schemas.openxmlformats.org/drawingml/2006/main" name="中山大学">
  <a:themeElements>
    <a:clrScheme name="自定义 2">
      <a:dk1>
        <a:sysClr val="windowText" lastClr="000000"/>
      </a:dk1>
      <a:lt1>
        <a:sysClr val="window" lastClr="FFFFFF"/>
      </a:lt1>
      <a:dk2>
        <a:srgbClr val="455F51"/>
      </a:dk2>
      <a:lt2>
        <a:srgbClr val="E3DED1"/>
      </a:lt2>
      <a:accent1>
        <a:srgbClr val="004723"/>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中山大学" id="{5C1F4DB4-F2CE-F14C-885C-95C9FD7A4CA2}" vid="{4B0E8DA3-849A-7D44-8AED-9BC131D716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3276</TotalTime>
  <Words>7746</Words>
  <Application>Microsoft Macintosh PowerPoint</Application>
  <PresentationFormat>Widescreen</PresentationFormat>
  <Paragraphs>836</Paragraphs>
  <Slides>41</Slides>
  <Notes>32</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等线</vt:lpstr>
      <vt:lpstr>等线 Light</vt:lpstr>
      <vt:lpstr>微软雅黑</vt:lpstr>
      <vt:lpstr>微软雅黑</vt:lpstr>
      <vt:lpstr>Arial</vt:lpstr>
      <vt:lpstr>Calibri</vt:lpstr>
      <vt:lpstr>Consolas</vt:lpstr>
      <vt:lpstr>中山大学</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第二讲 变量常量存储类</dc:title>
  <dc:subject/>
  <dc:creator>Zhizhong Zhang</dc:creator>
  <cp:keywords/>
  <dc:description/>
  <cp:lastModifiedBy>Xiaoxi Zhang</cp:lastModifiedBy>
  <cp:revision>165</cp:revision>
  <dcterms:created xsi:type="dcterms:W3CDTF">2023-10-05T14:15:08Z</dcterms:created>
  <dcterms:modified xsi:type="dcterms:W3CDTF">2025-09-11T03:42:50Z</dcterms:modified>
  <cp:category/>
</cp:coreProperties>
</file>