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handoutMasterIdLst>
    <p:handoutMasterId r:id="rId48"/>
  </p:handoutMasterIdLst>
  <p:sldIdLst>
    <p:sldId id="614" r:id="rId2"/>
    <p:sldId id="669" r:id="rId3"/>
    <p:sldId id="616" r:id="rId4"/>
    <p:sldId id="627" r:id="rId5"/>
    <p:sldId id="631" r:id="rId6"/>
    <p:sldId id="656" r:id="rId7"/>
    <p:sldId id="634" r:id="rId8"/>
    <p:sldId id="632" r:id="rId9"/>
    <p:sldId id="660" r:id="rId10"/>
    <p:sldId id="629" r:id="rId11"/>
    <p:sldId id="644" r:id="rId12"/>
    <p:sldId id="649" r:id="rId13"/>
    <p:sldId id="653" r:id="rId14"/>
    <p:sldId id="651" r:id="rId15"/>
    <p:sldId id="652" r:id="rId16"/>
    <p:sldId id="654" r:id="rId17"/>
    <p:sldId id="658" r:id="rId18"/>
    <p:sldId id="657" r:id="rId19"/>
    <p:sldId id="633" r:id="rId20"/>
    <p:sldId id="615" r:id="rId21"/>
    <p:sldId id="637" r:id="rId22"/>
    <p:sldId id="638" r:id="rId23"/>
    <p:sldId id="635" r:id="rId24"/>
    <p:sldId id="639" r:id="rId25"/>
    <p:sldId id="636" r:id="rId26"/>
    <p:sldId id="642" r:id="rId27"/>
    <p:sldId id="648" r:id="rId28"/>
    <p:sldId id="645" r:id="rId29"/>
    <p:sldId id="664" r:id="rId30"/>
    <p:sldId id="666" r:id="rId31"/>
    <p:sldId id="665" r:id="rId32"/>
    <p:sldId id="667" r:id="rId33"/>
    <p:sldId id="668" r:id="rId34"/>
    <p:sldId id="655" r:id="rId35"/>
    <p:sldId id="674" r:id="rId36"/>
    <p:sldId id="675" r:id="rId37"/>
    <p:sldId id="673" r:id="rId38"/>
    <p:sldId id="676" r:id="rId39"/>
    <p:sldId id="641" r:id="rId40"/>
    <p:sldId id="661" r:id="rId41"/>
    <p:sldId id="662" r:id="rId42"/>
    <p:sldId id="663" r:id="rId43"/>
    <p:sldId id="671" r:id="rId44"/>
    <p:sldId id="672" r:id="rId45"/>
    <p:sldId id="29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60"/>
    <p:restoredTop sz="83984"/>
  </p:normalViewPr>
  <p:slideViewPr>
    <p:cSldViewPr snapToGrid="0">
      <p:cViewPr varScale="1">
        <p:scale>
          <a:sx n="159" d="100"/>
          <a:sy n="159" d="100"/>
        </p:scale>
        <p:origin x="200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xi Zhang" userId="2495842c2aabaf3a" providerId="LiveId" clId="{07F97B95-CDDA-51F2-B76D-CCD7EEBBB952}"/>
    <pc:docChg chg="undo custSel modSld">
      <pc:chgData name="Xiaoxi Zhang" userId="2495842c2aabaf3a" providerId="LiveId" clId="{07F97B95-CDDA-51F2-B76D-CCD7EEBBB952}" dt="2025-09-15T12:14:36.580" v="977" actId="1076"/>
      <pc:docMkLst>
        <pc:docMk/>
      </pc:docMkLst>
      <pc:sldChg chg="addSp modSp mod">
        <pc:chgData name="Xiaoxi Zhang" userId="2495842c2aabaf3a" providerId="LiveId" clId="{07F97B95-CDDA-51F2-B76D-CCD7EEBBB952}" dt="2025-09-15T12:08:32.225" v="838" actId="113"/>
        <pc:sldMkLst>
          <pc:docMk/>
          <pc:sldMk cId="3879325872" sldId="615"/>
        </pc:sldMkLst>
        <pc:spChg chg="add mod">
          <ac:chgData name="Xiaoxi Zhang" userId="2495842c2aabaf3a" providerId="LiveId" clId="{07F97B95-CDDA-51F2-B76D-CCD7EEBBB952}" dt="2025-09-15T12:01:44.673" v="259" actId="692"/>
          <ac:spMkLst>
            <pc:docMk/>
            <pc:sldMk cId="3879325872" sldId="615"/>
            <ac:spMk id="2" creationId="{BE32127F-4392-D6B5-ADAE-712CA1FD0221}"/>
          </ac:spMkLst>
        </pc:spChg>
        <pc:spChg chg="add mod">
          <ac:chgData name="Xiaoxi Zhang" userId="2495842c2aabaf3a" providerId="LiveId" clId="{07F97B95-CDDA-51F2-B76D-CCD7EEBBB952}" dt="2025-09-15T12:07:35.235" v="767" actId="1076"/>
          <ac:spMkLst>
            <pc:docMk/>
            <pc:sldMk cId="3879325872" sldId="615"/>
            <ac:spMk id="3" creationId="{EDB93F79-1ED3-8D3D-187F-967EAC0A3E43}"/>
          </ac:spMkLst>
        </pc:spChg>
        <pc:spChg chg="mod">
          <ac:chgData name="Xiaoxi Zhang" userId="2495842c2aabaf3a" providerId="LiveId" clId="{07F97B95-CDDA-51F2-B76D-CCD7EEBBB952}" dt="2025-09-15T12:00:17.096" v="75" actId="113"/>
          <ac:spMkLst>
            <pc:docMk/>
            <pc:sldMk cId="3879325872" sldId="615"/>
            <ac:spMk id="5" creationId="{B31078D4-FBD0-FB67-3F9A-DFE8B0A9575A}"/>
          </ac:spMkLst>
        </pc:spChg>
        <pc:spChg chg="add mod">
          <ac:chgData name="Xiaoxi Zhang" userId="2495842c2aabaf3a" providerId="LiveId" clId="{07F97B95-CDDA-51F2-B76D-CCD7EEBBB952}" dt="2025-09-15T12:08:32.225" v="838" actId="113"/>
          <ac:spMkLst>
            <pc:docMk/>
            <pc:sldMk cId="3879325872" sldId="615"/>
            <ac:spMk id="6" creationId="{7196E66C-8B54-D1A0-25A2-8A4D47A5A688}"/>
          </ac:spMkLst>
        </pc:spChg>
      </pc:sldChg>
      <pc:sldChg chg="addSp delSp modSp mod">
        <pc:chgData name="Xiaoxi Zhang" userId="2495842c2aabaf3a" providerId="LiveId" clId="{07F97B95-CDDA-51F2-B76D-CCD7EEBBB952}" dt="2025-09-15T12:10:24.308" v="928" actId="113"/>
        <pc:sldMkLst>
          <pc:docMk/>
          <pc:sldMk cId="3678563074" sldId="633"/>
        </pc:sldMkLst>
        <pc:spChg chg="add del mod">
          <ac:chgData name="Xiaoxi Zhang" userId="2495842c2aabaf3a" providerId="LiveId" clId="{07F97B95-CDDA-51F2-B76D-CCD7EEBBB952}" dt="2025-09-15T12:09:29.771" v="856" actId="478"/>
          <ac:spMkLst>
            <pc:docMk/>
            <pc:sldMk cId="3678563074" sldId="633"/>
            <ac:spMk id="3" creationId="{28E160D1-0434-00E4-D69D-BAD38C38062F}"/>
          </ac:spMkLst>
        </pc:spChg>
        <pc:spChg chg="add mod">
          <ac:chgData name="Xiaoxi Zhang" userId="2495842c2aabaf3a" providerId="LiveId" clId="{07F97B95-CDDA-51F2-B76D-CCD7EEBBB952}" dt="2025-09-15T12:10:24.308" v="928" actId="113"/>
          <ac:spMkLst>
            <pc:docMk/>
            <pc:sldMk cId="3678563074" sldId="633"/>
            <ac:spMk id="4" creationId="{0A2694B0-2E84-5F6C-E389-91FD36E149B6}"/>
          </ac:spMkLst>
        </pc:spChg>
        <pc:spChg chg="mod">
          <ac:chgData name="Xiaoxi Zhang" userId="2495842c2aabaf3a" providerId="LiveId" clId="{07F97B95-CDDA-51F2-B76D-CCD7EEBBB952}" dt="2025-09-15T12:09:51.331" v="889" actId="1038"/>
          <ac:spMkLst>
            <pc:docMk/>
            <pc:sldMk cId="3678563074" sldId="633"/>
            <ac:spMk id="25" creationId="{9431657D-E6E1-9E50-5C94-9359A96F7488}"/>
          </ac:spMkLst>
        </pc:spChg>
        <pc:spChg chg="mod">
          <ac:chgData name="Xiaoxi Zhang" userId="2495842c2aabaf3a" providerId="LiveId" clId="{07F97B95-CDDA-51F2-B76D-CCD7EEBBB952}" dt="2025-09-15T12:09:51.331" v="889" actId="1038"/>
          <ac:spMkLst>
            <pc:docMk/>
            <pc:sldMk cId="3678563074" sldId="633"/>
            <ac:spMk id="26" creationId="{FBAC43E9-7669-4EAB-405D-92C617AB9BC5}"/>
          </ac:spMkLst>
        </pc:spChg>
        <pc:spChg chg="mod">
          <ac:chgData name="Xiaoxi Zhang" userId="2495842c2aabaf3a" providerId="LiveId" clId="{07F97B95-CDDA-51F2-B76D-CCD7EEBBB952}" dt="2025-09-15T12:09:51.331" v="889" actId="1038"/>
          <ac:spMkLst>
            <pc:docMk/>
            <pc:sldMk cId="3678563074" sldId="633"/>
            <ac:spMk id="27" creationId="{FB1E475E-85AD-444E-4F48-C2A6C0AC0447}"/>
          </ac:spMkLst>
        </pc:spChg>
        <pc:spChg chg="mod">
          <ac:chgData name="Xiaoxi Zhang" userId="2495842c2aabaf3a" providerId="LiveId" clId="{07F97B95-CDDA-51F2-B76D-CCD7EEBBB952}" dt="2025-09-15T12:09:51.331" v="889" actId="1038"/>
          <ac:spMkLst>
            <pc:docMk/>
            <pc:sldMk cId="3678563074" sldId="633"/>
            <ac:spMk id="28" creationId="{2999364C-B3DC-F3F1-376F-E5E15D063311}"/>
          </ac:spMkLst>
        </pc:spChg>
        <pc:spChg chg="mod">
          <ac:chgData name="Xiaoxi Zhang" userId="2495842c2aabaf3a" providerId="LiveId" clId="{07F97B95-CDDA-51F2-B76D-CCD7EEBBB952}" dt="2025-09-15T12:09:51.331" v="889" actId="1038"/>
          <ac:spMkLst>
            <pc:docMk/>
            <pc:sldMk cId="3678563074" sldId="633"/>
            <ac:spMk id="29" creationId="{38E40BFE-552F-554D-B205-5574FE022C25}"/>
          </ac:spMkLst>
        </pc:spChg>
        <pc:spChg chg="mod">
          <ac:chgData name="Xiaoxi Zhang" userId="2495842c2aabaf3a" providerId="LiveId" clId="{07F97B95-CDDA-51F2-B76D-CCD7EEBBB952}" dt="2025-09-15T12:09:51.331" v="889" actId="1038"/>
          <ac:spMkLst>
            <pc:docMk/>
            <pc:sldMk cId="3678563074" sldId="633"/>
            <ac:spMk id="32" creationId="{98ED6E95-AF97-C47E-9459-42C65E332993}"/>
          </ac:spMkLst>
        </pc:spChg>
        <pc:spChg chg="mod">
          <ac:chgData name="Xiaoxi Zhang" userId="2495842c2aabaf3a" providerId="LiveId" clId="{07F97B95-CDDA-51F2-B76D-CCD7EEBBB952}" dt="2025-09-15T12:09:51.331" v="889" actId="1038"/>
          <ac:spMkLst>
            <pc:docMk/>
            <pc:sldMk cId="3678563074" sldId="633"/>
            <ac:spMk id="33" creationId="{A29D0D7B-7630-B505-E7EC-36FF2E6AED66}"/>
          </ac:spMkLst>
        </pc:spChg>
        <pc:spChg chg="mod">
          <ac:chgData name="Xiaoxi Zhang" userId="2495842c2aabaf3a" providerId="LiveId" clId="{07F97B95-CDDA-51F2-B76D-CCD7EEBBB952}" dt="2025-09-15T12:09:51.331" v="889" actId="1038"/>
          <ac:spMkLst>
            <pc:docMk/>
            <pc:sldMk cId="3678563074" sldId="633"/>
            <ac:spMk id="34" creationId="{5CC0FD94-2F22-BA69-F047-8D5F3EF5CCA3}"/>
          </ac:spMkLst>
        </pc:spChg>
        <pc:spChg chg="mod">
          <ac:chgData name="Xiaoxi Zhang" userId="2495842c2aabaf3a" providerId="LiveId" clId="{07F97B95-CDDA-51F2-B76D-CCD7EEBBB952}" dt="2025-09-15T12:09:51.331" v="889" actId="1038"/>
          <ac:spMkLst>
            <pc:docMk/>
            <pc:sldMk cId="3678563074" sldId="633"/>
            <ac:spMk id="35" creationId="{C4106B1D-EA6F-C17E-6B74-BBFD282CBFFA}"/>
          </ac:spMkLst>
        </pc:spChg>
        <pc:spChg chg="mod">
          <ac:chgData name="Xiaoxi Zhang" userId="2495842c2aabaf3a" providerId="LiveId" clId="{07F97B95-CDDA-51F2-B76D-CCD7EEBBB952}" dt="2025-09-15T12:09:51.331" v="889" actId="1038"/>
          <ac:spMkLst>
            <pc:docMk/>
            <pc:sldMk cId="3678563074" sldId="633"/>
            <ac:spMk id="47" creationId="{F67FB094-1F99-1219-1680-239BF84CFB83}"/>
          </ac:spMkLst>
        </pc:spChg>
      </pc:sldChg>
      <pc:sldChg chg="mod modShow">
        <pc:chgData name="Xiaoxi Zhang" userId="2495842c2aabaf3a" providerId="LiveId" clId="{07F97B95-CDDA-51F2-B76D-CCD7EEBBB952}" dt="2025-09-15T11:53:00.922" v="68" actId="729"/>
        <pc:sldMkLst>
          <pc:docMk/>
          <pc:sldMk cId="3868105416" sldId="635"/>
        </pc:sldMkLst>
      </pc:sldChg>
      <pc:sldChg chg="modNotesTx">
        <pc:chgData name="Xiaoxi Zhang" userId="2495842c2aabaf3a" providerId="LiveId" clId="{07F97B95-CDDA-51F2-B76D-CCD7EEBBB952}" dt="2025-09-15T06:45:48.591" v="17" actId="20577"/>
        <pc:sldMkLst>
          <pc:docMk/>
          <pc:sldMk cId="2401324257" sldId="636"/>
        </pc:sldMkLst>
      </pc:sldChg>
      <pc:sldChg chg="addSp delSp modSp mod">
        <pc:chgData name="Xiaoxi Zhang" userId="2495842c2aabaf3a" providerId="LiveId" clId="{07F97B95-CDDA-51F2-B76D-CCD7EEBBB952}" dt="2025-09-15T12:08:48.044" v="846" actId="20577"/>
        <pc:sldMkLst>
          <pc:docMk/>
          <pc:sldMk cId="2906985919" sldId="637"/>
        </pc:sldMkLst>
        <pc:spChg chg="add mod">
          <ac:chgData name="Xiaoxi Zhang" userId="2495842c2aabaf3a" providerId="LiveId" clId="{07F97B95-CDDA-51F2-B76D-CCD7EEBBB952}" dt="2025-09-15T12:06:35.881" v="743" actId="1076"/>
          <ac:spMkLst>
            <pc:docMk/>
            <pc:sldMk cId="2906985919" sldId="637"/>
            <ac:spMk id="3" creationId="{397B5EAC-BD2C-3B06-D285-EA7235DC3F46}"/>
          </ac:spMkLst>
        </pc:spChg>
        <pc:spChg chg="mod">
          <ac:chgData name="Xiaoxi Zhang" userId="2495842c2aabaf3a" providerId="LiveId" clId="{07F97B95-CDDA-51F2-B76D-CCD7EEBBB952}" dt="2025-09-15T12:06:44.375" v="744" actId="20577"/>
          <ac:spMkLst>
            <pc:docMk/>
            <pc:sldMk cId="2906985919" sldId="637"/>
            <ac:spMk id="5" creationId="{B31078D4-FBD0-FB67-3F9A-DFE8B0A9575A}"/>
          </ac:spMkLst>
        </pc:spChg>
        <pc:spChg chg="add del mod">
          <ac:chgData name="Xiaoxi Zhang" userId="2495842c2aabaf3a" providerId="LiveId" clId="{07F97B95-CDDA-51F2-B76D-CCD7EEBBB952}" dt="2025-09-15T12:06:53.687" v="746" actId="478"/>
          <ac:spMkLst>
            <pc:docMk/>
            <pc:sldMk cId="2906985919" sldId="637"/>
            <ac:spMk id="6" creationId="{4CD71090-C938-F06E-B906-5EE122D0A5A0}"/>
          </ac:spMkLst>
        </pc:spChg>
        <pc:spChg chg="add mod">
          <ac:chgData name="Xiaoxi Zhang" userId="2495842c2aabaf3a" providerId="LiveId" clId="{07F97B95-CDDA-51F2-B76D-CCD7EEBBB952}" dt="2025-09-15T12:08:48.044" v="846" actId="20577"/>
          <ac:spMkLst>
            <pc:docMk/>
            <pc:sldMk cId="2906985919" sldId="637"/>
            <ac:spMk id="7" creationId="{94834EB0-2C22-609F-2D7B-125599742227}"/>
          </ac:spMkLst>
        </pc:spChg>
      </pc:sldChg>
      <pc:sldChg chg="modSp mod">
        <pc:chgData name="Xiaoxi Zhang" userId="2495842c2aabaf3a" providerId="LiveId" clId="{07F97B95-CDDA-51F2-B76D-CCD7EEBBB952}" dt="2025-09-15T11:54:49.975" v="74" actId="20577"/>
        <pc:sldMkLst>
          <pc:docMk/>
          <pc:sldMk cId="3909593702" sldId="657"/>
        </pc:sldMkLst>
        <pc:graphicFrameChg chg="modGraphic">
          <ac:chgData name="Xiaoxi Zhang" userId="2495842c2aabaf3a" providerId="LiveId" clId="{07F97B95-CDDA-51F2-B76D-CCD7EEBBB952}" dt="2025-09-15T11:54:49.975" v="74" actId="20577"/>
          <ac:graphicFrameMkLst>
            <pc:docMk/>
            <pc:sldMk cId="3909593702" sldId="657"/>
            <ac:graphicFrameMk id="4" creationId="{C3E0FA78-68D5-A97A-3427-EF9A644D4318}"/>
          </ac:graphicFrameMkLst>
        </pc:graphicFrameChg>
      </pc:sldChg>
      <pc:sldChg chg="modNotesTx">
        <pc:chgData name="Xiaoxi Zhang" userId="2495842c2aabaf3a" providerId="LiveId" clId="{07F97B95-CDDA-51F2-B76D-CCD7EEBBB952}" dt="2025-09-15T06:40:31.448" v="15" actId="20577"/>
        <pc:sldMkLst>
          <pc:docMk/>
          <pc:sldMk cId="1861574164" sldId="662"/>
        </pc:sldMkLst>
      </pc:sldChg>
      <pc:sldChg chg="addSp modSp mod modNotesTx">
        <pc:chgData name="Xiaoxi Zhang" userId="2495842c2aabaf3a" providerId="LiveId" clId="{07F97B95-CDDA-51F2-B76D-CCD7EEBBB952}" dt="2025-09-15T12:14:36.580" v="977" actId="1076"/>
        <pc:sldMkLst>
          <pc:docMk/>
          <pc:sldMk cId="2114344578" sldId="667"/>
        </pc:sldMkLst>
        <pc:spChg chg="add mod">
          <ac:chgData name="Xiaoxi Zhang" userId="2495842c2aabaf3a" providerId="LiveId" clId="{07F97B95-CDDA-51F2-B76D-CCD7EEBBB952}" dt="2025-09-15T12:13:09.567" v="973" actId="14100"/>
          <ac:spMkLst>
            <pc:docMk/>
            <pc:sldMk cId="2114344578" sldId="667"/>
            <ac:spMk id="3" creationId="{7BBE81DF-790D-273A-3778-53A6B29FF1C9}"/>
          </ac:spMkLst>
        </pc:spChg>
        <pc:spChg chg="add mod">
          <ac:chgData name="Xiaoxi Zhang" userId="2495842c2aabaf3a" providerId="LiveId" clId="{07F97B95-CDDA-51F2-B76D-CCD7EEBBB952}" dt="2025-09-15T12:14:36.580" v="977" actId="1076"/>
          <ac:spMkLst>
            <pc:docMk/>
            <pc:sldMk cId="2114344578" sldId="667"/>
            <ac:spMk id="5" creationId="{3C2EFCDC-228E-1DC5-AE46-AD458EB45BBB}"/>
          </ac:spMkLst>
        </pc:spChg>
        <pc:spChg chg="mod">
          <ac:chgData name="Xiaoxi Zhang" userId="2495842c2aabaf3a" providerId="LiveId" clId="{07F97B95-CDDA-51F2-B76D-CCD7EEBBB952}" dt="2025-09-15T12:13:20.319" v="975" actId="1076"/>
          <ac:spMkLst>
            <pc:docMk/>
            <pc:sldMk cId="2114344578" sldId="667"/>
            <ac:spMk id="8" creationId="{F9F16C7C-26CB-DDBD-5176-E278F644B087}"/>
          </ac:spMkLst>
        </pc:spChg>
      </pc:sldChg>
      <pc:sldChg chg="modNotesTx">
        <pc:chgData name="Xiaoxi Zhang" userId="2495842c2aabaf3a" providerId="LiveId" clId="{07F97B95-CDDA-51F2-B76D-CCD7EEBBB952}" dt="2025-09-15T07:28:35.755" v="67" actId="20577"/>
        <pc:sldMkLst>
          <pc:docMk/>
          <pc:sldMk cId="4033972925" sldId="6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664C0E-634A-D26D-9DF9-E3791F3EAA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135CF-89A9-A9FD-9D3F-7663875E6C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834E7-0106-9649-96B6-1E3BDC43B843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99222-9073-6755-E44C-36A94C73E3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08736-9D0D-ACED-5BA0-B9F7426470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2DF7B-63DC-094C-A84B-BBB9C63901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355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B37CE-5385-4C41-AC6F-206EF2857EC3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AE93A5-EFDA-0245-A9A4-02645D3DF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94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F711DA-82CB-44C8-99EC-9CE596A896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计算机内部使用二进制</a:t>
            </a:r>
            <a:r>
              <a:rPr lang="zh-CN" altLang="en-US" dirty="0"/>
              <a:t>来表示数据，因为分别用通电和非通电来表示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非常的方便。</a:t>
            </a:r>
            <a:endParaRPr lang="en-US" altLang="zh-CN" dirty="0"/>
          </a:p>
          <a:p>
            <a:r>
              <a:rPr lang="zh-CN" altLang="en-US" dirty="0"/>
              <a:t>而我们人类日常生活中是使用十进制（我们有十只手指）。</a:t>
            </a:r>
            <a:endParaRPr lang="en-US" altLang="zh-CN" dirty="0"/>
          </a:p>
          <a:p>
            <a:r>
              <a:rPr lang="zh-CN" altLang="en-US" dirty="0"/>
              <a:t>右边的十进制、十六进制、二进制、八进制对应的表格是要记住而且是要非常熟练地记住的。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二进制、八进制、十六进制之间的转换十分简单，有一一对应的关系，不需要使用复杂且繁琐的取余倒排法。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3B439-B21F-D049-99BE-AEA142B13B8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427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我们接下来看一下负数在C语言当中是怎么表示的</a:t>
            </a:r>
            <a:r>
              <a:rPr lang="zh-CN" altLang="en-US" dirty="0"/>
              <a:t>。请大家花一分钟仔细读一下这段代码。</a:t>
            </a:r>
            <a:endParaRPr lang="en-US" altLang="zh-CN" dirty="0"/>
          </a:p>
          <a:p>
            <a:r>
              <a:rPr lang="zh-CN" altLang="en-US" dirty="0"/>
              <a:t>变量</a:t>
            </a:r>
            <a:r>
              <a:rPr lang="en-US" altLang="zh-CN" dirty="0"/>
              <a:t>n</a:t>
            </a:r>
            <a:r>
              <a:rPr lang="zh-CN" altLang="en-US" dirty="0"/>
              <a:t>的数据类型是</a:t>
            </a:r>
            <a:r>
              <a:rPr lang="en-US" altLang="zh-CN" dirty="0"/>
              <a:t>char</a:t>
            </a:r>
            <a:r>
              <a:rPr lang="zh-CN" altLang="en-US" dirty="0"/>
              <a:t>，它通常用来表示一个字符，其实也可以用来表示一个带符号的整数，其取值范围是</a:t>
            </a:r>
            <a:r>
              <a:rPr lang="en-US" altLang="zh-CN" dirty="0"/>
              <a:t>【-128</a:t>
            </a:r>
            <a:r>
              <a:rPr lang="zh-CN" altLang="en-US" dirty="0"/>
              <a:t>，</a:t>
            </a:r>
            <a:r>
              <a:rPr lang="en-US" altLang="zh-CN" dirty="0"/>
              <a:t>+127】</a:t>
            </a:r>
            <a:r>
              <a:rPr lang="zh-CN" altLang="en-US" dirty="0"/>
              <a:t>（我们在这里用</a:t>
            </a:r>
            <a:r>
              <a:rPr lang="en-US" altLang="zh-CN" dirty="0"/>
              <a:t>char</a:t>
            </a:r>
            <a:r>
              <a:rPr lang="zh-CN" altLang="en-US" dirty="0"/>
              <a:t>而不是用</a:t>
            </a:r>
            <a:r>
              <a:rPr lang="en-US" altLang="zh-CN" dirty="0"/>
              <a:t>int</a:t>
            </a:r>
            <a:r>
              <a:rPr lang="zh-CN" altLang="en-US" dirty="0"/>
              <a:t>来举例子是因为</a:t>
            </a:r>
            <a:r>
              <a:rPr lang="en-US" altLang="zh-CN" dirty="0"/>
              <a:t>char</a:t>
            </a:r>
            <a:r>
              <a:rPr lang="zh-CN" altLang="en-US" dirty="0"/>
              <a:t>的取值范围更小，其二进制表示形式比较容易打印出来）。</a:t>
            </a:r>
            <a:endParaRPr lang="en-US" altLang="zh-CN" dirty="0"/>
          </a:p>
          <a:p>
            <a:r>
              <a:rPr lang="zh-CN" altLang="en-US" dirty="0"/>
              <a:t>第一个</a:t>
            </a:r>
            <a:r>
              <a:rPr lang="en-US" altLang="zh-CN" dirty="0" err="1"/>
              <a:t>printf</a:t>
            </a:r>
            <a:r>
              <a:rPr lang="en-US" altLang="zh-CN" dirty="0"/>
              <a:t>()</a:t>
            </a:r>
            <a:r>
              <a:rPr lang="zh-CN" altLang="en-US" dirty="0"/>
              <a:t>语句是打印</a:t>
            </a:r>
            <a:r>
              <a:rPr lang="en-US" altLang="zh-CN" dirty="0"/>
              <a:t>n</a:t>
            </a:r>
            <a:r>
              <a:rPr lang="zh-CN" altLang="en-US" dirty="0"/>
              <a:t>的十六进制表示形式；</a:t>
            </a:r>
            <a:endParaRPr lang="en-US" altLang="zh-CN" dirty="0"/>
          </a:p>
          <a:p>
            <a:r>
              <a:rPr lang="zh-CN" altLang="en-US" dirty="0"/>
              <a:t>接下来四行是来用打印其二进制表示形式，这里用到了循环语句、位运算、三目运算符等等还没有介绍的知识点，只需了解，暂时不需要掌握。</a:t>
            </a:r>
            <a:endParaRPr lang="en-US" altLang="zh-CN" dirty="0"/>
          </a:p>
          <a:p>
            <a:r>
              <a:rPr lang="zh-CN" altLang="en-US" dirty="0"/>
              <a:t>接下来</a:t>
            </a:r>
            <a:r>
              <a:rPr lang="en-US" altLang="zh-CN" dirty="0" err="1"/>
              <a:t>printf</a:t>
            </a:r>
            <a:r>
              <a:rPr lang="en-US" altLang="zh-CN" dirty="0"/>
              <a:t>()</a:t>
            </a:r>
            <a:r>
              <a:rPr lang="zh-CN" altLang="en-US" dirty="0"/>
              <a:t>打印</a:t>
            </a:r>
            <a:r>
              <a:rPr lang="en-US" altLang="zh-CN" dirty="0"/>
              <a:t>n</a:t>
            </a:r>
            <a:r>
              <a:rPr lang="zh-CN" altLang="en-US" dirty="0"/>
              <a:t>的作为带符号整数（</a:t>
            </a:r>
            <a:r>
              <a:rPr lang="en-US" altLang="zh-CN" dirty="0"/>
              <a:t>Signed</a:t>
            </a:r>
            <a:r>
              <a:rPr lang="zh-CN" altLang="en-US" dirty="0"/>
              <a:t>）的值</a:t>
            </a:r>
            <a:endParaRPr lang="en-US" altLang="zh-CN" dirty="0"/>
          </a:p>
          <a:p>
            <a:r>
              <a:rPr lang="zh-CN" altLang="en-US" dirty="0"/>
              <a:t>最后</a:t>
            </a:r>
            <a:r>
              <a:rPr lang="en-US" altLang="zh-CN" dirty="0" err="1"/>
              <a:t>printf</a:t>
            </a:r>
            <a:r>
              <a:rPr lang="en-US" altLang="zh-CN" dirty="0"/>
              <a:t>()</a:t>
            </a:r>
            <a:r>
              <a:rPr lang="zh-CN" altLang="en-US" dirty="0"/>
              <a:t>打印</a:t>
            </a:r>
            <a:r>
              <a:rPr lang="en-US" altLang="zh-CN" dirty="0"/>
              <a:t>n</a:t>
            </a:r>
            <a:r>
              <a:rPr lang="zh-CN" altLang="en-US" dirty="0"/>
              <a:t>作为无符号整数（</a:t>
            </a:r>
            <a:r>
              <a:rPr lang="en-US" altLang="zh-CN" dirty="0"/>
              <a:t>Unsigned</a:t>
            </a:r>
            <a:r>
              <a:rPr lang="zh-CN" altLang="en-US" dirty="0"/>
              <a:t>）的值，注意这里的参数当中用到了强制类型转换，将</a:t>
            </a:r>
            <a:r>
              <a:rPr lang="en-US" altLang="zh-CN" dirty="0"/>
              <a:t>n</a:t>
            </a:r>
            <a:r>
              <a:rPr lang="zh-CN" altLang="en-US" dirty="0"/>
              <a:t>转换成</a:t>
            </a:r>
            <a:r>
              <a:rPr lang="en-US" altLang="zh-CN" dirty="0"/>
              <a:t>(unsigned char)</a:t>
            </a:r>
            <a:r>
              <a:rPr lang="zh-CN" altLang="en-US" dirty="0"/>
              <a:t>。其实这里也不需要进行强制类型转换成</a:t>
            </a:r>
            <a:r>
              <a:rPr lang="en-US" altLang="zh-CN" dirty="0"/>
              <a:t>(unsigned char)</a:t>
            </a:r>
            <a:r>
              <a:rPr lang="zh-CN" altLang="en-US" dirty="0"/>
              <a:t>，因为</a:t>
            </a:r>
            <a:r>
              <a:rPr lang="en-US" altLang="zh-CN" dirty="0" err="1"/>
              <a:t>printf</a:t>
            </a:r>
            <a:r>
              <a:rPr lang="en-US" altLang="zh-CN" dirty="0"/>
              <a:t>()</a:t>
            </a:r>
            <a:r>
              <a:rPr lang="zh-CN" altLang="en-US" dirty="0"/>
              <a:t>里的格式字符串中的</a:t>
            </a:r>
            <a:r>
              <a:rPr lang="en-US" altLang="zh-CN" dirty="0"/>
              <a:t>%</a:t>
            </a:r>
            <a:r>
              <a:rPr lang="en-US" altLang="zh-CN" dirty="0" err="1"/>
              <a:t>hhu</a:t>
            </a:r>
            <a:r>
              <a:rPr lang="zh-CN" altLang="en-US" dirty="0"/>
              <a:t>也会强制把</a:t>
            </a:r>
            <a:r>
              <a:rPr lang="en-US" altLang="zh-CN" dirty="0"/>
              <a:t>n</a:t>
            </a:r>
            <a:r>
              <a:rPr lang="zh-CN" altLang="en-US" dirty="0"/>
              <a:t>当作</a:t>
            </a:r>
            <a:r>
              <a:rPr lang="en-US" altLang="zh-CN" dirty="0"/>
              <a:t>Unsigned</a:t>
            </a:r>
            <a:r>
              <a:rPr lang="zh-CN" altLang="en-US" dirty="0"/>
              <a:t>来输出。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3B439-B21F-D049-99BE-AEA142B13B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94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一个数的二的补码</a:t>
            </a:r>
            <a:r>
              <a:rPr lang="zh-CN" altLang="en-US" dirty="0"/>
              <a:t>（或者简称补码）的定义是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k</a:t>
            </a:r>
            <a:r>
              <a:rPr lang="zh-CN" altLang="en-US" dirty="0"/>
              <a:t>次方减去这个数，其中</a:t>
            </a:r>
            <a:r>
              <a:rPr lang="en-US" altLang="zh-CN" dirty="0"/>
              <a:t>k</a:t>
            </a:r>
            <a:r>
              <a:rPr lang="zh-CN" altLang="en-US" dirty="0"/>
              <a:t>指的是位数，比如说对于</a:t>
            </a:r>
            <a:r>
              <a:rPr lang="en-US" altLang="zh-CN" dirty="0"/>
              <a:t>char</a:t>
            </a:r>
            <a:r>
              <a:rPr lang="zh-CN" altLang="en-US" dirty="0"/>
              <a:t>类型来说，</a:t>
            </a:r>
            <a:r>
              <a:rPr lang="en-US" altLang="zh-CN" dirty="0"/>
              <a:t>k</a:t>
            </a:r>
            <a:r>
              <a:rPr lang="zh-CN" altLang="en-US" dirty="0"/>
              <a:t>就等于</a:t>
            </a:r>
            <a:r>
              <a:rPr lang="en-US" altLang="zh-CN" dirty="0"/>
              <a:t>8</a:t>
            </a:r>
            <a:r>
              <a:rPr lang="zh-CN" altLang="en-US" dirty="0"/>
              <a:t>，对于</a:t>
            </a:r>
            <a:r>
              <a:rPr lang="en-US" altLang="zh-CN" dirty="0"/>
              <a:t>int</a:t>
            </a:r>
            <a:r>
              <a:rPr lang="zh-CN" altLang="en-US" dirty="0"/>
              <a:t>类型来说，</a:t>
            </a:r>
            <a:r>
              <a:rPr lang="en-US" altLang="zh-CN" dirty="0"/>
              <a:t>k</a:t>
            </a:r>
            <a:r>
              <a:rPr lang="zh-CN" altLang="en-US" dirty="0"/>
              <a:t>就等于</a:t>
            </a:r>
            <a:r>
              <a:rPr lang="en-US" altLang="zh-CN" dirty="0"/>
              <a:t>32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E93A5-EFDA-0245-A9A4-02645D3DF0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74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一个数的二的补码</a:t>
            </a:r>
            <a:r>
              <a:rPr lang="zh-CN" altLang="en-US" dirty="0"/>
              <a:t>（或者简称补码）的定义是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k</a:t>
            </a:r>
            <a:r>
              <a:rPr lang="zh-CN" altLang="en-US" dirty="0"/>
              <a:t>次方减去这个数，其中</a:t>
            </a:r>
            <a:r>
              <a:rPr lang="en-US" altLang="zh-CN" dirty="0"/>
              <a:t>k</a:t>
            </a:r>
            <a:r>
              <a:rPr lang="zh-CN" altLang="en-US" dirty="0"/>
              <a:t>指的是位数，比如说对于</a:t>
            </a:r>
            <a:r>
              <a:rPr lang="en-US" altLang="zh-CN" dirty="0"/>
              <a:t>char</a:t>
            </a:r>
            <a:r>
              <a:rPr lang="zh-CN" altLang="en-US" dirty="0"/>
              <a:t>类型来说，</a:t>
            </a:r>
            <a:r>
              <a:rPr lang="en-US" altLang="zh-CN" dirty="0"/>
              <a:t>k</a:t>
            </a:r>
            <a:r>
              <a:rPr lang="zh-CN" altLang="en-US" dirty="0"/>
              <a:t>就等于</a:t>
            </a:r>
            <a:r>
              <a:rPr lang="en-US" altLang="zh-CN" dirty="0"/>
              <a:t>8</a:t>
            </a:r>
            <a:r>
              <a:rPr lang="zh-CN" altLang="en-US" dirty="0"/>
              <a:t>，对于</a:t>
            </a:r>
            <a:r>
              <a:rPr lang="en-US" altLang="zh-CN" dirty="0"/>
              <a:t>int</a:t>
            </a:r>
            <a:r>
              <a:rPr lang="zh-CN" altLang="en-US" dirty="0"/>
              <a:t>类型来说，</a:t>
            </a:r>
            <a:r>
              <a:rPr lang="en-US" altLang="zh-CN" dirty="0"/>
              <a:t>k</a:t>
            </a:r>
            <a:r>
              <a:rPr lang="zh-CN" altLang="en-US" dirty="0"/>
              <a:t>就等于</a:t>
            </a:r>
            <a:r>
              <a:rPr lang="en-US" altLang="zh-CN" dirty="0"/>
              <a:t>32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直接按照补码的定义来计算补码可能会有一点不直观</a:t>
            </a:r>
            <a:r>
              <a:rPr lang="zh-CN" altLang="en-US" dirty="0"/>
              <a:t>，我们把它的定义稍微做一点修改，在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k</a:t>
            </a:r>
            <a:r>
              <a:rPr lang="zh-CN" altLang="en-US" dirty="0"/>
              <a:t>次方后面减去</a:t>
            </a:r>
            <a:r>
              <a:rPr lang="en-US" altLang="zh-CN" dirty="0"/>
              <a:t>1</a:t>
            </a:r>
            <a:r>
              <a:rPr lang="zh-CN" altLang="en-US" dirty="0"/>
              <a:t>，然后在最后加上</a:t>
            </a:r>
            <a:r>
              <a:rPr lang="en-US" altLang="zh-CN" dirty="0"/>
              <a:t>1</a:t>
            </a:r>
            <a:r>
              <a:rPr lang="zh-CN" altLang="en-US" dirty="0"/>
              <a:t>，就变成了</a:t>
            </a:r>
            <a:r>
              <a:rPr lang="en-US" altLang="zh-CN" dirty="0"/>
              <a:t>(2^k - 1) - N + 1</a:t>
            </a:r>
            <a:r>
              <a:rPr lang="zh-CN" altLang="en-US" dirty="0"/>
              <a:t>，这样实际计算起来就比较容易。具体来说就是先计算原码的反码（所谓反码就是将原码的每一位都反转，</a:t>
            </a:r>
            <a:r>
              <a:rPr lang="en-US" altLang="zh-CN" dirty="0"/>
              <a:t>0</a:t>
            </a:r>
            <a:r>
              <a:rPr lang="zh-CN" altLang="en-US" dirty="0"/>
              <a:t>变成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变成</a:t>
            </a:r>
            <a:r>
              <a:rPr lang="en-US" altLang="zh-CN" dirty="0"/>
              <a:t>0</a:t>
            </a:r>
            <a:r>
              <a:rPr lang="zh-CN" altLang="en-US" dirty="0"/>
              <a:t>），然后再将反码加上</a:t>
            </a:r>
            <a:r>
              <a:rPr lang="en-US" altLang="zh-CN" dirty="0"/>
              <a:t>1</a:t>
            </a:r>
            <a:r>
              <a:rPr lang="zh-CN" altLang="en-US" dirty="0"/>
              <a:t>，就得到了补码。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E93A5-EFDA-0245-A9A4-02645D3DF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68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一个数的二的补码</a:t>
            </a:r>
            <a:r>
              <a:rPr lang="zh-CN" altLang="en-US" dirty="0"/>
              <a:t>（或者简称补码）的定义是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k</a:t>
            </a:r>
            <a:r>
              <a:rPr lang="zh-CN" altLang="en-US" dirty="0"/>
              <a:t>次方减去这个数，其中</a:t>
            </a:r>
            <a:r>
              <a:rPr lang="en-US" altLang="zh-CN" dirty="0"/>
              <a:t>k</a:t>
            </a:r>
            <a:r>
              <a:rPr lang="zh-CN" altLang="en-US" dirty="0"/>
              <a:t>指的是位数，比如说对于</a:t>
            </a:r>
            <a:r>
              <a:rPr lang="en-US" altLang="zh-CN" dirty="0"/>
              <a:t>char</a:t>
            </a:r>
            <a:r>
              <a:rPr lang="zh-CN" altLang="en-US" dirty="0"/>
              <a:t>类型来说，</a:t>
            </a:r>
            <a:r>
              <a:rPr lang="en-US" altLang="zh-CN" dirty="0"/>
              <a:t>k</a:t>
            </a:r>
            <a:r>
              <a:rPr lang="zh-CN" altLang="en-US" dirty="0"/>
              <a:t>就等于</a:t>
            </a:r>
            <a:r>
              <a:rPr lang="en-US" altLang="zh-CN" dirty="0"/>
              <a:t>8</a:t>
            </a:r>
            <a:r>
              <a:rPr lang="zh-CN" altLang="en-US" dirty="0"/>
              <a:t>，对于</a:t>
            </a:r>
            <a:r>
              <a:rPr lang="en-US" altLang="zh-CN" dirty="0"/>
              <a:t>int</a:t>
            </a:r>
            <a:r>
              <a:rPr lang="zh-CN" altLang="en-US" dirty="0"/>
              <a:t>类型来说，</a:t>
            </a:r>
            <a:r>
              <a:rPr lang="en-US" altLang="zh-CN" dirty="0"/>
              <a:t>k</a:t>
            </a:r>
            <a:r>
              <a:rPr lang="zh-CN" altLang="en-US" dirty="0"/>
              <a:t>就等于</a:t>
            </a:r>
            <a:r>
              <a:rPr lang="en-US" altLang="zh-CN" dirty="0"/>
              <a:t>32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直接按照补码的定义来计算补码可能会有一点不直观</a:t>
            </a:r>
            <a:r>
              <a:rPr lang="zh-CN" altLang="en-US" dirty="0"/>
              <a:t>，我们把它的定义稍微做一点修改，在</a:t>
            </a:r>
            <a:r>
              <a:rPr lang="en-US" altLang="zh-CN" dirty="0"/>
              <a:t>2</a:t>
            </a:r>
            <a:r>
              <a:rPr lang="zh-CN" altLang="en-US" dirty="0"/>
              <a:t>的</a:t>
            </a:r>
            <a:r>
              <a:rPr lang="en-US" altLang="zh-CN" dirty="0"/>
              <a:t>k</a:t>
            </a:r>
            <a:r>
              <a:rPr lang="zh-CN" altLang="en-US" dirty="0"/>
              <a:t>次方后面减去</a:t>
            </a:r>
            <a:r>
              <a:rPr lang="en-US" altLang="zh-CN" dirty="0"/>
              <a:t>1</a:t>
            </a:r>
            <a:r>
              <a:rPr lang="zh-CN" altLang="en-US" dirty="0"/>
              <a:t>，然后在最后加上</a:t>
            </a:r>
            <a:r>
              <a:rPr lang="en-US" altLang="zh-CN" dirty="0"/>
              <a:t>1</a:t>
            </a:r>
            <a:r>
              <a:rPr lang="zh-CN" altLang="en-US" dirty="0"/>
              <a:t>，就变成了</a:t>
            </a:r>
            <a:r>
              <a:rPr lang="en-US" altLang="zh-CN" dirty="0"/>
              <a:t>(2^k - 1) - N + 1</a:t>
            </a:r>
            <a:r>
              <a:rPr lang="zh-CN" altLang="en-US" dirty="0"/>
              <a:t>，这样实际计算起来就比较容易。具体来说就是先计算原码的反码（所谓反码就是将原码的每一位都反转，</a:t>
            </a:r>
            <a:r>
              <a:rPr lang="en-US" altLang="zh-CN" dirty="0"/>
              <a:t>0</a:t>
            </a:r>
            <a:r>
              <a:rPr lang="zh-CN" altLang="en-US" dirty="0"/>
              <a:t>变成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变成</a:t>
            </a:r>
            <a:r>
              <a:rPr lang="en-US" altLang="zh-CN" dirty="0"/>
              <a:t>0</a:t>
            </a:r>
            <a:r>
              <a:rPr lang="zh-CN" altLang="en-US" dirty="0"/>
              <a:t>），然后再将反码加上</a:t>
            </a:r>
            <a:r>
              <a:rPr lang="en-US" altLang="zh-CN" dirty="0"/>
              <a:t>1</a:t>
            </a:r>
            <a:r>
              <a:rPr lang="zh-CN" altLang="en-US" dirty="0"/>
              <a:t>，就得到了补码。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E93A5-EFDA-0245-A9A4-02645D3DF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478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计算机内部使用二进制</a:t>
            </a:r>
            <a:r>
              <a:rPr lang="zh-CN" altLang="en-US" dirty="0"/>
              <a:t>来表示数据，因为分别用通电和非通电来表示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非常的方便。</a:t>
            </a:r>
            <a:endParaRPr lang="en-US" altLang="zh-CN" dirty="0"/>
          </a:p>
          <a:p>
            <a:r>
              <a:rPr lang="zh-CN" altLang="en-US" dirty="0"/>
              <a:t>而我们人类日常生活中是使用十进制（我们有十只手指）。</a:t>
            </a:r>
            <a:endParaRPr lang="en-US" altLang="zh-CN" dirty="0"/>
          </a:p>
          <a:p>
            <a:r>
              <a:rPr lang="zh-CN" altLang="en-US" dirty="0"/>
              <a:t>右边的十进制、十六进制、二进制、八进制对应的表格是要记住而且是要非常熟练地记住的。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二进制、八进制、十六进制之间的转换十分简单，有一一对应的关系，不需要使用复杂且繁琐的取余倒排法。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3B439-B21F-D049-99BE-AEA142B13B8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66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这段代码输出了short</a:t>
            </a:r>
            <a:r>
              <a:rPr lang="en-US" dirty="0"/>
              <a:t>, unsigned short, int, unsigned </a:t>
            </a:r>
            <a:r>
              <a:rPr lang="en-US" dirty="0" err="1"/>
              <a:t>int四种数据类型的取值范围</a:t>
            </a:r>
            <a:r>
              <a:rPr lang="zh-CN" altLang="en-US" dirty="0"/>
              <a:t>（也就是最大值和最小值）。</a:t>
            </a:r>
            <a:endParaRPr lang="en-US" altLang="zh-CN" dirty="0"/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hX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只是按</a:t>
            </a:r>
            <a:r>
              <a:rPr lang="en-US" altLang="zh-CN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位二进制模式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显示十六进制值，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不关心符号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按照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有符号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short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类型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解释并输出十进制值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E93A5-EFDA-0245-A9A4-02645D3DF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60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这段代码输出了short</a:t>
            </a:r>
            <a:r>
              <a:rPr lang="en-US" dirty="0"/>
              <a:t>, unsigned short, int, unsigned </a:t>
            </a:r>
            <a:r>
              <a:rPr lang="en-US" dirty="0" err="1"/>
              <a:t>int四种数据类型的取值范围</a:t>
            </a:r>
            <a:r>
              <a:rPr lang="zh-CN" altLang="en-US" dirty="0"/>
              <a:t>（也就是最大值和最小值）。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E93A5-EFDA-0245-A9A4-02645D3DF0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795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这段代码输出了short</a:t>
            </a:r>
            <a:r>
              <a:rPr lang="en-US" dirty="0"/>
              <a:t>, unsigned short, int, unsigned </a:t>
            </a:r>
            <a:r>
              <a:rPr lang="en-US" dirty="0" err="1"/>
              <a:t>int四种数据类型的取值范围</a:t>
            </a:r>
            <a:r>
              <a:rPr lang="zh-CN" altLang="en-US" dirty="0"/>
              <a:t>（也就是最大值和最小值）。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E93A5-EFDA-0245-A9A4-02645D3DF0E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30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()</a:t>
            </a:r>
            <a:r>
              <a:rPr lang="en-US" dirty="0" err="1"/>
              <a:t>函数里面会将参数</a:t>
            </a:r>
            <a:r>
              <a:rPr lang="zh-CN" altLang="en-US" dirty="0"/>
              <a:t>（例如</a:t>
            </a:r>
            <a:r>
              <a:rPr lang="en-US" altLang="zh-CN" dirty="0"/>
              <a:t>n</a:t>
            </a:r>
            <a:r>
              <a:rPr lang="zh-CN" altLang="en-US" dirty="0"/>
              <a:t>）转换成格式字符串当中相应的格式转换符对应的数据类型，</a:t>
            </a:r>
            <a:r>
              <a:rPr lang="en-US" altLang="zh-CN" dirty="0"/>
              <a:t>%</a:t>
            </a:r>
            <a:r>
              <a:rPr lang="en-US" altLang="zh-CN" dirty="0" err="1"/>
              <a:t>ld</a:t>
            </a:r>
            <a:r>
              <a:rPr lang="zh-CN" altLang="en-US" dirty="0"/>
              <a:t>对应</a:t>
            </a:r>
            <a:r>
              <a:rPr lang="en-US" altLang="zh-CN" dirty="0"/>
              <a:t>long int</a:t>
            </a:r>
            <a:r>
              <a:rPr lang="zh-CN" altLang="en-US" dirty="0"/>
              <a:t>，</a:t>
            </a:r>
            <a:r>
              <a:rPr lang="en-US" altLang="zh-CN" dirty="0"/>
              <a:t>%d</a:t>
            </a:r>
            <a:r>
              <a:rPr lang="zh-CN" altLang="en-US" dirty="0"/>
              <a:t>对应</a:t>
            </a:r>
            <a:r>
              <a:rPr lang="en-US" altLang="zh-CN" dirty="0"/>
              <a:t>int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en-US" altLang="zh-CN" dirty="0" err="1"/>
              <a:t>hd</a:t>
            </a:r>
            <a:r>
              <a:rPr lang="zh-CN" altLang="en-US" dirty="0"/>
              <a:t>对应</a:t>
            </a:r>
            <a:r>
              <a:rPr lang="en-US" altLang="zh-CN" dirty="0"/>
              <a:t>short</a:t>
            </a:r>
            <a:r>
              <a:rPr lang="zh-CN" altLang="en-US" dirty="0"/>
              <a:t>，</a:t>
            </a:r>
            <a:r>
              <a:rPr lang="en-US" altLang="zh-CN" dirty="0"/>
              <a:t>%</a:t>
            </a:r>
            <a:r>
              <a:rPr lang="en-US" altLang="zh-CN" dirty="0" err="1"/>
              <a:t>hhd</a:t>
            </a:r>
            <a:r>
              <a:rPr lang="zh-CN" altLang="en-US" dirty="0"/>
              <a:t>对应</a:t>
            </a:r>
            <a:r>
              <a:rPr lang="en-US" altLang="zh-CN" dirty="0"/>
              <a:t>char</a:t>
            </a:r>
            <a:r>
              <a:rPr lang="zh-CN" altLang="en-US" dirty="0"/>
              <a:t>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E93A5-EFDA-0245-A9A4-02645D3DF0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76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EF711DA-82CB-44C8-99EC-9CE596A896F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3083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整数提升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有符号类型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：根据符号位决定补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还是补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</a:p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无符号类型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：一律补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都是保持值不变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E93A5-EFDA-0245-A9A4-02645D3DF0E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4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整数提升只关注操作数自身的类型大小，不依赖于其他操作数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如果操作数类型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int：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无条件提升为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如果操作数类型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int：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保持原类型</a:t>
            </a: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N" dirty="0"/>
          </a:p>
          <a:p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正确的规则是分两个阶段：</a:t>
            </a:r>
          </a:p>
          <a:p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第一阶段：整数提升（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Integer Promotion）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所有小于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的类型（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char、short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等）</a:t>
            </a:r>
            <a:r>
              <a:rPr lang="zh-CN" alt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无条件提升为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这个阶段不关心其他操作数的类型</a:t>
            </a:r>
          </a:p>
          <a:p>
            <a:r>
              <a:rPr lang="zh-CN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第二阶段：寻常算术转换（</a:t>
            </a: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Usual Arithmetic Conversions）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在整数提升之后，如果操作数类型仍然不同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然后才按照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向更大类型提升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的规则进行</a:t>
            </a:r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E93A5-EFDA-0245-A9A4-02645D3DF0E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952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E93A5-EFDA-0245-A9A4-02645D3DF0E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879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一个值为</a:t>
            </a:r>
            <a:r>
              <a:rPr lang="en-US" altLang="zh-CN" dirty="0"/>
              <a:t>5</a:t>
            </a:r>
            <a:r>
              <a:rPr lang="zh-CN" altLang="en-US" dirty="0"/>
              <a:t>的</a:t>
            </a:r>
            <a:r>
              <a:rPr lang="en-US" altLang="zh-CN" dirty="0"/>
              <a:t>int</a:t>
            </a:r>
            <a:r>
              <a:rPr lang="zh-CN" altLang="en-US" dirty="0"/>
              <a:t>类型变量，和一个同样值为</a:t>
            </a:r>
            <a:r>
              <a:rPr lang="en-US" altLang="zh-CN" dirty="0"/>
              <a:t>5</a:t>
            </a:r>
            <a:r>
              <a:rPr lang="zh-CN" altLang="en-US" dirty="0"/>
              <a:t>的浮点数变量，它们在内存中的表示形式有什么不一样呢？</a:t>
            </a:r>
            <a:endParaRPr lang="en-US" altLang="zh-CN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%#X → 0X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前缀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大写十六进制数字</a:t>
            </a: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%#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 → 0x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前缀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+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小写十六进制数字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zh-CN" altLang="en-US" dirty="0"/>
            </a:br>
            <a:r>
              <a:rPr lang="zh-CN" altLang="en-US" dirty="0"/>
              <a:t>这个例子里：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：添加 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 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前缀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E93A5-EFDA-0245-A9A4-02645D3DF0E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278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一个值为</a:t>
            </a:r>
            <a:r>
              <a:rPr lang="en-US" altLang="zh-CN" dirty="0"/>
              <a:t>5</a:t>
            </a:r>
            <a:r>
              <a:rPr lang="zh-CN" altLang="en-US" dirty="0"/>
              <a:t>的</a:t>
            </a:r>
            <a:r>
              <a:rPr lang="en-US" altLang="zh-CN" dirty="0"/>
              <a:t>int</a:t>
            </a:r>
            <a:r>
              <a:rPr lang="zh-CN" altLang="en-US" dirty="0"/>
              <a:t>类型变量，和一个同样值为</a:t>
            </a:r>
            <a:r>
              <a:rPr lang="en-US" altLang="zh-CN" dirty="0"/>
              <a:t>5</a:t>
            </a:r>
            <a:r>
              <a:rPr lang="zh-CN" altLang="en-US" dirty="0"/>
              <a:t>的浮点数变量，它们在内存中的表示形式有什么不一样呢？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E93A5-EFDA-0245-A9A4-02645D3DF0E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77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一个值为</a:t>
            </a:r>
            <a:r>
              <a:rPr lang="en-US" altLang="zh-CN" dirty="0"/>
              <a:t>5</a:t>
            </a:r>
            <a:r>
              <a:rPr lang="zh-CN" altLang="en-US" dirty="0"/>
              <a:t>的</a:t>
            </a:r>
            <a:r>
              <a:rPr lang="en-US" altLang="zh-CN" dirty="0"/>
              <a:t>int</a:t>
            </a:r>
            <a:r>
              <a:rPr lang="zh-CN" altLang="en-US" dirty="0"/>
              <a:t>类型变量，和一个同样值为</a:t>
            </a:r>
            <a:r>
              <a:rPr lang="en-US" altLang="zh-CN" dirty="0"/>
              <a:t>5</a:t>
            </a:r>
            <a:r>
              <a:rPr lang="zh-CN" altLang="en-US" dirty="0"/>
              <a:t>的浮点数变量，它们在内存中的表示形式有什么不一样呢？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AE93A5-EFDA-0245-A9A4-02645D3DF0E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817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公众号壹课</a:t>
            </a:r>
            <a:endParaRPr lang="zh-CN" altLang="en-US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499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3B439-B21F-D049-99BE-AEA142B13B8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47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计算机内部使用二进制</a:t>
            </a:r>
            <a:r>
              <a:rPr lang="zh-CN" altLang="en-US" dirty="0"/>
              <a:t>来表示数据，因为分别用通电和非通电来表示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非常的方便。</a:t>
            </a:r>
            <a:endParaRPr lang="en-US" altLang="zh-CN" dirty="0"/>
          </a:p>
          <a:p>
            <a:r>
              <a:rPr lang="zh-CN" altLang="en-US" dirty="0"/>
              <a:t>而我们人类日常生活中是使用十进制（我们有十只手指）。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3B439-B21F-D049-99BE-AEA142B13B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590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计算机内部使用二进制</a:t>
            </a:r>
            <a:r>
              <a:rPr lang="zh-CN" altLang="en-US" dirty="0"/>
              <a:t>来表示数据，因为分别用通电和非通电来表示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非常的方便。</a:t>
            </a:r>
            <a:endParaRPr lang="en-US" altLang="zh-CN" dirty="0"/>
          </a:p>
          <a:p>
            <a:r>
              <a:rPr lang="zh-CN" altLang="en-US" dirty="0"/>
              <a:t>而我们人类日常生活中是使用十进制（我们有十只手指）。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3B439-B21F-D049-99BE-AEA142B13B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963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计算机内部使用二进制</a:t>
            </a:r>
            <a:r>
              <a:rPr lang="zh-CN" altLang="en-US" dirty="0"/>
              <a:t>来表示数据，因为分别用通电和非通电来表示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非常的方便。</a:t>
            </a:r>
            <a:endParaRPr lang="en-US" altLang="zh-CN" dirty="0"/>
          </a:p>
          <a:p>
            <a:r>
              <a:rPr lang="zh-CN" altLang="en-US" dirty="0"/>
              <a:t>而我们人类日常生活中是使用十进制（我们有十只手指）。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3B439-B21F-D049-99BE-AEA142B13B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07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计算机内部使用二进制</a:t>
            </a:r>
            <a:r>
              <a:rPr lang="zh-CN" altLang="en-US" dirty="0"/>
              <a:t>来表示数据，因为分别用通电和非通电来表示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非常的方便。</a:t>
            </a:r>
            <a:endParaRPr lang="en-US" altLang="zh-CN" dirty="0"/>
          </a:p>
          <a:p>
            <a:r>
              <a:rPr lang="zh-CN" altLang="en-US" dirty="0"/>
              <a:t>而我们人类日常生活中是使用十进制（我们有十只手指）。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3B439-B21F-D049-99BE-AEA142B13B8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84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计算机内部使用二进制</a:t>
            </a:r>
            <a:r>
              <a:rPr lang="zh-CN" altLang="en-US" dirty="0"/>
              <a:t>来表示数据，因为分别用通电和非通电来表示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非常的方便。</a:t>
            </a:r>
            <a:endParaRPr lang="en-US" altLang="zh-CN" dirty="0"/>
          </a:p>
          <a:p>
            <a:r>
              <a:rPr lang="zh-CN" altLang="en-US" dirty="0"/>
              <a:t>而我们人类日常生活中是使用十进制（我们有十只手指）。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将一个十进制的书转换成三进制的数（平时生活中和编程实践中基本不会遇到，但考试中可能会出现</a:t>
            </a:r>
            <a:r>
              <a:rPr lang="en-US" altLang="zh-CN" dirty="0"/>
              <a:t>^_^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3B439-B21F-D049-99BE-AEA142B13B8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39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计算机内部使用二进制</a:t>
            </a:r>
            <a:r>
              <a:rPr lang="zh-CN" altLang="en-US" dirty="0"/>
              <a:t>来表示数据，因为分别用通电和非通电来表示</a:t>
            </a:r>
            <a:r>
              <a:rPr lang="en-US" altLang="zh-CN" dirty="0"/>
              <a:t>0</a:t>
            </a:r>
            <a:r>
              <a:rPr lang="zh-CN" altLang="en-US" dirty="0"/>
              <a:t>和</a:t>
            </a:r>
            <a:r>
              <a:rPr lang="en-US" altLang="zh-CN" dirty="0"/>
              <a:t>1</a:t>
            </a:r>
            <a:r>
              <a:rPr lang="zh-CN" altLang="en-US" dirty="0"/>
              <a:t>非常的方便。</a:t>
            </a:r>
            <a:endParaRPr lang="en-US" altLang="zh-CN" dirty="0"/>
          </a:p>
          <a:p>
            <a:r>
              <a:rPr lang="zh-CN" altLang="en-US" dirty="0"/>
              <a:t>而我们人类日常生活中是使用十进制（我们有十只手指）。</a:t>
            </a:r>
            <a:endParaRPr lang="en-US" altLang="zh-CN" dirty="0"/>
          </a:p>
          <a:p>
            <a:r>
              <a:rPr lang="zh-CN" altLang="en-US" dirty="0"/>
              <a:t>右边的十进制、十六进制、二进制、八进制对应的表格是要记住而且是要非常熟练地记住的。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二进制、八进制、十六进制之间的转换十分简单，有一一对应的关系，不需要使用复杂且繁琐的取余倒排法。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23B439-B21F-D049-99BE-AEA142B13B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4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757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163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82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196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909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21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19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8892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448800" y="6463334"/>
            <a:ext cx="2743200" cy="365125"/>
          </a:xfrm>
        </p:spPr>
        <p:txBody>
          <a:bodyPr/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D53835E-2D9F-4358-A619-ECD468B2BC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5" y="-334629"/>
            <a:ext cx="2508327" cy="114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2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41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96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911CDB0F-6ECC-14A6-741B-CA10CB7181E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29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21189" y="2793810"/>
            <a:ext cx="8142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变量、常量、存储类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</a:t>
            </a: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下</a:t>
            </a:r>
            <a:r>
              <a:rPr kumimoji="0" lang="en-US" altLang="zh-CN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)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中山大学计算机学院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  <p:sp>
        <p:nvSpPr>
          <p:cNvPr id="17" name="TextBox 6"/>
          <p:cNvSpPr txBox="1"/>
          <p:nvPr/>
        </p:nvSpPr>
        <p:spPr>
          <a:xfrm>
            <a:off x="5270365" y="5644929"/>
            <a:ext cx="1979981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1472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讲课人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1472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：张晓溪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1472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Freeform 7"/>
          <p:cNvSpPr>
            <a:spLocks noChangeAspect="1" noEditPoints="1"/>
          </p:cNvSpPr>
          <p:nvPr/>
        </p:nvSpPr>
        <p:spPr bwMode="auto">
          <a:xfrm>
            <a:off x="4549092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A0A0D46F-9225-34CF-C885-1D4E76F3F44A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二进制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(Binary)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7F5BA736-97E9-E14B-747A-05D7D0D19DA2}"/>
              </a:ext>
            </a:extLst>
          </p:cNvPr>
          <p:cNvSpPr txBox="1"/>
          <p:nvPr/>
        </p:nvSpPr>
        <p:spPr>
          <a:xfrm>
            <a:off x="664029" y="1814403"/>
            <a:ext cx="7728858" cy="18466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计算机内部采用二进制表示数据</a:t>
            </a:r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但是直接用一长串的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来表示一个数会显得非常冗余和繁琐，所以我们通常将连续的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位二进制数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组合在一起，构成一个十六进制数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(Hexadecimal)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，例如</a:t>
            </a:r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1704B-3ECA-DC3D-BED3-18CB65082D72}"/>
              </a:ext>
            </a:extLst>
          </p:cNvPr>
          <p:cNvSpPr txBox="1"/>
          <p:nvPr/>
        </p:nvSpPr>
        <p:spPr>
          <a:xfrm>
            <a:off x="4278086" y="378320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0011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4223C-FC2E-E433-5746-0C3595CFC943}"/>
              </a:ext>
            </a:extLst>
          </p:cNvPr>
          <p:cNvSpPr txBox="1"/>
          <p:nvPr/>
        </p:nvSpPr>
        <p:spPr>
          <a:xfrm>
            <a:off x="5119915" y="378320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1011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C189D-8FBA-6350-769C-ED3DA1F5224D}"/>
              </a:ext>
            </a:extLst>
          </p:cNvPr>
          <p:cNvSpPr txBox="1"/>
          <p:nvPr/>
        </p:nvSpPr>
        <p:spPr>
          <a:xfrm>
            <a:off x="1060774" y="3783202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15213 = (3B6D)</a:t>
            </a:r>
            <a:r>
              <a:rPr lang="en-US" sz="2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61025-7152-23BC-2980-FD3E56BF0978}"/>
              </a:ext>
            </a:extLst>
          </p:cNvPr>
          <p:cNvSpPr txBox="1"/>
          <p:nvPr/>
        </p:nvSpPr>
        <p:spPr>
          <a:xfrm>
            <a:off x="5961744" y="378320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0110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39716E-24CB-59AB-FDF6-F7803F24BE41}"/>
              </a:ext>
            </a:extLst>
          </p:cNvPr>
          <p:cNvSpPr txBox="1"/>
          <p:nvPr/>
        </p:nvSpPr>
        <p:spPr>
          <a:xfrm>
            <a:off x="6803572" y="378320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1101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941E2FB-A6E8-6D88-2082-43B80B4B8CB0}"/>
              </a:ext>
            </a:extLst>
          </p:cNvPr>
          <p:cNvSpPr/>
          <p:nvPr/>
        </p:nvSpPr>
        <p:spPr>
          <a:xfrm rot="16200000">
            <a:off x="4622521" y="3922780"/>
            <a:ext cx="152961" cy="64417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7606D10-ADF7-7BBC-3930-602D11BB8A53}"/>
              </a:ext>
            </a:extLst>
          </p:cNvPr>
          <p:cNvSpPr/>
          <p:nvPr/>
        </p:nvSpPr>
        <p:spPr>
          <a:xfrm rot="16200000">
            <a:off x="5471420" y="3922780"/>
            <a:ext cx="152961" cy="64417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F3206DE0-0EE4-0174-DA76-E2FC8A85B13D}"/>
              </a:ext>
            </a:extLst>
          </p:cNvPr>
          <p:cNvSpPr/>
          <p:nvPr/>
        </p:nvSpPr>
        <p:spPr>
          <a:xfrm rot="16200000">
            <a:off x="6320319" y="3922780"/>
            <a:ext cx="152961" cy="64417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7690EC92-179D-4A74-1C44-7BA3E357757A}"/>
              </a:ext>
            </a:extLst>
          </p:cNvPr>
          <p:cNvSpPr/>
          <p:nvPr/>
        </p:nvSpPr>
        <p:spPr>
          <a:xfrm rot="16200000">
            <a:off x="7169219" y="3922780"/>
            <a:ext cx="152961" cy="64417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B0E74D-2B00-0829-4F09-C29914DE7B4C}"/>
              </a:ext>
            </a:extLst>
          </p:cNvPr>
          <p:cNvSpPr txBox="1"/>
          <p:nvPr/>
        </p:nvSpPr>
        <p:spPr>
          <a:xfrm>
            <a:off x="4521709" y="432134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3F692B-BB97-020E-0ADD-E2F5D89EB0F4}"/>
              </a:ext>
            </a:extLst>
          </p:cNvPr>
          <p:cNvSpPr txBox="1"/>
          <p:nvPr/>
        </p:nvSpPr>
        <p:spPr>
          <a:xfrm>
            <a:off x="5375690" y="432134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4F7C16-2A9E-8F49-FDE1-1CE64F316C89}"/>
              </a:ext>
            </a:extLst>
          </p:cNvPr>
          <p:cNvSpPr txBox="1"/>
          <p:nvPr/>
        </p:nvSpPr>
        <p:spPr>
          <a:xfrm>
            <a:off x="6229671" y="432134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13C916-249C-FD9C-C463-F1A59E6AEDBF}"/>
              </a:ext>
            </a:extLst>
          </p:cNvPr>
          <p:cNvSpPr txBox="1"/>
          <p:nvPr/>
        </p:nvSpPr>
        <p:spPr>
          <a:xfrm>
            <a:off x="7083651" y="432134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B694F56A-2F43-B4C0-5B14-09CB003DBD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982032"/>
              </p:ext>
            </p:extLst>
          </p:nvPr>
        </p:nvGraphicFramePr>
        <p:xfrm>
          <a:off x="9212205" y="1551632"/>
          <a:ext cx="2751192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798">
                  <a:extLst>
                    <a:ext uri="{9D8B030D-6E8A-4147-A177-3AD203B41FA5}">
                      <a16:colId xmlns:a16="http://schemas.microsoft.com/office/drawing/2014/main" val="847319944"/>
                    </a:ext>
                  </a:extLst>
                </a:gridCol>
                <a:gridCol w="687798">
                  <a:extLst>
                    <a:ext uri="{9D8B030D-6E8A-4147-A177-3AD203B41FA5}">
                      <a16:colId xmlns:a16="http://schemas.microsoft.com/office/drawing/2014/main" val="3712253445"/>
                    </a:ext>
                  </a:extLst>
                </a:gridCol>
                <a:gridCol w="687798">
                  <a:extLst>
                    <a:ext uri="{9D8B030D-6E8A-4147-A177-3AD203B41FA5}">
                      <a16:colId xmlns:a16="http://schemas.microsoft.com/office/drawing/2014/main" val="1815202394"/>
                    </a:ext>
                  </a:extLst>
                </a:gridCol>
                <a:gridCol w="687798">
                  <a:extLst>
                    <a:ext uri="{9D8B030D-6E8A-4147-A177-3AD203B41FA5}">
                      <a16:colId xmlns:a16="http://schemas.microsoft.com/office/drawing/2014/main" val="3248918701"/>
                    </a:ext>
                  </a:extLst>
                </a:gridCol>
              </a:tblGrid>
              <a:tr h="30175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919629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502329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807897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038436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8417960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509095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350462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200840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824714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812644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2153234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7626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572827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146031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514076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713935"/>
                  </a:ext>
                </a:extLst>
              </a:tr>
              <a:tr h="301752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39892"/>
                  </a:ext>
                </a:extLst>
              </a:tr>
            </a:tbl>
          </a:graphicData>
        </a:graphic>
      </p:graphicFrame>
      <p:sp>
        <p:nvSpPr>
          <p:cNvPr id="41" name="学论网-www.xuelun.me">
            <a:extLst>
              <a:ext uri="{FF2B5EF4-FFF2-40B4-BE49-F238E27FC236}">
                <a16:creationId xmlns:a16="http://schemas.microsoft.com/office/drawing/2014/main" id="{FC5DE32A-8D20-C8BF-F996-C811D1E7619E}"/>
              </a:ext>
            </a:extLst>
          </p:cNvPr>
          <p:cNvSpPr txBox="1"/>
          <p:nvPr/>
        </p:nvSpPr>
        <p:spPr>
          <a:xfrm>
            <a:off x="664029" y="4837440"/>
            <a:ext cx="7728858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也可以将连续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位二进制数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组合在一起，构成一个八进制数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(Octal)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，例如</a:t>
            </a:r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49EA86-6DBC-583C-A11E-BD1FD1E3DC06}"/>
              </a:ext>
            </a:extLst>
          </p:cNvPr>
          <p:cNvSpPr txBox="1"/>
          <p:nvPr/>
        </p:nvSpPr>
        <p:spPr>
          <a:xfrm>
            <a:off x="1060774" y="5791856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15213 = (35555)</a:t>
            </a:r>
            <a:r>
              <a:rPr lang="en-US" sz="2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D37D51-804E-DD78-F8AA-DFE810BB32DB}"/>
              </a:ext>
            </a:extLst>
          </p:cNvPr>
          <p:cNvSpPr txBox="1"/>
          <p:nvPr/>
        </p:nvSpPr>
        <p:spPr>
          <a:xfrm>
            <a:off x="7036088" y="580200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F69473-EFD8-830D-6D65-3C2F87C6E994}"/>
              </a:ext>
            </a:extLst>
          </p:cNvPr>
          <p:cNvSpPr txBox="1"/>
          <p:nvPr/>
        </p:nvSpPr>
        <p:spPr>
          <a:xfrm>
            <a:off x="6381908" y="580200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C46496-3A92-ED4C-41E7-F2478D50BE26}"/>
              </a:ext>
            </a:extLst>
          </p:cNvPr>
          <p:cNvSpPr txBox="1"/>
          <p:nvPr/>
        </p:nvSpPr>
        <p:spPr>
          <a:xfrm>
            <a:off x="5727729" y="580135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8CB5045-2888-273D-11CE-A6AF20927182}"/>
              </a:ext>
            </a:extLst>
          </p:cNvPr>
          <p:cNvSpPr txBox="1"/>
          <p:nvPr/>
        </p:nvSpPr>
        <p:spPr>
          <a:xfrm>
            <a:off x="5073550" y="579185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CC7D3D-297A-698B-12ED-0AFE4BD44EBD}"/>
              </a:ext>
            </a:extLst>
          </p:cNvPr>
          <p:cNvSpPr txBox="1"/>
          <p:nvPr/>
        </p:nvSpPr>
        <p:spPr>
          <a:xfrm>
            <a:off x="4419371" y="579185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011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84FB8AC2-5321-50F8-9619-9CF88987CA9C}"/>
              </a:ext>
            </a:extLst>
          </p:cNvPr>
          <p:cNvSpPr/>
          <p:nvPr/>
        </p:nvSpPr>
        <p:spPr>
          <a:xfrm rot="16200000">
            <a:off x="4686058" y="6058150"/>
            <a:ext cx="161047" cy="467581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E2A743F4-156E-1BB9-FDFB-55F84799B1E5}"/>
              </a:ext>
            </a:extLst>
          </p:cNvPr>
          <p:cNvSpPr/>
          <p:nvPr/>
        </p:nvSpPr>
        <p:spPr>
          <a:xfrm rot="16200000">
            <a:off x="5338885" y="6058150"/>
            <a:ext cx="161047" cy="467581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9D5CF5BE-1B08-4BC9-9801-3BCBED995043}"/>
              </a:ext>
            </a:extLst>
          </p:cNvPr>
          <p:cNvSpPr/>
          <p:nvPr/>
        </p:nvSpPr>
        <p:spPr>
          <a:xfrm rot="16200000">
            <a:off x="5991712" y="6058150"/>
            <a:ext cx="161047" cy="467581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2381852B-BF07-3E68-5ECA-0C2D5B138E6F}"/>
              </a:ext>
            </a:extLst>
          </p:cNvPr>
          <p:cNvSpPr/>
          <p:nvPr/>
        </p:nvSpPr>
        <p:spPr>
          <a:xfrm rot="16200000">
            <a:off x="6644539" y="6058150"/>
            <a:ext cx="161047" cy="467581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EDC5C2DD-2E00-C293-595A-7D043E77DB76}"/>
              </a:ext>
            </a:extLst>
          </p:cNvPr>
          <p:cNvSpPr/>
          <p:nvPr/>
        </p:nvSpPr>
        <p:spPr>
          <a:xfrm rot="16200000">
            <a:off x="7297367" y="6058150"/>
            <a:ext cx="161047" cy="467581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FE4F270-ABFD-D1A3-A0BD-D2767C13FEFA}"/>
              </a:ext>
            </a:extLst>
          </p:cNvPr>
          <p:cNvSpPr txBox="1"/>
          <p:nvPr/>
        </p:nvSpPr>
        <p:spPr>
          <a:xfrm>
            <a:off x="4589289" y="63963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B979AD-4378-9977-44AC-512C9F4E5264}"/>
              </a:ext>
            </a:extLst>
          </p:cNvPr>
          <p:cNvSpPr txBox="1"/>
          <p:nvPr/>
        </p:nvSpPr>
        <p:spPr>
          <a:xfrm>
            <a:off x="5242116" y="63963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20444D-318F-E9BF-8B69-79723C06F477}"/>
              </a:ext>
            </a:extLst>
          </p:cNvPr>
          <p:cNvSpPr txBox="1"/>
          <p:nvPr/>
        </p:nvSpPr>
        <p:spPr>
          <a:xfrm>
            <a:off x="5894943" y="63963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B99CAD-7C37-E3E8-CBD9-541AF6C2B34D}"/>
              </a:ext>
            </a:extLst>
          </p:cNvPr>
          <p:cNvSpPr txBox="1"/>
          <p:nvPr/>
        </p:nvSpPr>
        <p:spPr>
          <a:xfrm>
            <a:off x="6547770" y="63963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A5869F0-CDEC-618B-509F-A2E41C86D1FA}"/>
              </a:ext>
            </a:extLst>
          </p:cNvPr>
          <p:cNvSpPr txBox="1"/>
          <p:nvPr/>
        </p:nvSpPr>
        <p:spPr>
          <a:xfrm>
            <a:off x="7200598" y="63963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8151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91027B56-7865-75B1-8BD1-9DED469C21F3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位运算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3" name="学论网-www.xuelun.me">
            <a:extLst>
              <a:ext uri="{FF2B5EF4-FFF2-40B4-BE49-F238E27FC236}">
                <a16:creationId xmlns:a16="http://schemas.microsoft.com/office/drawing/2014/main" id="{860FD6CD-A505-982F-5A43-C9D9CD99F5F7}"/>
              </a:ext>
            </a:extLst>
          </p:cNvPr>
          <p:cNvSpPr txBox="1"/>
          <p:nvPr/>
        </p:nvSpPr>
        <p:spPr>
          <a:xfrm>
            <a:off x="664029" y="1814403"/>
            <a:ext cx="10870474" cy="36933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基于二进制的运算也叫布尔代数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(Boolean Algebra)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。在布尔代数中，真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True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和假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False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分别用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表示。在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语言中，我们用位运算来实现布尔代数（二进制运算）。其中最基本的位运算有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&amp;  (AND)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|  (OR)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^  (XOR)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~  (NOT)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&lt;&lt; (LEFT SHIFT)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&gt;&gt; (RIGHT SHIFT)</a:t>
            </a:r>
          </a:p>
        </p:txBody>
      </p:sp>
    </p:spTree>
    <p:extLst>
      <p:ext uri="{BB962C8B-B14F-4D97-AF65-F5344CB8AC3E}">
        <p14:creationId xmlns:p14="http://schemas.microsoft.com/office/powerpoint/2010/main" val="2695557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91027B56-7865-75B1-8BD1-9DED469C21F3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位运算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095A82-28E9-F66C-F460-09E31FEA5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025456"/>
              </p:ext>
            </p:extLst>
          </p:nvPr>
        </p:nvGraphicFramePr>
        <p:xfrm>
          <a:off x="568960" y="1736026"/>
          <a:ext cx="21350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198">
                  <a:extLst>
                    <a:ext uri="{9D8B030D-6E8A-4147-A177-3AD203B41FA5}">
                      <a16:colId xmlns:a16="http://schemas.microsoft.com/office/drawing/2014/main" val="3533243742"/>
                    </a:ext>
                  </a:extLst>
                </a:gridCol>
                <a:gridCol w="592920">
                  <a:extLst>
                    <a:ext uri="{9D8B030D-6E8A-4147-A177-3AD203B41FA5}">
                      <a16:colId xmlns:a16="http://schemas.microsoft.com/office/drawing/2014/main" val="1867741581"/>
                    </a:ext>
                  </a:extLst>
                </a:gridCol>
                <a:gridCol w="955934">
                  <a:extLst>
                    <a:ext uri="{9D8B030D-6E8A-4147-A177-3AD203B41FA5}">
                      <a16:colId xmlns:a16="http://schemas.microsoft.com/office/drawing/2014/main" val="225592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2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19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16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7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504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8ABBB3-9450-2D56-72C5-14286A083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513983"/>
              </p:ext>
            </p:extLst>
          </p:nvPr>
        </p:nvGraphicFramePr>
        <p:xfrm>
          <a:off x="3451497" y="1736026"/>
          <a:ext cx="21350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198">
                  <a:extLst>
                    <a:ext uri="{9D8B030D-6E8A-4147-A177-3AD203B41FA5}">
                      <a16:colId xmlns:a16="http://schemas.microsoft.com/office/drawing/2014/main" val="3533243742"/>
                    </a:ext>
                  </a:extLst>
                </a:gridCol>
                <a:gridCol w="592920">
                  <a:extLst>
                    <a:ext uri="{9D8B030D-6E8A-4147-A177-3AD203B41FA5}">
                      <a16:colId xmlns:a16="http://schemas.microsoft.com/office/drawing/2014/main" val="1867741581"/>
                    </a:ext>
                  </a:extLst>
                </a:gridCol>
                <a:gridCol w="955934">
                  <a:extLst>
                    <a:ext uri="{9D8B030D-6E8A-4147-A177-3AD203B41FA5}">
                      <a16:colId xmlns:a16="http://schemas.microsoft.com/office/drawing/2014/main" val="225592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|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2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19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16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7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5047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608840A-F489-5F04-AB5C-C10C3CA9E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9887463"/>
              </p:ext>
            </p:extLst>
          </p:nvPr>
        </p:nvGraphicFramePr>
        <p:xfrm>
          <a:off x="6334034" y="1736026"/>
          <a:ext cx="21350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198">
                  <a:extLst>
                    <a:ext uri="{9D8B030D-6E8A-4147-A177-3AD203B41FA5}">
                      <a16:colId xmlns:a16="http://schemas.microsoft.com/office/drawing/2014/main" val="3533243742"/>
                    </a:ext>
                  </a:extLst>
                </a:gridCol>
                <a:gridCol w="592920">
                  <a:extLst>
                    <a:ext uri="{9D8B030D-6E8A-4147-A177-3AD203B41FA5}">
                      <a16:colId xmlns:a16="http://schemas.microsoft.com/office/drawing/2014/main" val="1867741581"/>
                    </a:ext>
                  </a:extLst>
                </a:gridCol>
                <a:gridCol w="955934">
                  <a:extLst>
                    <a:ext uri="{9D8B030D-6E8A-4147-A177-3AD203B41FA5}">
                      <a16:colId xmlns:a16="http://schemas.microsoft.com/office/drawing/2014/main" val="225592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^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2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19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16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7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5047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FB83F34-0678-A80D-B101-32CAE17DB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153774"/>
              </p:ext>
            </p:extLst>
          </p:nvPr>
        </p:nvGraphicFramePr>
        <p:xfrm>
          <a:off x="9216571" y="1736026"/>
          <a:ext cx="11791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198">
                  <a:extLst>
                    <a:ext uri="{9D8B030D-6E8A-4147-A177-3AD203B41FA5}">
                      <a16:colId xmlns:a16="http://schemas.microsoft.com/office/drawing/2014/main" val="3533243742"/>
                    </a:ext>
                  </a:extLst>
                </a:gridCol>
                <a:gridCol w="592920">
                  <a:extLst>
                    <a:ext uri="{9D8B030D-6E8A-4147-A177-3AD203B41FA5}">
                      <a16:colId xmlns:a16="http://schemas.microsoft.com/office/drawing/2014/main" val="1867741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~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2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19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16119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1773A29-211E-EEEA-6DE0-4DB7AE5AB3AD}"/>
              </a:ext>
            </a:extLst>
          </p:cNvPr>
          <p:cNvSpPr txBox="1"/>
          <p:nvPr/>
        </p:nvSpPr>
        <p:spPr>
          <a:xfrm>
            <a:off x="568960" y="4049483"/>
            <a:ext cx="2135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0110</a:t>
            </a:r>
          </a:p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&amp;  </a:t>
            </a:r>
            <a:r>
              <a:rPr lang="en-US" sz="2000" u="sng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1100</a:t>
            </a:r>
          </a:p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0100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67993-5521-4A89-9CAF-9C635094AC6B}"/>
              </a:ext>
            </a:extLst>
          </p:cNvPr>
          <p:cNvSpPr txBox="1"/>
          <p:nvPr/>
        </p:nvSpPr>
        <p:spPr>
          <a:xfrm>
            <a:off x="3451497" y="4049482"/>
            <a:ext cx="2135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0110</a:t>
            </a:r>
          </a:p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|  </a:t>
            </a:r>
            <a:r>
              <a:rPr lang="en-US" sz="2000" u="sng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1100</a:t>
            </a:r>
          </a:p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1110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9ABC46-25E8-CB98-FF93-52E43AD5477C}"/>
              </a:ext>
            </a:extLst>
          </p:cNvPr>
          <p:cNvSpPr txBox="1"/>
          <p:nvPr/>
        </p:nvSpPr>
        <p:spPr>
          <a:xfrm>
            <a:off x="6334034" y="4049481"/>
            <a:ext cx="2135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0110</a:t>
            </a:r>
          </a:p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^  </a:t>
            </a:r>
            <a:r>
              <a:rPr lang="en-US" sz="2000" u="sng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1100</a:t>
            </a:r>
          </a:p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1010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7CFE71-F69B-D121-A22E-900925023E2E}"/>
              </a:ext>
            </a:extLst>
          </p:cNvPr>
          <p:cNvSpPr txBox="1"/>
          <p:nvPr/>
        </p:nvSpPr>
        <p:spPr>
          <a:xfrm>
            <a:off x="9216571" y="4049480"/>
            <a:ext cx="2135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~  </a:t>
            </a:r>
            <a:r>
              <a:rPr lang="en-US" sz="2000" u="sng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1100</a:t>
            </a:r>
          </a:p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0011</a:t>
            </a:r>
          </a:p>
        </p:txBody>
      </p:sp>
    </p:spTree>
    <p:extLst>
      <p:ext uri="{BB962C8B-B14F-4D97-AF65-F5344CB8AC3E}">
        <p14:creationId xmlns:p14="http://schemas.microsoft.com/office/powerpoint/2010/main" val="269392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91027B56-7865-75B1-8BD1-9DED469C21F3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位运算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095A82-28E9-F66C-F460-09E31FEA5C61}"/>
              </a:ext>
            </a:extLst>
          </p:cNvPr>
          <p:cNvGraphicFramePr>
            <a:graphicFrameLocks noGrp="1"/>
          </p:cNvGraphicFramePr>
          <p:nvPr/>
        </p:nvGraphicFramePr>
        <p:xfrm>
          <a:off x="568960" y="1736026"/>
          <a:ext cx="21350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198">
                  <a:extLst>
                    <a:ext uri="{9D8B030D-6E8A-4147-A177-3AD203B41FA5}">
                      <a16:colId xmlns:a16="http://schemas.microsoft.com/office/drawing/2014/main" val="3533243742"/>
                    </a:ext>
                  </a:extLst>
                </a:gridCol>
                <a:gridCol w="592920">
                  <a:extLst>
                    <a:ext uri="{9D8B030D-6E8A-4147-A177-3AD203B41FA5}">
                      <a16:colId xmlns:a16="http://schemas.microsoft.com/office/drawing/2014/main" val="1867741581"/>
                    </a:ext>
                  </a:extLst>
                </a:gridCol>
                <a:gridCol w="955934">
                  <a:extLst>
                    <a:ext uri="{9D8B030D-6E8A-4147-A177-3AD203B41FA5}">
                      <a16:colId xmlns:a16="http://schemas.microsoft.com/office/drawing/2014/main" val="225592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2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19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16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7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504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8ABBB3-9450-2D56-72C5-14286A0836CB}"/>
              </a:ext>
            </a:extLst>
          </p:cNvPr>
          <p:cNvGraphicFramePr>
            <a:graphicFrameLocks noGrp="1"/>
          </p:cNvGraphicFramePr>
          <p:nvPr/>
        </p:nvGraphicFramePr>
        <p:xfrm>
          <a:off x="3451497" y="1736026"/>
          <a:ext cx="21350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198">
                  <a:extLst>
                    <a:ext uri="{9D8B030D-6E8A-4147-A177-3AD203B41FA5}">
                      <a16:colId xmlns:a16="http://schemas.microsoft.com/office/drawing/2014/main" val="3533243742"/>
                    </a:ext>
                  </a:extLst>
                </a:gridCol>
                <a:gridCol w="592920">
                  <a:extLst>
                    <a:ext uri="{9D8B030D-6E8A-4147-A177-3AD203B41FA5}">
                      <a16:colId xmlns:a16="http://schemas.microsoft.com/office/drawing/2014/main" val="1867741581"/>
                    </a:ext>
                  </a:extLst>
                </a:gridCol>
                <a:gridCol w="955934">
                  <a:extLst>
                    <a:ext uri="{9D8B030D-6E8A-4147-A177-3AD203B41FA5}">
                      <a16:colId xmlns:a16="http://schemas.microsoft.com/office/drawing/2014/main" val="225592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|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2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19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16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7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5047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608840A-F489-5F04-AB5C-C10C3CA9E194}"/>
              </a:ext>
            </a:extLst>
          </p:cNvPr>
          <p:cNvGraphicFramePr>
            <a:graphicFrameLocks noGrp="1"/>
          </p:cNvGraphicFramePr>
          <p:nvPr/>
        </p:nvGraphicFramePr>
        <p:xfrm>
          <a:off x="6334034" y="1736026"/>
          <a:ext cx="21350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198">
                  <a:extLst>
                    <a:ext uri="{9D8B030D-6E8A-4147-A177-3AD203B41FA5}">
                      <a16:colId xmlns:a16="http://schemas.microsoft.com/office/drawing/2014/main" val="3533243742"/>
                    </a:ext>
                  </a:extLst>
                </a:gridCol>
                <a:gridCol w="592920">
                  <a:extLst>
                    <a:ext uri="{9D8B030D-6E8A-4147-A177-3AD203B41FA5}">
                      <a16:colId xmlns:a16="http://schemas.microsoft.com/office/drawing/2014/main" val="1867741581"/>
                    </a:ext>
                  </a:extLst>
                </a:gridCol>
                <a:gridCol w="955934">
                  <a:extLst>
                    <a:ext uri="{9D8B030D-6E8A-4147-A177-3AD203B41FA5}">
                      <a16:colId xmlns:a16="http://schemas.microsoft.com/office/drawing/2014/main" val="225592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^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2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19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16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7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5047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FB83F34-0678-A80D-B101-32CAE17DB34D}"/>
              </a:ext>
            </a:extLst>
          </p:cNvPr>
          <p:cNvGraphicFramePr>
            <a:graphicFrameLocks noGrp="1"/>
          </p:cNvGraphicFramePr>
          <p:nvPr/>
        </p:nvGraphicFramePr>
        <p:xfrm>
          <a:off x="9216571" y="1736026"/>
          <a:ext cx="11791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198">
                  <a:extLst>
                    <a:ext uri="{9D8B030D-6E8A-4147-A177-3AD203B41FA5}">
                      <a16:colId xmlns:a16="http://schemas.microsoft.com/office/drawing/2014/main" val="3533243742"/>
                    </a:ext>
                  </a:extLst>
                </a:gridCol>
                <a:gridCol w="592920">
                  <a:extLst>
                    <a:ext uri="{9D8B030D-6E8A-4147-A177-3AD203B41FA5}">
                      <a16:colId xmlns:a16="http://schemas.microsoft.com/office/drawing/2014/main" val="1867741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~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2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19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16119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92D7B19-C956-2355-CBD8-46F4ABE739B4}"/>
              </a:ext>
            </a:extLst>
          </p:cNvPr>
          <p:cNvSpPr txBox="1"/>
          <p:nvPr/>
        </p:nvSpPr>
        <p:spPr>
          <a:xfrm>
            <a:off x="568960" y="5277395"/>
            <a:ext cx="2135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A&amp;B is True only when A AND B are both True.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97314-61BF-6A2E-B42E-BFD5C88FC815}"/>
              </a:ext>
            </a:extLst>
          </p:cNvPr>
          <p:cNvSpPr txBox="1"/>
          <p:nvPr/>
        </p:nvSpPr>
        <p:spPr>
          <a:xfrm>
            <a:off x="3451497" y="5273041"/>
            <a:ext cx="21350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A|B is True only when either A OR B is True.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8B935-FA3A-377D-1FDD-1B6F764C1D44}"/>
              </a:ext>
            </a:extLst>
          </p:cNvPr>
          <p:cNvSpPr txBox="1"/>
          <p:nvPr/>
        </p:nvSpPr>
        <p:spPr>
          <a:xfrm>
            <a:off x="6334033" y="5273040"/>
            <a:ext cx="22743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A^B is True only when either A is true or B is True,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but not BOTH</a:t>
            </a:r>
            <a:r>
              <a:rPr lang="en-US" sz="16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. (A^B is True only when A and B differs).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C14AF5-FA92-29FF-E90B-6A4053E6D6DC}"/>
              </a:ext>
            </a:extLst>
          </p:cNvPr>
          <p:cNvSpPr txBox="1"/>
          <p:nvPr/>
        </p:nvSpPr>
        <p:spPr>
          <a:xfrm>
            <a:off x="9216570" y="5281750"/>
            <a:ext cx="21350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~A is True only when A is False.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773A29-211E-EEEA-6DE0-4DB7AE5AB3AD}"/>
              </a:ext>
            </a:extLst>
          </p:cNvPr>
          <p:cNvSpPr txBox="1"/>
          <p:nvPr/>
        </p:nvSpPr>
        <p:spPr>
          <a:xfrm>
            <a:off x="568960" y="4049483"/>
            <a:ext cx="2135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0110</a:t>
            </a:r>
          </a:p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&amp;  </a:t>
            </a:r>
            <a:r>
              <a:rPr lang="en-US" sz="2000" u="sng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1100</a:t>
            </a:r>
          </a:p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0100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67993-5521-4A89-9CAF-9C635094AC6B}"/>
              </a:ext>
            </a:extLst>
          </p:cNvPr>
          <p:cNvSpPr txBox="1"/>
          <p:nvPr/>
        </p:nvSpPr>
        <p:spPr>
          <a:xfrm>
            <a:off x="3451497" y="4049482"/>
            <a:ext cx="2135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0110</a:t>
            </a:r>
          </a:p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|  </a:t>
            </a:r>
            <a:r>
              <a:rPr lang="en-US" sz="2000" u="sng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1100</a:t>
            </a:r>
          </a:p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1110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9ABC46-25E8-CB98-FF93-52E43AD5477C}"/>
              </a:ext>
            </a:extLst>
          </p:cNvPr>
          <p:cNvSpPr txBox="1"/>
          <p:nvPr/>
        </p:nvSpPr>
        <p:spPr>
          <a:xfrm>
            <a:off x="6334034" y="4049481"/>
            <a:ext cx="2135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0110</a:t>
            </a:r>
          </a:p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^  </a:t>
            </a:r>
            <a:r>
              <a:rPr lang="en-US" sz="2000" u="sng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1100</a:t>
            </a:r>
          </a:p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1010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7CFE71-F69B-D121-A22E-900925023E2E}"/>
              </a:ext>
            </a:extLst>
          </p:cNvPr>
          <p:cNvSpPr txBox="1"/>
          <p:nvPr/>
        </p:nvSpPr>
        <p:spPr>
          <a:xfrm>
            <a:off x="9216571" y="4049480"/>
            <a:ext cx="21350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~  </a:t>
            </a:r>
            <a:r>
              <a:rPr lang="en-US" sz="2000" u="sng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1100</a:t>
            </a:r>
          </a:p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0011</a:t>
            </a:r>
          </a:p>
        </p:txBody>
      </p:sp>
    </p:spTree>
    <p:extLst>
      <p:ext uri="{BB962C8B-B14F-4D97-AF65-F5344CB8AC3E}">
        <p14:creationId xmlns:p14="http://schemas.microsoft.com/office/powerpoint/2010/main" val="2574380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91027B56-7865-75B1-8BD1-9DED469C21F3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位运算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095A82-28E9-F66C-F460-09E31FEA5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311659"/>
              </p:ext>
            </p:extLst>
          </p:nvPr>
        </p:nvGraphicFramePr>
        <p:xfrm>
          <a:off x="647337" y="1927497"/>
          <a:ext cx="21350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198">
                  <a:extLst>
                    <a:ext uri="{9D8B030D-6E8A-4147-A177-3AD203B41FA5}">
                      <a16:colId xmlns:a16="http://schemas.microsoft.com/office/drawing/2014/main" val="3533243742"/>
                    </a:ext>
                  </a:extLst>
                </a:gridCol>
                <a:gridCol w="592920">
                  <a:extLst>
                    <a:ext uri="{9D8B030D-6E8A-4147-A177-3AD203B41FA5}">
                      <a16:colId xmlns:a16="http://schemas.microsoft.com/office/drawing/2014/main" val="1867741581"/>
                    </a:ext>
                  </a:extLst>
                </a:gridCol>
                <a:gridCol w="955934">
                  <a:extLst>
                    <a:ext uri="{9D8B030D-6E8A-4147-A177-3AD203B41FA5}">
                      <a16:colId xmlns:a16="http://schemas.microsoft.com/office/drawing/2014/main" val="225592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2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19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16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7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504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8ABBB3-9450-2D56-72C5-14286A083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157255"/>
              </p:ext>
            </p:extLst>
          </p:nvPr>
        </p:nvGraphicFramePr>
        <p:xfrm>
          <a:off x="647337" y="4144942"/>
          <a:ext cx="21350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198">
                  <a:extLst>
                    <a:ext uri="{9D8B030D-6E8A-4147-A177-3AD203B41FA5}">
                      <a16:colId xmlns:a16="http://schemas.microsoft.com/office/drawing/2014/main" val="3533243742"/>
                    </a:ext>
                  </a:extLst>
                </a:gridCol>
                <a:gridCol w="592920">
                  <a:extLst>
                    <a:ext uri="{9D8B030D-6E8A-4147-A177-3AD203B41FA5}">
                      <a16:colId xmlns:a16="http://schemas.microsoft.com/office/drawing/2014/main" val="1867741581"/>
                    </a:ext>
                  </a:extLst>
                </a:gridCol>
                <a:gridCol w="955934">
                  <a:extLst>
                    <a:ext uri="{9D8B030D-6E8A-4147-A177-3AD203B41FA5}">
                      <a16:colId xmlns:a16="http://schemas.microsoft.com/office/drawing/2014/main" val="225592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|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2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19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16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7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5047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608840A-F489-5F04-AB5C-C10C3CA9E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683740"/>
              </p:ext>
            </p:extLst>
          </p:nvPr>
        </p:nvGraphicFramePr>
        <p:xfrm>
          <a:off x="3351349" y="1927497"/>
          <a:ext cx="21350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198">
                  <a:extLst>
                    <a:ext uri="{9D8B030D-6E8A-4147-A177-3AD203B41FA5}">
                      <a16:colId xmlns:a16="http://schemas.microsoft.com/office/drawing/2014/main" val="3533243742"/>
                    </a:ext>
                  </a:extLst>
                </a:gridCol>
                <a:gridCol w="592920">
                  <a:extLst>
                    <a:ext uri="{9D8B030D-6E8A-4147-A177-3AD203B41FA5}">
                      <a16:colId xmlns:a16="http://schemas.microsoft.com/office/drawing/2014/main" val="1867741581"/>
                    </a:ext>
                  </a:extLst>
                </a:gridCol>
                <a:gridCol w="955934">
                  <a:extLst>
                    <a:ext uri="{9D8B030D-6E8A-4147-A177-3AD203B41FA5}">
                      <a16:colId xmlns:a16="http://schemas.microsoft.com/office/drawing/2014/main" val="225592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^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2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19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16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7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5047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FB83F34-0678-A80D-B101-32CAE17DB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808881"/>
              </p:ext>
            </p:extLst>
          </p:nvPr>
        </p:nvGraphicFramePr>
        <p:xfrm>
          <a:off x="3354977" y="4152537"/>
          <a:ext cx="11791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198">
                  <a:extLst>
                    <a:ext uri="{9D8B030D-6E8A-4147-A177-3AD203B41FA5}">
                      <a16:colId xmlns:a16="http://schemas.microsoft.com/office/drawing/2014/main" val="3533243742"/>
                    </a:ext>
                  </a:extLst>
                </a:gridCol>
                <a:gridCol w="592920">
                  <a:extLst>
                    <a:ext uri="{9D8B030D-6E8A-4147-A177-3AD203B41FA5}">
                      <a16:colId xmlns:a16="http://schemas.microsoft.com/office/drawing/2014/main" val="1867741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~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2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19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16119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92D7B19-C956-2355-CBD8-46F4ABE739B4}"/>
              </a:ext>
            </a:extLst>
          </p:cNvPr>
          <p:cNvSpPr txBox="1"/>
          <p:nvPr/>
        </p:nvSpPr>
        <p:spPr>
          <a:xfrm>
            <a:off x="7426960" y="1636563"/>
            <a:ext cx="29971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A    01001110</a:t>
            </a:r>
          </a:p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B    11100001</a:t>
            </a:r>
          </a:p>
          <a:p>
            <a:endParaRPr lang="en-US" sz="20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A&amp;B   ????????</a:t>
            </a:r>
          </a:p>
          <a:p>
            <a:endParaRPr lang="en-US" sz="20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A|B   ????????</a:t>
            </a:r>
          </a:p>
          <a:p>
            <a:endParaRPr lang="en-US" sz="20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A^B   ????????</a:t>
            </a:r>
          </a:p>
          <a:p>
            <a:endParaRPr lang="en-US" sz="20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~A    ????????</a:t>
            </a:r>
          </a:p>
          <a:p>
            <a:endParaRPr lang="en-US" sz="20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~B    ????????</a:t>
            </a:r>
          </a:p>
          <a:p>
            <a:endParaRPr lang="en-US" sz="20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A|~B  ????????</a:t>
            </a:r>
          </a:p>
          <a:p>
            <a:endParaRPr lang="en-US" sz="20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~A^B  ????????</a:t>
            </a:r>
          </a:p>
        </p:txBody>
      </p:sp>
    </p:spTree>
    <p:extLst>
      <p:ext uri="{BB962C8B-B14F-4D97-AF65-F5344CB8AC3E}">
        <p14:creationId xmlns:p14="http://schemas.microsoft.com/office/powerpoint/2010/main" val="3873499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91027B56-7865-75B1-8BD1-9DED469C21F3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位运算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095A82-28E9-F66C-F460-09E31FEA5C61}"/>
              </a:ext>
            </a:extLst>
          </p:cNvPr>
          <p:cNvGraphicFramePr>
            <a:graphicFrameLocks noGrp="1"/>
          </p:cNvGraphicFramePr>
          <p:nvPr/>
        </p:nvGraphicFramePr>
        <p:xfrm>
          <a:off x="647337" y="1927497"/>
          <a:ext cx="21350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198">
                  <a:extLst>
                    <a:ext uri="{9D8B030D-6E8A-4147-A177-3AD203B41FA5}">
                      <a16:colId xmlns:a16="http://schemas.microsoft.com/office/drawing/2014/main" val="3533243742"/>
                    </a:ext>
                  </a:extLst>
                </a:gridCol>
                <a:gridCol w="592920">
                  <a:extLst>
                    <a:ext uri="{9D8B030D-6E8A-4147-A177-3AD203B41FA5}">
                      <a16:colId xmlns:a16="http://schemas.microsoft.com/office/drawing/2014/main" val="1867741581"/>
                    </a:ext>
                  </a:extLst>
                </a:gridCol>
                <a:gridCol w="955934">
                  <a:extLst>
                    <a:ext uri="{9D8B030D-6E8A-4147-A177-3AD203B41FA5}">
                      <a16:colId xmlns:a16="http://schemas.microsoft.com/office/drawing/2014/main" val="225592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&amp;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2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19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16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7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504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C8ABBB3-9450-2D56-72C5-14286A0836CB}"/>
              </a:ext>
            </a:extLst>
          </p:cNvPr>
          <p:cNvGraphicFramePr>
            <a:graphicFrameLocks noGrp="1"/>
          </p:cNvGraphicFramePr>
          <p:nvPr/>
        </p:nvGraphicFramePr>
        <p:xfrm>
          <a:off x="647337" y="4144942"/>
          <a:ext cx="21350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198">
                  <a:extLst>
                    <a:ext uri="{9D8B030D-6E8A-4147-A177-3AD203B41FA5}">
                      <a16:colId xmlns:a16="http://schemas.microsoft.com/office/drawing/2014/main" val="3533243742"/>
                    </a:ext>
                  </a:extLst>
                </a:gridCol>
                <a:gridCol w="592920">
                  <a:extLst>
                    <a:ext uri="{9D8B030D-6E8A-4147-A177-3AD203B41FA5}">
                      <a16:colId xmlns:a16="http://schemas.microsoft.com/office/drawing/2014/main" val="1867741581"/>
                    </a:ext>
                  </a:extLst>
                </a:gridCol>
                <a:gridCol w="955934">
                  <a:extLst>
                    <a:ext uri="{9D8B030D-6E8A-4147-A177-3AD203B41FA5}">
                      <a16:colId xmlns:a16="http://schemas.microsoft.com/office/drawing/2014/main" val="225592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|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2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19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16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7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5047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608840A-F489-5F04-AB5C-C10C3CA9E194}"/>
              </a:ext>
            </a:extLst>
          </p:cNvPr>
          <p:cNvGraphicFramePr>
            <a:graphicFrameLocks noGrp="1"/>
          </p:cNvGraphicFramePr>
          <p:nvPr/>
        </p:nvGraphicFramePr>
        <p:xfrm>
          <a:off x="3351349" y="1927497"/>
          <a:ext cx="21350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198">
                  <a:extLst>
                    <a:ext uri="{9D8B030D-6E8A-4147-A177-3AD203B41FA5}">
                      <a16:colId xmlns:a16="http://schemas.microsoft.com/office/drawing/2014/main" val="3533243742"/>
                    </a:ext>
                  </a:extLst>
                </a:gridCol>
                <a:gridCol w="592920">
                  <a:extLst>
                    <a:ext uri="{9D8B030D-6E8A-4147-A177-3AD203B41FA5}">
                      <a16:colId xmlns:a16="http://schemas.microsoft.com/office/drawing/2014/main" val="1867741581"/>
                    </a:ext>
                  </a:extLst>
                </a:gridCol>
                <a:gridCol w="955934">
                  <a:extLst>
                    <a:ext uri="{9D8B030D-6E8A-4147-A177-3AD203B41FA5}">
                      <a16:colId xmlns:a16="http://schemas.microsoft.com/office/drawing/2014/main" val="2255929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^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2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19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16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97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35047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FB83F34-0678-A80D-B101-32CAE17DB34D}"/>
              </a:ext>
            </a:extLst>
          </p:cNvPr>
          <p:cNvGraphicFramePr>
            <a:graphicFrameLocks noGrp="1"/>
          </p:cNvGraphicFramePr>
          <p:nvPr/>
        </p:nvGraphicFramePr>
        <p:xfrm>
          <a:off x="3354977" y="4152537"/>
          <a:ext cx="117911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198">
                  <a:extLst>
                    <a:ext uri="{9D8B030D-6E8A-4147-A177-3AD203B41FA5}">
                      <a16:colId xmlns:a16="http://schemas.microsoft.com/office/drawing/2014/main" val="3533243742"/>
                    </a:ext>
                  </a:extLst>
                </a:gridCol>
                <a:gridCol w="592920">
                  <a:extLst>
                    <a:ext uri="{9D8B030D-6E8A-4147-A177-3AD203B41FA5}">
                      <a16:colId xmlns:a16="http://schemas.microsoft.com/office/drawing/2014/main" val="1867741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~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92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190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161192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92D7B19-C956-2355-CBD8-46F4ABE739B4}"/>
              </a:ext>
            </a:extLst>
          </p:cNvPr>
          <p:cNvSpPr txBox="1"/>
          <p:nvPr/>
        </p:nvSpPr>
        <p:spPr>
          <a:xfrm>
            <a:off x="7426960" y="1636563"/>
            <a:ext cx="29971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A    01001110</a:t>
            </a:r>
          </a:p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B    11100001</a:t>
            </a:r>
          </a:p>
          <a:p>
            <a:endParaRPr lang="en-US" sz="20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A&amp;B   01000000</a:t>
            </a:r>
          </a:p>
          <a:p>
            <a:endParaRPr lang="en-US" sz="20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A|B   11101111</a:t>
            </a:r>
          </a:p>
          <a:p>
            <a:endParaRPr lang="en-US" sz="20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A^B   10101111</a:t>
            </a:r>
          </a:p>
          <a:p>
            <a:endParaRPr lang="en-US" sz="20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~A    10110001</a:t>
            </a:r>
          </a:p>
          <a:p>
            <a:endParaRPr lang="en-US" sz="20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~B    00011110</a:t>
            </a:r>
          </a:p>
          <a:p>
            <a:endParaRPr lang="en-US" sz="20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A|~B  01011110</a:t>
            </a:r>
          </a:p>
          <a:p>
            <a:endParaRPr lang="en-US" sz="20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~A^B  01010000</a:t>
            </a:r>
          </a:p>
        </p:txBody>
      </p:sp>
    </p:spTree>
    <p:extLst>
      <p:ext uri="{BB962C8B-B14F-4D97-AF65-F5344CB8AC3E}">
        <p14:creationId xmlns:p14="http://schemas.microsoft.com/office/powerpoint/2010/main" val="3664932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91027B56-7865-75B1-8BD1-9DED469C21F3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位运算 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右移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3" name="学论网-www.xuelun.me">
            <a:extLst>
              <a:ext uri="{FF2B5EF4-FFF2-40B4-BE49-F238E27FC236}">
                <a16:creationId xmlns:a16="http://schemas.microsoft.com/office/drawing/2014/main" id="{860FD6CD-A505-982F-5A43-C9D9CD99F5F7}"/>
              </a:ext>
            </a:extLst>
          </p:cNvPr>
          <p:cNvSpPr txBox="1"/>
          <p:nvPr/>
        </p:nvSpPr>
        <p:spPr>
          <a:xfrm>
            <a:off x="664029" y="1814403"/>
            <a:ext cx="10870474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移位操作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(Shift Operation)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是将一个二进制数向左（或右）平移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位。</a:t>
            </a:r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08F53E-CDCC-F1F3-9D53-03FF325CEF96}"/>
              </a:ext>
            </a:extLst>
          </p:cNvPr>
          <p:cNvSpPr/>
          <p:nvPr/>
        </p:nvSpPr>
        <p:spPr>
          <a:xfrm>
            <a:off x="4345579" y="2841172"/>
            <a:ext cx="587828" cy="587828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6A1706-4444-B2F2-14AD-426A5043394B}"/>
              </a:ext>
            </a:extLst>
          </p:cNvPr>
          <p:cNvSpPr/>
          <p:nvPr/>
        </p:nvSpPr>
        <p:spPr>
          <a:xfrm>
            <a:off x="4933407" y="2841172"/>
            <a:ext cx="587828" cy="587828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2FB2E3-485C-8CA2-E8B1-8B2EA876BF08}"/>
              </a:ext>
            </a:extLst>
          </p:cNvPr>
          <p:cNvSpPr/>
          <p:nvPr/>
        </p:nvSpPr>
        <p:spPr>
          <a:xfrm>
            <a:off x="5521235" y="2841172"/>
            <a:ext cx="587828" cy="587828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93A14-F4B1-5549-1733-897742315C46}"/>
              </a:ext>
            </a:extLst>
          </p:cNvPr>
          <p:cNvSpPr/>
          <p:nvPr/>
        </p:nvSpPr>
        <p:spPr>
          <a:xfrm>
            <a:off x="6109063" y="2841172"/>
            <a:ext cx="587828" cy="587828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E8579C-0B15-36DD-D37D-D3273259D630}"/>
              </a:ext>
            </a:extLst>
          </p:cNvPr>
          <p:cNvSpPr/>
          <p:nvPr/>
        </p:nvSpPr>
        <p:spPr>
          <a:xfrm>
            <a:off x="6696891" y="2841172"/>
            <a:ext cx="587828" cy="587828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48DB61-B589-01D4-C2F4-B0443C2B9FB5}"/>
              </a:ext>
            </a:extLst>
          </p:cNvPr>
          <p:cNvSpPr/>
          <p:nvPr/>
        </p:nvSpPr>
        <p:spPr>
          <a:xfrm>
            <a:off x="7284718" y="2841172"/>
            <a:ext cx="587828" cy="587828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7F4170-34A3-BA42-06B2-A70F3D11A788}"/>
              </a:ext>
            </a:extLst>
          </p:cNvPr>
          <p:cNvSpPr/>
          <p:nvPr/>
        </p:nvSpPr>
        <p:spPr>
          <a:xfrm>
            <a:off x="7872546" y="2841172"/>
            <a:ext cx="587828" cy="587828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55983F-8606-EF5D-D63E-B87B8E08F42E}"/>
              </a:ext>
            </a:extLst>
          </p:cNvPr>
          <p:cNvSpPr/>
          <p:nvPr/>
        </p:nvSpPr>
        <p:spPr>
          <a:xfrm>
            <a:off x="8460373" y="2841172"/>
            <a:ext cx="587828" cy="587828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B86FB9-C8B2-07ED-5AEB-2BE23F854701}"/>
              </a:ext>
            </a:extLst>
          </p:cNvPr>
          <p:cNvSpPr txBox="1"/>
          <p:nvPr/>
        </p:nvSpPr>
        <p:spPr>
          <a:xfrm>
            <a:off x="2024737" y="29522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F87AC2-ACC4-3175-E561-4D1B7AE2D7DF}"/>
              </a:ext>
            </a:extLst>
          </p:cNvPr>
          <p:cNvSpPr/>
          <p:nvPr/>
        </p:nvSpPr>
        <p:spPr>
          <a:xfrm>
            <a:off x="4933406" y="4086437"/>
            <a:ext cx="587828" cy="587828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0FFFE4-ECC7-8E7A-C13B-1D709A9B839C}"/>
              </a:ext>
            </a:extLst>
          </p:cNvPr>
          <p:cNvSpPr/>
          <p:nvPr/>
        </p:nvSpPr>
        <p:spPr>
          <a:xfrm>
            <a:off x="5521234" y="4086437"/>
            <a:ext cx="587828" cy="587828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C6B650-51D0-6C62-BC8E-0E283489E1A9}"/>
              </a:ext>
            </a:extLst>
          </p:cNvPr>
          <p:cNvSpPr/>
          <p:nvPr/>
        </p:nvSpPr>
        <p:spPr>
          <a:xfrm>
            <a:off x="6109062" y="4086437"/>
            <a:ext cx="587828" cy="587828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1D6075-F634-17CC-4523-0D0CF2830EC7}"/>
              </a:ext>
            </a:extLst>
          </p:cNvPr>
          <p:cNvSpPr/>
          <p:nvPr/>
        </p:nvSpPr>
        <p:spPr>
          <a:xfrm>
            <a:off x="6696890" y="4086437"/>
            <a:ext cx="587828" cy="587828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26B3A2-D9C4-9D82-F631-6E934DE3BA89}"/>
              </a:ext>
            </a:extLst>
          </p:cNvPr>
          <p:cNvSpPr/>
          <p:nvPr/>
        </p:nvSpPr>
        <p:spPr>
          <a:xfrm>
            <a:off x="7284718" y="4086437"/>
            <a:ext cx="587828" cy="587828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DEA4FC-24A9-04B5-CD42-49395D467C73}"/>
              </a:ext>
            </a:extLst>
          </p:cNvPr>
          <p:cNvSpPr/>
          <p:nvPr/>
        </p:nvSpPr>
        <p:spPr>
          <a:xfrm>
            <a:off x="7872545" y="4086437"/>
            <a:ext cx="587828" cy="587828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5BAF0-A7E0-0839-39F1-4F4F0E44F566}"/>
              </a:ext>
            </a:extLst>
          </p:cNvPr>
          <p:cNvSpPr/>
          <p:nvPr/>
        </p:nvSpPr>
        <p:spPr>
          <a:xfrm>
            <a:off x="8460373" y="4086437"/>
            <a:ext cx="587828" cy="587828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18CD67-FF44-AB85-8479-C532AA5AB79D}"/>
              </a:ext>
            </a:extLst>
          </p:cNvPr>
          <p:cNvSpPr/>
          <p:nvPr/>
        </p:nvSpPr>
        <p:spPr>
          <a:xfrm>
            <a:off x="9048200" y="4086437"/>
            <a:ext cx="587828" cy="587828"/>
          </a:xfrm>
          <a:prstGeom prst="rect">
            <a:avLst/>
          </a:prstGeom>
          <a:solidFill>
            <a:srgbClr val="7030A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52FABC-E499-5A75-E518-48EA9EDFAB40}"/>
              </a:ext>
            </a:extLst>
          </p:cNvPr>
          <p:cNvSpPr txBox="1"/>
          <p:nvPr/>
        </p:nvSpPr>
        <p:spPr>
          <a:xfrm>
            <a:off x="1389374" y="41956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&gt;&gt;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D1FE3E-4368-00EB-BF44-E395C8A170A4}"/>
              </a:ext>
            </a:extLst>
          </p:cNvPr>
          <p:cNvSpPr/>
          <p:nvPr/>
        </p:nvSpPr>
        <p:spPr>
          <a:xfrm>
            <a:off x="4343401" y="4086437"/>
            <a:ext cx="587828" cy="587828"/>
          </a:xfrm>
          <a:prstGeom prst="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8E6BDA-A98F-6C78-B262-E19F2BB26179}"/>
              </a:ext>
            </a:extLst>
          </p:cNvPr>
          <p:cNvCxnSpPr>
            <a:stCxn id="9" idx="2"/>
            <a:endCxn id="18" idx="0"/>
          </p:cNvCxnSpPr>
          <p:nvPr/>
        </p:nvCxnSpPr>
        <p:spPr>
          <a:xfrm>
            <a:off x="4639493" y="3429000"/>
            <a:ext cx="587827" cy="657437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0E19EE-B0F2-AC6D-B2CD-8DD32CCE6024}"/>
              </a:ext>
            </a:extLst>
          </p:cNvPr>
          <p:cNvCxnSpPr/>
          <p:nvPr/>
        </p:nvCxnSpPr>
        <p:spPr>
          <a:xfrm>
            <a:off x="5227320" y="3428999"/>
            <a:ext cx="587827" cy="657437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9D814B-ECC1-F501-C86F-9D3801B23F45}"/>
              </a:ext>
            </a:extLst>
          </p:cNvPr>
          <p:cNvCxnSpPr/>
          <p:nvPr/>
        </p:nvCxnSpPr>
        <p:spPr>
          <a:xfrm>
            <a:off x="5812971" y="3428998"/>
            <a:ext cx="587827" cy="657437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808E63-B5A7-FB44-8533-6D858E6737EB}"/>
              </a:ext>
            </a:extLst>
          </p:cNvPr>
          <p:cNvCxnSpPr/>
          <p:nvPr/>
        </p:nvCxnSpPr>
        <p:spPr>
          <a:xfrm>
            <a:off x="6405154" y="3428996"/>
            <a:ext cx="587827" cy="657437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5482AA-972E-FF21-A0D4-CE933760785C}"/>
              </a:ext>
            </a:extLst>
          </p:cNvPr>
          <p:cNvCxnSpPr/>
          <p:nvPr/>
        </p:nvCxnSpPr>
        <p:spPr>
          <a:xfrm>
            <a:off x="6986449" y="3444201"/>
            <a:ext cx="587827" cy="657437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980803-4251-3A94-6853-118E60FE486C}"/>
              </a:ext>
            </a:extLst>
          </p:cNvPr>
          <p:cNvCxnSpPr/>
          <p:nvPr/>
        </p:nvCxnSpPr>
        <p:spPr>
          <a:xfrm>
            <a:off x="7578632" y="3436601"/>
            <a:ext cx="587827" cy="657437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78B847-8A64-840E-1C43-BAAE8947FA8F}"/>
              </a:ext>
            </a:extLst>
          </p:cNvPr>
          <p:cNvCxnSpPr/>
          <p:nvPr/>
        </p:nvCxnSpPr>
        <p:spPr>
          <a:xfrm>
            <a:off x="8162103" y="3421399"/>
            <a:ext cx="587827" cy="657437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EDB5C4-9DC2-109A-69B4-5FE703C45218}"/>
              </a:ext>
            </a:extLst>
          </p:cNvPr>
          <p:cNvCxnSpPr/>
          <p:nvPr/>
        </p:nvCxnSpPr>
        <p:spPr>
          <a:xfrm>
            <a:off x="8749930" y="3436601"/>
            <a:ext cx="587827" cy="657437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DACDCD4-F59D-3052-3D8E-1C6385A786D7}"/>
              </a:ext>
            </a:extLst>
          </p:cNvPr>
          <p:cNvSpPr txBox="1"/>
          <p:nvPr/>
        </p:nvSpPr>
        <p:spPr>
          <a:xfrm>
            <a:off x="9014591" y="469367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忽略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1CBBBA-F7C1-C27B-B115-142407C6B4AA}"/>
              </a:ext>
            </a:extLst>
          </p:cNvPr>
          <p:cNvSpPr txBox="1"/>
          <p:nvPr/>
        </p:nvSpPr>
        <p:spPr>
          <a:xfrm>
            <a:off x="4284898" y="469957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补0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379B40D8-6534-C4DE-6DC5-BAC40AC2B87D}"/>
              </a:ext>
            </a:extLst>
          </p:cNvPr>
          <p:cNvSpPr/>
          <p:nvPr/>
        </p:nvSpPr>
        <p:spPr>
          <a:xfrm rot="16200000">
            <a:off x="6524435" y="2895040"/>
            <a:ext cx="335248" cy="467119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F656E9-FD75-C99D-C624-87483DC65602}"/>
              </a:ext>
            </a:extLst>
          </p:cNvPr>
          <p:cNvSpPr txBox="1"/>
          <p:nvPr/>
        </p:nvSpPr>
        <p:spPr>
          <a:xfrm>
            <a:off x="5524408" y="5477607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&gt;&gt; 1等于(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0110101)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4761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40" grpId="0"/>
      <p:bldP spid="41" grpId="0"/>
      <p:bldP spid="42" grpId="0" animBg="1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91027B56-7865-75B1-8BD1-9DED469C21F3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位运算 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-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左移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3" name="学论网-www.xuelun.me">
            <a:extLst>
              <a:ext uri="{FF2B5EF4-FFF2-40B4-BE49-F238E27FC236}">
                <a16:creationId xmlns:a16="http://schemas.microsoft.com/office/drawing/2014/main" id="{860FD6CD-A505-982F-5A43-C9D9CD99F5F7}"/>
              </a:ext>
            </a:extLst>
          </p:cNvPr>
          <p:cNvSpPr txBox="1"/>
          <p:nvPr/>
        </p:nvSpPr>
        <p:spPr>
          <a:xfrm>
            <a:off x="664029" y="1814403"/>
            <a:ext cx="10870474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移位操作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(Shift Operation)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是将一个二进制数向左（或右）平移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位。</a:t>
            </a:r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08F53E-CDCC-F1F3-9D53-03FF325CEF96}"/>
              </a:ext>
            </a:extLst>
          </p:cNvPr>
          <p:cNvSpPr/>
          <p:nvPr/>
        </p:nvSpPr>
        <p:spPr>
          <a:xfrm>
            <a:off x="4345579" y="2841172"/>
            <a:ext cx="587828" cy="587828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6A1706-4444-B2F2-14AD-426A5043394B}"/>
              </a:ext>
            </a:extLst>
          </p:cNvPr>
          <p:cNvSpPr/>
          <p:nvPr/>
        </p:nvSpPr>
        <p:spPr>
          <a:xfrm>
            <a:off x="4933407" y="2841172"/>
            <a:ext cx="587828" cy="587828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2FB2E3-485C-8CA2-E8B1-8B2EA876BF08}"/>
              </a:ext>
            </a:extLst>
          </p:cNvPr>
          <p:cNvSpPr/>
          <p:nvPr/>
        </p:nvSpPr>
        <p:spPr>
          <a:xfrm>
            <a:off x="5521235" y="2841172"/>
            <a:ext cx="587828" cy="587828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93A14-F4B1-5549-1733-897742315C46}"/>
              </a:ext>
            </a:extLst>
          </p:cNvPr>
          <p:cNvSpPr/>
          <p:nvPr/>
        </p:nvSpPr>
        <p:spPr>
          <a:xfrm>
            <a:off x="6109063" y="2841172"/>
            <a:ext cx="587828" cy="587828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E8579C-0B15-36DD-D37D-D3273259D630}"/>
              </a:ext>
            </a:extLst>
          </p:cNvPr>
          <p:cNvSpPr/>
          <p:nvPr/>
        </p:nvSpPr>
        <p:spPr>
          <a:xfrm>
            <a:off x="6696891" y="2841172"/>
            <a:ext cx="587828" cy="587828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48DB61-B589-01D4-C2F4-B0443C2B9FB5}"/>
              </a:ext>
            </a:extLst>
          </p:cNvPr>
          <p:cNvSpPr/>
          <p:nvPr/>
        </p:nvSpPr>
        <p:spPr>
          <a:xfrm>
            <a:off x="7284718" y="2841172"/>
            <a:ext cx="587828" cy="587828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7F4170-34A3-BA42-06B2-A70F3D11A788}"/>
              </a:ext>
            </a:extLst>
          </p:cNvPr>
          <p:cNvSpPr/>
          <p:nvPr/>
        </p:nvSpPr>
        <p:spPr>
          <a:xfrm>
            <a:off x="7872546" y="2841172"/>
            <a:ext cx="587828" cy="587828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55983F-8606-EF5D-D63E-B87B8E08F42E}"/>
              </a:ext>
            </a:extLst>
          </p:cNvPr>
          <p:cNvSpPr/>
          <p:nvPr/>
        </p:nvSpPr>
        <p:spPr>
          <a:xfrm>
            <a:off x="8460373" y="2841172"/>
            <a:ext cx="587828" cy="587828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B86FB9-C8B2-07ED-5AEB-2BE23F854701}"/>
              </a:ext>
            </a:extLst>
          </p:cNvPr>
          <p:cNvSpPr txBox="1"/>
          <p:nvPr/>
        </p:nvSpPr>
        <p:spPr>
          <a:xfrm>
            <a:off x="2024737" y="29522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F87AC2-ACC4-3175-E561-4D1B7AE2D7DF}"/>
              </a:ext>
            </a:extLst>
          </p:cNvPr>
          <p:cNvSpPr/>
          <p:nvPr/>
        </p:nvSpPr>
        <p:spPr>
          <a:xfrm>
            <a:off x="3187299" y="4051454"/>
            <a:ext cx="587828" cy="587828"/>
          </a:xfrm>
          <a:prstGeom prst="rect">
            <a:avLst/>
          </a:prstGeom>
          <a:solidFill>
            <a:srgbClr val="7030A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0FFFE4-ECC7-8E7A-C13B-1D709A9B839C}"/>
              </a:ext>
            </a:extLst>
          </p:cNvPr>
          <p:cNvSpPr/>
          <p:nvPr/>
        </p:nvSpPr>
        <p:spPr>
          <a:xfrm>
            <a:off x="3775127" y="4051454"/>
            <a:ext cx="587828" cy="587828"/>
          </a:xfrm>
          <a:prstGeom prst="rect">
            <a:avLst/>
          </a:prstGeom>
          <a:solidFill>
            <a:srgbClr val="7030A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C6B650-51D0-6C62-BC8E-0E283489E1A9}"/>
              </a:ext>
            </a:extLst>
          </p:cNvPr>
          <p:cNvSpPr/>
          <p:nvPr/>
        </p:nvSpPr>
        <p:spPr>
          <a:xfrm>
            <a:off x="4362955" y="4051454"/>
            <a:ext cx="587828" cy="587828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1D6075-F634-17CC-4523-0D0CF2830EC7}"/>
              </a:ext>
            </a:extLst>
          </p:cNvPr>
          <p:cNvSpPr/>
          <p:nvPr/>
        </p:nvSpPr>
        <p:spPr>
          <a:xfrm>
            <a:off x="4950783" y="4051454"/>
            <a:ext cx="587828" cy="587828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626B3A2-D9C4-9D82-F631-6E934DE3BA89}"/>
              </a:ext>
            </a:extLst>
          </p:cNvPr>
          <p:cNvSpPr/>
          <p:nvPr/>
        </p:nvSpPr>
        <p:spPr>
          <a:xfrm>
            <a:off x="5538611" y="4051454"/>
            <a:ext cx="587828" cy="587828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DEA4FC-24A9-04B5-CD42-49395D467C73}"/>
              </a:ext>
            </a:extLst>
          </p:cNvPr>
          <p:cNvSpPr/>
          <p:nvPr/>
        </p:nvSpPr>
        <p:spPr>
          <a:xfrm>
            <a:off x="6126438" y="4051454"/>
            <a:ext cx="587828" cy="587828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55BAF0-A7E0-0839-39F1-4F4F0E44F566}"/>
              </a:ext>
            </a:extLst>
          </p:cNvPr>
          <p:cNvSpPr/>
          <p:nvPr/>
        </p:nvSpPr>
        <p:spPr>
          <a:xfrm>
            <a:off x="6714266" y="4051454"/>
            <a:ext cx="587828" cy="587828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918CD67-FF44-AB85-8479-C532AA5AB79D}"/>
              </a:ext>
            </a:extLst>
          </p:cNvPr>
          <p:cNvSpPr/>
          <p:nvPr/>
        </p:nvSpPr>
        <p:spPr>
          <a:xfrm>
            <a:off x="7302093" y="4051454"/>
            <a:ext cx="587828" cy="587828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52FABC-E499-5A75-E518-48EA9EDFAB40}"/>
              </a:ext>
            </a:extLst>
          </p:cNvPr>
          <p:cNvSpPr txBox="1"/>
          <p:nvPr/>
        </p:nvSpPr>
        <p:spPr>
          <a:xfrm>
            <a:off x="1389374" y="419568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&lt;&lt;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D1FE3E-4368-00EB-BF44-E395C8A170A4}"/>
              </a:ext>
            </a:extLst>
          </p:cNvPr>
          <p:cNvSpPr/>
          <p:nvPr/>
        </p:nvSpPr>
        <p:spPr>
          <a:xfrm>
            <a:off x="7890992" y="4051454"/>
            <a:ext cx="587828" cy="587828"/>
          </a:xfrm>
          <a:prstGeom prst="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48E6BDA-A98F-6C78-B262-E19F2BB26179}"/>
              </a:ext>
            </a:extLst>
          </p:cNvPr>
          <p:cNvCxnSpPr>
            <a:stCxn id="9" idx="2"/>
            <a:endCxn id="18" idx="0"/>
          </p:cNvCxnSpPr>
          <p:nvPr/>
        </p:nvCxnSpPr>
        <p:spPr>
          <a:xfrm flipH="1">
            <a:off x="3481213" y="3429000"/>
            <a:ext cx="1158280" cy="622454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0E19EE-B0F2-AC6D-B2CD-8DD32CCE6024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069041" y="3428999"/>
            <a:ext cx="1132153" cy="622455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9D814B-ECC1-F501-C86F-9D3801B23F45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4656869" y="3428998"/>
            <a:ext cx="1129976" cy="622456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9808E63-B5A7-FB44-8533-6D858E6737EB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5244697" y="3428996"/>
            <a:ext cx="1134331" cy="622458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5482AA-972E-FF21-A0D4-CE933760785C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5832525" y="3444201"/>
            <a:ext cx="1127798" cy="607253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D980803-4251-3A94-6853-118E60FE486C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6420352" y="3436601"/>
            <a:ext cx="1132154" cy="614853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378B847-8A64-840E-1C43-BAAE8947FA8F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7008180" y="3421399"/>
            <a:ext cx="1127797" cy="630055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EDB5C4-9DC2-109A-69B4-5FE703C45218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7596007" y="3436601"/>
            <a:ext cx="1127797" cy="614853"/>
          </a:xfrm>
          <a:prstGeom prst="straightConnector1">
            <a:avLst/>
          </a:prstGeom>
          <a:ln w="127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DACDCD4-F59D-3052-3D8E-1C6385A786D7}"/>
              </a:ext>
            </a:extLst>
          </p:cNvPr>
          <p:cNvSpPr txBox="1"/>
          <p:nvPr/>
        </p:nvSpPr>
        <p:spPr>
          <a:xfrm>
            <a:off x="3478087" y="46649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忽略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1CBBBA-F7C1-C27B-B115-142407C6B4AA}"/>
              </a:ext>
            </a:extLst>
          </p:cNvPr>
          <p:cNvSpPr txBox="1"/>
          <p:nvPr/>
        </p:nvSpPr>
        <p:spPr>
          <a:xfrm>
            <a:off x="8228450" y="4664958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补0</a:t>
            </a:r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379B40D8-6534-C4DE-6DC5-BAC40AC2B87D}"/>
              </a:ext>
            </a:extLst>
          </p:cNvPr>
          <p:cNvSpPr/>
          <p:nvPr/>
        </p:nvSpPr>
        <p:spPr>
          <a:xfrm rot="16200000">
            <a:off x="6524435" y="2895040"/>
            <a:ext cx="335248" cy="467119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F656E9-FD75-C99D-C624-87483DC65602}"/>
              </a:ext>
            </a:extLst>
          </p:cNvPr>
          <p:cNvSpPr txBox="1"/>
          <p:nvPr/>
        </p:nvSpPr>
        <p:spPr>
          <a:xfrm>
            <a:off x="5524408" y="5477607"/>
            <a:ext cx="2757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x &lt;&lt; 2等于(101011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0D0B8C-60F6-6F4D-BCF9-D2FAC9E49C70}"/>
              </a:ext>
            </a:extLst>
          </p:cNvPr>
          <p:cNvSpPr/>
          <p:nvPr/>
        </p:nvSpPr>
        <p:spPr>
          <a:xfrm>
            <a:off x="8473392" y="4051454"/>
            <a:ext cx="587828" cy="587828"/>
          </a:xfrm>
          <a:prstGeom prst="rect">
            <a:avLst/>
          </a:prstGeom>
          <a:solidFill>
            <a:srgbClr val="00B05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2438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 animBg="1"/>
      <p:bldP spid="40" grpId="0"/>
      <p:bldP spid="41" grpId="0"/>
      <p:bldP spid="42" grpId="0" animBg="1"/>
      <p:bldP spid="43" grpId="0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91027B56-7865-75B1-8BD1-9DED469C21F3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位运算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3" name="学论网-www.xuelun.me">
            <a:extLst>
              <a:ext uri="{FF2B5EF4-FFF2-40B4-BE49-F238E27FC236}">
                <a16:creationId xmlns:a16="http://schemas.microsoft.com/office/drawing/2014/main" id="{860FD6CD-A505-982F-5A43-C9D9CD99F5F7}"/>
              </a:ext>
            </a:extLst>
          </p:cNvPr>
          <p:cNvSpPr txBox="1"/>
          <p:nvPr/>
        </p:nvSpPr>
        <p:spPr>
          <a:xfrm>
            <a:off x="664029" y="1814403"/>
            <a:ext cx="10870474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移位操作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(Shift Operation)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是将一个二进制数向左（或右）平移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位。</a:t>
            </a:r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E0FA78-68D5-A97A-3427-EF9A644D4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18981"/>
              </p:ext>
            </p:extLst>
          </p:nvPr>
        </p:nvGraphicFramePr>
        <p:xfrm>
          <a:off x="2032000" y="2774391"/>
          <a:ext cx="812799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454532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0807959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43603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Value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Value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78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01100011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10010101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85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x &lt;&lt;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0011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0101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0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x &gt;&gt; 4 (Logical)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0000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0000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543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x &gt;&gt; 4 (Arithmetic)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0000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1111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8096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4761FD6-5840-D994-2AB9-6B7E50367B38}"/>
              </a:ext>
            </a:extLst>
          </p:cNvPr>
          <p:cNvSpPr txBox="1"/>
          <p:nvPr/>
        </p:nvSpPr>
        <p:spPr>
          <a:xfrm>
            <a:off x="10267404" y="3516825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左移补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  <a:endParaRPr lang="en-US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0A80B-75F5-E5DE-C937-AFB0A879FE24}"/>
              </a:ext>
            </a:extLst>
          </p:cNvPr>
          <p:cNvSpPr txBox="1"/>
          <p:nvPr/>
        </p:nvSpPr>
        <p:spPr>
          <a:xfrm>
            <a:off x="10267404" y="3886157"/>
            <a:ext cx="1465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逻辑右移补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  <a:endParaRPr lang="en-US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D93F9-7573-23B7-D2B2-9605F9F5735A}"/>
              </a:ext>
            </a:extLst>
          </p:cNvPr>
          <p:cNvSpPr txBox="1"/>
          <p:nvPr/>
        </p:nvSpPr>
        <p:spPr>
          <a:xfrm>
            <a:off x="10267404" y="426376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算术右移补符号位</a:t>
            </a:r>
            <a:endParaRPr lang="en-US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学论网-www.xuelun.me">
            <a:extLst>
              <a:ext uri="{FF2B5EF4-FFF2-40B4-BE49-F238E27FC236}">
                <a16:creationId xmlns:a16="http://schemas.microsoft.com/office/drawing/2014/main" id="{7B4C8153-751B-A476-10D6-3762CE6FECF6}"/>
              </a:ext>
            </a:extLst>
          </p:cNvPr>
          <p:cNvSpPr txBox="1"/>
          <p:nvPr/>
        </p:nvSpPr>
        <p:spPr>
          <a:xfrm>
            <a:off x="664029" y="5219247"/>
            <a:ext cx="10870474" cy="11079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左移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(x &lt;&lt; N)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相当于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x * 2</a:t>
            </a:r>
            <a:r>
              <a:rPr lang="en-US" altLang="zh-CN" sz="2400" baseline="30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</a:t>
            </a:r>
          </a:p>
          <a:p>
            <a:b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右移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(x &gt;&gt; N)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相当于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x / 2</a:t>
            </a:r>
            <a:r>
              <a:rPr lang="en-US" altLang="zh-CN" sz="2400" baseline="30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909593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A0A0D46F-9225-34CF-C885-1D4E76F3F44A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负数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(Negative Number)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的表示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1B43CB-3DB2-6456-C5D0-465CDB7267F6}"/>
              </a:ext>
            </a:extLst>
          </p:cNvPr>
          <p:cNvSpPr/>
          <p:nvPr/>
        </p:nvSpPr>
        <p:spPr>
          <a:xfrm>
            <a:off x="5522677" y="1606623"/>
            <a:ext cx="587828" cy="587828"/>
          </a:xfrm>
          <a:prstGeom prst="rect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989D70D-80B8-944B-715C-051C9100A3ED}"/>
              </a:ext>
            </a:extLst>
          </p:cNvPr>
          <p:cNvSpPr txBox="1"/>
          <p:nvPr/>
        </p:nvSpPr>
        <p:spPr>
          <a:xfrm>
            <a:off x="3135827" y="165887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Binary: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31657D-E6E1-9E50-5C94-9359A96F7488}"/>
              </a:ext>
            </a:extLst>
          </p:cNvPr>
          <p:cNvSpPr txBox="1"/>
          <p:nvPr/>
        </p:nvSpPr>
        <p:spPr>
          <a:xfrm>
            <a:off x="3135827" y="2400656"/>
            <a:ext cx="233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Unsigned Integer: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AC43E9-7669-4EAB-405D-92C617AB9BC5}"/>
              </a:ext>
            </a:extLst>
          </p:cNvPr>
          <p:cNvSpPr txBox="1"/>
          <p:nvPr/>
        </p:nvSpPr>
        <p:spPr>
          <a:xfrm>
            <a:off x="3135827" y="3064059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Signed Integer: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1E475E-85AD-444E-4F48-C2A6C0AC0447}"/>
              </a:ext>
            </a:extLst>
          </p:cNvPr>
          <p:cNvSpPr txBox="1"/>
          <p:nvPr/>
        </p:nvSpPr>
        <p:spPr>
          <a:xfrm>
            <a:off x="5651615" y="2423983"/>
            <a:ext cx="5973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*2</a:t>
            </a:r>
            <a:r>
              <a:rPr lang="en-US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*2</a:t>
            </a:r>
            <a:r>
              <a:rPr lang="en-US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*2</a:t>
            </a:r>
            <a:r>
              <a:rPr lang="en-US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*2</a:t>
            </a:r>
            <a:r>
              <a:rPr lang="en-US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*2</a:t>
            </a:r>
            <a:r>
              <a:rPr lang="en-US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*2</a:t>
            </a:r>
            <a:r>
              <a:rPr lang="en-US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*2</a:t>
            </a:r>
            <a:r>
              <a:rPr lang="en-US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*2</a:t>
            </a:r>
            <a:r>
              <a:rPr lang="en-US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(246)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99364C-B3DC-F3F1-376F-E5E15D063311}"/>
              </a:ext>
            </a:extLst>
          </p:cNvPr>
          <p:cNvSpPr/>
          <p:nvPr/>
        </p:nvSpPr>
        <p:spPr>
          <a:xfrm>
            <a:off x="6110505" y="1606623"/>
            <a:ext cx="587828" cy="5878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E40BFE-552F-554D-B205-5574FE022C25}"/>
              </a:ext>
            </a:extLst>
          </p:cNvPr>
          <p:cNvSpPr/>
          <p:nvPr/>
        </p:nvSpPr>
        <p:spPr>
          <a:xfrm>
            <a:off x="6698333" y="1606623"/>
            <a:ext cx="587828" cy="5878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B2E84E2-279B-5403-0299-BEC246E529B9}"/>
              </a:ext>
            </a:extLst>
          </p:cNvPr>
          <p:cNvSpPr/>
          <p:nvPr/>
        </p:nvSpPr>
        <p:spPr>
          <a:xfrm>
            <a:off x="7286161" y="1606623"/>
            <a:ext cx="587828" cy="5878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1EB023-19FC-BC37-596A-A2A2337BD644}"/>
              </a:ext>
            </a:extLst>
          </p:cNvPr>
          <p:cNvSpPr/>
          <p:nvPr/>
        </p:nvSpPr>
        <p:spPr>
          <a:xfrm>
            <a:off x="7873989" y="1606623"/>
            <a:ext cx="587828" cy="5878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ED6E95-AF97-C47E-9459-42C65E332993}"/>
              </a:ext>
            </a:extLst>
          </p:cNvPr>
          <p:cNvSpPr/>
          <p:nvPr/>
        </p:nvSpPr>
        <p:spPr>
          <a:xfrm>
            <a:off x="8461816" y="1606623"/>
            <a:ext cx="587828" cy="5878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9D0D7B-7630-B505-E7EC-36FF2E6AED66}"/>
              </a:ext>
            </a:extLst>
          </p:cNvPr>
          <p:cNvSpPr/>
          <p:nvPr/>
        </p:nvSpPr>
        <p:spPr>
          <a:xfrm>
            <a:off x="9049644" y="1606623"/>
            <a:ext cx="587828" cy="5878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C0FD94-2F22-BA69-F047-8D5F3EF5CCA3}"/>
              </a:ext>
            </a:extLst>
          </p:cNvPr>
          <p:cNvSpPr/>
          <p:nvPr/>
        </p:nvSpPr>
        <p:spPr>
          <a:xfrm>
            <a:off x="9637471" y="1606623"/>
            <a:ext cx="587828" cy="5878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4106B1D-EA6F-C17E-6B74-BBFD282CBFFA}"/>
              </a:ext>
            </a:extLst>
          </p:cNvPr>
          <p:cNvSpPr txBox="1"/>
          <p:nvPr/>
        </p:nvSpPr>
        <p:spPr>
          <a:xfrm>
            <a:off x="5547111" y="3064059"/>
            <a:ext cx="609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*2</a:t>
            </a:r>
            <a:r>
              <a:rPr lang="en-US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*2</a:t>
            </a:r>
            <a:r>
              <a:rPr lang="en-US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*2</a:t>
            </a:r>
            <a:r>
              <a:rPr lang="en-US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*2</a:t>
            </a:r>
            <a:r>
              <a:rPr lang="en-US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*2</a:t>
            </a:r>
            <a:r>
              <a:rPr lang="en-US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*2</a:t>
            </a:r>
            <a:r>
              <a:rPr lang="en-US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*2</a:t>
            </a:r>
            <a:r>
              <a:rPr lang="en-US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*2</a:t>
            </a:r>
            <a:r>
              <a:rPr lang="en-US" baseline="300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(-10)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B3B77D5-289A-B381-BBB7-F0F8466E43F7}"/>
              </a:ext>
            </a:extLst>
          </p:cNvPr>
          <p:cNvSpPr txBox="1"/>
          <p:nvPr/>
        </p:nvSpPr>
        <p:spPr>
          <a:xfrm>
            <a:off x="213632" y="3564791"/>
            <a:ext cx="6091102" cy="329320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C6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600" i="1" dirty="0" err="1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sz="1600" dirty="0">
              <a:solidFill>
                <a:srgbClr val="3D7B7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sz="1600" dirty="0"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-10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    Hex:</a:t>
            </a:r>
            <a:r>
              <a:rPr lang="en-US" sz="1600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600" b="1" dirty="0" err="1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600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%hhx</a:t>
            </a:r>
            <a:r>
              <a:rPr lang="en-US" sz="1600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  <a:endParaRPr lang="en-US" sz="1600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 Binary:</a:t>
            </a:r>
            <a:r>
              <a:rPr lang="en-US" sz="1600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\t</a:t>
            </a:r>
            <a:r>
              <a:rPr lang="en-US" sz="1600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&gt;=</a:t>
            </a:r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--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dirty="0">
              <a:solidFill>
                <a:srgbClr val="BBBBBB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putchar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((n</a:t>
            </a:r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1&lt;&lt;</a:t>
            </a:r>
            <a:r>
              <a:rPr lang="en-US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'1'</a:t>
            </a:r>
            <a:r>
              <a:rPr lang="en-US" sz="1600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'0'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 Signed:</a:t>
            </a:r>
            <a:r>
              <a:rPr lang="en-US" sz="1600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600" b="1" dirty="0" err="1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600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%hhd</a:t>
            </a:r>
            <a:r>
              <a:rPr lang="en-US" sz="1600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  <a:endParaRPr lang="en-US" sz="1600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"Unsigned:</a:t>
            </a:r>
            <a:r>
              <a:rPr lang="en-US" sz="1600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sz="1600" b="1" dirty="0" err="1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600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%hhu</a:t>
            </a:r>
            <a:r>
              <a:rPr lang="en-US" sz="1600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)n);</a:t>
            </a:r>
            <a:endParaRPr lang="en-US" sz="1600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sz="1600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8DCEEF-270B-A0CB-AB97-30EBA1FD1B1A}"/>
              </a:ext>
            </a:extLst>
          </p:cNvPr>
          <p:cNvSpPr txBox="1"/>
          <p:nvPr/>
        </p:nvSpPr>
        <p:spPr>
          <a:xfrm>
            <a:off x="7373977" y="4472731"/>
            <a:ext cx="4432935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./negative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Hex:       f6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Binary:       11110110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Signed:       -10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Unsigned:       246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A888585-C1E1-FEAD-5EC3-F4283A217BFE}"/>
              </a:ext>
            </a:extLst>
          </p:cNvPr>
          <p:cNvSpPr txBox="1"/>
          <p:nvPr/>
        </p:nvSpPr>
        <p:spPr>
          <a:xfrm>
            <a:off x="7295594" y="4053125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输出</a:t>
            </a:r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8A2010C8-A792-57F8-F471-BDD3F33CCF88}"/>
              </a:ext>
            </a:extLst>
          </p:cNvPr>
          <p:cNvSpPr/>
          <p:nvPr/>
        </p:nvSpPr>
        <p:spPr>
          <a:xfrm>
            <a:off x="5496766" y="2984202"/>
            <a:ext cx="807990" cy="52904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7FB094-1F99-1219-1680-239BF84CFB83}"/>
              </a:ext>
            </a:extLst>
          </p:cNvPr>
          <p:cNvSpPr txBox="1"/>
          <p:nvPr/>
        </p:nvSpPr>
        <p:spPr>
          <a:xfrm>
            <a:off x="5473326" y="3516383"/>
            <a:ext cx="2377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Signed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Integer最高位比特相当于符号位</a:t>
            </a:r>
            <a:r>
              <a:rPr lang="zh-CN" altLang="en-US" sz="16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。</a:t>
            </a:r>
            <a:endParaRPr lang="en-US" sz="1600" dirty="0">
              <a:solidFill>
                <a:srgbClr val="FF0000"/>
              </a:solidFill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0A2694B0-2E84-5F6C-E389-91FD36E149B6}"/>
              </a:ext>
            </a:extLst>
          </p:cNvPr>
          <p:cNvSpPr/>
          <p:nvPr/>
        </p:nvSpPr>
        <p:spPr>
          <a:xfrm>
            <a:off x="1052301" y="2005280"/>
            <a:ext cx="1828800" cy="105877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b="1" dirty="0"/>
              <a:t>负数的二进制转十进制</a:t>
            </a:r>
          </a:p>
        </p:txBody>
      </p:sp>
    </p:spTree>
    <p:extLst>
      <p:ext uri="{BB962C8B-B14F-4D97-AF65-F5344CB8AC3E}">
        <p14:creationId xmlns:p14="http://schemas.microsoft.com/office/powerpoint/2010/main" val="367856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>
            <a:fillRect/>
          </a:stretch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21189" y="2793810"/>
            <a:ext cx="81421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6000" b="1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二进制表示</a:t>
            </a:r>
            <a:endParaRPr kumimoji="0" lang="zh-CN" alt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中山大学计算机学院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>
            <a:fillRect/>
          </a:stretch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  <p:sp>
        <p:nvSpPr>
          <p:cNvPr id="17" name="TextBox 6"/>
          <p:cNvSpPr txBox="1"/>
          <p:nvPr/>
        </p:nvSpPr>
        <p:spPr>
          <a:xfrm>
            <a:off x="5270365" y="5644929"/>
            <a:ext cx="1979981" cy="400085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1472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讲课人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1472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：张晓溪</a:t>
            </a: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14723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Freeform 7"/>
          <p:cNvSpPr>
            <a:spLocks noChangeAspect="1" noEditPoints="1"/>
          </p:cNvSpPr>
          <p:nvPr/>
        </p:nvSpPr>
        <p:spPr bwMode="auto">
          <a:xfrm>
            <a:off x="4549092" y="5611849"/>
            <a:ext cx="462900" cy="466244"/>
          </a:xfrm>
          <a:custGeom>
            <a:avLst/>
            <a:gdLst>
              <a:gd name="T0" fmla="*/ 661 w 904"/>
              <a:gd name="T1" fmla="*/ 461 h 905"/>
              <a:gd name="T2" fmla="*/ 661 w 904"/>
              <a:gd name="T3" fmla="*/ 339 h 905"/>
              <a:gd name="T4" fmla="*/ 605 w 904"/>
              <a:gd name="T5" fmla="*/ 339 h 905"/>
              <a:gd name="T6" fmla="*/ 605 w 904"/>
              <a:gd name="T7" fmla="*/ 461 h 905"/>
              <a:gd name="T8" fmla="*/ 456 w 904"/>
              <a:gd name="T9" fmla="*/ 610 h 905"/>
              <a:gd name="T10" fmla="*/ 453 w 904"/>
              <a:gd name="T11" fmla="*/ 610 h 905"/>
              <a:gd name="T12" fmla="*/ 452 w 904"/>
              <a:gd name="T13" fmla="*/ 610 h 905"/>
              <a:gd name="T14" fmla="*/ 451 w 904"/>
              <a:gd name="T15" fmla="*/ 610 h 905"/>
              <a:gd name="T16" fmla="*/ 448 w 904"/>
              <a:gd name="T17" fmla="*/ 610 h 905"/>
              <a:gd name="T18" fmla="*/ 299 w 904"/>
              <a:gd name="T19" fmla="*/ 461 h 905"/>
              <a:gd name="T20" fmla="*/ 299 w 904"/>
              <a:gd name="T21" fmla="*/ 339 h 905"/>
              <a:gd name="T22" fmla="*/ 244 w 904"/>
              <a:gd name="T23" fmla="*/ 339 h 905"/>
              <a:gd name="T24" fmla="*/ 244 w 904"/>
              <a:gd name="T25" fmla="*/ 461 h 905"/>
              <a:gd name="T26" fmla="*/ 419 w 904"/>
              <a:gd name="T27" fmla="*/ 664 h 905"/>
              <a:gd name="T28" fmla="*/ 419 w 904"/>
              <a:gd name="T29" fmla="*/ 752 h 905"/>
              <a:gd name="T30" fmla="*/ 295 w 904"/>
              <a:gd name="T31" fmla="*/ 787 h 905"/>
              <a:gd name="T32" fmla="*/ 610 w 904"/>
              <a:gd name="T33" fmla="*/ 787 h 905"/>
              <a:gd name="T34" fmla="*/ 484 w 904"/>
              <a:gd name="T35" fmla="*/ 751 h 905"/>
              <a:gd name="T36" fmla="*/ 484 w 904"/>
              <a:gd name="T37" fmla="*/ 664 h 905"/>
              <a:gd name="T38" fmla="*/ 661 w 904"/>
              <a:gd name="T39" fmla="*/ 461 h 905"/>
              <a:gd name="T40" fmla="*/ 450 w 904"/>
              <a:gd name="T41" fmla="*/ 558 h 905"/>
              <a:gd name="T42" fmla="*/ 452 w 904"/>
              <a:gd name="T43" fmla="*/ 558 h 905"/>
              <a:gd name="T44" fmla="*/ 454 w 904"/>
              <a:gd name="T45" fmla="*/ 558 h 905"/>
              <a:gd name="T46" fmla="*/ 554 w 904"/>
              <a:gd name="T47" fmla="*/ 459 h 905"/>
              <a:gd name="T48" fmla="*/ 554 w 904"/>
              <a:gd name="T49" fmla="*/ 218 h 905"/>
              <a:gd name="T50" fmla="*/ 454 w 904"/>
              <a:gd name="T51" fmla="*/ 118 h 905"/>
              <a:gd name="T52" fmla="*/ 452 w 904"/>
              <a:gd name="T53" fmla="*/ 118 h 905"/>
              <a:gd name="T54" fmla="*/ 450 w 904"/>
              <a:gd name="T55" fmla="*/ 118 h 905"/>
              <a:gd name="T56" fmla="*/ 351 w 904"/>
              <a:gd name="T57" fmla="*/ 218 h 905"/>
              <a:gd name="T58" fmla="*/ 351 w 904"/>
              <a:gd name="T59" fmla="*/ 459 h 905"/>
              <a:gd name="T60" fmla="*/ 450 w 904"/>
              <a:gd name="T61" fmla="*/ 558 h 905"/>
              <a:gd name="T62" fmla="*/ 452 w 904"/>
              <a:gd name="T63" fmla="*/ 0 h 905"/>
              <a:gd name="T64" fmla="*/ 904 w 904"/>
              <a:gd name="T65" fmla="*/ 453 h 905"/>
              <a:gd name="T66" fmla="*/ 452 w 904"/>
              <a:gd name="T67" fmla="*/ 905 h 905"/>
              <a:gd name="T68" fmla="*/ 0 w 904"/>
              <a:gd name="T69" fmla="*/ 453 h 905"/>
              <a:gd name="T70" fmla="*/ 452 w 904"/>
              <a:gd name="T71" fmla="*/ 0 h 9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04" h="905">
                <a:moveTo>
                  <a:pt x="661" y="461"/>
                </a:moveTo>
                <a:lnTo>
                  <a:pt x="661" y="339"/>
                </a:lnTo>
                <a:cubicBezTo>
                  <a:pt x="661" y="304"/>
                  <a:pt x="605" y="304"/>
                  <a:pt x="605" y="339"/>
                </a:cubicBezTo>
                <a:lnTo>
                  <a:pt x="605" y="461"/>
                </a:lnTo>
                <a:cubicBezTo>
                  <a:pt x="605" y="543"/>
                  <a:pt x="538" y="610"/>
                  <a:pt x="456" y="610"/>
                </a:cubicBezTo>
                <a:cubicBezTo>
                  <a:pt x="455" y="610"/>
                  <a:pt x="454" y="610"/>
                  <a:pt x="453" y="610"/>
                </a:cubicBezTo>
                <a:lnTo>
                  <a:pt x="452" y="610"/>
                </a:lnTo>
                <a:lnTo>
                  <a:pt x="451" y="610"/>
                </a:lnTo>
                <a:cubicBezTo>
                  <a:pt x="450" y="610"/>
                  <a:pt x="449" y="610"/>
                  <a:pt x="448" y="610"/>
                </a:cubicBezTo>
                <a:cubicBezTo>
                  <a:pt x="366" y="610"/>
                  <a:pt x="299" y="543"/>
                  <a:pt x="299" y="461"/>
                </a:cubicBezTo>
                <a:lnTo>
                  <a:pt x="299" y="339"/>
                </a:lnTo>
                <a:cubicBezTo>
                  <a:pt x="299" y="304"/>
                  <a:pt x="244" y="304"/>
                  <a:pt x="244" y="339"/>
                </a:cubicBezTo>
                <a:cubicBezTo>
                  <a:pt x="244" y="355"/>
                  <a:pt x="244" y="461"/>
                  <a:pt x="244" y="461"/>
                </a:cubicBezTo>
                <a:cubicBezTo>
                  <a:pt x="244" y="564"/>
                  <a:pt x="320" y="650"/>
                  <a:pt x="419" y="664"/>
                </a:cubicBezTo>
                <a:lnTo>
                  <a:pt x="419" y="752"/>
                </a:lnTo>
                <a:lnTo>
                  <a:pt x="295" y="787"/>
                </a:lnTo>
                <a:lnTo>
                  <a:pt x="610" y="787"/>
                </a:lnTo>
                <a:lnTo>
                  <a:pt x="484" y="751"/>
                </a:lnTo>
                <a:lnTo>
                  <a:pt x="484" y="664"/>
                </a:lnTo>
                <a:cubicBezTo>
                  <a:pt x="584" y="650"/>
                  <a:pt x="661" y="564"/>
                  <a:pt x="661" y="461"/>
                </a:cubicBezTo>
                <a:close/>
                <a:moveTo>
                  <a:pt x="450" y="558"/>
                </a:moveTo>
                <a:cubicBezTo>
                  <a:pt x="451" y="558"/>
                  <a:pt x="451" y="558"/>
                  <a:pt x="452" y="558"/>
                </a:cubicBezTo>
                <a:cubicBezTo>
                  <a:pt x="453" y="558"/>
                  <a:pt x="453" y="558"/>
                  <a:pt x="454" y="558"/>
                </a:cubicBezTo>
                <a:cubicBezTo>
                  <a:pt x="509" y="558"/>
                  <a:pt x="554" y="514"/>
                  <a:pt x="554" y="459"/>
                </a:cubicBezTo>
                <a:lnTo>
                  <a:pt x="554" y="218"/>
                </a:lnTo>
                <a:cubicBezTo>
                  <a:pt x="554" y="163"/>
                  <a:pt x="509" y="118"/>
                  <a:pt x="454" y="118"/>
                </a:cubicBezTo>
                <a:cubicBezTo>
                  <a:pt x="453" y="118"/>
                  <a:pt x="453" y="118"/>
                  <a:pt x="452" y="118"/>
                </a:cubicBezTo>
                <a:cubicBezTo>
                  <a:pt x="452" y="118"/>
                  <a:pt x="451" y="118"/>
                  <a:pt x="450" y="118"/>
                </a:cubicBezTo>
                <a:cubicBezTo>
                  <a:pt x="395" y="118"/>
                  <a:pt x="351" y="163"/>
                  <a:pt x="351" y="218"/>
                </a:cubicBezTo>
                <a:lnTo>
                  <a:pt x="351" y="459"/>
                </a:lnTo>
                <a:cubicBezTo>
                  <a:pt x="351" y="514"/>
                  <a:pt x="395" y="558"/>
                  <a:pt x="450" y="558"/>
                </a:cubicBezTo>
                <a:close/>
                <a:moveTo>
                  <a:pt x="452" y="0"/>
                </a:moveTo>
                <a:cubicBezTo>
                  <a:pt x="702" y="0"/>
                  <a:pt x="904" y="203"/>
                  <a:pt x="904" y="453"/>
                </a:cubicBezTo>
                <a:cubicBezTo>
                  <a:pt x="904" y="702"/>
                  <a:pt x="702" y="905"/>
                  <a:pt x="452" y="905"/>
                </a:cubicBezTo>
                <a:cubicBezTo>
                  <a:pt x="202" y="905"/>
                  <a:pt x="0" y="702"/>
                  <a:pt x="0" y="453"/>
                </a:cubicBezTo>
                <a:cubicBezTo>
                  <a:pt x="0" y="203"/>
                  <a:pt x="202" y="0"/>
                  <a:pt x="452" y="0"/>
                </a:cubicBezTo>
                <a:close/>
              </a:path>
            </a:pathLst>
          </a:custGeom>
          <a:solidFill>
            <a:srgbClr val="014723"/>
          </a:solidFill>
          <a:ln>
            <a:noFill/>
          </a:ln>
        </p:spPr>
        <p:txBody>
          <a:bodyPr vert="horz" wrap="square" lIns="91416" tIns="45708" rIns="91416" bIns="45708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5193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学论网-矩形 1">
            <a:extLst>
              <a:ext uri="{FF2B5EF4-FFF2-40B4-BE49-F238E27FC236}">
                <a16:creationId xmlns:a16="http://schemas.microsoft.com/office/drawing/2014/main" id="{52262A9E-05D9-9328-A662-D433C937562B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负数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(Negative Number)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的表示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5" name="学论网-www.xuelun.me">
            <a:extLst>
              <a:ext uri="{FF2B5EF4-FFF2-40B4-BE49-F238E27FC236}">
                <a16:creationId xmlns:a16="http://schemas.microsoft.com/office/drawing/2014/main" id="{B31078D4-FBD0-FB67-3F9A-DFE8B0A9575A}"/>
              </a:ext>
            </a:extLst>
          </p:cNvPr>
          <p:cNvSpPr txBox="1"/>
          <p:nvPr/>
        </p:nvSpPr>
        <p:spPr>
          <a:xfrm>
            <a:off x="664029" y="1814403"/>
            <a:ext cx="10870474" cy="369331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二的补码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(Two's Complement)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是最常用的有符号数的二进制表示方法：</a:t>
            </a:r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algn="ctr"/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Negative(N) = 2</a:t>
            </a:r>
            <a:r>
              <a:rPr lang="en-US" altLang="zh-CN" sz="2400" baseline="30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- N</a:t>
            </a:r>
          </a:p>
          <a:p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2400" b="1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其中，</a:t>
            </a:r>
            <a:r>
              <a:rPr lang="en-US" altLang="zh-CN" sz="2400" b="1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en-US" sz="2400" b="1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是位数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。举个例子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char n = -22;</a:t>
            </a:r>
          </a:p>
          <a:p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-22 :=   2</a:t>
            </a:r>
            <a:r>
              <a:rPr lang="en-US" altLang="zh-CN" sz="2400" baseline="30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8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- 22</a:t>
            </a:r>
          </a:p>
          <a:p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:=  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,0000,0000 </a:t>
            </a:r>
            <a:b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   -   0001,0110</a:t>
            </a:r>
          </a:p>
          <a:p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:=     1110,1010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32127F-4392-D6B5-ADAE-712CA1FD0221}"/>
              </a:ext>
            </a:extLst>
          </p:cNvPr>
          <p:cNvSpPr txBox="1"/>
          <p:nvPr/>
        </p:nvSpPr>
        <p:spPr>
          <a:xfrm>
            <a:off x="4832195" y="4066478"/>
            <a:ext cx="5464098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N" b="1" dirty="0">
                <a:solidFill>
                  <a:srgbClr val="FF0000"/>
                </a:solidFill>
              </a:rPr>
              <a:t>由于char型</a:t>
            </a:r>
            <a:r>
              <a:rPr lang="en-US" altLang="zh-CN" b="1" dirty="0">
                <a:solidFill>
                  <a:srgbClr val="FF0000"/>
                </a:solidFill>
              </a:rPr>
              <a:t>8</a:t>
            </a:r>
            <a:r>
              <a:rPr lang="zh-CN" altLang="en-US" b="1" dirty="0">
                <a:solidFill>
                  <a:srgbClr val="FF0000"/>
                </a:solidFill>
              </a:rPr>
              <a:t>个</a:t>
            </a:r>
            <a:r>
              <a:rPr lang="en-US" altLang="zh-CN" b="1" dirty="0">
                <a:solidFill>
                  <a:srgbClr val="FF0000"/>
                </a:solidFill>
              </a:rPr>
              <a:t>bit (1</a:t>
            </a:r>
            <a:r>
              <a:rPr lang="zh-CN" altLang="en-US" b="1" dirty="0">
                <a:solidFill>
                  <a:srgbClr val="FF0000"/>
                </a:solidFill>
              </a:rPr>
              <a:t>个字节，所以此处 </a:t>
            </a:r>
            <a:r>
              <a:rPr lang="en-US" altLang="zh-CN" b="1" dirty="0">
                <a:solidFill>
                  <a:srgbClr val="FF0000"/>
                </a:solidFill>
              </a:rPr>
              <a:t>k = 8</a:t>
            </a:r>
            <a:r>
              <a:rPr lang="zh-CN" altLang="en-US" b="1" dirty="0">
                <a:solidFill>
                  <a:srgbClr val="FF0000"/>
                </a:solidFill>
              </a:rPr>
              <a:t>。若定义变量 </a:t>
            </a:r>
            <a:r>
              <a:rPr lang="en-US" altLang="zh-CN" b="1" dirty="0">
                <a:solidFill>
                  <a:srgbClr val="FF0000"/>
                </a:solidFill>
              </a:rPr>
              <a:t>n</a:t>
            </a:r>
            <a:r>
              <a:rPr lang="zh-CN" altLang="en-US" b="1" dirty="0">
                <a:solidFill>
                  <a:srgbClr val="FF0000"/>
                </a:solidFill>
              </a:rPr>
              <a:t> 为 </a:t>
            </a:r>
            <a:r>
              <a:rPr lang="en-US" altLang="zh-CN" b="1" dirty="0">
                <a:solidFill>
                  <a:srgbClr val="FF0000"/>
                </a:solidFill>
              </a:rPr>
              <a:t>short</a:t>
            </a:r>
            <a:r>
              <a:rPr lang="zh-CN" altLang="en-US" b="1" dirty="0">
                <a:solidFill>
                  <a:srgbClr val="FF0000"/>
                </a:solidFill>
              </a:rPr>
              <a:t>类型，则</a:t>
            </a:r>
            <a:r>
              <a:rPr lang="en-US" altLang="zh-CN" b="1" dirty="0">
                <a:solidFill>
                  <a:srgbClr val="FF0000"/>
                </a:solidFill>
              </a:rPr>
              <a:t>k = 16</a:t>
            </a:r>
            <a:endParaRPr lang="en-CN" b="1" dirty="0">
              <a:solidFill>
                <a:srgbClr val="FF0000"/>
              </a:solidFill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7196E66C-8B54-D1A0-25A2-8A4D47A5A688}"/>
              </a:ext>
            </a:extLst>
          </p:cNvPr>
          <p:cNvSpPr/>
          <p:nvPr/>
        </p:nvSpPr>
        <p:spPr>
          <a:xfrm rot="1085879">
            <a:off x="4179708" y="5113073"/>
            <a:ext cx="2808480" cy="114701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b="1" dirty="0"/>
              <a:t>十进制负数转二进制机器码</a:t>
            </a:r>
            <a:r>
              <a:rPr lang="zh-CN" altLang="en-US" b="1" dirty="0"/>
              <a:t>（方法一）</a:t>
            </a:r>
            <a:endParaRPr lang="en-CN" b="1" dirty="0"/>
          </a:p>
        </p:txBody>
      </p:sp>
    </p:spTree>
    <p:extLst>
      <p:ext uri="{BB962C8B-B14F-4D97-AF65-F5344CB8AC3E}">
        <p14:creationId xmlns:p14="http://schemas.microsoft.com/office/powerpoint/2010/main" val="3879325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学论网-矩形 1">
            <a:extLst>
              <a:ext uri="{FF2B5EF4-FFF2-40B4-BE49-F238E27FC236}">
                <a16:creationId xmlns:a16="http://schemas.microsoft.com/office/drawing/2014/main" id="{52262A9E-05D9-9328-A662-D433C937562B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负数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(Negative Number)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的表示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5" name="学论网-www.xuelun.me">
            <a:extLst>
              <a:ext uri="{FF2B5EF4-FFF2-40B4-BE49-F238E27FC236}">
                <a16:creationId xmlns:a16="http://schemas.microsoft.com/office/drawing/2014/main" id="{B31078D4-FBD0-FB67-3F9A-DFE8B0A9575A}"/>
              </a:ext>
            </a:extLst>
          </p:cNvPr>
          <p:cNvSpPr txBox="1"/>
          <p:nvPr/>
        </p:nvSpPr>
        <p:spPr>
          <a:xfrm>
            <a:off x="664029" y="1814403"/>
            <a:ext cx="10870474" cy="258532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二的补码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(Two's Complement)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是最常用的有符号数的二进制表示方法：</a:t>
            </a:r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algn="ctr"/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Negative(N) = (2</a:t>
            </a:r>
            <a:r>
              <a:rPr lang="en-US" altLang="zh-CN" sz="2400" baseline="30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 - N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+ 1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（</a:t>
            </a:r>
            <a:r>
              <a:rPr lang="zh-CN" altLang="en-CN" sz="24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等价于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上一页的公式）</a:t>
            </a:r>
            <a:endParaRPr lang="en-US" altLang="zh-CN" sz="2400" dirty="0">
              <a:solidFill>
                <a:srgbClr val="FF0000"/>
              </a:solidFill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2400" b="1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其中，</a:t>
            </a:r>
            <a:r>
              <a:rPr lang="en-US" altLang="zh-CN" sz="2400" b="1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en-US" sz="2400" b="1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是位数。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举个例子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char n = -22;</a:t>
            </a:r>
          </a:p>
          <a:p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3D1C52-872D-D764-8C80-5788C9A4E275}"/>
              </a:ext>
            </a:extLst>
          </p:cNvPr>
          <p:cNvSpPr txBox="1"/>
          <p:nvPr/>
        </p:nvSpPr>
        <p:spPr>
          <a:xfrm>
            <a:off x="7119257" y="3938062"/>
            <a:ext cx="4984057" cy="193899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1111,1111    ---- 2</a:t>
            </a:r>
            <a:r>
              <a:rPr lang="en-US" altLang="zh-CN" sz="2400" baseline="30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8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-1</a:t>
            </a:r>
          </a:p>
          <a:p>
            <a:r>
              <a:rPr lang="en-US" altLang="zh-CN" sz="2400" u="sng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-  0001,0110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---- 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原码</a:t>
            </a:r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1110,1001</a:t>
            </a:r>
            <a:r>
              <a:rPr 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sym typeface="Wingdings" pitchFamily="2" charset="2"/>
              </a:rPr>
              <a:t>---- </a:t>
            </a:r>
            <a:r>
              <a:rPr lang="en-US" sz="24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sym typeface="Wingdings" pitchFamily="2" charset="2"/>
              </a:rPr>
              <a:t>取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sym typeface="Wingdings" pitchFamily="2" charset="2"/>
              </a:rPr>
              <a:t>反码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  <a:sym typeface="Wingdings" pitchFamily="2" charset="2"/>
            </a:endParaRPr>
          </a:p>
          <a:p>
            <a:r>
              <a:rPr lang="en-US" sz="2400" u="sng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+          1</a:t>
            </a:r>
            <a:r>
              <a:rPr 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---- 加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</a:p>
          <a:p>
            <a:r>
              <a:rPr 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1110,1010    ---- </a:t>
            </a:r>
            <a:r>
              <a:rPr lang="en-US" sz="24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得到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补码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B5EAC-BD2C-3B06-D285-EA7235DC3F46}"/>
              </a:ext>
            </a:extLst>
          </p:cNvPr>
          <p:cNvSpPr txBox="1"/>
          <p:nvPr/>
        </p:nvSpPr>
        <p:spPr>
          <a:xfrm>
            <a:off x="5679884" y="5901528"/>
            <a:ext cx="6423430" cy="923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CN" b="1" dirty="0"/>
              <a:t>反码</a:t>
            </a:r>
            <a:r>
              <a:rPr lang="zh-CN" altLang="en-US" b="1" dirty="0"/>
              <a:t>：</a:t>
            </a:r>
            <a:r>
              <a:rPr lang="en-CN" b="1" dirty="0"/>
              <a:t>按位取反</a:t>
            </a:r>
            <a:r>
              <a:rPr lang="zh-CN" altLang="en-US" b="1" dirty="0"/>
              <a:t>，</a:t>
            </a:r>
            <a:r>
              <a:rPr lang="en-US" altLang="zh-CN" b="1" dirty="0"/>
              <a:t>1</a:t>
            </a:r>
            <a:r>
              <a:rPr lang="zh-CN" altLang="en-US" b="1" dirty="0"/>
              <a:t>变成</a:t>
            </a:r>
            <a:r>
              <a:rPr lang="en-US" altLang="zh-CN" b="1" dirty="0"/>
              <a:t>0</a:t>
            </a:r>
            <a:r>
              <a:rPr lang="zh-CN" altLang="en-US" b="1" dirty="0"/>
              <a:t>，</a:t>
            </a:r>
            <a:r>
              <a:rPr lang="en-US" altLang="zh-CN" b="1" dirty="0"/>
              <a:t>0</a:t>
            </a:r>
            <a:r>
              <a:rPr lang="zh-CN" altLang="en-US" b="1" dirty="0"/>
              <a:t>变成</a:t>
            </a:r>
            <a:r>
              <a:rPr lang="en-US" altLang="zh-CN" b="1" dirty="0"/>
              <a:t>1</a:t>
            </a:r>
            <a:r>
              <a:rPr lang="zh-CN" altLang="en-US" b="1" dirty="0"/>
              <a:t>；补码定义就是反码 </a:t>
            </a:r>
            <a:r>
              <a:rPr lang="en-US" altLang="zh-CN" b="1" dirty="0"/>
              <a:t>+</a:t>
            </a:r>
            <a:r>
              <a:rPr lang="zh-CN" altLang="en-US" b="1" dirty="0"/>
              <a:t> </a:t>
            </a:r>
            <a:r>
              <a:rPr lang="en-US" altLang="zh-CN" b="1" dirty="0"/>
              <a:t>1</a:t>
            </a:r>
          </a:p>
          <a:p>
            <a:r>
              <a:rPr lang="en-US" b="1" dirty="0" err="1"/>
              <a:t>请注意</a:t>
            </a:r>
            <a:r>
              <a:rPr lang="zh-CN" altLang="en-US" b="1" dirty="0"/>
              <a:t>：这里的二进制加法和减法中：</a:t>
            </a:r>
            <a:r>
              <a:rPr lang="en-US" altLang="zh-CN" b="1" dirty="0"/>
              <a:t>1+1</a:t>
            </a:r>
            <a:r>
              <a:rPr lang="zh-CN" altLang="en-US" b="1" dirty="0"/>
              <a:t> </a:t>
            </a:r>
            <a:r>
              <a:rPr lang="en-US" altLang="zh-CN" b="1" dirty="0"/>
              <a:t>=</a:t>
            </a:r>
            <a:r>
              <a:rPr lang="zh-CN" altLang="en-US" b="1" dirty="0"/>
              <a:t> </a:t>
            </a:r>
            <a:r>
              <a:rPr lang="en-US" altLang="zh-CN" b="1" dirty="0"/>
              <a:t>1</a:t>
            </a:r>
            <a:r>
              <a:rPr lang="zh-CN" altLang="en-US" b="1" dirty="0"/>
              <a:t>且向高位进</a:t>
            </a:r>
            <a:r>
              <a:rPr lang="en-US" altLang="zh-CN" b="1" dirty="0"/>
              <a:t>1</a:t>
            </a:r>
            <a:r>
              <a:rPr lang="zh-CN" altLang="en-US" b="1" dirty="0"/>
              <a:t>；</a:t>
            </a:r>
            <a:r>
              <a:rPr lang="en-US" altLang="zh-CN" b="1" dirty="0"/>
              <a:t>0-1</a:t>
            </a:r>
            <a:r>
              <a:rPr lang="zh-CN" altLang="en-US" b="1" dirty="0"/>
              <a:t> </a:t>
            </a:r>
            <a:r>
              <a:rPr lang="en-US" altLang="zh-CN" b="1" dirty="0"/>
              <a:t>=</a:t>
            </a:r>
            <a:r>
              <a:rPr lang="zh-CN" altLang="en-US" b="1" dirty="0"/>
              <a:t> </a:t>
            </a:r>
            <a:r>
              <a:rPr lang="en-US" altLang="zh-CN" b="1" dirty="0"/>
              <a:t>1</a:t>
            </a:r>
            <a:r>
              <a:rPr lang="zh-CN" altLang="en-US" b="1" dirty="0"/>
              <a:t>且从高位借</a:t>
            </a:r>
            <a:r>
              <a:rPr lang="en-US" altLang="zh-CN" b="1" dirty="0"/>
              <a:t>1.</a:t>
            </a:r>
            <a:endParaRPr lang="en-CN" b="1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94834EB0-2C22-609F-2D7B-125599742227}"/>
              </a:ext>
            </a:extLst>
          </p:cNvPr>
          <p:cNvSpPr/>
          <p:nvPr/>
        </p:nvSpPr>
        <p:spPr>
          <a:xfrm>
            <a:off x="4435642" y="4082716"/>
            <a:ext cx="2683615" cy="12913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b="1" dirty="0"/>
              <a:t>十进制负数转二进制机器码</a:t>
            </a:r>
            <a:r>
              <a:rPr lang="zh-CN" altLang="en-US" b="1" dirty="0"/>
              <a:t>（方法二）</a:t>
            </a:r>
            <a:endParaRPr lang="en-CN" b="1" dirty="0"/>
          </a:p>
        </p:txBody>
      </p:sp>
    </p:spTree>
    <p:extLst>
      <p:ext uri="{BB962C8B-B14F-4D97-AF65-F5344CB8AC3E}">
        <p14:creationId xmlns:p14="http://schemas.microsoft.com/office/powerpoint/2010/main" val="2906985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学论网-矩形 1">
            <a:extLst>
              <a:ext uri="{FF2B5EF4-FFF2-40B4-BE49-F238E27FC236}">
                <a16:creationId xmlns:a16="http://schemas.microsoft.com/office/drawing/2014/main" id="{52262A9E-05D9-9328-A662-D433C937562B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负数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(Negative Number)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的表示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5" name="学论网-www.xuelun.me">
            <a:extLst>
              <a:ext uri="{FF2B5EF4-FFF2-40B4-BE49-F238E27FC236}">
                <a16:creationId xmlns:a16="http://schemas.microsoft.com/office/drawing/2014/main" id="{B31078D4-FBD0-FB67-3F9A-DFE8B0A9575A}"/>
              </a:ext>
            </a:extLst>
          </p:cNvPr>
          <p:cNvSpPr txBox="1"/>
          <p:nvPr/>
        </p:nvSpPr>
        <p:spPr>
          <a:xfrm>
            <a:off x="664029" y="1814403"/>
            <a:ext cx="10870474" cy="2215991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二的补码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(Two's Complement)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是最常用的有符号数的二进制表示方法：</a:t>
            </a:r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algn="ctr"/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Negative(N) = (2</a:t>
            </a:r>
            <a:r>
              <a:rPr lang="en-US" altLang="zh-CN" sz="2400" baseline="30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 - N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+ 1</a:t>
            </a:r>
          </a:p>
          <a:p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其中，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k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是位数。举个例子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short n = -15213 (0011101101101101)</a:t>
            </a:r>
            <a:r>
              <a:rPr lang="en-US" altLang="zh-CN" sz="2400" baseline="-250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;</a:t>
            </a:r>
          </a:p>
          <a:p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3D1C52-872D-D764-8C80-5788C9A4E275}"/>
              </a:ext>
            </a:extLst>
          </p:cNvPr>
          <p:cNvSpPr txBox="1"/>
          <p:nvPr/>
        </p:nvSpPr>
        <p:spPr>
          <a:xfrm>
            <a:off x="2669421" y="4134005"/>
            <a:ext cx="6853158" cy="193899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1111,1111,1111,1111    ---- 2</a:t>
            </a:r>
            <a:r>
              <a:rPr lang="en-US" altLang="zh-CN" sz="2400" baseline="30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16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-1</a:t>
            </a:r>
          </a:p>
          <a:p>
            <a:r>
              <a:rPr lang="en-US" altLang="zh-CN" sz="2400" u="sng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-  0011,1011,0110,1101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---- 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原码</a:t>
            </a:r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1100,0100,1001,0010</a:t>
            </a:r>
            <a:r>
              <a:rPr 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sym typeface="Wingdings" pitchFamily="2" charset="2"/>
              </a:rPr>
              <a:t>---- </a:t>
            </a:r>
            <a:r>
              <a:rPr lang="en-US" sz="24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sym typeface="Wingdings" pitchFamily="2" charset="2"/>
              </a:rPr>
              <a:t>取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  <a:sym typeface="Wingdings" pitchFamily="2" charset="2"/>
              </a:rPr>
              <a:t>反码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  <a:sym typeface="Wingdings" pitchFamily="2" charset="2"/>
            </a:endParaRPr>
          </a:p>
          <a:p>
            <a:r>
              <a:rPr lang="en-US" sz="2400" u="sng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+                    1</a:t>
            </a:r>
            <a:r>
              <a:rPr 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---- 加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</a:p>
          <a:p>
            <a:r>
              <a:rPr 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1100,0100,1001,0011    ---- </a:t>
            </a:r>
            <a:r>
              <a:rPr lang="en-US" sz="24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得到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补码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A2ED62-8847-4D3B-EA48-E7822F29D977}"/>
              </a:ext>
            </a:extLst>
          </p:cNvPr>
          <p:cNvSpPr txBox="1"/>
          <p:nvPr/>
        </p:nvSpPr>
        <p:spPr>
          <a:xfrm>
            <a:off x="10058400" y="4545874"/>
            <a:ext cx="20116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反码</a:t>
            </a:r>
            <a:r>
              <a:rPr lang="en-US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也可以看作是原码的取反</a:t>
            </a:r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NOT位运算</a:t>
            </a:r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):</a:t>
            </a:r>
          </a:p>
          <a:p>
            <a:endParaRPr lang="en-US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反码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==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~(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原码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8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A0A0D46F-9225-34CF-C885-1D4E76F3F44A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负数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(Negative Number)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的表示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71EDB35-F0CC-2855-B9AE-889CE7ED97D0}"/>
              </a:ext>
            </a:extLst>
          </p:cNvPr>
          <p:cNvGrpSpPr/>
          <p:nvPr/>
        </p:nvGrpSpPr>
        <p:grpSpPr>
          <a:xfrm>
            <a:off x="658489" y="2484629"/>
            <a:ext cx="4127280" cy="3256831"/>
            <a:chOff x="4551362" y="2324100"/>
            <a:chExt cx="3089275" cy="2209800"/>
          </a:xfrm>
        </p:grpSpPr>
        <p:sp>
          <p:nvSpPr>
            <p:cNvPr id="4" name="AutoShape 23">
              <a:extLst>
                <a:ext uri="{FF2B5EF4-FFF2-40B4-BE49-F238E27FC236}">
                  <a16:creationId xmlns:a16="http://schemas.microsoft.com/office/drawing/2014/main" id="{3F71CB3E-1730-926B-439E-64A4363B4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037" y="3619500"/>
              <a:ext cx="152400" cy="152400"/>
            </a:xfrm>
            <a:prstGeom prst="homePlate">
              <a:avLst>
                <a:gd name="adj" fmla="val 25000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5" name="Text Box 27">
              <a:extLst>
                <a:ext uri="{FF2B5EF4-FFF2-40B4-BE49-F238E27FC236}">
                  <a16:creationId xmlns:a16="http://schemas.microsoft.com/office/drawing/2014/main" id="{305AA39A-10F8-E228-2E37-F5012E30A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1362" y="3573463"/>
              <a:ext cx="5905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>
                  <a:latin typeface="Times" charset="0"/>
                </a:rPr>
                <a:t>[0001]</a:t>
              </a:r>
            </a:p>
          </p:txBody>
        </p:sp>
        <p:sp>
          <p:nvSpPr>
            <p:cNvPr id="6" name="Text Box 28">
              <a:extLst>
                <a:ext uri="{FF2B5EF4-FFF2-40B4-BE49-F238E27FC236}">
                  <a16:creationId xmlns:a16="http://schemas.microsoft.com/office/drawing/2014/main" id="{8D609422-A439-ECD4-F804-953BF071C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1362" y="3802063"/>
              <a:ext cx="5905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>
                  <a:latin typeface="Times" charset="0"/>
                </a:rPr>
                <a:t>[0101]</a:t>
              </a:r>
            </a:p>
          </p:txBody>
        </p:sp>
        <p:sp>
          <p:nvSpPr>
            <p:cNvPr id="7" name="Text Box 29">
              <a:extLst>
                <a:ext uri="{FF2B5EF4-FFF2-40B4-BE49-F238E27FC236}">
                  <a16:creationId xmlns:a16="http://schemas.microsoft.com/office/drawing/2014/main" id="{A84E347D-3DFE-40F5-2F0F-8AF43E905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1362" y="4030663"/>
              <a:ext cx="5905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>
                  <a:latin typeface="Times" charset="0"/>
                </a:rPr>
                <a:t>[1011]</a:t>
              </a:r>
            </a:p>
          </p:txBody>
        </p:sp>
        <p:sp>
          <p:nvSpPr>
            <p:cNvPr id="8" name="Text Box 30">
              <a:extLst>
                <a:ext uri="{FF2B5EF4-FFF2-40B4-BE49-F238E27FC236}">
                  <a16:creationId xmlns:a16="http://schemas.microsoft.com/office/drawing/2014/main" id="{A997C3D2-9B3E-BAD4-CED9-107F5CF01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1362" y="4259263"/>
              <a:ext cx="5905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>
                  <a:latin typeface="Times" charset="0"/>
                </a:rPr>
                <a:t>[1111]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4C4912C-EF04-C663-0F4A-D5B891D44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9837" y="3238500"/>
              <a:ext cx="2590800" cy="304800"/>
              <a:chOff x="912" y="1488"/>
              <a:chExt cx="1632" cy="192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0B8E05F7-6104-54F7-CF3A-20C3A7568B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" y="1584"/>
                <a:ext cx="96" cy="96"/>
                <a:chOff x="816" y="1440"/>
                <a:chExt cx="96" cy="192"/>
              </a:xfrm>
            </p:grpSpPr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ECD119C2-6A9E-FD07-6166-711B52586D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440"/>
                  <a:ext cx="96" cy="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8" name="Line 32">
                  <a:extLst>
                    <a:ext uri="{FF2B5EF4-FFF2-40B4-BE49-F238E27FC236}">
                      <a16:creationId xmlns:a16="http://schemas.microsoft.com/office/drawing/2014/main" id="{7889C737-613E-A5BC-7133-7A7FCB84E3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48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47A4CF3C-814A-0309-07AE-D3A5F77D24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08" y="1584"/>
                <a:ext cx="96" cy="96"/>
                <a:chOff x="816" y="1440"/>
                <a:chExt cx="96" cy="192"/>
              </a:xfrm>
            </p:grpSpPr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8233764C-5FBC-C4E4-90BC-9FBE4CF1FE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440"/>
                  <a:ext cx="96" cy="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6" name="Line 37">
                  <a:extLst>
                    <a:ext uri="{FF2B5EF4-FFF2-40B4-BE49-F238E27FC236}">
                      <a16:creationId xmlns:a16="http://schemas.microsoft.com/office/drawing/2014/main" id="{76C71374-E38A-978A-6C38-83A77F0797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48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AA4A3D88-2327-9EB4-7306-F2BBC9D7F5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04" y="1584"/>
                <a:ext cx="96" cy="96"/>
                <a:chOff x="816" y="1440"/>
                <a:chExt cx="96" cy="192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68DB9572-DC5B-FEDF-F546-F00388685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440"/>
                  <a:ext cx="96" cy="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4" name="Line 40">
                  <a:extLst>
                    <a:ext uri="{FF2B5EF4-FFF2-40B4-BE49-F238E27FC236}">
                      <a16:creationId xmlns:a16="http://schemas.microsoft.com/office/drawing/2014/main" id="{03D9E24E-F275-81C3-0DCF-F1DE37CB15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48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DB369390-124F-DFBB-250D-D6CD17F200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1584"/>
                <a:ext cx="96" cy="96"/>
                <a:chOff x="816" y="1440"/>
                <a:chExt cx="96" cy="192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6B22FC70-1A4A-909F-7FEC-A65EEFBB86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440"/>
                  <a:ext cx="96" cy="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2" name="Line 43">
                  <a:extLst>
                    <a:ext uri="{FF2B5EF4-FFF2-40B4-BE49-F238E27FC236}">
                      <a16:creationId xmlns:a16="http://schemas.microsoft.com/office/drawing/2014/main" id="{4DEEB3AF-1144-C124-4B68-CF7D166A6D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48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510E4A80-EC5D-AF1B-F402-0AEDD6B3F8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1584"/>
                <a:ext cx="96" cy="96"/>
                <a:chOff x="816" y="1440"/>
                <a:chExt cx="96" cy="192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806F1D61-6E65-9A04-407D-D2364375D5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440"/>
                  <a:ext cx="96" cy="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10" name="Line 46">
                  <a:extLst>
                    <a:ext uri="{FF2B5EF4-FFF2-40B4-BE49-F238E27FC236}">
                      <a16:creationId xmlns:a16="http://schemas.microsoft.com/office/drawing/2014/main" id="{ACD6C26C-DA25-E773-0D43-F9E1D60F47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48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A4EC6659-6A12-359B-398C-F5C21225E2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584"/>
                <a:ext cx="96" cy="96"/>
                <a:chOff x="816" y="1440"/>
                <a:chExt cx="96" cy="192"/>
              </a:xfrm>
            </p:grpSpPr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960328A7-F62E-96BF-E213-4FBC990008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440"/>
                  <a:ext cx="96" cy="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8" name="Line 49">
                  <a:extLst>
                    <a:ext uri="{FF2B5EF4-FFF2-40B4-BE49-F238E27FC236}">
                      <a16:creationId xmlns:a16="http://schemas.microsoft.com/office/drawing/2014/main" id="{C07AADD4-DDC3-A566-3039-88F0F7D6D4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48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9B2D5D9A-43D0-FD83-B594-2EEAD459F5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1584"/>
                <a:ext cx="96" cy="96"/>
                <a:chOff x="816" y="1440"/>
                <a:chExt cx="96" cy="192"/>
              </a:xfrm>
            </p:grpSpPr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9A64D871-5C13-D756-27E7-6B7A1DE6C4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440"/>
                  <a:ext cx="96" cy="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 dirty="0"/>
                </a:p>
              </p:txBody>
            </p:sp>
            <p:sp>
              <p:nvSpPr>
                <p:cNvPr id="106" name="Line 52">
                  <a:extLst>
                    <a:ext uri="{FF2B5EF4-FFF2-40B4-BE49-F238E27FC236}">
                      <a16:creationId xmlns:a16="http://schemas.microsoft.com/office/drawing/2014/main" id="{08BDDD8D-794C-C225-7E11-CF0ABE1270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48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CA0AB849-AFE6-9C7C-D34E-293D013D4E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84" y="1584"/>
                <a:ext cx="96" cy="96"/>
                <a:chOff x="816" y="1440"/>
                <a:chExt cx="96" cy="192"/>
              </a:xfrm>
            </p:grpSpPr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B244AC8C-D741-4A48-1C41-FC9EFCBCF2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440"/>
                  <a:ext cx="96" cy="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4" name="Line 55">
                  <a:extLst>
                    <a:ext uri="{FF2B5EF4-FFF2-40B4-BE49-F238E27FC236}">
                      <a16:creationId xmlns:a16="http://schemas.microsoft.com/office/drawing/2014/main" id="{25D52A05-5F2C-18B0-8A25-06783F4ED2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48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932D35C0-8B30-6B38-8014-4C9E283400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1584"/>
                <a:ext cx="96" cy="96"/>
                <a:chOff x="816" y="1440"/>
                <a:chExt cx="96" cy="192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F8222A97-BC16-759E-8392-B0F312B87C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440"/>
                  <a:ext cx="96" cy="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2" name="Line 58">
                  <a:extLst>
                    <a:ext uri="{FF2B5EF4-FFF2-40B4-BE49-F238E27FC236}">
                      <a16:creationId xmlns:a16="http://schemas.microsoft.com/office/drawing/2014/main" id="{C14C754A-4080-7A9D-4F39-7E70ED7B05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48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AFC5593C-41D8-EE57-8B15-305FF3AF98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1584"/>
                <a:ext cx="96" cy="96"/>
                <a:chOff x="816" y="1440"/>
                <a:chExt cx="96" cy="192"/>
              </a:xfrm>
            </p:grpSpPr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4EEAA8FB-FFAC-246D-7AFF-892B6E65A5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440"/>
                  <a:ext cx="96" cy="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100" name="Line 61">
                  <a:extLst>
                    <a:ext uri="{FF2B5EF4-FFF2-40B4-BE49-F238E27FC236}">
                      <a16:creationId xmlns:a16="http://schemas.microsoft.com/office/drawing/2014/main" id="{87341EDB-A8EC-AAA2-49F9-3E54DE8326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48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8636AF5F-C3B0-A8BC-9E60-86F0B9AD4A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1584"/>
                <a:ext cx="96" cy="96"/>
                <a:chOff x="816" y="1440"/>
                <a:chExt cx="96" cy="192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0A9BDFFE-B6D2-3F94-6BDF-E68C376D28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440"/>
                  <a:ext cx="96" cy="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8" name="Line 64">
                  <a:extLst>
                    <a:ext uri="{FF2B5EF4-FFF2-40B4-BE49-F238E27FC236}">
                      <a16:creationId xmlns:a16="http://schemas.microsoft.com/office/drawing/2014/main" id="{0C5A34DF-43A4-A6BC-BFDA-CC6708CF63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48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F038FE48-9715-BEE8-91FE-B2505F1AD4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584"/>
                <a:ext cx="96" cy="96"/>
                <a:chOff x="816" y="1440"/>
                <a:chExt cx="96" cy="192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65A2A2E7-EE3B-9303-4A78-4716EDA4BD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440"/>
                  <a:ext cx="96" cy="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6" name="Line 67">
                  <a:extLst>
                    <a:ext uri="{FF2B5EF4-FFF2-40B4-BE49-F238E27FC236}">
                      <a16:creationId xmlns:a16="http://schemas.microsoft.com/office/drawing/2014/main" id="{55E1FC08-97D6-6122-0FE6-EC65163DA6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48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1283C0D-23B9-7598-0A22-DB9B1E5276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1584"/>
                <a:ext cx="96" cy="96"/>
                <a:chOff x="816" y="1440"/>
                <a:chExt cx="96" cy="192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10E0E9A9-8CFA-5079-E3C5-345C5802A8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440"/>
                  <a:ext cx="96" cy="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4" name="Line 70">
                  <a:extLst>
                    <a:ext uri="{FF2B5EF4-FFF2-40B4-BE49-F238E27FC236}">
                      <a16:creationId xmlns:a16="http://schemas.microsoft.com/office/drawing/2014/main" id="{BAF514D0-D06A-AADB-4336-5D08D19A57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48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5BA0432B-EF29-885C-BD14-89C6FFD0DD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0" y="1584"/>
                <a:ext cx="96" cy="96"/>
                <a:chOff x="816" y="1440"/>
                <a:chExt cx="96" cy="192"/>
              </a:xfrm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A17C8626-EBE9-B2DA-0DDA-2B1D813D52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440"/>
                  <a:ext cx="96" cy="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2" name="Line 73">
                  <a:extLst>
                    <a:ext uri="{FF2B5EF4-FFF2-40B4-BE49-F238E27FC236}">
                      <a16:creationId xmlns:a16="http://schemas.microsoft.com/office/drawing/2014/main" id="{2FAB1CB0-BE99-5020-AC77-02AE67D1F5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48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845AE627-6E4F-BFB2-8F33-6D322E3CD6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1584"/>
                <a:ext cx="96" cy="96"/>
                <a:chOff x="816" y="1440"/>
                <a:chExt cx="96" cy="192"/>
              </a:xfrm>
            </p:grpSpPr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D9DF09CB-06B1-18FF-C1A5-A968142E98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440"/>
                  <a:ext cx="96" cy="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90" name="Line 76">
                  <a:extLst>
                    <a:ext uri="{FF2B5EF4-FFF2-40B4-BE49-F238E27FC236}">
                      <a16:creationId xmlns:a16="http://schemas.microsoft.com/office/drawing/2014/main" id="{C12D96C5-F868-4DA4-F7B3-EC5AE95D0A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48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454A041C-F0FF-B866-8A70-3D3000A44CE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1584"/>
                <a:ext cx="96" cy="96"/>
                <a:chOff x="816" y="1440"/>
                <a:chExt cx="96" cy="192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5C3F758F-0CCF-48DA-272C-12C6E5B113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440"/>
                  <a:ext cx="96" cy="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8" name="Line 79">
                  <a:extLst>
                    <a:ext uri="{FF2B5EF4-FFF2-40B4-BE49-F238E27FC236}">
                      <a16:creationId xmlns:a16="http://schemas.microsoft.com/office/drawing/2014/main" id="{6D3E6A0A-BD24-CF90-82B7-C148EB9E8E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48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4FF942B0-F73D-9CED-B0C5-37DCABCF83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8" y="1584"/>
                <a:ext cx="96" cy="96"/>
                <a:chOff x="816" y="1440"/>
                <a:chExt cx="96" cy="192"/>
              </a:xfrm>
            </p:grpSpPr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426C3DA-3FE3-E5C5-889F-AA81229B5B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440"/>
                  <a:ext cx="96" cy="19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xmlns:lc="http://schemas.openxmlformats.org/drawingml/2006/lockedCanvas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  <p:sp>
              <p:nvSpPr>
                <p:cNvPr id="86" name="Line 82">
                  <a:extLst>
                    <a:ext uri="{FF2B5EF4-FFF2-40B4-BE49-F238E27FC236}">
                      <a16:creationId xmlns:a16="http://schemas.microsoft.com/office/drawing/2014/main" id="{88761D8D-3FA4-311C-E190-1C0214C37A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64" y="1488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 xmlns:lc="http://schemas.openxmlformats.org/drawingml/2006/lockedCanvas">
                      <a:noFill/>
                    </a14:hiddenFill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endParaRPr lang="en-US"/>
                </a:p>
              </p:txBody>
            </p:sp>
          </p:grpSp>
          <p:sp>
            <p:nvSpPr>
              <p:cNvPr id="67" name="Line 31">
                <a:extLst>
                  <a:ext uri="{FF2B5EF4-FFF2-40B4-BE49-F238E27FC236}">
                    <a16:creationId xmlns:a16="http://schemas.microsoft.com/office/drawing/2014/main" id="{ECD45872-AF63-EFDA-34E8-AC0A770A24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60" y="1632"/>
                <a:ext cx="15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73851AF4-1C88-26F8-4F66-6A6A4B6AF3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1488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900">
                    <a:latin typeface="Times" charset="0"/>
                  </a:rPr>
                  <a:t>0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FC10E15-C4A8-18D0-9095-289C8E7D8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488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900">
                    <a:latin typeface="Times" charset="0"/>
                  </a:rPr>
                  <a:t>1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C46813D-D107-9524-56D1-9BEEFB12B0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488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900">
                    <a:latin typeface="Times" charset="0"/>
                  </a:rPr>
                  <a:t>2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8D9B24B-96BC-7B5A-1573-42F3B03DEE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1488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900">
                    <a:latin typeface="Times" charset="0"/>
                  </a:rPr>
                  <a:t>3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3CDB7169-69C9-B993-EC0B-6A527E2ED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1488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900">
                    <a:latin typeface="Times" charset="0"/>
                  </a:rPr>
                  <a:t>4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2BDFE9D-7BA6-06EF-419C-DC4EE6BCAF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1488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900">
                    <a:latin typeface="Times" charset="0"/>
                  </a:rPr>
                  <a:t>5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20D0ADF-5B5B-2BFA-7CE9-83B365173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488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900">
                    <a:latin typeface="Times" charset="0"/>
                  </a:rPr>
                  <a:t>6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FBA9440-7648-9750-D01F-319DCC521F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4" y="1488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900">
                    <a:latin typeface="Times" charset="0"/>
                  </a:rPr>
                  <a:t>7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B08A47A-B20C-E204-5DB0-63226B96C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488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900" dirty="0">
                    <a:latin typeface="Times" charset="0"/>
                  </a:rPr>
                  <a:t>8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997776A6-6E66-3739-3F1A-0F5343A33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1488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900">
                    <a:latin typeface="Times" charset="0"/>
                  </a:rPr>
                  <a:t>9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4ACEEA54-BB49-2EBA-10D0-FF161F1CB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488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900">
                    <a:latin typeface="Times" charset="0"/>
                  </a:rPr>
                  <a:t>10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56F89A71-9383-156C-C6AC-4956B5678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1488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900">
                    <a:latin typeface="Times" charset="0"/>
                  </a:rPr>
                  <a:t>11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95E3E6D-018F-B19B-0749-6703EA9084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488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900">
                    <a:latin typeface="Times" charset="0"/>
                  </a:rPr>
                  <a:t>12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805B787-C4F5-4984-704D-C31844E46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1488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900">
                    <a:latin typeface="Times" charset="0"/>
                  </a:rPr>
                  <a:t>13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0EE1825-C63A-5A1D-6173-435FCCAA2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488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900">
                    <a:latin typeface="Times" charset="0"/>
                  </a:rPr>
                  <a:t>14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FDF01C3-652E-F5F1-FCB1-8B7D55396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488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900">
                    <a:latin typeface="Times" charset="0"/>
                  </a:rPr>
                  <a:t>15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EE6AD62-6873-AEE8-8885-79C7AB4C32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488"/>
                <a:ext cx="96" cy="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pPr algn="ctr"/>
                <a:r>
                  <a:rPr lang="en-US" sz="900">
                    <a:latin typeface="Times" charset="0"/>
                  </a:rPr>
                  <a:t>16</a:t>
                </a:r>
              </a:p>
            </p:txBody>
          </p:sp>
        </p:grpSp>
        <p:sp>
          <p:nvSpPr>
            <p:cNvPr id="10" name="AutoShape 102">
              <a:extLst>
                <a:ext uri="{FF2B5EF4-FFF2-40B4-BE49-F238E27FC236}">
                  <a16:creationId xmlns:a16="http://schemas.microsoft.com/office/drawing/2014/main" id="{6109C6F3-D396-58E8-CC5D-A7531265F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2837" y="2370138"/>
              <a:ext cx="152400" cy="152400"/>
            </a:xfrm>
            <a:prstGeom prst="homePlate">
              <a:avLst>
                <a:gd name="adj" fmla="val 25000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1" name="AutoShape 103">
              <a:extLst>
                <a:ext uri="{FF2B5EF4-FFF2-40B4-BE49-F238E27FC236}">
                  <a16:creationId xmlns:a16="http://schemas.microsoft.com/office/drawing/2014/main" id="{20FA7364-3AF6-6C15-2763-5439194AD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3237" y="2598738"/>
              <a:ext cx="152400" cy="152400"/>
            </a:xfrm>
            <a:prstGeom prst="homePlate">
              <a:avLst>
                <a:gd name="adj" fmla="val 25000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" name="AutoShape 104">
              <a:extLst>
                <a:ext uri="{FF2B5EF4-FFF2-40B4-BE49-F238E27FC236}">
                  <a16:creationId xmlns:a16="http://schemas.microsoft.com/office/drawing/2014/main" id="{73797A4D-46ED-707F-E52D-558EFE27D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8437" y="2827338"/>
              <a:ext cx="152400" cy="152400"/>
            </a:xfrm>
            <a:prstGeom prst="homePlate">
              <a:avLst>
                <a:gd name="adj" fmla="val 25000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" name="AutoShape 105">
              <a:extLst>
                <a:ext uri="{FF2B5EF4-FFF2-40B4-BE49-F238E27FC236}">
                  <a16:creationId xmlns:a16="http://schemas.microsoft.com/office/drawing/2014/main" id="{8BFD8D29-3D78-884A-7852-2E063F9AF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037" y="3055938"/>
              <a:ext cx="152400" cy="152400"/>
            </a:xfrm>
            <a:prstGeom prst="homePlate">
              <a:avLst>
                <a:gd name="adj" fmla="val 25000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F7699B-9F43-EFDE-2605-2422554DE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037" y="2370138"/>
              <a:ext cx="1066800" cy="152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07EB9A-37B4-A036-7022-225C9337C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037" y="2598738"/>
              <a:ext cx="457200" cy="152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68814A3-D0CF-FEAD-AECD-68684B8EB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6037" y="2827338"/>
              <a:ext cx="152400" cy="152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" name="Text Box 109">
              <a:extLst>
                <a:ext uri="{FF2B5EF4-FFF2-40B4-BE49-F238E27FC236}">
                  <a16:creationId xmlns:a16="http://schemas.microsoft.com/office/drawing/2014/main" id="{0F9ECDEE-814E-6B92-290D-24897ED4DA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2637" y="23241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>
                  <a:latin typeface="Times" charset="0"/>
                </a:rPr>
                <a:t>2</a:t>
              </a:r>
              <a:r>
                <a:rPr lang="en-US" sz="1200" baseline="30000">
                  <a:latin typeface="Times" charset="0"/>
                </a:rPr>
                <a:t>3</a:t>
              </a:r>
              <a:r>
                <a:rPr lang="en-US" sz="1200">
                  <a:latin typeface="Times" charset="0"/>
                </a:rPr>
                <a:t> = 8</a:t>
              </a:r>
            </a:p>
          </p:txBody>
        </p:sp>
        <p:sp>
          <p:nvSpPr>
            <p:cNvPr id="18" name="Text Box 110">
              <a:extLst>
                <a:ext uri="{FF2B5EF4-FFF2-40B4-BE49-F238E27FC236}">
                  <a16:creationId xmlns:a16="http://schemas.microsoft.com/office/drawing/2014/main" id="{104B773E-71A5-838C-1D1A-3D78507056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2637" y="25527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>
                  <a:latin typeface="Times" charset="0"/>
                </a:rPr>
                <a:t>2</a:t>
              </a:r>
              <a:r>
                <a:rPr lang="en-US" sz="1200" baseline="30000">
                  <a:latin typeface="Times" charset="0"/>
                </a:rPr>
                <a:t>2</a:t>
              </a:r>
              <a:r>
                <a:rPr lang="en-US" sz="1200">
                  <a:latin typeface="Times" charset="0"/>
                </a:rPr>
                <a:t> = 4</a:t>
              </a:r>
            </a:p>
          </p:txBody>
        </p:sp>
        <p:sp>
          <p:nvSpPr>
            <p:cNvPr id="19" name="Text Box 111">
              <a:extLst>
                <a:ext uri="{FF2B5EF4-FFF2-40B4-BE49-F238E27FC236}">
                  <a16:creationId xmlns:a16="http://schemas.microsoft.com/office/drawing/2014/main" id="{84F4110F-2BB2-79BB-AA94-A2B6C0F614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2637" y="27813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>
                  <a:latin typeface="Times" charset="0"/>
                </a:rPr>
                <a:t>2</a:t>
              </a:r>
              <a:r>
                <a:rPr lang="en-US" sz="1200" baseline="30000">
                  <a:latin typeface="Times" charset="0"/>
                </a:rPr>
                <a:t>1</a:t>
              </a:r>
              <a:r>
                <a:rPr lang="en-US" sz="1200">
                  <a:latin typeface="Times" charset="0"/>
                </a:rPr>
                <a:t> = 2</a:t>
              </a:r>
            </a:p>
          </p:txBody>
        </p:sp>
        <p:sp>
          <p:nvSpPr>
            <p:cNvPr id="20" name="Text Box 112">
              <a:extLst>
                <a:ext uri="{FF2B5EF4-FFF2-40B4-BE49-F238E27FC236}">
                  <a16:creationId xmlns:a16="http://schemas.microsoft.com/office/drawing/2014/main" id="{29C418F7-8BED-ADB7-EF14-AEB7325445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2637" y="30099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>
                  <a:latin typeface="Times" charset="0"/>
                </a:rPr>
                <a:t>2</a:t>
              </a:r>
              <a:r>
                <a:rPr lang="en-US" sz="1200" baseline="30000">
                  <a:latin typeface="Times" charset="0"/>
                </a:rPr>
                <a:t>0</a:t>
              </a:r>
              <a:r>
                <a:rPr lang="en-US" sz="1200">
                  <a:latin typeface="Times" charset="0"/>
                </a:rPr>
                <a:t> = 1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973AE71-B0B8-B7B5-CD09-3FB3040665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6037" y="4305300"/>
              <a:ext cx="2286000" cy="152400"/>
              <a:chOff x="960" y="1728"/>
              <a:chExt cx="1440" cy="96"/>
            </a:xfrm>
            <a:solidFill>
              <a:schemeClr val="accent2">
                <a:lumMod val="75000"/>
              </a:schemeClr>
            </a:solidFill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8B534BA-CDA4-31B2-60D4-D3EA5FFBE9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1728"/>
                <a:ext cx="768" cy="96"/>
                <a:chOff x="960" y="1728"/>
                <a:chExt cx="768" cy="96"/>
              </a:xfrm>
              <a:grpFill/>
            </p:grpSpPr>
            <p:sp>
              <p:nvSpPr>
                <p:cNvPr id="48" name="AutoShape 4">
                  <a:extLst>
                    <a:ext uri="{FF2B5EF4-FFF2-40B4-BE49-F238E27FC236}">
                      <a16:creationId xmlns:a16="http://schemas.microsoft.com/office/drawing/2014/main" id="{91FD3645-4AAD-5D4B-AD39-5B06220F98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728"/>
                  <a:ext cx="96" cy="96"/>
                </a:xfrm>
                <a:prstGeom prst="homePlate">
                  <a:avLst>
                    <a:gd name="adj" fmla="val 25000"/>
                  </a:avLst>
                </a:prstGeom>
                <a:grpFill/>
                <a:ln w="9525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+mn-ea"/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56F065EA-488A-F8B3-A81F-E731394775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1728"/>
                  <a:ext cx="672" cy="96"/>
                </a:xfrm>
                <a:prstGeom prst="rect">
                  <a:avLst/>
                </a:prstGeom>
                <a:grpFill/>
                <a:ln w="9525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+mn-ea"/>
                  </a:endParaRPr>
                </a:p>
              </p:txBody>
            </p: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800FCB3-9106-A04B-2374-CC15234D4F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1728"/>
                <a:ext cx="384" cy="96"/>
                <a:chOff x="960" y="1872"/>
                <a:chExt cx="384" cy="96"/>
              </a:xfrm>
              <a:grpFill/>
            </p:grpSpPr>
            <p:sp>
              <p:nvSpPr>
                <p:cNvPr id="46" name="AutoShape 117">
                  <a:extLst>
                    <a:ext uri="{FF2B5EF4-FFF2-40B4-BE49-F238E27FC236}">
                      <a16:creationId xmlns:a16="http://schemas.microsoft.com/office/drawing/2014/main" id="{CF6D23C1-1562-99FE-8325-5FCEF6F337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872"/>
                  <a:ext cx="96" cy="96"/>
                </a:xfrm>
                <a:prstGeom prst="homePlate">
                  <a:avLst>
                    <a:gd name="adj" fmla="val 25000"/>
                  </a:avLst>
                </a:prstGeom>
                <a:grpFill/>
                <a:ln w="9525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+mn-ea"/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E437BC3-7BE3-29F6-C0B5-5AE15C8D1E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1872"/>
                  <a:ext cx="288" cy="96"/>
                </a:xfrm>
                <a:prstGeom prst="rect">
                  <a:avLst/>
                </a:prstGeom>
                <a:grpFill/>
                <a:ln w="9525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+mn-ea"/>
                  </a:endParaRPr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E6A0AC3-688F-B781-F15F-1BF5475FCF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2" y="1728"/>
                <a:ext cx="192" cy="96"/>
                <a:chOff x="960" y="2016"/>
                <a:chExt cx="192" cy="96"/>
              </a:xfrm>
              <a:grpFill/>
            </p:grpSpPr>
            <p:sp>
              <p:nvSpPr>
                <p:cNvPr id="44" name="AutoShape 120">
                  <a:extLst>
                    <a:ext uri="{FF2B5EF4-FFF2-40B4-BE49-F238E27FC236}">
                      <a16:creationId xmlns:a16="http://schemas.microsoft.com/office/drawing/2014/main" id="{60FF3477-0844-A672-A07D-3A5671C585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2016"/>
                  <a:ext cx="96" cy="96"/>
                </a:xfrm>
                <a:prstGeom prst="homePlate">
                  <a:avLst>
                    <a:gd name="adj" fmla="val 25000"/>
                  </a:avLst>
                </a:prstGeom>
                <a:grpFill/>
                <a:ln w="9525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+mn-ea"/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35BED7B6-66FC-6B89-7370-655E9A66CE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2016"/>
                  <a:ext cx="96" cy="96"/>
                </a:xfrm>
                <a:prstGeom prst="rect">
                  <a:avLst/>
                </a:prstGeom>
                <a:grpFill/>
                <a:ln w="9525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+mn-ea"/>
                  </a:endParaRPr>
                </a:p>
              </p:txBody>
            </p:sp>
          </p:grpSp>
          <p:sp>
            <p:nvSpPr>
              <p:cNvPr id="43" name="AutoShape 122">
                <a:extLst>
                  <a:ext uri="{FF2B5EF4-FFF2-40B4-BE49-F238E27FC236}">
                    <a16:creationId xmlns:a16="http://schemas.microsoft.com/office/drawing/2014/main" id="{3D950797-59BA-A82E-26D0-040704DC6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728"/>
                <a:ext cx="96" cy="96"/>
              </a:xfrm>
              <a:prstGeom prst="homePlate">
                <a:avLst>
                  <a:gd name="adj" fmla="val 25000"/>
                </a:avLst>
              </a:prstGeom>
              <a:grpFill/>
              <a:ln w="9525">
                <a:solidFill>
                  <a:schemeClr val="accent2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5498959-9D0F-A74C-7D0E-A2A309087E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6037" y="4076700"/>
              <a:ext cx="1676400" cy="152400"/>
              <a:chOff x="960" y="1872"/>
              <a:chExt cx="1056" cy="96"/>
            </a:xfrm>
            <a:solidFill>
              <a:schemeClr val="accent2">
                <a:lumMod val="75000"/>
              </a:schemeClr>
            </a:solidFill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D518B1CD-4AB5-AD38-35D0-A639C988A1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1872"/>
                <a:ext cx="768" cy="96"/>
                <a:chOff x="960" y="1728"/>
                <a:chExt cx="768" cy="96"/>
              </a:xfrm>
              <a:grpFill/>
            </p:grpSpPr>
            <p:sp>
              <p:nvSpPr>
                <p:cNvPr id="38" name="AutoShape 124">
                  <a:extLst>
                    <a:ext uri="{FF2B5EF4-FFF2-40B4-BE49-F238E27FC236}">
                      <a16:creationId xmlns:a16="http://schemas.microsoft.com/office/drawing/2014/main" id="{F12DC186-09B5-FE0E-B1E6-49526599E7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" y="1728"/>
                  <a:ext cx="96" cy="96"/>
                </a:xfrm>
                <a:prstGeom prst="homePlate">
                  <a:avLst>
                    <a:gd name="adj" fmla="val 25000"/>
                  </a:avLst>
                </a:prstGeom>
                <a:grpFill/>
                <a:ln w="9525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+mn-ea"/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0F1DF2DA-C5E3-40A8-4044-96D02DB443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1728"/>
                  <a:ext cx="672" cy="96"/>
                </a:xfrm>
                <a:prstGeom prst="rect">
                  <a:avLst/>
                </a:prstGeom>
                <a:grpFill/>
                <a:ln w="9525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+mn-ea"/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197AAD79-9A47-6BC3-680D-0E837768BC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1872"/>
                <a:ext cx="192" cy="96"/>
                <a:chOff x="960" y="2016"/>
                <a:chExt cx="192" cy="96"/>
              </a:xfrm>
              <a:grpFill/>
            </p:grpSpPr>
            <p:sp>
              <p:nvSpPr>
                <p:cNvPr id="36" name="AutoShape 130">
                  <a:extLst>
                    <a:ext uri="{FF2B5EF4-FFF2-40B4-BE49-F238E27FC236}">
                      <a16:creationId xmlns:a16="http://schemas.microsoft.com/office/drawing/2014/main" id="{06E1E673-7743-E9A9-4938-7A48559FAD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56" y="2016"/>
                  <a:ext cx="96" cy="96"/>
                </a:xfrm>
                <a:prstGeom prst="homePlate">
                  <a:avLst>
                    <a:gd name="adj" fmla="val 25000"/>
                  </a:avLst>
                </a:prstGeom>
                <a:grpFill/>
                <a:ln w="9525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+mn-ea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43D27677-333A-EEAF-7CD6-26D7546348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2016"/>
                  <a:ext cx="96" cy="96"/>
                </a:xfrm>
                <a:prstGeom prst="rect">
                  <a:avLst/>
                </a:prstGeom>
                <a:grpFill/>
                <a:ln w="9525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+mn-ea"/>
                  </a:endParaRPr>
                </a:p>
              </p:txBody>
            </p:sp>
          </p:grpSp>
          <p:sp>
            <p:nvSpPr>
              <p:cNvPr id="35" name="AutoShape 132">
                <a:extLst>
                  <a:ext uri="{FF2B5EF4-FFF2-40B4-BE49-F238E27FC236}">
                    <a16:creationId xmlns:a16="http://schemas.microsoft.com/office/drawing/2014/main" id="{D5FC14B3-EA50-C90D-5E58-DDC9BF3D9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1872"/>
                <a:ext cx="96" cy="96"/>
              </a:xfrm>
              <a:prstGeom prst="homePlate">
                <a:avLst>
                  <a:gd name="adj" fmla="val 25000"/>
                </a:avLst>
              </a:prstGeom>
              <a:grpFill/>
              <a:ln w="9525">
                <a:solidFill>
                  <a:schemeClr val="accent2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64E3B49-1F0D-4E60-9803-72BAEE677C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6037" y="3848100"/>
              <a:ext cx="762000" cy="152400"/>
              <a:chOff x="960" y="2016"/>
              <a:chExt cx="480" cy="96"/>
            </a:xfrm>
            <a:solidFill>
              <a:schemeClr val="accent2">
                <a:lumMod val="75000"/>
              </a:schemeClr>
            </a:solidFill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2690D464-D0DE-F979-589A-56124FBB0D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016"/>
                <a:ext cx="384" cy="96"/>
                <a:chOff x="960" y="1872"/>
                <a:chExt cx="384" cy="96"/>
              </a:xfrm>
              <a:grpFill/>
            </p:grpSpPr>
            <p:sp>
              <p:nvSpPr>
                <p:cNvPr id="31" name="AutoShape 137">
                  <a:extLst>
                    <a:ext uri="{FF2B5EF4-FFF2-40B4-BE49-F238E27FC236}">
                      <a16:creationId xmlns:a16="http://schemas.microsoft.com/office/drawing/2014/main" id="{04188C65-4E04-214C-A8FB-D496A84AD8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872"/>
                  <a:ext cx="96" cy="96"/>
                </a:xfrm>
                <a:prstGeom prst="homePlate">
                  <a:avLst>
                    <a:gd name="adj" fmla="val 25000"/>
                  </a:avLst>
                </a:prstGeom>
                <a:grpFill/>
                <a:ln w="9525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+mn-ea"/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397C8B5F-3579-6C95-FEB4-E47F263344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1872"/>
                  <a:ext cx="288" cy="96"/>
                </a:xfrm>
                <a:prstGeom prst="rect">
                  <a:avLst/>
                </a:prstGeom>
                <a:grpFill/>
                <a:ln w="9525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pPr>
                    <a:defRPr/>
                  </a:pPr>
                  <a:endParaRPr lang="en-US">
                    <a:ea typeface="+mn-ea"/>
                  </a:endParaRPr>
                </a:p>
              </p:txBody>
            </p:sp>
          </p:grpSp>
          <p:sp>
            <p:nvSpPr>
              <p:cNvPr id="30" name="AutoShape 142">
                <a:extLst>
                  <a:ext uri="{FF2B5EF4-FFF2-40B4-BE49-F238E27FC236}">
                    <a16:creationId xmlns:a16="http://schemas.microsoft.com/office/drawing/2014/main" id="{4F41893D-3A69-169D-26ED-465BD7CFFA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016"/>
                <a:ext cx="96" cy="96"/>
              </a:xfrm>
              <a:prstGeom prst="homePlate">
                <a:avLst>
                  <a:gd name="adj" fmla="val 25000"/>
                </a:avLst>
              </a:prstGeom>
              <a:grpFill/>
              <a:ln w="9525">
                <a:solidFill>
                  <a:schemeClr val="accent2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pPr>
                  <a:defRPr/>
                </a:pPr>
                <a:endParaRPr lang="en-US">
                  <a:ea typeface="+mn-ea"/>
                </a:endParaRPr>
              </a:p>
            </p:txBody>
          </p:sp>
        </p:grpSp>
        <p:sp>
          <p:nvSpPr>
            <p:cNvPr id="24" name="Line 156">
              <a:extLst>
                <a:ext uri="{FF2B5EF4-FFF2-40B4-BE49-F238E27FC236}">
                  <a16:creationId xmlns:a16="http://schemas.microsoft.com/office/drawing/2014/main" id="{104C1E09-174A-982A-B868-906D74D9F7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8437" y="3467100"/>
              <a:ext cx="0" cy="2286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25" name="Line 157">
              <a:extLst>
                <a:ext uri="{FF2B5EF4-FFF2-40B4-BE49-F238E27FC236}">
                  <a16:creationId xmlns:a16="http://schemas.microsoft.com/office/drawing/2014/main" id="{D9A2C398-6B90-9E94-FB4D-96EAFC5DDB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88037" y="3467100"/>
              <a:ext cx="0" cy="4572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26" name="Line 158">
              <a:extLst>
                <a:ext uri="{FF2B5EF4-FFF2-40B4-BE49-F238E27FC236}">
                  <a16:creationId xmlns:a16="http://schemas.microsoft.com/office/drawing/2014/main" id="{F5117CD4-127F-7150-A05E-904546D86B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02437" y="3467100"/>
              <a:ext cx="0" cy="6858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27" name="Line 159">
              <a:extLst>
                <a:ext uri="{FF2B5EF4-FFF2-40B4-BE49-F238E27FC236}">
                  <a16:creationId xmlns:a16="http://schemas.microsoft.com/office/drawing/2014/main" id="{43830A36-3C1F-98E1-21D9-722254948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12037" y="3467100"/>
              <a:ext cx="0" cy="9144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28" name="Line 160">
              <a:extLst>
                <a:ext uri="{FF2B5EF4-FFF2-40B4-BE49-F238E27FC236}">
                  <a16:creationId xmlns:a16="http://schemas.microsoft.com/office/drawing/2014/main" id="{4887A9F8-DF14-717A-3B5B-2C117B9152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6037" y="3467100"/>
              <a:ext cx="0" cy="990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5761FBF-D3E2-F62F-9AD4-1F6E440EC657}"/>
              </a:ext>
            </a:extLst>
          </p:cNvPr>
          <p:cNvGrpSpPr/>
          <p:nvPr/>
        </p:nvGrpSpPr>
        <p:grpSpPr>
          <a:xfrm>
            <a:off x="6519572" y="2346361"/>
            <a:ext cx="4958795" cy="3870279"/>
            <a:chOff x="4533900" y="2209800"/>
            <a:chExt cx="3124200" cy="2438400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CACE4420-6076-C493-4B24-4595C8F45D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3500" y="4495800"/>
              <a:ext cx="609600" cy="152400"/>
              <a:chOff x="960" y="1872"/>
              <a:chExt cx="384" cy="96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25" name="AutoShape 117">
                <a:extLst>
                  <a:ext uri="{FF2B5EF4-FFF2-40B4-BE49-F238E27FC236}">
                    <a16:creationId xmlns:a16="http://schemas.microsoft.com/office/drawing/2014/main" id="{FB407AFB-17AE-86C1-404E-5AB781834A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872"/>
                <a:ext cx="96" cy="96"/>
              </a:xfrm>
              <a:prstGeom prst="homePlate">
                <a:avLst>
                  <a:gd name="adj" fmla="val 25000"/>
                </a:avLst>
              </a:prstGeom>
              <a:grpFill/>
              <a:ln w="9525">
                <a:solidFill>
                  <a:schemeClr val="accent2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pPr>
                  <a:defRPr/>
                </a:pPr>
                <a:endParaRPr lang="en-US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6" name="Rectangle 225">
                <a:extLst>
                  <a:ext uri="{FF2B5EF4-FFF2-40B4-BE49-F238E27FC236}">
                    <a16:creationId xmlns:a16="http://schemas.microsoft.com/office/drawing/2014/main" id="{3B449A43-8F2E-9F9A-CB6D-F1F12EA89C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1872"/>
                <a:ext cx="288" cy="96"/>
              </a:xfrm>
              <a:prstGeom prst="rect">
                <a:avLst/>
              </a:prstGeom>
              <a:grpFill/>
              <a:ln w="9525">
                <a:solidFill>
                  <a:schemeClr val="accent2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pPr>
                  <a:defRPr/>
                </a:pPr>
                <a:endParaRPr lang="en-US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E3067CEA-FF1A-5196-8CE1-EAE63D62B9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3100" y="4495800"/>
              <a:ext cx="304800" cy="152400"/>
              <a:chOff x="960" y="2016"/>
              <a:chExt cx="192" cy="96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23" name="AutoShape 120">
                <a:extLst>
                  <a:ext uri="{FF2B5EF4-FFF2-40B4-BE49-F238E27FC236}">
                    <a16:creationId xmlns:a16="http://schemas.microsoft.com/office/drawing/2014/main" id="{2D2669A2-FD08-AC86-9381-6053C8318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016"/>
                <a:ext cx="96" cy="96"/>
              </a:xfrm>
              <a:prstGeom prst="homePlate">
                <a:avLst>
                  <a:gd name="adj" fmla="val 25000"/>
                </a:avLst>
              </a:prstGeom>
              <a:grpFill/>
              <a:ln w="9525">
                <a:solidFill>
                  <a:schemeClr val="accent2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pPr>
                  <a:defRPr/>
                </a:pPr>
                <a:endParaRPr lang="en-US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26A43EC8-BE69-F848-A952-43B04201B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016"/>
                <a:ext cx="96" cy="96"/>
              </a:xfrm>
              <a:prstGeom prst="rect">
                <a:avLst/>
              </a:prstGeom>
              <a:grpFill/>
              <a:ln w="9525">
                <a:solidFill>
                  <a:schemeClr val="accent2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pPr>
                  <a:defRPr/>
                </a:pPr>
                <a:endParaRPr lang="en-US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22" name="AutoShape 122">
              <a:extLst>
                <a:ext uri="{FF2B5EF4-FFF2-40B4-BE49-F238E27FC236}">
                  <a16:creationId xmlns:a16="http://schemas.microsoft.com/office/drawing/2014/main" id="{6E1598F6-11CF-C7EB-802C-405855914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7900" y="4495800"/>
              <a:ext cx="152400" cy="152400"/>
            </a:xfrm>
            <a:prstGeom prst="homePlate">
              <a:avLst>
                <a:gd name="adj" fmla="val 25000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0D155FCA-5F2D-7C06-40F1-BDC2004455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3500" y="4114800"/>
              <a:ext cx="304800" cy="152400"/>
              <a:chOff x="960" y="2016"/>
              <a:chExt cx="192" cy="96"/>
            </a:xfrm>
            <a:solidFill>
              <a:schemeClr val="accent2">
                <a:lumMod val="75000"/>
              </a:schemeClr>
            </a:solidFill>
          </p:grpSpPr>
          <p:sp>
            <p:nvSpPr>
              <p:cNvPr id="221" name="AutoShape 130">
                <a:extLst>
                  <a:ext uri="{FF2B5EF4-FFF2-40B4-BE49-F238E27FC236}">
                    <a16:creationId xmlns:a16="http://schemas.microsoft.com/office/drawing/2014/main" id="{FB16D0B6-FA77-114A-7BA2-B000509931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2016"/>
                <a:ext cx="96" cy="96"/>
              </a:xfrm>
              <a:prstGeom prst="homePlate">
                <a:avLst>
                  <a:gd name="adj" fmla="val 25000"/>
                </a:avLst>
              </a:prstGeom>
              <a:grpFill/>
              <a:ln w="9525">
                <a:solidFill>
                  <a:schemeClr val="accent2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pPr>
                  <a:defRPr/>
                </a:pPr>
                <a:endParaRPr lang="en-US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86495FC9-FF2C-9F51-5F57-13E53A60FF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2016"/>
                <a:ext cx="96" cy="96"/>
              </a:xfrm>
              <a:prstGeom prst="rect">
                <a:avLst/>
              </a:prstGeom>
              <a:grpFill/>
              <a:ln w="9525">
                <a:solidFill>
                  <a:schemeClr val="accent2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pPr>
                  <a:defRPr/>
                </a:pPr>
                <a:endParaRPr lang="en-US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24" name="AutoShape 132">
              <a:extLst>
                <a:ext uri="{FF2B5EF4-FFF2-40B4-BE49-F238E27FC236}">
                  <a16:creationId xmlns:a16="http://schemas.microsoft.com/office/drawing/2014/main" id="{FEA33DA0-66D4-A42C-42F4-6CA89B35E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8300" y="4114800"/>
              <a:ext cx="152400" cy="152400"/>
            </a:xfrm>
            <a:prstGeom prst="homePlate">
              <a:avLst>
                <a:gd name="adj" fmla="val 25000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5" name="AutoShape 237">
              <a:extLst>
                <a:ext uri="{FF2B5EF4-FFF2-40B4-BE49-F238E27FC236}">
                  <a16:creationId xmlns:a16="http://schemas.microsoft.com/office/drawing/2014/main" id="{F9E27BE6-30D4-7B48-B1B4-69CB4A92ED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143500" y="4419600"/>
              <a:ext cx="1219200" cy="152400"/>
            </a:xfrm>
            <a:prstGeom prst="homePlate">
              <a:avLst>
                <a:gd name="adj" fmla="val 23963"/>
              </a:avLst>
            </a:prstGeom>
            <a:solidFill>
              <a:srgbClr val="808080">
                <a:alpha val="6588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26" name="AutoShape 236">
              <a:extLst>
                <a:ext uri="{FF2B5EF4-FFF2-40B4-BE49-F238E27FC236}">
                  <a16:creationId xmlns:a16="http://schemas.microsoft.com/office/drawing/2014/main" id="{CA82E921-1D6B-7757-AACA-DE5C184499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143500" y="4038600"/>
              <a:ext cx="1219200" cy="152400"/>
            </a:xfrm>
            <a:prstGeom prst="homePlate">
              <a:avLst>
                <a:gd name="adj" fmla="val 23963"/>
              </a:avLst>
            </a:prstGeom>
            <a:solidFill>
              <a:srgbClr val="808080">
                <a:alpha val="65881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27" name="AutoShape 23">
              <a:extLst>
                <a:ext uri="{FF2B5EF4-FFF2-40B4-BE49-F238E27FC236}">
                  <a16:creationId xmlns:a16="http://schemas.microsoft.com/office/drawing/2014/main" id="{D8D9E5FA-8771-1426-369D-2869DA9C7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2700" y="3505200"/>
              <a:ext cx="152400" cy="152400"/>
            </a:xfrm>
            <a:prstGeom prst="homePlate">
              <a:avLst>
                <a:gd name="adj" fmla="val 25000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28" name="Text Box 27">
              <a:extLst>
                <a:ext uri="{FF2B5EF4-FFF2-40B4-BE49-F238E27FC236}">
                  <a16:creationId xmlns:a16="http://schemas.microsoft.com/office/drawing/2014/main" id="{00522A2A-EDAD-F1ED-CD25-1DEA3A27FD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3900" y="3459163"/>
              <a:ext cx="5905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>
                  <a:latin typeface="Times" charset="0"/>
                </a:rPr>
                <a:t>[0001]</a:t>
              </a:r>
            </a:p>
          </p:txBody>
        </p:sp>
        <p:sp>
          <p:nvSpPr>
            <p:cNvPr id="129" name="Text Box 28">
              <a:extLst>
                <a:ext uri="{FF2B5EF4-FFF2-40B4-BE49-F238E27FC236}">
                  <a16:creationId xmlns:a16="http://schemas.microsoft.com/office/drawing/2014/main" id="{E55834E7-20F8-A39C-A13F-4D701756A2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3900" y="3733800"/>
              <a:ext cx="590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>
                  <a:latin typeface="Times" charset="0"/>
                </a:rPr>
                <a:t>[0101]</a:t>
              </a:r>
            </a:p>
          </p:txBody>
        </p:sp>
        <p:sp>
          <p:nvSpPr>
            <p:cNvPr id="130" name="Text Box 29">
              <a:extLst>
                <a:ext uri="{FF2B5EF4-FFF2-40B4-BE49-F238E27FC236}">
                  <a16:creationId xmlns:a16="http://schemas.microsoft.com/office/drawing/2014/main" id="{515DF8EF-5925-B7B5-FEEA-D6459F1E3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3900" y="4022725"/>
              <a:ext cx="590550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>
                  <a:latin typeface="Times" charset="0"/>
                </a:rPr>
                <a:t>[1011]</a:t>
              </a:r>
            </a:p>
          </p:txBody>
        </p:sp>
        <p:sp>
          <p:nvSpPr>
            <p:cNvPr id="131" name="Text Box 30">
              <a:extLst>
                <a:ext uri="{FF2B5EF4-FFF2-40B4-BE49-F238E27FC236}">
                  <a16:creationId xmlns:a16="http://schemas.microsoft.com/office/drawing/2014/main" id="{CFBD0A96-A509-EEFF-A09E-EA703FAC3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3900" y="4373563"/>
              <a:ext cx="590550" cy="274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>
                  <a:latin typeface="Times" charset="0"/>
                </a:rPr>
                <a:t>[1111]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FBC922B3-866C-3B30-81A8-630E4749F2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6500" y="3276600"/>
              <a:ext cx="152400" cy="152400"/>
              <a:chOff x="816" y="1440"/>
              <a:chExt cx="96" cy="192"/>
            </a:xfrm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4E595E7D-9C52-D76F-006F-8C465463D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0" name="Line 32">
                <a:extLst>
                  <a:ext uri="{FF2B5EF4-FFF2-40B4-BE49-F238E27FC236}">
                    <a16:creationId xmlns:a16="http://schemas.microsoft.com/office/drawing/2014/main" id="{0E6EA60F-5FD0-8F7F-2736-E33C6E3FFE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D0158F12-C9FD-8F09-EB93-DE7787A1F4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38900" y="3276600"/>
              <a:ext cx="152400" cy="152400"/>
              <a:chOff x="816" y="1440"/>
              <a:chExt cx="96" cy="192"/>
            </a:xfrm>
          </p:grpSpPr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41BBFBEF-C014-98B4-FB23-D8F39F922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8" name="Line 37">
                <a:extLst>
                  <a:ext uri="{FF2B5EF4-FFF2-40B4-BE49-F238E27FC236}">
                    <a16:creationId xmlns:a16="http://schemas.microsoft.com/office/drawing/2014/main" id="{8E7E9DC7-20A0-FBF1-D961-C506B4CCF2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B4436D3-1103-0DCF-03B0-4750FF84C3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91300" y="3276600"/>
              <a:ext cx="152400" cy="152400"/>
              <a:chOff x="816" y="1440"/>
              <a:chExt cx="96" cy="192"/>
            </a:xfrm>
          </p:grpSpPr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CBA333F0-3659-0B29-F31A-92F5852B5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6" name="Line 40">
                <a:extLst>
                  <a:ext uri="{FF2B5EF4-FFF2-40B4-BE49-F238E27FC236}">
                    <a16:creationId xmlns:a16="http://schemas.microsoft.com/office/drawing/2014/main" id="{95CF1A31-14E7-3273-98C3-BD55D93484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30ECC72-F40E-6A61-6097-A3009A3389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43700" y="3276600"/>
              <a:ext cx="152400" cy="152400"/>
              <a:chOff x="816" y="1440"/>
              <a:chExt cx="96" cy="192"/>
            </a:xfrm>
          </p:grpSpPr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FBFE12FA-D694-F723-DD4C-A473A2DA1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4" name="Line 43">
                <a:extLst>
                  <a:ext uri="{FF2B5EF4-FFF2-40B4-BE49-F238E27FC236}">
                    <a16:creationId xmlns:a16="http://schemas.microsoft.com/office/drawing/2014/main" id="{01AD4F2A-128C-2ADE-0878-4B771D6998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3A6C6E64-6AEC-F89B-3749-8F81A783EC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96100" y="3276600"/>
              <a:ext cx="152400" cy="152400"/>
              <a:chOff x="816" y="1440"/>
              <a:chExt cx="96" cy="192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28572499-AEC2-94D1-A93D-1F125A30B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2" name="Line 46">
                <a:extLst>
                  <a:ext uri="{FF2B5EF4-FFF2-40B4-BE49-F238E27FC236}">
                    <a16:creationId xmlns:a16="http://schemas.microsoft.com/office/drawing/2014/main" id="{14EA2519-7BA4-7BB8-AD8D-0AA62C53D1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081CAD45-D80E-DEC0-F2DF-292AF33DC2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48500" y="3276600"/>
              <a:ext cx="152400" cy="152400"/>
              <a:chOff x="816" y="1440"/>
              <a:chExt cx="96" cy="192"/>
            </a:xfrm>
          </p:grpSpPr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72E65312-3100-61D2-B498-A18C1DD325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10" name="Line 49">
                <a:extLst>
                  <a:ext uri="{FF2B5EF4-FFF2-40B4-BE49-F238E27FC236}">
                    <a16:creationId xmlns:a16="http://schemas.microsoft.com/office/drawing/2014/main" id="{F9004270-580F-0996-ACC2-A0B685884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DCFAD4D7-44DD-CB89-577A-D8A374A702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0900" y="3276600"/>
              <a:ext cx="152400" cy="152400"/>
              <a:chOff x="816" y="1440"/>
              <a:chExt cx="96" cy="192"/>
            </a:xfrm>
          </p:grpSpPr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7B41D474-A4F2-58BF-3B08-710FA7DE1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8" name="Line 52">
                <a:extLst>
                  <a:ext uri="{FF2B5EF4-FFF2-40B4-BE49-F238E27FC236}">
                    <a16:creationId xmlns:a16="http://schemas.microsoft.com/office/drawing/2014/main" id="{CB3F0FE1-CC86-E15B-5B50-2C2884942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08760E46-5C73-4C86-F6C5-7EEB4F10B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53300" y="3276600"/>
              <a:ext cx="152400" cy="152400"/>
              <a:chOff x="816" y="1440"/>
              <a:chExt cx="96" cy="192"/>
            </a:xfrm>
          </p:grpSpPr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E2A66BA9-B17E-1183-0816-C27848129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6" name="Line 55">
                <a:extLst>
                  <a:ext uri="{FF2B5EF4-FFF2-40B4-BE49-F238E27FC236}">
                    <a16:creationId xmlns:a16="http://schemas.microsoft.com/office/drawing/2014/main" id="{A7D8705F-7069-B760-E373-2735B13DC0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343EB8E-58EE-C5B3-DF4A-B40482287B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05700" y="3276600"/>
              <a:ext cx="152400" cy="152400"/>
              <a:chOff x="816" y="1440"/>
              <a:chExt cx="96" cy="192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4B0A3505-3B45-E447-F6B0-054E941BD2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4" name="Line 58">
                <a:extLst>
                  <a:ext uri="{FF2B5EF4-FFF2-40B4-BE49-F238E27FC236}">
                    <a16:creationId xmlns:a16="http://schemas.microsoft.com/office/drawing/2014/main" id="{0E5E5C6B-1FAA-67F6-A05A-241619CB2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2D8542ED-46A1-FD15-855A-4F90AD6262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6500" y="3124200"/>
              <a:ext cx="1524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/>
              <a:r>
                <a:rPr lang="en-US" sz="900">
                  <a:latin typeface="Times" charset="0"/>
                </a:rPr>
                <a:t>0</a:t>
              </a: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D4580883-4915-8FC3-34FA-B0009132E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8900" y="3124200"/>
              <a:ext cx="1524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/>
              <a:r>
                <a:rPr lang="en-US" sz="900">
                  <a:latin typeface="Times" charset="0"/>
                </a:rPr>
                <a:t>1</a:t>
              </a: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FE708F51-EADC-944C-2590-83576DBA1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1300" y="3124200"/>
              <a:ext cx="1524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/>
              <a:r>
                <a:rPr lang="en-US" sz="900">
                  <a:latin typeface="Times" charset="0"/>
                </a:rPr>
                <a:t>2</a:t>
              </a: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97386288-53BF-D754-9734-0609F3B7F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3700" y="3124200"/>
              <a:ext cx="1524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/>
              <a:r>
                <a:rPr lang="en-US" sz="900">
                  <a:latin typeface="Times" charset="0"/>
                </a:rPr>
                <a:t>3</a:t>
              </a: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D646FDF6-91F9-79E9-B90E-AB279F7FE0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6100" y="3124200"/>
              <a:ext cx="1524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/>
              <a:r>
                <a:rPr lang="en-US" sz="900">
                  <a:latin typeface="Times" charset="0"/>
                </a:rPr>
                <a:t>4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C5B28C8-5B9A-34A7-DE00-C46C46D9B0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8500" y="3124200"/>
              <a:ext cx="1524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/>
              <a:r>
                <a:rPr lang="en-US" sz="900">
                  <a:latin typeface="Times" charset="0"/>
                </a:rPr>
                <a:t>5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19990B6-50D0-4010-4A53-35F4957A2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0900" y="3124200"/>
              <a:ext cx="1524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/>
              <a:r>
                <a:rPr lang="en-US" sz="900">
                  <a:latin typeface="Times" charset="0"/>
                </a:rPr>
                <a:t>6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CD8E005-CE36-55ED-96B5-6A49E2BE4F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3300" y="3124200"/>
              <a:ext cx="1524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/>
              <a:r>
                <a:rPr lang="en-US" sz="900">
                  <a:latin typeface="Times" charset="0"/>
                </a:rPr>
                <a:t>7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753183A-8CF3-C1E8-B572-56FD5AD5F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05700" y="3124200"/>
              <a:ext cx="1524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/>
              <a:r>
                <a:rPr lang="en-US" sz="900">
                  <a:latin typeface="Times" charset="0"/>
                </a:rPr>
                <a:t>8</a:t>
              </a:r>
            </a:p>
          </p:txBody>
        </p:sp>
        <p:sp>
          <p:nvSpPr>
            <p:cNvPr id="150" name="AutoShape 103">
              <a:extLst>
                <a:ext uri="{FF2B5EF4-FFF2-40B4-BE49-F238E27FC236}">
                  <a16:creationId xmlns:a16="http://schemas.microsoft.com/office/drawing/2014/main" id="{2128F2CB-35C8-03B7-AA92-20A335C85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9900" y="2514600"/>
              <a:ext cx="152400" cy="152400"/>
            </a:xfrm>
            <a:prstGeom prst="homePlate">
              <a:avLst>
                <a:gd name="adj" fmla="val 25000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51" name="AutoShape 104">
              <a:extLst>
                <a:ext uri="{FF2B5EF4-FFF2-40B4-BE49-F238E27FC236}">
                  <a16:creationId xmlns:a16="http://schemas.microsoft.com/office/drawing/2014/main" id="{863EDB18-7C14-4FBA-9E86-F519DC4E0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5100" y="2743200"/>
              <a:ext cx="152400" cy="152400"/>
            </a:xfrm>
            <a:prstGeom prst="homePlate">
              <a:avLst>
                <a:gd name="adj" fmla="val 25000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52" name="AutoShape 105">
              <a:extLst>
                <a:ext uri="{FF2B5EF4-FFF2-40B4-BE49-F238E27FC236}">
                  <a16:creationId xmlns:a16="http://schemas.microsoft.com/office/drawing/2014/main" id="{02431B37-13A8-DC6D-3259-43A27245A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2700" y="2971800"/>
              <a:ext cx="152400" cy="152400"/>
            </a:xfrm>
            <a:prstGeom prst="homePlate">
              <a:avLst>
                <a:gd name="adj" fmla="val 25000"/>
              </a:avLst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A438930-6FED-6157-105F-59D1F24AB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2700" y="2514600"/>
              <a:ext cx="457200" cy="152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21DD910-1786-477B-9F1E-913BC0D54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2700" y="2743200"/>
              <a:ext cx="152400" cy="1524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solidFill>
                <a:schemeClr val="accent2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>
                <a:defRPr/>
              </a:pPr>
              <a:endParaRPr lang="en-US"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sp>
          <p:nvSpPr>
            <p:cNvPr id="155" name="Text Box 109">
              <a:extLst>
                <a:ext uri="{FF2B5EF4-FFF2-40B4-BE49-F238E27FC236}">
                  <a16:creationId xmlns:a16="http://schemas.microsoft.com/office/drawing/2014/main" id="{5AC135C6-0C70-709D-9D6C-CB42702B5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2700" y="2209800"/>
              <a:ext cx="7397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>
                  <a:latin typeface="Times New Roman" charset="0"/>
                  <a:cs typeface="Times New Roman" charset="0"/>
                  <a:sym typeface="Symbol" charset="0"/>
                </a:rPr>
                <a:t>– </a:t>
              </a:r>
              <a:r>
                <a:rPr lang="en-US" sz="1200">
                  <a:latin typeface="Times" charset="0"/>
                </a:rPr>
                <a:t>2</a:t>
              </a:r>
              <a:r>
                <a:rPr lang="en-US" sz="1200" baseline="30000">
                  <a:latin typeface="Times" charset="0"/>
                </a:rPr>
                <a:t>3</a:t>
              </a:r>
              <a:r>
                <a:rPr lang="en-US" sz="1200">
                  <a:latin typeface="Times" charset="0"/>
                </a:rPr>
                <a:t> = –8</a:t>
              </a:r>
            </a:p>
          </p:txBody>
        </p:sp>
        <p:sp>
          <p:nvSpPr>
            <p:cNvPr id="156" name="Text Box 110">
              <a:extLst>
                <a:ext uri="{FF2B5EF4-FFF2-40B4-BE49-F238E27FC236}">
                  <a16:creationId xmlns:a16="http://schemas.microsoft.com/office/drawing/2014/main" id="{23EF3DD7-7D61-1B40-F3F4-9213DE09E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9300" y="243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>
                  <a:latin typeface="Times" charset="0"/>
                </a:rPr>
                <a:t>2</a:t>
              </a:r>
              <a:r>
                <a:rPr lang="en-US" sz="1200" baseline="30000">
                  <a:latin typeface="Times" charset="0"/>
                </a:rPr>
                <a:t>2</a:t>
              </a:r>
              <a:r>
                <a:rPr lang="en-US" sz="1200">
                  <a:latin typeface="Times" charset="0"/>
                </a:rPr>
                <a:t> = 4</a:t>
              </a:r>
            </a:p>
          </p:txBody>
        </p:sp>
        <p:sp>
          <p:nvSpPr>
            <p:cNvPr id="157" name="Text Box 111">
              <a:extLst>
                <a:ext uri="{FF2B5EF4-FFF2-40B4-BE49-F238E27FC236}">
                  <a16:creationId xmlns:a16="http://schemas.microsoft.com/office/drawing/2014/main" id="{8DE53F5D-282D-4327-B693-8C438FE448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9300" y="26670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>
                  <a:latin typeface="Times" charset="0"/>
                </a:rPr>
                <a:t>2</a:t>
              </a:r>
              <a:r>
                <a:rPr lang="en-US" sz="1200" baseline="30000">
                  <a:latin typeface="Times" charset="0"/>
                </a:rPr>
                <a:t>1</a:t>
              </a:r>
              <a:r>
                <a:rPr lang="en-US" sz="1200">
                  <a:latin typeface="Times" charset="0"/>
                </a:rPr>
                <a:t> = 2</a:t>
              </a:r>
            </a:p>
          </p:txBody>
        </p:sp>
        <p:sp>
          <p:nvSpPr>
            <p:cNvPr id="158" name="Text Box 112">
              <a:extLst>
                <a:ext uri="{FF2B5EF4-FFF2-40B4-BE49-F238E27FC236}">
                  <a16:creationId xmlns:a16="http://schemas.microsoft.com/office/drawing/2014/main" id="{3A51424E-65C0-AF9A-40A4-E309B0CED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29300" y="28956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r" eaLnBrk="1" hangingPunct="1"/>
              <a:r>
                <a:rPr lang="en-US" sz="1200">
                  <a:latin typeface="Times" charset="0"/>
                </a:rPr>
                <a:t>2</a:t>
              </a:r>
              <a:r>
                <a:rPr lang="en-US" sz="1200" baseline="30000">
                  <a:latin typeface="Times" charset="0"/>
                </a:rPr>
                <a:t>0</a:t>
              </a:r>
              <a:r>
                <a:rPr lang="en-US" sz="1200">
                  <a:latin typeface="Times" charset="0"/>
                </a:rPr>
                <a:t> = 1</a:t>
              </a:r>
            </a:p>
          </p:txBody>
        </p: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FA307659-05C9-E972-DF96-24F5534B8A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2700" y="3810000"/>
              <a:ext cx="762000" cy="152400"/>
              <a:chOff x="960" y="2016"/>
              <a:chExt cx="480" cy="96"/>
            </a:xfrm>
            <a:solidFill>
              <a:schemeClr val="accent2">
                <a:lumMod val="75000"/>
              </a:schemeClr>
            </a:solidFill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EF9E1851-D6BA-79A1-9633-5800D3AE11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016"/>
                <a:ext cx="384" cy="96"/>
                <a:chOff x="960" y="1872"/>
                <a:chExt cx="384" cy="96"/>
              </a:xfrm>
              <a:grpFill/>
            </p:grpSpPr>
            <p:sp>
              <p:nvSpPr>
                <p:cNvPr id="201" name="AutoShape 137">
                  <a:extLst>
                    <a:ext uri="{FF2B5EF4-FFF2-40B4-BE49-F238E27FC236}">
                      <a16:creationId xmlns:a16="http://schemas.microsoft.com/office/drawing/2014/main" id="{60A0D0E0-4425-C6E4-D2C5-2288A505FB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48" y="1872"/>
                  <a:ext cx="96" cy="96"/>
                </a:xfrm>
                <a:prstGeom prst="homePlate">
                  <a:avLst>
                    <a:gd name="adj" fmla="val 25000"/>
                  </a:avLst>
                </a:prstGeom>
                <a:grpFill/>
                <a:ln w="9525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C462E92C-8C8A-5C67-CFD8-39C4001AF8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0" y="1872"/>
                  <a:ext cx="288" cy="96"/>
                </a:xfrm>
                <a:prstGeom prst="rect">
                  <a:avLst/>
                </a:prstGeom>
                <a:grpFill/>
                <a:ln w="9525">
                  <a:solidFill>
                    <a:schemeClr val="accent2">
                      <a:lumMod val="75000"/>
                    </a:schemeClr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>
                  <a:defPPr>
                    <a:defRPr lang="en-US"/>
                  </a:defPPr>
                  <a:lvl1pPr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1pPr>
                  <a:lvl2pPr marL="4572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2pPr>
                  <a:lvl3pPr marL="9144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3pPr>
                  <a:lvl4pPr marL="13716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4pPr>
                  <a:lvl5pPr marL="1828800" algn="l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Arial" charset="0"/>
                    </a:defRPr>
                  </a:lvl9pPr>
                </a:lstStyle>
                <a:p>
                  <a:pPr>
                    <a:defRPr/>
                  </a:pPr>
                  <a:endParaRPr lang="en-US">
                    <a:latin typeface="Arial" pitchFamily="34" charset="0"/>
                    <a:ea typeface="+mn-ea"/>
                    <a:cs typeface="Arial" pitchFamily="34" charset="0"/>
                  </a:endParaRPr>
                </a:p>
              </p:txBody>
            </p:sp>
          </p:grpSp>
          <p:sp>
            <p:nvSpPr>
              <p:cNvPr id="200" name="AutoShape 142">
                <a:extLst>
                  <a:ext uri="{FF2B5EF4-FFF2-40B4-BE49-F238E27FC236}">
                    <a16:creationId xmlns:a16="http://schemas.microsoft.com/office/drawing/2014/main" id="{FEB8CF47-A22D-415D-DC90-219DB7E5F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2016"/>
                <a:ext cx="96" cy="96"/>
              </a:xfrm>
              <a:prstGeom prst="homePlate">
                <a:avLst>
                  <a:gd name="adj" fmla="val 25000"/>
                </a:avLst>
              </a:prstGeom>
              <a:grpFill/>
              <a:ln w="9525">
                <a:solidFill>
                  <a:schemeClr val="accent2">
                    <a:lumMod val="75000"/>
                  </a:schemeClr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pPr>
                  <a:defRPr/>
                </a:pPr>
                <a:endParaRPr lang="en-US">
                  <a:latin typeface="Arial" pitchFamily="34" charset="0"/>
                  <a:ea typeface="+mn-ea"/>
                  <a:cs typeface="Arial" pitchFamily="34" charset="0"/>
                </a:endParaRPr>
              </a:p>
            </p:txBody>
          </p:sp>
        </p:grpSp>
        <p:sp>
          <p:nvSpPr>
            <p:cNvPr id="160" name="Line 156">
              <a:extLst>
                <a:ext uri="{FF2B5EF4-FFF2-40B4-BE49-F238E27FC236}">
                  <a16:creationId xmlns:a16="http://schemas.microsoft.com/office/drawing/2014/main" id="{7ACC1146-57B5-F8C0-ADA2-E0D9C1C53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5100" y="3352800"/>
              <a:ext cx="0" cy="2286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61" name="Line 157">
              <a:extLst>
                <a:ext uri="{FF2B5EF4-FFF2-40B4-BE49-F238E27FC236}">
                  <a16:creationId xmlns:a16="http://schemas.microsoft.com/office/drawing/2014/main" id="{97CBC689-6285-D43F-D18A-24FB476221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24700" y="3352800"/>
              <a:ext cx="0" cy="5334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endParaRPr lang="en-US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130E844-0417-D324-D473-B6E1A9EC6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67300" y="3276600"/>
              <a:ext cx="152400" cy="152400"/>
              <a:chOff x="816" y="1440"/>
              <a:chExt cx="96" cy="192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E0D080BE-B524-0E53-284F-863B1F666A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8" name="Line 193">
                <a:extLst>
                  <a:ext uri="{FF2B5EF4-FFF2-40B4-BE49-F238E27FC236}">
                    <a16:creationId xmlns:a16="http://schemas.microsoft.com/office/drawing/2014/main" id="{A6A9BD35-2C18-39A1-CFCD-76C67C7D7C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5E1079A6-EE12-03BB-3700-9A556DE3F3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9700" y="3276600"/>
              <a:ext cx="152400" cy="152400"/>
              <a:chOff x="816" y="1440"/>
              <a:chExt cx="96" cy="192"/>
            </a:xfrm>
          </p:grpSpPr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3C0115BC-35C3-9626-1620-D747CB9764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6" name="Line 196">
                <a:extLst>
                  <a:ext uri="{FF2B5EF4-FFF2-40B4-BE49-F238E27FC236}">
                    <a16:creationId xmlns:a16="http://schemas.microsoft.com/office/drawing/2014/main" id="{87CD643F-D561-4D22-659D-FFCB1EB49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4192345B-7EF2-9F54-5D80-28999F371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2100" y="3276600"/>
              <a:ext cx="152400" cy="152400"/>
              <a:chOff x="816" y="1440"/>
              <a:chExt cx="96" cy="192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CE8EEB8A-8856-3B6B-E5EE-44C329A69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4" name="Line 199">
                <a:extLst>
                  <a:ext uri="{FF2B5EF4-FFF2-40B4-BE49-F238E27FC236}">
                    <a16:creationId xmlns:a16="http://schemas.microsoft.com/office/drawing/2014/main" id="{77E5225D-8EAE-DF50-0707-D31D3E2A10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9CACDFA4-7A69-6E45-2AD5-0C5EDCAFC4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4500" y="3276600"/>
              <a:ext cx="152400" cy="152400"/>
              <a:chOff x="816" y="1440"/>
              <a:chExt cx="96" cy="192"/>
            </a:xfrm>
          </p:grpSpPr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9B164174-F621-058D-B979-0CF70DA66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2" name="Line 202">
                <a:extLst>
                  <a:ext uri="{FF2B5EF4-FFF2-40B4-BE49-F238E27FC236}">
                    <a16:creationId xmlns:a16="http://schemas.microsoft.com/office/drawing/2014/main" id="{4934387D-CE59-24AD-A0B4-C661B2A9AE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1E87E7F8-A497-C7BA-A7E9-AC5E43FB2A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6900" y="3276600"/>
              <a:ext cx="152400" cy="152400"/>
              <a:chOff x="816" y="1440"/>
              <a:chExt cx="96" cy="192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877142E-4D5B-57F4-2CC1-4A66966AF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90" name="Line 205">
                <a:extLst>
                  <a:ext uri="{FF2B5EF4-FFF2-40B4-BE49-F238E27FC236}">
                    <a16:creationId xmlns:a16="http://schemas.microsoft.com/office/drawing/2014/main" id="{25B92829-F2C8-0D7A-8A02-47DE490AFD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67C0E4FD-0220-DFED-EE99-1185ECD590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9300" y="3276600"/>
              <a:ext cx="152400" cy="152400"/>
              <a:chOff x="816" y="1440"/>
              <a:chExt cx="96" cy="192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E97AFA59-CFE1-B091-4B3B-186215CE8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8" name="Line 208">
                <a:extLst>
                  <a:ext uri="{FF2B5EF4-FFF2-40B4-BE49-F238E27FC236}">
                    <a16:creationId xmlns:a16="http://schemas.microsoft.com/office/drawing/2014/main" id="{330A44E7-9397-CC67-19E1-AF9BB62F9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8F4A04DB-41DB-A180-A2DC-69A386AD00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81700" y="3276600"/>
              <a:ext cx="152400" cy="152400"/>
              <a:chOff x="816" y="1440"/>
              <a:chExt cx="96" cy="192"/>
            </a:xfrm>
          </p:grpSpPr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7761B46C-6AAD-2507-FD74-DA9381727F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6" name="Line 211">
                <a:extLst>
                  <a:ext uri="{FF2B5EF4-FFF2-40B4-BE49-F238E27FC236}">
                    <a16:creationId xmlns:a16="http://schemas.microsoft.com/office/drawing/2014/main" id="{2ECC0089-644F-3338-B60E-6FF2EA362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251E230-2EEF-8B3B-BE43-9A8C38BEFA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34100" y="3276600"/>
              <a:ext cx="152400" cy="152400"/>
              <a:chOff x="816" y="1440"/>
              <a:chExt cx="96" cy="192"/>
            </a:xfrm>
          </p:grpSpPr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F7716E91-63C5-8575-8077-0AC85EEA1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440"/>
                <a:ext cx="96" cy="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lc="http://schemas.openxmlformats.org/drawingml/2006/locked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84" name="Line 214">
                <a:extLst>
                  <a:ext uri="{FF2B5EF4-FFF2-40B4-BE49-F238E27FC236}">
                    <a16:creationId xmlns:a16="http://schemas.microsoft.com/office/drawing/2014/main" id="{61332854-DCB6-34EC-241C-A8864A35AF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 xmlns:lc="http://schemas.openxmlformats.org/drawingml/2006/lockedCanvas">
                    <a:noFill/>
                  </a14:hiddenFill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ADD28273-5FC9-6266-CB77-12BAA4797D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300" y="3124200"/>
              <a:ext cx="1524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/>
              <a:r>
                <a:rPr lang="en-US" sz="900"/>
                <a:t>–</a:t>
              </a:r>
              <a:r>
                <a:rPr lang="en-US" sz="900">
                  <a:latin typeface="Times" charset="0"/>
                </a:rPr>
                <a:t>8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342F9EB5-6299-6525-D916-72A2935C4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9700" y="3124200"/>
              <a:ext cx="1524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/>
              <a:r>
                <a:rPr lang="en-US" sz="900"/>
                <a:t>–</a:t>
              </a:r>
              <a:r>
                <a:rPr lang="en-US" sz="900">
                  <a:latin typeface="Times" charset="0"/>
                </a:rPr>
                <a:t>7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8C32A453-5D93-BD94-C435-023E96B9B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2100" y="3124200"/>
              <a:ext cx="1524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/>
              <a:r>
                <a:rPr lang="en-US" sz="900"/>
                <a:t>–</a:t>
              </a:r>
              <a:r>
                <a:rPr lang="en-US" sz="900">
                  <a:latin typeface="Times" charset="0"/>
                </a:rPr>
                <a:t>6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80753C16-E921-C662-A339-63DA12587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4500" y="3124200"/>
              <a:ext cx="1524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/>
              <a:r>
                <a:rPr lang="en-US" sz="900"/>
                <a:t>–</a:t>
              </a:r>
              <a:r>
                <a:rPr lang="en-US" sz="900">
                  <a:latin typeface="Times" charset="0"/>
                </a:rPr>
                <a:t>5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CCC49BC5-0CB1-7EE5-F606-4A270A0E1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6900" y="3124200"/>
              <a:ext cx="1524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/>
              <a:r>
                <a:rPr lang="en-US" sz="900"/>
                <a:t>–</a:t>
              </a:r>
              <a:r>
                <a:rPr lang="en-US" sz="900">
                  <a:latin typeface="Times" charset="0"/>
                </a:rPr>
                <a:t>4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7BD8475E-528F-E771-0020-F92CA1FE7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300" y="3124200"/>
              <a:ext cx="1524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/>
              <a:r>
                <a:rPr lang="en-US" sz="900"/>
                <a:t>–</a:t>
              </a:r>
              <a:r>
                <a:rPr lang="en-US" sz="900">
                  <a:latin typeface="Times" charset="0"/>
                </a:rPr>
                <a:t>3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311C215C-0301-81E6-B368-754E657E13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1700" y="3124200"/>
              <a:ext cx="1524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/>
              <a:r>
                <a:rPr lang="en-US" sz="900"/>
                <a:t>–</a:t>
              </a:r>
              <a:r>
                <a:rPr lang="en-US" sz="900">
                  <a:latin typeface="Times" charset="0"/>
                </a:rPr>
                <a:t>2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8303144-CF71-B4CC-40A2-F14CDBFAA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4100" y="3124200"/>
              <a:ext cx="152400" cy="152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pPr algn="ctr"/>
              <a:r>
                <a:rPr lang="en-US" sz="900"/>
                <a:t>–</a:t>
              </a:r>
              <a:r>
                <a:rPr lang="en-US" sz="900">
                  <a:latin typeface="Times" charset="0"/>
                </a:rPr>
                <a:t>1</a:t>
              </a:r>
            </a:p>
          </p:txBody>
        </p:sp>
        <p:sp>
          <p:nvSpPr>
            <p:cNvPr id="178" name="Line 31">
              <a:extLst>
                <a:ext uri="{FF2B5EF4-FFF2-40B4-BE49-F238E27FC236}">
                  <a16:creationId xmlns:a16="http://schemas.microsoft.com/office/drawing/2014/main" id="{FB664E38-437E-0EDF-344E-EE93A1D0B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43500" y="3352800"/>
              <a:ext cx="2438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79" name="Line 158">
              <a:extLst>
                <a:ext uri="{FF2B5EF4-FFF2-40B4-BE49-F238E27FC236}">
                  <a16:creationId xmlns:a16="http://schemas.microsoft.com/office/drawing/2014/main" id="{E7C0CCA4-667F-01F8-FB79-DA0932B35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00700" y="3352800"/>
              <a:ext cx="0" cy="8382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80" name="Line 159">
              <a:extLst>
                <a:ext uri="{FF2B5EF4-FFF2-40B4-BE49-F238E27FC236}">
                  <a16:creationId xmlns:a16="http://schemas.microsoft.com/office/drawing/2014/main" id="{737132BF-29D5-8FBC-9A18-38A4238A0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10300" y="3352800"/>
              <a:ext cx="0" cy="12192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81" name="Line 235">
              <a:extLst>
                <a:ext uri="{FF2B5EF4-FFF2-40B4-BE49-F238E27FC236}">
                  <a16:creationId xmlns:a16="http://schemas.microsoft.com/office/drawing/2014/main" id="{7D40C69D-3BEB-A220-4C2F-798F42E293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2700" y="3352800"/>
              <a:ext cx="0" cy="1295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endParaRPr lang="en-US"/>
            </a:p>
          </p:txBody>
        </p:sp>
        <p:sp>
          <p:nvSpPr>
            <p:cNvPr id="182" name="AutoShape 238">
              <a:extLst>
                <a:ext uri="{FF2B5EF4-FFF2-40B4-BE49-F238E27FC236}">
                  <a16:creationId xmlns:a16="http://schemas.microsoft.com/office/drawing/2014/main" id="{05266F55-F35D-F629-0816-DB54E7E079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5143500" y="2286000"/>
              <a:ext cx="1219200" cy="152400"/>
            </a:xfrm>
            <a:prstGeom prst="homePlate">
              <a:avLst>
                <a:gd name="adj" fmla="val 23963"/>
              </a:avLst>
            </a:prstGeom>
            <a:solidFill>
              <a:srgbClr val="C0C0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9pPr>
            </a:lstStyle>
            <a:p>
              <a:endParaRPr lang="en-US"/>
            </a:p>
          </p:txBody>
        </p:sp>
      </p:grpSp>
      <p:sp>
        <p:nvSpPr>
          <p:cNvPr id="227" name="TextBox 226">
            <a:extLst>
              <a:ext uri="{FF2B5EF4-FFF2-40B4-BE49-F238E27FC236}">
                <a16:creationId xmlns:a16="http://schemas.microsoft.com/office/drawing/2014/main" id="{A471AA37-AA64-76E5-7CA9-9B30C4DBD371}"/>
              </a:ext>
            </a:extLst>
          </p:cNvPr>
          <p:cNvSpPr txBox="1"/>
          <p:nvPr/>
        </p:nvSpPr>
        <p:spPr>
          <a:xfrm>
            <a:off x="2398554" y="173023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9403EA04-A832-B355-681C-0FD56DE29947}"/>
              </a:ext>
            </a:extLst>
          </p:cNvPr>
          <p:cNvSpPr txBox="1"/>
          <p:nvPr/>
        </p:nvSpPr>
        <p:spPr>
          <a:xfrm>
            <a:off x="8333765" y="173023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</a:p>
        </p:txBody>
      </p:sp>
    </p:spTree>
    <p:extLst>
      <p:ext uri="{BB962C8B-B14F-4D97-AF65-F5344CB8AC3E}">
        <p14:creationId xmlns:p14="http://schemas.microsoft.com/office/powerpoint/2010/main" val="38681054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91027B56-7865-75B1-8BD1-9DED469C21F3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负数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(Negative Number)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的表示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3F6195B5-22AF-2F69-3BA4-A970D5EC8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069947"/>
              </p:ext>
            </p:extLst>
          </p:nvPr>
        </p:nvGraphicFramePr>
        <p:xfrm>
          <a:off x="4752703" y="1410017"/>
          <a:ext cx="958507" cy="5541264"/>
        </p:xfrm>
        <a:graphic>
          <a:graphicData uri="http://schemas.openxmlformats.org/drawingml/2006/table">
            <a:tbl>
              <a:tblPr/>
              <a:tblGrid>
                <a:gridCol w="958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-1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5" name="Group 41">
            <a:extLst>
              <a:ext uri="{FF2B5EF4-FFF2-40B4-BE49-F238E27FC236}">
                <a16:creationId xmlns:a16="http://schemas.microsoft.com/office/drawing/2014/main" id="{8975D5C1-5005-4650-5A25-C6CC9BAAB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758019"/>
              </p:ext>
            </p:extLst>
          </p:nvPr>
        </p:nvGraphicFramePr>
        <p:xfrm>
          <a:off x="8029303" y="1410017"/>
          <a:ext cx="958507" cy="5541264"/>
        </p:xfrm>
        <a:graphic>
          <a:graphicData uri="http://schemas.openxmlformats.org/drawingml/2006/table">
            <a:tbl>
              <a:tblPr/>
              <a:tblGrid>
                <a:gridCol w="958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Unsigned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6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7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F1C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8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9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12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13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14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15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1C7C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Group 79">
            <a:extLst>
              <a:ext uri="{FF2B5EF4-FFF2-40B4-BE49-F238E27FC236}">
                <a16:creationId xmlns:a16="http://schemas.microsoft.com/office/drawing/2014/main" id="{21A00542-CF36-5D55-8541-799F75F49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616393"/>
              </p:ext>
            </p:extLst>
          </p:nvPr>
        </p:nvGraphicFramePr>
        <p:xfrm>
          <a:off x="2771503" y="1410017"/>
          <a:ext cx="958507" cy="5541264"/>
        </p:xfrm>
        <a:graphic>
          <a:graphicData uri="http://schemas.openxmlformats.org/drawingml/2006/table">
            <a:tbl>
              <a:tblPr/>
              <a:tblGrid>
                <a:gridCol w="958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81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alibri" pitchFamily="34" charset="0"/>
                        </a:rPr>
                        <a:t>Bits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0111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1011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1101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1110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34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urier New" pitchFamily="49" charset="0"/>
                        </a:rPr>
                        <a:t>1111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pSp>
        <p:nvGrpSpPr>
          <p:cNvPr id="7" name="Group 126">
            <a:extLst>
              <a:ext uri="{FF2B5EF4-FFF2-40B4-BE49-F238E27FC236}">
                <a16:creationId xmlns:a16="http://schemas.microsoft.com/office/drawing/2014/main" id="{CACEAACD-09DB-81D6-4867-E6A242BA49C1}"/>
              </a:ext>
            </a:extLst>
          </p:cNvPr>
          <p:cNvGrpSpPr>
            <a:grpSpLocks/>
          </p:cNvGrpSpPr>
          <p:nvPr/>
        </p:nvGrpSpPr>
        <p:grpSpPr bwMode="auto">
          <a:xfrm>
            <a:off x="6276703" y="2728527"/>
            <a:ext cx="1214107" cy="412690"/>
            <a:chOff x="3312" y="1226"/>
            <a:chExt cx="912" cy="310"/>
          </a:xfrm>
        </p:grpSpPr>
        <p:sp>
          <p:nvSpPr>
            <p:cNvPr id="8" name="Line 121">
              <a:extLst>
                <a:ext uri="{FF2B5EF4-FFF2-40B4-BE49-F238E27FC236}">
                  <a16:creationId xmlns:a16="http://schemas.microsoft.com/office/drawing/2014/main" id="{97F80FAE-BD79-0734-3AD4-F9AC285377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2" y="1536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 sz="16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Text Box 124">
              <a:extLst>
                <a:ext uri="{FF2B5EF4-FFF2-40B4-BE49-F238E27FC236}">
                  <a16:creationId xmlns:a16="http://schemas.microsoft.com/office/drawing/2014/main" id="{759559D0-6477-F81B-A73D-F4597A013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3" y="1226"/>
              <a:ext cx="154" cy="25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 type="none" w="sm" len="sm"/>
            </a:ln>
          </p:spPr>
          <p:txBody>
            <a:bodyPr wrap="none" lIns="45720" rIns="45720">
              <a:spAutoFit/>
            </a:bodyPr>
            <a:lstStyle/>
            <a:p>
              <a:pPr algn="ctr"/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</a:p>
          </p:txBody>
        </p:sp>
      </p:grpSp>
      <p:grpSp>
        <p:nvGrpSpPr>
          <p:cNvPr id="10" name="Group 127">
            <a:extLst>
              <a:ext uri="{FF2B5EF4-FFF2-40B4-BE49-F238E27FC236}">
                <a16:creationId xmlns:a16="http://schemas.microsoft.com/office/drawing/2014/main" id="{F3F7F97E-C18F-D451-24B6-465706EB501C}"/>
              </a:ext>
            </a:extLst>
          </p:cNvPr>
          <p:cNvGrpSpPr>
            <a:grpSpLocks/>
          </p:cNvGrpSpPr>
          <p:nvPr/>
        </p:nvGrpSpPr>
        <p:grpSpPr bwMode="auto">
          <a:xfrm>
            <a:off x="6276703" y="5166922"/>
            <a:ext cx="1214110" cy="412690"/>
            <a:chOff x="3312" y="2762"/>
            <a:chExt cx="912" cy="310"/>
          </a:xfrm>
        </p:grpSpPr>
        <p:sp>
          <p:nvSpPr>
            <p:cNvPr id="11" name="Line 123">
              <a:extLst>
                <a:ext uri="{FF2B5EF4-FFF2-40B4-BE49-F238E27FC236}">
                  <a16:creationId xmlns:a16="http://schemas.microsoft.com/office/drawing/2014/main" id="{0FDB0489-DD34-6733-08D0-44730BC1D5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12" y="3072"/>
              <a:ext cx="9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endParaRPr lang="en-US" sz="20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Text Box 125">
              <a:extLst>
                <a:ext uri="{FF2B5EF4-FFF2-40B4-BE49-F238E27FC236}">
                  <a16:creationId xmlns:a16="http://schemas.microsoft.com/office/drawing/2014/main" id="{65B82A73-E428-8A2E-B26B-82C7BA7172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762"/>
              <a:ext cx="329" cy="291"/>
            </a:xfrm>
            <a:prstGeom prst="rect">
              <a:avLst/>
            </a:prstGeom>
            <a:noFill/>
            <a:ln w="57150">
              <a:noFill/>
              <a:round/>
              <a:headEnd type="triangle" w="lg" len="lg"/>
              <a:tailEnd type="triangle" w="lg" len="lg"/>
            </a:ln>
          </p:spPr>
          <p:txBody>
            <a:bodyPr wrap="none" anchor="ctr"/>
            <a:lstStyle/>
            <a:p>
              <a:r>
                <a:rPr lang="en-US" sz="2000" dirty="0">
                  <a:latin typeface="Consolas" panose="020B0609020204030204" pitchFamily="49" charset="0"/>
                  <a:cs typeface="Consolas" panose="020B0609020204030204" pitchFamily="49" charset="0"/>
                </a:rPr>
                <a:t>+/- 16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6423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FE89E2A7-B9A5-1ECC-7098-908E7B21F003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不同数据类型的最大最小值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1B64E-38F1-C7FD-697F-100056240A0E}"/>
              </a:ext>
            </a:extLst>
          </p:cNvPr>
          <p:cNvSpPr txBox="1"/>
          <p:nvPr/>
        </p:nvSpPr>
        <p:spPr>
          <a:xfrm>
            <a:off x="2218" y="1410017"/>
            <a:ext cx="6871063" cy="480131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C6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i="1" dirty="0" err="1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puts(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"signed short:"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 Min: %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hX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b="1" dirty="0" err="1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%hd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1&lt;&lt;15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1&lt;&lt;15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 Max: %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hX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b="1" dirty="0" err="1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%hd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1&lt;&lt;15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1&lt;&lt;15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puts(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"unsigned short:"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 Min: %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hX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b="1" dirty="0" err="1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%hu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 Max: %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hX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b="1" dirty="0" err="1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%hu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~0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~0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puts(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"signed int:"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 Min: %X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b="1" dirty="0" err="1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1&lt;&lt;31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1&lt;&lt;31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 Max: %X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b="1" dirty="0" err="1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1&lt;&lt;31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1&lt;&lt;31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puts(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"unsigned int:"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 Min: %X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b="1" dirty="0" err="1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%u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 Max: %X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b="1" dirty="0" err="1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%u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~0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~0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9D21D-5F42-0DDD-4ADF-23091A304BE4}"/>
              </a:ext>
            </a:extLst>
          </p:cNvPr>
          <p:cNvSpPr txBox="1"/>
          <p:nvPr/>
        </p:nvSpPr>
        <p:spPr>
          <a:xfrm>
            <a:off x="7940039" y="1779349"/>
            <a:ext cx="3860074" cy="34163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 short: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Min: 8000     -32768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Max: 7FFF     32767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short: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Min: 0        0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Max: FFFF     65535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 int: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Min: 80000000 -2147483648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Max: 7FFFFFFF 2147483647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int: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Min: 0        0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Max: FFFFFFFF 4294967295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509C8-6E36-D750-2FCC-9F3DE848D707}"/>
              </a:ext>
            </a:extLst>
          </p:cNvPr>
          <p:cNvSpPr txBox="1"/>
          <p:nvPr/>
        </p:nvSpPr>
        <p:spPr>
          <a:xfrm>
            <a:off x="7940039" y="141001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输出</a:t>
            </a:r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01324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FE89E2A7-B9A5-1ECC-7098-908E7B21F003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不同数据类型的最大最小值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1B64E-38F1-C7FD-697F-100056240A0E}"/>
              </a:ext>
            </a:extLst>
          </p:cNvPr>
          <p:cNvSpPr txBox="1"/>
          <p:nvPr/>
        </p:nvSpPr>
        <p:spPr>
          <a:xfrm>
            <a:off x="2218" y="1410017"/>
            <a:ext cx="6803531" cy="424731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C6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i="1" dirty="0" err="1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3D7B7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sll_min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1L&lt;&lt;63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B0004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sll_max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1L&lt;&lt;63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;</a:t>
            </a:r>
            <a:endParaRPr lang="en-US" dirty="0">
              <a:solidFill>
                <a:srgbClr val="B0004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ull_min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0L    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B0004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ull_max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~0L   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B0004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puts(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"signed long long:"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 Min: %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llX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b="1" dirty="0" err="1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%lld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sll_min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sll_min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 Max: %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llX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b="1" dirty="0" err="1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%lld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sll_max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sll_max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puts(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"unsigned long long:"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 Min: %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llX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b="1" dirty="0" err="1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%llu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ull_min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ull_min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 Max: %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llX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b="1" dirty="0" err="1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%llu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ull_max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ull_max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FB4807-24A5-721A-6A80-9DF0E3A53B0E}"/>
              </a:ext>
            </a:extLst>
          </p:cNvPr>
          <p:cNvSpPr txBox="1"/>
          <p:nvPr/>
        </p:nvSpPr>
        <p:spPr>
          <a:xfrm>
            <a:off x="1772195" y="5816211"/>
            <a:ext cx="5203372" cy="101566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随堂小测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：</a:t>
            </a:r>
            <a:b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请完成填空，输出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signed long long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unsigned long long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的最小值和最大值。</a:t>
            </a:r>
            <a:endParaRPr lang="en-US" sz="20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6654AA-2CC0-F218-9E9D-9B2ED7064259}"/>
              </a:ext>
            </a:extLst>
          </p:cNvPr>
          <p:cNvSpPr/>
          <p:nvPr/>
        </p:nvSpPr>
        <p:spPr>
          <a:xfrm>
            <a:off x="4217126" y="2287118"/>
            <a:ext cx="1243148" cy="2340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250273-AC41-3540-BAA7-EA3D8E3E433A}"/>
              </a:ext>
            </a:extLst>
          </p:cNvPr>
          <p:cNvSpPr/>
          <p:nvPr/>
        </p:nvSpPr>
        <p:spPr>
          <a:xfrm>
            <a:off x="4217126" y="2582564"/>
            <a:ext cx="1243148" cy="2340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FFA690-0262-A5D2-CD7F-A69DD1643F22}"/>
              </a:ext>
            </a:extLst>
          </p:cNvPr>
          <p:cNvSpPr/>
          <p:nvPr/>
        </p:nvSpPr>
        <p:spPr>
          <a:xfrm>
            <a:off x="4217126" y="2878010"/>
            <a:ext cx="1243148" cy="2340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8C458B-8C30-8032-259D-AEEEE7DBEFCD}"/>
              </a:ext>
            </a:extLst>
          </p:cNvPr>
          <p:cNvSpPr/>
          <p:nvPr/>
        </p:nvSpPr>
        <p:spPr>
          <a:xfrm>
            <a:off x="4217126" y="3156501"/>
            <a:ext cx="1243148" cy="234014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551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FE89E2A7-B9A5-1ECC-7098-908E7B21F003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不同数据类型的最大最小值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1B64E-38F1-C7FD-697F-100056240A0E}"/>
              </a:ext>
            </a:extLst>
          </p:cNvPr>
          <p:cNvSpPr txBox="1"/>
          <p:nvPr/>
        </p:nvSpPr>
        <p:spPr>
          <a:xfrm>
            <a:off x="2218" y="1410017"/>
            <a:ext cx="6803531" cy="424731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C6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i="1" dirty="0" err="1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3D7B7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sll_min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1L&lt;&lt;63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B0004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signed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sll_max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~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1L&lt;&lt;63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;</a:t>
            </a:r>
            <a:endParaRPr lang="en-US" dirty="0">
              <a:solidFill>
                <a:srgbClr val="B0004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ull_min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0L    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B0004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ull_max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~0L      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B0004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puts(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"signed long long:"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 Min: %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llX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b="1" dirty="0" err="1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%lld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sll_min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sll_min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 Max: %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llX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b="1" dirty="0" err="1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%lld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sll_max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sll_max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puts(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"unsigned long long:"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 Min: %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llX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b="1" dirty="0" err="1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%llu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ull_min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ull_min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 Max: %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llX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</a:t>
            </a:r>
            <a:r>
              <a:rPr lang="en-US" b="1" dirty="0" err="1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%llu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ull_max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ull_max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5550E2-625A-333A-4B8D-5C308508D499}"/>
              </a:ext>
            </a:extLst>
          </p:cNvPr>
          <p:cNvSpPr txBox="1"/>
          <p:nvPr/>
        </p:nvSpPr>
        <p:spPr>
          <a:xfrm>
            <a:off x="7014754" y="2194847"/>
            <a:ext cx="5203372" cy="15696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signed long long: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Min: 8000000000000000 -9223372036854775808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Max: 7FFFFFFFFFFFFFFF 9223372036854775807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unsigned long long: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Min: 0                0</a:t>
            </a:r>
          </a:p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Max: FFFFFFFFFFFFFFFF 18446744073709551615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5BE0E4-6A5D-02BC-4C97-CC5E2887747F}"/>
              </a:ext>
            </a:extLst>
          </p:cNvPr>
          <p:cNvSpPr txBox="1"/>
          <p:nvPr/>
        </p:nvSpPr>
        <p:spPr>
          <a:xfrm>
            <a:off x="7014754" y="183780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输出</a:t>
            </a:r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64624-6C16-0ACD-247F-B2DF61E6886A}"/>
              </a:ext>
            </a:extLst>
          </p:cNvPr>
          <p:cNvSpPr txBox="1"/>
          <p:nvPr/>
        </p:nvSpPr>
        <p:spPr>
          <a:xfrm>
            <a:off x="7746274" y="4549337"/>
            <a:ext cx="3740331" cy="40011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为什么要加上L后缀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？</a:t>
            </a:r>
            <a:endParaRPr lang="en-US" sz="20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402485-9740-7699-4BCD-D4CE8277CCEC}"/>
              </a:ext>
            </a:extLst>
          </p:cNvPr>
          <p:cNvCxnSpPr>
            <a:cxnSpLocks/>
          </p:cNvCxnSpPr>
          <p:nvPr/>
        </p:nvCxnSpPr>
        <p:spPr>
          <a:xfrm>
            <a:off x="4506686" y="2978331"/>
            <a:ext cx="3239588" cy="1571006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F3B6A2B-1351-48FA-6526-41A786F7A93A}"/>
              </a:ext>
            </a:extLst>
          </p:cNvPr>
          <p:cNvSpPr txBox="1"/>
          <p:nvPr/>
        </p:nvSpPr>
        <p:spPr>
          <a:xfrm>
            <a:off x="1772195" y="5816211"/>
            <a:ext cx="5203372" cy="1015663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随堂小测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：</a:t>
            </a:r>
            <a:b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请完成填空，输出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signed long long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unsigned long long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的最小值和最大值。</a:t>
            </a:r>
            <a:endParaRPr lang="en-US" sz="20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58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91027B56-7865-75B1-8BD1-9DED469C21F3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数据类型取值范围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sz="2800" b="1" kern="0" dirty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Recap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79A7EF-5529-F5FC-2447-A3C124A38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923754"/>
              </p:ext>
            </p:extLst>
          </p:nvPr>
        </p:nvGraphicFramePr>
        <p:xfrm>
          <a:off x="621211" y="1509967"/>
          <a:ext cx="81280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3514">
                  <a:extLst>
                    <a:ext uri="{9D8B030D-6E8A-4147-A177-3AD203B41FA5}">
                      <a16:colId xmlns:a16="http://schemas.microsoft.com/office/drawing/2014/main" val="3081300187"/>
                    </a:ext>
                  </a:extLst>
                </a:gridCol>
                <a:gridCol w="957943">
                  <a:extLst>
                    <a:ext uri="{9D8B030D-6E8A-4147-A177-3AD203B41FA5}">
                      <a16:colId xmlns:a16="http://schemas.microsoft.com/office/drawing/2014/main" val="1491885537"/>
                    </a:ext>
                  </a:extLst>
                </a:gridCol>
                <a:gridCol w="3726543">
                  <a:extLst>
                    <a:ext uri="{9D8B030D-6E8A-4147-A177-3AD203B41FA5}">
                      <a16:colId xmlns:a16="http://schemas.microsoft.com/office/drawing/2014/main" val="514953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6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[-128,+127]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04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unsigned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[0, +255]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02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short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[int]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[-32768, +32767]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29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unsigned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short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[int]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[0, +65535]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77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[-2</a:t>
                      </a:r>
                      <a:r>
                        <a:rPr lang="en-US" baseline="30000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31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, +2</a:t>
                      </a:r>
                      <a:r>
                        <a:rPr lang="en-US" baseline="30000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31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38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unsigned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[0, +2</a:t>
                      </a:r>
                      <a:r>
                        <a:rPr lang="en-US" baseline="30000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32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9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[int]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[-2</a:t>
                      </a:r>
                      <a:r>
                        <a:rPr lang="en-US" baseline="30000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63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, +2</a:t>
                      </a:r>
                      <a:r>
                        <a:rPr lang="en-US" baseline="30000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63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05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unsigned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[int]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[0, +2</a:t>
                      </a:r>
                      <a:r>
                        <a:rPr lang="en-US" baseline="30000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63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295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[int]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[-2</a:t>
                      </a:r>
                      <a:r>
                        <a:rPr lang="en-US" baseline="30000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63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, +2</a:t>
                      </a:r>
                      <a:r>
                        <a:rPr lang="en-US" baseline="30000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63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70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unsigned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[int]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[0, +2</a:t>
                      </a:r>
                      <a:r>
                        <a:rPr lang="en-US" baseline="30000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64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-1]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8294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~1.17e-38 to ~3.40e+38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442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~2.22e-308 to ~1.79e+308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54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~3.36e-4932 to ~1.19e+4932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91206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DA4DE5-3DEB-3333-4ACC-5BE7402B0A91}"/>
              </a:ext>
            </a:extLst>
          </p:cNvPr>
          <p:cNvSpPr txBox="1"/>
          <p:nvPr/>
        </p:nvSpPr>
        <p:spPr>
          <a:xfrm>
            <a:off x="9284789" y="2782669"/>
            <a:ext cx="22859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char c = 129;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short n = 32768;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给一个变量赋值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如果超出其取值范围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，会怎么样？</a:t>
            </a:r>
            <a:endParaRPr lang="en-US" dirty="0">
              <a:solidFill>
                <a:srgbClr val="FF0000"/>
              </a:solidFill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0C9000-4D16-DEC1-357B-2CE5A750EF8C}"/>
              </a:ext>
            </a:extLst>
          </p:cNvPr>
          <p:cNvSpPr txBox="1"/>
          <p:nvPr/>
        </p:nvSpPr>
        <p:spPr>
          <a:xfrm>
            <a:off x="9091749" y="4728754"/>
            <a:ext cx="3004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溢出</a:t>
            </a:r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(Overflow)</a:t>
            </a:r>
            <a:r>
              <a:rPr lang="en-US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通常会发生在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算术运算过程中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，或者不同数据类型之间的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转换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。</a:t>
            </a:r>
            <a:endParaRPr lang="en-US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910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91027B56-7865-75B1-8BD1-9DED469C21F3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溢出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(Overflow)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09996-95EF-D2FD-5411-E3A185212563}"/>
              </a:ext>
            </a:extLst>
          </p:cNvPr>
          <p:cNvSpPr txBox="1"/>
          <p:nvPr/>
        </p:nvSpPr>
        <p:spPr>
          <a:xfrm>
            <a:off x="-1" y="1530088"/>
            <a:ext cx="6204858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C6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i="1" dirty="0" err="1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3D7B7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long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0x102030405L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-US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//4328719365L</a:t>
            </a:r>
            <a:endParaRPr lang="en-US" dirty="0">
              <a:solidFill>
                <a:srgbClr val="3D7B7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(char)n = %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hhd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0x%hhx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"(short)n = %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hd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0x%hx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 (int)n = %d 0x%x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      n = %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lld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0x%lx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20728-5C2A-3A46-F437-9370582CC3CC}"/>
              </a:ext>
            </a:extLst>
          </p:cNvPr>
          <p:cNvSpPr txBox="1"/>
          <p:nvPr/>
        </p:nvSpPr>
        <p:spPr>
          <a:xfrm>
            <a:off x="222069" y="5579293"/>
            <a:ext cx="4728754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(char)n = 5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0x5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(short)n = 1029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0x405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(int)n = 33752069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0x2030405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n = 4328719365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0x102030405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2E4119-C57D-07A3-C3B7-756C19AC4574}"/>
              </a:ext>
            </a:extLst>
          </p:cNvPr>
          <p:cNvSpPr txBox="1"/>
          <p:nvPr/>
        </p:nvSpPr>
        <p:spPr>
          <a:xfrm>
            <a:off x="222069" y="514324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输出</a:t>
            </a:r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31BF25-3919-155D-388C-ACEAAC44AE54}"/>
              </a:ext>
            </a:extLst>
          </p:cNvPr>
          <p:cNvSpPr/>
          <p:nvPr/>
        </p:nvSpPr>
        <p:spPr>
          <a:xfrm>
            <a:off x="10661192" y="1765220"/>
            <a:ext cx="455299" cy="4554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4D00AC-3183-8DB4-7AFD-2F14B226DCBC}"/>
              </a:ext>
            </a:extLst>
          </p:cNvPr>
          <p:cNvSpPr/>
          <p:nvPr/>
        </p:nvSpPr>
        <p:spPr>
          <a:xfrm>
            <a:off x="10205893" y="1765220"/>
            <a:ext cx="455299" cy="4554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501837-CAFA-984F-A47F-69B413A0F0B8}"/>
              </a:ext>
            </a:extLst>
          </p:cNvPr>
          <p:cNvSpPr/>
          <p:nvPr/>
        </p:nvSpPr>
        <p:spPr>
          <a:xfrm>
            <a:off x="9750594" y="1765220"/>
            <a:ext cx="455299" cy="4554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C38491-624E-2D1A-0DD8-DDCBF19E014A}"/>
              </a:ext>
            </a:extLst>
          </p:cNvPr>
          <p:cNvSpPr/>
          <p:nvPr/>
        </p:nvSpPr>
        <p:spPr>
          <a:xfrm>
            <a:off x="9295295" y="1765220"/>
            <a:ext cx="455299" cy="4554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49BEED-55D6-E81D-3D57-39A80AC10055}"/>
              </a:ext>
            </a:extLst>
          </p:cNvPr>
          <p:cNvSpPr/>
          <p:nvPr/>
        </p:nvSpPr>
        <p:spPr>
          <a:xfrm>
            <a:off x="8839996" y="1765220"/>
            <a:ext cx="455299" cy="4554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9E1D135-2B60-4B39-C249-5B6382011387}"/>
              </a:ext>
            </a:extLst>
          </p:cNvPr>
          <p:cNvSpPr/>
          <p:nvPr/>
        </p:nvSpPr>
        <p:spPr>
          <a:xfrm>
            <a:off x="8384697" y="1765220"/>
            <a:ext cx="455299" cy="4554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11D950-90B7-900C-A829-2724A07B3A32}"/>
              </a:ext>
            </a:extLst>
          </p:cNvPr>
          <p:cNvSpPr/>
          <p:nvPr/>
        </p:nvSpPr>
        <p:spPr>
          <a:xfrm>
            <a:off x="7929398" y="1765220"/>
            <a:ext cx="455299" cy="4554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1F3877-0DCA-FDA5-C279-F195A850DF01}"/>
              </a:ext>
            </a:extLst>
          </p:cNvPr>
          <p:cNvSpPr/>
          <p:nvPr/>
        </p:nvSpPr>
        <p:spPr>
          <a:xfrm>
            <a:off x="7474099" y="1765220"/>
            <a:ext cx="455299" cy="4554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679538-B475-FEC4-DE7C-0E5442786D3E}"/>
              </a:ext>
            </a:extLst>
          </p:cNvPr>
          <p:cNvSpPr/>
          <p:nvPr/>
        </p:nvSpPr>
        <p:spPr>
          <a:xfrm>
            <a:off x="7018800" y="1765220"/>
            <a:ext cx="455299" cy="4554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94B41E-CD70-01BA-23FD-22E8F3B79083}"/>
              </a:ext>
            </a:extLst>
          </p:cNvPr>
          <p:cNvSpPr/>
          <p:nvPr/>
        </p:nvSpPr>
        <p:spPr>
          <a:xfrm>
            <a:off x="6563501" y="1765220"/>
            <a:ext cx="455299" cy="4554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BCE2E8-A2D3-B02B-DDA8-6E5AE3A0A643}"/>
              </a:ext>
            </a:extLst>
          </p:cNvPr>
          <p:cNvSpPr txBox="1"/>
          <p:nvPr/>
        </p:nvSpPr>
        <p:spPr>
          <a:xfrm>
            <a:off x="11519538" y="185135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2D80524-FCD0-CBE6-D885-BE9EE35A9AF4}"/>
              </a:ext>
            </a:extLst>
          </p:cNvPr>
          <p:cNvSpPr/>
          <p:nvPr/>
        </p:nvSpPr>
        <p:spPr>
          <a:xfrm>
            <a:off x="10661192" y="2740580"/>
            <a:ext cx="455299" cy="4554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AE4938-1D96-C259-2CFB-61E96A67A6A8}"/>
              </a:ext>
            </a:extLst>
          </p:cNvPr>
          <p:cNvSpPr/>
          <p:nvPr/>
        </p:nvSpPr>
        <p:spPr>
          <a:xfrm>
            <a:off x="10205893" y="2740580"/>
            <a:ext cx="455299" cy="4554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F69244-12A6-DB43-E456-1B7D2C86D5E3}"/>
              </a:ext>
            </a:extLst>
          </p:cNvPr>
          <p:cNvSpPr/>
          <p:nvPr/>
        </p:nvSpPr>
        <p:spPr>
          <a:xfrm>
            <a:off x="9750594" y="2740580"/>
            <a:ext cx="455299" cy="4554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6429598-8526-0F90-DDFE-0763A9256218}"/>
              </a:ext>
            </a:extLst>
          </p:cNvPr>
          <p:cNvSpPr/>
          <p:nvPr/>
        </p:nvSpPr>
        <p:spPr>
          <a:xfrm>
            <a:off x="9295295" y="2740580"/>
            <a:ext cx="455299" cy="4554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C31B49-9068-4F6B-E709-81C51E3545E4}"/>
              </a:ext>
            </a:extLst>
          </p:cNvPr>
          <p:cNvSpPr/>
          <p:nvPr/>
        </p:nvSpPr>
        <p:spPr>
          <a:xfrm>
            <a:off x="8839996" y="2740580"/>
            <a:ext cx="455299" cy="4554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4CAA8CB-1084-F620-5C05-4F4C1E8E2F08}"/>
              </a:ext>
            </a:extLst>
          </p:cNvPr>
          <p:cNvSpPr/>
          <p:nvPr/>
        </p:nvSpPr>
        <p:spPr>
          <a:xfrm>
            <a:off x="8384697" y="2740580"/>
            <a:ext cx="455299" cy="4554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D53FF70-BFD8-DF6F-C04A-0850D7755FEB}"/>
              </a:ext>
            </a:extLst>
          </p:cNvPr>
          <p:cNvSpPr/>
          <p:nvPr/>
        </p:nvSpPr>
        <p:spPr>
          <a:xfrm>
            <a:off x="7929398" y="2740580"/>
            <a:ext cx="455299" cy="4554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2A905BD-73E4-0962-6D46-EEBA757D38F9}"/>
              </a:ext>
            </a:extLst>
          </p:cNvPr>
          <p:cNvSpPr/>
          <p:nvPr/>
        </p:nvSpPr>
        <p:spPr>
          <a:xfrm>
            <a:off x="7474099" y="2740580"/>
            <a:ext cx="455299" cy="4554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672A0FD-65E1-9669-EFE7-8B768F38A91A}"/>
              </a:ext>
            </a:extLst>
          </p:cNvPr>
          <p:cNvSpPr txBox="1"/>
          <p:nvPr/>
        </p:nvSpPr>
        <p:spPr>
          <a:xfrm>
            <a:off x="11519538" y="282671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CAAC11B-9796-7E9F-A8D0-30A4E5EA9244}"/>
              </a:ext>
            </a:extLst>
          </p:cNvPr>
          <p:cNvSpPr/>
          <p:nvPr/>
        </p:nvSpPr>
        <p:spPr>
          <a:xfrm>
            <a:off x="10661192" y="3715940"/>
            <a:ext cx="455299" cy="4554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CB18D13-6264-C8B9-4B15-1D861A6CBF10}"/>
              </a:ext>
            </a:extLst>
          </p:cNvPr>
          <p:cNvSpPr/>
          <p:nvPr/>
        </p:nvSpPr>
        <p:spPr>
          <a:xfrm>
            <a:off x="10205893" y="3715940"/>
            <a:ext cx="455299" cy="4554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0FE0F8-346C-2598-FA21-3571E99016E2}"/>
              </a:ext>
            </a:extLst>
          </p:cNvPr>
          <p:cNvSpPr/>
          <p:nvPr/>
        </p:nvSpPr>
        <p:spPr>
          <a:xfrm>
            <a:off x="9750594" y="3715940"/>
            <a:ext cx="455299" cy="4554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595A122-B0F4-1C3A-2698-AF94CAD0D9F6}"/>
              </a:ext>
            </a:extLst>
          </p:cNvPr>
          <p:cNvSpPr/>
          <p:nvPr/>
        </p:nvSpPr>
        <p:spPr>
          <a:xfrm>
            <a:off x="9295295" y="3715940"/>
            <a:ext cx="455299" cy="4554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7A505A-DCD0-D8F1-0C8E-A7A38884BE39}"/>
              </a:ext>
            </a:extLst>
          </p:cNvPr>
          <p:cNvSpPr txBox="1"/>
          <p:nvPr/>
        </p:nvSpPr>
        <p:spPr>
          <a:xfrm>
            <a:off x="11519538" y="38020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7A1AE5-1A3E-8AD2-5E96-452D03BD1226}"/>
              </a:ext>
            </a:extLst>
          </p:cNvPr>
          <p:cNvSpPr/>
          <p:nvPr/>
        </p:nvSpPr>
        <p:spPr>
          <a:xfrm>
            <a:off x="10661192" y="4687780"/>
            <a:ext cx="455299" cy="4554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F629D8-97A3-FCFE-12CA-6EFD0BF66680}"/>
              </a:ext>
            </a:extLst>
          </p:cNvPr>
          <p:cNvSpPr/>
          <p:nvPr/>
        </p:nvSpPr>
        <p:spPr>
          <a:xfrm>
            <a:off x="10205893" y="4687780"/>
            <a:ext cx="455299" cy="455466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E7AB4C-5ABA-71B5-BBA7-08CCBE03547A}"/>
              </a:ext>
            </a:extLst>
          </p:cNvPr>
          <p:cNvSpPr txBox="1"/>
          <p:nvPr/>
        </p:nvSpPr>
        <p:spPr>
          <a:xfrm>
            <a:off x="11519538" y="477391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hhd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8825740-6F91-B384-F836-59D1446C8B63}"/>
              </a:ext>
            </a:extLst>
          </p:cNvPr>
          <p:cNvCxnSpPr/>
          <p:nvPr/>
        </p:nvCxnSpPr>
        <p:spPr>
          <a:xfrm>
            <a:off x="7474099" y="2220686"/>
            <a:ext cx="0" cy="51989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E0F2FA7-D956-5162-BB1B-4AA918156B47}"/>
              </a:ext>
            </a:extLst>
          </p:cNvPr>
          <p:cNvCxnSpPr/>
          <p:nvPr/>
        </p:nvCxnSpPr>
        <p:spPr>
          <a:xfrm>
            <a:off x="9295295" y="3196046"/>
            <a:ext cx="0" cy="51989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3BAAB3-3475-32CE-644F-CB336C1E7160}"/>
              </a:ext>
            </a:extLst>
          </p:cNvPr>
          <p:cNvCxnSpPr/>
          <p:nvPr/>
        </p:nvCxnSpPr>
        <p:spPr>
          <a:xfrm>
            <a:off x="10205893" y="4192113"/>
            <a:ext cx="0" cy="51989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D5DAE0-94D0-771A-22F1-7461F4D7E76F}"/>
              </a:ext>
            </a:extLst>
          </p:cNvPr>
          <p:cNvSpPr txBox="1"/>
          <p:nvPr/>
        </p:nvSpPr>
        <p:spPr>
          <a:xfrm>
            <a:off x="6563500" y="5579293"/>
            <a:ext cx="5232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一个宽类型n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(N bits)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转换成窄类型m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(M bits)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时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，通常窄类型只会截取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(Truncate)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低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 bits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的信息，相当于做了一个取模运算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           n mod 2</a:t>
            </a:r>
            <a:r>
              <a:rPr lang="en-US" baseline="300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191007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C67F1D79-172F-CD5F-99DC-D862FD576678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目录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E358B0-7CD1-BDF1-14EB-60642FB25563}"/>
              </a:ext>
            </a:extLst>
          </p:cNvPr>
          <p:cNvSpPr txBox="1"/>
          <p:nvPr/>
        </p:nvSpPr>
        <p:spPr>
          <a:xfrm>
            <a:off x="1099457" y="1410017"/>
            <a:ext cx="6945086" cy="4399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整数表示</a:t>
            </a:r>
            <a:endParaRPr lang="en-US" sz="2800" b="1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进制</a:t>
            </a:r>
            <a:r>
              <a:rPr lang="en-US" sz="2000" b="1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(</a:t>
            </a:r>
            <a:r>
              <a:rPr lang="en-US" sz="2000" b="1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十进制</a:t>
            </a:r>
            <a:r>
              <a:rPr lang="en-US" sz="2000" b="1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二进制,十六进制</a:t>
            </a:r>
            <a:r>
              <a:rPr lang="en-US" sz="2000" b="1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位运算符</a:t>
            </a:r>
            <a:r>
              <a:rPr lang="en-US" sz="2000" b="1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(Bitwise Operators)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负数的表示</a:t>
            </a:r>
            <a:endParaRPr lang="en-US" sz="2000" b="1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溢出</a:t>
            </a:r>
            <a:endParaRPr lang="en-US" sz="2000" b="1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浮点数表示</a:t>
            </a:r>
            <a:endParaRPr lang="en-US" sz="2800" b="1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b="1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变量在计算机内部</a:t>
            </a:r>
            <a:endParaRPr lang="en-US" sz="2800" b="1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106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91027B56-7865-75B1-8BD1-9DED469C21F3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溢出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(Overflow)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09996-95EF-D2FD-5411-E3A185212563}"/>
              </a:ext>
            </a:extLst>
          </p:cNvPr>
          <p:cNvSpPr txBox="1"/>
          <p:nvPr/>
        </p:nvSpPr>
        <p:spPr>
          <a:xfrm>
            <a:off x="0" y="1530088"/>
            <a:ext cx="4980214" cy="369331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C6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i="1" dirty="0" err="1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3D7B7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127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c1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c2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cc3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   c = %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hhd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 + 1 = %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hhd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c1);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 + 2 = %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hhd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c2);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"c+c+3 = %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hhd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cc3);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20728-5C2A-3A46-F437-9370582CC3CC}"/>
              </a:ext>
            </a:extLst>
          </p:cNvPr>
          <p:cNvSpPr txBox="1"/>
          <p:nvPr/>
        </p:nvSpPr>
        <p:spPr>
          <a:xfrm>
            <a:off x="775607" y="5657671"/>
            <a:ext cx="3429000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 = 127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+ 1 = -128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+ 2 = -127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c+c+3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2E4119-C57D-07A3-C3B7-756C19AC4574}"/>
              </a:ext>
            </a:extLst>
          </p:cNvPr>
          <p:cNvSpPr txBox="1"/>
          <p:nvPr/>
        </p:nvSpPr>
        <p:spPr>
          <a:xfrm>
            <a:off x="775607" y="528833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输出</a:t>
            </a:r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16C7C-26CB-DDBD-5176-E278F644B087}"/>
              </a:ext>
            </a:extLst>
          </p:cNvPr>
          <p:cNvSpPr txBox="1"/>
          <p:nvPr/>
        </p:nvSpPr>
        <p:spPr>
          <a:xfrm>
            <a:off x="6204857" y="1815737"/>
            <a:ext cx="5987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c:      0111,1111</a:t>
            </a:r>
          </a:p>
          <a:p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+               1</a:t>
            </a:r>
          </a:p>
          <a:p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     1000,0000  ---- </a:t>
            </a:r>
            <a:r>
              <a:rPr lang="en-US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按照无符号整数进行运算</a:t>
            </a:r>
            <a:endParaRPr lang="en-US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     1000,0000  ---- </a:t>
            </a:r>
            <a:r>
              <a:rPr lang="en-US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保持二进制形式不变</a:t>
            </a:r>
            <a:endParaRPr lang="en-US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c1 =   (-1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28)</a:t>
            </a:r>
            <a:r>
              <a:rPr lang="en-US" altLang="zh-CN" baseline="-25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10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---- 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按照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类型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进行解读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192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91027B56-7865-75B1-8BD1-9DED469C21F3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溢出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(Overflow)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09996-95EF-D2FD-5411-E3A185212563}"/>
              </a:ext>
            </a:extLst>
          </p:cNvPr>
          <p:cNvSpPr txBox="1"/>
          <p:nvPr/>
        </p:nvSpPr>
        <p:spPr>
          <a:xfrm>
            <a:off x="0" y="1530088"/>
            <a:ext cx="4980214" cy="369331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C6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i="1" dirty="0" err="1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3D7B7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127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c1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c2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cc3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   c = %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hhd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 + 1 = %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hhd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c1);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 + 2 = %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hhd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c2);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"c+c+3 = %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hhd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cc3);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20728-5C2A-3A46-F437-9370582CC3CC}"/>
              </a:ext>
            </a:extLst>
          </p:cNvPr>
          <p:cNvSpPr txBox="1"/>
          <p:nvPr/>
        </p:nvSpPr>
        <p:spPr>
          <a:xfrm>
            <a:off x="775607" y="5657671"/>
            <a:ext cx="3429000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c = 127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+ 1 = -128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+ 2 = -127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c+c+3 =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2E4119-C57D-07A3-C3B7-756C19AC4574}"/>
              </a:ext>
            </a:extLst>
          </p:cNvPr>
          <p:cNvSpPr txBox="1"/>
          <p:nvPr/>
        </p:nvSpPr>
        <p:spPr>
          <a:xfrm>
            <a:off x="775607" y="528833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输出</a:t>
            </a:r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16C7C-26CB-DDBD-5176-E278F644B087}"/>
              </a:ext>
            </a:extLst>
          </p:cNvPr>
          <p:cNvSpPr txBox="1"/>
          <p:nvPr/>
        </p:nvSpPr>
        <p:spPr>
          <a:xfrm>
            <a:off x="6204857" y="1815737"/>
            <a:ext cx="5987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c:      0111,1111</a:t>
            </a:r>
          </a:p>
          <a:p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+               1</a:t>
            </a:r>
          </a:p>
          <a:p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     1000,0000  ---- </a:t>
            </a:r>
            <a:r>
              <a:rPr lang="en-US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按照无符号整数进行运算</a:t>
            </a:r>
            <a:endParaRPr lang="en-US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     1000,0000  ---- </a:t>
            </a:r>
            <a:r>
              <a:rPr lang="en-US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保持二进制形式不变</a:t>
            </a:r>
            <a:endParaRPr lang="en-US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c1 =   (-1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28)</a:t>
            </a:r>
            <a:r>
              <a:rPr lang="en-US" altLang="zh-CN" baseline="-25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10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---- 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按照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类型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进行解读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98ABCC-8D92-55E8-2787-22D58EFE27C2}"/>
              </a:ext>
            </a:extLst>
          </p:cNvPr>
          <p:cNvSpPr txBox="1"/>
          <p:nvPr/>
        </p:nvSpPr>
        <p:spPr>
          <a:xfrm>
            <a:off x="6204857" y="3995677"/>
            <a:ext cx="5987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c:      0111,1111</a:t>
            </a:r>
          </a:p>
          <a:p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u="sng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+              10</a:t>
            </a:r>
          </a:p>
          <a:p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     1000,0001  ---- </a:t>
            </a:r>
            <a:r>
              <a:rPr lang="en-US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按照无符号整数进行运算</a:t>
            </a:r>
            <a:endParaRPr lang="en-US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     1000,0001  ---- </a:t>
            </a:r>
            <a:r>
              <a:rPr lang="en-US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保持二进制形式不变</a:t>
            </a:r>
            <a:endParaRPr lang="en-US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c2 =   (-1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27)</a:t>
            </a:r>
            <a:r>
              <a:rPr lang="en-US" altLang="zh-CN" baseline="-25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10 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---- 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按照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类型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进行解读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7726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91027B56-7865-75B1-8BD1-9DED469C21F3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溢出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(Overflow)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09996-95EF-D2FD-5411-E3A185212563}"/>
              </a:ext>
            </a:extLst>
          </p:cNvPr>
          <p:cNvSpPr txBox="1"/>
          <p:nvPr/>
        </p:nvSpPr>
        <p:spPr>
          <a:xfrm>
            <a:off x="0" y="1530088"/>
            <a:ext cx="4980214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C6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i="1" dirty="0" err="1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3D7B7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255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 </a:t>
            </a:r>
            <a:r>
              <a:rPr lang="en-US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c = -1;</a:t>
            </a:r>
            <a:endParaRPr lang="en-US" dirty="0">
              <a:solidFill>
                <a:srgbClr val="3D7B7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 = %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hhd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c);</a:t>
            </a: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 = %</a:t>
            </a:r>
            <a:r>
              <a:rPr lang="en-US" dirty="0" err="1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hhu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c);</a:t>
            </a: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 = %d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c);</a:t>
            </a: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"c = %u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c);</a:t>
            </a: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20728-5C2A-3A46-F437-9370582CC3CC}"/>
              </a:ext>
            </a:extLst>
          </p:cNvPr>
          <p:cNvSpPr txBox="1"/>
          <p:nvPr/>
        </p:nvSpPr>
        <p:spPr>
          <a:xfrm>
            <a:off x="775607" y="5585053"/>
            <a:ext cx="3429000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-1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255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-1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4294967295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2E4119-C57D-07A3-C3B7-756C19AC4574}"/>
              </a:ext>
            </a:extLst>
          </p:cNvPr>
          <p:cNvSpPr txBox="1"/>
          <p:nvPr/>
        </p:nvSpPr>
        <p:spPr>
          <a:xfrm>
            <a:off x="775607" y="514324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输出</a:t>
            </a:r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16C7C-26CB-DDBD-5176-E278F644B087}"/>
              </a:ext>
            </a:extLst>
          </p:cNvPr>
          <p:cNvSpPr txBox="1"/>
          <p:nvPr/>
        </p:nvSpPr>
        <p:spPr>
          <a:xfrm>
            <a:off x="6204857" y="1815737"/>
            <a:ext cx="57999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255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在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类型的取值范围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[-128,+127]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之外，在赋值的时候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`char c = 255;` 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实际上变量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是完全将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255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二进制表示形式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复制过来，也就是说变量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对应的存储空间是这样的：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   c:      1111,1111</a:t>
            </a:r>
          </a:p>
          <a:p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所以用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对应的格式修饰符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%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hhd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进行输出时，是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；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用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unsigned char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对应的格式修饰符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%</a:t>
            </a:r>
            <a:r>
              <a:rPr lang="en-US" altLang="zh-CN" dirty="0" err="1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hhu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输出时，是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255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；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用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对应的格式修饰符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%d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输出时，会对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进行隐性格式转换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补符号位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),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输出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-1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；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(int)c: 1111,1111,1111,...,1111</a:t>
            </a:r>
          </a:p>
          <a:p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用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unsigned int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对应的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%u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输出时，则是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4294967295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E81DF-790D-273A-3778-53A6B29FF1C9}"/>
              </a:ext>
            </a:extLst>
          </p:cNvPr>
          <p:cNvSpPr txBox="1"/>
          <p:nvPr/>
        </p:nvSpPr>
        <p:spPr>
          <a:xfrm>
            <a:off x="10813439" y="5143246"/>
            <a:ext cx="1258245" cy="646331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32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bit,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因此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32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个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endParaRPr lang="en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C2EFCDC-228E-1DC5-AE46-AD458EB45BBB}"/>
              </a:ext>
            </a:extLst>
          </p:cNvPr>
          <p:cNvSpPr/>
          <p:nvPr/>
        </p:nvSpPr>
        <p:spPr>
          <a:xfrm>
            <a:off x="10532702" y="5512578"/>
            <a:ext cx="280737" cy="1363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4344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91027B56-7865-75B1-8BD1-9DED469C21F3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溢出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(Overflow)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709996-95EF-D2FD-5411-E3A185212563}"/>
              </a:ext>
            </a:extLst>
          </p:cNvPr>
          <p:cNvSpPr txBox="1"/>
          <p:nvPr/>
        </p:nvSpPr>
        <p:spPr>
          <a:xfrm>
            <a:off x="0" y="1530088"/>
            <a:ext cx="4980214" cy="25853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C6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i="1" dirty="0" err="1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3D7B7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127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127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"a+3 = %d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+3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  b = %d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b);</a:t>
            </a: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C20728-5C2A-3A46-F437-9370582CC3CC}"/>
              </a:ext>
            </a:extLst>
          </p:cNvPr>
          <p:cNvSpPr txBox="1"/>
          <p:nvPr/>
        </p:nvSpPr>
        <p:spPr>
          <a:xfrm>
            <a:off x="775607" y="5585053"/>
            <a:ext cx="3429000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a+3 = 130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 = -126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2E4119-C57D-07A3-C3B7-756C19AC4574}"/>
              </a:ext>
            </a:extLst>
          </p:cNvPr>
          <p:cNvSpPr txBox="1"/>
          <p:nvPr/>
        </p:nvSpPr>
        <p:spPr>
          <a:xfrm>
            <a:off x="775607" y="514324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输出</a:t>
            </a:r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16C7C-26CB-DDBD-5176-E278F644B087}"/>
              </a:ext>
            </a:extLst>
          </p:cNvPr>
          <p:cNvSpPr txBox="1"/>
          <p:nvPr/>
        </p:nvSpPr>
        <p:spPr>
          <a:xfrm>
            <a:off x="6204857" y="1815737"/>
            <a:ext cx="57999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表达式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a+3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的类型是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a+3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运算时发生了整型类型提升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因为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常量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本身是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类型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，相当于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     ((int)a + 3)  == (int)130</a:t>
            </a:r>
          </a:p>
          <a:p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表达式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b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的类型是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char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，在赋值时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char b = 127+3;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发生了整型溢出：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    127:    0111,1111</a:t>
            </a:r>
          </a:p>
          <a:p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    </a:t>
            </a:r>
            <a:r>
              <a:rPr lang="en-US" altLang="zh-CN" u="sng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+ 3            11</a:t>
            </a:r>
          </a:p>
          <a:p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      b:    1000,0010       = (-126)</a:t>
            </a:r>
            <a:r>
              <a:rPr lang="en-US" altLang="zh-CN" baseline="-25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10</a:t>
            </a:r>
            <a:r>
              <a:rPr lang="en-US" altLang="zh-CN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F47B5B-42A3-74D7-D176-5A948A023CFB}"/>
              </a:ext>
            </a:extLst>
          </p:cNvPr>
          <p:cNvSpPr txBox="1"/>
          <p:nvPr/>
        </p:nvSpPr>
        <p:spPr>
          <a:xfrm>
            <a:off x="6204857" y="4773914"/>
            <a:ext cx="5799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先判断参数表达式的类型，如果是单个变量，那么该表达式的类型就等于该变量的类型；如果是由运算符连接起来的表达式，那么表达式可能会进行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类型提升</a:t>
            </a:r>
            <a:endParaRPr lang="en-US" altLang="zh-CN" dirty="0">
              <a:solidFill>
                <a:srgbClr val="FF0000"/>
              </a:solidFill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注意格式字符串里的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%???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格式修饰符（或者格式转换符），如果格式修饰符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%???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的的类型与参数类型不一致，还会进行</a:t>
            </a:r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强制类型转换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。</a:t>
            </a:r>
            <a:endParaRPr lang="en-US" altLang="zh-CN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7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91027B56-7865-75B1-8BD1-9DED469C21F3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浮点数的表示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44CD44D-5A27-E2D9-B67E-ECAFA3ABED80}"/>
                  </a:ext>
                </a:extLst>
              </p:cNvPr>
              <p:cNvSpPr txBox="1"/>
              <p:nvPr/>
            </p:nvSpPr>
            <p:spPr>
              <a:xfrm>
                <a:off x="301544" y="1906956"/>
                <a:ext cx="5252982" cy="3087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浮点数的一般十进制表示形式</a:t>
                </a:r>
                <a:r>
                  <a:rPr lang="en-US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(Decimal):</a:t>
                </a:r>
              </a:p>
              <a:p>
                <a:endParaRPr lang="en-US" altLang="zh-CN" sz="2000" dirty="0">
                  <a:latin typeface="Consolas" panose="020B0609020204030204" pitchFamily="49" charset="0"/>
                  <a:ea typeface="Microsoft YaHei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d</a:t>
                </a:r>
                <a:r>
                  <a:rPr lang="en-US" altLang="zh-CN" sz="2000" baseline="-25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m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d</a:t>
                </a:r>
                <a:r>
                  <a:rPr lang="en-US" altLang="zh-CN" sz="2000" baseline="-25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m-1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 ... d</a:t>
                </a:r>
                <a:r>
                  <a:rPr lang="en-US" altLang="zh-CN" sz="2000" baseline="-25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2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d</a:t>
                </a:r>
                <a:r>
                  <a:rPr lang="en-US" altLang="zh-CN" sz="2000" baseline="-25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1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d</a:t>
                </a:r>
                <a:r>
                  <a:rPr lang="en-US" altLang="zh-CN" sz="2000" baseline="-25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0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 d</a:t>
                </a:r>
                <a:r>
                  <a:rPr lang="en-US" altLang="zh-CN" sz="2000" baseline="-25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-1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d</a:t>
                </a:r>
                <a:r>
                  <a:rPr lang="en-US" altLang="zh-CN" sz="2000" baseline="-25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-2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d</a:t>
                </a:r>
                <a:r>
                  <a:rPr lang="en-US" altLang="zh-CN" sz="2000" baseline="-25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-3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 ... d</a:t>
                </a:r>
                <a:r>
                  <a:rPr lang="en-US" altLang="zh-CN" sz="2000" baseline="-25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-n+1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d</a:t>
                </a:r>
                <a:r>
                  <a:rPr lang="en-US" altLang="zh-CN" sz="2000" baseline="-25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-n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 </a:t>
                </a:r>
              </a:p>
              <a:p>
                <a:endParaRPr lang="en-US" altLang="zh-CN" sz="2000" dirty="0">
                  <a:latin typeface="Consolas" panose="020B0609020204030204" pitchFamily="49" charset="0"/>
                  <a:ea typeface="Microsoft YaHei" panose="020B0503020204020204" pitchFamily="34" charset="-122"/>
                  <a:cs typeface="Consolas" panose="020B0609020204030204" pitchFamily="49" charset="0"/>
                </a:endParaRPr>
              </a:p>
              <a:p>
                <a:endParaRPr lang="en-US" altLang="zh-CN" sz="2000" dirty="0">
                  <a:latin typeface="Consolas" panose="020B0609020204030204" pitchFamily="49" charset="0"/>
                  <a:ea typeface="Microsoft YaHei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zh-CN" altLang="en-US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该浮点数的值</a:t>
                </a:r>
                <a:endParaRPr lang="en-US" altLang="zh-CN" sz="2000" dirty="0">
                  <a:latin typeface="Consolas" panose="020B0609020204030204" pitchFamily="49" charset="0"/>
                  <a:ea typeface="Microsoft YaHei" panose="020B0503020204020204" pitchFamily="34" charset="-122"/>
                  <a:cs typeface="Consolas" panose="020B0609020204030204" pitchFamily="49" charset="0"/>
                </a:endParaRPr>
              </a:p>
              <a:p>
                <a:endParaRPr lang="en-US" altLang="zh-CN" sz="2000" dirty="0">
                  <a:latin typeface="Consolas" panose="020B0609020204030204" pitchFamily="49" charset="0"/>
                  <a:ea typeface="Microsoft YaHei" panose="020B0503020204020204" pitchFamily="34" charset="-122"/>
                  <a:cs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m:t>d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Consolas" panose="020B0609020204030204" pitchFamily="49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Consolas" panose="020B0609020204030204" pitchFamily="49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Consolas" panose="020B0609020204030204" pitchFamily="49" charset="0"/>
                            </a:rPr>
                            <m:t>=−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Consolas" panose="020B0609020204030204" pitchFamily="49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Consolas" panose="020B0609020204030204" pitchFamily="49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Consolas" panose="020B06090202040302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Consolas" panose="020B0609020204030204" pitchFamily="49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Consolas" panose="020B0609020204030204" pitchFamily="49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Consolas" panose="020B0609020204030204" pitchFamily="49" charset="0"/>
                            </a:rPr>
                            <m:t> ∗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Consolas" panose="020B0609020204030204" pitchFamily="49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Consolas" panose="020B06090202040302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000" dirty="0">
                  <a:latin typeface="Consolas" panose="020B0609020204030204" pitchFamily="49" charset="0"/>
                  <a:ea typeface="Microsoft YaHei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44CD44D-5A27-E2D9-B67E-ECAFA3ABE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44" y="1906956"/>
                <a:ext cx="5252982" cy="3087064"/>
              </a:xfrm>
              <a:prstGeom prst="rect">
                <a:avLst/>
              </a:prstGeom>
              <a:blipFill>
                <a:blip r:embed="rId2"/>
                <a:stretch>
                  <a:fillRect l="-1205" t="-1230" b="-46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292CE5C7-F261-FC93-AA63-77BDC9507C62}"/>
              </a:ext>
            </a:extLst>
          </p:cNvPr>
          <p:cNvSpPr txBox="1"/>
          <p:nvPr/>
        </p:nvSpPr>
        <p:spPr>
          <a:xfrm>
            <a:off x="6779622" y="2076994"/>
            <a:ext cx="511083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单精度</a:t>
            </a:r>
            <a:r>
              <a:rPr 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(float)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4个字节(32 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有效数字7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位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十进制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指数部分10</a:t>
            </a:r>
            <a:r>
              <a:rPr lang="en-US" sz="2400" baseline="30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-37</a:t>
            </a:r>
            <a:r>
              <a:rPr 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~ 10</a:t>
            </a:r>
            <a:r>
              <a:rPr lang="en-US" sz="2400" baseline="30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38</a:t>
            </a:r>
            <a:r>
              <a:rPr 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</a:p>
          <a:p>
            <a:pPr lvl="1"/>
            <a:endParaRPr lang="en-US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双精度</a:t>
            </a:r>
            <a:r>
              <a:rPr 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(double)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8个字节(64 Bits)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有效数字15位(</a:t>
            </a:r>
            <a:r>
              <a:rPr lang="en-US" sz="24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十进制</a:t>
            </a:r>
            <a:r>
              <a:rPr 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指数部分10</a:t>
            </a:r>
            <a:r>
              <a:rPr lang="en-US" sz="2400" baseline="30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-307</a:t>
            </a:r>
            <a:r>
              <a:rPr 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~ 10</a:t>
            </a:r>
            <a:r>
              <a:rPr lang="en-US" sz="2400" baseline="30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308</a:t>
            </a:r>
            <a:r>
              <a:rPr 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23673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91027B56-7865-75B1-8BD1-9DED469C21F3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浮点数的表示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44FFCA58-DC60-C7BF-4EBB-704F52D27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7150" y="3566886"/>
            <a:ext cx="762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Times" charset="0"/>
              </a:rPr>
              <a:t>• • •</a:t>
            </a: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DD4AE117-101B-2724-B22E-ED86CA7C5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0950" y="3566886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1">
                <a:latin typeface="Times" charset="0"/>
              </a:rPr>
              <a:t>b</a:t>
            </a:r>
            <a:r>
              <a:rPr lang="en-US" i="1" baseline="-25000">
                <a:latin typeface="Times" charset="0"/>
              </a:rPr>
              <a:t>m</a:t>
            </a:r>
            <a:endParaRPr lang="en-US" i="1">
              <a:latin typeface="Times" charset="0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BADBB213-4234-7548-4254-0907EE979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1950" y="3566886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1">
                <a:latin typeface="Times" charset="0"/>
              </a:rPr>
              <a:t>b</a:t>
            </a:r>
            <a:r>
              <a:rPr lang="en-US" i="1" baseline="-25000">
                <a:latin typeface="Times" charset="0"/>
              </a:rPr>
              <a:t>m</a:t>
            </a:r>
            <a:r>
              <a:rPr lang="en-US" baseline="-25000">
                <a:latin typeface="Times" charset="0"/>
              </a:rPr>
              <a:t>–1</a:t>
            </a:r>
            <a:endParaRPr lang="en-US">
              <a:latin typeface="Times" charset="0"/>
            </a:endParaRP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id="{6BA1F1E3-E996-94EB-40FD-639BD558F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4950" y="3566886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1">
                <a:latin typeface="Times" charset="0"/>
              </a:rPr>
              <a:t>b</a:t>
            </a:r>
            <a:r>
              <a:rPr lang="en-US" baseline="-25000">
                <a:latin typeface="Times" charset="0"/>
              </a:rPr>
              <a:t>2</a:t>
            </a:r>
            <a:endParaRPr lang="en-US">
              <a:latin typeface="Times" charset="0"/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0BDB580F-2A26-8EAB-8352-01AE52CB6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5950" y="3566886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1">
                <a:latin typeface="Times" charset="0"/>
              </a:rPr>
              <a:t>b</a:t>
            </a:r>
            <a:r>
              <a:rPr lang="en-US" baseline="-25000">
                <a:latin typeface="Times" charset="0"/>
              </a:rPr>
              <a:t>1</a:t>
            </a:r>
            <a:endParaRPr lang="en-US">
              <a:latin typeface="Times" charset="0"/>
            </a:endParaRP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7BD8D35B-79A6-195E-EAE4-CB0F228F5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86950" y="3566886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1" dirty="0">
                <a:latin typeface="Times" charset="0"/>
              </a:rPr>
              <a:t>b</a:t>
            </a:r>
            <a:r>
              <a:rPr lang="en-US" baseline="-25000" dirty="0">
                <a:latin typeface="Times" charset="0"/>
              </a:rPr>
              <a:t>0</a:t>
            </a:r>
            <a:endParaRPr lang="en-US" dirty="0">
              <a:latin typeface="Times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id="{F3AFF2E8-A6AD-6C45-8B33-78C7344AE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4150" y="3566886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1">
                <a:latin typeface="Times" charset="0"/>
              </a:rPr>
              <a:t>b</a:t>
            </a:r>
            <a:r>
              <a:rPr lang="en-US" baseline="-25000">
                <a:latin typeface="Times" charset="0"/>
              </a:rPr>
              <a:t>–1</a:t>
            </a:r>
            <a:endParaRPr lang="en-US" i="1" baseline="-25000">
              <a:latin typeface="Times" charset="0"/>
            </a:endParaRP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id="{740DE9CD-FB69-5C14-E3E9-8FFCC1F9B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5150" y="3566886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1">
                <a:latin typeface="Times" charset="0"/>
              </a:rPr>
              <a:t>b</a:t>
            </a:r>
            <a:r>
              <a:rPr lang="en-US" baseline="-25000">
                <a:latin typeface="Times" charset="0"/>
              </a:rPr>
              <a:t>–2</a:t>
            </a:r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id="{0EA7F0AB-7FEE-8757-4DEF-606091F616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6150" y="3566886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1">
                <a:latin typeface="Times" charset="0"/>
              </a:rPr>
              <a:t>b</a:t>
            </a:r>
            <a:r>
              <a:rPr lang="en-US" baseline="-25000">
                <a:latin typeface="Times" charset="0"/>
              </a:rPr>
              <a:t>–3</a:t>
            </a:r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id="{3F7660BD-85D6-422D-5912-81CE04307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0875" y="3566886"/>
            <a:ext cx="6096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1">
                <a:latin typeface="Times" charset="0"/>
              </a:rPr>
              <a:t>b</a:t>
            </a:r>
            <a:r>
              <a:rPr lang="en-US" baseline="-25000">
                <a:latin typeface="Times" charset="0"/>
              </a:rPr>
              <a:t>–</a:t>
            </a:r>
            <a:r>
              <a:rPr lang="en-US" i="1" baseline="-25000">
                <a:latin typeface="Times" charset="0"/>
              </a:rPr>
              <a:t>n</a:t>
            </a:r>
            <a:r>
              <a:rPr lang="en-US" baseline="-25000">
                <a:latin typeface="Times" charset="0"/>
              </a:rPr>
              <a:t>+1</a:t>
            </a:r>
          </a:p>
        </p:txBody>
      </p:sp>
      <p:sp>
        <p:nvSpPr>
          <p:cNvPr id="37" name="Rectangle 15">
            <a:extLst>
              <a:ext uri="{FF2B5EF4-FFF2-40B4-BE49-F238E27FC236}">
                <a16:creationId xmlns:a16="http://schemas.microsoft.com/office/drawing/2014/main" id="{85F2070A-B585-CA18-3A9F-7C2FD90C3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950" y="3566886"/>
            <a:ext cx="762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Times" charset="0"/>
              </a:rPr>
              <a:t>• • •</a:t>
            </a:r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5ADAB078-39CA-D486-0F1F-9630CECF2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7950" y="3566886"/>
            <a:ext cx="762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b="1">
                <a:latin typeface="Times" charset="0"/>
              </a:rPr>
              <a:t>.</a:t>
            </a:r>
            <a:endParaRPr lang="en-US">
              <a:latin typeface="Times" charset="0"/>
            </a:endParaRPr>
          </a:p>
        </p:txBody>
      </p:sp>
      <p:sp>
        <p:nvSpPr>
          <p:cNvPr id="39" name="Text Box 17">
            <a:extLst>
              <a:ext uri="{FF2B5EF4-FFF2-40B4-BE49-F238E27FC236}">
                <a16:creationId xmlns:a16="http://schemas.microsoft.com/office/drawing/2014/main" id="{2ACCC768-B440-167C-30E5-C85F16D97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2075" y="328748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>
                <a:latin typeface="Times" charset="0"/>
              </a:rPr>
              <a:t>1</a:t>
            </a:r>
          </a:p>
        </p:txBody>
      </p:sp>
      <p:sp>
        <p:nvSpPr>
          <p:cNvPr id="40" name="Text Box 18">
            <a:extLst>
              <a:ext uri="{FF2B5EF4-FFF2-40B4-BE49-F238E27FC236}">
                <a16:creationId xmlns:a16="http://schemas.microsoft.com/office/drawing/2014/main" id="{922E5C0F-A6CA-5CEC-B072-F5AEC7393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2075" y="298268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>
                <a:latin typeface="Times" charset="0"/>
              </a:rPr>
              <a:t>2</a:t>
            </a:r>
          </a:p>
        </p:txBody>
      </p:sp>
      <p:sp>
        <p:nvSpPr>
          <p:cNvPr id="41" name="Text Box 19">
            <a:extLst>
              <a:ext uri="{FF2B5EF4-FFF2-40B4-BE49-F238E27FC236}">
                <a16:creationId xmlns:a16="http://schemas.microsoft.com/office/drawing/2014/main" id="{64B34972-9039-5A5C-DD2B-0BF3F1B17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2075" y="2677886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>
                <a:latin typeface="Times" charset="0"/>
              </a:rPr>
              <a:t>4</a:t>
            </a:r>
          </a:p>
        </p:txBody>
      </p:sp>
      <p:sp>
        <p:nvSpPr>
          <p:cNvPr id="42" name="Text Box 20">
            <a:extLst>
              <a:ext uri="{FF2B5EF4-FFF2-40B4-BE49-F238E27FC236}">
                <a16:creationId xmlns:a16="http://schemas.microsoft.com/office/drawing/2014/main" id="{A8C94FF5-6A87-093D-3638-E65598733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2075" y="2093686"/>
            <a:ext cx="560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>
                <a:latin typeface="Times" charset="0"/>
              </a:rPr>
              <a:t>2</a:t>
            </a:r>
            <a:r>
              <a:rPr lang="en-US" i="1" baseline="30000">
                <a:latin typeface="Times" charset="0"/>
              </a:rPr>
              <a:t>m</a:t>
            </a:r>
            <a:r>
              <a:rPr lang="en-US" baseline="30000">
                <a:latin typeface="Times" charset="0"/>
              </a:rPr>
              <a:t>–1</a:t>
            </a:r>
            <a:endParaRPr lang="en-US" baseline="-25000">
              <a:latin typeface="Times" charset="0"/>
            </a:endParaRPr>
          </a:p>
        </p:txBody>
      </p:sp>
      <p:sp>
        <p:nvSpPr>
          <p:cNvPr id="43" name="Text Box 21">
            <a:extLst>
              <a:ext uri="{FF2B5EF4-FFF2-40B4-BE49-F238E27FC236}">
                <a16:creationId xmlns:a16="http://schemas.microsoft.com/office/drawing/2014/main" id="{22FEF81D-44A0-548B-F851-FFF8FD1CB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2075" y="1763486"/>
            <a:ext cx="407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r>
              <a:rPr lang="en-US">
                <a:latin typeface="Times" charset="0"/>
              </a:rPr>
              <a:t>2</a:t>
            </a:r>
            <a:r>
              <a:rPr lang="en-US" i="1" baseline="30000">
                <a:latin typeface="Times" charset="0"/>
              </a:rPr>
              <a:t>m</a:t>
            </a:r>
            <a:endParaRPr lang="en-US" baseline="-25000">
              <a:latin typeface="Times" charset="0"/>
            </a:endParaRPr>
          </a:p>
        </p:txBody>
      </p:sp>
      <p:sp>
        <p:nvSpPr>
          <p:cNvPr id="44" name="Freeform 22">
            <a:extLst>
              <a:ext uri="{FF2B5EF4-FFF2-40B4-BE49-F238E27FC236}">
                <a16:creationId xmlns:a16="http://schemas.microsoft.com/office/drawing/2014/main" id="{147ED13F-610C-D277-CE80-5E02B41A972E}"/>
              </a:ext>
            </a:extLst>
          </p:cNvPr>
          <p:cNvSpPr>
            <a:spLocks/>
          </p:cNvSpPr>
          <p:nvPr/>
        </p:nvSpPr>
        <p:spPr bwMode="auto">
          <a:xfrm>
            <a:off x="8923475" y="3490686"/>
            <a:ext cx="244475" cy="177800"/>
          </a:xfrm>
          <a:custGeom>
            <a:avLst/>
            <a:gdLst>
              <a:gd name="T0" fmla="*/ 244475 w 144"/>
              <a:gd name="T1" fmla="*/ 0 h 96"/>
              <a:gd name="T2" fmla="*/ 0 w 144"/>
              <a:gd name="T3" fmla="*/ 0 h 96"/>
              <a:gd name="T4" fmla="*/ 0 w 144"/>
              <a:gd name="T5" fmla="*/ 177800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144" y="0"/>
                </a:move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23">
            <a:extLst>
              <a:ext uri="{FF2B5EF4-FFF2-40B4-BE49-F238E27FC236}">
                <a16:creationId xmlns:a16="http://schemas.microsoft.com/office/drawing/2014/main" id="{97C39ABF-E364-C022-544E-DD5737570B2D}"/>
              </a:ext>
            </a:extLst>
          </p:cNvPr>
          <p:cNvSpPr>
            <a:spLocks/>
          </p:cNvSpPr>
          <p:nvPr/>
        </p:nvSpPr>
        <p:spPr bwMode="auto">
          <a:xfrm>
            <a:off x="8542475" y="3211286"/>
            <a:ext cx="609600" cy="457200"/>
          </a:xfrm>
          <a:custGeom>
            <a:avLst/>
            <a:gdLst>
              <a:gd name="T0" fmla="*/ 609600 w 144"/>
              <a:gd name="T1" fmla="*/ 0 h 96"/>
              <a:gd name="T2" fmla="*/ 0 w 144"/>
              <a:gd name="T3" fmla="*/ 0 h 96"/>
              <a:gd name="T4" fmla="*/ 0 w 144"/>
              <a:gd name="T5" fmla="*/ 457200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144" y="0"/>
                </a:move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Freeform 24">
            <a:extLst>
              <a:ext uri="{FF2B5EF4-FFF2-40B4-BE49-F238E27FC236}">
                <a16:creationId xmlns:a16="http://schemas.microsoft.com/office/drawing/2014/main" id="{958BBDCF-CF36-59F6-5656-13B568396DE2}"/>
              </a:ext>
            </a:extLst>
          </p:cNvPr>
          <p:cNvSpPr>
            <a:spLocks/>
          </p:cNvSpPr>
          <p:nvPr/>
        </p:nvSpPr>
        <p:spPr bwMode="auto">
          <a:xfrm>
            <a:off x="8161475" y="2931886"/>
            <a:ext cx="974725" cy="736600"/>
          </a:xfrm>
          <a:custGeom>
            <a:avLst/>
            <a:gdLst>
              <a:gd name="T0" fmla="*/ 974725 w 144"/>
              <a:gd name="T1" fmla="*/ 0 h 96"/>
              <a:gd name="T2" fmla="*/ 0 w 144"/>
              <a:gd name="T3" fmla="*/ 0 h 96"/>
              <a:gd name="T4" fmla="*/ 0 w 144"/>
              <a:gd name="T5" fmla="*/ 736600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144" y="0"/>
                </a:move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Freeform 25">
            <a:extLst>
              <a:ext uri="{FF2B5EF4-FFF2-40B4-BE49-F238E27FC236}">
                <a16:creationId xmlns:a16="http://schemas.microsoft.com/office/drawing/2014/main" id="{DC87E58C-C92D-ACDD-D6AF-44A59B660EF0}"/>
              </a:ext>
            </a:extLst>
          </p:cNvPr>
          <p:cNvSpPr>
            <a:spLocks/>
          </p:cNvSpPr>
          <p:nvPr/>
        </p:nvSpPr>
        <p:spPr bwMode="auto">
          <a:xfrm>
            <a:off x="6942275" y="2296886"/>
            <a:ext cx="2209800" cy="1371600"/>
          </a:xfrm>
          <a:custGeom>
            <a:avLst/>
            <a:gdLst>
              <a:gd name="T0" fmla="*/ 2209800 w 144"/>
              <a:gd name="T1" fmla="*/ 0 h 96"/>
              <a:gd name="T2" fmla="*/ 0 w 144"/>
              <a:gd name="T3" fmla="*/ 0 h 96"/>
              <a:gd name="T4" fmla="*/ 0 w 144"/>
              <a:gd name="T5" fmla="*/ 1371600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144" y="0"/>
                </a:move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Freeform 26">
            <a:extLst>
              <a:ext uri="{FF2B5EF4-FFF2-40B4-BE49-F238E27FC236}">
                <a16:creationId xmlns:a16="http://schemas.microsoft.com/office/drawing/2014/main" id="{B11C354E-CD3B-13DC-AE3A-B7454DF12A41}"/>
              </a:ext>
            </a:extLst>
          </p:cNvPr>
          <p:cNvSpPr>
            <a:spLocks/>
          </p:cNvSpPr>
          <p:nvPr/>
        </p:nvSpPr>
        <p:spPr bwMode="auto">
          <a:xfrm>
            <a:off x="6637475" y="1992086"/>
            <a:ext cx="2514600" cy="1676400"/>
          </a:xfrm>
          <a:custGeom>
            <a:avLst/>
            <a:gdLst>
              <a:gd name="T0" fmla="*/ 2514600 w 144"/>
              <a:gd name="T1" fmla="*/ 0 h 96"/>
              <a:gd name="T2" fmla="*/ 0 w 144"/>
              <a:gd name="T3" fmla="*/ 0 h 96"/>
              <a:gd name="T4" fmla="*/ 0 w 144"/>
              <a:gd name="T5" fmla="*/ 1676400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144" y="0"/>
                </a:move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27">
            <a:extLst>
              <a:ext uri="{FF2B5EF4-FFF2-40B4-BE49-F238E27FC236}">
                <a16:creationId xmlns:a16="http://schemas.microsoft.com/office/drawing/2014/main" id="{C4D7B75A-FDDE-A601-7094-51BA255EA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2950" y="2830286"/>
            <a:ext cx="762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>
                <a:latin typeface="Times" charset="0"/>
              </a:rPr>
              <a:t>• • •</a:t>
            </a:r>
          </a:p>
        </p:txBody>
      </p:sp>
      <p:sp>
        <p:nvSpPr>
          <p:cNvPr id="50" name="Freeform 28">
            <a:extLst>
              <a:ext uri="{FF2B5EF4-FFF2-40B4-BE49-F238E27FC236}">
                <a16:creationId xmlns:a16="http://schemas.microsoft.com/office/drawing/2014/main" id="{EB9EE536-8DEC-4A5C-04CC-BDE3DF2AB895}"/>
              </a:ext>
            </a:extLst>
          </p:cNvPr>
          <p:cNvSpPr>
            <a:spLocks/>
          </p:cNvSpPr>
          <p:nvPr/>
        </p:nvSpPr>
        <p:spPr bwMode="auto">
          <a:xfrm rot="10800000">
            <a:off x="9150488" y="4047899"/>
            <a:ext cx="244475" cy="177800"/>
          </a:xfrm>
          <a:custGeom>
            <a:avLst/>
            <a:gdLst>
              <a:gd name="T0" fmla="*/ 244475 w 144"/>
              <a:gd name="T1" fmla="*/ 0 h 96"/>
              <a:gd name="T2" fmla="*/ 0 w 144"/>
              <a:gd name="T3" fmla="*/ 0 h 96"/>
              <a:gd name="T4" fmla="*/ 0 w 144"/>
              <a:gd name="T5" fmla="*/ 177800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144" y="0"/>
                </a:move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Freeform 29">
            <a:extLst>
              <a:ext uri="{FF2B5EF4-FFF2-40B4-BE49-F238E27FC236}">
                <a16:creationId xmlns:a16="http://schemas.microsoft.com/office/drawing/2014/main" id="{98150773-8489-1C36-459A-665CAD6BD9DE}"/>
              </a:ext>
            </a:extLst>
          </p:cNvPr>
          <p:cNvSpPr>
            <a:spLocks/>
          </p:cNvSpPr>
          <p:nvPr/>
        </p:nvSpPr>
        <p:spPr bwMode="auto">
          <a:xfrm rot="10800000">
            <a:off x="9166363" y="4047899"/>
            <a:ext cx="609600" cy="457200"/>
          </a:xfrm>
          <a:custGeom>
            <a:avLst/>
            <a:gdLst>
              <a:gd name="T0" fmla="*/ 609600 w 144"/>
              <a:gd name="T1" fmla="*/ 0 h 96"/>
              <a:gd name="T2" fmla="*/ 0 w 144"/>
              <a:gd name="T3" fmla="*/ 0 h 96"/>
              <a:gd name="T4" fmla="*/ 0 w 144"/>
              <a:gd name="T5" fmla="*/ 457200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144" y="0"/>
                </a:move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Freeform 30">
            <a:extLst>
              <a:ext uri="{FF2B5EF4-FFF2-40B4-BE49-F238E27FC236}">
                <a16:creationId xmlns:a16="http://schemas.microsoft.com/office/drawing/2014/main" id="{573C734B-47C8-C183-4E3A-FB38E61B5641}"/>
              </a:ext>
            </a:extLst>
          </p:cNvPr>
          <p:cNvSpPr>
            <a:spLocks/>
          </p:cNvSpPr>
          <p:nvPr/>
        </p:nvSpPr>
        <p:spPr bwMode="auto">
          <a:xfrm rot="10800000">
            <a:off x="9182238" y="4047899"/>
            <a:ext cx="974725" cy="736600"/>
          </a:xfrm>
          <a:custGeom>
            <a:avLst/>
            <a:gdLst>
              <a:gd name="T0" fmla="*/ 974725 w 144"/>
              <a:gd name="T1" fmla="*/ 0 h 96"/>
              <a:gd name="T2" fmla="*/ 0 w 144"/>
              <a:gd name="T3" fmla="*/ 0 h 96"/>
              <a:gd name="T4" fmla="*/ 0 w 144"/>
              <a:gd name="T5" fmla="*/ 736600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144" y="0"/>
                </a:move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Freeform 31">
            <a:extLst>
              <a:ext uri="{FF2B5EF4-FFF2-40B4-BE49-F238E27FC236}">
                <a16:creationId xmlns:a16="http://schemas.microsoft.com/office/drawing/2014/main" id="{663A60C0-2874-21C6-6142-ADC178216830}"/>
              </a:ext>
            </a:extLst>
          </p:cNvPr>
          <p:cNvSpPr>
            <a:spLocks/>
          </p:cNvSpPr>
          <p:nvPr/>
        </p:nvSpPr>
        <p:spPr bwMode="auto">
          <a:xfrm rot="10800000">
            <a:off x="9166363" y="4047899"/>
            <a:ext cx="2209800" cy="1371600"/>
          </a:xfrm>
          <a:custGeom>
            <a:avLst/>
            <a:gdLst>
              <a:gd name="T0" fmla="*/ 2209800 w 144"/>
              <a:gd name="T1" fmla="*/ 0 h 96"/>
              <a:gd name="T2" fmla="*/ 0 w 144"/>
              <a:gd name="T3" fmla="*/ 0 h 96"/>
              <a:gd name="T4" fmla="*/ 0 w 144"/>
              <a:gd name="T5" fmla="*/ 1371600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144" y="0"/>
                </a:move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32">
            <a:extLst>
              <a:ext uri="{FF2B5EF4-FFF2-40B4-BE49-F238E27FC236}">
                <a16:creationId xmlns:a16="http://schemas.microsoft.com/office/drawing/2014/main" id="{B6A799C1-C4A7-6913-4B4D-4BF3BA62820E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10293488" y="4352699"/>
            <a:ext cx="762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Times" charset="0"/>
              </a:rPr>
              <a:t>• • •</a:t>
            </a:r>
          </a:p>
        </p:txBody>
      </p:sp>
      <p:sp>
        <p:nvSpPr>
          <p:cNvPr id="55" name="Text Box 33">
            <a:extLst>
              <a:ext uri="{FF2B5EF4-FFF2-40B4-BE49-F238E27FC236}">
                <a16:creationId xmlns:a16="http://schemas.microsoft.com/office/drawing/2014/main" id="{B3C56B8F-3795-03C4-EA62-D7D9C2223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9475" y="4049486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>
                <a:latin typeface="Times" charset="0"/>
              </a:rPr>
              <a:t>1/2</a:t>
            </a:r>
          </a:p>
        </p:txBody>
      </p:sp>
      <p:sp>
        <p:nvSpPr>
          <p:cNvPr id="56" name="Text Box 34">
            <a:extLst>
              <a:ext uri="{FF2B5EF4-FFF2-40B4-BE49-F238E27FC236}">
                <a16:creationId xmlns:a16="http://schemas.microsoft.com/office/drawing/2014/main" id="{D4B7970F-EDBC-15F0-163F-B5D84968A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5825" y="4354286"/>
            <a:ext cx="476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>
                <a:latin typeface="Times" charset="0"/>
              </a:rPr>
              <a:t>1/4</a:t>
            </a:r>
          </a:p>
        </p:txBody>
      </p:sp>
      <p:sp>
        <p:nvSpPr>
          <p:cNvPr id="57" name="Text Box 35">
            <a:extLst>
              <a:ext uri="{FF2B5EF4-FFF2-40B4-BE49-F238E27FC236}">
                <a16:creationId xmlns:a16="http://schemas.microsoft.com/office/drawing/2014/main" id="{75C08437-BC68-978C-FC75-4BBB2B93C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5825" y="4673374"/>
            <a:ext cx="476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>
                <a:latin typeface="Times" charset="0"/>
              </a:rPr>
              <a:t>1/8</a:t>
            </a:r>
          </a:p>
        </p:txBody>
      </p:sp>
      <p:sp>
        <p:nvSpPr>
          <p:cNvPr id="58" name="Text Box 36">
            <a:extLst>
              <a:ext uri="{FF2B5EF4-FFF2-40B4-BE49-F238E27FC236}">
                <a16:creationId xmlns:a16="http://schemas.microsoft.com/office/drawing/2014/main" id="{C361584C-AF46-9096-9936-11F2E78536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6275" y="5268686"/>
            <a:ext cx="70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>
                <a:latin typeface="Times" charset="0"/>
              </a:rPr>
              <a:t>1/2</a:t>
            </a:r>
            <a:r>
              <a:rPr lang="en-US" i="1" baseline="30000">
                <a:latin typeface="Times" charset="0"/>
              </a:rPr>
              <a:t>n–1</a:t>
            </a:r>
          </a:p>
        </p:txBody>
      </p:sp>
      <p:sp>
        <p:nvSpPr>
          <p:cNvPr id="59" name="Rectangle 37">
            <a:extLst>
              <a:ext uri="{FF2B5EF4-FFF2-40B4-BE49-F238E27FC236}">
                <a16:creationId xmlns:a16="http://schemas.microsoft.com/office/drawing/2014/main" id="{ABD1B2E4-6D3D-544E-6498-9BA295861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4275" y="3592286"/>
            <a:ext cx="381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i="1">
                <a:latin typeface="Times" charset="0"/>
              </a:rPr>
              <a:t>b</a:t>
            </a:r>
            <a:r>
              <a:rPr lang="en-US" baseline="-25000">
                <a:latin typeface="Times" charset="0"/>
              </a:rPr>
              <a:t>–</a:t>
            </a:r>
            <a:r>
              <a:rPr lang="en-US" i="1" baseline="-25000">
                <a:latin typeface="Times" charset="0"/>
              </a:rPr>
              <a:t>n</a:t>
            </a:r>
            <a:endParaRPr lang="en-US" baseline="-25000">
              <a:latin typeface="Times" charset="0"/>
            </a:endParaRPr>
          </a:p>
        </p:txBody>
      </p:sp>
      <p:sp>
        <p:nvSpPr>
          <p:cNvPr id="60" name="Freeform 38">
            <a:extLst>
              <a:ext uri="{FF2B5EF4-FFF2-40B4-BE49-F238E27FC236}">
                <a16:creationId xmlns:a16="http://schemas.microsoft.com/office/drawing/2014/main" id="{689EFD38-7341-978A-63F7-159358A0226D}"/>
              </a:ext>
            </a:extLst>
          </p:cNvPr>
          <p:cNvSpPr>
            <a:spLocks/>
          </p:cNvSpPr>
          <p:nvPr/>
        </p:nvSpPr>
        <p:spPr bwMode="auto">
          <a:xfrm rot="10800000">
            <a:off x="9152075" y="4049486"/>
            <a:ext cx="2514600" cy="1655763"/>
          </a:xfrm>
          <a:custGeom>
            <a:avLst/>
            <a:gdLst>
              <a:gd name="T0" fmla="*/ 2514600 w 144"/>
              <a:gd name="T1" fmla="*/ 0 h 96"/>
              <a:gd name="T2" fmla="*/ 0 w 144"/>
              <a:gd name="T3" fmla="*/ 0 h 96"/>
              <a:gd name="T4" fmla="*/ 0 w 144"/>
              <a:gd name="T5" fmla="*/ 1655763 h 96"/>
              <a:gd name="T6" fmla="*/ 0 60000 65536"/>
              <a:gd name="T7" fmla="*/ 0 60000 65536"/>
              <a:gd name="T8" fmla="*/ 0 60000 65536"/>
              <a:gd name="T9" fmla="*/ 0 w 144"/>
              <a:gd name="T10" fmla="*/ 0 h 96"/>
              <a:gd name="T11" fmla="*/ 144 w 144"/>
              <a:gd name="T12" fmla="*/ 96 h 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96">
                <a:moveTo>
                  <a:pt x="144" y="0"/>
                </a:moveTo>
                <a:lnTo>
                  <a:pt x="0" y="0"/>
                </a:lnTo>
                <a:lnTo>
                  <a:pt x="0" y="96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Text Box 39">
            <a:extLst>
              <a:ext uri="{FF2B5EF4-FFF2-40B4-BE49-F238E27FC236}">
                <a16:creationId xmlns:a16="http://schemas.microsoft.com/office/drawing/2014/main" id="{CAEA8272-1C7F-B076-B71A-8774AF5C1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9625" y="5587774"/>
            <a:ext cx="552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/>
            <a:r>
              <a:rPr lang="en-US">
                <a:latin typeface="Times" charset="0"/>
              </a:rPr>
              <a:t>1/2</a:t>
            </a:r>
            <a:r>
              <a:rPr lang="en-US" i="1" baseline="30000">
                <a:latin typeface="Times" charset="0"/>
              </a:rPr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44CD44D-5A27-E2D9-B67E-ECAFA3ABED80}"/>
                  </a:ext>
                </a:extLst>
              </p:cNvPr>
              <p:cNvSpPr txBox="1"/>
              <p:nvPr/>
            </p:nvSpPr>
            <p:spPr>
              <a:xfrm>
                <a:off x="301543" y="1906956"/>
                <a:ext cx="5605681" cy="3087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浮点数的二进制表示形式</a:t>
                </a:r>
                <a:r>
                  <a:rPr lang="en-US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(Binary Form):</a:t>
                </a:r>
              </a:p>
              <a:p>
                <a:endParaRPr lang="en-US" altLang="zh-CN" sz="2000" dirty="0">
                  <a:latin typeface="Consolas" panose="020B0609020204030204" pitchFamily="49" charset="0"/>
                  <a:ea typeface="Microsoft YaHei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b</a:t>
                </a:r>
                <a:r>
                  <a:rPr lang="en-US" altLang="zh-CN" sz="2000" baseline="-25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m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b</a:t>
                </a:r>
                <a:r>
                  <a:rPr lang="en-US" altLang="zh-CN" sz="2000" baseline="-25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m-1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 ... b</a:t>
                </a:r>
                <a:r>
                  <a:rPr lang="en-US" altLang="zh-CN" sz="2000" baseline="-25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2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b</a:t>
                </a:r>
                <a:r>
                  <a:rPr lang="en-US" altLang="zh-CN" sz="2000" baseline="-25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1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b</a:t>
                </a:r>
                <a:r>
                  <a:rPr lang="en-US" altLang="zh-CN" sz="2000" baseline="-25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0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 b</a:t>
                </a:r>
                <a:r>
                  <a:rPr lang="en-US" altLang="zh-CN" sz="2000" baseline="-25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-1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b</a:t>
                </a:r>
                <a:r>
                  <a:rPr lang="en-US" altLang="zh-CN" sz="2000" baseline="-25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-2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b</a:t>
                </a:r>
                <a:r>
                  <a:rPr lang="en-US" altLang="zh-CN" sz="2000" baseline="-25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-3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 ... b</a:t>
                </a:r>
                <a:r>
                  <a:rPr lang="en-US" altLang="zh-CN" sz="2000" baseline="-25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-n+1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b</a:t>
                </a:r>
                <a:r>
                  <a:rPr lang="en-US" altLang="zh-CN" sz="2000" baseline="-25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-n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 </a:t>
                </a:r>
              </a:p>
              <a:p>
                <a:endParaRPr lang="en-US" altLang="zh-CN" sz="2000" dirty="0">
                  <a:latin typeface="Consolas" panose="020B0609020204030204" pitchFamily="49" charset="0"/>
                  <a:ea typeface="Microsoft YaHei" panose="020B0503020204020204" pitchFamily="34" charset="-122"/>
                  <a:cs typeface="Consolas" panose="020B0609020204030204" pitchFamily="49" charset="0"/>
                </a:endParaRPr>
              </a:p>
              <a:p>
                <a:endParaRPr lang="en-US" altLang="zh-CN" sz="2000" dirty="0">
                  <a:latin typeface="Consolas" panose="020B0609020204030204" pitchFamily="49" charset="0"/>
                  <a:ea typeface="Microsoft YaHei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zh-CN" altLang="en-US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该浮点数的值</a:t>
                </a:r>
                <a:endParaRPr lang="en-US" altLang="zh-CN" sz="2000" dirty="0">
                  <a:latin typeface="Consolas" panose="020B0609020204030204" pitchFamily="49" charset="0"/>
                  <a:ea typeface="Microsoft YaHei" panose="020B0503020204020204" pitchFamily="34" charset="-122"/>
                  <a:cs typeface="Consolas" panose="020B0609020204030204" pitchFamily="49" charset="0"/>
                </a:endParaRPr>
              </a:p>
              <a:p>
                <a:endParaRPr lang="en-US" altLang="zh-CN" sz="2000" dirty="0">
                  <a:latin typeface="Consolas" panose="020B0609020204030204" pitchFamily="49" charset="0"/>
                  <a:ea typeface="Microsoft YaHei" panose="020B0503020204020204" pitchFamily="34" charset="-122"/>
                  <a:cs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m:t>b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Consolas" panose="020B0609020204030204" pitchFamily="49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Consolas" panose="020B0609020204030204" pitchFamily="49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Consolas" panose="020B0609020204030204" pitchFamily="49" charset="0"/>
                            </a:rPr>
                            <m:t>=−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Consolas" panose="020B0609020204030204" pitchFamily="49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Consolas" panose="020B0609020204030204" pitchFamily="49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Consolas" panose="020B06090202040302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Consolas" panose="020B0609020204030204" pitchFamily="49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Consolas" panose="020B0609020204030204" pitchFamily="49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Consolas" panose="020B0609020204030204" pitchFamily="49" charset="0"/>
                            </a:rPr>
                            <m:t> ∗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Consolas" panose="020B0609020204030204" pitchFamily="49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Consolas" panose="020B06090202040302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000" dirty="0">
                  <a:latin typeface="Consolas" panose="020B0609020204030204" pitchFamily="49" charset="0"/>
                  <a:ea typeface="Microsoft YaHei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44CD44D-5A27-E2D9-B67E-ECAFA3ABE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43" y="1906956"/>
                <a:ext cx="5605681" cy="3087064"/>
              </a:xfrm>
              <a:prstGeom prst="rect">
                <a:avLst/>
              </a:prstGeom>
              <a:blipFill>
                <a:blip r:embed="rId2"/>
                <a:stretch>
                  <a:fillRect l="-1129" t="-1230" b="-46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79758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91027B56-7865-75B1-8BD1-9DED469C21F3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浮点数的表示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2DB05D-A17E-8F25-5FBB-CA9B2B5DF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118" y="1906956"/>
            <a:ext cx="5511800" cy="4203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7A5DFF-4161-8F7D-856E-C9C7985E117D}"/>
                  </a:ext>
                </a:extLst>
              </p:cNvPr>
              <p:cNvSpPr txBox="1"/>
              <p:nvPr/>
            </p:nvSpPr>
            <p:spPr>
              <a:xfrm>
                <a:off x="301543" y="1906956"/>
                <a:ext cx="5605681" cy="3087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浮点数的二进制表示形式</a:t>
                </a:r>
                <a:r>
                  <a:rPr lang="en-US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(Binary Form):</a:t>
                </a:r>
              </a:p>
              <a:p>
                <a:endParaRPr lang="en-US" altLang="zh-CN" sz="2000" dirty="0">
                  <a:latin typeface="Consolas" panose="020B0609020204030204" pitchFamily="49" charset="0"/>
                  <a:ea typeface="Microsoft YaHei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b</a:t>
                </a:r>
                <a:r>
                  <a:rPr lang="en-US" altLang="zh-CN" sz="2000" baseline="-25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m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b</a:t>
                </a:r>
                <a:r>
                  <a:rPr lang="en-US" altLang="zh-CN" sz="2000" baseline="-25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m-1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 ... b</a:t>
                </a:r>
                <a:r>
                  <a:rPr lang="en-US" altLang="zh-CN" sz="2000" baseline="-25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2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b</a:t>
                </a:r>
                <a:r>
                  <a:rPr lang="en-US" altLang="zh-CN" sz="2000" baseline="-25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1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b</a:t>
                </a:r>
                <a:r>
                  <a:rPr lang="en-US" altLang="zh-CN" sz="2000" baseline="-25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0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.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 b</a:t>
                </a:r>
                <a:r>
                  <a:rPr lang="en-US" altLang="zh-CN" sz="2000" baseline="-25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-1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b</a:t>
                </a:r>
                <a:r>
                  <a:rPr lang="en-US" altLang="zh-CN" sz="2000" baseline="-25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-2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b</a:t>
                </a:r>
                <a:r>
                  <a:rPr lang="en-US" altLang="zh-CN" sz="2000" baseline="-25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-3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 ... b</a:t>
                </a:r>
                <a:r>
                  <a:rPr lang="en-US" altLang="zh-CN" sz="2000" baseline="-25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-n+1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b</a:t>
                </a:r>
                <a:r>
                  <a:rPr lang="en-US" altLang="zh-CN" sz="2000" baseline="-25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-n</a:t>
                </a:r>
                <a:r>
                  <a:rPr lang="en-US" altLang="zh-CN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 </a:t>
                </a:r>
              </a:p>
              <a:p>
                <a:endParaRPr lang="en-US" altLang="zh-CN" sz="2000" dirty="0">
                  <a:latin typeface="Consolas" panose="020B0609020204030204" pitchFamily="49" charset="0"/>
                  <a:ea typeface="Microsoft YaHei" panose="020B0503020204020204" pitchFamily="34" charset="-122"/>
                  <a:cs typeface="Consolas" panose="020B0609020204030204" pitchFamily="49" charset="0"/>
                </a:endParaRPr>
              </a:p>
              <a:p>
                <a:endParaRPr lang="en-US" altLang="zh-CN" sz="2000" dirty="0">
                  <a:latin typeface="Consolas" panose="020B0609020204030204" pitchFamily="49" charset="0"/>
                  <a:ea typeface="Microsoft YaHei" panose="020B0503020204020204" pitchFamily="34" charset="-122"/>
                  <a:cs typeface="Consolas" panose="020B0609020204030204" pitchFamily="49" charset="0"/>
                </a:endParaRPr>
              </a:p>
              <a:p>
                <a:r>
                  <a:rPr lang="zh-CN" altLang="en-US" sz="2000" dirty="0">
                    <a:latin typeface="Consolas" panose="020B0609020204030204" pitchFamily="49" charset="0"/>
                    <a:ea typeface="Microsoft YaHei" panose="020B0503020204020204" pitchFamily="34" charset="-122"/>
                    <a:cs typeface="Consolas" panose="020B0609020204030204" pitchFamily="49" charset="0"/>
                  </a:rPr>
                  <a:t>该浮点数的值</a:t>
                </a:r>
                <a:endParaRPr lang="en-US" altLang="zh-CN" sz="2000" dirty="0">
                  <a:latin typeface="Consolas" panose="020B0609020204030204" pitchFamily="49" charset="0"/>
                  <a:ea typeface="Microsoft YaHei" panose="020B0503020204020204" pitchFamily="34" charset="-122"/>
                  <a:cs typeface="Consolas" panose="020B0609020204030204" pitchFamily="49" charset="0"/>
                </a:endParaRPr>
              </a:p>
              <a:p>
                <a:endParaRPr lang="en-US" altLang="zh-CN" sz="2000" dirty="0">
                  <a:latin typeface="Consolas" panose="020B0609020204030204" pitchFamily="49" charset="0"/>
                  <a:ea typeface="Microsoft YaHei" panose="020B0503020204020204" pitchFamily="34" charset="-122"/>
                  <a:cs typeface="Consolas" panose="020B0609020204030204" pitchFamily="49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m:t>b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Consolas" panose="020B0609020204030204" pitchFamily="49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Consolas" panose="020B0609020204030204" pitchFamily="49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Consolas" panose="020B0609020204030204" pitchFamily="49" charset="0"/>
                            </a:rPr>
                            <m:t>=−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Consolas" panose="020B0609020204030204" pitchFamily="49" charset="0"/>
                            </a:rPr>
                            <m:t>𝑛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Consolas" panose="020B0609020204030204" pitchFamily="49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Consolas" panose="020B0609020204030204" pitchFamily="49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Consolas" panose="020B0609020204030204" pitchFamily="49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Consolas" panose="020B0609020204030204" pitchFamily="49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Microsoft YaHei" panose="020B0503020204020204" pitchFamily="34" charset="-122"/>
                              <a:cs typeface="Consolas" panose="020B0609020204030204" pitchFamily="49" charset="0"/>
                            </a:rPr>
                            <m:t> ∗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Consolas" panose="020B0609020204030204" pitchFamily="49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Consolas" panose="020B0609020204030204" pitchFamily="49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Microsoft YaHei" panose="020B0503020204020204" pitchFamily="34" charset="-122"/>
                                  <a:cs typeface="Consolas" panose="020B0609020204030204" pitchFamily="49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altLang="zh-CN" sz="2000" dirty="0">
                  <a:latin typeface="Consolas" panose="020B0609020204030204" pitchFamily="49" charset="0"/>
                  <a:ea typeface="Microsoft YaHei" panose="020B0503020204020204" pitchFamily="34" charset="-122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7A5DFF-4161-8F7D-856E-C9C7985E1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43" y="1906956"/>
                <a:ext cx="5605681" cy="3087064"/>
              </a:xfrm>
              <a:prstGeom prst="rect">
                <a:avLst/>
              </a:prstGeom>
              <a:blipFill>
                <a:blip r:embed="rId3"/>
                <a:stretch>
                  <a:fillRect l="-1129" t="-1230" b="-46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73425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91027B56-7865-75B1-8BD1-9DED469C21F3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浮点数的表示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了解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768B618C-D686-76E6-C00E-8CCB7D4C0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7834" y="2141501"/>
            <a:ext cx="9836331" cy="125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5FBA0EB3-2E7E-1173-2BA3-0CEAC111E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43" y="4214776"/>
            <a:ext cx="9731829" cy="1970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8BF8B4-4ECE-A959-C923-E4DDF9C50AAB}"/>
              </a:ext>
            </a:extLst>
          </p:cNvPr>
          <p:cNvSpPr txBox="1"/>
          <p:nvPr/>
        </p:nvSpPr>
        <p:spPr>
          <a:xfrm>
            <a:off x="0" y="262773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float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2C74F6-670B-05AD-70E8-FDB568A77943}"/>
              </a:ext>
            </a:extLst>
          </p:cNvPr>
          <p:cNvSpPr txBox="1"/>
          <p:nvPr/>
        </p:nvSpPr>
        <p:spPr>
          <a:xfrm>
            <a:off x="-5107" y="5199997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double</a:t>
            </a:r>
          </a:p>
        </p:txBody>
      </p:sp>
    </p:spTree>
    <p:extLst>
      <p:ext uri="{BB962C8B-B14F-4D97-AF65-F5344CB8AC3E}">
        <p14:creationId xmlns:p14="http://schemas.microsoft.com/office/powerpoint/2010/main" val="2857294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91027B56-7865-75B1-8BD1-9DED469C21F3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浮点数的表示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5A7B5F-EF98-9833-4695-A0017B940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950" y="2474186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Times" charset="0"/>
              </a:rPr>
              <a:t>31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E66D52-0DA3-F67F-AF23-9DF98D0D6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2474186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Times" charset="0"/>
              </a:rPr>
              <a:t>30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42C42A-27A2-32A2-C13C-E5C379AB9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150" y="2474186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Times" charset="0"/>
              </a:rPr>
              <a:t>23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D740E5D-4E85-1A55-9CA6-BB21588EA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2474186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Times" charset="0"/>
              </a:rPr>
              <a:t>22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6D2E270A-4220-D0C7-6018-2E615EE6C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0" y="2474186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Times" charset="0"/>
              </a:rPr>
              <a:t>0</a:t>
            </a: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EC892E4E-B2EC-BD88-A3B2-F7E3C8E20D1C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2712311"/>
            <a:ext cx="4876800" cy="228600"/>
            <a:chOff x="96" y="567"/>
            <a:chExt cx="3072" cy="144"/>
          </a:xfrm>
        </p:grpSpPr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F2E1BD93-C2E2-CC21-D524-93946D539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567"/>
              <a:ext cx="96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latin typeface="Courier New" charset="0"/>
                  <a:cs typeface="Courier New" charset="0"/>
                </a:rPr>
                <a:t>s</a:t>
              </a:r>
            </a:p>
          </p:txBody>
        </p:sp>
        <p:sp>
          <p:nvSpPr>
            <p:cNvPr id="11" name="Rectangle 11">
              <a:extLst>
                <a:ext uri="{FF2B5EF4-FFF2-40B4-BE49-F238E27FC236}">
                  <a16:creationId xmlns:a16="http://schemas.microsoft.com/office/drawing/2014/main" id="{64714DB7-B57A-599D-EA5C-899260BE6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567"/>
              <a:ext cx="768" cy="14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latin typeface="Courier New" charset="0"/>
                  <a:cs typeface="Courier New" charset="0"/>
                </a:rPr>
                <a:t>exp</a:t>
              </a:r>
            </a:p>
          </p:txBody>
        </p:sp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B1893090-D342-D25E-C0F9-669AACE1E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567"/>
              <a:ext cx="2208" cy="14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latin typeface="Courier New" charset="0"/>
                  <a:cs typeface="Courier New" charset="0"/>
                </a:rPr>
                <a:t>frac</a:t>
              </a:r>
            </a:p>
          </p:txBody>
        </p:sp>
      </p:grpSp>
      <p:sp>
        <p:nvSpPr>
          <p:cNvPr id="13" name="Rectangle 13">
            <a:extLst>
              <a:ext uri="{FF2B5EF4-FFF2-40B4-BE49-F238E27FC236}">
                <a16:creationId xmlns:a16="http://schemas.microsoft.com/office/drawing/2014/main" id="{FFE7024E-8B09-30C8-ACD9-5C6316276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950" y="3479073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Times" charset="0"/>
              </a:rPr>
              <a:t>63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BF095DE2-BDBC-B621-4909-AA62CBEE9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350" y="3479073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Times" charset="0"/>
              </a:rPr>
              <a:t>62</a:t>
            </a: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FF4863-A9D8-A993-71F7-120CE44A3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350" y="3479073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Times" charset="0"/>
              </a:rPr>
              <a:t>52</a:t>
            </a:r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01E1E4E1-B17C-A1FF-6344-92A9955F2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0" y="3479073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Times" charset="0"/>
              </a:rPr>
              <a:t>51</a:t>
            </a:r>
          </a:p>
        </p:txBody>
      </p:sp>
      <p:grpSp>
        <p:nvGrpSpPr>
          <p:cNvPr id="17" name="Group 18">
            <a:extLst>
              <a:ext uri="{FF2B5EF4-FFF2-40B4-BE49-F238E27FC236}">
                <a16:creationId xmlns:a16="http://schemas.microsoft.com/office/drawing/2014/main" id="{83EB7B2A-C3F0-84B0-C8DB-B10E7AB6D167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702911"/>
            <a:ext cx="4870450" cy="228600"/>
            <a:chOff x="96" y="1200"/>
            <a:chExt cx="3068" cy="144"/>
          </a:xfrm>
        </p:grpSpPr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A7877B46-BEAC-B33F-D203-FEF91AEFC2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1200"/>
              <a:ext cx="96" cy="1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latin typeface="Courier New" charset="0"/>
                  <a:cs typeface="Courier New" charset="0"/>
                </a:rPr>
                <a:t>s</a:t>
              </a:r>
            </a:p>
          </p:txBody>
        </p:sp>
        <p:sp>
          <p:nvSpPr>
            <p:cNvPr id="19" name="Rectangle 20">
              <a:extLst>
                <a:ext uri="{FF2B5EF4-FFF2-40B4-BE49-F238E27FC236}">
                  <a16:creationId xmlns:a16="http://schemas.microsoft.com/office/drawing/2014/main" id="{E3D6F058-C326-0D4B-AA4C-77591EFA2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200"/>
              <a:ext cx="1056" cy="14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latin typeface="Courier New" charset="0"/>
                  <a:cs typeface="Courier New" charset="0"/>
                </a:rPr>
                <a:t>exp</a:t>
              </a:r>
            </a:p>
          </p:txBody>
        </p:sp>
        <p:sp>
          <p:nvSpPr>
            <p:cNvPr id="20" name="Rectangle 21">
              <a:extLst>
                <a:ext uri="{FF2B5EF4-FFF2-40B4-BE49-F238E27FC236}">
                  <a16:creationId xmlns:a16="http://schemas.microsoft.com/office/drawing/2014/main" id="{8A6CB0A1-5C02-885B-ED5A-51426D033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1200"/>
              <a:ext cx="1916" cy="144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sz="1200">
                  <a:latin typeface="Courier New" charset="0"/>
                  <a:cs typeface="Courier New" charset="0"/>
                </a:rPr>
                <a:t>frac </a:t>
              </a:r>
              <a:r>
                <a:rPr lang="en-US" sz="1200">
                  <a:latin typeface="Times" charset="0"/>
                  <a:cs typeface="Courier New" charset="0"/>
                </a:rPr>
                <a:t>(51:32)</a:t>
              </a:r>
            </a:p>
          </p:txBody>
        </p:sp>
      </p:grpSp>
      <p:sp>
        <p:nvSpPr>
          <p:cNvPr id="21" name="Text Box 22">
            <a:extLst>
              <a:ext uri="{FF2B5EF4-FFF2-40B4-BE49-F238E27FC236}">
                <a16:creationId xmlns:a16="http://schemas.microsoft.com/office/drawing/2014/main" id="{22B2BA40-C93D-49C3-ECC8-CC22FBAC5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50" y="2269398"/>
            <a:ext cx="144145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200" dirty="0">
                <a:latin typeface="Times" charset="0"/>
              </a:rPr>
              <a:t>Single precision</a:t>
            </a:r>
          </a:p>
        </p:txBody>
      </p:sp>
      <p:sp>
        <p:nvSpPr>
          <p:cNvPr id="22" name="Text Box 23">
            <a:extLst>
              <a:ext uri="{FF2B5EF4-FFF2-40B4-BE49-F238E27FC236}">
                <a16:creationId xmlns:a16="http://schemas.microsoft.com/office/drawing/2014/main" id="{85A7C888-18DD-F6D3-368B-AEC370CEC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3274286"/>
            <a:ext cx="12319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1200">
                <a:latin typeface="Times" charset="0"/>
              </a:rPr>
              <a:t>Double precision</a:t>
            </a: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A216B978-2134-786C-376A-8152E8804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4317273"/>
            <a:ext cx="4876800" cy="24447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200">
                <a:latin typeface="Courier New" charset="0"/>
                <a:cs typeface="Courier New" charset="0"/>
              </a:rPr>
              <a:t>frac </a:t>
            </a:r>
            <a:r>
              <a:rPr lang="en-US" sz="1200">
                <a:latin typeface="Times" charset="0"/>
                <a:cs typeface="Courier New" charset="0"/>
              </a:rPr>
              <a:t>(31:0)</a:t>
            </a:r>
          </a:p>
        </p:txBody>
      </p:sp>
      <p:sp>
        <p:nvSpPr>
          <p:cNvPr id="24" name="Rectangle 25">
            <a:extLst>
              <a:ext uri="{FF2B5EF4-FFF2-40B4-BE49-F238E27FC236}">
                <a16:creationId xmlns:a16="http://schemas.microsoft.com/office/drawing/2014/main" id="{A4E32FCE-1161-C252-F613-50CF10484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950" y="4088673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Times" charset="0"/>
              </a:rPr>
              <a:t>31</a:t>
            </a:r>
          </a:p>
        </p:txBody>
      </p:sp>
      <p:sp>
        <p:nvSpPr>
          <p:cNvPr id="25" name="Rectangle 26">
            <a:extLst>
              <a:ext uri="{FF2B5EF4-FFF2-40B4-BE49-F238E27FC236}">
                <a16:creationId xmlns:a16="http://schemas.microsoft.com/office/drawing/2014/main" id="{A2476F8B-792B-B14B-90CD-6E3741166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0" y="4088673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Times" charset="0"/>
              </a:rPr>
              <a:t>0</a:t>
            </a: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BAE4B54C-BBDC-B34B-3D9C-5896603F7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8350" y="3479073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1000">
                <a:latin typeface="Times" charset="0"/>
              </a:rPr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11376154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95FCC4-6B3E-B515-D2C1-C3B05BAEB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634" y="0"/>
            <a:ext cx="5578788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A51F9FD-810E-A091-7C84-06D6CC9B4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08856"/>
            <a:ext cx="557878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67793A-F3C6-60A0-8DC2-CD226F092E3F}"/>
              </a:ext>
            </a:extLst>
          </p:cNvPr>
          <p:cNvSpPr txBox="1"/>
          <p:nvPr/>
        </p:nvSpPr>
        <p:spPr>
          <a:xfrm>
            <a:off x="3435532" y="5159829"/>
            <a:ext cx="8164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Recommended Reading:</a:t>
            </a:r>
            <a:b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"Computer Systems A Programmer's Perspective"</a:t>
            </a:r>
          </a:p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Chapter 2 Representing and Manipulating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114891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A0A0D46F-9225-34CF-C885-1D4E76F3F44A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二进制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(Binary)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7F5BA736-97E9-E14B-747A-05D7D0D19DA2}"/>
              </a:ext>
            </a:extLst>
          </p:cNvPr>
          <p:cNvSpPr txBox="1"/>
          <p:nvPr/>
        </p:nvSpPr>
        <p:spPr>
          <a:xfrm>
            <a:off x="664028" y="1814403"/>
            <a:ext cx="10809515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计算机内部采用二进制表示数据</a:t>
            </a:r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93EA1117-8C59-7BB9-762F-6BE9855D5020}"/>
              </a:ext>
            </a:extLst>
          </p:cNvPr>
          <p:cNvGrpSpPr>
            <a:grpSpLocks/>
          </p:cNvGrpSpPr>
          <p:nvPr/>
        </p:nvGrpSpPr>
        <p:grpSpPr bwMode="auto">
          <a:xfrm>
            <a:off x="2667000" y="3406282"/>
            <a:ext cx="6858000" cy="2209800"/>
            <a:chOff x="0" y="0"/>
            <a:chExt cx="4320" cy="1392"/>
          </a:xfrm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id="{CB5C54F2-963A-30B3-E147-08B1C1B03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" y="1008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0696C504-4CF2-2C67-63BB-B0306089D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" y="384"/>
              <a:ext cx="3745" cy="240"/>
            </a:xfrm>
            <a:prstGeom prst="rect">
              <a:avLst/>
            </a:prstGeom>
            <a:solidFill>
              <a:srgbClr val="00FF99"/>
            </a:solidFill>
            <a:ln w="25400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17A97E9-B88C-BBDD-FE20-D0A66A337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" y="484"/>
              <a:ext cx="3732" cy="716"/>
            </a:xfrm>
            <a:custGeom>
              <a:avLst/>
              <a:gdLst>
                <a:gd name="T0" fmla="*/ 0 w 21600"/>
                <a:gd name="T1" fmla="*/ 21298 h 21600"/>
                <a:gd name="T2" fmla="*/ 948 w 21600"/>
                <a:gd name="T3" fmla="*/ 19699 h 21600"/>
                <a:gd name="T4" fmla="*/ 1775 w 21600"/>
                <a:gd name="T5" fmla="*/ 19398 h 21600"/>
                <a:gd name="T6" fmla="*/ 3302 w 21600"/>
                <a:gd name="T7" fmla="*/ 20665 h 21600"/>
                <a:gd name="T8" fmla="*/ 4636 w 21600"/>
                <a:gd name="T9" fmla="*/ 19699 h 21600"/>
                <a:gd name="T10" fmla="*/ 5397 w 21600"/>
                <a:gd name="T11" fmla="*/ 19066 h 21600"/>
                <a:gd name="T12" fmla="*/ 6164 w 21600"/>
                <a:gd name="T13" fmla="*/ 20031 h 21600"/>
                <a:gd name="T14" fmla="*/ 7111 w 21600"/>
                <a:gd name="T15" fmla="*/ 20333 h 21600"/>
                <a:gd name="T16" fmla="*/ 7685 w 21600"/>
                <a:gd name="T17" fmla="*/ 20031 h 21600"/>
                <a:gd name="T18" fmla="*/ 7878 w 21600"/>
                <a:gd name="T19" fmla="*/ 19699 h 21600"/>
                <a:gd name="T20" fmla="*/ 8132 w 21600"/>
                <a:gd name="T21" fmla="*/ 17165 h 21600"/>
                <a:gd name="T22" fmla="*/ 8832 w 21600"/>
                <a:gd name="T23" fmla="*/ 7632 h 21600"/>
                <a:gd name="T24" fmla="*/ 9339 w 21600"/>
                <a:gd name="T25" fmla="*/ 3499 h 21600"/>
                <a:gd name="T26" fmla="*/ 9913 w 21600"/>
                <a:gd name="T27" fmla="*/ 1599 h 21600"/>
                <a:gd name="T28" fmla="*/ 11054 w 21600"/>
                <a:gd name="T29" fmla="*/ 634 h 21600"/>
                <a:gd name="T30" fmla="*/ 12261 w 21600"/>
                <a:gd name="T31" fmla="*/ 965 h 21600"/>
                <a:gd name="T32" fmla="*/ 12514 w 21600"/>
                <a:gd name="T33" fmla="*/ 1267 h 21600"/>
                <a:gd name="T34" fmla="*/ 13595 w 21600"/>
                <a:gd name="T35" fmla="*/ 332 h 21600"/>
                <a:gd name="T36" fmla="*/ 13975 w 21600"/>
                <a:gd name="T37" fmla="*/ 1267 h 21600"/>
                <a:gd name="T38" fmla="*/ 14422 w 21600"/>
                <a:gd name="T39" fmla="*/ 1599 h 21600"/>
                <a:gd name="T40" fmla="*/ 15436 w 21600"/>
                <a:gd name="T41" fmla="*/ 1267 h 21600"/>
                <a:gd name="T42" fmla="*/ 15817 w 21600"/>
                <a:gd name="T43" fmla="*/ 1931 h 21600"/>
                <a:gd name="T44" fmla="*/ 16390 w 21600"/>
                <a:gd name="T45" fmla="*/ 332 h 21600"/>
                <a:gd name="T46" fmla="*/ 16710 w 21600"/>
                <a:gd name="T47" fmla="*/ 0 h 21600"/>
                <a:gd name="T48" fmla="*/ 18358 w 21600"/>
                <a:gd name="T49" fmla="*/ 12399 h 21600"/>
                <a:gd name="T50" fmla="*/ 19058 w 21600"/>
                <a:gd name="T51" fmla="*/ 19398 h 21600"/>
                <a:gd name="T52" fmla="*/ 20205 w 21600"/>
                <a:gd name="T53" fmla="*/ 21600 h 21600"/>
                <a:gd name="T54" fmla="*/ 20773 w 21600"/>
                <a:gd name="T55" fmla="*/ 21298 h 21600"/>
                <a:gd name="T56" fmla="*/ 20900 w 21600"/>
                <a:gd name="T57" fmla="*/ 20333 h 21600"/>
                <a:gd name="T58" fmla="*/ 21600 w 21600"/>
                <a:gd name="T59" fmla="*/ 19699 h 216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21600"/>
                <a:gd name="T91" fmla="*/ 0 h 21600"/>
                <a:gd name="T92" fmla="*/ 21600 w 21600"/>
                <a:gd name="T93" fmla="*/ 21600 h 216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21600" h="21600">
                  <a:moveTo>
                    <a:pt x="0" y="21298"/>
                  </a:moveTo>
                  <a:cubicBezTo>
                    <a:pt x="326" y="20936"/>
                    <a:pt x="610" y="19820"/>
                    <a:pt x="948" y="19699"/>
                  </a:cubicBezTo>
                  <a:cubicBezTo>
                    <a:pt x="1219" y="19579"/>
                    <a:pt x="1497" y="19488"/>
                    <a:pt x="1775" y="19398"/>
                  </a:cubicBezTo>
                  <a:cubicBezTo>
                    <a:pt x="2276" y="19850"/>
                    <a:pt x="2789" y="20212"/>
                    <a:pt x="3302" y="20665"/>
                  </a:cubicBezTo>
                  <a:cubicBezTo>
                    <a:pt x="3791" y="19760"/>
                    <a:pt x="3984" y="19911"/>
                    <a:pt x="4636" y="19699"/>
                  </a:cubicBezTo>
                  <a:cubicBezTo>
                    <a:pt x="4781" y="19549"/>
                    <a:pt x="5282" y="19066"/>
                    <a:pt x="5397" y="19066"/>
                  </a:cubicBezTo>
                  <a:cubicBezTo>
                    <a:pt x="5663" y="19066"/>
                    <a:pt x="5898" y="19880"/>
                    <a:pt x="6164" y="20031"/>
                  </a:cubicBezTo>
                  <a:cubicBezTo>
                    <a:pt x="6478" y="20182"/>
                    <a:pt x="6792" y="20212"/>
                    <a:pt x="7111" y="20333"/>
                  </a:cubicBezTo>
                  <a:cubicBezTo>
                    <a:pt x="7299" y="20212"/>
                    <a:pt x="7492" y="20182"/>
                    <a:pt x="7685" y="20031"/>
                  </a:cubicBezTo>
                  <a:cubicBezTo>
                    <a:pt x="7751" y="19971"/>
                    <a:pt x="7836" y="19941"/>
                    <a:pt x="7878" y="19699"/>
                  </a:cubicBezTo>
                  <a:cubicBezTo>
                    <a:pt x="7993" y="18945"/>
                    <a:pt x="8023" y="17950"/>
                    <a:pt x="8132" y="17165"/>
                  </a:cubicBezTo>
                  <a:cubicBezTo>
                    <a:pt x="8548" y="13937"/>
                    <a:pt x="8566" y="10921"/>
                    <a:pt x="8832" y="7632"/>
                  </a:cubicBezTo>
                  <a:cubicBezTo>
                    <a:pt x="8935" y="6305"/>
                    <a:pt x="9176" y="4616"/>
                    <a:pt x="9339" y="3499"/>
                  </a:cubicBezTo>
                  <a:cubicBezTo>
                    <a:pt x="9466" y="2594"/>
                    <a:pt x="9689" y="1810"/>
                    <a:pt x="9913" y="1599"/>
                  </a:cubicBezTo>
                  <a:cubicBezTo>
                    <a:pt x="10287" y="1207"/>
                    <a:pt x="11054" y="634"/>
                    <a:pt x="11054" y="634"/>
                  </a:cubicBezTo>
                  <a:cubicBezTo>
                    <a:pt x="11452" y="724"/>
                    <a:pt x="11856" y="784"/>
                    <a:pt x="12261" y="965"/>
                  </a:cubicBezTo>
                  <a:cubicBezTo>
                    <a:pt x="12345" y="996"/>
                    <a:pt x="12424" y="1267"/>
                    <a:pt x="12514" y="1267"/>
                  </a:cubicBezTo>
                  <a:cubicBezTo>
                    <a:pt x="12859" y="1267"/>
                    <a:pt x="13245" y="603"/>
                    <a:pt x="13595" y="332"/>
                  </a:cubicBezTo>
                  <a:cubicBezTo>
                    <a:pt x="13728" y="513"/>
                    <a:pt x="13837" y="1056"/>
                    <a:pt x="13975" y="1267"/>
                  </a:cubicBezTo>
                  <a:cubicBezTo>
                    <a:pt x="14114" y="1478"/>
                    <a:pt x="14271" y="1478"/>
                    <a:pt x="14422" y="1599"/>
                  </a:cubicBezTo>
                  <a:cubicBezTo>
                    <a:pt x="14790" y="1086"/>
                    <a:pt x="15050" y="935"/>
                    <a:pt x="15436" y="1267"/>
                  </a:cubicBezTo>
                  <a:cubicBezTo>
                    <a:pt x="15563" y="1478"/>
                    <a:pt x="15684" y="2142"/>
                    <a:pt x="15817" y="1931"/>
                  </a:cubicBezTo>
                  <a:cubicBezTo>
                    <a:pt x="16022" y="1569"/>
                    <a:pt x="16173" y="543"/>
                    <a:pt x="16390" y="332"/>
                  </a:cubicBezTo>
                  <a:cubicBezTo>
                    <a:pt x="16493" y="211"/>
                    <a:pt x="16601" y="91"/>
                    <a:pt x="16710" y="0"/>
                  </a:cubicBezTo>
                  <a:cubicBezTo>
                    <a:pt x="17682" y="4857"/>
                    <a:pt x="17851" y="5038"/>
                    <a:pt x="18358" y="12399"/>
                  </a:cubicBezTo>
                  <a:cubicBezTo>
                    <a:pt x="18539" y="15023"/>
                    <a:pt x="18527" y="18010"/>
                    <a:pt x="19058" y="19398"/>
                  </a:cubicBezTo>
                  <a:cubicBezTo>
                    <a:pt x="19855" y="18674"/>
                    <a:pt x="19445" y="17799"/>
                    <a:pt x="20205" y="21600"/>
                  </a:cubicBezTo>
                  <a:cubicBezTo>
                    <a:pt x="20393" y="21479"/>
                    <a:pt x="20592" y="21600"/>
                    <a:pt x="20773" y="21298"/>
                  </a:cubicBezTo>
                  <a:cubicBezTo>
                    <a:pt x="20839" y="21147"/>
                    <a:pt x="20839" y="20544"/>
                    <a:pt x="20900" y="20333"/>
                  </a:cubicBezTo>
                  <a:cubicBezTo>
                    <a:pt x="21063" y="19669"/>
                    <a:pt x="21401" y="19699"/>
                    <a:pt x="21600" y="19699"/>
                  </a:cubicBezTo>
                </a:path>
              </a:pathLst>
            </a:cu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0" name="Line 8">
              <a:extLst>
                <a:ext uri="{FF2B5EF4-FFF2-40B4-BE49-F238E27FC236}">
                  <a16:creationId xmlns:a16="http://schemas.microsoft.com/office/drawing/2014/main" id="{15CCECCE-C5FC-5119-2149-F929D7E2CE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124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1" name="Line 9">
              <a:extLst>
                <a:ext uri="{FF2B5EF4-FFF2-40B4-BE49-F238E27FC236}">
                  <a16:creationId xmlns:a16="http://schemas.microsoft.com/office/drawing/2014/main" id="{D64100A2-F193-5F4D-CC37-F3804688C4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38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2" name="Rectangle 10">
              <a:extLst>
                <a:ext uri="{FF2B5EF4-FFF2-40B4-BE49-F238E27FC236}">
                  <a16:creationId xmlns:a16="http://schemas.microsoft.com/office/drawing/2014/main" id="{986F8619-BE08-8D6D-AB14-F2FC28A31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152"/>
              <a:ext cx="393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0.0V</a:t>
              </a:r>
            </a:p>
          </p:txBody>
        </p:sp>
        <p:sp>
          <p:nvSpPr>
            <p:cNvPr id="23" name="Rectangle 11">
              <a:extLst>
                <a:ext uri="{FF2B5EF4-FFF2-40B4-BE49-F238E27FC236}">
                  <a16:creationId xmlns:a16="http://schemas.microsoft.com/office/drawing/2014/main" id="{2C21C07E-1FD0-9047-6AFD-E67A59C2171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912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0.2V</a:t>
              </a:r>
            </a:p>
          </p:txBody>
        </p:sp>
        <p:sp>
          <p:nvSpPr>
            <p:cNvPr id="24" name="Rectangle 12">
              <a:extLst>
                <a:ext uri="{FF2B5EF4-FFF2-40B4-BE49-F238E27FC236}">
                  <a16:creationId xmlns:a16="http://schemas.microsoft.com/office/drawing/2014/main" id="{3FF7C4ED-8586-E6E0-1AC3-C43B13E92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52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0.9V</a:t>
              </a:r>
            </a:p>
          </p:txBody>
        </p:sp>
        <p:sp>
          <p:nvSpPr>
            <p:cNvPr id="25" name="Rectangle 13">
              <a:extLst>
                <a:ext uri="{FF2B5EF4-FFF2-40B4-BE49-F238E27FC236}">
                  <a16:creationId xmlns:a16="http://schemas.microsoft.com/office/drawing/2014/main" id="{7FFC9C6B-F890-C2C5-45DE-1EDCE639D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88"/>
              <a:ext cx="397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800" b="0" dirty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1.1V</a:t>
              </a:r>
            </a:p>
          </p:txBody>
        </p:sp>
        <p:sp>
          <p:nvSpPr>
            <p:cNvPr id="26" name="Line 14">
              <a:extLst>
                <a:ext uri="{FF2B5EF4-FFF2-40B4-BE49-F238E27FC236}">
                  <a16:creationId xmlns:a16="http://schemas.microsoft.com/office/drawing/2014/main" id="{8AB13E29-50D9-DD6F-5F1E-D12AB3101F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96"/>
              <a:ext cx="1392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7" name="Line 15">
              <a:extLst>
                <a:ext uri="{FF2B5EF4-FFF2-40B4-BE49-F238E27FC236}">
                  <a16:creationId xmlns:a16="http://schemas.microsoft.com/office/drawing/2014/main" id="{58D31B83-20B7-D100-A959-5042C8C2C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96"/>
              <a:ext cx="144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8" name="Line 16">
              <a:extLst>
                <a:ext uri="{FF2B5EF4-FFF2-40B4-BE49-F238E27FC236}">
                  <a16:creationId xmlns:a16="http://schemas.microsoft.com/office/drawing/2014/main" id="{BD2AB92B-2F1C-E1E9-D229-124A8D7A2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96"/>
              <a:ext cx="480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 type="triangle" w="med" len="med"/>
              <a:tailEnd type="triangle" w="med" len="med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9" name="Line 17">
              <a:extLst>
                <a:ext uri="{FF2B5EF4-FFF2-40B4-BE49-F238E27FC236}">
                  <a16:creationId xmlns:a16="http://schemas.microsoft.com/office/drawing/2014/main" id="{FC1BA4E5-5643-7C6B-F221-A7B1E856A8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48"/>
              <a:ext cx="1" cy="100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0" name="Line 18">
              <a:extLst>
                <a:ext uri="{FF2B5EF4-FFF2-40B4-BE49-F238E27FC236}">
                  <a16:creationId xmlns:a16="http://schemas.microsoft.com/office/drawing/2014/main" id="{BF93E3A9-5138-DBCD-87FF-259132B57D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1" name="Line 19">
              <a:extLst>
                <a:ext uri="{FF2B5EF4-FFF2-40B4-BE49-F238E27FC236}">
                  <a16:creationId xmlns:a16="http://schemas.microsoft.com/office/drawing/2014/main" id="{2F7F9ED2-FBDB-5A71-A883-7479D6826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48"/>
              <a:ext cx="1" cy="5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2" name="Line 20">
              <a:extLst>
                <a:ext uri="{FF2B5EF4-FFF2-40B4-BE49-F238E27FC236}">
                  <a16:creationId xmlns:a16="http://schemas.microsoft.com/office/drawing/2014/main" id="{769537E9-3C78-DDA2-15D5-5E6AD94D8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48"/>
              <a:ext cx="1" cy="96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3" name="Rectangle 21">
              <a:extLst>
                <a:ext uri="{FF2B5EF4-FFF2-40B4-BE49-F238E27FC236}">
                  <a16:creationId xmlns:a16="http://schemas.microsoft.com/office/drawing/2014/main" id="{EE58599F-4A1F-179D-68AF-028DEE896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34" name="Rectangle 22">
              <a:extLst>
                <a:ext uri="{FF2B5EF4-FFF2-40B4-BE49-F238E27FC236}">
                  <a16:creationId xmlns:a16="http://schemas.microsoft.com/office/drawing/2014/main" id="{2ACFDB1F-C61A-F88D-29BA-80BC1D09D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1" y="0"/>
              <a:ext cx="304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1</a:t>
              </a:r>
            </a:p>
          </p:txBody>
        </p:sp>
        <p:sp>
          <p:nvSpPr>
            <p:cNvPr id="35" name="Rectangle 23">
              <a:extLst>
                <a:ext uri="{FF2B5EF4-FFF2-40B4-BE49-F238E27FC236}">
                  <a16:creationId xmlns:a16="http://schemas.microsoft.com/office/drawing/2014/main" id="{D1F18EDE-FEE2-410A-9161-6D5FC9B12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0"/>
              <a:ext cx="200" cy="240"/>
            </a:xfrm>
            <a:prstGeom prst="rect">
              <a:avLst/>
            </a:prstGeom>
            <a:solidFill>
              <a:srgbClr val="FFFFFF"/>
            </a:solidFill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800" b="0">
                  <a:solidFill>
                    <a:srgbClr val="000066"/>
                  </a:solidFill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0</a:t>
              </a:r>
            </a:p>
          </p:txBody>
        </p:sp>
        <p:sp>
          <p:nvSpPr>
            <p:cNvPr id="36" name="Line 24">
              <a:extLst>
                <a:ext uri="{FF2B5EF4-FFF2-40B4-BE49-F238E27FC236}">
                  <a16:creationId xmlns:a16="http://schemas.microsoft.com/office/drawing/2014/main" id="{3DAA4BED-4C04-570E-4A09-C09E928F01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1008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37" name="Line 25">
              <a:extLst>
                <a:ext uri="{FF2B5EF4-FFF2-40B4-BE49-F238E27FC236}">
                  <a16:creationId xmlns:a16="http://schemas.microsoft.com/office/drawing/2014/main" id="{EBDEC088-54DC-4898-EDF2-6E9F0CFCAC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624"/>
              <a:ext cx="144" cy="1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sz="4200" b="0">
                <a:solidFill>
                  <a:srgbClr val="000000"/>
                </a:solidFill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35604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91027B56-7865-75B1-8BD1-9DED469C21F3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数据在计算机内部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3" name="学论网-www.xuelun.me">
            <a:extLst>
              <a:ext uri="{FF2B5EF4-FFF2-40B4-BE49-F238E27FC236}">
                <a16:creationId xmlns:a16="http://schemas.microsoft.com/office/drawing/2014/main" id="{860FD6CD-A505-982F-5A43-C9D9CD99F5F7}"/>
              </a:ext>
            </a:extLst>
          </p:cNvPr>
          <p:cNvSpPr txBox="1"/>
          <p:nvPr/>
        </p:nvSpPr>
        <p:spPr>
          <a:xfrm>
            <a:off x="324394" y="1410017"/>
            <a:ext cx="6611982" cy="553997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程序运行时的代码和数据通常存储在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内存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当中，更准确地说是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Virtual Memory(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不等同于物理内存</a:t>
            </a:r>
            <a:r>
              <a:rPr lang="en-US" altLang="zh-CN" sz="20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位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(bit, 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比特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是计算机内部数据存储的最小单位，一个二进制位只能表示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两种状态</a:t>
            </a:r>
            <a:endParaRPr lang="en-US" altLang="zh-CN" sz="20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字节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(Byte)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是计算机内部数据处理的基本单位，一个字节包含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8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个比特。计算机通常以字节为单位存储和处理信息，比如内存当中每一个字节都有对应的地址</a:t>
            </a:r>
            <a:endParaRPr lang="en-US" altLang="zh-CN" sz="20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字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(Word)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是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CPU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处理数据时一次存取、加工或传送的数据长度。</a:t>
            </a: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字长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(Word Size)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通常就是寄存器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(Register)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的大小，通常由多个字节组成。比如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32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位系统的字长就是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32bit(4 Bytes); 64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位系统则是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64bit (8 Bytes)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地址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(Address)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是内存当中每一个存储单元（字节）的索引，或者称为编码，通过这个地址可以访问其对应的字节信息</a:t>
            </a:r>
            <a:endParaRPr lang="en-US" altLang="zh-CN" sz="20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地址空间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(Address Space)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表示该计算机系统的虚拟内存一共可以寻址的空间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从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到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2000" baseline="30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-1)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，比如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32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位系统是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2000" baseline="30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32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Bytes = 4GB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；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64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位系统</a:t>
            </a:r>
            <a:r>
              <a:rPr lang="zh-CN" altLang="en-US" sz="2000" b="1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理论</a:t>
            </a:r>
            <a:r>
              <a:rPr lang="zh-CN" alt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地址空间是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2000" baseline="30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64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Bytes = 16 EB(</a:t>
            </a:r>
            <a:r>
              <a:rPr lang="en-US" altLang="zh-CN" sz="20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ExaBytes</a:t>
            </a:r>
            <a:r>
              <a:rPr lang="en-US" altLang="zh-CN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</a:p>
        </p:txBody>
      </p:sp>
      <p:pic>
        <p:nvPicPr>
          <p:cNvPr id="4" name="Picture 5" descr="c05p122a">
            <a:extLst>
              <a:ext uri="{FF2B5EF4-FFF2-40B4-BE49-F238E27FC236}">
                <a16:creationId xmlns:a16="http://schemas.microsoft.com/office/drawing/2014/main" id="{63D24025-32AA-96DB-846E-77AFD0966A6E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974" y="1890195"/>
            <a:ext cx="4325808" cy="4157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0119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91027B56-7865-75B1-8BD1-9DED469C21F3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数据在计算机内部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0F85F-089E-B39C-CE41-6C4D395B8310}"/>
              </a:ext>
            </a:extLst>
          </p:cNvPr>
          <p:cNvSpPr txBox="1"/>
          <p:nvPr/>
        </p:nvSpPr>
        <p:spPr>
          <a:xfrm>
            <a:off x="0" y="1997839"/>
            <a:ext cx="7850777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C6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i="1" dirty="0" err="1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3D7B7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5.0f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"Address: %p Content: %#010X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"Address: %p Content: %#010X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x);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E9F650-4CC5-A807-A38D-B884B84CD55E}"/>
              </a:ext>
            </a:extLst>
          </p:cNvPr>
          <p:cNvSpPr txBox="1"/>
          <p:nvPr/>
        </p:nvSpPr>
        <p:spPr>
          <a:xfrm>
            <a:off x="0" y="5692281"/>
            <a:ext cx="6126480" cy="6463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Address: 0xffffd184 Content: 0X00000005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Address: 0xffffd188 Content: 0X40A00000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20D34F-965B-0C82-B6A6-3AECA3DBA309}"/>
              </a:ext>
            </a:extLst>
          </p:cNvPr>
          <p:cNvSpPr txBox="1"/>
          <p:nvPr/>
        </p:nvSpPr>
        <p:spPr>
          <a:xfrm>
            <a:off x="0" y="5322949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输出</a:t>
            </a:r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0FACA3A-2A4D-75E6-06E5-A8E23E0F4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229522"/>
              </p:ext>
            </p:extLst>
          </p:nvPr>
        </p:nvGraphicFramePr>
        <p:xfrm>
          <a:off x="8441509" y="1997839"/>
          <a:ext cx="28839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771">
                  <a:extLst>
                    <a:ext uri="{9D8B030D-6E8A-4147-A177-3AD203B41FA5}">
                      <a16:colId xmlns:a16="http://schemas.microsoft.com/office/drawing/2014/main" val="273480499"/>
                    </a:ext>
                  </a:extLst>
                </a:gridCol>
                <a:gridCol w="1084217">
                  <a:extLst>
                    <a:ext uri="{9D8B030D-6E8A-4147-A177-3AD203B41FA5}">
                      <a16:colId xmlns:a16="http://schemas.microsoft.com/office/drawing/2014/main" val="3473686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39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0xffffd184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38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0xffffd185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64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0xffffd186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8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0xffffd187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93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0xffffd188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0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0xffffd189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60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0xffffd18a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79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0xffffd18b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12037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D564204-2731-A0B2-0AB3-CEF599D38017}"/>
              </a:ext>
            </a:extLst>
          </p:cNvPr>
          <p:cNvSpPr txBox="1"/>
          <p:nvPr/>
        </p:nvSpPr>
        <p:spPr>
          <a:xfrm>
            <a:off x="6096000" y="4813994"/>
            <a:ext cx="18462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通过</a:t>
            </a:r>
            <a:r>
              <a:rPr lang="en-US" sz="1600" b="1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指针</a:t>
            </a:r>
            <a:r>
              <a:rPr lang="en-US" sz="16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将float强制转换成int,二进制形式保持不变</a:t>
            </a:r>
            <a:r>
              <a:rPr lang="zh-CN" altLang="en-US" sz="16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。如果直接用</a:t>
            </a:r>
            <a:r>
              <a:rPr lang="en-US" altLang="zh-CN" sz="16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(int)x</a:t>
            </a:r>
            <a:r>
              <a:rPr lang="zh-CN" altLang="en-US" sz="16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强制类型转换则不能保持其二进制形式。</a:t>
            </a:r>
            <a:endParaRPr lang="en-US" sz="16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7D629B-D44F-74E8-8784-88A3563F2D32}"/>
              </a:ext>
            </a:extLst>
          </p:cNvPr>
          <p:cNvCxnSpPr/>
          <p:nvPr/>
        </p:nvCxnSpPr>
        <p:spPr>
          <a:xfrm>
            <a:off x="6858000" y="4284617"/>
            <a:ext cx="0" cy="5293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>
            <a:extLst>
              <a:ext uri="{FF2B5EF4-FFF2-40B4-BE49-F238E27FC236}">
                <a16:creationId xmlns:a16="http://schemas.microsoft.com/office/drawing/2014/main" id="{DC5C2EDD-B1F6-02C9-8676-ED997EFB7422}"/>
              </a:ext>
            </a:extLst>
          </p:cNvPr>
          <p:cNvSpPr/>
          <p:nvPr/>
        </p:nvSpPr>
        <p:spPr>
          <a:xfrm>
            <a:off x="11325497" y="2390503"/>
            <a:ext cx="261257" cy="143691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78F1EA0F-023D-2FDA-6C41-88E2C24357BE}"/>
              </a:ext>
            </a:extLst>
          </p:cNvPr>
          <p:cNvSpPr/>
          <p:nvPr/>
        </p:nvSpPr>
        <p:spPr>
          <a:xfrm>
            <a:off x="11325497" y="3862951"/>
            <a:ext cx="261257" cy="143691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F09889-ACEF-9BEC-4B2C-EBA5BE437EF2}"/>
              </a:ext>
            </a:extLst>
          </p:cNvPr>
          <p:cNvSpPr txBox="1"/>
          <p:nvPr/>
        </p:nvSpPr>
        <p:spPr>
          <a:xfrm>
            <a:off x="11633940" y="29242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261B95-3627-3FFE-8D1A-75F8B7E83D47}"/>
              </a:ext>
            </a:extLst>
          </p:cNvPr>
          <p:cNvSpPr txBox="1"/>
          <p:nvPr/>
        </p:nvSpPr>
        <p:spPr>
          <a:xfrm>
            <a:off x="11633940" y="43967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615741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91027B56-7865-75B1-8BD1-9DED469C21F3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数据在计算机内部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EE9CC9B5-3F90-53ED-A73A-128000AA060E}"/>
              </a:ext>
            </a:extLst>
          </p:cNvPr>
          <p:cNvGrpSpPr>
            <a:grpSpLocks/>
          </p:cNvGrpSpPr>
          <p:nvPr/>
        </p:nvGrpSpPr>
        <p:grpSpPr bwMode="auto">
          <a:xfrm>
            <a:off x="1635747" y="1841270"/>
            <a:ext cx="6381800" cy="4476474"/>
            <a:chOff x="1072" y="1392"/>
            <a:chExt cx="3152" cy="2211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871561AA-0231-32A4-7F71-1047F6E6F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488"/>
              <a:ext cx="1392" cy="336"/>
            </a:xfrm>
            <a:prstGeom prst="rect">
              <a:avLst/>
            </a:prstGeom>
            <a:solidFill>
              <a:srgbClr val="E6E6E6"/>
            </a:solidFill>
            <a:ln w="9525" algn="ctr">
              <a:solidFill>
                <a:srgbClr val="E6E6E6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6623" tIns="58311" rIns="116623" bIns="58311" anchor="ctr"/>
            <a:lstStyle>
              <a:lvl1pPr defTabSz="1166813">
                <a:spcBef>
                  <a:spcPct val="20000"/>
                </a:spcBef>
                <a:buClr>
                  <a:srgbClr val="FF0000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82613" indent="-285750" defTabSz="1166813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66813" indent="-228600" defTabSz="1166813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49425" indent="-228600" defTabSz="1166813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332038" indent="-228600" defTabSz="1166813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892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464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7036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608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300" b="1">
                  <a:latin typeface="Consolas" panose="020B0609020204030204" pitchFamily="49" charset="0"/>
                  <a:cs typeface="Consolas" panose="020B0609020204030204" pitchFamily="49" charset="0"/>
                </a:rPr>
                <a:t>Code Area</a:t>
              </a:r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45A7FF70-52D7-9DA5-A9D2-6B062C189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824"/>
              <a:ext cx="1392" cy="336"/>
            </a:xfrm>
            <a:prstGeom prst="rect">
              <a:avLst/>
            </a:prstGeom>
            <a:solidFill>
              <a:srgbClr val="E6E6E6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6623" tIns="58311" rIns="116623" bIns="58311" anchor="ctr"/>
            <a:lstStyle>
              <a:lvl1pPr defTabSz="1166813">
                <a:spcBef>
                  <a:spcPct val="20000"/>
                </a:spcBef>
                <a:buClr>
                  <a:srgbClr val="FF0000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82613" indent="-285750" defTabSz="1166813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66813" indent="-228600" defTabSz="1166813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49425" indent="-228600" defTabSz="1166813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332038" indent="-228600" defTabSz="1166813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892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464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7036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608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300" b="1">
                  <a:latin typeface="Consolas" panose="020B0609020204030204" pitchFamily="49" charset="0"/>
                  <a:cs typeface="Consolas" panose="020B0609020204030204" pitchFamily="49" charset="0"/>
                </a:rPr>
                <a:t>Static Area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D7A704-CBFD-687E-3A59-05EB6D6C7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160"/>
              <a:ext cx="1392" cy="336"/>
            </a:xfrm>
            <a:prstGeom prst="rect">
              <a:avLst/>
            </a:prstGeom>
            <a:solidFill>
              <a:srgbClr val="E6E6E6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6623" tIns="58311" rIns="116623" bIns="58311" anchor="ctr"/>
            <a:lstStyle>
              <a:lvl1pPr defTabSz="1166813">
                <a:spcBef>
                  <a:spcPct val="20000"/>
                </a:spcBef>
                <a:buClr>
                  <a:srgbClr val="FF0000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82613" indent="-285750" defTabSz="1166813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66813" indent="-228600" defTabSz="1166813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49425" indent="-228600" defTabSz="1166813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332038" indent="-228600" defTabSz="1166813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892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464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7036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608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300" b="1">
                  <a:latin typeface="Consolas" panose="020B0609020204030204" pitchFamily="49" charset="0"/>
                  <a:cs typeface="Consolas" panose="020B0609020204030204" pitchFamily="49" charset="0"/>
                </a:rPr>
                <a:t>Heap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1D6F57-7413-95BA-EC6D-D95096EB1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496"/>
              <a:ext cx="1392" cy="72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6623" tIns="58311" rIns="116623" bIns="58311" anchor="ctr"/>
            <a:lstStyle>
              <a:lvl1pPr defTabSz="1166813">
                <a:spcBef>
                  <a:spcPct val="20000"/>
                </a:spcBef>
                <a:buClr>
                  <a:srgbClr val="FF0000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82613" indent="-285750" defTabSz="1166813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66813" indent="-228600" defTabSz="1166813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49425" indent="-228600" defTabSz="1166813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332038" indent="-228600" defTabSz="1166813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892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464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7036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608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300" i="1">
                  <a:solidFill>
                    <a:srgbClr val="FF33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Free Memory</a:t>
              </a: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D5CCBF4E-75A9-8E0A-7ED7-5A598E6A3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216"/>
              <a:ext cx="1392" cy="288"/>
            </a:xfrm>
            <a:prstGeom prst="rect">
              <a:avLst/>
            </a:prstGeom>
            <a:solidFill>
              <a:srgbClr val="E6E6E6"/>
            </a:solidFill>
            <a:ln w="9525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16623" tIns="58311" rIns="116623" bIns="58311" anchor="ctr"/>
            <a:lstStyle>
              <a:lvl1pPr defTabSz="1166813">
                <a:spcBef>
                  <a:spcPct val="20000"/>
                </a:spcBef>
                <a:buClr>
                  <a:srgbClr val="FF0000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82613" indent="-285750" defTabSz="1166813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66813" indent="-228600" defTabSz="1166813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49425" indent="-228600" defTabSz="1166813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332038" indent="-228600" defTabSz="1166813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892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464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7036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608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zh-CN" sz="2300" b="1">
                  <a:latin typeface="Consolas" panose="020B0609020204030204" pitchFamily="49" charset="0"/>
                  <a:cs typeface="Consolas" panose="020B0609020204030204" pitchFamily="49" charset="0"/>
                </a:rPr>
                <a:t>Stack</a:t>
              </a:r>
            </a:p>
          </p:txBody>
        </p:sp>
        <p:sp>
          <p:nvSpPr>
            <p:cNvPr id="15" name="AutoShape 9">
              <a:extLst>
                <a:ext uri="{FF2B5EF4-FFF2-40B4-BE49-F238E27FC236}">
                  <a16:creationId xmlns:a16="http://schemas.microsoft.com/office/drawing/2014/main" id="{AF365338-65E5-8E2F-8393-E8CFB7EBF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976"/>
              <a:ext cx="159" cy="224"/>
            </a:xfrm>
            <a:prstGeom prst="upArrow">
              <a:avLst>
                <a:gd name="adj1" fmla="val 32287"/>
                <a:gd name="adj2" fmla="val 46960"/>
              </a:avLst>
            </a:prstGeom>
            <a:noFill/>
            <a:ln w="9525" algn="ctr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6" name="AutoShape 10">
              <a:extLst>
                <a:ext uri="{FF2B5EF4-FFF2-40B4-BE49-F238E27FC236}">
                  <a16:creationId xmlns:a16="http://schemas.microsoft.com/office/drawing/2014/main" id="{A65A2395-B8CA-9CAD-B331-B9F0274743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928" y="2518"/>
              <a:ext cx="159" cy="224"/>
            </a:xfrm>
            <a:prstGeom prst="upArrow">
              <a:avLst>
                <a:gd name="adj1" fmla="val 32287"/>
                <a:gd name="adj2" fmla="val 46960"/>
              </a:avLst>
            </a:prstGeom>
            <a:noFill/>
            <a:ln w="9525" algn="ctr">
              <a:solidFill>
                <a:srgbClr val="A5002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7" name="Text Box 11">
              <a:extLst>
                <a:ext uri="{FF2B5EF4-FFF2-40B4-BE49-F238E27FC236}">
                  <a16:creationId xmlns:a16="http://schemas.microsoft.com/office/drawing/2014/main" id="{EF2029CE-2E2A-6EF9-4BD4-950E917FF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1392"/>
              <a:ext cx="528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6623" tIns="58311" rIns="116623" bIns="58311">
              <a:spAutoFit/>
            </a:bodyPr>
            <a:lstStyle>
              <a:lvl1pPr defTabSz="1166813">
                <a:spcBef>
                  <a:spcPct val="20000"/>
                </a:spcBef>
                <a:buClr>
                  <a:srgbClr val="FF0000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82613" indent="-285750" defTabSz="1166813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66813" indent="-228600" defTabSz="1166813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49425" indent="-228600" defTabSz="1166813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332038" indent="-228600" defTabSz="1166813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892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464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7036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608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1800" b="1">
                  <a:latin typeface="Consolas" panose="020B0609020204030204" pitchFamily="49" charset="0"/>
                  <a:cs typeface="Consolas" panose="020B0609020204030204" pitchFamily="49" charset="0"/>
                </a:rPr>
                <a:t>Low</a:t>
              </a:r>
            </a:p>
          </p:txBody>
        </p:sp>
        <p:sp>
          <p:nvSpPr>
            <p:cNvPr id="18" name="Text Box 12">
              <a:extLst>
                <a:ext uri="{FF2B5EF4-FFF2-40B4-BE49-F238E27FC236}">
                  <a16:creationId xmlns:a16="http://schemas.microsoft.com/office/drawing/2014/main" id="{56F5951F-A74E-A1D4-BCEC-E763569A2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408"/>
              <a:ext cx="528" cy="1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6623" tIns="58311" rIns="116623" bIns="58311">
              <a:spAutoFit/>
            </a:bodyPr>
            <a:lstStyle>
              <a:lvl1pPr defTabSz="1166813">
                <a:spcBef>
                  <a:spcPct val="20000"/>
                </a:spcBef>
                <a:buClr>
                  <a:srgbClr val="FF0000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82613" indent="-285750" defTabSz="1166813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66813" indent="-228600" defTabSz="1166813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49425" indent="-228600" defTabSz="1166813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332038" indent="-228600" defTabSz="1166813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892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464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7036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608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1800" b="1">
                  <a:latin typeface="Consolas" panose="020B0609020204030204" pitchFamily="49" charset="0"/>
                  <a:cs typeface="Consolas" panose="020B0609020204030204" pitchFamily="49" charset="0"/>
                </a:rPr>
                <a:t>High</a:t>
              </a:r>
            </a:p>
          </p:txBody>
        </p:sp>
        <p:sp>
          <p:nvSpPr>
            <p:cNvPr id="19" name="Text Box 13">
              <a:extLst>
                <a:ext uri="{FF2B5EF4-FFF2-40B4-BE49-F238E27FC236}">
                  <a16:creationId xmlns:a16="http://schemas.microsoft.com/office/drawing/2014/main" id="{E37A39B3-4408-54FE-C1DA-CE8A83095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3274"/>
              <a:ext cx="115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6623" tIns="58311" rIns="116623" bIns="58311">
              <a:spAutoFit/>
            </a:bodyPr>
            <a:lstStyle>
              <a:lvl1pPr defTabSz="1166813">
                <a:spcBef>
                  <a:spcPct val="20000"/>
                </a:spcBef>
                <a:buClr>
                  <a:srgbClr val="FF0000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82613" indent="-285750" defTabSz="1166813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66813" indent="-228600" defTabSz="1166813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49425" indent="-228600" defTabSz="1166813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332038" indent="-228600" defTabSz="1166813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892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464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7036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608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1500" dirty="0">
                  <a:solidFill>
                    <a:srgbClr val="0033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Local Variables</a:t>
              </a:r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D4E78C81-B320-0D29-987F-57F3046B63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2" y="2242"/>
              <a:ext cx="1232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116623" tIns="58311" rIns="116623" bIns="58311">
              <a:spAutoFit/>
            </a:bodyPr>
            <a:lstStyle>
              <a:lvl1pPr defTabSz="1166813">
                <a:spcBef>
                  <a:spcPct val="20000"/>
                </a:spcBef>
                <a:buClr>
                  <a:srgbClr val="FF0000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82613" indent="-285750" defTabSz="1166813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66813" indent="-228600" defTabSz="1166813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49425" indent="-228600" defTabSz="1166813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332038" indent="-228600" defTabSz="1166813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892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464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7036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608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1500" dirty="0">
                  <a:solidFill>
                    <a:srgbClr val="0033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malloc / free</a:t>
              </a:r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BD193616-B05B-B893-C041-04B746BE69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1907"/>
              <a:ext cx="115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6623" tIns="58311" rIns="116623" bIns="58311">
              <a:spAutoFit/>
            </a:bodyPr>
            <a:lstStyle>
              <a:lvl1pPr defTabSz="1166813">
                <a:spcBef>
                  <a:spcPct val="20000"/>
                </a:spcBef>
                <a:buClr>
                  <a:srgbClr val="FF0000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82613" indent="-285750" defTabSz="1166813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66813" indent="-228600" defTabSz="1166813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49425" indent="-228600" defTabSz="1166813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332038" indent="-228600" defTabSz="1166813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892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464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7036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60838" indent="-228600" defTabSz="1166813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r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1500" dirty="0">
                  <a:solidFill>
                    <a:srgbClr val="0033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global and </a:t>
              </a:r>
              <a:r>
                <a:rPr kumimoji="0" lang="en-US" altLang="zh-CN" sz="1500" b="1" dirty="0">
                  <a:solidFill>
                    <a:srgbClr val="0033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static</a:t>
              </a:r>
            </a:p>
          </p:txBody>
        </p:sp>
        <p:sp>
          <p:nvSpPr>
            <p:cNvPr id="22" name="Rectangle 16">
              <a:extLst>
                <a:ext uri="{FF2B5EF4-FFF2-40B4-BE49-F238E27FC236}">
                  <a16:creationId xmlns:a16="http://schemas.microsoft.com/office/drawing/2014/main" id="{F1A169E1-2FB4-3C0C-1238-43918611A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1488"/>
              <a:ext cx="1392" cy="2016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FF0000"/>
                </a:buClr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0AE6C2-11F2-DB5F-EC42-277BE5D145CA}"/>
              </a:ext>
            </a:extLst>
          </p:cNvPr>
          <p:cNvCxnSpPr/>
          <p:nvPr/>
        </p:nvCxnSpPr>
        <p:spPr>
          <a:xfrm flipV="1">
            <a:off x="6948514" y="2375774"/>
            <a:ext cx="1492995" cy="327586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4A97C8-ADE5-5294-D6B8-32DE26F2CBB8}"/>
              </a:ext>
            </a:extLst>
          </p:cNvPr>
          <p:cNvCxnSpPr/>
          <p:nvPr/>
        </p:nvCxnSpPr>
        <p:spPr>
          <a:xfrm flipV="1">
            <a:off x="6978885" y="5333770"/>
            <a:ext cx="1462624" cy="62724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002E31B-6E8C-BAB8-B946-AC32CA4D5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064987"/>
              </p:ext>
            </p:extLst>
          </p:nvPr>
        </p:nvGraphicFramePr>
        <p:xfrm>
          <a:off x="8441509" y="1997839"/>
          <a:ext cx="288398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771">
                  <a:extLst>
                    <a:ext uri="{9D8B030D-6E8A-4147-A177-3AD203B41FA5}">
                      <a16:colId xmlns:a16="http://schemas.microsoft.com/office/drawing/2014/main" val="273480499"/>
                    </a:ext>
                  </a:extLst>
                </a:gridCol>
                <a:gridCol w="1084217">
                  <a:extLst>
                    <a:ext uri="{9D8B030D-6E8A-4147-A177-3AD203B41FA5}">
                      <a16:colId xmlns:a16="http://schemas.microsoft.com/office/drawing/2014/main" val="3473686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39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0xffffd184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38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0xffffd185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64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0xffffd186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8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0xffffd187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93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0xffffd188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08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0xffffd189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60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0xffffd18a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479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0xffffd18b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120373"/>
                  </a:ext>
                </a:extLst>
              </a:tr>
            </a:tbl>
          </a:graphicData>
        </a:graphic>
      </p:graphicFrame>
      <p:sp>
        <p:nvSpPr>
          <p:cNvPr id="28" name="Right Brace 27">
            <a:extLst>
              <a:ext uri="{FF2B5EF4-FFF2-40B4-BE49-F238E27FC236}">
                <a16:creationId xmlns:a16="http://schemas.microsoft.com/office/drawing/2014/main" id="{532B9DEA-C43A-ACCF-A6F7-373F2C32D0AA}"/>
              </a:ext>
            </a:extLst>
          </p:cNvPr>
          <p:cNvSpPr/>
          <p:nvPr/>
        </p:nvSpPr>
        <p:spPr>
          <a:xfrm>
            <a:off x="11325497" y="2390503"/>
            <a:ext cx="261257" cy="143691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8764AEF4-E07C-12C9-9618-9C5DD2070DA2}"/>
              </a:ext>
            </a:extLst>
          </p:cNvPr>
          <p:cNvSpPr/>
          <p:nvPr/>
        </p:nvSpPr>
        <p:spPr>
          <a:xfrm>
            <a:off x="11325497" y="3862951"/>
            <a:ext cx="261257" cy="1436914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DDEC23E-073B-A3B0-8BDA-5399D38DC29F}"/>
              </a:ext>
            </a:extLst>
          </p:cNvPr>
          <p:cNvSpPr txBox="1"/>
          <p:nvPr/>
        </p:nvSpPr>
        <p:spPr>
          <a:xfrm>
            <a:off x="11633940" y="29242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051103-1188-F830-3938-B32E7D2D6C9C}"/>
              </a:ext>
            </a:extLst>
          </p:cNvPr>
          <p:cNvSpPr txBox="1"/>
          <p:nvPr/>
        </p:nvSpPr>
        <p:spPr>
          <a:xfrm>
            <a:off x="11633940" y="43967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873994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91027B56-7865-75B1-8BD1-9DED469C21F3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字节序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(Little endian, Big endian)(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了解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0F85F-089E-B39C-CE41-6C4D395B8310}"/>
              </a:ext>
            </a:extLst>
          </p:cNvPr>
          <p:cNvSpPr txBox="1"/>
          <p:nvPr/>
        </p:nvSpPr>
        <p:spPr>
          <a:xfrm>
            <a:off x="0" y="1997839"/>
            <a:ext cx="7850777" cy="31393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C6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i="1" dirty="0" err="1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en-US" dirty="0">
              <a:solidFill>
                <a:srgbClr val="3D7B7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666666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unsigned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n;</a:t>
            </a:r>
            <a:endParaRPr lang="en-US" dirty="0">
              <a:solidFill>
                <a:srgbClr val="B0004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"Address: %p, Content: %02X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"Address: %p, Content: %02X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"Address: %p, Content: %02X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"Address: %p, Content: %02X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+3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+3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E9F650-4CC5-A807-A38D-B884B84CD55E}"/>
              </a:ext>
            </a:extLst>
          </p:cNvPr>
          <p:cNvSpPr txBox="1"/>
          <p:nvPr/>
        </p:nvSpPr>
        <p:spPr>
          <a:xfrm>
            <a:off x="0" y="5613903"/>
            <a:ext cx="6126480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Address: 0xffffd1d4, Content: 78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Address: 0xffffd1d5, Content: 56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Address: 0xffffd1d6, Content: 34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Address: 0xffffd1d7, Content: 12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20D34F-965B-0C82-B6A6-3AECA3DBA309}"/>
              </a:ext>
            </a:extLst>
          </p:cNvPr>
          <p:cNvSpPr txBox="1"/>
          <p:nvPr/>
        </p:nvSpPr>
        <p:spPr>
          <a:xfrm>
            <a:off x="0" y="524457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输出</a:t>
            </a:r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0FACA3A-2A4D-75E6-06E5-A8E23E0F4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83193"/>
              </p:ext>
            </p:extLst>
          </p:nvPr>
        </p:nvGraphicFramePr>
        <p:xfrm>
          <a:off x="8441509" y="1997839"/>
          <a:ext cx="28839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9771">
                  <a:extLst>
                    <a:ext uri="{9D8B030D-6E8A-4147-A177-3AD203B41FA5}">
                      <a16:colId xmlns:a16="http://schemas.microsoft.com/office/drawing/2014/main" val="273480499"/>
                    </a:ext>
                  </a:extLst>
                </a:gridCol>
                <a:gridCol w="1084217">
                  <a:extLst>
                    <a:ext uri="{9D8B030D-6E8A-4147-A177-3AD203B41FA5}">
                      <a16:colId xmlns:a16="http://schemas.microsoft.com/office/drawing/2014/main" val="34736861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399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0xffffd1d4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389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0xffffd1d5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646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0xffffd1d6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98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0xffffd1d7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ea typeface="Microsoft YaHei" panose="020B0503020204020204" pitchFamily="34" charset="-122"/>
                          <a:cs typeface="Consolas" panose="020B0609020204030204" pitchFamily="49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9392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3D980A6-8C13-D34A-C6D6-CC9F0D855CBC}"/>
              </a:ext>
            </a:extLst>
          </p:cNvPr>
          <p:cNvSpPr txBox="1"/>
          <p:nvPr/>
        </p:nvSpPr>
        <p:spPr>
          <a:xfrm>
            <a:off x="6483922" y="5844735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Little endian!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D38DD1-2B66-CEB9-0BEC-62D20DCFA7DD}"/>
              </a:ext>
            </a:extLst>
          </p:cNvPr>
          <p:cNvCxnSpPr>
            <a:endCxn id="4" idx="1"/>
          </p:cNvCxnSpPr>
          <p:nvPr/>
        </p:nvCxnSpPr>
        <p:spPr>
          <a:xfrm flipV="1">
            <a:off x="4624251" y="6029401"/>
            <a:ext cx="1859671" cy="15581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31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91027B56-7865-75B1-8BD1-9DED469C21F3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字节序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(Little endian, Big endian)(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了解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62C9C5-B999-ABA1-3193-4D130F6D9710}"/>
              </a:ext>
            </a:extLst>
          </p:cNvPr>
          <p:cNvSpPr/>
          <p:nvPr/>
        </p:nvSpPr>
        <p:spPr>
          <a:xfrm>
            <a:off x="2098765" y="2551861"/>
            <a:ext cx="914400" cy="3673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CBB598-163F-20FE-79BA-16FB0B8E2CF3}"/>
              </a:ext>
            </a:extLst>
          </p:cNvPr>
          <p:cNvSpPr/>
          <p:nvPr/>
        </p:nvSpPr>
        <p:spPr>
          <a:xfrm>
            <a:off x="3013165" y="2551861"/>
            <a:ext cx="914400" cy="3673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8DF328-0F14-0E28-EDC6-88843F542F59}"/>
              </a:ext>
            </a:extLst>
          </p:cNvPr>
          <p:cNvSpPr/>
          <p:nvPr/>
        </p:nvSpPr>
        <p:spPr>
          <a:xfrm>
            <a:off x="3927565" y="2551861"/>
            <a:ext cx="914400" cy="3673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38A0E5-5DC8-5635-919D-2357D1769920}"/>
              </a:ext>
            </a:extLst>
          </p:cNvPr>
          <p:cNvSpPr/>
          <p:nvPr/>
        </p:nvSpPr>
        <p:spPr>
          <a:xfrm>
            <a:off x="4841965" y="2551861"/>
            <a:ext cx="914400" cy="3673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AF664C-55DF-EC69-CBD4-7EF828729641}"/>
              </a:ext>
            </a:extLst>
          </p:cNvPr>
          <p:cNvSpPr/>
          <p:nvPr/>
        </p:nvSpPr>
        <p:spPr>
          <a:xfrm>
            <a:off x="731520" y="2551861"/>
            <a:ext cx="1367245" cy="367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9CC7F7-A35E-EE07-631E-57C764E02B26}"/>
              </a:ext>
            </a:extLst>
          </p:cNvPr>
          <p:cNvSpPr/>
          <p:nvPr/>
        </p:nvSpPr>
        <p:spPr>
          <a:xfrm>
            <a:off x="5756365" y="2551861"/>
            <a:ext cx="1367245" cy="367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C19662-98AD-6FA0-A280-AC001FE0032C}"/>
              </a:ext>
            </a:extLst>
          </p:cNvPr>
          <p:cNvSpPr txBox="1"/>
          <p:nvPr/>
        </p:nvSpPr>
        <p:spPr>
          <a:xfrm>
            <a:off x="2183106" y="2213307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0x100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D8B34E-6200-3B48-BA5D-2DECC0AFAE7E}"/>
              </a:ext>
            </a:extLst>
          </p:cNvPr>
          <p:cNvSpPr txBox="1"/>
          <p:nvPr/>
        </p:nvSpPr>
        <p:spPr>
          <a:xfrm>
            <a:off x="3093151" y="2213307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0x101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939F58-79FE-7C86-6496-876275B932E5}"/>
              </a:ext>
            </a:extLst>
          </p:cNvPr>
          <p:cNvSpPr txBox="1"/>
          <p:nvPr/>
        </p:nvSpPr>
        <p:spPr>
          <a:xfrm>
            <a:off x="4011735" y="221899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0x102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E2BFE1-E81A-9851-30FB-56B0DEFA3C87}"/>
              </a:ext>
            </a:extLst>
          </p:cNvPr>
          <p:cNvSpPr txBox="1"/>
          <p:nvPr/>
        </p:nvSpPr>
        <p:spPr>
          <a:xfrm>
            <a:off x="4884050" y="2213307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0x103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7046D6-C953-FB64-20A9-4367621D8FB7}"/>
              </a:ext>
            </a:extLst>
          </p:cNvPr>
          <p:cNvSpPr txBox="1"/>
          <p:nvPr/>
        </p:nvSpPr>
        <p:spPr>
          <a:xfrm>
            <a:off x="731520" y="1643920"/>
            <a:ext cx="3211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Little endian(</a:t>
            </a:r>
            <a:r>
              <a:rPr lang="en-US" sz="20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小端序</a:t>
            </a:r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F999B8-CE91-035B-659B-48AE2D7A3B51}"/>
              </a:ext>
            </a:extLst>
          </p:cNvPr>
          <p:cNvSpPr/>
          <p:nvPr/>
        </p:nvSpPr>
        <p:spPr>
          <a:xfrm>
            <a:off x="2098765" y="4516979"/>
            <a:ext cx="914400" cy="3673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2E0920-36A1-6F4E-8C94-ED0E154A175B}"/>
              </a:ext>
            </a:extLst>
          </p:cNvPr>
          <p:cNvSpPr/>
          <p:nvPr/>
        </p:nvSpPr>
        <p:spPr>
          <a:xfrm>
            <a:off x="3013165" y="4516979"/>
            <a:ext cx="914400" cy="3673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75E72F-6DFC-7AC8-95F2-429BC07C2B19}"/>
              </a:ext>
            </a:extLst>
          </p:cNvPr>
          <p:cNvSpPr/>
          <p:nvPr/>
        </p:nvSpPr>
        <p:spPr>
          <a:xfrm>
            <a:off x="3927565" y="4516979"/>
            <a:ext cx="914400" cy="3673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1F0269-DA29-6DC2-AAEB-A10C73AF44A2}"/>
              </a:ext>
            </a:extLst>
          </p:cNvPr>
          <p:cNvSpPr/>
          <p:nvPr/>
        </p:nvSpPr>
        <p:spPr>
          <a:xfrm>
            <a:off x="4841965" y="4516979"/>
            <a:ext cx="914400" cy="3673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65FA2C-908F-BC0B-A154-95E38C9EF325}"/>
              </a:ext>
            </a:extLst>
          </p:cNvPr>
          <p:cNvSpPr/>
          <p:nvPr/>
        </p:nvSpPr>
        <p:spPr>
          <a:xfrm>
            <a:off x="731520" y="4516979"/>
            <a:ext cx="1367245" cy="367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A5B6B-D571-40CE-6E8C-70F363C466A9}"/>
              </a:ext>
            </a:extLst>
          </p:cNvPr>
          <p:cNvSpPr/>
          <p:nvPr/>
        </p:nvSpPr>
        <p:spPr>
          <a:xfrm>
            <a:off x="5756365" y="4516979"/>
            <a:ext cx="1367245" cy="36732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FC803A-4F8A-46D9-1EA0-A18AF14BA968}"/>
              </a:ext>
            </a:extLst>
          </p:cNvPr>
          <p:cNvSpPr txBox="1"/>
          <p:nvPr/>
        </p:nvSpPr>
        <p:spPr>
          <a:xfrm>
            <a:off x="2183106" y="417842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0x100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E473FB-EF21-F071-486E-A6F450522FDE}"/>
              </a:ext>
            </a:extLst>
          </p:cNvPr>
          <p:cNvSpPr txBox="1"/>
          <p:nvPr/>
        </p:nvSpPr>
        <p:spPr>
          <a:xfrm>
            <a:off x="3093151" y="417842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0x101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21FE70-7CEC-300D-CD6C-72DE9C23FF85}"/>
              </a:ext>
            </a:extLst>
          </p:cNvPr>
          <p:cNvSpPr txBox="1"/>
          <p:nvPr/>
        </p:nvSpPr>
        <p:spPr>
          <a:xfrm>
            <a:off x="4011735" y="4184113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0x102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63A415-FADF-C82F-D775-C7CBB685C7C1}"/>
              </a:ext>
            </a:extLst>
          </p:cNvPr>
          <p:cNvSpPr txBox="1"/>
          <p:nvPr/>
        </p:nvSpPr>
        <p:spPr>
          <a:xfrm>
            <a:off x="4884050" y="4178425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0x103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C6389C-4D85-FED6-BCE2-7D5D3D101F2F}"/>
              </a:ext>
            </a:extLst>
          </p:cNvPr>
          <p:cNvSpPr txBox="1"/>
          <p:nvPr/>
        </p:nvSpPr>
        <p:spPr>
          <a:xfrm>
            <a:off x="731520" y="3609038"/>
            <a:ext cx="2787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Big endian(</a:t>
            </a:r>
            <a:r>
              <a:rPr lang="en-US" sz="20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大端序</a:t>
            </a:r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62AA5B-888B-1660-586E-930F912D6D0C}"/>
              </a:ext>
            </a:extLst>
          </p:cNvPr>
          <p:cNvSpPr txBox="1"/>
          <p:nvPr/>
        </p:nvSpPr>
        <p:spPr>
          <a:xfrm>
            <a:off x="731520" y="5791608"/>
            <a:ext cx="6263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Little endian: x86_64, ARM, etc.</a:t>
            </a:r>
          </a:p>
          <a:p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Big endian: MIPS, SPARC, Network Protocols,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1C6FD-5637-9A56-23CC-C0D8357EC8B2}"/>
              </a:ext>
            </a:extLst>
          </p:cNvPr>
          <p:cNvSpPr txBox="1"/>
          <p:nvPr/>
        </p:nvSpPr>
        <p:spPr>
          <a:xfrm>
            <a:off x="8249347" y="1909362"/>
            <a:ext cx="2864887" cy="40011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int n = 0x12345678;</a:t>
            </a:r>
          </a:p>
        </p:txBody>
      </p:sp>
    </p:spTree>
    <p:extLst>
      <p:ext uri="{BB962C8B-B14F-4D97-AF65-F5344CB8AC3E}">
        <p14:creationId xmlns:p14="http://schemas.microsoft.com/office/powerpoint/2010/main" val="11267622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0624F31-998C-44D3-BAFB-ADD006D354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 b="46967"/>
          <a:stretch/>
        </p:blipFill>
        <p:spPr>
          <a:xfrm>
            <a:off x="0" y="2176476"/>
            <a:ext cx="12209296" cy="2877923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2176477"/>
            <a:ext cx="12192000" cy="2877922"/>
          </a:xfrm>
          <a:prstGeom prst="rect">
            <a:avLst/>
          </a:prstGeom>
          <a:gradFill>
            <a:gsLst>
              <a:gs pos="0">
                <a:srgbClr val="014723"/>
              </a:gs>
              <a:gs pos="59000">
                <a:srgbClr val="014723">
                  <a:alpha val="60000"/>
                </a:srgbClr>
              </a:gs>
              <a:gs pos="100000">
                <a:srgbClr val="014723">
                  <a:alpha val="10000"/>
                </a:srgb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61452" y="2867904"/>
            <a:ext cx="1886392" cy="101566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dist"/>
            <a:r>
              <a:rPr lang="zh-CN" altLang="en-US" sz="6000" b="1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zh-CN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中山大学计算机学院</a:t>
            </a:r>
            <a:endParaRPr lang="en-US" altLang="zh-CN" sz="280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DC754B86-73A7-4A82-964F-FD1E97816B9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0" r="2284" b="11992"/>
          <a:stretch/>
        </p:blipFill>
        <p:spPr>
          <a:xfrm>
            <a:off x="4339400" y="923192"/>
            <a:ext cx="3433000" cy="10726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A0A0D46F-9225-34CF-C885-1D4E76F3F44A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进位制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位值计数法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(Positional Notation)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7F5BA736-97E9-E14B-747A-05D7D0D19DA2}"/>
              </a:ext>
            </a:extLst>
          </p:cNvPr>
          <p:cNvSpPr txBox="1"/>
          <p:nvPr/>
        </p:nvSpPr>
        <p:spPr>
          <a:xfrm>
            <a:off x="664028" y="1814403"/>
            <a:ext cx="10809515" cy="39395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十进制</a:t>
            </a:r>
            <a:b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(15213)</a:t>
            </a:r>
            <a:r>
              <a:rPr lang="en-US" altLang="zh-CN" sz="2400" baseline="-25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10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= 1*10</a:t>
            </a:r>
            <a:r>
              <a:rPr lang="en-US" altLang="zh-CN" sz="2400" baseline="30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+ 5*10</a:t>
            </a:r>
            <a:r>
              <a:rPr lang="en-US" altLang="zh-CN" sz="2400" baseline="30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+ 2*10</a:t>
            </a:r>
            <a:r>
              <a:rPr lang="en-US" altLang="zh-CN" sz="2400" baseline="30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+ 1*10</a:t>
            </a:r>
            <a:r>
              <a:rPr lang="en-US" altLang="zh-CN" sz="2400" baseline="30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+ 3*10</a:t>
            </a:r>
            <a:r>
              <a:rPr lang="en-US" altLang="zh-CN" sz="2400" baseline="30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sz="2400" baseline="-25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b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</a:br>
            <a:endParaRPr lang="en-US" altLang="zh-CN" sz="2400" baseline="-250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二进制</a:t>
            </a:r>
            <a:b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(10101)</a:t>
            </a:r>
            <a:r>
              <a:rPr lang="en-US" altLang="zh-CN" sz="2400" baseline="-25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 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= 1*2</a:t>
            </a:r>
            <a:r>
              <a:rPr lang="en-US" altLang="zh-CN" sz="2400" baseline="30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+ 0*2</a:t>
            </a:r>
            <a:r>
              <a:rPr lang="en-US" altLang="zh-CN" sz="2400" baseline="30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+ 1*2</a:t>
            </a:r>
            <a:r>
              <a:rPr lang="en-US" altLang="zh-CN" sz="2400" baseline="30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+ 0*2</a:t>
            </a:r>
            <a:r>
              <a:rPr lang="en-US" altLang="zh-CN" sz="2400" baseline="30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+ 1*2</a:t>
            </a:r>
            <a:r>
              <a:rPr lang="en-US" altLang="zh-CN" sz="2400" baseline="30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b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</a:br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十六进制</a:t>
            </a:r>
            <a:b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</a:b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(DEF42)</a:t>
            </a:r>
            <a:r>
              <a:rPr lang="en-US" altLang="zh-CN" sz="2400" baseline="-25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16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= D*16</a:t>
            </a:r>
            <a:r>
              <a:rPr lang="en-US" altLang="zh-CN" sz="2400" baseline="30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+ E*16</a:t>
            </a:r>
            <a:r>
              <a:rPr lang="en-US" altLang="zh-CN" sz="2400" baseline="30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+ F*16</a:t>
            </a:r>
            <a:r>
              <a:rPr lang="en-US" altLang="zh-CN" sz="2400" baseline="30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+ 4*16</a:t>
            </a:r>
            <a:r>
              <a:rPr lang="en-US" altLang="zh-CN" sz="2400" baseline="30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+ 2*16</a:t>
            </a:r>
            <a:r>
              <a:rPr lang="en-US" altLang="zh-CN" sz="2400" baseline="30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b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</a:br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进制</a:t>
            </a:r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(d</a:t>
            </a:r>
            <a:r>
              <a:rPr lang="en-US" altLang="zh-CN" sz="2400" baseline="-25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d</a:t>
            </a:r>
            <a:r>
              <a:rPr lang="en-US" altLang="zh-CN" sz="2400" baseline="-25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n-1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...d</a:t>
            </a:r>
            <a:r>
              <a:rPr lang="en-US" altLang="zh-CN" sz="2400" baseline="-25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d</a:t>
            </a:r>
            <a:r>
              <a:rPr lang="en-US" altLang="zh-CN" sz="2400" baseline="-25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d</a:t>
            </a:r>
            <a:r>
              <a:rPr lang="en-US" altLang="zh-CN" sz="2400" baseline="-25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2400" baseline="-250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</a:t>
            </a:r>
            <a:r>
              <a:rPr lang="en-US" altLang="zh-CN" sz="2400" baseline="-25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= </a:t>
            </a:r>
            <a:r>
              <a:rPr lang="en-US" altLang="zh-CN" sz="24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d</a:t>
            </a:r>
            <a:r>
              <a:rPr lang="en-US" altLang="zh-CN" sz="2400" baseline="-25000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n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*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</a:t>
            </a:r>
            <a:r>
              <a:rPr lang="en-US" altLang="zh-CN" sz="2400" baseline="300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+ d</a:t>
            </a:r>
            <a:r>
              <a:rPr lang="en-US" altLang="zh-CN" sz="2400" baseline="-25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n-1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*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</a:t>
            </a:r>
            <a:r>
              <a:rPr lang="en-US" altLang="zh-CN" sz="2400" baseline="300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+ ... + d</a:t>
            </a:r>
            <a:r>
              <a:rPr lang="en-US" altLang="zh-CN" sz="2400" baseline="-25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*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</a:t>
            </a:r>
            <a:r>
              <a:rPr lang="en-US" altLang="zh-CN" sz="2400" baseline="300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+ d</a:t>
            </a:r>
            <a:r>
              <a:rPr lang="en-US" altLang="zh-CN" sz="2400" baseline="-25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*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</a:t>
            </a:r>
            <a:r>
              <a:rPr lang="en-US" altLang="zh-CN" sz="2400" baseline="300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+ d</a:t>
            </a:r>
            <a:r>
              <a:rPr lang="en-US" altLang="zh-CN" sz="2400" baseline="-25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*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</a:t>
            </a:r>
            <a:r>
              <a:rPr lang="en-US" altLang="zh-CN" sz="2400" baseline="300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5235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A0A0D46F-9225-34CF-C885-1D4E76F3F44A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十进制转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进制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7F5BA736-97E9-E14B-747A-05D7D0D19DA2}"/>
              </a:ext>
            </a:extLst>
          </p:cNvPr>
          <p:cNvSpPr txBox="1"/>
          <p:nvPr/>
        </p:nvSpPr>
        <p:spPr>
          <a:xfrm>
            <a:off x="664028" y="1814403"/>
            <a:ext cx="10809515" cy="11079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取余倒排法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除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取余，逆序排列</a:t>
            </a:r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(89)</a:t>
            </a:r>
            <a:r>
              <a:rPr lang="en-US" altLang="zh-CN" sz="2400" baseline="-25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10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= (</a:t>
            </a:r>
            <a:r>
              <a:rPr lang="en-US" altLang="zh-CN" sz="2400" dirty="0">
                <a:highlight>
                  <a:srgbClr val="FFFF00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2400" dirty="0">
                <a:highlight>
                  <a:srgbClr val="808000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sz="2400" dirty="0">
                <a:highlight>
                  <a:srgbClr val="00FFFF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2400" dirty="0">
                <a:highlight>
                  <a:srgbClr val="FF00FF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2400" dirty="0">
                <a:highlight>
                  <a:srgbClr val="800080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sz="2400" dirty="0">
                <a:highlight>
                  <a:srgbClr val="FF0000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sz="2400" dirty="0">
                <a:highlight>
                  <a:srgbClr val="00FF00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2400" baseline="-25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802B3-3935-53A0-0CDB-F8CAA667FA22}"/>
              </a:ext>
            </a:extLst>
          </p:cNvPr>
          <p:cNvSpPr txBox="1"/>
          <p:nvPr/>
        </p:nvSpPr>
        <p:spPr>
          <a:xfrm>
            <a:off x="3023716" y="32187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89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C9B62B-7363-74FE-A14D-4B0C620739AE}"/>
              </a:ext>
            </a:extLst>
          </p:cNvPr>
          <p:cNvCxnSpPr>
            <a:cxnSpLocks/>
          </p:cNvCxnSpPr>
          <p:nvPr/>
        </p:nvCxnSpPr>
        <p:spPr>
          <a:xfrm>
            <a:off x="1632856" y="3539116"/>
            <a:ext cx="1828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149F0CC-1ED5-C4A9-5F60-4116C5308D19}"/>
              </a:ext>
            </a:extLst>
          </p:cNvPr>
          <p:cNvGrpSpPr/>
          <p:nvPr/>
        </p:nvGrpSpPr>
        <p:grpSpPr>
          <a:xfrm>
            <a:off x="1321551" y="3218770"/>
            <a:ext cx="311305" cy="369332"/>
            <a:chOff x="1767866" y="2760311"/>
            <a:chExt cx="311305" cy="36933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E119A3-C68A-C73A-6978-AC85D3A0038B}"/>
                </a:ext>
              </a:extLst>
            </p:cNvPr>
            <p:cNvCxnSpPr/>
            <p:nvPr/>
          </p:nvCxnSpPr>
          <p:spPr>
            <a:xfrm>
              <a:off x="2079171" y="2787525"/>
              <a:ext cx="0" cy="2931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1B51AC-2E20-855B-F843-DCBF53CE4A83}"/>
                </a:ext>
              </a:extLst>
            </p:cNvPr>
            <p:cNvSpPr txBox="1"/>
            <p:nvPr/>
          </p:nvSpPr>
          <p:spPr>
            <a:xfrm>
              <a:off x="1767866" y="27603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6A46FF-C48A-16B4-D3BF-A36E0CC8F6A3}"/>
              </a:ext>
            </a:extLst>
          </p:cNvPr>
          <p:cNvCxnSpPr>
            <a:cxnSpLocks/>
          </p:cNvCxnSpPr>
          <p:nvPr/>
        </p:nvCxnSpPr>
        <p:spPr>
          <a:xfrm>
            <a:off x="1944159" y="3911045"/>
            <a:ext cx="151749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A2B8B6E-4638-DE0B-6421-ADB11B4B3B44}"/>
              </a:ext>
            </a:extLst>
          </p:cNvPr>
          <p:cNvSpPr txBox="1"/>
          <p:nvPr/>
        </p:nvSpPr>
        <p:spPr>
          <a:xfrm>
            <a:off x="3023716" y="358978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44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624659-37AB-FBAD-D878-E3F055364C65}"/>
              </a:ext>
            </a:extLst>
          </p:cNvPr>
          <p:cNvCxnSpPr>
            <a:cxnSpLocks/>
          </p:cNvCxnSpPr>
          <p:nvPr/>
        </p:nvCxnSpPr>
        <p:spPr>
          <a:xfrm>
            <a:off x="2174753" y="4282974"/>
            <a:ext cx="128690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C3F63CD-114D-C97E-662B-4FE4170F6992}"/>
              </a:ext>
            </a:extLst>
          </p:cNvPr>
          <p:cNvCxnSpPr>
            <a:cxnSpLocks/>
          </p:cNvCxnSpPr>
          <p:nvPr/>
        </p:nvCxnSpPr>
        <p:spPr>
          <a:xfrm>
            <a:off x="2420620" y="4654903"/>
            <a:ext cx="104103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20F0772-FA12-3A15-DAF8-D9D6065ED138}"/>
              </a:ext>
            </a:extLst>
          </p:cNvPr>
          <p:cNvCxnSpPr>
            <a:cxnSpLocks/>
          </p:cNvCxnSpPr>
          <p:nvPr/>
        </p:nvCxnSpPr>
        <p:spPr>
          <a:xfrm>
            <a:off x="2637079" y="5026832"/>
            <a:ext cx="82457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555655-9B07-5B9E-B0C0-D8A2B8B7A7A3}"/>
              </a:ext>
            </a:extLst>
          </p:cNvPr>
          <p:cNvCxnSpPr>
            <a:cxnSpLocks/>
          </p:cNvCxnSpPr>
          <p:nvPr/>
        </p:nvCxnSpPr>
        <p:spPr>
          <a:xfrm>
            <a:off x="2850925" y="5398761"/>
            <a:ext cx="61073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ED2F15-3E53-AED0-D26A-43135D1CE16A}"/>
              </a:ext>
            </a:extLst>
          </p:cNvPr>
          <p:cNvCxnSpPr>
            <a:cxnSpLocks/>
          </p:cNvCxnSpPr>
          <p:nvPr/>
        </p:nvCxnSpPr>
        <p:spPr>
          <a:xfrm>
            <a:off x="3023715" y="5770688"/>
            <a:ext cx="4379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1810161-AD71-6A0F-2059-426D9119764C}"/>
              </a:ext>
            </a:extLst>
          </p:cNvPr>
          <p:cNvSpPr txBox="1"/>
          <p:nvPr/>
        </p:nvSpPr>
        <p:spPr>
          <a:xfrm>
            <a:off x="3023716" y="396080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C13828-4E37-C99A-1589-0BF7F485A60B}"/>
              </a:ext>
            </a:extLst>
          </p:cNvPr>
          <p:cNvSpPr txBox="1"/>
          <p:nvPr/>
        </p:nvSpPr>
        <p:spPr>
          <a:xfrm>
            <a:off x="3023716" y="433182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D7707F-B68A-EB2D-2F65-A87A7F6F185B}"/>
              </a:ext>
            </a:extLst>
          </p:cNvPr>
          <p:cNvSpPr txBox="1"/>
          <p:nvPr/>
        </p:nvSpPr>
        <p:spPr>
          <a:xfrm>
            <a:off x="3150352" y="47028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D27495-AADF-7803-C498-3FBCB00CA92C}"/>
              </a:ext>
            </a:extLst>
          </p:cNvPr>
          <p:cNvSpPr txBox="1"/>
          <p:nvPr/>
        </p:nvSpPr>
        <p:spPr>
          <a:xfrm>
            <a:off x="3150352" y="50738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6511BE-7ED8-1F5B-7341-E7BBA02D7C2A}"/>
              </a:ext>
            </a:extLst>
          </p:cNvPr>
          <p:cNvSpPr txBox="1"/>
          <p:nvPr/>
        </p:nvSpPr>
        <p:spPr>
          <a:xfrm>
            <a:off x="3150352" y="54448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3049BB-8FC5-6B96-CEFB-2CBAFAE6002E}"/>
              </a:ext>
            </a:extLst>
          </p:cNvPr>
          <p:cNvSpPr txBox="1"/>
          <p:nvPr/>
        </p:nvSpPr>
        <p:spPr>
          <a:xfrm>
            <a:off x="3150352" y="58158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243067F-347D-00E2-DC97-F10F8991E382}"/>
              </a:ext>
            </a:extLst>
          </p:cNvPr>
          <p:cNvGrpSpPr/>
          <p:nvPr/>
        </p:nvGrpSpPr>
        <p:grpSpPr>
          <a:xfrm>
            <a:off x="1632855" y="3591322"/>
            <a:ext cx="311305" cy="369332"/>
            <a:chOff x="1767866" y="2760311"/>
            <a:chExt cx="311305" cy="369332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45224AA-8AA0-A035-D4BD-36FAE812C839}"/>
                </a:ext>
              </a:extLst>
            </p:cNvPr>
            <p:cNvCxnSpPr/>
            <p:nvPr/>
          </p:nvCxnSpPr>
          <p:spPr>
            <a:xfrm>
              <a:off x="2079171" y="2787525"/>
              <a:ext cx="0" cy="2931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C12CD6E-985C-318D-493D-048BD62D2CAD}"/>
                </a:ext>
              </a:extLst>
            </p:cNvPr>
            <p:cNvSpPr txBox="1"/>
            <p:nvPr/>
          </p:nvSpPr>
          <p:spPr>
            <a:xfrm>
              <a:off x="1767866" y="27603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67DC098-4599-5E5B-A2D4-02169BF27D24}"/>
              </a:ext>
            </a:extLst>
          </p:cNvPr>
          <p:cNvGrpSpPr/>
          <p:nvPr/>
        </p:nvGrpSpPr>
        <p:grpSpPr>
          <a:xfrm>
            <a:off x="1863449" y="3963874"/>
            <a:ext cx="311305" cy="369332"/>
            <a:chOff x="1767866" y="2760311"/>
            <a:chExt cx="311305" cy="36933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64B0E85-866D-EEBC-87DE-8F027917376F}"/>
                </a:ext>
              </a:extLst>
            </p:cNvPr>
            <p:cNvCxnSpPr/>
            <p:nvPr/>
          </p:nvCxnSpPr>
          <p:spPr>
            <a:xfrm>
              <a:off x="2079171" y="2787525"/>
              <a:ext cx="0" cy="2931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4126EA0-48F4-5457-EF88-CEDEA7DBCA89}"/>
                </a:ext>
              </a:extLst>
            </p:cNvPr>
            <p:cNvSpPr txBox="1"/>
            <p:nvPr/>
          </p:nvSpPr>
          <p:spPr>
            <a:xfrm>
              <a:off x="1767866" y="27603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2F616FE-91AC-97BC-726B-4E2356DD8DB4}"/>
              </a:ext>
            </a:extLst>
          </p:cNvPr>
          <p:cNvGrpSpPr/>
          <p:nvPr/>
        </p:nvGrpSpPr>
        <p:grpSpPr>
          <a:xfrm>
            <a:off x="2109316" y="4336426"/>
            <a:ext cx="311305" cy="369332"/>
            <a:chOff x="1767866" y="2760311"/>
            <a:chExt cx="311305" cy="369332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15EDFCF-64D3-A314-22B6-4791C06ECDF0}"/>
                </a:ext>
              </a:extLst>
            </p:cNvPr>
            <p:cNvCxnSpPr/>
            <p:nvPr/>
          </p:nvCxnSpPr>
          <p:spPr>
            <a:xfrm>
              <a:off x="2079171" y="2787525"/>
              <a:ext cx="0" cy="2931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0443015-5C2E-72E1-63FD-C6B97EDC164D}"/>
                </a:ext>
              </a:extLst>
            </p:cNvPr>
            <p:cNvSpPr txBox="1"/>
            <p:nvPr/>
          </p:nvSpPr>
          <p:spPr>
            <a:xfrm>
              <a:off x="1767866" y="27603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EB47671-C21F-15C6-41FC-A8E003F92A8E}"/>
              </a:ext>
            </a:extLst>
          </p:cNvPr>
          <p:cNvGrpSpPr/>
          <p:nvPr/>
        </p:nvGrpSpPr>
        <p:grpSpPr>
          <a:xfrm>
            <a:off x="2325775" y="4708978"/>
            <a:ext cx="311305" cy="369332"/>
            <a:chOff x="1767866" y="2760311"/>
            <a:chExt cx="311305" cy="36933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40235FE-D009-43A3-83AA-CB38FFCAE24C}"/>
                </a:ext>
              </a:extLst>
            </p:cNvPr>
            <p:cNvCxnSpPr/>
            <p:nvPr/>
          </p:nvCxnSpPr>
          <p:spPr>
            <a:xfrm>
              <a:off x="2079171" y="2787525"/>
              <a:ext cx="0" cy="2931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4C3ABC4-EC75-5ED3-255D-F29CA43C01D3}"/>
                </a:ext>
              </a:extLst>
            </p:cNvPr>
            <p:cNvSpPr txBox="1"/>
            <p:nvPr/>
          </p:nvSpPr>
          <p:spPr>
            <a:xfrm>
              <a:off x="1767866" y="27603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9A40D96-2185-334A-565B-0BFB924292E6}"/>
              </a:ext>
            </a:extLst>
          </p:cNvPr>
          <p:cNvGrpSpPr/>
          <p:nvPr/>
        </p:nvGrpSpPr>
        <p:grpSpPr>
          <a:xfrm>
            <a:off x="2539621" y="5081530"/>
            <a:ext cx="311305" cy="369332"/>
            <a:chOff x="1767866" y="2760311"/>
            <a:chExt cx="311305" cy="369332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9DC2D3A-F94A-7359-F636-CAE494A79C5B}"/>
                </a:ext>
              </a:extLst>
            </p:cNvPr>
            <p:cNvCxnSpPr/>
            <p:nvPr/>
          </p:nvCxnSpPr>
          <p:spPr>
            <a:xfrm>
              <a:off x="2079171" y="2787525"/>
              <a:ext cx="0" cy="2931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42D5C0-5667-25A7-D73C-6A35018EC941}"/>
                </a:ext>
              </a:extLst>
            </p:cNvPr>
            <p:cNvSpPr txBox="1"/>
            <p:nvPr/>
          </p:nvSpPr>
          <p:spPr>
            <a:xfrm>
              <a:off x="1767866" y="27603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A782B90-6676-D2F9-4B47-B6A7B6338348}"/>
              </a:ext>
            </a:extLst>
          </p:cNvPr>
          <p:cNvGrpSpPr/>
          <p:nvPr/>
        </p:nvGrpSpPr>
        <p:grpSpPr>
          <a:xfrm>
            <a:off x="2712411" y="5454083"/>
            <a:ext cx="311305" cy="369332"/>
            <a:chOff x="1767866" y="2760311"/>
            <a:chExt cx="311305" cy="369332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DC8D161-84A7-77CE-0C6B-5972F20E2800}"/>
                </a:ext>
              </a:extLst>
            </p:cNvPr>
            <p:cNvCxnSpPr/>
            <p:nvPr/>
          </p:nvCxnSpPr>
          <p:spPr>
            <a:xfrm>
              <a:off x="2079171" y="2787525"/>
              <a:ext cx="0" cy="2931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6E54400-2DC3-7470-7F79-C4B253DC3F61}"/>
                </a:ext>
              </a:extLst>
            </p:cNvPr>
            <p:cNvSpPr txBox="1"/>
            <p:nvPr/>
          </p:nvSpPr>
          <p:spPr>
            <a:xfrm>
              <a:off x="1767866" y="27603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591648A-0E65-7D80-D859-65121B2ED3F6}"/>
              </a:ext>
            </a:extLst>
          </p:cNvPr>
          <p:cNvCxnSpPr>
            <a:cxnSpLocks/>
          </p:cNvCxnSpPr>
          <p:nvPr/>
        </p:nvCxnSpPr>
        <p:spPr>
          <a:xfrm>
            <a:off x="3592284" y="3765102"/>
            <a:ext cx="54428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AF1B7D-FB83-D5F5-B006-A439D4A246CA}"/>
              </a:ext>
            </a:extLst>
          </p:cNvPr>
          <p:cNvCxnSpPr>
            <a:cxnSpLocks/>
          </p:cNvCxnSpPr>
          <p:nvPr/>
        </p:nvCxnSpPr>
        <p:spPr>
          <a:xfrm>
            <a:off x="3592284" y="4135427"/>
            <a:ext cx="54428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A85BE6E-417A-F08E-B9F5-CEC0B05F02EA}"/>
              </a:ext>
            </a:extLst>
          </p:cNvPr>
          <p:cNvCxnSpPr>
            <a:cxnSpLocks/>
          </p:cNvCxnSpPr>
          <p:nvPr/>
        </p:nvCxnSpPr>
        <p:spPr>
          <a:xfrm>
            <a:off x="3592284" y="4505752"/>
            <a:ext cx="54428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8AFBE3-4D01-475F-FB8F-B6F1764C24BB}"/>
              </a:ext>
            </a:extLst>
          </p:cNvPr>
          <p:cNvCxnSpPr>
            <a:cxnSpLocks/>
          </p:cNvCxnSpPr>
          <p:nvPr/>
        </p:nvCxnSpPr>
        <p:spPr>
          <a:xfrm>
            <a:off x="3592284" y="4876077"/>
            <a:ext cx="54428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E588FE8-4A41-64BE-E14F-D1B1FB900618}"/>
              </a:ext>
            </a:extLst>
          </p:cNvPr>
          <p:cNvCxnSpPr>
            <a:cxnSpLocks/>
          </p:cNvCxnSpPr>
          <p:nvPr/>
        </p:nvCxnSpPr>
        <p:spPr>
          <a:xfrm>
            <a:off x="3592284" y="5246402"/>
            <a:ext cx="54428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CBC7D2-FBF5-4DFB-35A0-DE2CD702EA09}"/>
              </a:ext>
            </a:extLst>
          </p:cNvPr>
          <p:cNvCxnSpPr>
            <a:cxnSpLocks/>
          </p:cNvCxnSpPr>
          <p:nvPr/>
        </p:nvCxnSpPr>
        <p:spPr>
          <a:xfrm>
            <a:off x="3592284" y="5616727"/>
            <a:ext cx="54428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355F090-D6EC-6E9E-BF54-5D5BAD031947}"/>
              </a:ext>
            </a:extLst>
          </p:cNvPr>
          <p:cNvCxnSpPr>
            <a:cxnSpLocks/>
          </p:cNvCxnSpPr>
          <p:nvPr/>
        </p:nvCxnSpPr>
        <p:spPr>
          <a:xfrm>
            <a:off x="3592284" y="5987052"/>
            <a:ext cx="54428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B0584F9-A1D2-469E-366E-223EF8A65A69}"/>
              </a:ext>
            </a:extLst>
          </p:cNvPr>
          <p:cNvSpPr txBox="1"/>
          <p:nvPr/>
        </p:nvSpPr>
        <p:spPr>
          <a:xfrm>
            <a:off x="4310619" y="35744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EBE692-CDB0-262D-CA4D-BB3DCCD0FDE5}"/>
              </a:ext>
            </a:extLst>
          </p:cNvPr>
          <p:cNvSpPr txBox="1"/>
          <p:nvPr/>
        </p:nvSpPr>
        <p:spPr>
          <a:xfrm>
            <a:off x="4310619" y="39480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9AE5EC-D02E-6955-9EE5-03C115292D5F}"/>
              </a:ext>
            </a:extLst>
          </p:cNvPr>
          <p:cNvSpPr txBox="1"/>
          <p:nvPr/>
        </p:nvSpPr>
        <p:spPr>
          <a:xfrm>
            <a:off x="4310619" y="43216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800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05F8D6E-D675-4644-E04F-2319F2AD6CC7}"/>
              </a:ext>
            </a:extLst>
          </p:cNvPr>
          <p:cNvSpPr txBox="1"/>
          <p:nvPr/>
        </p:nvSpPr>
        <p:spPr>
          <a:xfrm>
            <a:off x="4310619" y="46951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B521F-B724-9896-A41D-C9090D30B34A}"/>
              </a:ext>
            </a:extLst>
          </p:cNvPr>
          <p:cNvSpPr txBox="1"/>
          <p:nvPr/>
        </p:nvSpPr>
        <p:spPr>
          <a:xfrm>
            <a:off x="4310619" y="50687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45DEACC-6F7D-125C-1C50-E8AD7ED08E42}"/>
              </a:ext>
            </a:extLst>
          </p:cNvPr>
          <p:cNvSpPr txBox="1"/>
          <p:nvPr/>
        </p:nvSpPr>
        <p:spPr>
          <a:xfrm>
            <a:off x="4310619" y="54423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808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51D9875-DFC6-8219-BB1D-3906AA40125C}"/>
              </a:ext>
            </a:extLst>
          </p:cNvPr>
          <p:cNvSpPr txBox="1"/>
          <p:nvPr/>
        </p:nvSpPr>
        <p:spPr>
          <a:xfrm>
            <a:off x="4310619" y="58158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8DF1B70-29C3-79FE-9616-4641E2FC75A6}"/>
              </a:ext>
            </a:extLst>
          </p:cNvPr>
          <p:cNvSpPr txBox="1"/>
          <p:nvPr/>
        </p:nvSpPr>
        <p:spPr>
          <a:xfrm>
            <a:off x="4136570" y="321877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取余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8975710-9496-292D-D7BA-2F531399F7A5}"/>
              </a:ext>
            </a:extLst>
          </p:cNvPr>
          <p:cNvCxnSpPr/>
          <p:nvPr/>
        </p:nvCxnSpPr>
        <p:spPr>
          <a:xfrm flipV="1">
            <a:off x="4974771" y="3765102"/>
            <a:ext cx="0" cy="22219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86E78D9-904B-2FD2-CF02-BA22D7105B10}"/>
              </a:ext>
            </a:extLst>
          </p:cNvPr>
          <p:cNvSpPr txBox="1"/>
          <p:nvPr/>
        </p:nvSpPr>
        <p:spPr>
          <a:xfrm>
            <a:off x="5089087" y="5811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最高位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8312EC8-1130-FB96-2F84-11D88F32061E}"/>
              </a:ext>
            </a:extLst>
          </p:cNvPr>
          <p:cNvSpPr txBox="1"/>
          <p:nvPr/>
        </p:nvSpPr>
        <p:spPr>
          <a:xfrm>
            <a:off x="5089087" y="356627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最低位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954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A0A0D46F-9225-34CF-C885-1D4E76F3F44A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十进制转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进制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7F5BA736-97E9-E14B-747A-05D7D0D19DA2}"/>
              </a:ext>
            </a:extLst>
          </p:cNvPr>
          <p:cNvSpPr txBox="1"/>
          <p:nvPr/>
        </p:nvSpPr>
        <p:spPr>
          <a:xfrm>
            <a:off x="664028" y="1814403"/>
            <a:ext cx="10809515" cy="11079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取余倒排法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除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取余，逆序排列</a:t>
            </a:r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(89)</a:t>
            </a:r>
            <a:r>
              <a:rPr lang="en-US" altLang="zh-CN" sz="2400" baseline="-25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10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= (</a:t>
            </a:r>
            <a:r>
              <a:rPr lang="en-US" altLang="zh-CN" sz="2400" dirty="0">
                <a:highlight>
                  <a:srgbClr val="FFFF00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2400" dirty="0">
                <a:highlight>
                  <a:srgbClr val="808000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sz="2400" dirty="0">
                <a:highlight>
                  <a:srgbClr val="00FFFF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2400" dirty="0">
                <a:highlight>
                  <a:srgbClr val="FF00FF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2400" dirty="0">
                <a:highlight>
                  <a:srgbClr val="800080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sz="2400" dirty="0">
                <a:highlight>
                  <a:srgbClr val="FF0000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sz="2400" dirty="0">
                <a:highlight>
                  <a:srgbClr val="00FF00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2400" baseline="-25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802B3-3935-53A0-0CDB-F8CAA667FA22}"/>
              </a:ext>
            </a:extLst>
          </p:cNvPr>
          <p:cNvSpPr txBox="1"/>
          <p:nvPr/>
        </p:nvSpPr>
        <p:spPr>
          <a:xfrm>
            <a:off x="3023716" y="32187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89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C9B62B-7363-74FE-A14D-4B0C620739AE}"/>
              </a:ext>
            </a:extLst>
          </p:cNvPr>
          <p:cNvCxnSpPr>
            <a:cxnSpLocks/>
          </p:cNvCxnSpPr>
          <p:nvPr/>
        </p:nvCxnSpPr>
        <p:spPr>
          <a:xfrm>
            <a:off x="1632856" y="3539116"/>
            <a:ext cx="1828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149F0CC-1ED5-C4A9-5F60-4116C5308D19}"/>
              </a:ext>
            </a:extLst>
          </p:cNvPr>
          <p:cNvGrpSpPr/>
          <p:nvPr/>
        </p:nvGrpSpPr>
        <p:grpSpPr>
          <a:xfrm>
            <a:off x="1321551" y="3218770"/>
            <a:ext cx="311305" cy="369332"/>
            <a:chOff x="1767866" y="2760311"/>
            <a:chExt cx="311305" cy="36933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E119A3-C68A-C73A-6978-AC85D3A0038B}"/>
                </a:ext>
              </a:extLst>
            </p:cNvPr>
            <p:cNvCxnSpPr/>
            <p:nvPr/>
          </p:nvCxnSpPr>
          <p:spPr>
            <a:xfrm>
              <a:off x="2079171" y="2787525"/>
              <a:ext cx="0" cy="2931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1B51AC-2E20-855B-F843-DCBF53CE4A83}"/>
                </a:ext>
              </a:extLst>
            </p:cNvPr>
            <p:cNvSpPr txBox="1"/>
            <p:nvPr/>
          </p:nvSpPr>
          <p:spPr>
            <a:xfrm>
              <a:off x="1767866" y="27603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6A46FF-C48A-16B4-D3BF-A36E0CC8F6A3}"/>
              </a:ext>
            </a:extLst>
          </p:cNvPr>
          <p:cNvCxnSpPr>
            <a:cxnSpLocks/>
          </p:cNvCxnSpPr>
          <p:nvPr/>
        </p:nvCxnSpPr>
        <p:spPr>
          <a:xfrm>
            <a:off x="1944159" y="3911045"/>
            <a:ext cx="151749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A2B8B6E-4638-DE0B-6421-ADB11B4B3B44}"/>
              </a:ext>
            </a:extLst>
          </p:cNvPr>
          <p:cNvSpPr txBox="1"/>
          <p:nvPr/>
        </p:nvSpPr>
        <p:spPr>
          <a:xfrm>
            <a:off x="3023716" y="358978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44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624659-37AB-FBAD-D878-E3F055364C65}"/>
              </a:ext>
            </a:extLst>
          </p:cNvPr>
          <p:cNvCxnSpPr>
            <a:cxnSpLocks/>
          </p:cNvCxnSpPr>
          <p:nvPr/>
        </p:nvCxnSpPr>
        <p:spPr>
          <a:xfrm>
            <a:off x="2174753" y="4282974"/>
            <a:ext cx="128690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C3F63CD-114D-C97E-662B-4FE4170F6992}"/>
              </a:ext>
            </a:extLst>
          </p:cNvPr>
          <p:cNvCxnSpPr>
            <a:cxnSpLocks/>
          </p:cNvCxnSpPr>
          <p:nvPr/>
        </p:nvCxnSpPr>
        <p:spPr>
          <a:xfrm>
            <a:off x="2420620" y="4654903"/>
            <a:ext cx="104103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20F0772-FA12-3A15-DAF8-D9D6065ED138}"/>
              </a:ext>
            </a:extLst>
          </p:cNvPr>
          <p:cNvCxnSpPr>
            <a:cxnSpLocks/>
          </p:cNvCxnSpPr>
          <p:nvPr/>
        </p:nvCxnSpPr>
        <p:spPr>
          <a:xfrm>
            <a:off x="2637079" y="5026832"/>
            <a:ext cx="82457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555655-9B07-5B9E-B0C0-D8A2B8B7A7A3}"/>
              </a:ext>
            </a:extLst>
          </p:cNvPr>
          <p:cNvCxnSpPr>
            <a:cxnSpLocks/>
          </p:cNvCxnSpPr>
          <p:nvPr/>
        </p:nvCxnSpPr>
        <p:spPr>
          <a:xfrm>
            <a:off x="2850925" y="5398761"/>
            <a:ext cx="61073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ED2F15-3E53-AED0-D26A-43135D1CE16A}"/>
              </a:ext>
            </a:extLst>
          </p:cNvPr>
          <p:cNvCxnSpPr>
            <a:cxnSpLocks/>
          </p:cNvCxnSpPr>
          <p:nvPr/>
        </p:nvCxnSpPr>
        <p:spPr>
          <a:xfrm>
            <a:off x="3023715" y="5770688"/>
            <a:ext cx="4379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1810161-AD71-6A0F-2059-426D9119764C}"/>
              </a:ext>
            </a:extLst>
          </p:cNvPr>
          <p:cNvSpPr txBox="1"/>
          <p:nvPr/>
        </p:nvSpPr>
        <p:spPr>
          <a:xfrm>
            <a:off x="3023716" y="396080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C13828-4E37-C99A-1589-0BF7F485A60B}"/>
              </a:ext>
            </a:extLst>
          </p:cNvPr>
          <p:cNvSpPr txBox="1"/>
          <p:nvPr/>
        </p:nvSpPr>
        <p:spPr>
          <a:xfrm>
            <a:off x="3023716" y="433182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D7707F-B68A-EB2D-2F65-A87A7F6F185B}"/>
              </a:ext>
            </a:extLst>
          </p:cNvPr>
          <p:cNvSpPr txBox="1"/>
          <p:nvPr/>
        </p:nvSpPr>
        <p:spPr>
          <a:xfrm>
            <a:off x="3150352" y="47028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D27495-AADF-7803-C498-3FBCB00CA92C}"/>
              </a:ext>
            </a:extLst>
          </p:cNvPr>
          <p:cNvSpPr txBox="1"/>
          <p:nvPr/>
        </p:nvSpPr>
        <p:spPr>
          <a:xfrm>
            <a:off x="3150352" y="50738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6511BE-7ED8-1F5B-7341-E7BBA02D7C2A}"/>
              </a:ext>
            </a:extLst>
          </p:cNvPr>
          <p:cNvSpPr txBox="1"/>
          <p:nvPr/>
        </p:nvSpPr>
        <p:spPr>
          <a:xfrm>
            <a:off x="3150352" y="54448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3049BB-8FC5-6B96-CEFB-2CBAFAE6002E}"/>
              </a:ext>
            </a:extLst>
          </p:cNvPr>
          <p:cNvSpPr txBox="1"/>
          <p:nvPr/>
        </p:nvSpPr>
        <p:spPr>
          <a:xfrm>
            <a:off x="3150352" y="58158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243067F-347D-00E2-DC97-F10F8991E382}"/>
              </a:ext>
            </a:extLst>
          </p:cNvPr>
          <p:cNvGrpSpPr/>
          <p:nvPr/>
        </p:nvGrpSpPr>
        <p:grpSpPr>
          <a:xfrm>
            <a:off x="1632855" y="3591322"/>
            <a:ext cx="311305" cy="369332"/>
            <a:chOff x="1767866" y="2760311"/>
            <a:chExt cx="311305" cy="369332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45224AA-8AA0-A035-D4BD-36FAE812C839}"/>
                </a:ext>
              </a:extLst>
            </p:cNvPr>
            <p:cNvCxnSpPr/>
            <p:nvPr/>
          </p:nvCxnSpPr>
          <p:spPr>
            <a:xfrm>
              <a:off x="2079171" y="2787525"/>
              <a:ext cx="0" cy="2931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C12CD6E-985C-318D-493D-048BD62D2CAD}"/>
                </a:ext>
              </a:extLst>
            </p:cNvPr>
            <p:cNvSpPr txBox="1"/>
            <p:nvPr/>
          </p:nvSpPr>
          <p:spPr>
            <a:xfrm>
              <a:off x="1767866" y="27603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67DC098-4599-5E5B-A2D4-02169BF27D24}"/>
              </a:ext>
            </a:extLst>
          </p:cNvPr>
          <p:cNvGrpSpPr/>
          <p:nvPr/>
        </p:nvGrpSpPr>
        <p:grpSpPr>
          <a:xfrm>
            <a:off x="1863449" y="3963874"/>
            <a:ext cx="311305" cy="369332"/>
            <a:chOff x="1767866" y="2760311"/>
            <a:chExt cx="311305" cy="36933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64B0E85-866D-EEBC-87DE-8F027917376F}"/>
                </a:ext>
              </a:extLst>
            </p:cNvPr>
            <p:cNvCxnSpPr/>
            <p:nvPr/>
          </p:nvCxnSpPr>
          <p:spPr>
            <a:xfrm>
              <a:off x="2079171" y="2787525"/>
              <a:ext cx="0" cy="2931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4126EA0-48F4-5457-EF88-CEDEA7DBCA89}"/>
                </a:ext>
              </a:extLst>
            </p:cNvPr>
            <p:cNvSpPr txBox="1"/>
            <p:nvPr/>
          </p:nvSpPr>
          <p:spPr>
            <a:xfrm>
              <a:off x="1767866" y="27603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2F616FE-91AC-97BC-726B-4E2356DD8DB4}"/>
              </a:ext>
            </a:extLst>
          </p:cNvPr>
          <p:cNvGrpSpPr/>
          <p:nvPr/>
        </p:nvGrpSpPr>
        <p:grpSpPr>
          <a:xfrm>
            <a:off x="2109316" y="4336426"/>
            <a:ext cx="311305" cy="369332"/>
            <a:chOff x="1767866" y="2760311"/>
            <a:chExt cx="311305" cy="369332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15EDFCF-64D3-A314-22B6-4791C06ECDF0}"/>
                </a:ext>
              </a:extLst>
            </p:cNvPr>
            <p:cNvCxnSpPr/>
            <p:nvPr/>
          </p:nvCxnSpPr>
          <p:spPr>
            <a:xfrm>
              <a:off x="2079171" y="2787525"/>
              <a:ext cx="0" cy="2931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0443015-5C2E-72E1-63FD-C6B97EDC164D}"/>
                </a:ext>
              </a:extLst>
            </p:cNvPr>
            <p:cNvSpPr txBox="1"/>
            <p:nvPr/>
          </p:nvSpPr>
          <p:spPr>
            <a:xfrm>
              <a:off x="1767866" y="27603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EB47671-C21F-15C6-41FC-A8E003F92A8E}"/>
              </a:ext>
            </a:extLst>
          </p:cNvPr>
          <p:cNvGrpSpPr/>
          <p:nvPr/>
        </p:nvGrpSpPr>
        <p:grpSpPr>
          <a:xfrm>
            <a:off x="2325775" y="4708978"/>
            <a:ext cx="311305" cy="369332"/>
            <a:chOff x="1767866" y="2760311"/>
            <a:chExt cx="311305" cy="36933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40235FE-D009-43A3-83AA-CB38FFCAE24C}"/>
                </a:ext>
              </a:extLst>
            </p:cNvPr>
            <p:cNvCxnSpPr/>
            <p:nvPr/>
          </p:nvCxnSpPr>
          <p:spPr>
            <a:xfrm>
              <a:off x="2079171" y="2787525"/>
              <a:ext cx="0" cy="2931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4C3ABC4-EC75-5ED3-255D-F29CA43C01D3}"/>
                </a:ext>
              </a:extLst>
            </p:cNvPr>
            <p:cNvSpPr txBox="1"/>
            <p:nvPr/>
          </p:nvSpPr>
          <p:spPr>
            <a:xfrm>
              <a:off x="1767866" y="27603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9A40D96-2185-334A-565B-0BFB924292E6}"/>
              </a:ext>
            </a:extLst>
          </p:cNvPr>
          <p:cNvGrpSpPr/>
          <p:nvPr/>
        </p:nvGrpSpPr>
        <p:grpSpPr>
          <a:xfrm>
            <a:off x="2539621" y="5081530"/>
            <a:ext cx="311305" cy="369332"/>
            <a:chOff x="1767866" y="2760311"/>
            <a:chExt cx="311305" cy="369332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9DC2D3A-F94A-7359-F636-CAE494A79C5B}"/>
                </a:ext>
              </a:extLst>
            </p:cNvPr>
            <p:cNvCxnSpPr/>
            <p:nvPr/>
          </p:nvCxnSpPr>
          <p:spPr>
            <a:xfrm>
              <a:off x="2079171" y="2787525"/>
              <a:ext cx="0" cy="2931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42D5C0-5667-25A7-D73C-6A35018EC941}"/>
                </a:ext>
              </a:extLst>
            </p:cNvPr>
            <p:cNvSpPr txBox="1"/>
            <p:nvPr/>
          </p:nvSpPr>
          <p:spPr>
            <a:xfrm>
              <a:off x="1767866" y="27603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A782B90-6676-D2F9-4B47-B6A7B6338348}"/>
              </a:ext>
            </a:extLst>
          </p:cNvPr>
          <p:cNvGrpSpPr/>
          <p:nvPr/>
        </p:nvGrpSpPr>
        <p:grpSpPr>
          <a:xfrm>
            <a:off x="2712411" y="5454083"/>
            <a:ext cx="311305" cy="369332"/>
            <a:chOff x="1767866" y="2760311"/>
            <a:chExt cx="311305" cy="369332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DC8D161-84A7-77CE-0C6B-5972F20E2800}"/>
                </a:ext>
              </a:extLst>
            </p:cNvPr>
            <p:cNvCxnSpPr/>
            <p:nvPr/>
          </p:nvCxnSpPr>
          <p:spPr>
            <a:xfrm>
              <a:off x="2079171" y="2787525"/>
              <a:ext cx="0" cy="2931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6E54400-2DC3-7470-7F79-C4B253DC3F61}"/>
                </a:ext>
              </a:extLst>
            </p:cNvPr>
            <p:cNvSpPr txBox="1"/>
            <p:nvPr/>
          </p:nvSpPr>
          <p:spPr>
            <a:xfrm>
              <a:off x="1767866" y="27603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591648A-0E65-7D80-D859-65121B2ED3F6}"/>
              </a:ext>
            </a:extLst>
          </p:cNvPr>
          <p:cNvCxnSpPr>
            <a:cxnSpLocks/>
          </p:cNvCxnSpPr>
          <p:nvPr/>
        </p:nvCxnSpPr>
        <p:spPr>
          <a:xfrm>
            <a:off x="3592284" y="3765102"/>
            <a:ext cx="54428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AF1B7D-FB83-D5F5-B006-A439D4A246CA}"/>
              </a:ext>
            </a:extLst>
          </p:cNvPr>
          <p:cNvCxnSpPr>
            <a:cxnSpLocks/>
          </p:cNvCxnSpPr>
          <p:nvPr/>
        </p:nvCxnSpPr>
        <p:spPr>
          <a:xfrm>
            <a:off x="3592284" y="4135427"/>
            <a:ext cx="54428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A85BE6E-417A-F08E-B9F5-CEC0B05F02EA}"/>
              </a:ext>
            </a:extLst>
          </p:cNvPr>
          <p:cNvCxnSpPr>
            <a:cxnSpLocks/>
          </p:cNvCxnSpPr>
          <p:nvPr/>
        </p:nvCxnSpPr>
        <p:spPr>
          <a:xfrm>
            <a:off x="3592284" y="4505752"/>
            <a:ext cx="54428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8AFBE3-4D01-475F-FB8F-B6F1764C24BB}"/>
              </a:ext>
            </a:extLst>
          </p:cNvPr>
          <p:cNvCxnSpPr>
            <a:cxnSpLocks/>
          </p:cNvCxnSpPr>
          <p:nvPr/>
        </p:nvCxnSpPr>
        <p:spPr>
          <a:xfrm>
            <a:off x="3592284" y="4876077"/>
            <a:ext cx="54428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E588FE8-4A41-64BE-E14F-D1B1FB900618}"/>
              </a:ext>
            </a:extLst>
          </p:cNvPr>
          <p:cNvCxnSpPr>
            <a:cxnSpLocks/>
          </p:cNvCxnSpPr>
          <p:nvPr/>
        </p:nvCxnSpPr>
        <p:spPr>
          <a:xfrm>
            <a:off x="3592284" y="5246402"/>
            <a:ext cx="54428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CBC7D2-FBF5-4DFB-35A0-DE2CD702EA09}"/>
              </a:ext>
            </a:extLst>
          </p:cNvPr>
          <p:cNvCxnSpPr>
            <a:cxnSpLocks/>
          </p:cNvCxnSpPr>
          <p:nvPr/>
        </p:nvCxnSpPr>
        <p:spPr>
          <a:xfrm>
            <a:off x="3592284" y="5616727"/>
            <a:ext cx="54428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355F090-D6EC-6E9E-BF54-5D5BAD031947}"/>
              </a:ext>
            </a:extLst>
          </p:cNvPr>
          <p:cNvCxnSpPr>
            <a:cxnSpLocks/>
          </p:cNvCxnSpPr>
          <p:nvPr/>
        </p:nvCxnSpPr>
        <p:spPr>
          <a:xfrm>
            <a:off x="3592284" y="5987052"/>
            <a:ext cx="54428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B0584F9-A1D2-469E-366E-223EF8A65A69}"/>
              </a:ext>
            </a:extLst>
          </p:cNvPr>
          <p:cNvSpPr txBox="1"/>
          <p:nvPr/>
        </p:nvSpPr>
        <p:spPr>
          <a:xfrm>
            <a:off x="4310619" y="35744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EBE692-CDB0-262D-CA4D-BB3DCCD0FDE5}"/>
              </a:ext>
            </a:extLst>
          </p:cNvPr>
          <p:cNvSpPr txBox="1"/>
          <p:nvPr/>
        </p:nvSpPr>
        <p:spPr>
          <a:xfrm>
            <a:off x="4310619" y="39480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9AE5EC-D02E-6955-9EE5-03C115292D5F}"/>
              </a:ext>
            </a:extLst>
          </p:cNvPr>
          <p:cNvSpPr txBox="1"/>
          <p:nvPr/>
        </p:nvSpPr>
        <p:spPr>
          <a:xfrm>
            <a:off x="4310619" y="43216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800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05F8D6E-D675-4644-E04F-2319F2AD6CC7}"/>
              </a:ext>
            </a:extLst>
          </p:cNvPr>
          <p:cNvSpPr txBox="1"/>
          <p:nvPr/>
        </p:nvSpPr>
        <p:spPr>
          <a:xfrm>
            <a:off x="4310619" y="46951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B521F-B724-9896-A41D-C9090D30B34A}"/>
              </a:ext>
            </a:extLst>
          </p:cNvPr>
          <p:cNvSpPr txBox="1"/>
          <p:nvPr/>
        </p:nvSpPr>
        <p:spPr>
          <a:xfrm>
            <a:off x="4310619" y="50687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45DEACC-6F7D-125C-1C50-E8AD7ED08E42}"/>
              </a:ext>
            </a:extLst>
          </p:cNvPr>
          <p:cNvSpPr txBox="1"/>
          <p:nvPr/>
        </p:nvSpPr>
        <p:spPr>
          <a:xfrm>
            <a:off x="4310619" y="54423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808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51D9875-DFC6-8219-BB1D-3906AA40125C}"/>
              </a:ext>
            </a:extLst>
          </p:cNvPr>
          <p:cNvSpPr txBox="1"/>
          <p:nvPr/>
        </p:nvSpPr>
        <p:spPr>
          <a:xfrm>
            <a:off x="4310619" y="58158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8DF1B70-29C3-79FE-9616-4641E2FC75A6}"/>
              </a:ext>
            </a:extLst>
          </p:cNvPr>
          <p:cNvSpPr txBox="1"/>
          <p:nvPr/>
        </p:nvSpPr>
        <p:spPr>
          <a:xfrm>
            <a:off x="4136570" y="321877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取余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8975710-9496-292D-D7BA-2F531399F7A5}"/>
              </a:ext>
            </a:extLst>
          </p:cNvPr>
          <p:cNvCxnSpPr/>
          <p:nvPr/>
        </p:nvCxnSpPr>
        <p:spPr>
          <a:xfrm flipV="1">
            <a:off x="4974771" y="3765102"/>
            <a:ext cx="0" cy="22219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86E78D9-904B-2FD2-CF02-BA22D7105B10}"/>
              </a:ext>
            </a:extLst>
          </p:cNvPr>
          <p:cNvSpPr txBox="1"/>
          <p:nvPr/>
        </p:nvSpPr>
        <p:spPr>
          <a:xfrm>
            <a:off x="5089087" y="5811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最高位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8312EC8-1130-FB96-2F84-11D88F32061E}"/>
              </a:ext>
            </a:extLst>
          </p:cNvPr>
          <p:cNvSpPr txBox="1"/>
          <p:nvPr/>
        </p:nvSpPr>
        <p:spPr>
          <a:xfrm>
            <a:off x="5089087" y="356627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最低位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6259C-E253-EF15-787F-7273C6864B6A}"/>
              </a:ext>
            </a:extLst>
          </p:cNvPr>
          <p:cNvSpPr txBox="1"/>
          <p:nvPr/>
        </p:nvSpPr>
        <p:spPr>
          <a:xfrm>
            <a:off x="8019344" y="3318658"/>
            <a:ext cx="4174669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C6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i="1" dirty="0" err="1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89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%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F9E3E-13EA-DDA2-2815-A1B763943672}"/>
              </a:ext>
            </a:extLst>
          </p:cNvPr>
          <p:cNvSpPr txBox="1"/>
          <p:nvPr/>
        </p:nvSpPr>
        <p:spPr>
          <a:xfrm>
            <a:off x="6652575" y="3435702"/>
            <a:ext cx="546505" cy="27551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>
              <a:lnSpc>
                <a:spcPts val="3000"/>
              </a:lnSpc>
            </a:pP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B34D48-FA7B-ED91-BD4B-8467DD8CD597}"/>
              </a:ext>
            </a:extLst>
          </p:cNvPr>
          <p:cNvSpPr txBox="1"/>
          <p:nvPr/>
        </p:nvSpPr>
        <p:spPr>
          <a:xfrm>
            <a:off x="6597418" y="307521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输出</a:t>
            </a:r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1109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A0A0D46F-9225-34CF-C885-1D4E76F3F44A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十进制转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</a:t>
            </a:r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进制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7F5BA736-97E9-E14B-747A-05D7D0D19DA2}"/>
              </a:ext>
            </a:extLst>
          </p:cNvPr>
          <p:cNvSpPr txBox="1"/>
          <p:nvPr/>
        </p:nvSpPr>
        <p:spPr>
          <a:xfrm>
            <a:off x="664028" y="1814403"/>
            <a:ext cx="10809515" cy="110799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取余倒排法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除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R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取余，逆序排列</a:t>
            </a:r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(89)</a:t>
            </a:r>
            <a:r>
              <a:rPr lang="en-US" altLang="zh-CN" sz="2400" baseline="-25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10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= (</a:t>
            </a:r>
            <a:r>
              <a:rPr lang="en-US" altLang="zh-CN" sz="2400" dirty="0">
                <a:highlight>
                  <a:srgbClr val="FFFF00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2400" dirty="0">
                <a:highlight>
                  <a:srgbClr val="808000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sz="2400" dirty="0">
                <a:highlight>
                  <a:srgbClr val="00FFFF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2400" dirty="0">
                <a:highlight>
                  <a:srgbClr val="FF00FF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2400" dirty="0">
                <a:highlight>
                  <a:srgbClr val="800080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sz="2400" dirty="0">
                <a:highlight>
                  <a:srgbClr val="FF0000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sz="2400" dirty="0">
                <a:highlight>
                  <a:srgbClr val="00FF00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2400" baseline="-25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 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                  (89)</a:t>
            </a:r>
            <a:r>
              <a:rPr lang="en-US" altLang="zh-CN" sz="2400" baseline="-25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10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 = (</a:t>
            </a:r>
            <a:r>
              <a:rPr lang="en-US" altLang="zh-CN" sz="2400" dirty="0">
                <a:highlight>
                  <a:srgbClr val="00FFFF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sz="2400" dirty="0">
                <a:highlight>
                  <a:srgbClr val="FF00FF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sz="2400" dirty="0">
                <a:highlight>
                  <a:srgbClr val="800080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sz="2400" dirty="0">
                <a:highlight>
                  <a:srgbClr val="FF0000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2400" dirty="0">
                <a:highlight>
                  <a:srgbClr val="00FF00"/>
                </a:highlight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2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)</a:t>
            </a:r>
            <a:r>
              <a:rPr lang="en-US" altLang="zh-CN" sz="2400" baseline="-250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8802B3-3935-53A0-0CDB-F8CAA667FA22}"/>
              </a:ext>
            </a:extLst>
          </p:cNvPr>
          <p:cNvSpPr txBox="1"/>
          <p:nvPr/>
        </p:nvSpPr>
        <p:spPr>
          <a:xfrm>
            <a:off x="3023716" y="321877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89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C9B62B-7363-74FE-A14D-4B0C620739AE}"/>
              </a:ext>
            </a:extLst>
          </p:cNvPr>
          <p:cNvCxnSpPr>
            <a:cxnSpLocks/>
          </p:cNvCxnSpPr>
          <p:nvPr/>
        </p:nvCxnSpPr>
        <p:spPr>
          <a:xfrm>
            <a:off x="1632856" y="3539116"/>
            <a:ext cx="1828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149F0CC-1ED5-C4A9-5F60-4116C5308D19}"/>
              </a:ext>
            </a:extLst>
          </p:cNvPr>
          <p:cNvGrpSpPr/>
          <p:nvPr/>
        </p:nvGrpSpPr>
        <p:grpSpPr>
          <a:xfrm>
            <a:off x="1321551" y="3218770"/>
            <a:ext cx="311305" cy="369332"/>
            <a:chOff x="1767866" y="2760311"/>
            <a:chExt cx="311305" cy="369332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E119A3-C68A-C73A-6978-AC85D3A0038B}"/>
                </a:ext>
              </a:extLst>
            </p:cNvPr>
            <p:cNvCxnSpPr/>
            <p:nvPr/>
          </p:nvCxnSpPr>
          <p:spPr>
            <a:xfrm>
              <a:off x="2079171" y="2787525"/>
              <a:ext cx="0" cy="2931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1B51AC-2E20-855B-F843-DCBF53CE4A83}"/>
                </a:ext>
              </a:extLst>
            </p:cNvPr>
            <p:cNvSpPr txBox="1"/>
            <p:nvPr/>
          </p:nvSpPr>
          <p:spPr>
            <a:xfrm>
              <a:off x="1767866" y="27603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46A46FF-C48A-16B4-D3BF-A36E0CC8F6A3}"/>
              </a:ext>
            </a:extLst>
          </p:cNvPr>
          <p:cNvCxnSpPr>
            <a:cxnSpLocks/>
          </p:cNvCxnSpPr>
          <p:nvPr/>
        </p:nvCxnSpPr>
        <p:spPr>
          <a:xfrm>
            <a:off x="1944159" y="3911045"/>
            <a:ext cx="151749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A2B8B6E-4638-DE0B-6421-ADB11B4B3B44}"/>
              </a:ext>
            </a:extLst>
          </p:cNvPr>
          <p:cNvSpPr txBox="1"/>
          <p:nvPr/>
        </p:nvSpPr>
        <p:spPr>
          <a:xfrm>
            <a:off x="3023716" y="358978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44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624659-37AB-FBAD-D878-E3F055364C65}"/>
              </a:ext>
            </a:extLst>
          </p:cNvPr>
          <p:cNvCxnSpPr>
            <a:cxnSpLocks/>
          </p:cNvCxnSpPr>
          <p:nvPr/>
        </p:nvCxnSpPr>
        <p:spPr>
          <a:xfrm>
            <a:off x="2174753" y="4282974"/>
            <a:ext cx="128690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C3F63CD-114D-C97E-662B-4FE4170F6992}"/>
              </a:ext>
            </a:extLst>
          </p:cNvPr>
          <p:cNvCxnSpPr>
            <a:cxnSpLocks/>
          </p:cNvCxnSpPr>
          <p:nvPr/>
        </p:nvCxnSpPr>
        <p:spPr>
          <a:xfrm>
            <a:off x="2420620" y="4654903"/>
            <a:ext cx="104103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20F0772-FA12-3A15-DAF8-D9D6065ED138}"/>
              </a:ext>
            </a:extLst>
          </p:cNvPr>
          <p:cNvCxnSpPr>
            <a:cxnSpLocks/>
          </p:cNvCxnSpPr>
          <p:nvPr/>
        </p:nvCxnSpPr>
        <p:spPr>
          <a:xfrm>
            <a:off x="2637079" y="5026832"/>
            <a:ext cx="82457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555655-9B07-5B9E-B0C0-D8A2B8B7A7A3}"/>
              </a:ext>
            </a:extLst>
          </p:cNvPr>
          <p:cNvCxnSpPr>
            <a:cxnSpLocks/>
          </p:cNvCxnSpPr>
          <p:nvPr/>
        </p:nvCxnSpPr>
        <p:spPr>
          <a:xfrm>
            <a:off x="2850925" y="5398761"/>
            <a:ext cx="61073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ED2F15-3E53-AED0-D26A-43135D1CE16A}"/>
              </a:ext>
            </a:extLst>
          </p:cNvPr>
          <p:cNvCxnSpPr>
            <a:cxnSpLocks/>
          </p:cNvCxnSpPr>
          <p:nvPr/>
        </p:nvCxnSpPr>
        <p:spPr>
          <a:xfrm>
            <a:off x="3023715" y="5770688"/>
            <a:ext cx="43794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1810161-AD71-6A0F-2059-426D9119764C}"/>
              </a:ext>
            </a:extLst>
          </p:cNvPr>
          <p:cNvSpPr txBox="1"/>
          <p:nvPr/>
        </p:nvSpPr>
        <p:spPr>
          <a:xfrm>
            <a:off x="3023716" y="396080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C13828-4E37-C99A-1589-0BF7F485A60B}"/>
              </a:ext>
            </a:extLst>
          </p:cNvPr>
          <p:cNvSpPr txBox="1"/>
          <p:nvPr/>
        </p:nvSpPr>
        <p:spPr>
          <a:xfrm>
            <a:off x="3023716" y="433182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2D7707F-B68A-EB2D-2F65-A87A7F6F185B}"/>
              </a:ext>
            </a:extLst>
          </p:cNvPr>
          <p:cNvSpPr txBox="1"/>
          <p:nvPr/>
        </p:nvSpPr>
        <p:spPr>
          <a:xfrm>
            <a:off x="3150352" y="47028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0D27495-AADF-7803-C498-3FBCB00CA92C}"/>
              </a:ext>
            </a:extLst>
          </p:cNvPr>
          <p:cNvSpPr txBox="1"/>
          <p:nvPr/>
        </p:nvSpPr>
        <p:spPr>
          <a:xfrm>
            <a:off x="3150352" y="50738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26511BE-7ED8-1F5B-7341-E7BBA02D7C2A}"/>
              </a:ext>
            </a:extLst>
          </p:cNvPr>
          <p:cNvSpPr txBox="1"/>
          <p:nvPr/>
        </p:nvSpPr>
        <p:spPr>
          <a:xfrm>
            <a:off x="3150352" y="54448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A3049BB-8FC5-6B96-CEFB-2CBAFAE6002E}"/>
              </a:ext>
            </a:extLst>
          </p:cNvPr>
          <p:cNvSpPr txBox="1"/>
          <p:nvPr/>
        </p:nvSpPr>
        <p:spPr>
          <a:xfrm>
            <a:off x="3150352" y="58158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243067F-347D-00E2-DC97-F10F8991E382}"/>
              </a:ext>
            </a:extLst>
          </p:cNvPr>
          <p:cNvGrpSpPr/>
          <p:nvPr/>
        </p:nvGrpSpPr>
        <p:grpSpPr>
          <a:xfrm>
            <a:off x="1632855" y="3591322"/>
            <a:ext cx="311305" cy="369332"/>
            <a:chOff x="1767866" y="2760311"/>
            <a:chExt cx="311305" cy="369332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45224AA-8AA0-A035-D4BD-36FAE812C839}"/>
                </a:ext>
              </a:extLst>
            </p:cNvPr>
            <p:cNvCxnSpPr/>
            <p:nvPr/>
          </p:nvCxnSpPr>
          <p:spPr>
            <a:xfrm>
              <a:off x="2079171" y="2787525"/>
              <a:ext cx="0" cy="2931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C12CD6E-985C-318D-493D-048BD62D2CAD}"/>
                </a:ext>
              </a:extLst>
            </p:cNvPr>
            <p:cNvSpPr txBox="1"/>
            <p:nvPr/>
          </p:nvSpPr>
          <p:spPr>
            <a:xfrm>
              <a:off x="1767866" y="27603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67DC098-4599-5E5B-A2D4-02169BF27D24}"/>
              </a:ext>
            </a:extLst>
          </p:cNvPr>
          <p:cNvGrpSpPr/>
          <p:nvPr/>
        </p:nvGrpSpPr>
        <p:grpSpPr>
          <a:xfrm>
            <a:off x="1863449" y="3963874"/>
            <a:ext cx="311305" cy="369332"/>
            <a:chOff x="1767866" y="2760311"/>
            <a:chExt cx="311305" cy="36933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64B0E85-866D-EEBC-87DE-8F027917376F}"/>
                </a:ext>
              </a:extLst>
            </p:cNvPr>
            <p:cNvCxnSpPr/>
            <p:nvPr/>
          </p:nvCxnSpPr>
          <p:spPr>
            <a:xfrm>
              <a:off x="2079171" y="2787525"/>
              <a:ext cx="0" cy="2931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4126EA0-48F4-5457-EF88-CEDEA7DBCA89}"/>
                </a:ext>
              </a:extLst>
            </p:cNvPr>
            <p:cNvSpPr txBox="1"/>
            <p:nvPr/>
          </p:nvSpPr>
          <p:spPr>
            <a:xfrm>
              <a:off x="1767866" y="27603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2F616FE-91AC-97BC-726B-4E2356DD8DB4}"/>
              </a:ext>
            </a:extLst>
          </p:cNvPr>
          <p:cNvGrpSpPr/>
          <p:nvPr/>
        </p:nvGrpSpPr>
        <p:grpSpPr>
          <a:xfrm>
            <a:off x="2109316" y="4336426"/>
            <a:ext cx="311305" cy="369332"/>
            <a:chOff x="1767866" y="2760311"/>
            <a:chExt cx="311305" cy="369332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15EDFCF-64D3-A314-22B6-4791C06ECDF0}"/>
                </a:ext>
              </a:extLst>
            </p:cNvPr>
            <p:cNvCxnSpPr/>
            <p:nvPr/>
          </p:nvCxnSpPr>
          <p:spPr>
            <a:xfrm>
              <a:off x="2079171" y="2787525"/>
              <a:ext cx="0" cy="2931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0443015-5C2E-72E1-63FD-C6B97EDC164D}"/>
                </a:ext>
              </a:extLst>
            </p:cNvPr>
            <p:cNvSpPr txBox="1"/>
            <p:nvPr/>
          </p:nvSpPr>
          <p:spPr>
            <a:xfrm>
              <a:off x="1767866" y="27603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EB47671-C21F-15C6-41FC-A8E003F92A8E}"/>
              </a:ext>
            </a:extLst>
          </p:cNvPr>
          <p:cNvGrpSpPr/>
          <p:nvPr/>
        </p:nvGrpSpPr>
        <p:grpSpPr>
          <a:xfrm>
            <a:off x="2325775" y="4708978"/>
            <a:ext cx="311305" cy="369332"/>
            <a:chOff x="1767866" y="2760311"/>
            <a:chExt cx="311305" cy="36933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140235FE-D009-43A3-83AA-CB38FFCAE24C}"/>
                </a:ext>
              </a:extLst>
            </p:cNvPr>
            <p:cNvCxnSpPr/>
            <p:nvPr/>
          </p:nvCxnSpPr>
          <p:spPr>
            <a:xfrm>
              <a:off x="2079171" y="2787525"/>
              <a:ext cx="0" cy="2931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4C3ABC4-EC75-5ED3-255D-F29CA43C01D3}"/>
                </a:ext>
              </a:extLst>
            </p:cNvPr>
            <p:cNvSpPr txBox="1"/>
            <p:nvPr/>
          </p:nvSpPr>
          <p:spPr>
            <a:xfrm>
              <a:off x="1767866" y="27603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9A40D96-2185-334A-565B-0BFB924292E6}"/>
              </a:ext>
            </a:extLst>
          </p:cNvPr>
          <p:cNvGrpSpPr/>
          <p:nvPr/>
        </p:nvGrpSpPr>
        <p:grpSpPr>
          <a:xfrm>
            <a:off x="2539621" y="5081530"/>
            <a:ext cx="311305" cy="369332"/>
            <a:chOff x="1767866" y="2760311"/>
            <a:chExt cx="311305" cy="369332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9DC2D3A-F94A-7359-F636-CAE494A79C5B}"/>
                </a:ext>
              </a:extLst>
            </p:cNvPr>
            <p:cNvCxnSpPr/>
            <p:nvPr/>
          </p:nvCxnSpPr>
          <p:spPr>
            <a:xfrm>
              <a:off x="2079171" y="2787525"/>
              <a:ext cx="0" cy="2931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42D5C0-5667-25A7-D73C-6A35018EC941}"/>
                </a:ext>
              </a:extLst>
            </p:cNvPr>
            <p:cNvSpPr txBox="1"/>
            <p:nvPr/>
          </p:nvSpPr>
          <p:spPr>
            <a:xfrm>
              <a:off x="1767866" y="27603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A782B90-6676-D2F9-4B47-B6A7B6338348}"/>
              </a:ext>
            </a:extLst>
          </p:cNvPr>
          <p:cNvGrpSpPr/>
          <p:nvPr/>
        </p:nvGrpSpPr>
        <p:grpSpPr>
          <a:xfrm>
            <a:off x="2712411" y="5454083"/>
            <a:ext cx="311305" cy="369332"/>
            <a:chOff x="1767866" y="2760311"/>
            <a:chExt cx="311305" cy="369332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DC8D161-84A7-77CE-0C6B-5972F20E2800}"/>
                </a:ext>
              </a:extLst>
            </p:cNvPr>
            <p:cNvCxnSpPr/>
            <p:nvPr/>
          </p:nvCxnSpPr>
          <p:spPr>
            <a:xfrm>
              <a:off x="2079171" y="2787525"/>
              <a:ext cx="0" cy="2931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6E54400-2DC3-7470-7F79-C4B253DC3F61}"/>
                </a:ext>
              </a:extLst>
            </p:cNvPr>
            <p:cNvSpPr txBox="1"/>
            <p:nvPr/>
          </p:nvSpPr>
          <p:spPr>
            <a:xfrm>
              <a:off x="1767866" y="27603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2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591648A-0E65-7D80-D859-65121B2ED3F6}"/>
              </a:ext>
            </a:extLst>
          </p:cNvPr>
          <p:cNvCxnSpPr>
            <a:cxnSpLocks/>
          </p:cNvCxnSpPr>
          <p:nvPr/>
        </p:nvCxnSpPr>
        <p:spPr>
          <a:xfrm>
            <a:off x="3592284" y="3765102"/>
            <a:ext cx="54428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AF1B7D-FB83-D5F5-B006-A439D4A246CA}"/>
              </a:ext>
            </a:extLst>
          </p:cNvPr>
          <p:cNvCxnSpPr>
            <a:cxnSpLocks/>
          </p:cNvCxnSpPr>
          <p:nvPr/>
        </p:nvCxnSpPr>
        <p:spPr>
          <a:xfrm>
            <a:off x="3592284" y="4135427"/>
            <a:ext cx="54428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A85BE6E-417A-F08E-B9F5-CEC0B05F02EA}"/>
              </a:ext>
            </a:extLst>
          </p:cNvPr>
          <p:cNvCxnSpPr>
            <a:cxnSpLocks/>
          </p:cNvCxnSpPr>
          <p:nvPr/>
        </p:nvCxnSpPr>
        <p:spPr>
          <a:xfrm>
            <a:off x="3592284" y="4505752"/>
            <a:ext cx="54428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58AFBE3-4D01-475F-FB8F-B6F1764C24BB}"/>
              </a:ext>
            </a:extLst>
          </p:cNvPr>
          <p:cNvCxnSpPr>
            <a:cxnSpLocks/>
          </p:cNvCxnSpPr>
          <p:nvPr/>
        </p:nvCxnSpPr>
        <p:spPr>
          <a:xfrm>
            <a:off x="3592284" y="4876077"/>
            <a:ext cx="54428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E588FE8-4A41-64BE-E14F-D1B1FB900618}"/>
              </a:ext>
            </a:extLst>
          </p:cNvPr>
          <p:cNvCxnSpPr>
            <a:cxnSpLocks/>
          </p:cNvCxnSpPr>
          <p:nvPr/>
        </p:nvCxnSpPr>
        <p:spPr>
          <a:xfrm>
            <a:off x="3592284" y="5246402"/>
            <a:ext cx="54428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3CBC7D2-FBF5-4DFB-35A0-DE2CD702EA09}"/>
              </a:ext>
            </a:extLst>
          </p:cNvPr>
          <p:cNvCxnSpPr>
            <a:cxnSpLocks/>
          </p:cNvCxnSpPr>
          <p:nvPr/>
        </p:nvCxnSpPr>
        <p:spPr>
          <a:xfrm>
            <a:off x="3592284" y="5616727"/>
            <a:ext cx="54428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355F090-D6EC-6E9E-BF54-5D5BAD031947}"/>
              </a:ext>
            </a:extLst>
          </p:cNvPr>
          <p:cNvCxnSpPr>
            <a:cxnSpLocks/>
          </p:cNvCxnSpPr>
          <p:nvPr/>
        </p:nvCxnSpPr>
        <p:spPr>
          <a:xfrm>
            <a:off x="3592284" y="5987052"/>
            <a:ext cx="54428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5B0584F9-A1D2-469E-366E-223EF8A65A69}"/>
              </a:ext>
            </a:extLst>
          </p:cNvPr>
          <p:cNvSpPr txBox="1"/>
          <p:nvPr/>
        </p:nvSpPr>
        <p:spPr>
          <a:xfrm>
            <a:off x="4310619" y="35744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2EBE692-CDB0-262D-CA4D-BB3DCCD0FDE5}"/>
              </a:ext>
            </a:extLst>
          </p:cNvPr>
          <p:cNvSpPr txBox="1"/>
          <p:nvPr/>
        </p:nvSpPr>
        <p:spPr>
          <a:xfrm>
            <a:off x="4310619" y="394803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9AE5EC-D02E-6955-9EE5-03C115292D5F}"/>
              </a:ext>
            </a:extLst>
          </p:cNvPr>
          <p:cNvSpPr txBox="1"/>
          <p:nvPr/>
        </p:nvSpPr>
        <p:spPr>
          <a:xfrm>
            <a:off x="4310619" y="43216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800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05F8D6E-D675-4644-E04F-2319F2AD6CC7}"/>
              </a:ext>
            </a:extLst>
          </p:cNvPr>
          <p:cNvSpPr txBox="1"/>
          <p:nvPr/>
        </p:nvSpPr>
        <p:spPr>
          <a:xfrm>
            <a:off x="4310619" y="46951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38B521F-B724-9896-A41D-C9090D30B34A}"/>
              </a:ext>
            </a:extLst>
          </p:cNvPr>
          <p:cNvSpPr txBox="1"/>
          <p:nvPr/>
        </p:nvSpPr>
        <p:spPr>
          <a:xfrm>
            <a:off x="4310619" y="50687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45DEACC-6F7D-125C-1C50-E8AD7ED08E42}"/>
              </a:ext>
            </a:extLst>
          </p:cNvPr>
          <p:cNvSpPr txBox="1"/>
          <p:nvPr/>
        </p:nvSpPr>
        <p:spPr>
          <a:xfrm>
            <a:off x="4310619" y="54423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808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51D9875-DFC6-8219-BB1D-3906AA40125C}"/>
              </a:ext>
            </a:extLst>
          </p:cNvPr>
          <p:cNvSpPr txBox="1"/>
          <p:nvPr/>
        </p:nvSpPr>
        <p:spPr>
          <a:xfrm>
            <a:off x="4310619" y="58158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8DF1B70-29C3-79FE-9616-4641E2FC75A6}"/>
              </a:ext>
            </a:extLst>
          </p:cNvPr>
          <p:cNvSpPr txBox="1"/>
          <p:nvPr/>
        </p:nvSpPr>
        <p:spPr>
          <a:xfrm>
            <a:off x="4136570" y="3218770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取余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8975710-9496-292D-D7BA-2F531399F7A5}"/>
              </a:ext>
            </a:extLst>
          </p:cNvPr>
          <p:cNvCxnSpPr/>
          <p:nvPr/>
        </p:nvCxnSpPr>
        <p:spPr>
          <a:xfrm flipV="1">
            <a:off x="4974771" y="3765102"/>
            <a:ext cx="0" cy="222195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386E78D9-904B-2FD2-CF02-BA22D7105B10}"/>
              </a:ext>
            </a:extLst>
          </p:cNvPr>
          <p:cNvSpPr txBox="1"/>
          <p:nvPr/>
        </p:nvSpPr>
        <p:spPr>
          <a:xfrm>
            <a:off x="5089087" y="58116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最高位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8312EC8-1130-FB96-2F84-11D88F32061E}"/>
              </a:ext>
            </a:extLst>
          </p:cNvPr>
          <p:cNvSpPr txBox="1"/>
          <p:nvPr/>
        </p:nvSpPr>
        <p:spPr>
          <a:xfrm>
            <a:off x="5089087" y="3566270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最低位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EF75E-493C-3B1F-6B99-E66B067E07B0}"/>
              </a:ext>
            </a:extLst>
          </p:cNvPr>
          <p:cNvSpPr txBox="1"/>
          <p:nvPr/>
        </p:nvSpPr>
        <p:spPr>
          <a:xfrm>
            <a:off x="8881310" y="324054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89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035CBF4-7742-58BA-D78D-2CA8B872F38C}"/>
              </a:ext>
            </a:extLst>
          </p:cNvPr>
          <p:cNvCxnSpPr>
            <a:cxnSpLocks/>
          </p:cNvCxnSpPr>
          <p:nvPr/>
        </p:nvCxnSpPr>
        <p:spPr>
          <a:xfrm>
            <a:off x="7490450" y="3560887"/>
            <a:ext cx="18288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7C153A5-2456-3D02-B43E-18D61CFEE15F}"/>
              </a:ext>
            </a:extLst>
          </p:cNvPr>
          <p:cNvGrpSpPr/>
          <p:nvPr/>
        </p:nvGrpSpPr>
        <p:grpSpPr>
          <a:xfrm>
            <a:off x="7179145" y="3240541"/>
            <a:ext cx="311305" cy="369332"/>
            <a:chOff x="1767866" y="2760311"/>
            <a:chExt cx="311305" cy="36933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9594FCD-E9F2-53B5-5811-F02FA81F4E93}"/>
                </a:ext>
              </a:extLst>
            </p:cNvPr>
            <p:cNvCxnSpPr/>
            <p:nvPr/>
          </p:nvCxnSpPr>
          <p:spPr>
            <a:xfrm>
              <a:off x="2079171" y="2787525"/>
              <a:ext cx="0" cy="2931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1FDB2-91FB-40BC-F6B1-1ABBF0E42B65}"/>
                </a:ext>
              </a:extLst>
            </p:cNvPr>
            <p:cNvSpPr txBox="1"/>
            <p:nvPr/>
          </p:nvSpPr>
          <p:spPr>
            <a:xfrm>
              <a:off x="1767866" y="27603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A3BB5A-2320-01AF-AA8F-52328691EF8B}"/>
              </a:ext>
            </a:extLst>
          </p:cNvPr>
          <p:cNvCxnSpPr>
            <a:cxnSpLocks/>
          </p:cNvCxnSpPr>
          <p:nvPr/>
        </p:nvCxnSpPr>
        <p:spPr>
          <a:xfrm>
            <a:off x="7801753" y="3932816"/>
            <a:ext cx="151749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9E8C0F-51DD-CC10-0C94-629AA819CEDA}"/>
              </a:ext>
            </a:extLst>
          </p:cNvPr>
          <p:cNvSpPr txBox="1"/>
          <p:nvPr/>
        </p:nvSpPr>
        <p:spPr>
          <a:xfrm>
            <a:off x="8881310" y="361155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29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A426A21-0BCF-2B5E-67C7-8E4C32FCFC77}"/>
              </a:ext>
            </a:extLst>
          </p:cNvPr>
          <p:cNvCxnSpPr>
            <a:cxnSpLocks/>
          </p:cNvCxnSpPr>
          <p:nvPr/>
        </p:nvCxnSpPr>
        <p:spPr>
          <a:xfrm>
            <a:off x="8032347" y="4304745"/>
            <a:ext cx="128690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7F8CC7-B07E-735C-2E53-48C08DFD25F4}"/>
              </a:ext>
            </a:extLst>
          </p:cNvPr>
          <p:cNvCxnSpPr>
            <a:cxnSpLocks/>
          </p:cNvCxnSpPr>
          <p:nvPr/>
        </p:nvCxnSpPr>
        <p:spPr>
          <a:xfrm>
            <a:off x="8278214" y="4676674"/>
            <a:ext cx="104103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8497A7-08D9-D78A-CA58-9F4EDD7E47F9}"/>
              </a:ext>
            </a:extLst>
          </p:cNvPr>
          <p:cNvCxnSpPr>
            <a:cxnSpLocks/>
          </p:cNvCxnSpPr>
          <p:nvPr/>
        </p:nvCxnSpPr>
        <p:spPr>
          <a:xfrm>
            <a:off x="8494673" y="5048603"/>
            <a:ext cx="82457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3ACC44-0B2B-0B40-181E-2EE14DC879B4}"/>
              </a:ext>
            </a:extLst>
          </p:cNvPr>
          <p:cNvSpPr txBox="1"/>
          <p:nvPr/>
        </p:nvSpPr>
        <p:spPr>
          <a:xfrm>
            <a:off x="9007946" y="39825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A3CEB6-33EB-78E6-CF3F-DDC80D8B0EB4}"/>
              </a:ext>
            </a:extLst>
          </p:cNvPr>
          <p:cNvSpPr txBox="1"/>
          <p:nvPr/>
        </p:nvSpPr>
        <p:spPr>
          <a:xfrm>
            <a:off x="9007946" y="43535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7EC6B4-CB4D-E71B-9542-25132D3005CF}"/>
              </a:ext>
            </a:extLst>
          </p:cNvPr>
          <p:cNvSpPr txBox="1"/>
          <p:nvPr/>
        </p:nvSpPr>
        <p:spPr>
          <a:xfrm>
            <a:off x="9007946" y="47246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C7BAC9F-FFEE-0E48-C716-9BC0D45FEFFC}"/>
              </a:ext>
            </a:extLst>
          </p:cNvPr>
          <p:cNvSpPr txBox="1"/>
          <p:nvPr/>
        </p:nvSpPr>
        <p:spPr>
          <a:xfrm>
            <a:off x="9007946" y="50956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A44618-A459-81C1-A762-17164E1CE91D}"/>
              </a:ext>
            </a:extLst>
          </p:cNvPr>
          <p:cNvGrpSpPr/>
          <p:nvPr/>
        </p:nvGrpSpPr>
        <p:grpSpPr>
          <a:xfrm>
            <a:off x="7490449" y="3613093"/>
            <a:ext cx="311305" cy="369332"/>
            <a:chOff x="1767866" y="2760311"/>
            <a:chExt cx="311305" cy="36933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51BC41C-CB66-C260-13B0-8FC80A4B8D1A}"/>
                </a:ext>
              </a:extLst>
            </p:cNvPr>
            <p:cNvCxnSpPr/>
            <p:nvPr/>
          </p:nvCxnSpPr>
          <p:spPr>
            <a:xfrm>
              <a:off x="2079171" y="2787525"/>
              <a:ext cx="0" cy="2931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FC0D968-F9C9-6E5A-92B4-A0BFF39E1B0E}"/>
                </a:ext>
              </a:extLst>
            </p:cNvPr>
            <p:cNvSpPr txBox="1"/>
            <p:nvPr/>
          </p:nvSpPr>
          <p:spPr>
            <a:xfrm>
              <a:off x="1767866" y="27603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67751BE-0FCD-CBD3-093D-64E310BE8DD4}"/>
              </a:ext>
            </a:extLst>
          </p:cNvPr>
          <p:cNvGrpSpPr/>
          <p:nvPr/>
        </p:nvGrpSpPr>
        <p:grpSpPr>
          <a:xfrm>
            <a:off x="7721043" y="3985645"/>
            <a:ext cx="311305" cy="369332"/>
            <a:chOff x="1767866" y="2760311"/>
            <a:chExt cx="311305" cy="36933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C445DA7-33EC-2D7D-2396-0AD792D54FE5}"/>
                </a:ext>
              </a:extLst>
            </p:cNvPr>
            <p:cNvCxnSpPr/>
            <p:nvPr/>
          </p:nvCxnSpPr>
          <p:spPr>
            <a:xfrm>
              <a:off x="2079171" y="2787525"/>
              <a:ext cx="0" cy="2931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D83BAA-EF4E-F82D-A996-A289E554E724}"/>
                </a:ext>
              </a:extLst>
            </p:cNvPr>
            <p:cNvSpPr txBox="1"/>
            <p:nvPr/>
          </p:nvSpPr>
          <p:spPr>
            <a:xfrm>
              <a:off x="1767866" y="27603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536FE8-B6C5-C225-179B-67F857136F2D}"/>
              </a:ext>
            </a:extLst>
          </p:cNvPr>
          <p:cNvGrpSpPr/>
          <p:nvPr/>
        </p:nvGrpSpPr>
        <p:grpSpPr>
          <a:xfrm>
            <a:off x="7966910" y="4358197"/>
            <a:ext cx="311305" cy="369332"/>
            <a:chOff x="1767866" y="2760311"/>
            <a:chExt cx="311305" cy="36933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679842B-FA69-2696-07E8-EE02AFA8FA05}"/>
                </a:ext>
              </a:extLst>
            </p:cNvPr>
            <p:cNvCxnSpPr/>
            <p:nvPr/>
          </p:nvCxnSpPr>
          <p:spPr>
            <a:xfrm>
              <a:off x="2079171" y="2787525"/>
              <a:ext cx="0" cy="2931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E8C8AEE-6BDE-B1C6-6BCD-18384C4969BE}"/>
                </a:ext>
              </a:extLst>
            </p:cNvPr>
            <p:cNvSpPr txBox="1"/>
            <p:nvPr/>
          </p:nvSpPr>
          <p:spPr>
            <a:xfrm>
              <a:off x="1767866" y="27603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633ED07-7418-2FE8-5E84-899A9EFDA30D}"/>
              </a:ext>
            </a:extLst>
          </p:cNvPr>
          <p:cNvGrpSpPr/>
          <p:nvPr/>
        </p:nvGrpSpPr>
        <p:grpSpPr>
          <a:xfrm>
            <a:off x="8183369" y="4730749"/>
            <a:ext cx="311305" cy="369332"/>
            <a:chOff x="1767866" y="2760311"/>
            <a:chExt cx="311305" cy="36933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DFCDA0F-92FE-81D4-F4DB-92B5FE547C7E}"/>
                </a:ext>
              </a:extLst>
            </p:cNvPr>
            <p:cNvCxnSpPr/>
            <p:nvPr/>
          </p:nvCxnSpPr>
          <p:spPr>
            <a:xfrm>
              <a:off x="2079171" y="2787525"/>
              <a:ext cx="0" cy="293132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386B761-1D9F-0F22-D4DC-011D622C381F}"/>
                </a:ext>
              </a:extLst>
            </p:cNvPr>
            <p:cNvSpPr txBox="1"/>
            <p:nvPr/>
          </p:nvSpPr>
          <p:spPr>
            <a:xfrm>
              <a:off x="1767866" y="2760311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3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1B79462-C307-22EF-7EEA-111AEBC1012E}"/>
              </a:ext>
            </a:extLst>
          </p:cNvPr>
          <p:cNvCxnSpPr>
            <a:cxnSpLocks/>
          </p:cNvCxnSpPr>
          <p:nvPr/>
        </p:nvCxnSpPr>
        <p:spPr>
          <a:xfrm>
            <a:off x="9449878" y="3786873"/>
            <a:ext cx="54428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3E55938-44C7-A3D2-AE5B-B33E60104CB8}"/>
              </a:ext>
            </a:extLst>
          </p:cNvPr>
          <p:cNvCxnSpPr>
            <a:cxnSpLocks/>
          </p:cNvCxnSpPr>
          <p:nvPr/>
        </p:nvCxnSpPr>
        <p:spPr>
          <a:xfrm>
            <a:off x="9449878" y="4157198"/>
            <a:ext cx="54428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13747FD0-98CE-E692-B519-9E128C8B64A1}"/>
              </a:ext>
            </a:extLst>
          </p:cNvPr>
          <p:cNvCxnSpPr>
            <a:cxnSpLocks/>
          </p:cNvCxnSpPr>
          <p:nvPr/>
        </p:nvCxnSpPr>
        <p:spPr>
          <a:xfrm>
            <a:off x="9449878" y="4527523"/>
            <a:ext cx="54428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BA4B361-860A-A7CA-7589-C7381E88067F}"/>
              </a:ext>
            </a:extLst>
          </p:cNvPr>
          <p:cNvCxnSpPr>
            <a:cxnSpLocks/>
          </p:cNvCxnSpPr>
          <p:nvPr/>
        </p:nvCxnSpPr>
        <p:spPr>
          <a:xfrm>
            <a:off x="9449878" y="4897848"/>
            <a:ext cx="54428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582DDF1-90FC-6E0F-5F5D-C18DC45331A8}"/>
              </a:ext>
            </a:extLst>
          </p:cNvPr>
          <p:cNvCxnSpPr>
            <a:cxnSpLocks/>
          </p:cNvCxnSpPr>
          <p:nvPr/>
        </p:nvCxnSpPr>
        <p:spPr>
          <a:xfrm>
            <a:off x="9449878" y="5268173"/>
            <a:ext cx="544286" cy="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90D5A06-1477-9F73-3594-28A4AA889F26}"/>
              </a:ext>
            </a:extLst>
          </p:cNvPr>
          <p:cNvSpPr txBox="1"/>
          <p:nvPr/>
        </p:nvSpPr>
        <p:spPr>
          <a:xfrm>
            <a:off x="10168213" y="35962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C95E643-0731-1696-3875-163EA82EB6B9}"/>
              </a:ext>
            </a:extLst>
          </p:cNvPr>
          <p:cNvSpPr txBox="1"/>
          <p:nvPr/>
        </p:nvSpPr>
        <p:spPr>
          <a:xfrm>
            <a:off x="10168213" y="39698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F99EE09-4273-CC20-99AA-5D3C92E30141}"/>
              </a:ext>
            </a:extLst>
          </p:cNvPr>
          <p:cNvSpPr txBox="1"/>
          <p:nvPr/>
        </p:nvSpPr>
        <p:spPr>
          <a:xfrm>
            <a:off x="10168213" y="43433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80008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4EF0C27-EEF5-06CF-B95F-953A6105ED62}"/>
              </a:ext>
            </a:extLst>
          </p:cNvPr>
          <p:cNvSpPr txBox="1"/>
          <p:nvPr/>
        </p:nvSpPr>
        <p:spPr>
          <a:xfrm>
            <a:off x="10168213" y="47169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00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FEBDD79-061D-2DC3-5FA4-A9BECD5292D7}"/>
              </a:ext>
            </a:extLst>
          </p:cNvPr>
          <p:cNvSpPr txBox="1"/>
          <p:nvPr/>
        </p:nvSpPr>
        <p:spPr>
          <a:xfrm>
            <a:off x="10168213" y="50905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17DE028-F6B1-17B4-3BD5-7704BCF1F968}"/>
              </a:ext>
            </a:extLst>
          </p:cNvPr>
          <p:cNvSpPr txBox="1"/>
          <p:nvPr/>
        </p:nvSpPr>
        <p:spPr>
          <a:xfrm>
            <a:off x="9994164" y="3240541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取余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346B2F0-5269-E441-DF23-3921180442F6}"/>
              </a:ext>
            </a:extLst>
          </p:cNvPr>
          <p:cNvCxnSpPr>
            <a:cxnSpLocks/>
          </p:cNvCxnSpPr>
          <p:nvPr/>
        </p:nvCxnSpPr>
        <p:spPr>
          <a:xfrm flipV="1">
            <a:off x="10832365" y="3786873"/>
            <a:ext cx="0" cy="14813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2BB9762-376C-BB8A-9403-6DCB89EC4E03}"/>
              </a:ext>
            </a:extLst>
          </p:cNvPr>
          <p:cNvSpPr txBox="1"/>
          <p:nvPr/>
        </p:nvSpPr>
        <p:spPr>
          <a:xfrm>
            <a:off x="10946681" y="51119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最高位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B3D5EB0-E40F-BDF5-F5E3-39CAD234DB04}"/>
              </a:ext>
            </a:extLst>
          </p:cNvPr>
          <p:cNvSpPr txBox="1"/>
          <p:nvPr/>
        </p:nvSpPr>
        <p:spPr>
          <a:xfrm>
            <a:off x="10946681" y="3588041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最低位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78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学论网-矩形 1">
            <a:extLst>
              <a:ext uri="{FF2B5EF4-FFF2-40B4-BE49-F238E27FC236}">
                <a16:creationId xmlns:a16="http://schemas.microsoft.com/office/drawing/2014/main" id="{A0A0D46F-9225-34CF-C885-1D4E76F3F44A}"/>
              </a:ext>
            </a:extLst>
          </p:cNvPr>
          <p:cNvSpPr/>
          <p:nvPr/>
        </p:nvSpPr>
        <p:spPr>
          <a:xfrm>
            <a:off x="0" y="672782"/>
            <a:ext cx="12192000" cy="737235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二进制</a:t>
            </a:r>
            <a:r>
              <a:rPr lang="en-US" altLang="zh-CN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(Binary)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0" name="学论网-www.xuelun.me">
            <a:extLst>
              <a:ext uri="{FF2B5EF4-FFF2-40B4-BE49-F238E27FC236}">
                <a16:creationId xmlns:a16="http://schemas.microsoft.com/office/drawing/2014/main" id="{7F5BA736-97E9-E14B-747A-05D7D0D19DA2}"/>
              </a:ext>
            </a:extLst>
          </p:cNvPr>
          <p:cNvSpPr txBox="1"/>
          <p:nvPr/>
        </p:nvSpPr>
        <p:spPr>
          <a:xfrm>
            <a:off x="664029" y="1814403"/>
            <a:ext cx="7728858" cy="184665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计算机内部采用二进制表示数据</a:t>
            </a:r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  <a:p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但是直接用一长串的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和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来表示一个数会显得非常冗余和繁琐，所以我们通常将连续的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4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位二进制数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组合在一起，构成一个十六进制数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(Hexadecimal)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，例如</a:t>
            </a:r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1704B-3ECA-DC3D-BED3-18CB65082D72}"/>
              </a:ext>
            </a:extLst>
          </p:cNvPr>
          <p:cNvSpPr txBox="1"/>
          <p:nvPr/>
        </p:nvSpPr>
        <p:spPr>
          <a:xfrm>
            <a:off x="4278086" y="378320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0011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4223C-FC2E-E433-5746-0C3595CFC943}"/>
              </a:ext>
            </a:extLst>
          </p:cNvPr>
          <p:cNvSpPr txBox="1"/>
          <p:nvPr/>
        </p:nvSpPr>
        <p:spPr>
          <a:xfrm>
            <a:off x="5119915" y="378320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1011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C189D-8FBA-6350-769C-ED3DA1F5224D}"/>
              </a:ext>
            </a:extLst>
          </p:cNvPr>
          <p:cNvSpPr txBox="1"/>
          <p:nvPr/>
        </p:nvSpPr>
        <p:spPr>
          <a:xfrm>
            <a:off x="1060774" y="3783202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15213 = (3B6D)</a:t>
            </a:r>
            <a:r>
              <a:rPr lang="en-US" sz="2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161025-7152-23BC-2980-FD3E56BF0978}"/>
              </a:ext>
            </a:extLst>
          </p:cNvPr>
          <p:cNvSpPr txBox="1"/>
          <p:nvPr/>
        </p:nvSpPr>
        <p:spPr>
          <a:xfrm>
            <a:off x="5961744" y="378320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0110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39716E-24CB-59AB-FDF6-F7803F24BE41}"/>
              </a:ext>
            </a:extLst>
          </p:cNvPr>
          <p:cNvSpPr txBox="1"/>
          <p:nvPr/>
        </p:nvSpPr>
        <p:spPr>
          <a:xfrm>
            <a:off x="6803572" y="3783202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1101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E941E2FB-A6E8-6D88-2082-43B80B4B8CB0}"/>
              </a:ext>
            </a:extLst>
          </p:cNvPr>
          <p:cNvSpPr/>
          <p:nvPr/>
        </p:nvSpPr>
        <p:spPr>
          <a:xfrm rot="16200000">
            <a:off x="4622521" y="3922780"/>
            <a:ext cx="152961" cy="64417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7606D10-ADF7-7BBC-3930-602D11BB8A53}"/>
              </a:ext>
            </a:extLst>
          </p:cNvPr>
          <p:cNvSpPr/>
          <p:nvPr/>
        </p:nvSpPr>
        <p:spPr>
          <a:xfrm rot="16200000">
            <a:off x="5471420" y="3922780"/>
            <a:ext cx="152961" cy="64417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F3206DE0-0EE4-0174-DA76-E2FC8A85B13D}"/>
              </a:ext>
            </a:extLst>
          </p:cNvPr>
          <p:cNvSpPr/>
          <p:nvPr/>
        </p:nvSpPr>
        <p:spPr>
          <a:xfrm rot="16200000">
            <a:off x="6320319" y="3922780"/>
            <a:ext cx="152961" cy="64417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7690EC92-179D-4A74-1C44-7BA3E357757A}"/>
              </a:ext>
            </a:extLst>
          </p:cNvPr>
          <p:cNvSpPr/>
          <p:nvPr/>
        </p:nvSpPr>
        <p:spPr>
          <a:xfrm rot="16200000">
            <a:off x="7169219" y="3922780"/>
            <a:ext cx="152961" cy="64417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B0E74D-2B00-0829-4F09-C29914DE7B4C}"/>
              </a:ext>
            </a:extLst>
          </p:cNvPr>
          <p:cNvSpPr txBox="1"/>
          <p:nvPr/>
        </p:nvSpPr>
        <p:spPr>
          <a:xfrm>
            <a:off x="4521709" y="432134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3F692B-BB97-020E-0ADD-E2F5D89EB0F4}"/>
              </a:ext>
            </a:extLst>
          </p:cNvPr>
          <p:cNvSpPr txBox="1"/>
          <p:nvPr/>
        </p:nvSpPr>
        <p:spPr>
          <a:xfrm>
            <a:off x="5375690" y="432134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4F7C16-2A9E-8F49-FDE1-1CE64F316C89}"/>
              </a:ext>
            </a:extLst>
          </p:cNvPr>
          <p:cNvSpPr txBox="1"/>
          <p:nvPr/>
        </p:nvSpPr>
        <p:spPr>
          <a:xfrm>
            <a:off x="6229671" y="432134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13C916-249C-FD9C-C463-F1A59E6AEDBF}"/>
              </a:ext>
            </a:extLst>
          </p:cNvPr>
          <p:cNvSpPr txBox="1"/>
          <p:nvPr/>
        </p:nvSpPr>
        <p:spPr>
          <a:xfrm>
            <a:off x="7083651" y="432134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</a:p>
        </p:txBody>
      </p:sp>
      <p:sp>
        <p:nvSpPr>
          <p:cNvPr id="41" name="学论网-www.xuelun.me">
            <a:extLst>
              <a:ext uri="{FF2B5EF4-FFF2-40B4-BE49-F238E27FC236}">
                <a16:creationId xmlns:a16="http://schemas.microsoft.com/office/drawing/2014/main" id="{FC5DE32A-8D20-C8BF-F996-C811D1E7619E}"/>
              </a:ext>
            </a:extLst>
          </p:cNvPr>
          <p:cNvSpPr txBox="1"/>
          <p:nvPr/>
        </p:nvSpPr>
        <p:spPr>
          <a:xfrm>
            <a:off x="664029" y="4837440"/>
            <a:ext cx="7728858" cy="7386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也可以将连续</a:t>
            </a:r>
            <a:r>
              <a:rPr lang="en-US" altLang="zh-CN" sz="24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3</a:t>
            </a:r>
            <a:r>
              <a:rPr lang="zh-CN" altLang="en-US" sz="2400" dirty="0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位二进制数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组合在一起，构成一个八进制数</a:t>
            </a:r>
            <a:r>
              <a:rPr lang="en-US" altLang="zh-CN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(Octal)</a:t>
            </a:r>
            <a:r>
              <a:rPr lang="zh-CN" altLang="en-US" sz="2400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，例如</a:t>
            </a:r>
            <a:endParaRPr lang="en-US" altLang="zh-CN" sz="2400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49EA86-6DBC-583C-A11E-BD1FD1E3DC06}"/>
              </a:ext>
            </a:extLst>
          </p:cNvPr>
          <p:cNvSpPr txBox="1"/>
          <p:nvPr/>
        </p:nvSpPr>
        <p:spPr>
          <a:xfrm>
            <a:off x="1060774" y="5791856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15213 = (35555)</a:t>
            </a:r>
            <a:r>
              <a:rPr lang="en-US" sz="2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D37D51-804E-DD78-F8AA-DFE810BB32DB}"/>
              </a:ext>
            </a:extLst>
          </p:cNvPr>
          <p:cNvSpPr txBox="1"/>
          <p:nvPr/>
        </p:nvSpPr>
        <p:spPr>
          <a:xfrm>
            <a:off x="7036088" y="580200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F69473-EFD8-830D-6D65-3C2F87C6E994}"/>
              </a:ext>
            </a:extLst>
          </p:cNvPr>
          <p:cNvSpPr txBox="1"/>
          <p:nvPr/>
        </p:nvSpPr>
        <p:spPr>
          <a:xfrm>
            <a:off x="6381908" y="580200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5C46496-3A92-ED4C-41E7-F2478D50BE26}"/>
              </a:ext>
            </a:extLst>
          </p:cNvPr>
          <p:cNvSpPr txBox="1"/>
          <p:nvPr/>
        </p:nvSpPr>
        <p:spPr>
          <a:xfrm>
            <a:off x="5727729" y="5801351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8CB5045-2888-273D-11CE-A6AF20927182}"/>
              </a:ext>
            </a:extLst>
          </p:cNvPr>
          <p:cNvSpPr txBox="1"/>
          <p:nvPr/>
        </p:nvSpPr>
        <p:spPr>
          <a:xfrm>
            <a:off x="5073550" y="579185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101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CC7D3D-297A-698B-12ED-0AFE4BD44EBD}"/>
              </a:ext>
            </a:extLst>
          </p:cNvPr>
          <p:cNvSpPr txBox="1"/>
          <p:nvPr/>
        </p:nvSpPr>
        <p:spPr>
          <a:xfrm>
            <a:off x="4419371" y="579185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011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84FB8AC2-5321-50F8-9619-9CF88987CA9C}"/>
              </a:ext>
            </a:extLst>
          </p:cNvPr>
          <p:cNvSpPr/>
          <p:nvPr/>
        </p:nvSpPr>
        <p:spPr>
          <a:xfrm rot="16200000">
            <a:off x="4686058" y="6058150"/>
            <a:ext cx="161047" cy="467581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Brace 59">
            <a:extLst>
              <a:ext uri="{FF2B5EF4-FFF2-40B4-BE49-F238E27FC236}">
                <a16:creationId xmlns:a16="http://schemas.microsoft.com/office/drawing/2014/main" id="{E2A743F4-156E-1BB9-FDFB-55F84799B1E5}"/>
              </a:ext>
            </a:extLst>
          </p:cNvPr>
          <p:cNvSpPr/>
          <p:nvPr/>
        </p:nvSpPr>
        <p:spPr>
          <a:xfrm rot="16200000">
            <a:off x="5338885" y="6058150"/>
            <a:ext cx="161047" cy="467581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9D5CF5BE-1B08-4BC9-9801-3BCBED995043}"/>
              </a:ext>
            </a:extLst>
          </p:cNvPr>
          <p:cNvSpPr/>
          <p:nvPr/>
        </p:nvSpPr>
        <p:spPr>
          <a:xfrm rot="16200000">
            <a:off x="5991712" y="6058150"/>
            <a:ext cx="161047" cy="467581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Brace 61">
            <a:extLst>
              <a:ext uri="{FF2B5EF4-FFF2-40B4-BE49-F238E27FC236}">
                <a16:creationId xmlns:a16="http://schemas.microsoft.com/office/drawing/2014/main" id="{2381852B-BF07-3E68-5ECA-0C2D5B138E6F}"/>
              </a:ext>
            </a:extLst>
          </p:cNvPr>
          <p:cNvSpPr/>
          <p:nvPr/>
        </p:nvSpPr>
        <p:spPr>
          <a:xfrm rot="16200000">
            <a:off x="6644539" y="6058150"/>
            <a:ext cx="161047" cy="467581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EDC5C2DD-2E00-C293-595A-7D043E77DB76}"/>
              </a:ext>
            </a:extLst>
          </p:cNvPr>
          <p:cNvSpPr/>
          <p:nvPr/>
        </p:nvSpPr>
        <p:spPr>
          <a:xfrm rot="16200000">
            <a:off x="7297367" y="6058150"/>
            <a:ext cx="161047" cy="467581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FE4F270-ABFD-D1A3-A0BD-D2767C13FEFA}"/>
              </a:ext>
            </a:extLst>
          </p:cNvPr>
          <p:cNvSpPr txBox="1"/>
          <p:nvPr/>
        </p:nvSpPr>
        <p:spPr>
          <a:xfrm>
            <a:off x="4589289" y="63963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2B979AD-4378-9977-44AC-512C9F4E5264}"/>
              </a:ext>
            </a:extLst>
          </p:cNvPr>
          <p:cNvSpPr txBox="1"/>
          <p:nvPr/>
        </p:nvSpPr>
        <p:spPr>
          <a:xfrm>
            <a:off x="5242116" y="63963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B20444D-318F-E9BF-8B69-79723C06F477}"/>
              </a:ext>
            </a:extLst>
          </p:cNvPr>
          <p:cNvSpPr txBox="1"/>
          <p:nvPr/>
        </p:nvSpPr>
        <p:spPr>
          <a:xfrm>
            <a:off x="5894943" y="63963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DB99CAD-7C37-E3E8-CBD9-541AF6C2B34D}"/>
              </a:ext>
            </a:extLst>
          </p:cNvPr>
          <p:cNvSpPr txBox="1"/>
          <p:nvPr/>
        </p:nvSpPr>
        <p:spPr>
          <a:xfrm>
            <a:off x="6547770" y="63963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A5869F0-CDEC-618B-509F-A2E41C86D1FA}"/>
              </a:ext>
            </a:extLst>
          </p:cNvPr>
          <p:cNvSpPr txBox="1"/>
          <p:nvPr/>
        </p:nvSpPr>
        <p:spPr>
          <a:xfrm>
            <a:off x="7200598" y="6396335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12DF8E-701C-79F8-86C4-63F6EBD176DF}"/>
              </a:ext>
            </a:extLst>
          </p:cNvPr>
          <p:cNvSpPr txBox="1"/>
          <p:nvPr/>
        </p:nvSpPr>
        <p:spPr>
          <a:xfrm>
            <a:off x="8579735" y="1463598"/>
            <a:ext cx="3612265" cy="25853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C65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i="1" dirty="0" err="1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i="1" dirty="0">
                <a:solidFill>
                  <a:srgbClr val="3D7B7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US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  <a:endParaRPr lang="en-US" dirty="0"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0004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n;</a:t>
            </a:r>
            <a:endParaRPr lang="en-US" dirty="0">
              <a:solidFill>
                <a:srgbClr val="BBBBBB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"%d"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&amp;</a:t>
            </a:r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"Hex: %X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"Oct: %o</a:t>
            </a:r>
            <a:r>
              <a:rPr lang="en-US" b="1" dirty="0">
                <a:solidFill>
                  <a:srgbClr val="AA5D1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dirty="0">
                <a:solidFill>
                  <a:srgbClr val="BA212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n);</a:t>
            </a:r>
            <a:endParaRPr lang="en-US" dirty="0">
              <a:solidFill>
                <a:srgbClr val="BA212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BBBBBB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666666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dirty="0"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727815-E974-4EC3-32A7-145EAC15F1EA}"/>
              </a:ext>
            </a:extLst>
          </p:cNvPr>
          <p:cNvSpPr txBox="1"/>
          <p:nvPr/>
        </p:nvSpPr>
        <p:spPr>
          <a:xfrm>
            <a:off x="8578133" y="4540559"/>
            <a:ext cx="2185434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./dec2hexoct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15213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Hex: 3B6D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Oct: 35555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1045CC-8460-33E4-8C82-53CBC475C249}"/>
              </a:ext>
            </a:extLst>
          </p:cNvPr>
          <p:cNvSpPr txBox="1"/>
          <p:nvPr/>
        </p:nvSpPr>
        <p:spPr>
          <a:xfrm>
            <a:off x="8524683" y="4116798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输出</a:t>
            </a:r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59BF9C-8CBA-BF6C-6E77-87D7CC6558D4}"/>
              </a:ext>
            </a:extLst>
          </p:cNvPr>
          <p:cNvSpPr txBox="1"/>
          <p:nvPr/>
        </p:nvSpPr>
        <p:spPr>
          <a:xfrm>
            <a:off x="8525881" y="5886215"/>
            <a:ext cx="3613867" cy="92333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()</a:t>
            </a:r>
            <a:r>
              <a:rPr lang="en-US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并没有类似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%b</a:t>
            </a:r>
            <a:r>
              <a:rPr lang="en-US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的格式修饰符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，那要怎样才能</a:t>
            </a:r>
            <a:r>
              <a:rPr lang="en-US" dirty="0" err="1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输出二进制格式</a:t>
            </a:r>
            <a:r>
              <a:rPr lang="zh-CN" altLang="en-US" dirty="0">
                <a:latin typeface="Consolas" panose="020B0609020204030204" pitchFamily="49" charset="0"/>
                <a:ea typeface="Microsoft YaHei" panose="020B0503020204020204" pitchFamily="34" charset="-122"/>
                <a:cs typeface="Consolas" panose="020B0609020204030204" pitchFamily="49" charset="0"/>
              </a:rPr>
              <a:t>呢？</a:t>
            </a:r>
            <a:endParaRPr lang="en-US" dirty="0">
              <a:latin typeface="Consolas" panose="020B0609020204030204" pitchFamily="49" charset="0"/>
              <a:ea typeface="Microsoft YaHei" panose="020B0503020204020204" pitchFamily="34" charset="-122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60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theme/theme1.xml><?xml version="1.0" encoding="utf-8"?>
<a:theme xmlns:a="http://schemas.openxmlformats.org/drawingml/2006/main" name="中山大学">
  <a:themeElements>
    <a:clrScheme name="自定义 2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4723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中山大学" id="{5C1F4DB4-F2CE-F14C-885C-95C9FD7A4CA2}" vid="{4B0E8DA3-849A-7D44-8AED-9BC131D716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3543</TotalTime>
  <Words>6453</Words>
  <Application>Microsoft Macintosh PowerPoint</Application>
  <PresentationFormat>Widescreen</PresentationFormat>
  <Paragraphs>1398</Paragraphs>
  <Slides>45</Slides>
  <Notes>26</Notes>
  <HiddenSlides>3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9" baseType="lpstr">
      <vt:lpstr>等线</vt:lpstr>
      <vt:lpstr>等线 Light</vt:lpstr>
      <vt:lpstr>微软雅黑</vt:lpstr>
      <vt:lpstr>Times</vt:lpstr>
      <vt:lpstr>Arial</vt:lpstr>
      <vt:lpstr>Calibri</vt:lpstr>
      <vt:lpstr>Cambria Math</vt:lpstr>
      <vt:lpstr>Consolas</vt:lpstr>
      <vt:lpstr>Courier New</vt:lpstr>
      <vt:lpstr>Gill Sans</vt:lpstr>
      <vt:lpstr>Helvetica</vt:lpstr>
      <vt:lpstr>Times New Roman</vt:lpstr>
      <vt:lpstr>Wingdings</vt:lpstr>
      <vt:lpstr>中山大学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第三讲 二进制表示</dc:title>
  <dc:subject/>
  <dc:creator>Zhizhong Zhang</dc:creator>
  <cp:keywords/>
  <dc:description/>
  <cp:lastModifiedBy>Xiaoxi Zhang</cp:lastModifiedBy>
  <cp:revision>159</cp:revision>
  <dcterms:created xsi:type="dcterms:W3CDTF">2023-10-10T23:23:05Z</dcterms:created>
  <dcterms:modified xsi:type="dcterms:W3CDTF">2025-09-15T12:14:37Z</dcterms:modified>
  <cp:category/>
</cp:coreProperties>
</file>