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295" r:id="rId4"/>
    <p:sldId id="307" r:id="rId5"/>
    <p:sldId id="306" r:id="rId6"/>
    <p:sldId id="271" r:id="rId7"/>
    <p:sldId id="264" r:id="rId8"/>
    <p:sldId id="278" r:id="rId9"/>
    <p:sldId id="304" r:id="rId10"/>
    <p:sldId id="261" r:id="rId11"/>
    <p:sldId id="299" r:id="rId12"/>
    <p:sldId id="305" r:id="rId13"/>
    <p:sldId id="308" r:id="rId14"/>
    <p:sldId id="309" r:id="rId15"/>
    <p:sldId id="292" r:id="rId16"/>
    <p:sldId id="301" r:id="rId17"/>
    <p:sldId id="310" r:id="rId18"/>
    <p:sldId id="302" r:id="rId19"/>
    <p:sldId id="285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36277" autoAdjust="0"/>
  </p:normalViewPr>
  <p:slideViewPr>
    <p:cSldViewPr>
      <p:cViewPr varScale="1">
        <p:scale>
          <a:sx n="86" d="100"/>
          <a:sy n="86" d="100"/>
        </p:scale>
        <p:origin x="-1277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130" y="-77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 dirty="0" smtClean="0"/>
              <a:t>Blabla</a:t>
            </a:r>
            <a:endParaRPr lang="en-GB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51620-A45D-43D5-B5F2-8E5A944D39AC}" type="datetimeFigureOut">
              <a:rPr lang="en-GB" smtClean="0"/>
              <a:pPr/>
              <a:t>05/07/2023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BD59B-3783-4F60-A628-EA7B2C04D350}" type="slidenum">
              <a:rPr lang="en-GB" smtClean="0"/>
              <a:pPr/>
              <a:t>‹N°›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 dirty="0" smtClean="0"/>
              <a:t>Blabla</a:t>
            </a:r>
            <a:endParaRPr lang="en-GB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68B57-88FF-4DC0-9EE1-C138F2E0DD88}" type="datetimeFigureOut">
              <a:rPr lang="en-GB" smtClean="0"/>
              <a:pPr/>
              <a:t>05/07/2023</a:t>
            </a:fld>
            <a:endParaRPr lang="en-GB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9508E1-0AE7-42A9-8C0B-2C440831A6E9}" type="slidenum">
              <a:rPr lang="en-GB" smtClean="0"/>
              <a:pPr/>
              <a:t>‹N°›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246F271-62DF-4FBF-83BC-0CF6F68F13A3}" type="datetime1">
              <a:rPr lang="en-GB" smtClean="0"/>
              <a:pPr/>
              <a:t>05/07/2023</a:t>
            </a:fld>
            <a:endParaRPr lang="en-GB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A24DC1A-63EC-4543-B7D2-CF0D2DFB3BC0}" type="slidenum">
              <a:rPr lang="en-GB" smtClean="0"/>
              <a:pPr/>
              <a:t>‹N°›</a:t>
            </a:fld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FCBD-AD0F-4C62-BC47-0E4AE2217A99}" type="datetime1">
              <a:rPr lang="en-GB" smtClean="0"/>
              <a:pPr/>
              <a:t>05/07/2023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DC1A-63EC-4543-B7D2-CF0D2DFB3BC0}" type="slidenum">
              <a:rPr lang="en-GB" smtClean="0"/>
              <a:pPr/>
              <a:t>‹N°›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3A7D-9EE0-4B8B-8037-C79E9709E685}" type="datetime1">
              <a:rPr lang="en-GB" smtClean="0"/>
              <a:pPr/>
              <a:t>05/07/2023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DC1A-63EC-4543-B7D2-CF0D2DFB3BC0}" type="slidenum">
              <a:rPr lang="en-GB" smtClean="0"/>
              <a:pPr/>
              <a:t>‹N°›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81765BE-E2D1-4E42-A0EB-83FC2230976D}" type="datetime1">
              <a:rPr lang="en-GB" smtClean="0"/>
              <a:pPr/>
              <a:t>05/07/2023</a:t>
            </a:fld>
            <a:endParaRPr lang="en-GB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A24DC1A-63EC-4543-B7D2-CF0D2DFB3BC0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BEEF11F-D2FC-4A74-A2EF-9F989EF8D707}" type="datetime1">
              <a:rPr lang="en-GB" smtClean="0"/>
              <a:pPr/>
              <a:t>05/07/2023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A24DC1A-63EC-4543-B7D2-CF0D2DFB3BC0}" type="slidenum">
              <a:rPr lang="en-GB" smtClean="0"/>
              <a:pPr/>
              <a:t>‹N°›</a:t>
            </a:fld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CB38-6C0D-46BB-B772-644228D1003C}" type="datetime1">
              <a:rPr lang="en-GB" smtClean="0"/>
              <a:pPr/>
              <a:t>05/07/2023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DC1A-63EC-4543-B7D2-CF0D2DFB3BC0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F1597-D581-436F-8849-385B6BD53000}" type="datetime1">
              <a:rPr lang="en-GB" smtClean="0"/>
              <a:pPr/>
              <a:t>05/07/2023</a:t>
            </a:fld>
            <a:endParaRPr lang="en-GB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DC1A-63EC-4543-B7D2-CF0D2DFB3BC0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187AC66-3E8F-4B04-A1FC-59A4B3470FC0}" type="datetime1">
              <a:rPr lang="en-GB" smtClean="0"/>
              <a:pPr/>
              <a:t>05/07/2023</a:t>
            </a:fld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A24DC1A-63EC-4543-B7D2-CF0D2DFB3BC0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AF76-253F-42A2-B61E-96F007F4E420}" type="datetime1">
              <a:rPr lang="en-GB" smtClean="0"/>
              <a:pPr/>
              <a:t>05/07/2023</a:t>
            </a:fld>
            <a:endParaRPr lang="en-GB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DC1A-63EC-4543-B7D2-CF0D2DFB3BC0}" type="slidenum">
              <a:rPr lang="en-GB" smtClean="0"/>
              <a:pPr/>
              <a:t>‹N°›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74C6B85-8EB5-4CC8-84A7-CCA6341BC22C}" type="datetime1">
              <a:rPr lang="en-GB" smtClean="0"/>
              <a:pPr/>
              <a:t>05/07/2023</a:t>
            </a:fld>
            <a:endParaRPr lang="en-GB" dirty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A24DC1A-63EC-4543-B7D2-CF0D2DFB3BC0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dirty="0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3E6D15D-4171-43D3-BF78-F6E1CF3D74E6}" type="datetime1">
              <a:rPr lang="en-GB" smtClean="0"/>
              <a:pPr/>
              <a:t>05/07/2023</a:t>
            </a:fld>
            <a:endParaRPr lang="en-GB" dirty="0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A24DC1A-63EC-4543-B7D2-CF0D2DFB3BC0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4472937-F7B7-473C-8356-FA2EF7933F71}" type="datetime1">
              <a:rPr lang="en-GB" smtClean="0"/>
              <a:pPr/>
              <a:t>05/07/2023</a:t>
            </a:fld>
            <a:endParaRPr lang="en-GB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A24DC1A-63EC-4543-B7D2-CF0D2DFB3BC0}" type="slidenum">
              <a:rPr lang="en-GB" smtClean="0"/>
              <a:pPr/>
              <a:t>‹N°›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483768" y="1772816"/>
            <a:ext cx="6552728" cy="2398418"/>
          </a:xfrm>
        </p:spPr>
        <p:txBody>
          <a:bodyPr>
            <a:normAutofit fontScale="90000"/>
          </a:bodyPr>
          <a:lstStyle/>
          <a:p>
            <a:r>
              <a:rPr lang="fr-FR" sz="4000" dirty="0" smtClean="0"/>
              <a:t>                                Projet 5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Catégorisez Automatiquement Des Questions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092280" y="5877272"/>
            <a:ext cx="1637928" cy="441902"/>
          </a:xfrm>
        </p:spPr>
        <p:txBody>
          <a:bodyPr/>
          <a:lstStyle/>
          <a:p>
            <a:r>
              <a:rPr lang="fr-FR" dirty="0" smtClean="0"/>
              <a:t>Juin</a:t>
            </a:r>
            <a:r>
              <a:rPr lang="en-US" dirty="0" smtClean="0"/>
              <a:t> </a:t>
            </a:r>
            <a:r>
              <a:rPr lang="en-US" dirty="0" smtClean="0"/>
              <a:t>2023</a:t>
            </a:r>
            <a:endParaRPr lang="en-GB" dirty="0"/>
          </a:p>
        </p:txBody>
      </p:sp>
      <p:sp>
        <p:nvSpPr>
          <p:cNvPr id="9" name="ZoneTexte 8"/>
          <p:cNvSpPr txBox="1"/>
          <p:nvPr/>
        </p:nvSpPr>
        <p:spPr>
          <a:xfrm>
            <a:off x="6952780" y="5229200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David Depouez</a:t>
            </a:r>
            <a:endParaRPr lang="en-GB" dirty="0"/>
          </a:p>
        </p:txBody>
      </p:sp>
      <p:pic>
        <p:nvPicPr>
          <p:cNvPr id="7" name="Image 6" descr="16480242457412_Screenshot 2022-03-23 at 09.30.2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11960" y="133790"/>
            <a:ext cx="4680520" cy="9909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136904" cy="576064"/>
          </a:xfrm>
        </p:spPr>
        <p:txBody>
          <a:bodyPr>
            <a:noAutofit/>
          </a:bodyPr>
          <a:lstStyle/>
          <a:p>
            <a:r>
              <a:rPr lang="fr-FR" dirty="0" smtClean="0"/>
              <a:t>Bag of Word (BOW) - Visualisation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475656" y="5765194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u="sng" dirty="0" smtClean="0"/>
              <a:t>BOW visualisation (</a:t>
            </a:r>
            <a:r>
              <a:rPr lang="fr-FR" sz="2000" u="sng" dirty="0" err="1" smtClean="0"/>
              <a:t>min_df</a:t>
            </a:r>
            <a:r>
              <a:rPr lang="fr-FR" sz="2000" u="sng" dirty="0" smtClean="0"/>
              <a:t>=100)</a:t>
            </a:r>
            <a:endParaRPr lang="fr-FR" sz="2000" u="sng" dirty="0" smtClean="0"/>
          </a:p>
        </p:txBody>
      </p:sp>
      <p:pic>
        <p:nvPicPr>
          <p:cNvPr id="7" name="Image 6" descr="B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484784"/>
            <a:ext cx="8487653" cy="367240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67600" cy="562074"/>
          </a:xfrm>
        </p:spPr>
        <p:txBody>
          <a:bodyPr>
            <a:normAutofit/>
          </a:bodyPr>
          <a:lstStyle/>
          <a:p>
            <a:r>
              <a:rPr lang="fr-FR" dirty="0" smtClean="0"/>
              <a:t>Réseau de </a:t>
            </a:r>
            <a:r>
              <a:rPr lang="fr-FR" dirty="0" err="1" smtClean="0"/>
              <a:t>Neuronnes</a:t>
            </a:r>
            <a:endParaRPr lang="en-GB" dirty="0"/>
          </a:p>
        </p:txBody>
      </p:sp>
      <p:sp>
        <p:nvSpPr>
          <p:cNvPr id="7" name="ZoneTexte 6"/>
          <p:cNvSpPr txBox="1"/>
          <p:nvPr/>
        </p:nvSpPr>
        <p:spPr>
          <a:xfrm>
            <a:off x="179512" y="751344"/>
            <a:ext cx="79208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4"/>
              </a:buClr>
              <a:buFont typeface="Wingdings" pitchFamily="2" charset="2"/>
              <a:buChar char="v"/>
            </a:pPr>
            <a:r>
              <a:rPr lang="fr-FR" sz="2400" dirty="0" smtClean="0"/>
              <a:t> Des unités (Neurones) </a:t>
            </a:r>
          </a:p>
          <a:p>
            <a:pPr>
              <a:buClr>
                <a:schemeClr val="accent4"/>
              </a:buClr>
              <a:buFont typeface="Wingdings" pitchFamily="2" charset="2"/>
              <a:buChar char="v"/>
            </a:pPr>
            <a:r>
              <a:rPr lang="fr-FR" sz="2400" dirty="0" smtClean="0"/>
              <a:t> Réparties en plusieurs couches :</a:t>
            </a:r>
          </a:p>
          <a:p>
            <a:pPr lvl="1">
              <a:buClr>
                <a:schemeClr val="accent4"/>
              </a:buClr>
              <a:buFont typeface="Wingdings" pitchFamily="2" charset="2"/>
              <a:buChar char="v"/>
            </a:pPr>
            <a:r>
              <a:rPr lang="fr-FR" sz="2400" dirty="0" smtClean="0"/>
              <a:t> une en entrée</a:t>
            </a:r>
          </a:p>
          <a:p>
            <a:pPr lvl="1">
              <a:buClr>
                <a:schemeClr val="accent4"/>
              </a:buClr>
              <a:buFont typeface="Wingdings" pitchFamily="2" charset="2"/>
              <a:buChar char="v"/>
            </a:pPr>
            <a:r>
              <a:rPr lang="fr-FR" sz="2400" dirty="0" smtClean="0"/>
              <a:t> une ou plusieurs couches intermédiaires cachées</a:t>
            </a:r>
          </a:p>
          <a:p>
            <a:pPr lvl="1">
              <a:buClr>
                <a:schemeClr val="accent4"/>
              </a:buClr>
              <a:buFont typeface="Wingdings" pitchFamily="2" charset="2"/>
              <a:buChar char="v"/>
            </a:pPr>
            <a:r>
              <a:rPr lang="fr-FR" sz="2400" dirty="0" smtClean="0"/>
              <a:t> une en sortie</a:t>
            </a:r>
          </a:p>
          <a:p>
            <a:pPr>
              <a:buClr>
                <a:schemeClr val="accent4"/>
              </a:buClr>
              <a:buFont typeface="Wingdings" pitchFamily="2" charset="2"/>
              <a:buChar char="v"/>
            </a:pPr>
            <a:r>
              <a:rPr lang="fr-FR" sz="2400" dirty="0" smtClean="0"/>
              <a:t> Poids et seuil de déclenchement</a:t>
            </a:r>
          </a:p>
          <a:p>
            <a:pPr>
              <a:buClr>
                <a:schemeClr val="accent4"/>
              </a:buClr>
              <a:buFont typeface="Wingdings" pitchFamily="2" charset="2"/>
              <a:buChar char="v"/>
            </a:pPr>
            <a:r>
              <a:rPr lang="fr-FR" sz="2400" dirty="0" smtClean="0"/>
              <a:t> Fonction d’activation de sortie</a:t>
            </a:r>
            <a:endParaRPr lang="fr-FR" sz="2400" dirty="0" smtClean="0"/>
          </a:p>
        </p:txBody>
      </p:sp>
      <p:pic>
        <p:nvPicPr>
          <p:cNvPr id="4" name="Image 3" descr="Colored_neural_network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8064" y="2492896"/>
            <a:ext cx="3533033" cy="424847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83568" y="4797152"/>
            <a:ext cx="3168352" cy="1384995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1400" dirty="0" smtClean="0"/>
              <a:t>By Glosser.ca - Own work, Derivative of File:Artificial neural network.svg, CC BY-SA 3.0, https://commons.wikimedia.org/w/index.php?curid=24913461</a:t>
            </a:r>
            <a:endParaRPr lang="fr-FR" sz="1400" dirty="0" err="1" smtClean="0"/>
          </a:p>
        </p:txBody>
      </p:sp>
      <p:cxnSp>
        <p:nvCxnSpPr>
          <p:cNvPr id="8" name="Connecteur droit avec flèche 7"/>
          <p:cNvCxnSpPr/>
          <p:nvPr/>
        </p:nvCxnSpPr>
        <p:spPr>
          <a:xfrm flipV="1">
            <a:off x="2195736" y="4221088"/>
            <a:ext cx="280831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560840" cy="553998"/>
          </a:xfrm>
        </p:spPr>
        <p:txBody>
          <a:bodyPr>
            <a:spAutoFit/>
          </a:bodyPr>
          <a:lstStyle/>
          <a:p>
            <a:r>
              <a:rPr lang="fr-FR" dirty="0" smtClean="0"/>
              <a:t>Word2Vect</a:t>
            </a:r>
            <a:endParaRPr lang="fr-FR" dirty="0"/>
          </a:p>
        </p:txBody>
      </p:sp>
      <p:pic>
        <p:nvPicPr>
          <p:cNvPr id="9" name="Image 8" descr="Word2Vec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2272852"/>
            <a:ext cx="8496944" cy="367642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195736" y="6197242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u="sng" dirty="0" smtClean="0"/>
              <a:t>Word2Vect visualisation</a:t>
            </a:r>
            <a:endParaRPr lang="fr-FR" sz="2000" u="sng" dirty="0" smtClean="0"/>
          </a:p>
        </p:txBody>
      </p:sp>
      <p:sp>
        <p:nvSpPr>
          <p:cNvPr id="11" name="ZoneTexte 10"/>
          <p:cNvSpPr txBox="1"/>
          <p:nvPr/>
        </p:nvSpPr>
        <p:spPr>
          <a:xfrm>
            <a:off x="395536" y="1008891"/>
            <a:ext cx="7272808" cy="907941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 </a:t>
            </a:r>
            <a:r>
              <a:rPr lang="fr-FR" sz="2400" dirty="0" smtClean="0"/>
              <a:t>Chaque mot est représenté par un vecteur</a:t>
            </a:r>
            <a:endParaRPr lang="fr-FR" sz="2400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 Espace de sortie de dimension 300</a:t>
            </a:r>
            <a:endParaRPr lang="fr-FR" sz="24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7467600" cy="562074"/>
          </a:xfrm>
        </p:spPr>
        <p:txBody>
          <a:bodyPr>
            <a:normAutofit/>
          </a:bodyPr>
          <a:lstStyle/>
          <a:p>
            <a:r>
              <a:rPr lang="en-GB" dirty="0" smtClean="0"/>
              <a:t>Universal Sentences Encoder (USE)</a:t>
            </a:r>
            <a:endParaRPr lang="en-GB" dirty="0"/>
          </a:p>
        </p:txBody>
      </p:sp>
      <p:pic>
        <p:nvPicPr>
          <p:cNvPr id="7" name="Image 6" descr="US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6657" y="2451867"/>
            <a:ext cx="8631807" cy="3713438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2699792" y="6341258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u="sng" dirty="0" smtClean="0"/>
              <a:t>USE visualisation</a:t>
            </a:r>
            <a:endParaRPr lang="fr-FR" sz="2000" u="sng" dirty="0" smtClean="0"/>
          </a:p>
        </p:txBody>
      </p:sp>
      <p:sp>
        <p:nvSpPr>
          <p:cNvPr id="5" name="ZoneTexte 4"/>
          <p:cNvSpPr txBox="1"/>
          <p:nvPr/>
        </p:nvSpPr>
        <p:spPr>
          <a:xfrm>
            <a:off x="395536" y="1008891"/>
            <a:ext cx="7272808" cy="907941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 </a:t>
            </a:r>
            <a:r>
              <a:rPr lang="fr-FR" sz="2400" dirty="0" smtClean="0"/>
              <a:t>Chaque phrase est représenté par un vecteur</a:t>
            </a:r>
            <a:endParaRPr lang="fr-FR" sz="2400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 Espace de sortie de dimension 512</a:t>
            </a:r>
            <a:endParaRPr lang="fr-FR" sz="24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352928" cy="1008112"/>
          </a:xfrm>
        </p:spPr>
        <p:txBody>
          <a:bodyPr>
            <a:normAutofit/>
          </a:bodyPr>
          <a:lstStyle/>
          <a:p>
            <a:r>
              <a:rPr lang="fr-FR" dirty="0" smtClean="0"/>
              <a:t>Bidirectional Encoder Representations for Transformers (BERT</a:t>
            </a:r>
            <a:r>
              <a:rPr lang="fr-FR" dirty="0" smtClean="0"/>
              <a:t>)</a:t>
            </a:r>
            <a:endParaRPr lang="en-GB" dirty="0"/>
          </a:p>
        </p:txBody>
      </p:sp>
      <p:pic>
        <p:nvPicPr>
          <p:cNvPr id="5" name="Image 4" descr="BER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2391767"/>
            <a:ext cx="8576029" cy="3701529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195736" y="6341258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u="sng" dirty="0" smtClean="0"/>
              <a:t>BERT visualisation</a:t>
            </a:r>
            <a:endParaRPr lang="fr-FR" sz="2000" u="sng" dirty="0" smtClean="0"/>
          </a:p>
        </p:txBody>
      </p:sp>
      <p:sp>
        <p:nvSpPr>
          <p:cNvPr id="7" name="ZoneTexte 6"/>
          <p:cNvSpPr txBox="1"/>
          <p:nvPr/>
        </p:nvSpPr>
        <p:spPr>
          <a:xfrm>
            <a:off x="395536" y="1224915"/>
            <a:ext cx="7272808" cy="907941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 </a:t>
            </a:r>
            <a:r>
              <a:rPr lang="fr-FR" sz="2400" dirty="0" smtClean="0"/>
              <a:t>Chaque phrase est représenté par un vecteur</a:t>
            </a:r>
            <a:endParaRPr lang="fr-FR" sz="2400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 Espace de sortie de dimension 768</a:t>
            </a:r>
            <a:endParaRPr lang="fr-FR" sz="24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2630"/>
            <a:ext cx="8003232" cy="562074"/>
          </a:xfrm>
        </p:spPr>
        <p:txBody>
          <a:bodyPr>
            <a:normAutofit/>
          </a:bodyPr>
          <a:lstStyle/>
          <a:p>
            <a:r>
              <a:rPr lang="fr-FR" dirty="0" smtClean="0"/>
              <a:t>Comparaison des modèles et </a:t>
            </a:r>
            <a:r>
              <a:rPr lang="fr-FR" dirty="0" smtClean="0"/>
              <a:t>Sélection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491880" y="6309320"/>
            <a:ext cx="1656184" cy="400110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274320" indent="-274320" algn="ctr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fr-FR" sz="2000" u="sng" dirty="0" smtClean="0"/>
              <a:t>Résultats</a:t>
            </a:r>
            <a:endParaRPr lang="fr-FR" sz="2000" u="sng" dirty="0" smtClean="0"/>
          </a:p>
        </p:txBody>
      </p:sp>
      <p:sp>
        <p:nvSpPr>
          <p:cNvPr id="11" name="ZoneTexte 10"/>
          <p:cNvSpPr txBox="1"/>
          <p:nvPr/>
        </p:nvSpPr>
        <p:spPr>
          <a:xfrm>
            <a:off x="323528" y="1052736"/>
            <a:ext cx="8136904" cy="1277273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Sélection de USE comme algorithme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On sauvegarde les modèles entrainés (</a:t>
            </a:r>
            <a:r>
              <a:rPr lang="fr-FR" sz="2400" dirty="0" smtClean="0"/>
              <a:t>label </a:t>
            </a:r>
            <a:r>
              <a:rPr lang="fr-FR" sz="2400" dirty="0" smtClean="0"/>
              <a:t>encoder, scale, pca, logistic regression</a:t>
            </a:r>
            <a:r>
              <a:rPr lang="fr-FR" sz="2400" dirty="0" smtClean="0"/>
              <a:t>)</a:t>
            </a:r>
            <a:endParaRPr lang="fr-FR" sz="2400" dirty="0" smtClean="0"/>
          </a:p>
        </p:txBody>
      </p:sp>
      <p:pic>
        <p:nvPicPr>
          <p:cNvPr id="9" name="Image 8" descr="Result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5736" y="2750896"/>
            <a:ext cx="4248472" cy="3342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4760" y="188640"/>
            <a:ext cx="7467600" cy="562074"/>
          </a:xfrm>
        </p:spPr>
        <p:txBody>
          <a:bodyPr/>
          <a:lstStyle/>
          <a:p>
            <a:r>
              <a:rPr lang="fr-FR" dirty="0" smtClean="0"/>
              <a:t>Gestion de version avec Git</a:t>
            </a:r>
            <a:endParaRPr lang="fr-FR" dirty="0"/>
          </a:p>
        </p:txBody>
      </p:sp>
      <p:pic>
        <p:nvPicPr>
          <p:cNvPr id="8" name="Image 7" descr="gitHubTre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878320"/>
            <a:ext cx="7938372" cy="4142968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323528" y="1052736"/>
            <a:ext cx="8136904" cy="461665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Gestion de version avec Git (</a:t>
            </a:r>
            <a:r>
              <a:rPr lang="fr-FR" sz="2400" dirty="0" err="1" smtClean="0"/>
              <a:t>GitHub</a:t>
            </a:r>
            <a:r>
              <a:rPr lang="fr-FR" sz="2400" dirty="0" smtClean="0"/>
              <a:t>)</a:t>
            </a:r>
            <a:endParaRPr lang="fr-FR" sz="2400" dirty="0" smtClean="0"/>
          </a:p>
        </p:txBody>
      </p:sp>
      <p:sp>
        <p:nvSpPr>
          <p:cNvPr id="10" name="ZoneTexte 9"/>
          <p:cNvSpPr txBox="1"/>
          <p:nvPr/>
        </p:nvSpPr>
        <p:spPr>
          <a:xfrm>
            <a:off x="3059832" y="6197242"/>
            <a:ext cx="2664296" cy="400110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274320" indent="-274320" algn="ctr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fr-FR" sz="2000" u="sng" dirty="0" smtClean="0"/>
              <a:t>Branche Principale</a:t>
            </a:r>
            <a:endParaRPr lang="fr-FR" sz="2000" u="sng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4760" y="188640"/>
            <a:ext cx="7467600" cy="562074"/>
          </a:xfrm>
        </p:spPr>
        <p:txBody>
          <a:bodyPr/>
          <a:lstStyle/>
          <a:p>
            <a:r>
              <a:rPr lang="fr-FR" dirty="0" smtClean="0"/>
              <a:t>Gestion de version avec Git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131840" y="5909210"/>
            <a:ext cx="2664296" cy="400110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274320" indent="-274320" algn="ctr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fr-FR" sz="2000" u="sng" dirty="0" smtClean="0"/>
              <a:t>Derniers </a:t>
            </a:r>
            <a:r>
              <a:rPr lang="fr-FR" sz="2000" u="sng" dirty="0" smtClean="0"/>
              <a:t>c</a:t>
            </a:r>
            <a:r>
              <a:rPr lang="fr-FR" sz="2000" u="sng" dirty="0" smtClean="0"/>
              <a:t>ommits</a:t>
            </a:r>
            <a:endParaRPr lang="fr-FR" sz="2000" u="sng" dirty="0" smtClean="0"/>
          </a:p>
        </p:txBody>
      </p:sp>
      <p:pic>
        <p:nvPicPr>
          <p:cNvPr id="6" name="Image 5" descr="gitHubCommi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6024" y="980728"/>
            <a:ext cx="8460432" cy="461176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4760" y="188640"/>
            <a:ext cx="7467600" cy="562074"/>
          </a:xfrm>
        </p:spPr>
        <p:txBody>
          <a:bodyPr/>
          <a:lstStyle/>
          <a:p>
            <a:r>
              <a:rPr lang="fr-FR" dirty="0" smtClean="0"/>
              <a:t>Déploiement en ligne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51520" y="1268760"/>
            <a:ext cx="8424936" cy="2693045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Streamlit pour créer une API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Sur du texte saisi en entrée, proposition d’un tag 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Arial" pitchFamily="34" charset="0"/>
              <a:buChar char="•"/>
            </a:pPr>
            <a:r>
              <a:rPr lang="fr-FR" sz="2400" dirty="0" smtClean="0"/>
              <a:t>Prétraitement du texte (tokenisation minuscules…)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Arial" pitchFamily="34" charset="0"/>
              <a:buChar char="•"/>
            </a:pPr>
            <a:r>
              <a:rPr lang="fr-FR" sz="2400" dirty="0" smtClean="0"/>
              <a:t>Chargement des modèles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Arial" pitchFamily="34" charset="0"/>
              <a:buChar char="•"/>
            </a:pPr>
            <a:r>
              <a:rPr lang="fr-FR" sz="2400" dirty="0" smtClean="0"/>
              <a:t>Prédiction 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Arial" pitchFamily="34" charset="0"/>
              <a:buChar char="•"/>
            </a:pPr>
            <a:r>
              <a:rPr lang="fr-FR" sz="2400" dirty="0" smtClean="0"/>
              <a:t>Affichage du tag prédit</a:t>
            </a:r>
            <a:endParaRPr lang="fr-FR" sz="2400" dirty="0" smtClean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898186"/>
            <a:ext cx="7632848" cy="2699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Image 6" descr="streamlit-logo-B405F7E2FC-seeklogo.co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80112" y="44624"/>
            <a:ext cx="3086057" cy="144016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123728" y="6197242"/>
            <a:ext cx="4320480" cy="400110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274320" indent="-274320" algn="ctr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fr-FR" sz="2000" u="sng" dirty="0" smtClean="0"/>
              <a:t>Exemple de l’application en ligne</a:t>
            </a:r>
            <a:endParaRPr lang="fr-FR" sz="2000" u="sng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0706"/>
            <a:ext cx="7467600" cy="553998"/>
          </a:xfrm>
        </p:spPr>
        <p:txBody>
          <a:bodyPr>
            <a:spAutoFit/>
          </a:bodyPr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79512" y="1628800"/>
            <a:ext cx="8496944" cy="1354217"/>
          </a:xfr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endParaRPr lang="fr-FR" dirty="0" smtClean="0"/>
          </a:p>
          <a:p>
            <a:pPr>
              <a:buFont typeface="Wingdings" pitchFamily="2" charset="2"/>
              <a:buChar char="v"/>
            </a:pPr>
            <a:endParaRPr lang="fr-FR" dirty="0" smtClean="0"/>
          </a:p>
          <a:p>
            <a:pPr>
              <a:buFont typeface="Wingdings" pitchFamily="2" charset="2"/>
              <a:buChar char="v"/>
            </a:pPr>
            <a:endParaRPr lang="fr-FR" dirty="0" smtClean="0"/>
          </a:p>
        </p:txBody>
      </p:sp>
      <p:sp>
        <p:nvSpPr>
          <p:cNvPr id="5" name="ZoneTexte 4"/>
          <p:cNvSpPr txBox="1"/>
          <p:nvPr/>
        </p:nvSpPr>
        <p:spPr>
          <a:xfrm>
            <a:off x="251520" y="1657831"/>
            <a:ext cx="8424936" cy="3139321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Techniques de traitement du langage naturel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endParaRPr lang="fr-FR" sz="2400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Apprentissage supervisé et non supervisé</a:t>
            </a:r>
            <a:endParaRPr lang="fr-FR" sz="2400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endParaRPr lang="fr-FR" sz="2400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Usage de réseaux de neurones pré entrainés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endParaRPr lang="fr-FR" sz="2400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Déploiement d’application et gestion de versions</a:t>
            </a:r>
            <a:endParaRPr lang="fr-FR" sz="24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>
            <a:normAutofit/>
          </a:bodyPr>
          <a:lstStyle/>
          <a:p>
            <a:r>
              <a:rPr lang="fr-FR" dirty="0" smtClean="0"/>
              <a:t>Introduction 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1520" y="1412776"/>
            <a:ext cx="84249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endParaRPr lang="fr-FR" sz="2400" dirty="0" smtClean="0"/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fr-FR" sz="2400" dirty="0" smtClean="0"/>
              <a:t> Pour </a:t>
            </a:r>
            <a:r>
              <a:rPr lang="fr-FR" sz="2400" dirty="0" err="1" smtClean="0"/>
              <a:t>StackOverflow</a:t>
            </a:r>
            <a:r>
              <a:rPr lang="fr-FR" sz="2400" dirty="0" smtClean="0"/>
              <a:t> catégorisez des questions </a:t>
            </a:r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endParaRPr lang="fr-FR" sz="2400" dirty="0" smtClean="0"/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endParaRPr lang="fr-FR" sz="2400" dirty="0" smtClean="0"/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fr-FR" sz="2400" dirty="0" smtClean="0"/>
              <a:t> </a:t>
            </a:r>
            <a:r>
              <a:rPr lang="fr-FR" sz="2400" dirty="0" smtClean="0"/>
              <a:t>Déterminer des </a:t>
            </a:r>
            <a:r>
              <a:rPr lang="fr-FR" sz="2400" dirty="0" err="1" smtClean="0"/>
              <a:t>Topics</a:t>
            </a:r>
            <a:r>
              <a:rPr lang="fr-FR" sz="2400" dirty="0" smtClean="0"/>
              <a:t> automatiquement</a:t>
            </a:r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endParaRPr lang="fr-FR" sz="2400" dirty="0" smtClean="0"/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endParaRPr lang="fr-FR" sz="2400" dirty="0" smtClean="0"/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fr-FR" sz="2400" dirty="0" smtClean="0"/>
              <a:t> </a:t>
            </a:r>
            <a:r>
              <a:rPr lang="fr-FR" sz="2400" dirty="0" smtClean="0"/>
              <a:t>Apprentissage </a:t>
            </a:r>
            <a:r>
              <a:rPr lang="fr-FR" sz="2400" dirty="0" smtClean="0"/>
              <a:t>avec </a:t>
            </a:r>
            <a:r>
              <a:rPr lang="fr-FR" sz="2400" dirty="0" smtClean="0"/>
              <a:t>des méthodes supervisés</a:t>
            </a:r>
            <a:endParaRPr lang="fr-FR" sz="2400" dirty="0" smtClean="0"/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endParaRPr lang="fr-FR" sz="2400" dirty="0" smtClean="0"/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endParaRPr lang="fr-FR" sz="2400" dirty="0" smtClean="0"/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fr-FR" sz="2400" dirty="0" smtClean="0"/>
              <a:t> </a:t>
            </a:r>
            <a:r>
              <a:rPr lang="fr-FR" sz="2400" dirty="0" smtClean="0"/>
              <a:t>Faire une application en ligne du meilleur algorithme</a:t>
            </a:r>
            <a:endParaRPr lang="fr-FR" sz="2400" dirty="0" smtClean="0"/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endParaRPr lang="fr-FR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67600" cy="562074"/>
          </a:xfrm>
        </p:spPr>
        <p:txBody>
          <a:bodyPr>
            <a:normAutofit/>
          </a:bodyPr>
          <a:lstStyle/>
          <a:p>
            <a:r>
              <a:rPr lang="fr-FR" dirty="0" smtClean="0"/>
              <a:t>Récupération des </a:t>
            </a:r>
            <a:r>
              <a:rPr lang="fr-FR" dirty="0" smtClean="0"/>
              <a:t>données</a:t>
            </a:r>
            <a:endParaRPr lang="en-GB" dirty="0"/>
          </a:p>
        </p:txBody>
      </p:sp>
      <p:sp>
        <p:nvSpPr>
          <p:cNvPr id="7" name="ZoneTexte 6"/>
          <p:cNvSpPr txBox="1"/>
          <p:nvPr/>
        </p:nvSpPr>
        <p:spPr>
          <a:xfrm>
            <a:off x="323528" y="1345992"/>
            <a:ext cx="82809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4"/>
              </a:buClr>
              <a:buFont typeface="Wingdings" pitchFamily="2" charset="2"/>
              <a:buChar char="v"/>
            </a:pPr>
            <a:r>
              <a:rPr lang="fr-FR" sz="2400" dirty="0" smtClean="0"/>
              <a:t> </a:t>
            </a:r>
            <a:r>
              <a:rPr lang="fr-FR" sz="2400" dirty="0" smtClean="0"/>
              <a:t>Requête SQL sur le site de </a:t>
            </a:r>
            <a:r>
              <a:rPr lang="fr-FR" sz="2400" dirty="0" err="1" smtClean="0"/>
              <a:t>StackOverflow</a:t>
            </a:r>
            <a:endParaRPr lang="fr-FR" sz="2400" dirty="0" smtClean="0"/>
          </a:p>
          <a:p>
            <a:pPr>
              <a:buClr>
                <a:schemeClr val="accent4"/>
              </a:buClr>
              <a:buFont typeface="Wingdings" pitchFamily="2" charset="2"/>
              <a:buChar char="v"/>
            </a:pPr>
            <a:endParaRPr lang="fr-FR" sz="2400" dirty="0" smtClean="0"/>
          </a:p>
          <a:p>
            <a:pPr>
              <a:buClr>
                <a:schemeClr val="accent4"/>
              </a:buClr>
              <a:buFont typeface="Wingdings" pitchFamily="2" charset="2"/>
              <a:buChar char="v"/>
            </a:pPr>
            <a:r>
              <a:rPr lang="fr-FR" sz="2400" dirty="0" smtClean="0"/>
              <a:t> Création d’un </a:t>
            </a:r>
            <a:r>
              <a:rPr lang="fr-FR" sz="2400" dirty="0" err="1" smtClean="0"/>
              <a:t>DataFrame</a:t>
            </a:r>
            <a:r>
              <a:rPr lang="fr-FR" sz="2400" dirty="0" smtClean="0"/>
              <a:t> des données brutes</a:t>
            </a:r>
          </a:p>
          <a:p>
            <a:pPr>
              <a:buClr>
                <a:schemeClr val="accent4"/>
              </a:buClr>
              <a:buFont typeface="Wingdings" pitchFamily="2" charset="2"/>
              <a:buChar char="v"/>
            </a:pPr>
            <a:endParaRPr lang="fr-FR" sz="2400" dirty="0" smtClean="0"/>
          </a:p>
          <a:p>
            <a:pPr>
              <a:buClr>
                <a:schemeClr val="accent4"/>
              </a:buClr>
              <a:buFont typeface="Wingdings" pitchFamily="2" charset="2"/>
              <a:buChar char="v"/>
            </a:pPr>
            <a:r>
              <a:rPr lang="fr-FR" sz="2400" dirty="0" smtClean="0"/>
              <a:t> </a:t>
            </a:r>
            <a:r>
              <a:rPr lang="fr-FR" sz="2400" dirty="0" smtClean="0"/>
              <a:t>On garde le titre, le corps, et les tags correspondants</a:t>
            </a:r>
            <a:endParaRPr lang="fr-FR" sz="2400" dirty="0" smtClean="0"/>
          </a:p>
        </p:txBody>
      </p:sp>
      <p:pic>
        <p:nvPicPr>
          <p:cNvPr id="5" name="Image 4" descr="dataframeRa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4077072"/>
            <a:ext cx="8424936" cy="1546993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563888" y="5981218"/>
            <a:ext cx="2063385" cy="400110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fr-FR" sz="2000" u="sng" dirty="0" err="1" smtClean="0"/>
              <a:t>Raw</a:t>
            </a:r>
            <a:r>
              <a:rPr lang="fr-FR" sz="2000" u="sng" dirty="0" smtClean="0"/>
              <a:t> </a:t>
            </a:r>
            <a:r>
              <a:rPr lang="fr-FR" sz="2000" u="sng" dirty="0" err="1" smtClean="0"/>
              <a:t>Dataframe</a:t>
            </a:r>
            <a:endParaRPr lang="fr-FR" sz="2000" u="sng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67600" cy="562074"/>
          </a:xfrm>
        </p:spPr>
        <p:txBody>
          <a:bodyPr>
            <a:normAutofit/>
          </a:bodyPr>
          <a:lstStyle/>
          <a:p>
            <a:r>
              <a:rPr lang="fr-FR" dirty="0" smtClean="0"/>
              <a:t>Pré Traitement </a:t>
            </a:r>
            <a:endParaRPr lang="en-GB" dirty="0"/>
          </a:p>
        </p:txBody>
      </p:sp>
      <p:sp>
        <p:nvSpPr>
          <p:cNvPr id="7" name="ZoneTexte 6"/>
          <p:cNvSpPr txBox="1"/>
          <p:nvPr/>
        </p:nvSpPr>
        <p:spPr>
          <a:xfrm>
            <a:off x="323528" y="764704"/>
            <a:ext cx="82809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4"/>
              </a:buClr>
              <a:buFont typeface="Wingdings" pitchFamily="2" charset="2"/>
              <a:buChar char="v"/>
            </a:pPr>
            <a:r>
              <a:rPr lang="fr-FR" sz="2400" dirty="0" smtClean="0"/>
              <a:t> </a:t>
            </a:r>
            <a:r>
              <a:rPr lang="fr-FR" sz="2400" dirty="0" smtClean="0"/>
              <a:t>Enlève </a:t>
            </a:r>
            <a:r>
              <a:rPr lang="fr-FR" sz="2400" dirty="0" smtClean="0"/>
              <a:t>le code </a:t>
            </a:r>
            <a:r>
              <a:rPr lang="fr-FR" sz="2400" dirty="0" smtClean="0"/>
              <a:t>entré et </a:t>
            </a:r>
            <a:r>
              <a:rPr lang="fr-FR" sz="2400" dirty="0" smtClean="0"/>
              <a:t>les balises HTML</a:t>
            </a:r>
          </a:p>
          <a:p>
            <a:pPr>
              <a:buClr>
                <a:schemeClr val="accent4"/>
              </a:buClr>
              <a:buFont typeface="Wingdings" pitchFamily="2" charset="2"/>
              <a:buChar char="v"/>
            </a:pPr>
            <a:r>
              <a:rPr lang="fr-FR" sz="2400" dirty="0" smtClean="0"/>
              <a:t> Création de </a:t>
            </a:r>
            <a:r>
              <a:rPr lang="fr-FR" sz="2400" dirty="0" err="1" smtClean="0"/>
              <a:t>tokens</a:t>
            </a:r>
            <a:endParaRPr lang="fr-FR" sz="2400" dirty="0" smtClean="0"/>
          </a:p>
          <a:p>
            <a:pPr>
              <a:buClr>
                <a:schemeClr val="accent4"/>
              </a:buClr>
              <a:buFont typeface="Wingdings" pitchFamily="2" charset="2"/>
              <a:buChar char="v"/>
            </a:pPr>
            <a:r>
              <a:rPr lang="fr-FR" sz="2400" dirty="0" smtClean="0"/>
              <a:t> </a:t>
            </a:r>
            <a:r>
              <a:rPr lang="fr-FR" sz="2400" dirty="0" smtClean="0"/>
              <a:t>Passage en minuscules</a:t>
            </a:r>
            <a:endParaRPr lang="fr-FR" sz="2400" dirty="0" smtClean="0"/>
          </a:p>
          <a:p>
            <a:pPr>
              <a:buClr>
                <a:schemeClr val="accent4"/>
              </a:buClr>
              <a:buFont typeface="Wingdings" pitchFamily="2" charset="2"/>
              <a:buChar char="v"/>
            </a:pPr>
            <a:r>
              <a:rPr lang="fr-FR" sz="2400" dirty="0" smtClean="0"/>
              <a:t> </a:t>
            </a:r>
            <a:r>
              <a:rPr lang="fr-FR" sz="2400" dirty="0" smtClean="0"/>
              <a:t>Ôte les stop-</a:t>
            </a:r>
            <a:r>
              <a:rPr lang="fr-FR" sz="2400" dirty="0" err="1" smtClean="0"/>
              <a:t>word</a:t>
            </a:r>
            <a:r>
              <a:rPr lang="fr-FR" sz="2400" dirty="0" smtClean="0"/>
              <a:t> (Option)</a:t>
            </a:r>
            <a:endParaRPr lang="fr-FR" sz="2400" dirty="0" smtClean="0"/>
          </a:p>
          <a:p>
            <a:pPr>
              <a:buClr>
                <a:schemeClr val="accent4"/>
              </a:buClr>
              <a:buFont typeface="Wingdings" pitchFamily="2" charset="2"/>
              <a:buChar char="v"/>
            </a:pPr>
            <a:r>
              <a:rPr lang="fr-FR" sz="2400" dirty="0" smtClean="0"/>
              <a:t> Lemmatisation (Option)</a:t>
            </a:r>
          </a:p>
          <a:p>
            <a:pPr>
              <a:buClr>
                <a:schemeClr val="accent4"/>
              </a:buClr>
              <a:buFont typeface="Wingdings" pitchFamily="2" charset="2"/>
              <a:buChar char="v"/>
            </a:pPr>
            <a:r>
              <a:rPr lang="fr-FR" sz="2400" dirty="0" smtClean="0"/>
              <a:t> Concaténation du titre et du corps de texte</a:t>
            </a:r>
          </a:p>
          <a:p>
            <a:pPr>
              <a:buClr>
                <a:schemeClr val="accent4"/>
              </a:buClr>
              <a:buFont typeface="Wingdings" pitchFamily="2" charset="2"/>
              <a:buChar char="v"/>
            </a:pPr>
            <a:r>
              <a:rPr lang="fr-FR" sz="2400" dirty="0" smtClean="0"/>
              <a:t> </a:t>
            </a:r>
            <a:r>
              <a:rPr lang="fr-FR" sz="2400" dirty="0" smtClean="0"/>
              <a:t>Calcul des longueurs en nombre de </a:t>
            </a:r>
            <a:r>
              <a:rPr lang="fr-FR" sz="2400" dirty="0" err="1" smtClean="0"/>
              <a:t>tokens</a:t>
            </a:r>
            <a:endParaRPr lang="fr-FR" sz="2400" dirty="0" smtClean="0"/>
          </a:p>
          <a:p>
            <a:pPr>
              <a:buClr>
                <a:schemeClr val="accent4"/>
              </a:buClr>
              <a:buFont typeface="Wingdings" pitchFamily="2" charset="2"/>
              <a:buChar char="v"/>
            </a:pPr>
            <a:r>
              <a:rPr lang="fr-FR" sz="2400" dirty="0" smtClean="0"/>
              <a:t> </a:t>
            </a:r>
            <a:r>
              <a:rPr lang="fr-FR" sz="2400" dirty="0" smtClean="0"/>
              <a:t>Sélection du tag principal par documents</a:t>
            </a:r>
          </a:p>
          <a:p>
            <a:pPr>
              <a:buClr>
                <a:schemeClr val="accent4"/>
              </a:buClr>
              <a:buFont typeface="Wingdings" pitchFamily="2" charset="2"/>
              <a:buChar char="v"/>
            </a:pPr>
            <a:r>
              <a:rPr lang="fr-FR" sz="2400" dirty="0" smtClean="0"/>
              <a:t> Sélection des dix tags les plus fréquents</a:t>
            </a:r>
            <a:endParaRPr lang="fr-FR" sz="2400" dirty="0" smtClean="0"/>
          </a:p>
        </p:txBody>
      </p:sp>
      <p:pic>
        <p:nvPicPr>
          <p:cNvPr id="6" name="Image 5" descr="dataFrameClea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4509120"/>
            <a:ext cx="8666676" cy="180020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268515" y="6341258"/>
            <a:ext cx="2167581" cy="400110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fr-FR" sz="2000" u="sng" dirty="0" smtClean="0"/>
              <a:t>Final </a:t>
            </a:r>
            <a:r>
              <a:rPr lang="fr-FR" sz="2000" u="sng" dirty="0" err="1" smtClean="0"/>
              <a:t>Dataframe</a:t>
            </a:r>
            <a:endParaRPr lang="fr-FR" sz="2000" u="sng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7467600" cy="562074"/>
          </a:xfrm>
        </p:spPr>
        <p:txBody>
          <a:bodyPr>
            <a:normAutofit/>
          </a:bodyPr>
          <a:lstStyle/>
          <a:p>
            <a:r>
              <a:rPr lang="fr-FR" dirty="0" smtClean="0"/>
              <a:t>Exploration</a:t>
            </a:r>
            <a:endParaRPr lang="en-GB" dirty="0"/>
          </a:p>
        </p:txBody>
      </p:sp>
      <p:pic>
        <p:nvPicPr>
          <p:cNvPr id="5" name="Image 4" descr="TauxTag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5982" y="3645024"/>
            <a:ext cx="3503930" cy="3068960"/>
          </a:xfrm>
          <a:prstGeom prst="rect">
            <a:avLst/>
          </a:prstGeom>
        </p:spPr>
      </p:pic>
      <p:pic>
        <p:nvPicPr>
          <p:cNvPr id="6" name="Image 5" descr="wordClou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24284" y="492626"/>
            <a:ext cx="5852172" cy="3008382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5319242" y="5668506"/>
            <a:ext cx="2565126" cy="784830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fr-FR" sz="2000" u="sng" dirty="0" smtClean="0"/>
              <a:t>Taux des tags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fr-FR" sz="2000" u="sng" dirty="0" smtClean="0"/>
              <a:t> dans le corpus final</a:t>
            </a:r>
            <a:endParaRPr lang="fr-FR" sz="2000" u="sng" dirty="0" smtClean="0"/>
          </a:p>
        </p:txBody>
      </p:sp>
      <p:sp>
        <p:nvSpPr>
          <p:cNvPr id="9" name="ZoneTexte 8"/>
          <p:cNvSpPr txBox="1"/>
          <p:nvPr/>
        </p:nvSpPr>
        <p:spPr>
          <a:xfrm>
            <a:off x="6568441" y="4613066"/>
            <a:ext cx="1963999" cy="400110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fr-FR" sz="2000" u="sng" dirty="0" smtClean="0"/>
              <a:t>Nuage de Mots</a:t>
            </a:r>
            <a:endParaRPr lang="fr-FR" sz="2000" u="sng" dirty="0" smtClean="0"/>
          </a:p>
        </p:txBody>
      </p:sp>
      <p:cxnSp>
        <p:nvCxnSpPr>
          <p:cNvPr id="11" name="Connecteur droit avec flèche 10"/>
          <p:cNvCxnSpPr/>
          <p:nvPr/>
        </p:nvCxnSpPr>
        <p:spPr>
          <a:xfrm flipH="1" flipV="1">
            <a:off x="5076056" y="3717032"/>
            <a:ext cx="1296144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H="1" flipV="1">
            <a:off x="3923928" y="5229200"/>
            <a:ext cx="1224136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67600" cy="562074"/>
          </a:xfrm>
        </p:spPr>
        <p:txBody>
          <a:bodyPr>
            <a:normAutofit/>
          </a:bodyPr>
          <a:lstStyle/>
          <a:p>
            <a:r>
              <a:rPr lang="fr-FR" dirty="0" smtClean="0"/>
              <a:t>Latent Dirichlet Allocation (LDA)</a:t>
            </a:r>
            <a:endParaRPr lang="en-GB" dirty="0"/>
          </a:p>
        </p:txBody>
      </p:sp>
      <p:sp>
        <p:nvSpPr>
          <p:cNvPr id="7" name="ZoneTexte 6"/>
          <p:cNvSpPr txBox="1"/>
          <p:nvPr/>
        </p:nvSpPr>
        <p:spPr>
          <a:xfrm>
            <a:off x="395536" y="1023119"/>
            <a:ext cx="8064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4"/>
              </a:buClr>
              <a:buFont typeface="Wingdings" pitchFamily="2" charset="2"/>
              <a:buChar char="v"/>
            </a:pPr>
            <a:r>
              <a:rPr lang="fr-FR" sz="2400" dirty="0" smtClean="0"/>
              <a:t> </a:t>
            </a:r>
            <a:r>
              <a:rPr lang="fr-FR" sz="2400" dirty="0" err="1" smtClean="0"/>
              <a:t>Topics</a:t>
            </a:r>
            <a:r>
              <a:rPr lang="fr-FR" sz="2400" dirty="0" smtClean="0"/>
              <a:t> :</a:t>
            </a:r>
            <a:endParaRPr lang="fr-FR" sz="2400" dirty="0" smtClean="0"/>
          </a:p>
        </p:txBody>
      </p:sp>
      <p:pic>
        <p:nvPicPr>
          <p:cNvPr id="5" name="Image 4" descr="Topic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15988" y="1792188"/>
            <a:ext cx="5448300" cy="4229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107504" y="210706"/>
            <a:ext cx="8568952" cy="553998"/>
          </a:xfrm>
        </p:spPr>
        <p:txBody>
          <a:bodyPr wrap="square">
            <a:spAutoFit/>
          </a:bodyPr>
          <a:lstStyle/>
          <a:p>
            <a:r>
              <a:rPr lang="fr-FR" dirty="0" smtClean="0"/>
              <a:t> </a:t>
            </a:r>
            <a:r>
              <a:rPr lang="fr-FR" dirty="0" smtClean="0"/>
              <a:t>Apprentissage Supervisé-Méthodologie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251520" y="836712"/>
            <a:ext cx="8352928" cy="5663089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 </a:t>
            </a:r>
            <a:r>
              <a:rPr lang="fr-FR" sz="2400" dirty="0" smtClean="0"/>
              <a:t>Transformation du texte vers un nouvel espace selon quatre algorithmes </a:t>
            </a:r>
            <a:r>
              <a:rPr lang="fr-FR" sz="2400" dirty="0" smtClean="0"/>
              <a:t>: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Courier New" pitchFamily="49" charset="0"/>
              <a:buChar char="o"/>
            </a:pPr>
            <a:r>
              <a:rPr lang="fr-FR" sz="2400" dirty="0" smtClean="0"/>
              <a:t>Bag Of Word (BOW)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Courier New" pitchFamily="49" charset="0"/>
              <a:buChar char="o"/>
            </a:pPr>
            <a:r>
              <a:rPr lang="fr-FR" sz="2400" dirty="0" smtClean="0"/>
              <a:t>Réseaux de Neurones</a:t>
            </a:r>
          </a:p>
          <a:p>
            <a:pPr marL="1188720" lvl="2" indent="-274320">
              <a:spcBef>
                <a:spcPts val="600"/>
              </a:spcBef>
              <a:buClr>
                <a:schemeClr val="accent1"/>
              </a:buClr>
              <a:buSzPct val="70000"/>
              <a:buFont typeface="Arial" pitchFamily="34" charset="0"/>
              <a:buChar char="•"/>
            </a:pPr>
            <a:r>
              <a:rPr lang="fr-FR" sz="2400" dirty="0" smtClean="0"/>
              <a:t>Word2Vect</a:t>
            </a:r>
            <a:endParaRPr lang="fr-FR" sz="2400" dirty="0" smtClean="0"/>
          </a:p>
          <a:p>
            <a:pPr marL="1188720" lvl="2" indent="-274320">
              <a:spcBef>
                <a:spcPts val="600"/>
              </a:spcBef>
              <a:buClr>
                <a:schemeClr val="accent1"/>
              </a:buClr>
              <a:buSzPct val="70000"/>
              <a:buFont typeface="Arial" pitchFamily="34" charset="0"/>
              <a:buChar char="•"/>
            </a:pPr>
            <a:r>
              <a:rPr lang="fr-FR" sz="2400" dirty="0" smtClean="0"/>
              <a:t>USE</a:t>
            </a:r>
            <a:endParaRPr lang="fr-FR" sz="2400" dirty="0" smtClean="0"/>
          </a:p>
          <a:p>
            <a:pPr marL="1188720" lvl="2" indent="-274320">
              <a:spcBef>
                <a:spcPts val="600"/>
              </a:spcBef>
              <a:buClr>
                <a:schemeClr val="accent1"/>
              </a:buClr>
              <a:buSzPct val="70000"/>
              <a:buFont typeface="Arial" pitchFamily="34" charset="0"/>
              <a:buChar char="•"/>
            </a:pPr>
            <a:r>
              <a:rPr lang="fr-FR" sz="2400" dirty="0" smtClean="0"/>
              <a:t>BERT</a:t>
            </a:r>
            <a:endParaRPr lang="fr-FR" sz="2400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Entrainement du modèle d’apprentissage selon une procédure commune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Évaluation </a:t>
            </a:r>
            <a:r>
              <a:rPr lang="fr-FR" sz="2400" dirty="0" smtClean="0"/>
              <a:t>de la pertinence du modèle </a:t>
            </a:r>
            <a:r>
              <a:rPr lang="fr-FR" sz="2400" dirty="0" smtClean="0"/>
              <a:t>(ARI)</a:t>
            </a:r>
            <a:endParaRPr lang="fr-FR" sz="2400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Visualisation 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endParaRPr lang="fr-FR" sz="2400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fr-FR" sz="2400" dirty="0" smtClean="0"/>
              <a:t> Sélection du meilleur </a:t>
            </a:r>
            <a:r>
              <a:rPr lang="fr-FR" sz="2400" dirty="0" smtClean="0"/>
              <a:t>modèle et sauvegarde</a:t>
            </a:r>
            <a:endParaRPr lang="fr-FR" sz="24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8614"/>
            <a:ext cx="7467600" cy="63408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Apprentissage </a:t>
            </a:r>
            <a:r>
              <a:rPr lang="fr-FR" dirty="0" smtClean="0"/>
              <a:t>Supervisé- Modélisation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467544" y="1124744"/>
            <a:ext cx="8136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fr-FR" sz="2400" dirty="0" smtClean="0"/>
              <a:t> </a:t>
            </a:r>
            <a:r>
              <a:rPr lang="fr-FR" sz="2400" dirty="0" smtClean="0"/>
              <a:t>Problème de classification multiple (Dix labels)</a:t>
            </a:r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fr-FR" sz="2400" dirty="0" smtClean="0"/>
              <a:t> </a:t>
            </a:r>
            <a:r>
              <a:rPr lang="fr-FR" sz="2400" dirty="0" smtClean="0"/>
              <a:t>Fonction commune de modélisation:</a:t>
            </a:r>
            <a:endParaRPr lang="fr-FR" sz="2400" dirty="0" smtClean="0"/>
          </a:p>
          <a:p>
            <a:pPr lvl="1">
              <a:buClr>
                <a:schemeClr val="accent1"/>
              </a:buClr>
              <a:buFont typeface="Arial" pitchFamily="34" charset="0"/>
              <a:buChar char="•"/>
            </a:pPr>
            <a:r>
              <a:rPr lang="fr-FR" sz="2400" dirty="0" smtClean="0"/>
              <a:t> Centrage </a:t>
            </a:r>
            <a:r>
              <a:rPr lang="fr-FR" sz="2400" dirty="0" smtClean="0"/>
              <a:t>des données et </a:t>
            </a:r>
            <a:r>
              <a:rPr lang="fr-FR" sz="2400" dirty="0" smtClean="0"/>
              <a:t>mise </a:t>
            </a:r>
            <a:r>
              <a:rPr lang="fr-FR" sz="2400" dirty="0" smtClean="0"/>
              <a:t>à</a:t>
            </a:r>
            <a:r>
              <a:rPr lang="fr-FR" sz="2400" dirty="0" smtClean="0"/>
              <a:t> </a:t>
            </a:r>
            <a:r>
              <a:rPr lang="fr-FR" sz="2400" dirty="0" smtClean="0"/>
              <a:t>l’échelle (</a:t>
            </a:r>
            <a:r>
              <a:rPr lang="fr-FR" sz="2400" dirty="0" err="1" smtClean="0"/>
              <a:t>Scaling</a:t>
            </a:r>
            <a:r>
              <a:rPr lang="fr-FR" sz="2400" dirty="0" smtClean="0"/>
              <a:t>)</a:t>
            </a:r>
          </a:p>
          <a:p>
            <a:pPr lvl="1">
              <a:buClr>
                <a:schemeClr val="accent1"/>
              </a:buClr>
              <a:buFont typeface="Arial" pitchFamily="34" charset="0"/>
              <a:buChar char="•"/>
            </a:pPr>
            <a:r>
              <a:rPr lang="fr-FR" sz="2400" dirty="0" smtClean="0"/>
              <a:t> </a:t>
            </a:r>
            <a:r>
              <a:rPr lang="fr-FR" sz="2400" dirty="0" smtClean="0"/>
              <a:t>Réduction dimensionnelle PCA (80%)</a:t>
            </a:r>
          </a:p>
          <a:p>
            <a:pPr lvl="1">
              <a:buClr>
                <a:schemeClr val="accent1"/>
              </a:buClr>
              <a:buFont typeface="Arial" pitchFamily="34" charset="0"/>
              <a:buChar char="•"/>
            </a:pPr>
            <a:r>
              <a:rPr lang="fr-FR" sz="2400" dirty="0" smtClean="0"/>
              <a:t> </a:t>
            </a:r>
            <a:r>
              <a:rPr lang="fr-FR" sz="2400" dirty="0" smtClean="0"/>
              <a:t>Régression logistique </a:t>
            </a:r>
            <a:r>
              <a:rPr lang="fr-FR" sz="2400" dirty="0" smtClean="0"/>
              <a:t>Multinomiale (OVR)</a:t>
            </a:r>
          </a:p>
          <a:p>
            <a:pPr lvl="1">
              <a:buClr>
                <a:schemeClr val="accent1"/>
              </a:buClr>
              <a:buFont typeface="Arial" pitchFamily="34" charset="0"/>
              <a:buChar char="•"/>
            </a:pPr>
            <a:r>
              <a:rPr lang="fr-FR" sz="2400" dirty="0" smtClean="0"/>
              <a:t> </a:t>
            </a:r>
            <a:r>
              <a:rPr lang="fr-FR" sz="2400" dirty="0" smtClean="0"/>
              <a:t>Scores ARI et Accurate</a:t>
            </a:r>
            <a:endParaRPr lang="fr-FR" sz="2400" dirty="0" smtClean="0"/>
          </a:p>
        </p:txBody>
      </p:sp>
      <p:pic>
        <p:nvPicPr>
          <p:cNvPr id="7" name="Image 6" descr="logRegrFunc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8611" y="3573016"/>
            <a:ext cx="2665757" cy="1856450"/>
          </a:xfrm>
          <a:prstGeom prst="rect">
            <a:avLst/>
          </a:prstGeom>
        </p:spPr>
      </p:pic>
      <p:pic>
        <p:nvPicPr>
          <p:cNvPr id="9" name="Image 8" descr="logRegressionFormul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4221088"/>
            <a:ext cx="3700479" cy="115212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173949" y="5596498"/>
            <a:ext cx="3038011" cy="784830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pPr marL="274320" indent="-274320" algn="ctr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fr-FR" sz="2000" u="sng" dirty="0" smtClean="0"/>
              <a:t>Probabilité d’appartenir</a:t>
            </a:r>
          </a:p>
          <a:p>
            <a:pPr marL="274320" indent="-274320" algn="ctr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fr-FR" sz="2000" u="sng" dirty="0" smtClean="0"/>
              <a:t> à la classe k selon Xi</a:t>
            </a:r>
            <a:endParaRPr lang="fr-FR" sz="2000" u="sng" dirty="0" smtClean="0"/>
          </a:p>
        </p:txBody>
      </p:sp>
      <p:sp>
        <p:nvSpPr>
          <p:cNvPr id="11" name="ZoneTexte 10"/>
          <p:cNvSpPr txBox="1"/>
          <p:nvPr/>
        </p:nvSpPr>
        <p:spPr>
          <a:xfrm>
            <a:off x="5486209" y="5733256"/>
            <a:ext cx="2254143" cy="400110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fr-FR" sz="2000" u="sng" dirty="0" smtClean="0"/>
              <a:t>Fonction </a:t>
            </a:r>
            <a:r>
              <a:rPr lang="fr-FR" sz="2000" u="sng" dirty="0" err="1" smtClean="0"/>
              <a:t>S</a:t>
            </a:r>
            <a:r>
              <a:rPr lang="fr-FR" sz="2000" u="sng" dirty="0" err="1" smtClean="0"/>
              <a:t>igmoid</a:t>
            </a:r>
            <a:endParaRPr lang="fr-FR" sz="2000" u="sng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136904" cy="576064"/>
          </a:xfrm>
        </p:spPr>
        <p:txBody>
          <a:bodyPr>
            <a:noAutofit/>
          </a:bodyPr>
          <a:lstStyle/>
          <a:p>
            <a:r>
              <a:rPr lang="fr-FR" dirty="0" smtClean="0"/>
              <a:t>Bag of Word (BOW)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23528" y="1124744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fr-FR" sz="2400" dirty="0" smtClean="0"/>
              <a:t> Sélection d’un seuil minimum d’occurrences des mots</a:t>
            </a:r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fr-FR" sz="2400" dirty="0" smtClean="0"/>
              <a:t> </a:t>
            </a:r>
            <a:r>
              <a:rPr lang="fr-FR" sz="2400" dirty="0" err="1" smtClean="0"/>
              <a:t>OneHotEncoder</a:t>
            </a:r>
            <a:r>
              <a:rPr lang="fr-FR" sz="2400" dirty="0" smtClean="0"/>
              <a:t> sur chaque mot</a:t>
            </a:r>
            <a:endParaRPr lang="fr-FR" sz="2400" dirty="0" smtClean="0"/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fr-FR" sz="2400" dirty="0" smtClean="0"/>
              <a:t> </a:t>
            </a:r>
            <a:r>
              <a:rPr lang="fr-FR" sz="2400" dirty="0" smtClean="0"/>
              <a:t>Nombre d’occurrences du mot </a:t>
            </a:r>
            <a:endParaRPr lang="fr-FR" sz="2400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2483768" y="6165304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u="sng" dirty="0" smtClean="0"/>
              <a:t>Recherche du </a:t>
            </a:r>
            <a:r>
              <a:rPr lang="fr-FR" sz="2000" u="sng" dirty="0" err="1" smtClean="0"/>
              <a:t>min_df</a:t>
            </a:r>
            <a:r>
              <a:rPr lang="fr-FR" sz="2000" u="sng" dirty="0" smtClean="0"/>
              <a:t> optimal</a:t>
            </a:r>
            <a:endParaRPr lang="fr-FR" sz="2000" u="sng" dirty="0" smtClean="0"/>
          </a:p>
        </p:txBody>
      </p:sp>
      <p:pic>
        <p:nvPicPr>
          <p:cNvPr id="5" name="Image 4" descr="min_d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5772" y="2865073"/>
            <a:ext cx="7028596" cy="3084207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txDef>
      <a:spPr/>
      <a:bodyPr vert="horz">
        <a:spAutoFit/>
      </a:bodyPr>
      <a:lstStyle>
        <a:defPPr marL="274320" indent="-274320">
          <a:spcBef>
            <a:spcPts val="600"/>
          </a:spcBef>
          <a:buClr>
            <a:schemeClr val="accent1"/>
          </a:buClr>
          <a:buSzPct val="70000"/>
          <a:defRPr sz="2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15475</TotalTime>
  <Words>543</Words>
  <Application>Microsoft Office PowerPoint</Application>
  <PresentationFormat>Affichage à l'écran (4:3)</PresentationFormat>
  <Paragraphs>115</Paragraphs>
  <Slides>19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Oriel</vt:lpstr>
      <vt:lpstr>                                Projet 5  Catégorisez Automatiquement Des Questions</vt:lpstr>
      <vt:lpstr>Introduction </vt:lpstr>
      <vt:lpstr>Récupération des données</vt:lpstr>
      <vt:lpstr>Pré Traitement </vt:lpstr>
      <vt:lpstr>Exploration</vt:lpstr>
      <vt:lpstr>Latent Dirichlet Allocation (LDA)</vt:lpstr>
      <vt:lpstr> Apprentissage Supervisé-Méthodologie</vt:lpstr>
      <vt:lpstr>Apprentissage Supervisé- Modélisation</vt:lpstr>
      <vt:lpstr>Bag of Word (BOW)</vt:lpstr>
      <vt:lpstr>Bag of Word (BOW) - Visualisation</vt:lpstr>
      <vt:lpstr>Réseau de Neuronnes</vt:lpstr>
      <vt:lpstr>Word2Vect</vt:lpstr>
      <vt:lpstr>Universal Sentences Encoder (USE)</vt:lpstr>
      <vt:lpstr>Bidirectional Encoder Representations for Transformers (BERT)</vt:lpstr>
      <vt:lpstr>Comparaison des modèles et Sélection</vt:lpstr>
      <vt:lpstr>Gestion de version avec Git</vt:lpstr>
      <vt:lpstr>Gestion de version avec Git</vt:lpstr>
      <vt:lpstr>Déploiement en ligne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vad</dc:creator>
  <cp:lastModifiedBy>vad</cp:lastModifiedBy>
  <cp:revision>910</cp:revision>
  <dcterms:created xsi:type="dcterms:W3CDTF">2021-08-28T19:38:02Z</dcterms:created>
  <dcterms:modified xsi:type="dcterms:W3CDTF">2023-07-09T09:01:42Z</dcterms:modified>
</cp:coreProperties>
</file>