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1" r:id="rId4"/>
    <p:sldId id="262" r:id="rId5"/>
    <p:sldId id="260" r:id="rId6"/>
    <p:sldId id="261" r:id="rId7"/>
    <p:sldId id="265" r:id="rId8"/>
    <p:sldId id="264" r:id="rId9"/>
    <p:sldId id="291" r:id="rId10"/>
    <p:sldId id="270" r:id="rId11"/>
    <p:sldId id="277" r:id="rId12"/>
    <p:sldId id="278" r:id="rId13"/>
    <p:sldId id="294" r:id="rId14"/>
    <p:sldId id="292" r:id="rId15"/>
    <p:sldId id="293" r:id="rId16"/>
    <p:sldId id="289" r:id="rId17"/>
    <p:sldId id="28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0" autoAdjust="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13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1620-A45D-43D5-B5F2-8E5A944D39AC}" type="datetimeFigureOut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D59B-3783-4F60-A628-EA7B2C04D35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8B57-88FF-4DC0-9EE1-C138F2E0DD88}" type="datetimeFigureOut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08E1-0AE7-42A9-8C0B-2C440831A6E9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6F271-62DF-4FBF-83BC-0CF6F68F13A3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CBD-AD0F-4C62-BC47-0E4AE2217A99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3A7D-9EE0-4B8B-8037-C79E9709E685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765BE-E2D1-4E42-A0EB-83FC2230976D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EF11F-D2FC-4A74-A2EF-9F989EF8D707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B38-6C0D-46BB-B772-644228D1003C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1597-D581-436F-8849-385B6BD53000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87AC66-3E8F-4B04-A1FC-59A4B3470FC0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AF76-253F-42A2-B61E-96F007F4E420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4C6B85-8EB5-4CC8-84A7-CCA6341BC22C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6D15D-4171-43D3-BF78-F6E1CF3D74E6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72937-F7B7-473C-8356-FA2EF7933F71}" type="datetime1">
              <a:rPr lang="en-GB" smtClean="0"/>
              <a:pPr/>
              <a:t>30/03/2023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3 - Anticipez les besoins en consommation de bâtiments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6083442"/>
            <a:ext cx="6172200" cy="585918"/>
          </a:xfrm>
        </p:spPr>
        <p:txBody>
          <a:bodyPr/>
          <a:lstStyle/>
          <a:p>
            <a:r>
              <a:rPr lang="fr-FR" dirty="0" smtClean="0"/>
              <a:t>Mars</a:t>
            </a:r>
            <a:r>
              <a:rPr lang="en-US" dirty="0" smtClean="0"/>
              <a:t> 2023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2267744" y="5229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David Depouez</a:t>
            </a:r>
            <a:endParaRPr lang="en-GB" dirty="0"/>
          </a:p>
        </p:txBody>
      </p:sp>
      <p:pic>
        <p:nvPicPr>
          <p:cNvPr id="7" name="Image 6" descr="Screenshot 2023-03-20 at 10-24-13 Anticipez les besoins en consommation de bâtiments - OpenClassroo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332656"/>
            <a:ext cx="4259949" cy="125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86800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 Régularisation des Modèles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1196752"/>
            <a:ext cx="8424936" cy="492442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Éviter le sur apprentissage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Ajout de contraintes sur les modèles (hyper paramètres)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Recherche des hyper paramètres optimum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Trois méthodes utilisées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err="1" smtClean="0"/>
              <a:t>GridSearchCV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Algorithmes optimisés (ex </a:t>
            </a:r>
            <a:r>
              <a:rPr lang="fr-FR" sz="2400" dirty="0" err="1" smtClean="0"/>
              <a:t>RidgeCV</a:t>
            </a:r>
            <a:r>
              <a:rPr lang="fr-FR" sz="2400" dirty="0" smtClean="0"/>
              <a:t>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A la main avec une simple boucle for…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30622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métriques utilisées pour l’évaluation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852383"/>
            <a:ext cx="7848872" cy="58169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MSE (l’erreur quadratique moyenne)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RMSE (la racine de l’erreur quadratique moyenne)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R2 (le coefficient de détermination)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3203848" y="1916832"/>
          <a:ext cx="2376264" cy="901341"/>
        </p:xfrm>
        <a:graphic>
          <a:graphicData uri="http://schemas.openxmlformats.org/presentationml/2006/ole">
            <p:oleObj spid="_x0000_s1027" name="Équation" r:id="rId3" imgW="110484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042494" y="3711789"/>
          <a:ext cx="2465610" cy="941347"/>
        </p:xfrm>
        <a:graphic>
          <a:graphicData uri="http://schemas.openxmlformats.org/presentationml/2006/ole">
            <p:oleObj spid="_x0000_s1028" name="Équation" r:id="rId4" imgW="1231560" imgH="4698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475656" y="5429598"/>
          <a:ext cx="2218581" cy="1239762"/>
        </p:xfrm>
        <a:graphic>
          <a:graphicData uri="http://schemas.openxmlformats.org/presentationml/2006/ole">
            <p:oleObj spid="_x0000_s1029" name="Équation" r:id="rId5" imgW="1206360" imgH="6728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436096" y="5589240"/>
          <a:ext cx="1584176" cy="867372"/>
        </p:xfrm>
        <a:graphic>
          <a:graphicData uri="http://schemas.openxmlformats.org/presentationml/2006/ole">
            <p:oleObj spid="_x0000_s1030" name="Équation" r:id="rId6" imgW="812520" imgH="444240" progId="Equation.3">
              <p:embed/>
            </p:oleObj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139952" y="5733256"/>
            <a:ext cx="811441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400" dirty="0" smtClean="0"/>
              <a:t>avec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7467600" cy="634082"/>
          </a:xfrm>
        </p:spPr>
        <p:txBody>
          <a:bodyPr/>
          <a:lstStyle/>
          <a:p>
            <a:r>
              <a:rPr lang="fr-FR" dirty="0" smtClean="0"/>
              <a:t>Régressions linéaires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95736" y="6269250"/>
            <a:ext cx="482453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Convergence des métriques sur </a:t>
            </a:r>
            <a:r>
              <a:rPr lang="fr-FR" sz="2000" u="sng" dirty="0" err="1" smtClean="0"/>
              <a:t>Ridge</a:t>
            </a:r>
            <a:endParaRPr lang="fr-FR" sz="2000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95536" y="836712"/>
            <a:ext cx="7992888" cy="395492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Régression linéaire (Baseline).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Régression </a:t>
            </a:r>
            <a:r>
              <a:rPr lang="fr-FR" sz="2400" dirty="0" err="1" smtClean="0"/>
              <a:t>Ridge</a:t>
            </a:r>
            <a:r>
              <a:rPr lang="fr-FR" sz="2400" dirty="0" smtClean="0"/>
              <a:t>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Régression Lasso.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Pour les versions régularisées deux méthodes: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err="1" smtClean="0"/>
              <a:t>RidgeCV</a:t>
            </a:r>
            <a:r>
              <a:rPr lang="fr-FR" sz="2400" dirty="0" smtClean="0"/>
              <a:t> / </a:t>
            </a:r>
            <a:r>
              <a:rPr lang="fr-FR" sz="2400" dirty="0" err="1" smtClean="0"/>
              <a:t>LassoCV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err="1" smtClean="0"/>
              <a:t>Ridge</a:t>
            </a:r>
            <a:r>
              <a:rPr lang="fr-FR" sz="2400" dirty="0" smtClean="0"/>
              <a:t> et lasso avec régularisation manuelle et </a:t>
            </a:r>
            <a:r>
              <a:rPr lang="fr-FR" sz="2400" dirty="0" err="1" smtClean="0"/>
              <a:t>cross_validate</a:t>
            </a:r>
            <a:r>
              <a:rPr lang="fr-FR" sz="2400" dirty="0" smtClean="0"/>
              <a:t>()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fr-FR" sz="2400" dirty="0" smtClean="0"/>
          </a:p>
        </p:txBody>
      </p:sp>
      <p:pic>
        <p:nvPicPr>
          <p:cNvPr id="5" name="Image 4" descr="ridgeMetricsTarget-1-Energy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47" y="4355592"/>
            <a:ext cx="8036553" cy="1953728"/>
          </a:xfrm>
          <a:prstGeom prst="rect">
            <a:avLst/>
          </a:prstGeom>
        </p:spPr>
      </p:pic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5292080" y="1268760"/>
          <a:ext cx="1497766" cy="576064"/>
        </p:xfrm>
        <a:graphic>
          <a:graphicData uri="http://schemas.openxmlformats.org/presentationml/2006/ole">
            <p:oleObj spid="_x0000_s25602" name="Équation" r:id="rId4" imgW="660240" imgH="2538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292080" y="1931492"/>
          <a:ext cx="1527175" cy="633412"/>
        </p:xfrm>
        <a:graphic>
          <a:graphicData uri="http://schemas.openxmlformats.org/presentationml/2006/ole">
            <p:oleObj spid="_x0000_s25603" name="Équation" r:id="rId5" imgW="67284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Méthodes d’arbres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548680"/>
            <a:ext cx="6120680" cy="626325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Decision</a:t>
            </a:r>
            <a:r>
              <a:rPr lang="fr-FR" sz="2400" dirty="0" smtClean="0"/>
              <a:t> </a:t>
            </a:r>
            <a:r>
              <a:rPr lang="fr-FR" sz="2400" dirty="0" err="1" smtClean="0"/>
              <a:t>Tree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max </a:t>
            </a:r>
            <a:r>
              <a:rPr lang="fr-FR" sz="2400" dirty="0" err="1" smtClean="0"/>
              <a:t>depth</a:t>
            </a:r>
            <a:r>
              <a:rPr lang="fr-FR" sz="2400" dirty="0" smtClean="0"/>
              <a:t> (3-6)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Min </a:t>
            </a:r>
            <a:r>
              <a:rPr lang="fr-FR" sz="2400" dirty="0" err="1" smtClean="0"/>
              <a:t>sample</a:t>
            </a:r>
            <a:r>
              <a:rPr lang="fr-FR" sz="2400" dirty="0" smtClean="0"/>
              <a:t> split (10-40)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Min </a:t>
            </a:r>
            <a:r>
              <a:rPr lang="fr-FR" sz="2400" dirty="0" err="1" smtClean="0"/>
              <a:t>sample</a:t>
            </a:r>
            <a:r>
              <a:rPr lang="fr-FR" sz="2400" dirty="0" smtClean="0"/>
              <a:t> </a:t>
            </a:r>
            <a:r>
              <a:rPr lang="fr-FR" sz="2400" dirty="0" err="1" smtClean="0"/>
              <a:t>leaf</a:t>
            </a:r>
            <a:r>
              <a:rPr lang="fr-FR" sz="2400" dirty="0" smtClean="0"/>
              <a:t> (2-5,10)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Random</a:t>
            </a:r>
            <a:r>
              <a:rPr lang="fr-FR" sz="2400" dirty="0" smtClean="0"/>
              <a:t> Forest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max </a:t>
            </a:r>
            <a:r>
              <a:rPr lang="fr-FR" sz="2400" dirty="0" err="1" smtClean="0"/>
              <a:t>depth</a:t>
            </a:r>
            <a:r>
              <a:rPr lang="fr-FR" sz="2400" dirty="0" smtClean="0"/>
              <a:t> (2,4,5)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Min </a:t>
            </a:r>
            <a:r>
              <a:rPr lang="fr-FR" sz="2400" dirty="0" err="1" smtClean="0"/>
              <a:t>sample</a:t>
            </a:r>
            <a:r>
              <a:rPr lang="fr-FR" sz="2400" dirty="0" smtClean="0"/>
              <a:t> split (10,20)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Min </a:t>
            </a:r>
            <a:r>
              <a:rPr lang="fr-FR" sz="2400" dirty="0" err="1" smtClean="0"/>
              <a:t>sample</a:t>
            </a:r>
            <a:r>
              <a:rPr lang="fr-FR" sz="2400" dirty="0" smtClean="0"/>
              <a:t> </a:t>
            </a:r>
            <a:r>
              <a:rPr lang="fr-FR" sz="2400" dirty="0" err="1" smtClean="0"/>
              <a:t>leaf</a:t>
            </a:r>
            <a:r>
              <a:rPr lang="fr-FR" sz="2400" dirty="0" smtClean="0"/>
              <a:t> (2,5)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Nombre d’estimateurs (100,300,500)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Gradient </a:t>
            </a:r>
            <a:r>
              <a:rPr lang="fr-FR" sz="2400" dirty="0" err="1" smtClean="0"/>
              <a:t>Boosting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max </a:t>
            </a:r>
            <a:r>
              <a:rPr lang="fr-FR" sz="2400" dirty="0" err="1" smtClean="0"/>
              <a:t>depth</a:t>
            </a:r>
            <a:r>
              <a:rPr lang="fr-FR" sz="2400" dirty="0" smtClean="0"/>
              <a:t> (3-6)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Min </a:t>
            </a:r>
            <a:r>
              <a:rPr lang="fr-FR" sz="2400" dirty="0" err="1" smtClean="0"/>
              <a:t>sample</a:t>
            </a:r>
            <a:r>
              <a:rPr lang="fr-FR" sz="2400" dirty="0" smtClean="0"/>
              <a:t> split (10,20)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Learning rate (0.05,0,1)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Nombre d’estimateurs (300,600)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96136" y="620688"/>
            <a:ext cx="2736304" cy="90794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GridSearchCV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5 </a:t>
            </a:r>
            <a:r>
              <a:rPr lang="fr-FR" sz="2400" dirty="0" err="1" smtClean="0"/>
              <a:t>folds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003232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Comparaison des Algorithmes pour l’</a:t>
            </a:r>
            <a:r>
              <a:rPr lang="fr-FR" dirty="0" err="1" smtClean="0"/>
              <a:t>energie</a:t>
            </a:r>
            <a:endParaRPr lang="fr-FR" dirty="0"/>
          </a:p>
        </p:txBody>
      </p:sp>
      <p:pic>
        <p:nvPicPr>
          <p:cNvPr id="3" name="Image 2" descr="resultsTarget-1-ave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836712"/>
            <a:ext cx="5973784" cy="2448272"/>
          </a:xfrm>
          <a:prstGeom prst="rect">
            <a:avLst/>
          </a:prstGeom>
        </p:spPr>
      </p:pic>
      <p:pic>
        <p:nvPicPr>
          <p:cNvPr id="4" name="Image 3" descr="resultsTarget-1-sans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861048"/>
            <a:ext cx="5904656" cy="24114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15816" y="6269250"/>
            <a:ext cx="338437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Sans </a:t>
            </a:r>
            <a:r>
              <a:rPr lang="fr-FR" sz="2000" u="sng" dirty="0" err="1" smtClean="0"/>
              <a:t>Energy</a:t>
            </a:r>
            <a:r>
              <a:rPr lang="fr-FR" sz="2000" u="sng" dirty="0" smtClean="0"/>
              <a:t> Star Code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87824" y="3284984"/>
            <a:ext cx="3168352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Avec </a:t>
            </a:r>
            <a:r>
              <a:rPr lang="fr-FR" sz="2000" u="sng" dirty="0" err="1" smtClean="0"/>
              <a:t>Energy</a:t>
            </a:r>
            <a:r>
              <a:rPr lang="fr-FR" sz="2000" u="sng" dirty="0" smtClean="0"/>
              <a:t> Star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147248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Comparaison des Algorithmes pour les GHG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915816" y="6269250"/>
            <a:ext cx="338437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Sans </a:t>
            </a:r>
            <a:r>
              <a:rPr lang="fr-FR" sz="2000" u="sng" dirty="0" err="1" smtClean="0"/>
              <a:t>Energy</a:t>
            </a:r>
            <a:r>
              <a:rPr lang="fr-FR" sz="2000" u="sng" dirty="0" smtClean="0"/>
              <a:t> Star Code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87824" y="3284984"/>
            <a:ext cx="3168352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Avec </a:t>
            </a:r>
            <a:r>
              <a:rPr lang="fr-FR" sz="2000" u="sng" dirty="0" err="1" smtClean="0"/>
              <a:t>Energy</a:t>
            </a:r>
            <a:r>
              <a:rPr lang="fr-FR" sz="2000" u="sng" dirty="0" smtClean="0"/>
              <a:t> Star Code</a:t>
            </a:r>
          </a:p>
        </p:txBody>
      </p:sp>
      <p:pic>
        <p:nvPicPr>
          <p:cNvPr id="7" name="Image 6" descr="resultsTarget-2-ave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836712"/>
            <a:ext cx="5832648" cy="2410185"/>
          </a:xfrm>
          <a:prstGeom prst="rect">
            <a:avLst/>
          </a:prstGeom>
        </p:spPr>
      </p:pic>
      <p:pic>
        <p:nvPicPr>
          <p:cNvPr id="8" name="Image 7" descr="resultsTarget-2-sans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448" y="3789040"/>
            <a:ext cx="5847856" cy="2413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Importance des variables (SHAP)</a:t>
            </a:r>
            <a:endParaRPr lang="fr-FR" dirty="0"/>
          </a:p>
        </p:txBody>
      </p:sp>
      <p:pic>
        <p:nvPicPr>
          <p:cNvPr id="3" name="Image 2" descr="shapTarget-1-ave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96752"/>
            <a:ext cx="3900043" cy="4649786"/>
          </a:xfrm>
          <a:prstGeom prst="rect">
            <a:avLst/>
          </a:prstGeom>
        </p:spPr>
      </p:pic>
      <p:pic>
        <p:nvPicPr>
          <p:cNvPr id="5" name="Image 4" descr="shapTarget-2-ave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96752"/>
            <a:ext cx="3891201" cy="46805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63688" y="6125234"/>
            <a:ext cx="122413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Énergie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28184" y="6093296"/>
            <a:ext cx="122413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err="1" smtClean="0"/>
              <a:t>GHGs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0706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496944" cy="3062377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Les méthodes avec arbres donnent de meilleurs </a:t>
            </a:r>
            <a:r>
              <a:rPr lang="fr-FR" dirty="0" smtClean="0"/>
              <a:t>résultats pour ce projet.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C’est le gradient </a:t>
            </a:r>
            <a:r>
              <a:rPr lang="fr-FR" dirty="0" err="1" smtClean="0"/>
              <a:t>Boosting</a:t>
            </a:r>
            <a:r>
              <a:rPr lang="fr-FR" dirty="0" smtClean="0"/>
              <a:t> qui fonctionne le mieux ici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L’</a:t>
            </a:r>
            <a:r>
              <a:rPr lang="fr-FR" dirty="0" err="1" smtClean="0"/>
              <a:t>Energy</a:t>
            </a:r>
            <a:r>
              <a:rPr lang="fr-FR" dirty="0" smtClean="0"/>
              <a:t> Star Code à un impact modéré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184482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Déterminer la consommation en énergie et en gaz à effet de serre des </a:t>
            </a:r>
            <a:r>
              <a:rPr lang="fr-FR" sz="2400" dirty="0" smtClean="0"/>
              <a:t>bâtiments </a:t>
            </a:r>
            <a:r>
              <a:rPr lang="fr-FR" sz="2400" dirty="0" smtClean="0"/>
              <a:t>de la ville de Seattle.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va utiliser des algorithmes d’apprentissage supervisé.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C’est un problème de régression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va </a:t>
            </a:r>
            <a:r>
              <a:rPr lang="fr-FR" sz="2400" dirty="0" smtClean="0"/>
              <a:t>également étudier </a:t>
            </a:r>
            <a:r>
              <a:rPr lang="fr-FR" sz="2400" dirty="0" smtClean="0"/>
              <a:t>l’impact de l’</a:t>
            </a:r>
            <a:r>
              <a:rPr lang="fr-FR" sz="2400" dirty="0" err="1" smtClean="0"/>
              <a:t>Energie</a:t>
            </a:r>
            <a:r>
              <a:rPr lang="fr-FR" sz="2400" dirty="0" smtClean="0"/>
              <a:t> Star Score </a:t>
            </a:r>
            <a:r>
              <a:rPr lang="fr-FR" sz="2400" dirty="0" smtClean="0"/>
              <a:t>sur les </a:t>
            </a:r>
            <a:r>
              <a:rPr lang="fr-FR" sz="2400" dirty="0" smtClean="0"/>
              <a:t>différents modèles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/>
          </a:p>
        </p:txBody>
      </p:sp>
      <p:pic>
        <p:nvPicPr>
          <p:cNvPr id="5" name="Image 4" descr="energy-star8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16632"/>
            <a:ext cx="1656184" cy="1676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Récupération des données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134076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On récupère les données et on commence le nettoyage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Suppression d’observations (lignes)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2400" dirty="0" smtClean="0"/>
              <a:t> On supprime les bâtiments destinés à un usage résidentiel</a:t>
            </a:r>
          </a:p>
          <a:p>
            <a:pPr lvl="1">
              <a:buClr>
                <a:schemeClr val="accent4"/>
              </a:buClr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Suppression de variables (colonnes)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2400" dirty="0" smtClean="0"/>
              <a:t> Plus de 50% de valeurs manquantes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2400" dirty="0" smtClean="0"/>
              <a:t> Trop forte corrélation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2400" dirty="0" smtClean="0"/>
              <a:t> Non pertinentes pour l’étude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38698"/>
            <a:ext cx="7776864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Quelle Donnée de Localisation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879103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Plusieurs variables existent :</a:t>
            </a:r>
          </a:p>
          <a:p>
            <a:pPr>
              <a:buClr>
                <a:schemeClr val="accent1"/>
              </a:buClr>
            </a:pPr>
            <a:r>
              <a:rPr lang="fr-FR" sz="2400" dirty="0" smtClean="0"/>
              <a:t> (Latitude, Longitude, District Code, </a:t>
            </a:r>
            <a:r>
              <a:rPr lang="fr-FR" sz="2400" dirty="0" err="1" smtClean="0"/>
              <a:t>Address</a:t>
            </a:r>
            <a:r>
              <a:rPr lang="fr-FR" sz="2400" dirty="0" smtClean="0"/>
              <a:t>, </a:t>
            </a:r>
            <a:r>
              <a:rPr lang="fr-FR" sz="2400" dirty="0" err="1" smtClean="0"/>
              <a:t>Neighborhood</a:t>
            </a: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va utiliser la variable </a:t>
            </a:r>
            <a:r>
              <a:rPr lang="fr-FR" sz="2400" dirty="0" err="1" smtClean="0"/>
              <a:t>Neighborhood</a:t>
            </a:r>
            <a:endParaRPr lang="fr-FR" sz="2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6012160" y="3297178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Représentation codée du </a:t>
            </a:r>
            <a:r>
              <a:rPr lang="fr-FR" sz="2000" u="sng" dirty="0" err="1" smtClean="0"/>
              <a:t>neighborhood</a:t>
            </a:r>
            <a:endParaRPr lang="fr-FR" sz="2000" u="sng" dirty="0" smtClean="0"/>
          </a:p>
        </p:txBody>
      </p:sp>
      <p:pic>
        <p:nvPicPr>
          <p:cNvPr id="7" name="Image 6" descr="localis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38168"/>
            <a:ext cx="5832648" cy="41032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6300192" y="4149080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7467600" cy="562074"/>
          </a:xfrm>
        </p:spPr>
        <p:txBody>
          <a:bodyPr>
            <a:normAutofit/>
          </a:bodyPr>
          <a:lstStyle/>
          <a:p>
            <a:r>
              <a:rPr lang="en-GB" dirty="0" smtClean="0"/>
              <a:t>Les </a:t>
            </a:r>
            <a:r>
              <a:rPr lang="en-GB" dirty="0" err="1" smtClean="0"/>
              <a:t>Cibles</a:t>
            </a:r>
            <a:r>
              <a:rPr lang="en-GB" dirty="0" smtClean="0"/>
              <a:t> de la </a:t>
            </a:r>
            <a:r>
              <a:rPr lang="en-GB" dirty="0" err="1" smtClean="0"/>
              <a:t>Modélisation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395536" y="98072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Deux cibles à étudier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55571" y="3028890"/>
            <a:ext cx="344036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Représentation de l énergie</a:t>
            </a:r>
          </a:p>
        </p:txBody>
      </p:sp>
      <p:pic>
        <p:nvPicPr>
          <p:cNvPr id="7" name="Image 6" descr="Target-1-His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484784"/>
            <a:ext cx="4536504" cy="2750070"/>
          </a:xfrm>
          <a:prstGeom prst="rect">
            <a:avLst/>
          </a:prstGeom>
        </p:spPr>
      </p:pic>
      <p:pic>
        <p:nvPicPr>
          <p:cNvPr id="8" name="Image 7" descr="Target-2-Hi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077072"/>
            <a:ext cx="4565424" cy="27363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913888" y="4653136"/>
            <a:ext cx="3762568" cy="7848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Représentation des émissions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de Gaz à effet de serre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788024" y="5589240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051720" y="2060848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fr-FR" dirty="0" smtClean="0"/>
              <a:t>Valeurs </a:t>
            </a:r>
            <a:r>
              <a:rPr lang="fr-FR" dirty="0" err="1" smtClean="0"/>
              <a:t>abérantes</a:t>
            </a:r>
            <a:r>
              <a:rPr lang="fr-FR" dirty="0" smtClean="0"/>
              <a:t> et Atypiques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traite les </a:t>
            </a:r>
            <a:r>
              <a:rPr lang="fr-FR" sz="2400" dirty="0" err="1" smtClean="0"/>
              <a:t>outliers</a:t>
            </a:r>
            <a:r>
              <a:rPr lang="fr-FR" sz="2400" dirty="0" smtClean="0"/>
              <a:t> en faisant un clip des valeurs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573325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Quelques </a:t>
            </a:r>
            <a:r>
              <a:rPr lang="fr-FR" sz="2000" u="sng" dirty="0" err="1" smtClean="0"/>
              <a:t>boxplots</a:t>
            </a:r>
            <a:r>
              <a:rPr lang="fr-FR" sz="2000" u="sng" dirty="0" smtClean="0"/>
              <a:t> après le traitement des </a:t>
            </a:r>
            <a:r>
              <a:rPr lang="fr-FR" sz="2000" u="sng" dirty="0" err="1" smtClean="0"/>
              <a:t>outliers</a:t>
            </a:r>
            <a:endParaRPr lang="fr-FR" sz="2000" u="sng" dirty="0" smtClean="0"/>
          </a:p>
        </p:txBody>
      </p:sp>
      <p:pic>
        <p:nvPicPr>
          <p:cNvPr id="5" name="Image 4" descr="ReductionBoxPl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1" y="1951521"/>
            <a:ext cx="8511155" cy="3349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Transformation de Variables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268760"/>
            <a:ext cx="4248472" cy="135421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Étalement des données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Amplitude de variation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3767" y="3244914"/>
            <a:ext cx="2238113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Données initiales</a:t>
            </a:r>
          </a:p>
        </p:txBody>
      </p:sp>
      <p:pic>
        <p:nvPicPr>
          <p:cNvPr id="8" name="Image 7" descr="electriciteAvant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836712"/>
            <a:ext cx="4028084" cy="2808312"/>
          </a:xfrm>
          <a:prstGeom prst="rect">
            <a:avLst/>
          </a:prstGeom>
        </p:spPr>
      </p:pic>
      <p:pic>
        <p:nvPicPr>
          <p:cNvPr id="9" name="Image 8" descr="electriciteApres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329" y="4005064"/>
            <a:ext cx="4030655" cy="27363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580112" y="4221088"/>
            <a:ext cx="2815194" cy="7848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Après transformation</a:t>
            </a:r>
          </a:p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 logarithmique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788024" y="5229200"/>
            <a:ext cx="23042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987824" y="2924944"/>
            <a:ext cx="15121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23528" y="44624"/>
            <a:ext cx="7920880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Finalisation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00192" y="4653136"/>
            <a:ext cx="2007281" cy="7848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Plus de valeurs</a:t>
            </a:r>
          </a:p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 manquantes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51520" y="884907"/>
            <a:ext cx="8352928" cy="261610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Certaines variables sont catégorielles (</a:t>
            </a:r>
            <a:r>
              <a:rPr lang="fr-FR" sz="2400" dirty="0" err="1" smtClean="0"/>
              <a:t>Neighborhood</a:t>
            </a:r>
            <a:r>
              <a:rPr lang="fr-FR" sz="2400" dirty="0" smtClean="0"/>
              <a:t> et </a:t>
            </a:r>
            <a:r>
              <a:rPr lang="fr-FR" sz="2400" dirty="0" err="1" smtClean="0"/>
              <a:t>Primary</a:t>
            </a:r>
            <a:r>
              <a:rPr lang="fr-FR" sz="2400" dirty="0" smtClean="0"/>
              <a:t>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 Type)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Problème pour un problème de régression …!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… On utilise du One Hot </a:t>
            </a:r>
            <a:r>
              <a:rPr lang="fr-FR" sz="2400" dirty="0" err="1" smtClean="0"/>
              <a:t>Encoding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Traitement des valeurs manquantes par </a:t>
            </a:r>
            <a:r>
              <a:rPr lang="fr-FR" sz="2400" dirty="0" err="1" smtClean="0"/>
              <a:t>kNN</a:t>
            </a:r>
            <a:endParaRPr lang="fr-FR" sz="2400" dirty="0" smtClean="0"/>
          </a:p>
        </p:txBody>
      </p:sp>
      <p:pic>
        <p:nvPicPr>
          <p:cNvPr id="5" name="Image 4" descr="missingNo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991151"/>
            <a:ext cx="5544616" cy="267820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>
            <a:off x="5940152" y="5589240"/>
            <a:ext cx="13681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768" y="116632"/>
            <a:ext cx="7467600" cy="562074"/>
          </a:xfrm>
        </p:spPr>
        <p:txBody>
          <a:bodyPr/>
          <a:lstStyle/>
          <a:p>
            <a:r>
              <a:rPr lang="fr-FR" dirty="0" smtClean="0"/>
              <a:t>Préparation des données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764704"/>
            <a:ext cx="8568952" cy="395492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Mise à l’échelle des données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 les données ont </a:t>
            </a:r>
            <a:r>
              <a:rPr lang="el-GR" sz="2400" dirty="0" smtClean="0"/>
              <a:t>µ</a:t>
            </a:r>
            <a:r>
              <a:rPr lang="fr-FR" sz="2400" dirty="0" smtClean="0"/>
              <a:t> = 0 et </a:t>
            </a:r>
            <a:r>
              <a:rPr lang="el-GR" sz="2400" dirty="0" smtClean="0"/>
              <a:t>σ</a:t>
            </a:r>
            <a:r>
              <a:rPr lang="fr-FR" sz="2400" dirty="0" smtClean="0"/>
              <a:t> = 1.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Séparation du </a:t>
            </a:r>
            <a:r>
              <a:rPr lang="fr-FR" sz="2400" dirty="0" err="1" smtClean="0"/>
              <a:t>dataset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 80% Entrainement et 20% Test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Validation croisée sur l’ensemble d’entrainement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L’ensemble d’entrainement est divisé en 5 </a:t>
            </a:r>
            <a:r>
              <a:rPr lang="fr-FR" sz="2400" dirty="0" err="1" smtClean="0"/>
              <a:t>folds</a:t>
            </a:r>
            <a:r>
              <a:rPr lang="fr-FR" sz="2400" dirty="0" smtClean="0"/>
              <a:t>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On entraine le modèle sur 4 </a:t>
            </a:r>
            <a:r>
              <a:rPr lang="fr-FR" sz="2400" dirty="0" err="1" smtClean="0"/>
              <a:t>folds</a:t>
            </a:r>
            <a:r>
              <a:rPr lang="fr-FR" sz="2400" dirty="0" smtClean="0"/>
              <a:t>, on test sur le dernier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On réitère 5 fois en changeant de </a:t>
            </a:r>
            <a:r>
              <a:rPr lang="fr-FR" sz="2400" dirty="0" err="1" smtClean="0"/>
              <a:t>fold</a:t>
            </a:r>
            <a:r>
              <a:rPr lang="fr-FR" sz="2400" dirty="0" smtClean="0"/>
              <a:t> de test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99592" y="5621178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739008" y="4789020"/>
            <a:ext cx="3240360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i="1" dirty="0" err="1" smtClean="0"/>
              <a:t>Folds</a:t>
            </a:r>
            <a:r>
              <a:rPr lang="fr-FR" sz="2000" i="1" dirty="0" smtClean="0"/>
              <a:t>  pour entrainement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35696" y="6237312"/>
            <a:ext cx="453650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Exemple pour la première itération.</a:t>
            </a:r>
          </a:p>
        </p:txBody>
      </p:sp>
      <p:sp>
        <p:nvSpPr>
          <p:cNvPr id="9" name="Accolade ouvrante 8"/>
          <p:cNvSpPr/>
          <p:nvPr/>
        </p:nvSpPr>
        <p:spPr>
          <a:xfrm rot="5400000">
            <a:off x="3179168" y="3028890"/>
            <a:ext cx="288032" cy="47525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Accolade ouvrante 9"/>
          <p:cNvSpPr/>
          <p:nvPr/>
        </p:nvSpPr>
        <p:spPr>
          <a:xfrm rot="5400000">
            <a:off x="6275512" y="4829090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627440" y="4789020"/>
            <a:ext cx="194421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i="1" dirty="0" err="1" smtClean="0"/>
              <a:t>Fold</a:t>
            </a:r>
            <a:r>
              <a:rPr lang="fr-FR" sz="2000" i="1" dirty="0" smtClean="0"/>
              <a:t> pour test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/>
      <a:bodyPr vert="horz">
        <a:spAutoFit/>
      </a:bodyPr>
      <a:lstStyle>
        <a:defPPr marL="274320" indent="-274320">
          <a:spcBef>
            <a:spcPts val="600"/>
          </a:spcBef>
          <a:buClr>
            <a:schemeClr val="accent1"/>
          </a:buClr>
          <a:buSzPct val="70000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7787</TotalTime>
  <Words>573</Words>
  <Application>Microsoft Office PowerPoint</Application>
  <PresentationFormat>Affichage à l'écran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Oriel</vt:lpstr>
      <vt:lpstr>Équation</vt:lpstr>
      <vt:lpstr>Projet 3 - Anticipez les besoins en consommation de bâtiments</vt:lpstr>
      <vt:lpstr>Introduction </vt:lpstr>
      <vt:lpstr>Récupération des données</vt:lpstr>
      <vt:lpstr>Quelle Donnée de Localisation ?</vt:lpstr>
      <vt:lpstr>Les Cibles de la Modélisation</vt:lpstr>
      <vt:lpstr>Valeurs abérantes et Atypiques</vt:lpstr>
      <vt:lpstr>Transformation de Variables</vt:lpstr>
      <vt:lpstr>Finalisation</vt:lpstr>
      <vt:lpstr>Préparation des données</vt:lpstr>
      <vt:lpstr> Régularisation des Modèles</vt:lpstr>
      <vt:lpstr>métriques utilisées pour l’évaluation</vt:lpstr>
      <vt:lpstr>Régressions linéaires</vt:lpstr>
      <vt:lpstr>Méthodes d’arbres</vt:lpstr>
      <vt:lpstr>Comparaison des Algorithmes pour l’energie</vt:lpstr>
      <vt:lpstr>Comparaison des Algorithmes pour les GHG</vt:lpstr>
      <vt:lpstr>Importance des variables (SHAP)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vad</dc:creator>
  <cp:lastModifiedBy>vad</cp:lastModifiedBy>
  <cp:revision>560</cp:revision>
  <dcterms:created xsi:type="dcterms:W3CDTF">2021-08-28T19:38:02Z</dcterms:created>
  <dcterms:modified xsi:type="dcterms:W3CDTF">2023-03-30T16:15:40Z</dcterms:modified>
</cp:coreProperties>
</file>