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71" r:id="rId5"/>
    <p:sldId id="260" r:id="rId6"/>
    <p:sldId id="286" r:id="rId7"/>
    <p:sldId id="261" r:id="rId8"/>
    <p:sldId id="262" r:id="rId9"/>
    <p:sldId id="264" r:id="rId10"/>
    <p:sldId id="265" r:id="rId11"/>
    <p:sldId id="277" r:id="rId12"/>
    <p:sldId id="263" r:id="rId13"/>
    <p:sldId id="270" r:id="rId14"/>
    <p:sldId id="276" r:id="rId15"/>
    <p:sldId id="278" r:id="rId16"/>
    <p:sldId id="291" r:id="rId17"/>
    <p:sldId id="282" r:id="rId18"/>
    <p:sldId id="289" r:id="rId19"/>
    <p:sldId id="28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0" autoAdjust="0"/>
  </p:normalViewPr>
  <p:slideViewPr>
    <p:cSldViewPr>
      <p:cViewPr varScale="1">
        <p:scale>
          <a:sx n="81" d="100"/>
          <a:sy n="81" d="100"/>
        </p:scale>
        <p:origin x="-142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130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 smtClean="0"/>
              <a:t>Blabla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51620-A45D-43D5-B5F2-8E5A944D39AC}" type="datetimeFigureOut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D59B-3783-4F60-A628-EA7B2C04D35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 smtClean="0"/>
              <a:t>Blabla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8B57-88FF-4DC0-9EE1-C138F2E0DD88}" type="datetimeFigureOut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508E1-0AE7-42A9-8C0B-2C440831A6E9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46F271-62DF-4FBF-83BC-0CF6F68F13A3}" type="datetime1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FCBD-AD0F-4C62-BC47-0E4AE2217A99}" type="datetime1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3A7D-9EE0-4B8B-8037-C79E9709E685}" type="datetime1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1765BE-E2D1-4E42-A0EB-83FC2230976D}" type="datetime1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EEF11F-D2FC-4A74-A2EF-9F989EF8D707}" type="datetime1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CB38-6C0D-46BB-B772-644228D1003C}" type="datetime1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1597-D581-436F-8849-385B6BD53000}" type="datetime1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87AC66-3E8F-4B04-A1FC-59A4B3470FC0}" type="datetime1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AF76-253F-42A2-B61E-96F007F4E420}" type="datetime1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4C6B85-8EB5-4CC8-84A7-CCA6341BC22C}" type="datetime1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E6D15D-4171-43D3-BF78-F6E1CF3D74E6}" type="datetime1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472937-F7B7-473C-8356-FA2EF7933F71}" type="datetime1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r.openfoodfact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 2 - Concevez </a:t>
            </a:r>
            <a:r>
              <a:rPr lang="fr-FR" dirty="0" smtClean="0"/>
              <a:t>une application au service de la santé </a:t>
            </a:r>
            <a:r>
              <a:rPr lang="fr-FR" dirty="0" smtClean="0"/>
              <a:t>publique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86000" y="6083442"/>
            <a:ext cx="6172200" cy="585918"/>
          </a:xfrm>
        </p:spPr>
        <p:txBody>
          <a:bodyPr/>
          <a:lstStyle/>
          <a:p>
            <a:r>
              <a:rPr lang="fr-FR" dirty="0" smtClean="0"/>
              <a:t>Février</a:t>
            </a:r>
            <a:r>
              <a:rPr lang="en-US" dirty="0" smtClean="0"/>
              <a:t> 2023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2267744" y="522920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David Depouez</a:t>
            </a:r>
            <a:endParaRPr lang="en-GB" dirty="0"/>
          </a:p>
        </p:txBody>
      </p:sp>
      <p:pic>
        <p:nvPicPr>
          <p:cNvPr id="5" name="Image 4" descr="2560px-Sante-publique-France-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60648"/>
            <a:ext cx="3312368" cy="1869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53998"/>
          </a:xfrm>
        </p:spPr>
        <p:txBody>
          <a:bodyPr>
            <a:spAutoFit/>
          </a:bodyPr>
          <a:lstStyle/>
          <a:p>
            <a:r>
              <a:rPr lang="fr-FR" dirty="0" smtClean="0"/>
              <a:t>Traitement des valeurs manquantes 3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980728"/>
            <a:ext cx="8352928" cy="90794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Modèle </a:t>
            </a:r>
            <a:r>
              <a:rPr lang="fr-FR" sz="2400" dirty="0" smtClean="0"/>
              <a:t>KNN des plus proches voisins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Reste à traiter (Nutriscore, énergie, protéines, glucides)</a:t>
            </a:r>
          </a:p>
        </p:txBody>
      </p:sp>
      <p:pic>
        <p:nvPicPr>
          <p:cNvPr id="8" name="Image 7" descr="msnoKN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916832"/>
            <a:ext cx="8050270" cy="38164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67544" y="5661248"/>
            <a:ext cx="7693132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Représentation des valeurs manquantes avant traitement kNN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fr-FR" dirty="0" smtClean="0"/>
              <a:t>Analyse univariée sur le nutriscore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788024" y="2132856"/>
            <a:ext cx="4032448" cy="83099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400" dirty="0" smtClean="0"/>
              <a:t>Globalement les fromages ont un nutriscore élevé !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55576" y="1268760"/>
            <a:ext cx="6840760" cy="46166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Le nutriscore, une variable qualitative</a:t>
            </a:r>
          </a:p>
        </p:txBody>
      </p:sp>
      <p:pic>
        <p:nvPicPr>
          <p:cNvPr id="7" name="Image 6" descr="camembe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069710"/>
            <a:ext cx="4608512" cy="4599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95091"/>
            <a:ext cx="8496944" cy="1015663"/>
          </a:xfrm>
        </p:spPr>
        <p:txBody>
          <a:bodyPr wrap="square">
            <a:spAutoFit/>
          </a:bodyPr>
          <a:lstStyle/>
          <a:p>
            <a:r>
              <a:rPr lang="fr-FR" dirty="0" smtClean="0"/>
              <a:t>Analyse univariée sur variables continues quantitatives</a:t>
            </a:r>
            <a:endParaRPr lang="fr-FR" dirty="0"/>
          </a:p>
        </p:txBody>
      </p:sp>
      <p:pic>
        <p:nvPicPr>
          <p:cNvPr id="6" name="Image 5" descr="boxplotCarb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877943"/>
            <a:ext cx="1944216" cy="2791417"/>
          </a:xfrm>
          <a:prstGeom prst="rect">
            <a:avLst/>
          </a:prstGeom>
        </p:spPr>
      </p:pic>
      <p:pic>
        <p:nvPicPr>
          <p:cNvPr id="7" name="Image 6" descr="boxplotProtei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167783"/>
            <a:ext cx="1872208" cy="276527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7504" y="2017003"/>
            <a:ext cx="2548775" cy="907941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Histogrammes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Boxplots</a:t>
            </a:r>
          </a:p>
        </p:txBody>
      </p:sp>
      <p:pic>
        <p:nvPicPr>
          <p:cNvPr id="9" name="Image 8" descr="histoProtei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800" y="1124744"/>
            <a:ext cx="4032448" cy="2655343"/>
          </a:xfrm>
          <a:prstGeom prst="rect">
            <a:avLst/>
          </a:prstGeom>
        </p:spPr>
      </p:pic>
      <p:pic>
        <p:nvPicPr>
          <p:cNvPr id="10" name="Image 9" descr="histoCarb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3933056"/>
            <a:ext cx="3972213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686800" cy="553998"/>
          </a:xfrm>
        </p:spPr>
        <p:txBody>
          <a:bodyPr wrap="square">
            <a:spAutoFit/>
          </a:bodyPr>
          <a:lstStyle/>
          <a:p>
            <a:r>
              <a:rPr lang="fr-FR" dirty="0" smtClean="0"/>
              <a:t>Analyse bivariée entre variables continues</a:t>
            </a:r>
            <a:endParaRPr lang="fr-FR" dirty="0"/>
          </a:p>
        </p:txBody>
      </p:sp>
      <p:pic>
        <p:nvPicPr>
          <p:cNvPr id="7" name="Image 6" descr="bivarieEnerg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016" y="825066"/>
            <a:ext cx="8604448" cy="2963974"/>
          </a:xfrm>
          <a:prstGeom prst="rect">
            <a:avLst/>
          </a:prstGeom>
        </p:spPr>
      </p:pic>
      <p:pic>
        <p:nvPicPr>
          <p:cNvPr id="9" name="Image 8" descr="bivarieDiv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888432"/>
            <a:ext cx="6370097" cy="29249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82714"/>
            <a:ext cx="7467600" cy="553998"/>
          </a:xfrm>
        </p:spPr>
        <p:txBody>
          <a:bodyPr>
            <a:spAutoFit/>
          </a:bodyPr>
          <a:lstStyle/>
          <a:p>
            <a:r>
              <a:rPr lang="fr-FR" dirty="0" smtClean="0"/>
              <a:t>Analyse multivarié - heat map</a:t>
            </a:r>
            <a:endParaRPr lang="fr-FR" dirty="0"/>
          </a:p>
        </p:txBody>
      </p:sp>
      <p:pic>
        <p:nvPicPr>
          <p:cNvPr id="5" name="Image 4" descr="hea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016" y="1561981"/>
            <a:ext cx="8604448" cy="38832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fr-FR" dirty="0" smtClean="0"/>
              <a:t>Analyse Multivariée – anova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23728" y="3676962"/>
            <a:ext cx="4824536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Résultats du test pour chaque variable</a:t>
            </a:r>
          </a:p>
        </p:txBody>
      </p:sp>
      <p:pic>
        <p:nvPicPr>
          <p:cNvPr id="7" name="Image 6" descr="ano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1767" y="4077072"/>
            <a:ext cx="5374529" cy="266429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67544" y="1196753"/>
            <a:ext cx="7992888" cy="2462213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Relation entre une variable qualitative (nutriscore) et une variable quantitative.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H0, les moyennes pour chaque catégorie de nutriscore sont égales (pas de lien entre nutriscore et la variable quantitative).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H1, les moyennes sont différentes, il y a un lien.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fr-FR" dirty="0" smtClean="0"/>
              <a:t>Analyse Multivariée – ACP</a:t>
            </a:r>
            <a:endParaRPr lang="fr-FR" dirty="0"/>
          </a:p>
        </p:txBody>
      </p:sp>
      <p:pic>
        <p:nvPicPr>
          <p:cNvPr id="6" name="Image 5" descr="nouvellesComposant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324" y="4436700"/>
            <a:ext cx="6637020" cy="22326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23883" y="4109010"/>
            <a:ext cx="5152373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Décomposition des nouvelles composantes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076056" y="1340768"/>
            <a:ext cx="3456384" cy="707886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Importance relative des nouvelles composantes</a:t>
            </a:r>
          </a:p>
        </p:txBody>
      </p:sp>
      <p:pic>
        <p:nvPicPr>
          <p:cNvPr id="9" name="Image 8" descr="valeursProp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020342"/>
            <a:ext cx="4176464" cy="2984722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H="1">
            <a:off x="4644008" y="2132856"/>
            <a:ext cx="172819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fr-FR" dirty="0" smtClean="0"/>
              <a:t>Analyse Multivariée – ACP (F1 F2)</a:t>
            </a:r>
            <a:endParaRPr lang="fr-FR" dirty="0"/>
          </a:p>
        </p:txBody>
      </p:sp>
      <p:pic>
        <p:nvPicPr>
          <p:cNvPr id="5" name="Image 4" descr="F1F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9675" y="909101"/>
            <a:ext cx="6698669" cy="5904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fr-FR" dirty="0" smtClean="0"/>
              <a:t>Analyse Multivariée – ACP (F1 F3)</a:t>
            </a:r>
            <a:endParaRPr lang="fr-FR" dirty="0"/>
          </a:p>
        </p:txBody>
      </p:sp>
      <p:pic>
        <p:nvPicPr>
          <p:cNvPr id="4" name="Image 3" descr="F1F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683" y="980728"/>
            <a:ext cx="6554653" cy="57773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0706"/>
            <a:ext cx="7467600" cy="553998"/>
          </a:xfrm>
        </p:spPr>
        <p:txBody>
          <a:bodyPr>
            <a:sp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836712"/>
            <a:ext cx="7704856" cy="1277273"/>
          </a:xfrm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Le Nutriscore est assez bien représentatif. 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Un nutriscore élevé implique un fromage riche en </a:t>
            </a:r>
            <a:r>
              <a:rPr lang="fr-FR" dirty="0" smtClean="0"/>
              <a:t>é</a:t>
            </a:r>
            <a:r>
              <a:rPr lang="fr-FR" dirty="0" smtClean="0"/>
              <a:t>nergie</a:t>
            </a:r>
            <a:r>
              <a:rPr lang="fr-FR" dirty="0" smtClean="0"/>
              <a:t>, </a:t>
            </a:r>
            <a:r>
              <a:rPr lang="fr-FR" dirty="0" smtClean="0"/>
              <a:t>sel, en graisse et graisse saturée.</a:t>
            </a:r>
            <a:endParaRPr lang="fr-FR" dirty="0" smtClean="0"/>
          </a:p>
        </p:txBody>
      </p:sp>
      <p:pic>
        <p:nvPicPr>
          <p:cNvPr id="5" name="Image 4" descr="front_fr.134.4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4525362"/>
            <a:ext cx="2880320" cy="2143998"/>
          </a:xfrm>
          <a:prstGeom prst="rect">
            <a:avLst/>
          </a:prstGeom>
        </p:spPr>
      </p:pic>
      <p:pic>
        <p:nvPicPr>
          <p:cNvPr id="7" name="Image 6" descr="front_fr.102.4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686" y="4497288"/>
            <a:ext cx="1521042" cy="2028056"/>
          </a:xfrm>
          <a:prstGeom prst="rect">
            <a:avLst/>
          </a:prstGeom>
        </p:spPr>
      </p:pic>
      <p:pic>
        <p:nvPicPr>
          <p:cNvPr id="8" name="Image 7" descr="front_fr.113.4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5704" y="4725144"/>
            <a:ext cx="2392680" cy="1234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907704" y="3429000"/>
            <a:ext cx="1702710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Nutriscore C</a:t>
            </a:r>
            <a:endParaRPr lang="fr-FR" sz="2000" u="sng" dirty="0" smtClean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251521" y="2204864"/>
          <a:ext cx="8352927" cy="21602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4025"/>
                <a:gridCol w="1354529"/>
                <a:gridCol w="1053523"/>
                <a:gridCol w="903019"/>
                <a:gridCol w="1451280"/>
                <a:gridCol w="1300668"/>
                <a:gridCol w="1085883"/>
              </a:tblGrid>
              <a:tr h="89153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Produit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Nutriscore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Énergie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Gras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Graisses saturées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Protéines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Sel</a:t>
                      </a:r>
                      <a:endParaRPr lang="fr-FR" sz="1200" dirty="0"/>
                    </a:p>
                  </a:txBody>
                  <a:tcPr/>
                </a:tc>
              </a:tr>
              <a:tr h="48890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Carré Frais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B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78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0.2 g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0.1 g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17.5 g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1.4 g</a:t>
                      </a:r>
                      <a:endParaRPr lang="fr-FR" sz="1200" dirty="0"/>
                    </a:p>
                  </a:txBody>
                  <a:tcPr/>
                </a:tc>
              </a:tr>
              <a:tr h="38990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Bridelight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145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 g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3.5 g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25 g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1.3 g</a:t>
                      </a:r>
                      <a:endParaRPr lang="fr-FR" sz="1200" dirty="0"/>
                    </a:p>
                  </a:txBody>
                  <a:tcPr/>
                </a:tc>
              </a:tr>
              <a:tr h="38990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Roquefort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365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31.7 g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22.5 g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19 g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3.35 g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fr-FR" dirty="0" smtClean="0"/>
              <a:t>Santé publique France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1844824"/>
            <a:ext cx="8064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Le Client Santé Publique France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Comment choisir les bons produits alimentaires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Base de donnée mise à disposition sur :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 lvl="3">
              <a:buClr>
                <a:schemeClr val="accent1"/>
              </a:buClr>
            </a:pPr>
            <a:r>
              <a:rPr lang="fr-FR" sz="2400" dirty="0" smtClean="0">
                <a:hlinkClick r:id="rId2"/>
              </a:rPr>
              <a:t>https://fr.openfoodfacts.org/</a:t>
            </a: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Une idée d’application</a:t>
            </a:r>
          </a:p>
          <a:p>
            <a:pPr>
              <a:buClr>
                <a:schemeClr val="accent1"/>
              </a:buClr>
            </a:pPr>
            <a:r>
              <a:rPr lang="fr-FR" sz="2400" dirty="0" smtClean="0"/>
              <a:t>		</a:t>
            </a:r>
          </a:p>
          <a:p>
            <a:pPr>
              <a:buClr>
                <a:schemeClr val="accent1"/>
              </a:buClr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fr-FR" dirty="0" smtClean="0"/>
              <a:t>Le fromage mauvaise réputation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27168" cy="4010329"/>
          </a:xfrm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Avantages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Source de protéines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Calcium, phosphore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Vitamines B2 et B12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Pauvres en lactose généralement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Inconvénients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Caloriques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Riches en gras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Sel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Récupération des données</a:t>
            </a:r>
            <a:endParaRPr lang="en-GB" dirty="0"/>
          </a:p>
        </p:txBody>
      </p:sp>
      <p:pic>
        <p:nvPicPr>
          <p:cNvPr id="5" name="Image 4" descr="msnoAllDat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276872"/>
            <a:ext cx="8460432" cy="442056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11753" y="869811"/>
            <a:ext cx="6524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Les données potentiellement intéressantes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Beaucoup de valeurs manquantes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11760" y="1876762"/>
            <a:ext cx="3954929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Taux d’occupation des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7467600" cy="562074"/>
          </a:xfrm>
        </p:spPr>
        <p:txBody>
          <a:bodyPr>
            <a:normAutofit/>
          </a:bodyPr>
          <a:lstStyle/>
          <a:p>
            <a:r>
              <a:rPr lang="en-GB" dirty="0" smtClean="0"/>
              <a:t>Selection des variables</a:t>
            </a:r>
            <a:endParaRPr lang="en-GB" dirty="0"/>
          </a:p>
        </p:txBody>
      </p:sp>
      <p:pic>
        <p:nvPicPr>
          <p:cNvPr id="4" name="Image 3" descr="msnoDatare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924944"/>
            <a:ext cx="7242727" cy="359461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5536" y="980728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Suppression si plus de 50% de données manquantes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Suppression du sodium (Corrélation avec le sel)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417271" y="2452826"/>
            <a:ext cx="3954929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Taux d’occupation des variables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7467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Vérification de l’intégrité des variables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1340768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Différents Type de variables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fr-FR" sz="2400" dirty="0" smtClean="0"/>
              <a:t> Qualitatives (nutriscore, nom du produit …)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fr-FR" sz="2400" dirty="0" smtClean="0"/>
              <a:t> Quantitatives continues (taux pour 100 g)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endParaRPr lang="fr-FR" sz="2400" dirty="0" smtClean="0"/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endParaRPr lang="fr-FR" sz="2400" dirty="0" smtClean="0"/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Validité des variables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fr-FR" sz="2400" dirty="0" smtClean="0"/>
              <a:t> nutriscore dans l’intervalle [A-E]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fr-FR" sz="2400" dirty="0" smtClean="0"/>
              <a:t> nombres réel compris entre 0 et 100 pour les taux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136904" cy="1080120"/>
          </a:xfrm>
        </p:spPr>
        <p:txBody>
          <a:bodyPr>
            <a:noAutofit/>
          </a:bodyPr>
          <a:lstStyle/>
          <a:p>
            <a:r>
              <a:rPr lang="fr-FR" dirty="0" smtClean="0"/>
              <a:t>traitement des variables </a:t>
            </a:r>
            <a:r>
              <a:rPr lang="fr-FR" dirty="0" smtClean="0"/>
              <a:t>abérantes</a:t>
            </a:r>
            <a:r>
              <a:rPr lang="fr-FR" dirty="0" smtClean="0"/>
              <a:t> et atypiques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5576" y="1412776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Écart interquartile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Boxplot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Généralisation plutôt que suppression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Plafonnement</a:t>
            </a:r>
          </a:p>
        </p:txBody>
      </p:sp>
      <p:pic>
        <p:nvPicPr>
          <p:cNvPr id="5" name="Image 4" descr="boxplotF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212976"/>
            <a:ext cx="4812699" cy="353015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796136" y="3645024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Traitement des outliers pour le taux de gras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5076056" y="4365104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38698"/>
            <a:ext cx="7776864" cy="553998"/>
          </a:xfrm>
        </p:spPr>
        <p:txBody>
          <a:bodyPr wrap="square">
            <a:spAutoFit/>
          </a:bodyPr>
          <a:lstStyle/>
          <a:p>
            <a:r>
              <a:rPr lang="fr-FR" dirty="0" smtClean="0"/>
              <a:t>Traitement des valeurs manquantes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1527175"/>
            <a:ext cx="588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Remplacement par la valeur médiane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976664" y="2636912"/>
            <a:ext cx="2699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Histogramme avant traitement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5508104" y="3284984"/>
            <a:ext cx="223224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histoS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088" y="3284984"/>
            <a:ext cx="4800000" cy="33396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23528" y="44624"/>
            <a:ext cx="7920880" cy="553998"/>
          </a:xfrm>
        </p:spPr>
        <p:txBody>
          <a:bodyPr wrap="square">
            <a:spAutoFit/>
          </a:bodyPr>
          <a:lstStyle/>
          <a:p>
            <a:r>
              <a:rPr lang="fr-FR" dirty="0" smtClean="0"/>
              <a:t>Traitement des valeurs manquantes 2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5652120" y="1196752"/>
          <a:ext cx="25922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575"/>
                <a:gridCol w="1777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Saturated-fat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429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661522" y="796642"/>
            <a:ext cx="2654894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Valeurs manquantes</a:t>
            </a:r>
          </a:p>
        </p:txBody>
      </p:sp>
      <p:pic>
        <p:nvPicPr>
          <p:cNvPr id="12" name="Image 11" descr="correlationFatSatF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0569" y="2276872"/>
            <a:ext cx="4205887" cy="302433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67544" y="3676962"/>
            <a:ext cx="3816424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Histogramme du taux de gras</a:t>
            </a:r>
          </a:p>
        </p:txBody>
      </p:sp>
      <p:pic>
        <p:nvPicPr>
          <p:cNvPr id="8" name="Image 7" descr="histoF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4029638"/>
            <a:ext cx="4104456" cy="2855746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51520" y="1196752"/>
            <a:ext cx="4392488" cy="172354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Imputation par régression linéaire …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… Et par la médiane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txDef>
      <a:spPr/>
      <a:bodyPr vert="horz">
        <a:spAutoFit/>
      </a:bodyPr>
      <a:lstStyle>
        <a:defPPr marL="274320" indent="-274320">
          <a:spcBef>
            <a:spcPts val="600"/>
          </a:spcBef>
          <a:buClr>
            <a:schemeClr val="accent1"/>
          </a:buClr>
          <a:buSzPct val="70000"/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3482</TotalTime>
  <Words>456</Words>
  <Application>Microsoft Office PowerPoint</Application>
  <PresentationFormat>Affichage à l'écran (4:3)</PresentationFormat>
  <Paragraphs>119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Oriel</vt:lpstr>
      <vt:lpstr>Projet 2 - Concevez une application au service de la santé publique</vt:lpstr>
      <vt:lpstr>Santé publique France </vt:lpstr>
      <vt:lpstr>Le fromage mauvaise réputation ?</vt:lpstr>
      <vt:lpstr>Récupération des données</vt:lpstr>
      <vt:lpstr>Selection des variables</vt:lpstr>
      <vt:lpstr>Vérification de l’intégrité des variables</vt:lpstr>
      <vt:lpstr>traitement des variables abérantes et atypiques</vt:lpstr>
      <vt:lpstr>Traitement des valeurs manquantes 1</vt:lpstr>
      <vt:lpstr>Traitement des valeurs manquantes 2</vt:lpstr>
      <vt:lpstr>Traitement des valeurs manquantes 3</vt:lpstr>
      <vt:lpstr>Analyse univariée sur le nutriscore </vt:lpstr>
      <vt:lpstr>Analyse univariée sur variables continues quantitatives</vt:lpstr>
      <vt:lpstr>Analyse bivariée entre variables continues</vt:lpstr>
      <vt:lpstr>Analyse multivarié - heat map</vt:lpstr>
      <vt:lpstr>Analyse Multivariée – anova</vt:lpstr>
      <vt:lpstr>Analyse Multivariée – ACP</vt:lpstr>
      <vt:lpstr>Analyse Multivariée – ACP (F1 F2)</vt:lpstr>
      <vt:lpstr>Analyse Multivariée – ACP (F1 F3)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vad</dc:creator>
  <cp:lastModifiedBy>vad</cp:lastModifiedBy>
  <cp:revision>367</cp:revision>
  <dcterms:created xsi:type="dcterms:W3CDTF">2021-08-28T19:38:02Z</dcterms:created>
  <dcterms:modified xsi:type="dcterms:W3CDTF">2023-02-03T14:56:06Z</dcterms:modified>
</cp:coreProperties>
</file>