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95" r:id="rId4"/>
    <p:sldId id="304" r:id="rId5"/>
    <p:sldId id="306" r:id="rId6"/>
    <p:sldId id="307" r:id="rId7"/>
    <p:sldId id="312" r:id="rId8"/>
    <p:sldId id="278" r:id="rId9"/>
    <p:sldId id="299" r:id="rId10"/>
    <p:sldId id="305" r:id="rId11"/>
    <p:sldId id="261" r:id="rId12"/>
    <p:sldId id="308" r:id="rId13"/>
    <p:sldId id="301" r:id="rId14"/>
    <p:sldId id="314" r:id="rId15"/>
    <p:sldId id="313" r:id="rId16"/>
    <p:sldId id="292" r:id="rId17"/>
    <p:sldId id="302" r:id="rId18"/>
    <p:sldId id="311" r:id="rId19"/>
    <p:sldId id="28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36277" autoAdjust="0"/>
  </p:normalViewPr>
  <p:slideViewPr>
    <p:cSldViewPr>
      <p:cViewPr varScale="1">
        <p:scale>
          <a:sx n="86" d="100"/>
          <a:sy n="86" d="100"/>
        </p:scale>
        <p:origin x="-127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130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51620-A45D-43D5-B5F2-8E5A944D39AC}" type="datetimeFigureOut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D59B-3783-4F60-A628-EA7B2C04D35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8B57-88FF-4DC0-9EE1-C138F2E0DD88}" type="datetimeFigureOut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508E1-0AE7-42A9-8C0B-2C440831A6E9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46F271-62DF-4FBF-83BC-0CF6F68F13A3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FCBD-AD0F-4C62-BC47-0E4AE2217A99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3A7D-9EE0-4B8B-8037-C79E9709E685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1765BE-E2D1-4E42-A0EB-83FC2230976D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EEF11F-D2FC-4A74-A2EF-9F989EF8D707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CB38-6C0D-46BB-B772-644228D1003C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1597-D581-436F-8849-385B6BD53000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87AC66-3E8F-4B04-A1FC-59A4B3470FC0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AF76-253F-42A2-B61E-96F007F4E420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4C6B85-8EB5-4CC8-84A7-CCA6341BC22C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E6D15D-4171-43D3-BF78-F6E1CF3D74E6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472937-F7B7-473C-8356-FA2EF7933F71}" type="datetime1">
              <a:rPr lang="en-GB" smtClean="0"/>
              <a:pPr/>
              <a:t>06/08/2023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908720"/>
            <a:ext cx="6840760" cy="311849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 smtClean="0"/>
              <a:t>Projet 6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/>
              <a:t/>
            </a:r>
            <a:br>
              <a:rPr lang="fr-FR" b="0" dirty="0" smtClean="0"/>
            </a:br>
            <a:r>
              <a:rPr lang="fr-FR" b="0" dirty="0" smtClean="0"/>
              <a:t>Classez des images</a:t>
            </a:r>
            <a:br>
              <a:rPr lang="fr-FR" b="0" dirty="0" smtClean="0"/>
            </a:br>
            <a:r>
              <a:rPr lang="fr-FR" b="0" dirty="0" smtClean="0"/>
              <a:t/>
            </a:r>
            <a:br>
              <a:rPr lang="fr-FR" b="0" dirty="0" smtClean="0"/>
            </a:br>
            <a:r>
              <a:rPr lang="fr-FR" b="0" dirty="0" smtClean="0"/>
              <a:t> à l'aide</a:t>
            </a:r>
            <a:br>
              <a:rPr lang="fr-FR" b="0" dirty="0" smtClean="0"/>
            </a:br>
            <a:r>
              <a:rPr lang="fr-FR" b="0" dirty="0" smtClean="0"/>
              <a:t/>
            </a:r>
            <a:br>
              <a:rPr lang="fr-FR" b="0" dirty="0" smtClean="0"/>
            </a:br>
            <a:r>
              <a:rPr lang="fr-FR" b="0" dirty="0" smtClean="0"/>
              <a:t>d'algorithmes de Deep Learning</a:t>
            </a:r>
            <a:endParaRPr lang="fr-FR" b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92280" y="5877272"/>
            <a:ext cx="1637928" cy="441902"/>
          </a:xfrm>
        </p:spPr>
        <p:txBody>
          <a:bodyPr/>
          <a:lstStyle/>
          <a:p>
            <a:r>
              <a:rPr lang="fr-FR" dirty="0" smtClean="0"/>
              <a:t>Juillet</a:t>
            </a:r>
            <a:r>
              <a:rPr lang="en-US" dirty="0" smtClean="0"/>
              <a:t> 2023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6952780" y="522920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David Depouez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Les couches </a:t>
            </a:r>
            <a:r>
              <a:rPr lang="fr-FR" dirty="0" smtClean="0"/>
              <a:t>utilisées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5536" y="1008891"/>
            <a:ext cx="7272808" cy="492442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CNN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Courier New" pitchFamily="49" charset="0"/>
              <a:buChar char="o"/>
            </a:pPr>
            <a:r>
              <a:rPr lang="fr-FR" sz="2400" dirty="0" smtClean="0"/>
              <a:t>Convolutional</a:t>
            </a:r>
            <a:endParaRPr lang="fr-FR" sz="2400" dirty="0" smtClean="0"/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err="1" smtClean="0"/>
              <a:t>Kernel</a:t>
            </a:r>
            <a:r>
              <a:rPr lang="fr-FR" sz="2400" dirty="0" smtClean="0"/>
              <a:t> size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err="1" smtClean="0"/>
              <a:t>Feature</a:t>
            </a:r>
            <a:r>
              <a:rPr lang="fr-FR" sz="2400" dirty="0" smtClean="0"/>
              <a:t> </a:t>
            </a:r>
            <a:r>
              <a:rPr lang="fr-FR" sz="2400" dirty="0" err="1" smtClean="0"/>
              <a:t>map</a:t>
            </a:r>
            <a:endParaRPr lang="fr-FR" sz="2400" dirty="0" smtClean="0"/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Activation relu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Courier New" pitchFamily="49" charset="0"/>
              <a:buChar char="o"/>
            </a:pPr>
            <a:r>
              <a:rPr lang="fr-FR" sz="2400" dirty="0" err="1" smtClean="0"/>
              <a:t>MaxPool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Courier New" pitchFamily="49" charset="0"/>
              <a:buChar char="o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err="1" smtClean="0"/>
              <a:t>Fully</a:t>
            </a:r>
            <a:r>
              <a:rPr lang="fr-FR" sz="2400" dirty="0" smtClean="0"/>
              <a:t> </a:t>
            </a:r>
            <a:r>
              <a:rPr lang="fr-FR" sz="2400" dirty="0" err="1" smtClean="0"/>
              <a:t>connected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Courier New" pitchFamily="49" charset="0"/>
              <a:buChar char="o"/>
            </a:pPr>
            <a:r>
              <a:rPr lang="fr-FR" sz="2400" dirty="0" smtClean="0"/>
              <a:t>Dense</a:t>
            </a: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Courier New" pitchFamily="49" charset="0"/>
              <a:buChar char="o"/>
            </a:pPr>
            <a:r>
              <a:rPr lang="fr-FR" sz="2400" dirty="0" smtClean="0"/>
              <a:t>Drop Out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Courier New" pitchFamily="49" charset="0"/>
              <a:buChar char="o"/>
            </a:pPr>
            <a:r>
              <a:rPr lang="fr-FR" sz="2400" dirty="0" err="1" smtClean="0"/>
              <a:t>SoftMax</a:t>
            </a:r>
            <a:r>
              <a:rPr lang="fr-FR" sz="2400" dirty="0" smtClean="0"/>
              <a:t> 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36904" cy="576064"/>
          </a:xfrm>
        </p:spPr>
        <p:txBody>
          <a:bodyPr>
            <a:noAutofit/>
          </a:bodyPr>
          <a:lstStyle/>
          <a:p>
            <a:r>
              <a:rPr lang="fr-FR" dirty="0" smtClean="0"/>
              <a:t>Architecture des </a:t>
            </a:r>
            <a:r>
              <a:rPr lang="fr-FR" dirty="0" smtClean="0"/>
              <a:t>Réseaux CNN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08104" y="598121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/>
              <a:t>CNN Réduit</a:t>
            </a:r>
          </a:p>
        </p:txBody>
      </p:sp>
      <p:pic>
        <p:nvPicPr>
          <p:cNvPr id="5" name="Image 4" descr="CNNFull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3441673" cy="4536504"/>
          </a:xfrm>
          <a:prstGeom prst="rect">
            <a:avLst/>
          </a:prstGeom>
        </p:spPr>
      </p:pic>
      <p:pic>
        <p:nvPicPr>
          <p:cNvPr id="8" name="Image 7" descr="CNNReductArchitec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340768"/>
            <a:ext cx="3810516" cy="38164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87624" y="598121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/>
              <a:t>CNN Full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562074"/>
          </a:xfrm>
        </p:spPr>
        <p:txBody>
          <a:bodyPr>
            <a:normAutofit/>
          </a:bodyPr>
          <a:lstStyle/>
          <a:p>
            <a:r>
              <a:rPr lang="en-GB" dirty="0" smtClean="0"/>
              <a:t>Paramètres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1008891"/>
            <a:ext cx="7272808" cy="447814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Accuracy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Loss (sparse categorical cross entropy)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Optimiseur SGD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Callbacks: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 Learning </a:t>
            </a:r>
            <a:r>
              <a:rPr lang="fr-FR" sz="2400" dirty="0" smtClean="0"/>
              <a:t>Rate </a:t>
            </a:r>
            <a:r>
              <a:rPr lang="fr-FR" sz="2400" dirty="0" smtClean="0"/>
              <a:t>avec </a:t>
            </a:r>
            <a:r>
              <a:rPr lang="fr-FR" sz="2400" dirty="0" smtClean="0"/>
              <a:t>exponential scheduling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endParaRPr lang="fr-FR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 Early Stopping </a:t>
            </a:r>
            <a:r>
              <a:rPr lang="fr-FR" sz="2400" dirty="0" smtClean="0"/>
              <a:t>(patience 10)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760" y="188640"/>
            <a:ext cx="7467600" cy="562074"/>
          </a:xfrm>
        </p:spPr>
        <p:txBody>
          <a:bodyPr/>
          <a:lstStyle/>
          <a:p>
            <a:r>
              <a:rPr lang="fr-FR" dirty="0" smtClean="0"/>
              <a:t>CNN </a:t>
            </a:r>
            <a:r>
              <a:rPr lang="fr-FR" dirty="0" smtClean="0"/>
              <a:t>Full Résultats</a:t>
            </a:r>
            <a:endParaRPr lang="fr-FR" dirty="0"/>
          </a:p>
        </p:txBody>
      </p:sp>
      <p:pic>
        <p:nvPicPr>
          <p:cNvPr id="15" name="Image 14" descr="CNNFull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700" y="1772816"/>
            <a:ext cx="8549764" cy="32403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267744" y="5589240"/>
            <a:ext cx="4752528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Accuracy </a:t>
            </a:r>
            <a:r>
              <a:rPr lang="fr-FR" sz="2000" u="sng" dirty="0" smtClean="0"/>
              <a:t>et Loss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760" y="188640"/>
            <a:ext cx="7467600" cy="562074"/>
          </a:xfrm>
        </p:spPr>
        <p:txBody>
          <a:bodyPr/>
          <a:lstStyle/>
          <a:p>
            <a:r>
              <a:rPr lang="fr-FR" dirty="0" smtClean="0"/>
              <a:t>CNN </a:t>
            </a:r>
            <a:r>
              <a:rPr lang="fr-FR" dirty="0" smtClean="0"/>
              <a:t>Réduit Résultats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195736" y="5405154"/>
            <a:ext cx="4752528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Accuracy </a:t>
            </a:r>
            <a:r>
              <a:rPr lang="fr-FR" sz="2000" u="sng" dirty="0" smtClean="0"/>
              <a:t>et Loss </a:t>
            </a:r>
          </a:p>
        </p:txBody>
      </p:sp>
      <p:pic>
        <p:nvPicPr>
          <p:cNvPr id="8" name="Image 7" descr="CNNReduct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774" y="1628800"/>
            <a:ext cx="8501682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760" y="188640"/>
            <a:ext cx="7467600" cy="562074"/>
          </a:xfrm>
        </p:spPr>
        <p:txBody>
          <a:bodyPr/>
          <a:lstStyle/>
          <a:p>
            <a:r>
              <a:rPr lang="fr-FR" dirty="0" smtClean="0"/>
              <a:t>Transfert Learning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51520" y="764704"/>
            <a:ext cx="8136904" cy="269304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Architecture ResNet50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Modèle entrainé sur </a:t>
            </a:r>
            <a:r>
              <a:rPr lang="fr-FR" sz="2400" dirty="0" err="1" smtClean="0"/>
              <a:t>ImageNet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Learning rate élevé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Dernières couches uniquement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Learning rate bas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 Toutes les couches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940152" y="3212976"/>
            <a:ext cx="266429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Résultats Finaux</a:t>
            </a:r>
          </a:p>
        </p:txBody>
      </p:sp>
      <p:pic>
        <p:nvPicPr>
          <p:cNvPr id="6" name="Imag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5932" y="548680"/>
            <a:ext cx="1714500" cy="236220"/>
          </a:xfrm>
          <a:prstGeom prst="rect">
            <a:avLst/>
          </a:prstGeom>
        </p:spPr>
      </p:pic>
      <p:pic>
        <p:nvPicPr>
          <p:cNvPr id="7" name="Image 6" descr="ResNet50Resul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789040"/>
            <a:ext cx="7200800" cy="2904347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>
            <a:off x="4355976" y="3501008"/>
            <a:ext cx="180020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003232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Comparaison des modèles et Sélection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979712" y="6341258"/>
            <a:ext cx="4752528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Résultats des scores Accuracy et Loss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3528" y="1052736"/>
            <a:ext cx="8136904" cy="313932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De bons résultats avec tous les modèles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Axes d’amélioration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Sélection de ResNet50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Sauvegarde (ResNEt50, label encoder)</a:t>
            </a:r>
          </a:p>
        </p:txBody>
      </p:sp>
      <p:pic>
        <p:nvPicPr>
          <p:cNvPr id="6" name="Image 5" descr="Comp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3717032"/>
            <a:ext cx="4113334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760" y="188640"/>
            <a:ext cx="7467600" cy="562074"/>
          </a:xfrm>
        </p:spPr>
        <p:txBody>
          <a:bodyPr/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908720"/>
            <a:ext cx="8424936" cy="581697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Fichiers images de Test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Chargement des modèles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err="1" smtClean="0"/>
              <a:t>Préprocessing</a:t>
            </a:r>
            <a:r>
              <a:rPr lang="fr-FR" sz="2400" dirty="0" smtClean="0"/>
              <a:t> d’une image aléatoire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Prédiction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Sélection de la meilleure probabilité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Label Encoder inverse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Affichage de l’image et du nom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760" y="188640"/>
            <a:ext cx="7467600" cy="562074"/>
          </a:xfrm>
        </p:spPr>
        <p:txBody>
          <a:bodyPr/>
          <a:lstStyle/>
          <a:p>
            <a:r>
              <a:rPr lang="fr-FR" dirty="0" smtClean="0"/>
              <a:t>Résultats application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23528" y="1052736"/>
            <a:ext cx="8136904" cy="1354217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Prédiction sur le set de Test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Pas d’erreurs de prédiction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771800" y="6237312"/>
            <a:ext cx="338437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Aperçu des résultats</a:t>
            </a:r>
          </a:p>
        </p:txBody>
      </p:sp>
      <p:pic>
        <p:nvPicPr>
          <p:cNvPr id="5" name="Image 4" descr="ResultsBouvi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996" y="2564904"/>
            <a:ext cx="3414948" cy="2808312"/>
          </a:xfrm>
          <a:prstGeom prst="rect">
            <a:avLst/>
          </a:prstGeom>
        </p:spPr>
      </p:pic>
      <p:pic>
        <p:nvPicPr>
          <p:cNvPr id="6" name="Image 5" descr="ResultsPull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9286" y="2060848"/>
            <a:ext cx="3313114" cy="38618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0706"/>
            <a:ext cx="746760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8496944" cy="1354217"/>
          </a:xfr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51520" y="1657831"/>
            <a:ext cx="8424936" cy="313932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Techniques de traitement </a:t>
            </a:r>
            <a:r>
              <a:rPr lang="fr-FR" sz="2400" dirty="0" smtClean="0"/>
              <a:t>d’images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CNN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Transfert </a:t>
            </a:r>
            <a:r>
              <a:rPr lang="fr-FR" sz="2400" dirty="0" err="1" smtClean="0"/>
              <a:t>learning</a:t>
            </a:r>
            <a:r>
              <a:rPr lang="fr-FR" sz="2400" dirty="0" smtClean="0"/>
              <a:t> plus efficace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1844824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Récupération et traitements des images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Réseaux neuronaux convolutifs (CNN)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Transfert Learning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Application d’identification de </a:t>
            </a:r>
            <a:r>
              <a:rPr lang="fr-FR" sz="2400" dirty="0" smtClean="0"/>
              <a:t>classes</a:t>
            </a:r>
            <a:endParaRPr lang="fr-FR" sz="2400" dirty="0"/>
          </a:p>
        </p:txBody>
      </p:sp>
      <p:pic>
        <p:nvPicPr>
          <p:cNvPr id="4" name="Image 3" descr="Q6MTNENGOZGU3BR5OUEO2GNMO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620688"/>
            <a:ext cx="1729677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Données brutes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76470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Données de Stanford Dogs Dataset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Sélection de quatre espèces 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Création d’un répertoire de test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Structure de sortie, nom de fichiers id images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9552" y="6341258"/>
            <a:ext cx="2925801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Description du Dataset</a:t>
            </a:r>
          </a:p>
        </p:txBody>
      </p:sp>
      <p:pic>
        <p:nvPicPr>
          <p:cNvPr id="6" name="Image 5" descr="sourceImagesVarie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7192" y="4293096"/>
            <a:ext cx="2103120" cy="822960"/>
          </a:xfrm>
          <a:prstGeom prst="rect">
            <a:avLst/>
          </a:prstGeom>
        </p:spPr>
      </p:pic>
      <p:pic>
        <p:nvPicPr>
          <p:cNvPr id="9" name="Image 8" descr="sourceImagesDescrip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91" y="3429000"/>
            <a:ext cx="2455657" cy="288032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004048" y="5589240"/>
            <a:ext cx="2762295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Espèces sélectionnées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36904" cy="576064"/>
          </a:xfrm>
        </p:spPr>
        <p:txBody>
          <a:bodyPr>
            <a:noAutofit/>
          </a:bodyPr>
          <a:lstStyle/>
          <a:p>
            <a:r>
              <a:rPr lang="en-US" dirty="0" smtClean="0"/>
              <a:t>Architecture de traitement des Images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628800"/>
            <a:ext cx="72728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Préprocessing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Data augmentation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Resize images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Conversion vers </a:t>
            </a:r>
            <a:r>
              <a:rPr lang="en-US" sz="2400" dirty="0" smtClean="0"/>
              <a:t>tableau numpy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Conversion en float32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Mise a l’échelle des data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Label encoder </a:t>
            </a:r>
            <a:r>
              <a:rPr lang="fr-FR" sz="2400" dirty="0" smtClean="0"/>
              <a:t>sur le </a:t>
            </a:r>
            <a:r>
              <a:rPr lang="fr-FR" sz="2400" dirty="0" smtClean="0"/>
              <a:t>nom de l’espèce</a:t>
            </a:r>
          </a:p>
        </p:txBody>
      </p:sp>
      <p:pic>
        <p:nvPicPr>
          <p:cNvPr id="5" name="Image 4" descr="pill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5264" y="1700808"/>
            <a:ext cx="2423160" cy="1211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264696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Préprocessing</a:t>
            </a:r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5211333" y="1012666"/>
            <a:ext cx="2961067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Correction des Niveaux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51572" y="1012666"/>
            <a:ext cx="1680268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Image Brute</a:t>
            </a:r>
          </a:p>
        </p:txBody>
      </p:sp>
      <p:pic>
        <p:nvPicPr>
          <p:cNvPr id="10" name="Image 9" descr="ImageRa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804" y="1556792"/>
            <a:ext cx="2295076" cy="2304256"/>
          </a:xfrm>
          <a:prstGeom prst="rect">
            <a:avLst/>
          </a:prstGeom>
        </p:spPr>
      </p:pic>
      <p:pic>
        <p:nvPicPr>
          <p:cNvPr id="12" name="Image 11" descr="ImageHistoCorrec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1301" y="1556792"/>
            <a:ext cx="2295075" cy="2304256"/>
          </a:xfrm>
          <a:prstGeom prst="rect">
            <a:avLst/>
          </a:prstGeom>
        </p:spPr>
      </p:pic>
      <p:pic>
        <p:nvPicPr>
          <p:cNvPr id="15" name="Image 14" descr="histogramm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84" y="4005064"/>
            <a:ext cx="8622480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Data Augmentation </a:t>
            </a:r>
            <a:endParaRPr lang="en-GB" dirty="0"/>
          </a:p>
        </p:txBody>
      </p:sp>
      <p:pic>
        <p:nvPicPr>
          <p:cNvPr id="9" name="Image 8" descr="ImageFli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1096" y="1196752"/>
            <a:ext cx="1905000" cy="1912620"/>
          </a:xfrm>
          <a:prstGeom prst="rect">
            <a:avLst/>
          </a:prstGeom>
        </p:spPr>
      </p:pic>
      <p:pic>
        <p:nvPicPr>
          <p:cNvPr id="10" name="Image 9" descr="ImageRo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196752"/>
            <a:ext cx="1905000" cy="1912620"/>
          </a:xfrm>
          <a:prstGeom prst="rect">
            <a:avLst/>
          </a:prstGeom>
        </p:spPr>
      </p:pic>
      <p:pic>
        <p:nvPicPr>
          <p:cNvPr id="11" name="Image 10" descr="ImageBrightne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1416" y="1196752"/>
            <a:ext cx="1905000" cy="1912620"/>
          </a:xfrm>
          <a:prstGeom prst="rect">
            <a:avLst/>
          </a:prstGeom>
        </p:spPr>
      </p:pic>
      <p:pic>
        <p:nvPicPr>
          <p:cNvPr id="12" name="Image 11" descr="ImageGaussianBlu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9712" y="4108668"/>
            <a:ext cx="1905000" cy="1912620"/>
          </a:xfrm>
          <a:prstGeom prst="rect">
            <a:avLst/>
          </a:prstGeom>
        </p:spPr>
      </p:pic>
      <p:pic>
        <p:nvPicPr>
          <p:cNvPr id="13" name="Image 12" descr="ImageGaussianNoi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7280" y="4108668"/>
            <a:ext cx="1905000" cy="191262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124060" y="3212976"/>
            <a:ext cx="663964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Flip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99592" y="3212976"/>
            <a:ext cx="1205779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Rotation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588224" y="3212976"/>
            <a:ext cx="1532792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Luminosité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958453" y="6021288"/>
            <a:ext cx="1893467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Flou Gaussien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71435" y="6053226"/>
            <a:ext cx="1992853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Bruit Gaussien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36904" cy="576064"/>
          </a:xfrm>
        </p:spPr>
        <p:txBody>
          <a:bodyPr>
            <a:noAutofit/>
          </a:bodyPr>
          <a:lstStyle/>
          <a:p>
            <a:r>
              <a:rPr lang="fr-FR" dirty="0" smtClean="0"/>
              <a:t>Data Augmentation</a:t>
            </a:r>
            <a:endParaRPr lang="fr-FR" dirty="0"/>
          </a:p>
        </p:txBody>
      </p:sp>
      <p:pic>
        <p:nvPicPr>
          <p:cNvPr id="6" name="Image 5" descr="TauxDogsAfterAugmen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838" y="3068960"/>
            <a:ext cx="4210146" cy="36004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572000" y="4005064"/>
            <a:ext cx="3986989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Proportion d’images par espèces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3635896" y="1196752"/>
          <a:ext cx="49685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52028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d’images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Images brutes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706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Après augmentation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4236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flipH="1">
            <a:off x="4499992" y="4509120"/>
            <a:ext cx="216024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644008" y="2420888"/>
            <a:ext cx="3036409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Nombres d’échantillons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7467600" cy="634082"/>
          </a:xfrm>
        </p:spPr>
        <p:txBody>
          <a:bodyPr>
            <a:normAutofit/>
          </a:bodyPr>
          <a:lstStyle/>
          <a:p>
            <a:r>
              <a:rPr lang="fr-FR" dirty="0" smtClean="0"/>
              <a:t>Méthodologie d’apprentissage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1340768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Split du </a:t>
            </a:r>
            <a:r>
              <a:rPr lang="fr-FR" sz="2400" dirty="0" err="1" smtClean="0"/>
              <a:t>dataset</a:t>
            </a:r>
            <a:r>
              <a:rPr lang="fr-FR" sz="2400" dirty="0" smtClean="0"/>
              <a:t> (80-20) </a:t>
            </a:r>
            <a:r>
              <a:rPr lang="fr-FR" sz="2400" dirty="0" smtClean="0"/>
              <a:t>%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Apprentissage via réseau :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fr-FR" sz="2400" dirty="0" smtClean="0"/>
              <a:t> CNN Full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fr-FR" sz="2400" dirty="0" smtClean="0"/>
              <a:t> CNN Réduit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fr-FR" sz="2400" dirty="0" smtClean="0"/>
              <a:t> Transfert </a:t>
            </a:r>
            <a:r>
              <a:rPr lang="fr-FR" sz="2400" dirty="0" smtClean="0"/>
              <a:t>Learning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Évaluation de la pertinence du modèle (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Visualisation des courbes </a:t>
            </a:r>
            <a:r>
              <a:rPr lang="fr-FR" sz="2400" dirty="0" smtClean="0"/>
              <a:t>d’apprentissage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Sélection du meilleur modèle et sauvegarde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147248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Convolutional Neural Networks (CNN)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179512" y="751344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Entrée avec images de format identique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Alternance de : </a:t>
            </a:r>
          </a:p>
          <a:p>
            <a:pPr lvl="1">
              <a:buClr>
                <a:schemeClr val="accent4"/>
              </a:buClr>
              <a:buFont typeface="Arial" pitchFamily="34" charset="0"/>
              <a:buChar char="•"/>
            </a:pPr>
            <a:r>
              <a:rPr lang="fr-FR" sz="2400" dirty="0" smtClean="0"/>
              <a:t> Couches de convolution </a:t>
            </a:r>
            <a:endParaRPr lang="fr-FR" sz="2400" dirty="0" smtClean="0"/>
          </a:p>
          <a:p>
            <a:pPr lvl="1">
              <a:buClr>
                <a:schemeClr val="accent4"/>
              </a:buClr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 smtClean="0"/>
              <a:t>Couches de </a:t>
            </a:r>
            <a:r>
              <a:rPr lang="fr-FR" sz="2400" dirty="0" smtClean="0"/>
              <a:t>p</a:t>
            </a:r>
            <a:r>
              <a:rPr lang="fr-FR" sz="2400" dirty="0" smtClean="0"/>
              <a:t>ooling</a:t>
            </a: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Réseau entièrement connecté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Fonction </a:t>
            </a:r>
            <a:r>
              <a:rPr lang="fr-FR" sz="2400" dirty="0" smtClean="0"/>
              <a:t>softmax d’activation </a:t>
            </a:r>
            <a:r>
              <a:rPr lang="fr-FR" sz="2400" dirty="0" smtClean="0"/>
              <a:t>de sortie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403648" y="5877272"/>
            <a:ext cx="6192688" cy="600164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1400" dirty="0" smtClean="0"/>
              <a:t>Hands-on Machine Learning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Scikit</a:t>
            </a:r>
            <a:r>
              <a:rPr lang="fr-FR" sz="1400" dirty="0" smtClean="0"/>
              <a:t>-</a:t>
            </a:r>
            <a:r>
              <a:rPr lang="fr-FR" sz="1400" dirty="0" err="1" smtClean="0"/>
              <a:t>Learn</a:t>
            </a:r>
            <a:r>
              <a:rPr lang="fr-FR" sz="1400" dirty="0" smtClean="0"/>
              <a:t>, </a:t>
            </a:r>
            <a:r>
              <a:rPr lang="fr-FR" sz="1400" dirty="0" err="1" smtClean="0"/>
              <a:t>Keras</a:t>
            </a:r>
            <a:r>
              <a:rPr lang="fr-FR" sz="1400" dirty="0" smtClean="0"/>
              <a:t> and </a:t>
            </a:r>
            <a:r>
              <a:rPr lang="fr-FR" sz="1400" dirty="0" err="1" smtClean="0"/>
              <a:t>TensorFlow</a:t>
            </a:r>
            <a:r>
              <a:rPr lang="fr-FR" sz="1400" dirty="0" smtClean="0"/>
              <a:t> </a:t>
            </a:r>
            <a:endParaRPr lang="fr-FR" sz="1400" dirty="0" smtClean="0"/>
          </a:p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1400" dirty="0" err="1" smtClean="0"/>
              <a:t>Aurelien</a:t>
            </a:r>
            <a:r>
              <a:rPr lang="fr-FR" sz="1400" dirty="0" smtClean="0"/>
              <a:t> </a:t>
            </a:r>
            <a:r>
              <a:rPr lang="fr-FR" sz="1400" dirty="0" err="1" smtClean="0"/>
              <a:t>Geron</a:t>
            </a:r>
            <a:endParaRPr lang="fr-FR" sz="1400" dirty="0" smtClean="0"/>
          </a:p>
        </p:txBody>
      </p:sp>
      <p:pic>
        <p:nvPicPr>
          <p:cNvPr id="9" name="Image 8" descr="CNN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644269"/>
            <a:ext cx="8424936" cy="201697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/>
      <a:bodyPr vert="horz">
        <a:spAutoFit/>
      </a:bodyPr>
      <a:lstStyle>
        <a:defPPr marL="274320" indent="-274320">
          <a:spcBef>
            <a:spcPts val="600"/>
          </a:spcBef>
          <a:buClr>
            <a:schemeClr val="accent1"/>
          </a:buClr>
          <a:buSzPct val="70000"/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17245</TotalTime>
  <Words>399</Words>
  <Application>Microsoft Office PowerPoint</Application>
  <PresentationFormat>Affichage à l'écran (4:3)</PresentationFormat>
  <Paragraphs>150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Oriel</vt:lpstr>
      <vt:lpstr>Projet 6  Classez des images   à l'aide  d'algorithmes de Deep Learning</vt:lpstr>
      <vt:lpstr>Introduction </vt:lpstr>
      <vt:lpstr>Données brutes</vt:lpstr>
      <vt:lpstr>Architecture de traitement des Images</vt:lpstr>
      <vt:lpstr>Préprocessing</vt:lpstr>
      <vt:lpstr>Data Augmentation </vt:lpstr>
      <vt:lpstr>Data Augmentation</vt:lpstr>
      <vt:lpstr>Méthodologie d’apprentissage</vt:lpstr>
      <vt:lpstr>Convolutional Neural Networks (CNN)</vt:lpstr>
      <vt:lpstr>Les couches utilisées</vt:lpstr>
      <vt:lpstr>Architecture des Réseaux CNN</vt:lpstr>
      <vt:lpstr>Paramètres</vt:lpstr>
      <vt:lpstr>CNN Full Résultats</vt:lpstr>
      <vt:lpstr>CNN Réduit Résultats</vt:lpstr>
      <vt:lpstr>Transfert Learning</vt:lpstr>
      <vt:lpstr>Comparaison des modèles et Sélection</vt:lpstr>
      <vt:lpstr>Application</vt:lpstr>
      <vt:lpstr>Résultats application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vad</dc:creator>
  <cp:lastModifiedBy>vad</cp:lastModifiedBy>
  <cp:revision>1088</cp:revision>
  <dcterms:created xsi:type="dcterms:W3CDTF">2021-08-28T19:38:02Z</dcterms:created>
  <dcterms:modified xsi:type="dcterms:W3CDTF">2023-08-06T07:20:24Z</dcterms:modified>
</cp:coreProperties>
</file>