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94" r:id="rId4"/>
    <p:sldId id="301" r:id="rId5"/>
    <p:sldId id="270" r:id="rId6"/>
    <p:sldId id="271" r:id="rId7"/>
    <p:sldId id="291" r:id="rId8"/>
    <p:sldId id="300" r:id="rId9"/>
    <p:sldId id="277" r:id="rId10"/>
    <p:sldId id="296" r:id="rId11"/>
    <p:sldId id="297" r:id="rId12"/>
    <p:sldId id="299" r:id="rId13"/>
    <p:sldId id="298" r:id="rId14"/>
    <p:sldId id="292" r:id="rId15"/>
    <p:sldId id="28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0" autoAdjust="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13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1620-A45D-43D5-B5F2-8E5A944D39AC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D59B-3783-4F60-A628-EA7B2C04D35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8B57-88FF-4DC0-9EE1-C138F2E0DD88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08E1-0AE7-42A9-8C0B-2C440831A6E9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6F271-62DF-4FBF-83BC-0CF6F68F13A3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CBD-AD0F-4C62-BC47-0E4AE2217A99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3A7D-9EE0-4B8B-8037-C79E9709E685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765BE-E2D1-4E42-A0EB-83FC2230976D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EF11F-D2FC-4A74-A2EF-9F989EF8D707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B38-6C0D-46BB-B772-644228D1003C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1597-D581-436F-8849-385B6BD53000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87AC66-3E8F-4B04-A1FC-59A4B3470FC0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AF76-253F-42A2-B61E-96F007F4E420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4C6B85-8EB5-4CC8-84A7-CCA6341BC22C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6D15D-4171-43D3-BF78-F6E1CF3D74E6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72937-F7B7-473C-8356-FA2EF7933F71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742550"/>
            <a:ext cx="6172200" cy="1894362"/>
          </a:xfrm>
        </p:spPr>
        <p:txBody>
          <a:bodyPr>
            <a:normAutofit/>
          </a:bodyPr>
          <a:lstStyle/>
          <a:p>
            <a:r>
              <a:rPr lang="fr-FR" dirty="0" smtClean="0"/>
              <a:t>Projet </a:t>
            </a:r>
            <a:r>
              <a:rPr lang="fr-FR" dirty="0" smtClean="0"/>
              <a:t>7 – Développez une preuve de concept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08304" y="6083442"/>
            <a:ext cx="1493912" cy="441902"/>
          </a:xfrm>
        </p:spPr>
        <p:txBody>
          <a:bodyPr/>
          <a:lstStyle/>
          <a:p>
            <a:r>
              <a:rPr lang="fr-FR" dirty="0" smtClean="0"/>
              <a:t>Aout</a:t>
            </a:r>
            <a:r>
              <a:rPr lang="en-US" dirty="0" smtClean="0"/>
              <a:t> </a:t>
            </a:r>
            <a:r>
              <a:rPr lang="en-US" dirty="0" smtClean="0"/>
              <a:t>2023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2560292" y="609329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David Depouez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692697"/>
            <a:ext cx="8208912" cy="58169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Méthode simples (interprétable)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FIGS basique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FIGS optimisé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Arbre de décision basique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Arbre de décision optimisé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Méthodes d’ensembles (boites noires)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Bagging</a:t>
            </a:r>
            <a:r>
              <a:rPr lang="fr-FR" sz="2400" dirty="0" smtClean="0"/>
              <a:t> FIGS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Bagging</a:t>
            </a:r>
            <a:r>
              <a:rPr lang="fr-FR" sz="2400" dirty="0" smtClean="0"/>
              <a:t> sur Arbre de décision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Random</a:t>
            </a:r>
            <a:r>
              <a:rPr lang="fr-FR" sz="2400" dirty="0" smtClean="0"/>
              <a:t> Forest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Comparaison des différents </a:t>
            </a:r>
            <a:r>
              <a:rPr lang="fr-FR" sz="2400" dirty="0" smtClean="0"/>
              <a:t>scores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Avec / Sans </a:t>
            </a:r>
            <a:r>
              <a:rPr lang="fr-FR" sz="2400" dirty="0" err="1" smtClean="0"/>
              <a:t>Energy</a:t>
            </a:r>
            <a:r>
              <a:rPr lang="fr-FR" sz="2400" dirty="0" smtClean="0"/>
              <a:t> Star Score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FIGS Simple</a:t>
            </a:r>
            <a:endParaRPr lang="fr-FR" dirty="0"/>
          </a:p>
        </p:txBody>
      </p:sp>
      <p:pic>
        <p:nvPicPr>
          <p:cNvPr id="4" name="Image 3" descr="rawFI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564449"/>
            <a:ext cx="7416824" cy="55288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15816" y="6309320"/>
            <a:ext cx="331236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Résultats sur deux arbres.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Arbre de Décision Simple</a:t>
            </a:r>
            <a:endParaRPr lang="fr-FR" dirty="0"/>
          </a:p>
        </p:txBody>
      </p:sp>
      <p:pic>
        <p:nvPicPr>
          <p:cNvPr id="5" name="Image 4" descr="rawD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64705"/>
            <a:ext cx="8460432" cy="47525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19872" y="5981218"/>
            <a:ext cx="2160240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Un seul arbre.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FIGS Optimisé</a:t>
            </a:r>
            <a:endParaRPr lang="fr-FR" dirty="0"/>
          </a:p>
        </p:txBody>
      </p:sp>
      <p:pic>
        <p:nvPicPr>
          <p:cNvPr id="6" name="Image 5" descr="simpleFI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76672"/>
            <a:ext cx="8352928" cy="59046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15816" y="6341258"/>
            <a:ext cx="331236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Résultats sur trois arbres.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003232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Comparaison des </a:t>
            </a:r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915816" y="6269250"/>
            <a:ext cx="338437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Sans </a:t>
            </a:r>
            <a:r>
              <a:rPr lang="fr-FR" sz="2000" u="sng" dirty="0" err="1" smtClean="0"/>
              <a:t>Energy</a:t>
            </a:r>
            <a:r>
              <a:rPr lang="fr-FR" sz="2000" u="sng" dirty="0" smtClean="0"/>
              <a:t> Star </a:t>
            </a:r>
            <a:r>
              <a:rPr lang="fr-FR" sz="2000" u="sng" dirty="0" smtClean="0"/>
              <a:t>Score</a:t>
            </a:r>
            <a:endParaRPr lang="fr-FR" sz="2000" u="sng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987824" y="3284984"/>
            <a:ext cx="3168352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Avec </a:t>
            </a:r>
            <a:r>
              <a:rPr lang="fr-FR" sz="2000" u="sng" dirty="0" err="1" smtClean="0"/>
              <a:t>Energy</a:t>
            </a:r>
            <a:r>
              <a:rPr lang="fr-FR" sz="2000" u="sng" dirty="0" smtClean="0"/>
              <a:t> Star </a:t>
            </a:r>
            <a:r>
              <a:rPr lang="fr-FR" sz="2000" u="sng" dirty="0" smtClean="0"/>
              <a:t>Score</a:t>
            </a:r>
            <a:endParaRPr lang="fr-FR" sz="2000" u="sng" dirty="0" smtClean="0"/>
          </a:p>
        </p:txBody>
      </p:sp>
      <p:pic>
        <p:nvPicPr>
          <p:cNvPr id="7" name="Image 6" descr="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908720"/>
            <a:ext cx="6840760" cy="2399980"/>
          </a:xfrm>
          <a:prstGeom prst="rect">
            <a:avLst/>
          </a:prstGeom>
        </p:spPr>
      </p:pic>
      <p:pic>
        <p:nvPicPr>
          <p:cNvPr id="8" name="Image 7" descr="ResultsWith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54063"/>
            <a:ext cx="6768753" cy="2383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3608" y="2420888"/>
            <a:ext cx="6768000" cy="25200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6768000" cy="25200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71600" y="4581128"/>
            <a:ext cx="6768000" cy="25200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71600" y="5373216"/>
            <a:ext cx="6768000" cy="25200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0706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496944" cy="2693045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FIGS simple donne de bons résultats.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Le </a:t>
            </a:r>
            <a:r>
              <a:rPr lang="fr-FR" dirty="0" err="1" smtClean="0"/>
              <a:t>Bagging</a:t>
            </a:r>
            <a:r>
              <a:rPr lang="fr-FR" dirty="0" smtClean="0"/>
              <a:t> assure de meilleurs résultats encore…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184482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Régressions avec le modèle FIGS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On reprend l’étude du troisième projet sur la c</a:t>
            </a:r>
            <a:r>
              <a:rPr lang="fr-FR" sz="2400" dirty="0" smtClean="0"/>
              <a:t>onsommation </a:t>
            </a:r>
            <a:r>
              <a:rPr lang="fr-FR" sz="2400" dirty="0" smtClean="0"/>
              <a:t>en énergie </a:t>
            </a:r>
            <a:r>
              <a:rPr lang="fr-FR" sz="2400" dirty="0" smtClean="0"/>
              <a:t>des </a:t>
            </a:r>
            <a:r>
              <a:rPr lang="fr-FR" sz="2400" dirty="0" smtClean="0"/>
              <a:t>bâtiments de la ville de Seattle</a:t>
            </a:r>
            <a:r>
              <a:rPr lang="fr-FR" sz="2400" dirty="0" smtClean="0"/>
              <a:t>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FIGS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1124744"/>
            <a:ext cx="8208912" cy="403187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Problème </a:t>
            </a:r>
            <a:r>
              <a:rPr lang="fr-FR" sz="2400" dirty="0" smtClean="0"/>
              <a:t>d’addition dans les </a:t>
            </a:r>
            <a:r>
              <a:rPr lang="fr-FR" sz="2400" dirty="0" smtClean="0"/>
              <a:t>arbres de décisions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Somme d’arbres de décision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Classification ou Régression 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Reste interprétable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Possibilité de méthodes ensemblistes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INTERET DE FIGS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692697"/>
            <a:ext cx="8208912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Problème </a:t>
            </a:r>
            <a:r>
              <a:rPr lang="fr-FR" sz="2400" dirty="0" smtClean="0"/>
              <a:t>d’addition dans les </a:t>
            </a:r>
            <a:r>
              <a:rPr lang="fr-FR" sz="2400" dirty="0" smtClean="0"/>
              <a:t>arbres de décisions</a:t>
            </a:r>
            <a:endParaRPr lang="fr-FR" sz="2400" dirty="0" smtClean="0"/>
          </a:p>
        </p:txBody>
      </p:sp>
      <p:pic>
        <p:nvPicPr>
          <p:cNvPr id="4" name="Image 3" descr="figsExe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755" y="3140968"/>
            <a:ext cx="8116677" cy="23762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11760" y="6021288"/>
            <a:ext cx="374441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Comparaison CART et FIGS.</a:t>
            </a:r>
            <a:endParaRPr lang="fr-FR" sz="2000" u="sng" dirty="0" smtClean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/>
        </p:nvGraphicFramePr>
        <p:xfrm>
          <a:off x="2794541" y="1988840"/>
          <a:ext cx="2785571" cy="504056"/>
        </p:xfrm>
        <a:graphic>
          <a:graphicData uri="http://schemas.openxmlformats.org/presentationml/2006/ole">
            <p:oleObj spid="_x0000_s26626" name="Équation" r:id="rId4" imgW="13334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86800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/>
              <a:t>FIGS (Implémentation)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1196752"/>
            <a:ext cx="5184576" cy="224676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Package </a:t>
            </a:r>
            <a:r>
              <a:rPr lang="fr-FR" sz="2400" dirty="0" smtClean="0"/>
              <a:t>python </a:t>
            </a:r>
            <a:r>
              <a:rPr lang="fr-FR" sz="2400" dirty="0" err="1" smtClean="0"/>
              <a:t>imodels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Classes pour la régression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</p:txBody>
      </p:sp>
      <p:pic>
        <p:nvPicPr>
          <p:cNvPr id="4" name="Image 3" descr="A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9416" y="234444"/>
            <a:ext cx="3349048" cy="65069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9632" y="5589240"/>
            <a:ext cx="2880320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err="1" smtClean="0"/>
              <a:t>Imodels</a:t>
            </a:r>
            <a:r>
              <a:rPr lang="fr-FR" sz="2000" u="sng" dirty="0" smtClean="0"/>
              <a:t> API de FIGS.</a:t>
            </a:r>
            <a:endParaRPr lang="fr-FR" sz="2000" u="sng" dirty="0" smtClean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627784" y="4509120"/>
            <a:ext cx="259228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Les Données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1340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On récupère </a:t>
            </a:r>
            <a:r>
              <a:rPr lang="fr-FR" sz="2400" dirty="0" smtClean="0"/>
              <a:t>le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initial du projet trois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Cible </a:t>
            </a:r>
            <a:r>
              <a:rPr lang="fr-FR" sz="2400" dirty="0" err="1" smtClean="0"/>
              <a:t>SiteEnergyUse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On enlève les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 moins pertinentes identifiées </a:t>
            </a:r>
            <a:endParaRPr lang="fr-FR" sz="2400" dirty="0" smtClean="0"/>
          </a:p>
        </p:txBody>
      </p:sp>
      <p:pic>
        <p:nvPicPr>
          <p:cNvPr id="4" name="Image 3" descr="dfHe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933056"/>
            <a:ext cx="8468075" cy="13681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23728" y="5549170"/>
            <a:ext cx="453650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err="1" smtClean="0"/>
              <a:t>Dataframe</a:t>
            </a:r>
            <a:r>
              <a:rPr lang="fr-FR" sz="2000" u="sng" dirty="0" smtClean="0"/>
              <a:t> réduit.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768" y="116632"/>
            <a:ext cx="7467600" cy="562074"/>
          </a:xfrm>
        </p:spPr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980435"/>
            <a:ext cx="8568952" cy="180049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Séparation </a:t>
            </a:r>
            <a:r>
              <a:rPr lang="fr-FR" sz="2400" dirty="0" smtClean="0"/>
              <a:t>du </a:t>
            </a:r>
            <a:r>
              <a:rPr lang="fr-FR" sz="2400" dirty="0" err="1" smtClean="0"/>
              <a:t>dataframe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fr-FR" sz="2400" dirty="0" smtClean="0"/>
              <a:t> 80% Entrainement et 20% </a:t>
            </a:r>
            <a:r>
              <a:rPr lang="fr-FR" sz="2400" dirty="0" smtClean="0"/>
              <a:t>Test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Centrage et </a:t>
            </a:r>
            <a:r>
              <a:rPr lang="fr-FR" sz="2400" dirty="0" err="1" smtClean="0"/>
              <a:t>scaling</a:t>
            </a:r>
            <a:endParaRPr lang="fr-FR" sz="24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67544" y="6125234"/>
            <a:ext cx="331236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Tableau des corrélations.</a:t>
            </a:r>
            <a:endParaRPr lang="fr-FR" sz="2000" u="sng" dirty="0" smtClean="0"/>
          </a:p>
        </p:txBody>
      </p:sp>
      <p:pic>
        <p:nvPicPr>
          <p:cNvPr id="12" name="Image 11" descr="hea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913327"/>
            <a:ext cx="4707871" cy="4756033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1691680" y="4077072"/>
            <a:ext cx="2232248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Nuages de points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23728" y="5877272"/>
            <a:ext cx="511256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Cible en fonction de quelques variables.</a:t>
            </a:r>
            <a:endParaRPr lang="fr-FR" sz="2000" u="sng" dirty="0" smtClean="0"/>
          </a:p>
        </p:txBody>
      </p:sp>
      <p:pic>
        <p:nvPicPr>
          <p:cNvPr id="7" name="Image 6" descr="scatterClou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8460432" cy="281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7776864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métriques utilisées pour l’évaluation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852383"/>
            <a:ext cx="7848872" cy="58169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MSE (l’erreur quadratique moyenne)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RMSE (la racine de l’erreur quadratique moyenne)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R2 (le coefficient de détermination)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3203848" y="1916832"/>
          <a:ext cx="2376264" cy="901341"/>
        </p:xfrm>
        <a:graphic>
          <a:graphicData uri="http://schemas.openxmlformats.org/presentationml/2006/ole">
            <p:oleObj spid="_x0000_s1027" name="Équation" r:id="rId3" imgW="110484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042494" y="3711789"/>
          <a:ext cx="2465610" cy="941347"/>
        </p:xfrm>
        <a:graphic>
          <a:graphicData uri="http://schemas.openxmlformats.org/presentationml/2006/ole">
            <p:oleObj spid="_x0000_s1028" name="Équation" r:id="rId4" imgW="1231560" imgH="4698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475656" y="5429598"/>
          <a:ext cx="2218581" cy="1239762"/>
        </p:xfrm>
        <a:graphic>
          <a:graphicData uri="http://schemas.openxmlformats.org/presentationml/2006/ole">
            <p:oleObj spid="_x0000_s1029" name="Équation" r:id="rId5" imgW="1206360" imgH="6728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436096" y="5589240"/>
          <a:ext cx="1584176" cy="867372"/>
        </p:xfrm>
        <a:graphic>
          <a:graphicData uri="http://schemas.openxmlformats.org/presentationml/2006/ole">
            <p:oleObj spid="_x0000_s1030" name="Équation" r:id="rId6" imgW="812520" imgH="444240" progId="Equation.3">
              <p:embed/>
            </p:oleObj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139952" y="5733256"/>
            <a:ext cx="811441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400" dirty="0" smtClean="0"/>
              <a:t>avec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/>
      <a:bodyPr vert="horz">
        <a:spAutoFit/>
      </a:bodyPr>
      <a:lstStyle>
        <a:defPPr marL="274320" indent="-274320">
          <a:spcBef>
            <a:spcPts val="600"/>
          </a:spcBef>
          <a:buClr>
            <a:schemeClr val="accent1"/>
          </a:buClr>
          <a:buSzPct val="70000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9060</TotalTime>
  <Words>265</Words>
  <Application>Microsoft Office PowerPoint</Application>
  <PresentationFormat>Affichage à l'écran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Oriel</vt:lpstr>
      <vt:lpstr>Équation</vt:lpstr>
      <vt:lpstr>Microsoft Éditeur d'équations 3.0</vt:lpstr>
      <vt:lpstr>Projet 7 – Développez une preuve de concept</vt:lpstr>
      <vt:lpstr>Introduction </vt:lpstr>
      <vt:lpstr>FIGS</vt:lpstr>
      <vt:lpstr>INTERET DE FIGS</vt:lpstr>
      <vt:lpstr> FIGS (Implémentation)</vt:lpstr>
      <vt:lpstr>Les Données</vt:lpstr>
      <vt:lpstr>données</vt:lpstr>
      <vt:lpstr>Nuages de points</vt:lpstr>
      <vt:lpstr>métriques utilisées pour l’évaluation</vt:lpstr>
      <vt:lpstr>Méthodologie</vt:lpstr>
      <vt:lpstr>FIGS Simple</vt:lpstr>
      <vt:lpstr>Arbre de Décision Simple</vt:lpstr>
      <vt:lpstr>FIGS Optimisé</vt:lpstr>
      <vt:lpstr>Comparaison des Algorithmes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vad</dc:creator>
  <cp:lastModifiedBy>vad</cp:lastModifiedBy>
  <cp:revision>637</cp:revision>
  <dcterms:created xsi:type="dcterms:W3CDTF">2021-08-28T19:38:02Z</dcterms:created>
  <dcterms:modified xsi:type="dcterms:W3CDTF">2023-09-05T09:32:17Z</dcterms:modified>
</cp:coreProperties>
</file>