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95" r:id="rId4"/>
    <p:sldId id="299" r:id="rId5"/>
    <p:sldId id="271" r:id="rId6"/>
    <p:sldId id="297" r:id="rId7"/>
    <p:sldId id="261" r:id="rId8"/>
    <p:sldId id="265" r:id="rId9"/>
    <p:sldId id="260" r:id="rId10"/>
    <p:sldId id="264" r:id="rId11"/>
    <p:sldId id="277" r:id="rId12"/>
    <p:sldId id="278" r:id="rId13"/>
    <p:sldId id="300" r:id="rId14"/>
    <p:sldId id="294" r:id="rId15"/>
    <p:sldId id="296" r:id="rId16"/>
    <p:sldId id="292" r:id="rId17"/>
    <p:sldId id="298" r:id="rId18"/>
    <p:sldId id="293" r:id="rId19"/>
    <p:sldId id="301" r:id="rId20"/>
    <p:sldId id="302" r:id="rId21"/>
    <p:sldId id="28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36277" autoAdjust="0"/>
  </p:normalViewPr>
  <p:slideViewPr>
    <p:cSldViewPr>
      <p:cViewPr varScale="1">
        <p:scale>
          <a:sx n="86" d="100"/>
          <a:sy n="86" d="100"/>
        </p:scale>
        <p:origin x="-127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Blabla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508E1-0AE7-42A9-8C0B-2C440831A6E9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11/05/2023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4 - Segmentez des clients d'un site e-commerce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6083442"/>
            <a:ext cx="6172200" cy="585918"/>
          </a:xfrm>
        </p:spPr>
        <p:txBody>
          <a:bodyPr/>
          <a:lstStyle/>
          <a:p>
            <a:r>
              <a:rPr lang="fr-FR" dirty="0" smtClean="0"/>
              <a:t>Avril</a:t>
            </a:r>
            <a:r>
              <a:rPr lang="en-US" dirty="0" smtClean="0"/>
              <a:t> 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2267744" y="5229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  <p:pic>
        <p:nvPicPr>
          <p:cNvPr id="5" name="Image 4" descr="Sans tit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60648"/>
            <a:ext cx="1714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7504" y="210706"/>
            <a:ext cx="8568952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 Procédure de Détermination des Clusters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1520" y="836712"/>
            <a:ext cx="8352928" cy="574003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Essais avec trois algorithmes de </a:t>
            </a:r>
            <a:r>
              <a:rPr lang="fr-FR" sz="2400" dirty="0" err="1" smtClean="0"/>
              <a:t>Clusterisation</a:t>
            </a:r>
            <a:r>
              <a:rPr lang="fr-FR" sz="2400" dirty="0" smtClean="0"/>
              <a:t>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KMEANS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DBSCAN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AGLOMERATIF (Hiérarchique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Variations des paramètres de chaque modèle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Evaluation</a:t>
            </a:r>
            <a:r>
              <a:rPr lang="fr-FR" sz="2400" dirty="0" smtClean="0"/>
              <a:t> de la pertinence du modèle (Silhouette)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Sélection du meilleur modèle et des </a:t>
            </a:r>
            <a:r>
              <a:rPr lang="fr-FR" sz="2400" dirty="0" err="1" smtClean="0"/>
              <a:t>parametres</a:t>
            </a:r>
            <a:r>
              <a:rPr lang="fr-FR" sz="2400" dirty="0" smtClean="0"/>
              <a:t> correspondants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Analyse des clusters identifiés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30622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métrique utilisée pour l’évaluation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852383"/>
            <a:ext cx="7848872" cy="558614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Silhouette </a:t>
            </a:r>
            <a:r>
              <a:rPr lang="fr-FR" sz="2400" dirty="0" smtClean="0"/>
              <a:t>coefficient pour un échantillon 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avec </a:t>
            </a:r>
            <a:r>
              <a:rPr lang="fr-FR" sz="2400" dirty="0" smtClean="0"/>
              <a:t>a, distance moyenne entre clusters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et b, la distance d’un échantillon au prochain cluster voisin le plus proche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Le coefficient va de -1 à 1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Le score obtenue par algorithme est la moyenne des coefficients de silhouette pour chaque </a:t>
            </a:r>
            <a:r>
              <a:rPr lang="fr-FR" sz="2400" dirty="0" smtClean="0"/>
              <a:t>échantillon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ARI (</a:t>
            </a:r>
            <a:r>
              <a:rPr lang="fr-FR" sz="2400" dirty="0" err="1" smtClean="0"/>
              <a:t>Adjusted</a:t>
            </a:r>
            <a:r>
              <a:rPr lang="fr-FR" sz="2400" dirty="0" smtClean="0"/>
              <a:t> Rank Index)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Compare les labels prédits avec les labels réels</a:t>
            </a:r>
            <a:endParaRPr lang="fr-FR" sz="2400" dirty="0" smtClean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/>
        </p:nvGraphicFramePr>
        <p:xfrm>
          <a:off x="2771800" y="1340768"/>
          <a:ext cx="2624843" cy="857622"/>
        </p:xfrm>
        <a:graphic>
          <a:graphicData uri="http://schemas.openxmlformats.org/presentationml/2006/ole">
            <p:oleObj spid="_x0000_s1031" name="Équation" r:id="rId4" imgW="12826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7467600" cy="634082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836712"/>
            <a:ext cx="7992888" cy="224676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Choix d’un nombre de cluster de 2 à 10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Variabilité intra cluster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Calcul du score de Silhouette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Sélection du meilleur score silhouette</a:t>
            </a:r>
          </a:p>
        </p:txBody>
      </p:sp>
      <p:pic>
        <p:nvPicPr>
          <p:cNvPr id="5" name="Image 4" descr="kmeansInert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124450"/>
            <a:ext cx="4745714" cy="36169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7467600" cy="634082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836712"/>
            <a:ext cx="7992888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Optimal pour trois clusters</a:t>
            </a:r>
          </a:p>
        </p:txBody>
      </p:sp>
      <p:pic>
        <p:nvPicPr>
          <p:cNvPr id="6" name="Image 5" descr="kmeans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51862"/>
            <a:ext cx="6696744" cy="52174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DBSCAN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712435"/>
            <a:ext cx="6264696" cy="350865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Paramètres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epsilon (0.05 ,0.1)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Min </a:t>
            </a:r>
            <a:r>
              <a:rPr lang="fr-FR" sz="2400" dirty="0" err="1" smtClean="0"/>
              <a:t>samples</a:t>
            </a:r>
            <a:r>
              <a:rPr lang="fr-FR" sz="2400" dirty="0" smtClean="0"/>
              <a:t> (5 ,10)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Intéressant, si on a des cluster de fortes densité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Soit beaucoup, soit aucun clusters trouvé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Beaucoup de bruit trouvé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Mauvais scores en général (négatif)</a:t>
            </a:r>
          </a:p>
        </p:txBody>
      </p:sp>
      <p:pic>
        <p:nvPicPr>
          <p:cNvPr id="4" name="Image 3" descr="dbscan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4299047"/>
            <a:ext cx="3456384" cy="24423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err="1" smtClean="0"/>
              <a:t>Agglomerative</a:t>
            </a:r>
            <a:r>
              <a:rPr lang="fr-FR" dirty="0" smtClean="0"/>
              <a:t> (</a:t>
            </a:r>
            <a:r>
              <a:rPr lang="fr-FR" dirty="0" err="1" smtClean="0"/>
              <a:t>Hierarchique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980728"/>
            <a:ext cx="6120680" cy="261610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Choix d’un nombre de cluster de 2 à 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Regroupe les clusters par paires en fonction de la distance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Très grosse consommation de mémoire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Très dépendant de l’initialisation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Assez bon sinon </a:t>
            </a:r>
          </a:p>
        </p:txBody>
      </p:sp>
      <p:pic>
        <p:nvPicPr>
          <p:cNvPr id="4" name="Image 3" descr="Agglo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4293096"/>
            <a:ext cx="3888432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Comparaison des modèles et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851920" y="5805264"/>
            <a:ext cx="129614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Cluster 0</a:t>
            </a:r>
          </a:p>
        </p:txBody>
      </p:sp>
      <p:pic>
        <p:nvPicPr>
          <p:cNvPr id="8" name="Image 7" descr="Cluster0-Resulta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573016"/>
            <a:ext cx="8568952" cy="1973007"/>
          </a:xfrm>
          <a:prstGeom prst="rect">
            <a:avLst/>
          </a:prstGeom>
        </p:spPr>
      </p:pic>
      <p:pic>
        <p:nvPicPr>
          <p:cNvPr id="7" name="Image 6" descr="BestSilhouet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0152" y="1164352"/>
            <a:ext cx="2240280" cy="11125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23528" y="1345411"/>
            <a:ext cx="6120680" cy="172354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Selection</a:t>
            </a:r>
            <a:r>
              <a:rPr lang="fr-FR" sz="2400" dirty="0" smtClean="0"/>
              <a:t> du meilleur modèle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Kmeans</a:t>
            </a:r>
            <a:r>
              <a:rPr lang="fr-FR" sz="2400" dirty="0" smtClean="0"/>
              <a:t> avec trois clusters !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Avec ce modèle on attribue un cluster à chaque client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Clusters 1 et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851920" y="6341258"/>
            <a:ext cx="129614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Cluster 2</a:t>
            </a:r>
          </a:p>
        </p:txBody>
      </p:sp>
      <p:pic>
        <p:nvPicPr>
          <p:cNvPr id="7" name="Image 6" descr="Cluster2-Resulta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221088"/>
            <a:ext cx="8568952" cy="2088232"/>
          </a:xfrm>
          <a:prstGeom prst="rect">
            <a:avLst/>
          </a:prstGeom>
        </p:spPr>
      </p:pic>
      <p:pic>
        <p:nvPicPr>
          <p:cNvPr id="6" name="Image 5" descr="Cluster1-Resulta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052736"/>
            <a:ext cx="8568952" cy="20252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851920" y="3212976"/>
            <a:ext cx="129614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Cluster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Procédure de Simulation Pour La Maintenance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412776"/>
            <a:ext cx="7920880" cy="529375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Sélection de KMEANS avec trois </a:t>
            </a:r>
            <a:r>
              <a:rPr lang="fr-FR" sz="2400" dirty="0" smtClean="0"/>
              <a:t>clusters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Préparation d’un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réduit avec la </a:t>
            </a:r>
            <a:r>
              <a:rPr lang="fr-FR" sz="2400" dirty="0" smtClean="0"/>
              <a:t>dernière </a:t>
            </a:r>
            <a:r>
              <a:rPr lang="fr-FR" sz="2400" dirty="0" smtClean="0"/>
              <a:t>année de données 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Puis pour chaque itération T(n):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Ajout </a:t>
            </a:r>
            <a:r>
              <a:rPr lang="fr-FR" sz="2400" dirty="0" smtClean="0"/>
              <a:t>des données de l’itération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Prédiction </a:t>
            </a:r>
            <a:r>
              <a:rPr lang="fr-FR" sz="2400" dirty="0" smtClean="0"/>
              <a:t>depuis modèle entrainé à T(n-1)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Données du modèle à T(n)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Score </a:t>
            </a:r>
            <a:r>
              <a:rPr lang="fr-FR" sz="2400" dirty="0" smtClean="0"/>
              <a:t>de ARI entre les deux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Evolution</a:t>
            </a:r>
            <a:r>
              <a:rPr lang="fr-FR" sz="2400" dirty="0" smtClean="0"/>
              <a:t> du score de </a:t>
            </a:r>
            <a:r>
              <a:rPr lang="fr-FR" sz="2400" dirty="0" smtClean="0"/>
              <a:t>ARI </a:t>
            </a:r>
            <a:r>
              <a:rPr lang="fr-FR" sz="2400" dirty="0" smtClean="0"/>
              <a:t>dans le </a:t>
            </a:r>
            <a:r>
              <a:rPr lang="fr-FR" sz="2400" dirty="0" smtClean="0"/>
              <a:t>temps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Résultats de la Simulation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980728"/>
            <a:ext cx="7920880" cy="127727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Avec </a:t>
            </a:r>
            <a:r>
              <a:rPr lang="fr-FR" sz="2400" dirty="0" smtClean="0"/>
              <a:t>des écarts de 30 </a:t>
            </a:r>
            <a:r>
              <a:rPr lang="fr-FR" sz="2400" dirty="0" smtClean="0"/>
              <a:t>jours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Il faudrait entrainer à </a:t>
            </a:r>
            <a:r>
              <a:rPr lang="fr-FR" sz="2400" dirty="0" smtClean="0"/>
              <a:t>nouveau </a:t>
            </a:r>
            <a:r>
              <a:rPr lang="fr-FR" sz="2400" dirty="0" smtClean="0"/>
              <a:t>le modèle au </a:t>
            </a:r>
            <a:r>
              <a:rPr lang="fr-FR" sz="2400" dirty="0" smtClean="0"/>
              <a:t>bout de </a:t>
            </a:r>
            <a:r>
              <a:rPr lang="fr-FR" sz="2400" dirty="0" smtClean="0"/>
              <a:t>60 jours</a:t>
            </a:r>
            <a:endParaRPr lang="fr-FR" sz="2400" dirty="0" smtClean="0"/>
          </a:p>
        </p:txBody>
      </p:sp>
      <p:pic>
        <p:nvPicPr>
          <p:cNvPr id="7" name="Image 6" descr="ARI-30j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348880"/>
            <a:ext cx="4872153" cy="4415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84482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Déterminer des clusters de clients afin de mieux ciblés les besoins marketing.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Proposer une stratégie de maintenance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va utiliser des algorithmes d’apprentissage non supervisé.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C’est un problème de </a:t>
            </a:r>
            <a:r>
              <a:rPr lang="fr-FR" sz="2400" dirty="0" err="1" smtClean="0"/>
              <a:t>clustérisation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Résultats de la Simulation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980728"/>
            <a:ext cx="7920880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Avec des écarts de </a:t>
            </a:r>
            <a:r>
              <a:rPr lang="fr-FR" sz="2400" dirty="0" smtClean="0"/>
              <a:t>15 </a:t>
            </a:r>
            <a:r>
              <a:rPr lang="fr-FR" sz="2400" dirty="0" smtClean="0"/>
              <a:t>jours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Avec un traitement plus fin on obtient 75 jours</a:t>
            </a:r>
            <a:endParaRPr lang="fr-FR" sz="2400" dirty="0" smtClean="0"/>
          </a:p>
        </p:txBody>
      </p:sp>
      <p:pic>
        <p:nvPicPr>
          <p:cNvPr id="5" name="Image 4" descr="ARI-15j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5976664" cy="44474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496944" cy="3431709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Ici et pour l’instant </a:t>
            </a:r>
            <a:r>
              <a:rPr lang="fr-FR" dirty="0" err="1" smtClean="0"/>
              <a:t>kmeans</a:t>
            </a:r>
            <a:r>
              <a:rPr lang="fr-FR" dirty="0" smtClean="0"/>
              <a:t> s’en sort le mieux avec trois clusters identifiés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On voit la nécessité de refaire un entrainement des modèles avec l’ajout de nouvelles données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Récupération des données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Données sous la forme de plusieurs fichiers csv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On fait des regroupement en fonction des commandes passées </a:t>
            </a:r>
          </a:p>
        </p:txBody>
      </p:sp>
      <p:pic>
        <p:nvPicPr>
          <p:cNvPr id="4" name="Image 3" descr="HRhd2Y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72816"/>
            <a:ext cx="5768603" cy="3471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DataFrame</a:t>
            </a:r>
            <a:r>
              <a:rPr lang="fr-FR" dirty="0" smtClean="0"/>
              <a:t> Brut Des Commandes Passées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980729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Ce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est créer avec :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les dates de commande, de prévision de livraison et de livraison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la somme dépensée pour cette commande</a:t>
            </a:r>
          </a:p>
          <a:p>
            <a:pPr lvl="1">
              <a:buClr>
                <a:schemeClr val="accent4"/>
              </a:buClr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l’identifiant du client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la note attribué par le client</a:t>
            </a:r>
          </a:p>
          <a:p>
            <a:pPr lvl="1">
              <a:buClr>
                <a:schemeClr val="accent4"/>
              </a:buClr>
            </a:pPr>
            <a:r>
              <a:rPr lang="fr-FR" sz="2400" dirty="0" smtClean="0"/>
              <a:t> 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 nombre de mots mis en commentaires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err="1" smtClean="0"/>
              <a:t>DataFrame</a:t>
            </a:r>
            <a:r>
              <a:rPr lang="fr-FR" dirty="0" smtClean="0"/>
              <a:t> Mis en Forme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76470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On regroupe les données par clients et on détermine de nouvelles variables :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Recency</a:t>
            </a:r>
            <a:r>
              <a:rPr lang="fr-FR" sz="2400" dirty="0" smtClean="0"/>
              <a:t> : date de la dernière commande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Frequency</a:t>
            </a:r>
            <a:r>
              <a:rPr lang="fr-FR" sz="2400" dirty="0" smtClean="0"/>
              <a:t> : nombre de commandes passées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Monetary</a:t>
            </a:r>
            <a:r>
              <a:rPr lang="fr-FR" sz="2400" dirty="0" smtClean="0"/>
              <a:t> : somme totale dépensée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La note moyenne attribué sur toutes les commandes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 retard moyen des livraisons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 délai moyen des livraisons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 total du nombre de mots mis en commentaires</a:t>
            </a:r>
          </a:p>
        </p:txBody>
      </p:sp>
      <p:pic>
        <p:nvPicPr>
          <p:cNvPr id="4" name="Image 3" descr="data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723596"/>
            <a:ext cx="468630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Analyse des Données</a:t>
            </a:r>
            <a:endParaRPr lang="en-GB" dirty="0"/>
          </a:p>
        </p:txBody>
      </p:sp>
      <p:pic>
        <p:nvPicPr>
          <p:cNvPr id="4" name="Image 3" descr="hist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97092"/>
            <a:ext cx="7848872" cy="5284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Nettoyage des Données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247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traite les </a:t>
            </a:r>
            <a:r>
              <a:rPr lang="fr-FR" sz="2400" dirty="0" err="1" smtClean="0"/>
              <a:t>outliers</a:t>
            </a:r>
            <a:r>
              <a:rPr lang="fr-FR" sz="2400" dirty="0" smtClean="0"/>
              <a:t> en faisant un clip des valeurs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Traitement des valeurs manquantes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Centrage des données et mis a l’échelle (</a:t>
            </a:r>
            <a:r>
              <a:rPr lang="fr-FR" sz="2400" dirty="0" err="1" smtClean="0"/>
              <a:t>Scaling</a:t>
            </a:r>
            <a:r>
              <a:rPr lang="fr-FR" sz="2400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3648" y="62692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Quelques </a:t>
            </a:r>
            <a:r>
              <a:rPr lang="fr-FR" sz="2000" u="sng" dirty="0" err="1" smtClean="0"/>
              <a:t>boxplots</a:t>
            </a:r>
            <a:r>
              <a:rPr lang="fr-FR" sz="2000" u="sng" dirty="0" smtClean="0"/>
              <a:t> </a:t>
            </a:r>
            <a:r>
              <a:rPr lang="fr-FR" sz="2000" u="sng" dirty="0" smtClean="0"/>
              <a:t>avant </a:t>
            </a:r>
            <a:r>
              <a:rPr lang="fr-FR" sz="2000" u="sng" dirty="0" smtClean="0"/>
              <a:t>le traitement des </a:t>
            </a:r>
            <a:r>
              <a:rPr lang="fr-FR" sz="2000" u="sng" dirty="0" err="1" smtClean="0"/>
              <a:t>outliers</a:t>
            </a:r>
            <a:endParaRPr lang="fr-FR" sz="2000" u="sng" dirty="0" smtClean="0"/>
          </a:p>
        </p:txBody>
      </p:sp>
      <p:pic>
        <p:nvPicPr>
          <p:cNvPr id="5" name="Image 4" descr="outli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2690688"/>
            <a:ext cx="8460432" cy="333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Analyse en Composantes Principales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4248472" cy="135421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Importance des variables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Visualisation</a:t>
            </a:r>
          </a:p>
        </p:txBody>
      </p:sp>
      <p:pic>
        <p:nvPicPr>
          <p:cNvPr id="4" name="Image 3" descr="PCAInert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470742"/>
            <a:ext cx="4104455" cy="3270626"/>
          </a:xfrm>
          <a:prstGeom prst="rect">
            <a:avLst/>
          </a:prstGeom>
        </p:spPr>
      </p:pic>
      <p:pic>
        <p:nvPicPr>
          <p:cNvPr id="5" name="Image 4" descr="PCA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24744"/>
            <a:ext cx="4066777" cy="309314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60681" y="2276872"/>
            <a:ext cx="75533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PC 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16216" y="4149080"/>
            <a:ext cx="75533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PC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 err="1" smtClean="0"/>
              <a:t>Cercle</a:t>
            </a:r>
            <a:r>
              <a:rPr lang="en-GB" dirty="0" smtClean="0"/>
              <a:t> des Correlations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395536" y="9807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Projection sur les deux composantes principales</a:t>
            </a:r>
          </a:p>
        </p:txBody>
      </p:sp>
      <p:pic>
        <p:nvPicPr>
          <p:cNvPr id="8" name="Image 7" descr="CercleDeCorrel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6916270" cy="458995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211960" y="6309320"/>
            <a:ext cx="75533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PC 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3645024"/>
            <a:ext cx="75533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PC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9974</TotalTime>
  <Words>664</Words>
  <Application>Microsoft Office PowerPoint</Application>
  <PresentationFormat>Affichage à l'écran (4:3)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Oriel</vt:lpstr>
      <vt:lpstr>Équation</vt:lpstr>
      <vt:lpstr>Projet 4 - Segmentez des clients d'un site e-commerce </vt:lpstr>
      <vt:lpstr>Introduction </vt:lpstr>
      <vt:lpstr>Récupération des données</vt:lpstr>
      <vt:lpstr>DataFrame Brut Des Commandes Passées</vt:lpstr>
      <vt:lpstr>DataFrame Mis en Forme</vt:lpstr>
      <vt:lpstr>Analyse des Données</vt:lpstr>
      <vt:lpstr>Nettoyage des Données</vt:lpstr>
      <vt:lpstr>Analyse en Composantes Principales</vt:lpstr>
      <vt:lpstr>Cercle des Correlations</vt:lpstr>
      <vt:lpstr> Procédure de Détermination des Clusters</vt:lpstr>
      <vt:lpstr>métrique utilisée pour l’évaluation</vt:lpstr>
      <vt:lpstr>Kmeans</vt:lpstr>
      <vt:lpstr>Kmeans</vt:lpstr>
      <vt:lpstr>DBSCAN</vt:lpstr>
      <vt:lpstr>Agglomerative (Hierarchique)</vt:lpstr>
      <vt:lpstr>Comparaison des modèles et Selection</vt:lpstr>
      <vt:lpstr>Clusters 1 et 2</vt:lpstr>
      <vt:lpstr>Procédure de Simulation Pour La Maintenance</vt:lpstr>
      <vt:lpstr>Résultats de la Simulation</vt:lpstr>
      <vt:lpstr>Résultats de la Simulation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720</cp:revision>
  <dcterms:created xsi:type="dcterms:W3CDTF">2021-08-28T19:38:02Z</dcterms:created>
  <dcterms:modified xsi:type="dcterms:W3CDTF">2023-05-11T15:53:20Z</dcterms:modified>
</cp:coreProperties>
</file>