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91" r:id="rId14"/>
    <p:sldId id="292" r:id="rId15"/>
    <p:sldId id="289" r:id="rId16"/>
    <p:sldId id="290" r:id="rId17"/>
    <p:sldId id="293" r:id="rId18"/>
    <p:sldId id="294" r:id="rId19"/>
    <p:sldId id="295" r:id="rId20"/>
    <p:sldId id="281" r:id="rId21"/>
    <p:sldId id="276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7" r:id="rId30"/>
    <p:sldId id="280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9" autoAdjust="0"/>
  </p:normalViewPr>
  <p:slideViewPr>
    <p:cSldViewPr>
      <p:cViewPr varScale="1">
        <p:scale>
          <a:sx n="73" d="100"/>
          <a:sy n="73" d="100"/>
        </p:scale>
        <p:origin x="9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40227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8"/>
                </a:lnTo>
                <a:close/>
              </a:path>
            </a:pathLst>
          </a:custGeom>
          <a:solidFill>
            <a:srgbClr val="BB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6335205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1999" y="67053"/>
                </a:moveTo>
                <a:lnTo>
                  <a:pt x="0" y="6705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7053"/>
                </a:lnTo>
                <a:close/>
              </a:path>
            </a:pathLst>
          </a:custGeom>
          <a:solidFill>
            <a:srgbClr val="E1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4663" y="1737741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40227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8"/>
                </a:lnTo>
                <a:close/>
              </a:path>
            </a:pathLst>
          </a:custGeom>
          <a:solidFill>
            <a:srgbClr val="BB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6335205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1999" y="67053"/>
                </a:moveTo>
                <a:lnTo>
                  <a:pt x="0" y="6705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7053"/>
                </a:lnTo>
                <a:close/>
              </a:path>
            </a:pathLst>
          </a:custGeom>
          <a:solidFill>
            <a:srgbClr val="E1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4663" y="1737741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19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40227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8"/>
                </a:lnTo>
                <a:close/>
              </a:path>
            </a:pathLst>
          </a:custGeom>
          <a:solidFill>
            <a:srgbClr val="BB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6335205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1999" y="67053"/>
                </a:moveTo>
                <a:lnTo>
                  <a:pt x="0" y="6705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7053"/>
                </a:lnTo>
                <a:close/>
              </a:path>
            </a:pathLst>
          </a:custGeom>
          <a:solidFill>
            <a:srgbClr val="E1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4485" y="2887929"/>
            <a:ext cx="4923029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563" y="1937130"/>
            <a:ext cx="10816873" cy="140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863" y="4668899"/>
            <a:ext cx="532993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1014">
              <a:lnSpc>
                <a:spcPct val="100000"/>
              </a:lnSpc>
              <a:spcBef>
                <a:spcPts val="100"/>
              </a:spcBef>
              <a:tabLst>
                <a:tab pos="1370965" algn="l"/>
              </a:tabLst>
            </a:pPr>
            <a:r>
              <a:rPr sz="1800" spc="-5" dirty="0">
                <a:latin typeface="Times New Roman"/>
                <a:cs typeface="Times New Roman"/>
              </a:rPr>
              <a:t>Presented </a:t>
            </a:r>
            <a:r>
              <a:rPr sz="1800" dirty="0">
                <a:latin typeface="Times New Roman"/>
                <a:cs typeface="Times New Roman"/>
              </a:rPr>
              <a:t>by	: </a:t>
            </a:r>
            <a:r>
              <a:rPr lang="en-IN" sz="1800" spc="-5" dirty="0">
                <a:latin typeface="Times New Roman"/>
                <a:cs typeface="Times New Roman"/>
              </a:rPr>
              <a:t>AjayKumar Pandya </a:t>
            </a:r>
            <a:r>
              <a:rPr lang="en-IN"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Enrollment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lang="en-IN" sz="1800" spc="-15" dirty="0">
                <a:latin typeface="Times New Roman"/>
                <a:cs typeface="Times New Roman"/>
              </a:rPr>
              <a:t>201250107501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13765" algn="l"/>
              </a:tabLst>
            </a:pPr>
            <a:r>
              <a:rPr sz="1800" spc="-5" dirty="0">
                <a:latin typeface="Times New Roman"/>
                <a:cs typeface="Times New Roman"/>
              </a:rPr>
              <a:t>Course	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lang="en-IN" sz="1800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.E.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SEM-</a:t>
            </a:r>
            <a:r>
              <a:rPr lang="en-IN" sz="1800" spc="-5" dirty="0">
                <a:latin typeface="Times New Roman"/>
                <a:cs typeface="Times New Roman"/>
              </a:rPr>
              <a:t>VIII</a:t>
            </a:r>
            <a:r>
              <a:rPr sz="1800" spc="-5" dirty="0">
                <a:latin typeface="Times New Roman"/>
                <a:cs typeface="Times New Roman"/>
              </a:rPr>
              <a:t>]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6412" y="4668899"/>
            <a:ext cx="5085587" cy="641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Internal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Guide: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IN" sz="1800" spc="-5" dirty="0">
                <a:latin typeface="Times New Roman"/>
                <a:cs typeface="Times New Roman"/>
              </a:rPr>
              <a:t>Darshankumar Solanki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Times New Roman"/>
                <a:cs typeface="Times New Roman"/>
              </a:rPr>
              <a:t>Dept</a:t>
            </a:r>
            <a:r>
              <a:rPr lang="en-IN" spc="-30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04799"/>
            <a:ext cx="1371600" cy="15951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38400" y="305221"/>
            <a:ext cx="7478395" cy="345286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823594">
              <a:lnSpc>
                <a:spcPct val="100000"/>
              </a:lnSpc>
              <a:spcBef>
                <a:spcPts val="360"/>
              </a:spcBef>
            </a:pPr>
            <a:r>
              <a:rPr sz="2200" b="1" spc="-5" dirty="0">
                <a:solidFill>
                  <a:srgbClr val="CE2A2B"/>
                </a:solidFill>
                <a:latin typeface="Times New Roman"/>
                <a:cs typeface="Times New Roman"/>
              </a:rPr>
              <a:t>GUJAR</a:t>
            </a:r>
            <a:r>
              <a:rPr sz="2200" b="1" spc="-165" dirty="0">
                <a:solidFill>
                  <a:srgbClr val="CE2A2B"/>
                </a:solidFill>
                <a:latin typeface="Times New Roman"/>
                <a:cs typeface="Times New Roman"/>
              </a:rPr>
              <a:t>A</a:t>
            </a:r>
            <a:r>
              <a:rPr sz="2200" b="1" dirty="0">
                <a:solidFill>
                  <a:srgbClr val="CE2A2B"/>
                </a:solidFill>
                <a:latin typeface="Times New Roman"/>
                <a:cs typeface="Times New Roman"/>
              </a:rPr>
              <a:t>T</a:t>
            </a:r>
            <a:r>
              <a:rPr sz="2200" b="1" spc="-85" dirty="0">
                <a:solidFill>
                  <a:srgbClr val="CE2A2B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CE2A2B"/>
                </a:solidFill>
                <a:latin typeface="Times New Roman"/>
                <a:cs typeface="Times New Roman"/>
              </a:rPr>
              <a:t>TECHNOLOGICA</a:t>
            </a:r>
            <a:r>
              <a:rPr sz="2200" b="1" dirty="0">
                <a:solidFill>
                  <a:srgbClr val="CE2A2B"/>
                </a:solidFill>
                <a:latin typeface="Times New Roman"/>
                <a:cs typeface="Times New Roman"/>
              </a:rPr>
              <a:t>L</a:t>
            </a:r>
            <a:r>
              <a:rPr sz="2200" b="1" spc="-125" dirty="0">
                <a:solidFill>
                  <a:srgbClr val="CE2A2B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CE2A2B"/>
                </a:solidFill>
                <a:latin typeface="Times New Roman"/>
                <a:cs typeface="Times New Roman"/>
              </a:rPr>
              <a:t>UNIVERSITY</a:t>
            </a:r>
            <a:endParaRPr sz="2200" dirty="0">
              <a:latin typeface="Times New Roman"/>
              <a:cs typeface="Times New Roman"/>
            </a:endParaRPr>
          </a:p>
          <a:p>
            <a:pPr marL="438784" algn="ctr">
              <a:lnSpc>
                <a:spcPct val="100000"/>
              </a:lnSpc>
              <a:spcBef>
                <a:spcPts val="219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Shree </a:t>
            </a:r>
            <a:r>
              <a:rPr sz="1800" b="1" spc="-5" dirty="0">
                <a:latin typeface="Times New Roman"/>
                <a:cs typeface="Times New Roman"/>
              </a:rPr>
              <a:t>Swaminarayan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Institute of </a:t>
            </a:r>
            <a:r>
              <a:rPr sz="1800" b="1" spc="-25" dirty="0">
                <a:latin typeface="Times New Roman"/>
                <a:cs typeface="Times New Roman"/>
              </a:rPr>
              <a:t>Technology</a:t>
            </a:r>
            <a:endParaRPr sz="1800" dirty="0">
              <a:latin typeface="Times New Roman"/>
              <a:cs typeface="Times New Roman"/>
            </a:endParaRPr>
          </a:p>
          <a:p>
            <a:pPr marL="449580" algn="ctr">
              <a:lnSpc>
                <a:spcPct val="100000"/>
              </a:lnSpc>
              <a:spcBef>
                <a:spcPts val="695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BHAT,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GANDHINAGA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lang="en-IN" sz="1800" b="1" dirty="0">
                <a:latin typeface="Times New Roman"/>
                <a:cs typeface="Times New Roman"/>
              </a:rPr>
              <a:t>382424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en-US" sz="3200" b="1" spc="-5" dirty="0">
                <a:latin typeface="Calibri"/>
                <a:cs typeface="Calibri"/>
              </a:rPr>
              <a:t>  </a:t>
            </a:r>
            <a:r>
              <a:rPr lang="en-US" sz="3200" b="1" spc="-5" dirty="0" err="1">
                <a:latin typeface="Calibri"/>
                <a:cs typeface="Calibri"/>
              </a:rPr>
              <a:t>Let’sTexify</a:t>
            </a:r>
            <a:endParaRPr sz="3200" dirty="0">
              <a:latin typeface="Calibri"/>
              <a:cs typeface="Calibri"/>
            </a:endParaRPr>
          </a:p>
          <a:p>
            <a:pPr marL="2719705" marR="2381885" algn="ctr">
              <a:lnSpc>
                <a:spcPct val="117900"/>
              </a:lnSpc>
              <a:spcBef>
                <a:spcPts val="214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BACHELORS OF ENGINEERING</a:t>
            </a:r>
            <a:r>
              <a:rPr sz="1400" b="1" spc="-5" dirty="0">
                <a:latin typeface="Times New Roman"/>
                <a:cs typeface="Times New Roman"/>
              </a:rPr>
              <a:t>  IN</a:t>
            </a:r>
            <a:endParaRPr sz="1400" dirty="0">
              <a:latin typeface="Times New Roman"/>
              <a:cs typeface="Times New Roman"/>
            </a:endParaRPr>
          </a:p>
          <a:p>
            <a:pPr marL="335915" algn="ctr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latin typeface="Times New Roman"/>
                <a:cs typeface="Times New Roman"/>
              </a:rPr>
              <a:t>COMPUTER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ENGINEERING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01B139-3F0A-F6C5-0DDA-2204F34B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95" y="80987"/>
            <a:ext cx="1914525" cy="188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663" y="1737741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526" y="198476"/>
            <a:ext cx="4789805" cy="14198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4800" spc="-15" dirty="0"/>
              <a:t>Applications</a:t>
            </a:r>
            <a:r>
              <a:rPr sz="4800" spc="-40" dirty="0"/>
              <a:t> </a:t>
            </a:r>
            <a:r>
              <a:rPr sz="4800" spc="-20" dirty="0"/>
              <a:t>Areas</a:t>
            </a:r>
            <a:endParaRPr sz="4800" dirty="0"/>
          </a:p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3000" spc="-5" dirty="0"/>
              <a:t>OCR</a:t>
            </a:r>
            <a:endParaRPr sz="3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401952" y="2120900"/>
            <a:ext cx="2834005" cy="962025"/>
            <a:chOff x="1401952" y="2120900"/>
            <a:chExt cx="2834005" cy="962025"/>
          </a:xfrm>
        </p:grpSpPr>
        <p:sp>
          <p:nvSpPr>
            <p:cNvPr id="5" name="object 5"/>
            <p:cNvSpPr/>
            <p:nvPr/>
          </p:nvSpPr>
          <p:spPr>
            <a:xfrm>
              <a:off x="1414652" y="2133600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2652268" y="936115"/>
                  </a:moveTo>
                  <a:lnTo>
                    <a:pt x="156083" y="936115"/>
                  </a:lnTo>
                  <a:lnTo>
                    <a:pt x="106736" y="928162"/>
                  </a:lnTo>
                  <a:lnTo>
                    <a:pt x="63888" y="906018"/>
                  </a:lnTo>
                  <a:lnTo>
                    <a:pt x="30105" y="872254"/>
                  </a:lnTo>
                  <a:lnTo>
                    <a:pt x="7953" y="829444"/>
                  </a:lnTo>
                  <a:lnTo>
                    <a:pt x="0" y="780160"/>
                  </a:lnTo>
                  <a:lnTo>
                    <a:pt x="0" y="156082"/>
                  </a:lnTo>
                  <a:lnTo>
                    <a:pt x="7953" y="106735"/>
                  </a:lnTo>
                  <a:lnTo>
                    <a:pt x="30105" y="63888"/>
                  </a:lnTo>
                  <a:lnTo>
                    <a:pt x="63888" y="30105"/>
                  </a:lnTo>
                  <a:lnTo>
                    <a:pt x="106736" y="7953"/>
                  </a:lnTo>
                  <a:lnTo>
                    <a:pt x="156083" y="0"/>
                  </a:lnTo>
                  <a:lnTo>
                    <a:pt x="2652268" y="0"/>
                  </a:lnTo>
                  <a:lnTo>
                    <a:pt x="2701614" y="7953"/>
                  </a:lnTo>
                  <a:lnTo>
                    <a:pt x="2744461" y="30105"/>
                  </a:lnTo>
                  <a:lnTo>
                    <a:pt x="2778244" y="63888"/>
                  </a:lnTo>
                  <a:lnTo>
                    <a:pt x="2800396" y="106735"/>
                  </a:lnTo>
                  <a:lnTo>
                    <a:pt x="2808351" y="156082"/>
                  </a:lnTo>
                  <a:lnTo>
                    <a:pt x="2808351" y="780160"/>
                  </a:lnTo>
                  <a:lnTo>
                    <a:pt x="2800396" y="829444"/>
                  </a:lnTo>
                  <a:lnTo>
                    <a:pt x="2778244" y="872254"/>
                  </a:lnTo>
                  <a:lnTo>
                    <a:pt x="2744461" y="906018"/>
                  </a:lnTo>
                  <a:lnTo>
                    <a:pt x="2701614" y="928162"/>
                  </a:lnTo>
                  <a:lnTo>
                    <a:pt x="2652268" y="936115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4652" y="2133600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0" y="156082"/>
                  </a:moveTo>
                  <a:lnTo>
                    <a:pt x="7953" y="106735"/>
                  </a:lnTo>
                  <a:lnTo>
                    <a:pt x="30105" y="63888"/>
                  </a:lnTo>
                  <a:lnTo>
                    <a:pt x="63888" y="30105"/>
                  </a:lnTo>
                  <a:lnTo>
                    <a:pt x="106736" y="7953"/>
                  </a:lnTo>
                  <a:lnTo>
                    <a:pt x="156083" y="0"/>
                  </a:lnTo>
                  <a:lnTo>
                    <a:pt x="2652268" y="0"/>
                  </a:lnTo>
                  <a:lnTo>
                    <a:pt x="2701614" y="7953"/>
                  </a:lnTo>
                  <a:lnTo>
                    <a:pt x="2744461" y="30105"/>
                  </a:lnTo>
                  <a:lnTo>
                    <a:pt x="2778244" y="63888"/>
                  </a:lnTo>
                  <a:lnTo>
                    <a:pt x="2800396" y="106735"/>
                  </a:lnTo>
                  <a:lnTo>
                    <a:pt x="2808351" y="156082"/>
                  </a:lnTo>
                  <a:lnTo>
                    <a:pt x="2808351" y="780160"/>
                  </a:lnTo>
                  <a:lnTo>
                    <a:pt x="2800396" y="829444"/>
                  </a:lnTo>
                  <a:lnTo>
                    <a:pt x="2778244" y="872254"/>
                  </a:lnTo>
                  <a:lnTo>
                    <a:pt x="2744461" y="906018"/>
                  </a:lnTo>
                  <a:lnTo>
                    <a:pt x="2701614" y="928162"/>
                  </a:lnTo>
                  <a:lnTo>
                    <a:pt x="2652268" y="936115"/>
                  </a:lnTo>
                  <a:lnTo>
                    <a:pt x="156083" y="936115"/>
                  </a:lnTo>
                  <a:lnTo>
                    <a:pt x="106736" y="928162"/>
                  </a:lnTo>
                  <a:lnTo>
                    <a:pt x="63888" y="906018"/>
                  </a:lnTo>
                  <a:lnTo>
                    <a:pt x="30105" y="872254"/>
                  </a:lnTo>
                  <a:lnTo>
                    <a:pt x="7953" y="829444"/>
                  </a:lnTo>
                  <a:lnTo>
                    <a:pt x="0" y="780160"/>
                  </a:lnTo>
                  <a:lnTo>
                    <a:pt x="0" y="156082"/>
                  </a:lnTo>
                  <a:close/>
                </a:path>
              </a:pathLst>
            </a:custGeom>
            <a:ln w="25399">
              <a:solidFill>
                <a:srgbClr val="37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82457" y="2429192"/>
            <a:ext cx="18288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r>
              <a:rPr sz="21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21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86376" y="2120900"/>
            <a:ext cx="2834005" cy="962025"/>
            <a:chOff x="4786376" y="2120900"/>
            <a:chExt cx="2834005" cy="962025"/>
          </a:xfrm>
        </p:grpSpPr>
        <p:sp>
          <p:nvSpPr>
            <p:cNvPr id="9" name="object 9"/>
            <p:cNvSpPr/>
            <p:nvPr/>
          </p:nvSpPr>
          <p:spPr>
            <a:xfrm>
              <a:off x="4799076" y="2133600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2652268" y="936115"/>
                  </a:moveTo>
                  <a:lnTo>
                    <a:pt x="155955" y="936115"/>
                  </a:lnTo>
                  <a:lnTo>
                    <a:pt x="106670" y="928162"/>
                  </a:lnTo>
                  <a:lnTo>
                    <a:pt x="63860" y="906018"/>
                  </a:lnTo>
                  <a:lnTo>
                    <a:pt x="30096" y="872254"/>
                  </a:lnTo>
                  <a:lnTo>
                    <a:pt x="7952" y="829444"/>
                  </a:lnTo>
                  <a:lnTo>
                    <a:pt x="0" y="780160"/>
                  </a:lnTo>
                  <a:lnTo>
                    <a:pt x="0" y="156082"/>
                  </a:lnTo>
                  <a:lnTo>
                    <a:pt x="7952" y="106735"/>
                  </a:lnTo>
                  <a:lnTo>
                    <a:pt x="30096" y="63888"/>
                  </a:lnTo>
                  <a:lnTo>
                    <a:pt x="63860" y="30105"/>
                  </a:lnTo>
                  <a:lnTo>
                    <a:pt x="106670" y="7953"/>
                  </a:lnTo>
                  <a:lnTo>
                    <a:pt x="155955" y="0"/>
                  </a:lnTo>
                  <a:lnTo>
                    <a:pt x="2652268" y="0"/>
                  </a:lnTo>
                  <a:lnTo>
                    <a:pt x="2701614" y="7953"/>
                  </a:lnTo>
                  <a:lnTo>
                    <a:pt x="2744461" y="30105"/>
                  </a:lnTo>
                  <a:lnTo>
                    <a:pt x="2778244" y="63888"/>
                  </a:lnTo>
                  <a:lnTo>
                    <a:pt x="2800396" y="106735"/>
                  </a:lnTo>
                  <a:lnTo>
                    <a:pt x="2808351" y="156082"/>
                  </a:lnTo>
                  <a:lnTo>
                    <a:pt x="2808351" y="780160"/>
                  </a:lnTo>
                  <a:lnTo>
                    <a:pt x="2800396" y="829444"/>
                  </a:lnTo>
                  <a:lnTo>
                    <a:pt x="2778244" y="872254"/>
                  </a:lnTo>
                  <a:lnTo>
                    <a:pt x="2744461" y="906018"/>
                  </a:lnTo>
                  <a:lnTo>
                    <a:pt x="2701614" y="928162"/>
                  </a:lnTo>
                  <a:lnTo>
                    <a:pt x="2652268" y="936115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9076" y="2133600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0" y="156082"/>
                  </a:moveTo>
                  <a:lnTo>
                    <a:pt x="7952" y="106735"/>
                  </a:lnTo>
                  <a:lnTo>
                    <a:pt x="30096" y="63888"/>
                  </a:lnTo>
                  <a:lnTo>
                    <a:pt x="63860" y="30105"/>
                  </a:lnTo>
                  <a:lnTo>
                    <a:pt x="106670" y="7953"/>
                  </a:lnTo>
                  <a:lnTo>
                    <a:pt x="155955" y="0"/>
                  </a:lnTo>
                  <a:lnTo>
                    <a:pt x="2652268" y="0"/>
                  </a:lnTo>
                  <a:lnTo>
                    <a:pt x="2701614" y="7953"/>
                  </a:lnTo>
                  <a:lnTo>
                    <a:pt x="2744461" y="30105"/>
                  </a:lnTo>
                  <a:lnTo>
                    <a:pt x="2778244" y="63888"/>
                  </a:lnTo>
                  <a:lnTo>
                    <a:pt x="2800396" y="106735"/>
                  </a:lnTo>
                  <a:lnTo>
                    <a:pt x="2808351" y="156082"/>
                  </a:lnTo>
                  <a:lnTo>
                    <a:pt x="2808351" y="780160"/>
                  </a:lnTo>
                  <a:lnTo>
                    <a:pt x="2800396" y="829444"/>
                  </a:lnTo>
                  <a:lnTo>
                    <a:pt x="2778244" y="872254"/>
                  </a:lnTo>
                  <a:lnTo>
                    <a:pt x="2744461" y="906018"/>
                  </a:lnTo>
                  <a:lnTo>
                    <a:pt x="2701614" y="928162"/>
                  </a:lnTo>
                  <a:lnTo>
                    <a:pt x="2652268" y="936115"/>
                  </a:lnTo>
                  <a:lnTo>
                    <a:pt x="155955" y="936115"/>
                  </a:lnTo>
                  <a:lnTo>
                    <a:pt x="106670" y="928162"/>
                  </a:lnTo>
                  <a:lnTo>
                    <a:pt x="63860" y="906018"/>
                  </a:lnTo>
                  <a:lnTo>
                    <a:pt x="30096" y="872254"/>
                  </a:lnTo>
                  <a:lnTo>
                    <a:pt x="7952" y="829444"/>
                  </a:lnTo>
                  <a:lnTo>
                    <a:pt x="0" y="780160"/>
                  </a:lnTo>
                  <a:lnTo>
                    <a:pt x="0" y="156082"/>
                  </a:lnTo>
                  <a:close/>
                </a:path>
              </a:pathLst>
            </a:custGeom>
            <a:ln w="25399">
              <a:solidFill>
                <a:srgbClr val="37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9798" y="2269172"/>
            <a:ext cx="18135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100" spc="-10" dirty="0">
                <a:solidFill>
                  <a:srgbClr val="FFFFFF"/>
                </a:solidFill>
                <a:latin typeface="Calibri"/>
                <a:cs typeface="Calibri"/>
              </a:rPr>
              <a:t>        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Legal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Docume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tio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64405" y="3875785"/>
            <a:ext cx="2834005" cy="962025"/>
            <a:chOff x="8170797" y="2120900"/>
            <a:chExt cx="2834005" cy="962025"/>
          </a:xfrm>
        </p:grpSpPr>
        <p:sp>
          <p:nvSpPr>
            <p:cNvPr id="13" name="object 13"/>
            <p:cNvSpPr/>
            <p:nvPr/>
          </p:nvSpPr>
          <p:spPr>
            <a:xfrm>
              <a:off x="8183497" y="2133600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2652269" y="936115"/>
                  </a:moveTo>
                  <a:lnTo>
                    <a:pt x="155955" y="936115"/>
                  </a:lnTo>
                  <a:lnTo>
                    <a:pt x="106671" y="928162"/>
                  </a:lnTo>
                  <a:lnTo>
                    <a:pt x="63861" y="906018"/>
                  </a:lnTo>
                  <a:lnTo>
                    <a:pt x="30097" y="872254"/>
                  </a:lnTo>
                  <a:lnTo>
                    <a:pt x="7953" y="829444"/>
                  </a:lnTo>
                  <a:lnTo>
                    <a:pt x="0" y="780160"/>
                  </a:lnTo>
                  <a:lnTo>
                    <a:pt x="0" y="156082"/>
                  </a:lnTo>
                  <a:lnTo>
                    <a:pt x="7953" y="106735"/>
                  </a:lnTo>
                  <a:lnTo>
                    <a:pt x="30097" y="63888"/>
                  </a:lnTo>
                  <a:lnTo>
                    <a:pt x="63861" y="30105"/>
                  </a:lnTo>
                  <a:lnTo>
                    <a:pt x="106671" y="7953"/>
                  </a:lnTo>
                  <a:lnTo>
                    <a:pt x="155955" y="0"/>
                  </a:lnTo>
                  <a:lnTo>
                    <a:pt x="2652269" y="0"/>
                  </a:lnTo>
                  <a:lnTo>
                    <a:pt x="2701553" y="7953"/>
                  </a:lnTo>
                  <a:lnTo>
                    <a:pt x="2744363" y="30105"/>
                  </a:lnTo>
                  <a:lnTo>
                    <a:pt x="2778127" y="63888"/>
                  </a:lnTo>
                  <a:lnTo>
                    <a:pt x="2800271" y="106735"/>
                  </a:lnTo>
                  <a:lnTo>
                    <a:pt x="2808224" y="156082"/>
                  </a:lnTo>
                  <a:lnTo>
                    <a:pt x="2808224" y="780160"/>
                  </a:lnTo>
                  <a:lnTo>
                    <a:pt x="2800271" y="829444"/>
                  </a:lnTo>
                  <a:lnTo>
                    <a:pt x="2778127" y="872254"/>
                  </a:lnTo>
                  <a:lnTo>
                    <a:pt x="2744363" y="906018"/>
                  </a:lnTo>
                  <a:lnTo>
                    <a:pt x="2701553" y="928162"/>
                  </a:lnTo>
                  <a:lnTo>
                    <a:pt x="2652269" y="936115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83497" y="2133600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0" y="156082"/>
                  </a:moveTo>
                  <a:lnTo>
                    <a:pt x="7953" y="106735"/>
                  </a:lnTo>
                  <a:lnTo>
                    <a:pt x="30097" y="63888"/>
                  </a:lnTo>
                  <a:lnTo>
                    <a:pt x="63861" y="30105"/>
                  </a:lnTo>
                  <a:lnTo>
                    <a:pt x="106671" y="7953"/>
                  </a:lnTo>
                  <a:lnTo>
                    <a:pt x="155955" y="0"/>
                  </a:lnTo>
                  <a:lnTo>
                    <a:pt x="2652269" y="0"/>
                  </a:lnTo>
                  <a:lnTo>
                    <a:pt x="2701553" y="7953"/>
                  </a:lnTo>
                  <a:lnTo>
                    <a:pt x="2744363" y="30105"/>
                  </a:lnTo>
                  <a:lnTo>
                    <a:pt x="2778127" y="63888"/>
                  </a:lnTo>
                  <a:lnTo>
                    <a:pt x="2800271" y="106735"/>
                  </a:lnTo>
                  <a:lnTo>
                    <a:pt x="2808224" y="156082"/>
                  </a:lnTo>
                  <a:lnTo>
                    <a:pt x="2808224" y="780160"/>
                  </a:lnTo>
                  <a:lnTo>
                    <a:pt x="2800271" y="829444"/>
                  </a:lnTo>
                  <a:lnTo>
                    <a:pt x="2778127" y="872254"/>
                  </a:lnTo>
                  <a:lnTo>
                    <a:pt x="2744363" y="906018"/>
                  </a:lnTo>
                  <a:lnTo>
                    <a:pt x="2701553" y="928162"/>
                  </a:lnTo>
                  <a:lnTo>
                    <a:pt x="2652269" y="936115"/>
                  </a:lnTo>
                  <a:lnTo>
                    <a:pt x="155955" y="936115"/>
                  </a:lnTo>
                  <a:lnTo>
                    <a:pt x="106671" y="928162"/>
                  </a:lnTo>
                  <a:lnTo>
                    <a:pt x="63861" y="906018"/>
                  </a:lnTo>
                  <a:lnTo>
                    <a:pt x="30097" y="872254"/>
                  </a:lnTo>
                  <a:lnTo>
                    <a:pt x="7953" y="829444"/>
                  </a:lnTo>
                  <a:lnTo>
                    <a:pt x="0" y="780160"/>
                  </a:lnTo>
                  <a:lnTo>
                    <a:pt x="0" y="156082"/>
                  </a:lnTo>
                  <a:close/>
                </a:path>
              </a:pathLst>
            </a:custGeom>
            <a:ln w="25399">
              <a:solidFill>
                <a:srgbClr val="37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74056" y="4179467"/>
            <a:ext cx="8851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Banking</a:t>
            </a:r>
            <a:endParaRPr sz="21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47800" y="3810000"/>
            <a:ext cx="2834005" cy="962025"/>
            <a:chOff x="1401952" y="3705097"/>
            <a:chExt cx="2834005" cy="962025"/>
          </a:xfrm>
        </p:grpSpPr>
        <p:sp>
          <p:nvSpPr>
            <p:cNvPr id="17" name="object 17"/>
            <p:cNvSpPr/>
            <p:nvPr/>
          </p:nvSpPr>
          <p:spPr>
            <a:xfrm>
              <a:off x="1414652" y="3717797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2652268" y="936116"/>
                  </a:moveTo>
                  <a:lnTo>
                    <a:pt x="156083" y="936116"/>
                  </a:lnTo>
                  <a:lnTo>
                    <a:pt x="106736" y="928162"/>
                  </a:lnTo>
                  <a:lnTo>
                    <a:pt x="63888" y="906018"/>
                  </a:lnTo>
                  <a:lnTo>
                    <a:pt x="30105" y="872254"/>
                  </a:lnTo>
                  <a:lnTo>
                    <a:pt x="7953" y="829445"/>
                  </a:lnTo>
                  <a:lnTo>
                    <a:pt x="0" y="780160"/>
                  </a:lnTo>
                  <a:lnTo>
                    <a:pt x="0" y="156081"/>
                  </a:lnTo>
                  <a:lnTo>
                    <a:pt x="7953" y="106735"/>
                  </a:lnTo>
                  <a:lnTo>
                    <a:pt x="30105" y="63888"/>
                  </a:lnTo>
                  <a:lnTo>
                    <a:pt x="63888" y="30105"/>
                  </a:lnTo>
                  <a:lnTo>
                    <a:pt x="106736" y="7954"/>
                  </a:lnTo>
                  <a:lnTo>
                    <a:pt x="156083" y="0"/>
                  </a:lnTo>
                  <a:lnTo>
                    <a:pt x="2652268" y="0"/>
                  </a:lnTo>
                  <a:lnTo>
                    <a:pt x="2701614" y="7954"/>
                  </a:lnTo>
                  <a:lnTo>
                    <a:pt x="2744461" y="30105"/>
                  </a:lnTo>
                  <a:lnTo>
                    <a:pt x="2778244" y="63888"/>
                  </a:lnTo>
                  <a:lnTo>
                    <a:pt x="2800396" y="106735"/>
                  </a:lnTo>
                  <a:lnTo>
                    <a:pt x="2808351" y="156081"/>
                  </a:lnTo>
                  <a:lnTo>
                    <a:pt x="2808351" y="780160"/>
                  </a:lnTo>
                  <a:lnTo>
                    <a:pt x="2800396" y="829445"/>
                  </a:lnTo>
                  <a:lnTo>
                    <a:pt x="2778244" y="872254"/>
                  </a:lnTo>
                  <a:lnTo>
                    <a:pt x="2744461" y="906018"/>
                  </a:lnTo>
                  <a:lnTo>
                    <a:pt x="2701614" y="928162"/>
                  </a:lnTo>
                  <a:lnTo>
                    <a:pt x="2652268" y="936116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4652" y="3717797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0" y="156081"/>
                  </a:moveTo>
                  <a:lnTo>
                    <a:pt x="7953" y="106735"/>
                  </a:lnTo>
                  <a:lnTo>
                    <a:pt x="30105" y="63888"/>
                  </a:lnTo>
                  <a:lnTo>
                    <a:pt x="63888" y="30105"/>
                  </a:lnTo>
                  <a:lnTo>
                    <a:pt x="106736" y="7954"/>
                  </a:lnTo>
                  <a:lnTo>
                    <a:pt x="156083" y="0"/>
                  </a:lnTo>
                  <a:lnTo>
                    <a:pt x="2652268" y="0"/>
                  </a:lnTo>
                  <a:lnTo>
                    <a:pt x="2701614" y="7954"/>
                  </a:lnTo>
                  <a:lnTo>
                    <a:pt x="2744461" y="30105"/>
                  </a:lnTo>
                  <a:lnTo>
                    <a:pt x="2778244" y="63888"/>
                  </a:lnTo>
                  <a:lnTo>
                    <a:pt x="2800396" y="106735"/>
                  </a:lnTo>
                  <a:lnTo>
                    <a:pt x="2808351" y="156081"/>
                  </a:lnTo>
                  <a:lnTo>
                    <a:pt x="2808351" y="780160"/>
                  </a:lnTo>
                  <a:lnTo>
                    <a:pt x="2800396" y="829445"/>
                  </a:lnTo>
                  <a:lnTo>
                    <a:pt x="2778244" y="872254"/>
                  </a:lnTo>
                  <a:lnTo>
                    <a:pt x="2744461" y="906018"/>
                  </a:lnTo>
                  <a:lnTo>
                    <a:pt x="2701614" y="928162"/>
                  </a:lnTo>
                  <a:lnTo>
                    <a:pt x="2652268" y="936116"/>
                  </a:lnTo>
                  <a:lnTo>
                    <a:pt x="156083" y="936116"/>
                  </a:lnTo>
                  <a:lnTo>
                    <a:pt x="106736" y="928162"/>
                  </a:lnTo>
                  <a:lnTo>
                    <a:pt x="63888" y="906018"/>
                  </a:lnTo>
                  <a:lnTo>
                    <a:pt x="30105" y="872254"/>
                  </a:lnTo>
                  <a:lnTo>
                    <a:pt x="7953" y="829445"/>
                  </a:lnTo>
                  <a:lnTo>
                    <a:pt x="0" y="780160"/>
                  </a:lnTo>
                  <a:lnTo>
                    <a:pt x="0" y="156081"/>
                  </a:lnTo>
                  <a:close/>
                </a:path>
              </a:pathLst>
            </a:custGeom>
            <a:ln w="25399">
              <a:solidFill>
                <a:srgbClr val="37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63139" y="4121964"/>
            <a:ext cx="1203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endParaRPr sz="210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14995" y="2057400"/>
            <a:ext cx="2834005" cy="962025"/>
            <a:chOff x="4786376" y="3633089"/>
            <a:chExt cx="2834005" cy="962025"/>
          </a:xfrm>
        </p:grpSpPr>
        <p:sp>
          <p:nvSpPr>
            <p:cNvPr id="21" name="object 21"/>
            <p:cNvSpPr/>
            <p:nvPr/>
          </p:nvSpPr>
          <p:spPr>
            <a:xfrm>
              <a:off x="4799076" y="3645789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2652268" y="936116"/>
                  </a:moveTo>
                  <a:lnTo>
                    <a:pt x="155955" y="936116"/>
                  </a:lnTo>
                  <a:lnTo>
                    <a:pt x="106670" y="928162"/>
                  </a:lnTo>
                  <a:lnTo>
                    <a:pt x="63860" y="906018"/>
                  </a:lnTo>
                  <a:lnTo>
                    <a:pt x="30096" y="872255"/>
                  </a:lnTo>
                  <a:lnTo>
                    <a:pt x="7952" y="829444"/>
                  </a:lnTo>
                  <a:lnTo>
                    <a:pt x="0" y="780160"/>
                  </a:lnTo>
                  <a:lnTo>
                    <a:pt x="0" y="156082"/>
                  </a:lnTo>
                  <a:lnTo>
                    <a:pt x="7952" y="106735"/>
                  </a:lnTo>
                  <a:lnTo>
                    <a:pt x="30096" y="63888"/>
                  </a:lnTo>
                  <a:lnTo>
                    <a:pt x="63860" y="30105"/>
                  </a:lnTo>
                  <a:lnTo>
                    <a:pt x="106670" y="7953"/>
                  </a:lnTo>
                  <a:lnTo>
                    <a:pt x="155955" y="0"/>
                  </a:lnTo>
                  <a:lnTo>
                    <a:pt x="2652268" y="0"/>
                  </a:lnTo>
                  <a:lnTo>
                    <a:pt x="2701614" y="7953"/>
                  </a:lnTo>
                  <a:lnTo>
                    <a:pt x="2744461" y="30105"/>
                  </a:lnTo>
                  <a:lnTo>
                    <a:pt x="2778244" y="63888"/>
                  </a:lnTo>
                  <a:lnTo>
                    <a:pt x="2800396" y="106735"/>
                  </a:lnTo>
                  <a:lnTo>
                    <a:pt x="2808351" y="156082"/>
                  </a:lnTo>
                  <a:lnTo>
                    <a:pt x="2808351" y="780160"/>
                  </a:lnTo>
                  <a:lnTo>
                    <a:pt x="2800396" y="829444"/>
                  </a:lnTo>
                  <a:lnTo>
                    <a:pt x="2778244" y="872255"/>
                  </a:lnTo>
                  <a:lnTo>
                    <a:pt x="2744461" y="906018"/>
                  </a:lnTo>
                  <a:lnTo>
                    <a:pt x="2701614" y="928162"/>
                  </a:lnTo>
                  <a:lnTo>
                    <a:pt x="2652268" y="936116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9076" y="3645789"/>
              <a:ext cx="2808605" cy="936625"/>
            </a:xfrm>
            <a:custGeom>
              <a:avLst/>
              <a:gdLst/>
              <a:ahLst/>
              <a:cxnLst/>
              <a:rect l="l" t="t" r="r" b="b"/>
              <a:pathLst>
                <a:path w="2808604" h="936625">
                  <a:moveTo>
                    <a:pt x="0" y="156082"/>
                  </a:moveTo>
                  <a:lnTo>
                    <a:pt x="7952" y="106735"/>
                  </a:lnTo>
                  <a:lnTo>
                    <a:pt x="30096" y="63888"/>
                  </a:lnTo>
                  <a:lnTo>
                    <a:pt x="63860" y="30105"/>
                  </a:lnTo>
                  <a:lnTo>
                    <a:pt x="106670" y="7953"/>
                  </a:lnTo>
                  <a:lnTo>
                    <a:pt x="155955" y="0"/>
                  </a:lnTo>
                  <a:lnTo>
                    <a:pt x="2652268" y="0"/>
                  </a:lnTo>
                  <a:lnTo>
                    <a:pt x="2701614" y="7953"/>
                  </a:lnTo>
                  <a:lnTo>
                    <a:pt x="2744461" y="30105"/>
                  </a:lnTo>
                  <a:lnTo>
                    <a:pt x="2778244" y="63888"/>
                  </a:lnTo>
                  <a:lnTo>
                    <a:pt x="2800396" y="106735"/>
                  </a:lnTo>
                  <a:lnTo>
                    <a:pt x="2808351" y="156082"/>
                  </a:lnTo>
                  <a:lnTo>
                    <a:pt x="2808351" y="780160"/>
                  </a:lnTo>
                  <a:lnTo>
                    <a:pt x="2800396" y="829444"/>
                  </a:lnTo>
                  <a:lnTo>
                    <a:pt x="2778244" y="872255"/>
                  </a:lnTo>
                  <a:lnTo>
                    <a:pt x="2744461" y="906018"/>
                  </a:lnTo>
                  <a:lnTo>
                    <a:pt x="2701614" y="928162"/>
                  </a:lnTo>
                  <a:lnTo>
                    <a:pt x="2652268" y="936116"/>
                  </a:lnTo>
                  <a:lnTo>
                    <a:pt x="155955" y="936116"/>
                  </a:lnTo>
                  <a:lnTo>
                    <a:pt x="106670" y="928162"/>
                  </a:lnTo>
                  <a:lnTo>
                    <a:pt x="63860" y="906018"/>
                  </a:lnTo>
                  <a:lnTo>
                    <a:pt x="30096" y="872255"/>
                  </a:lnTo>
                  <a:lnTo>
                    <a:pt x="7952" y="829444"/>
                  </a:lnTo>
                  <a:lnTo>
                    <a:pt x="0" y="780160"/>
                  </a:lnTo>
                  <a:lnTo>
                    <a:pt x="0" y="156082"/>
                  </a:lnTo>
                  <a:close/>
                </a:path>
              </a:pathLst>
            </a:custGeom>
            <a:ln w="25399">
              <a:solidFill>
                <a:srgbClr val="37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39200" y="2365692"/>
            <a:ext cx="16992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Pharmaceutical</a:t>
            </a:r>
            <a:endParaRPr sz="2100" dirty="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202295" y="3879268"/>
            <a:ext cx="2834005" cy="945840"/>
            <a:chOff x="8170797" y="3633089"/>
            <a:chExt cx="2834005" cy="831215"/>
          </a:xfrm>
        </p:grpSpPr>
        <p:sp>
          <p:nvSpPr>
            <p:cNvPr id="25" name="object 25"/>
            <p:cNvSpPr/>
            <p:nvPr/>
          </p:nvSpPr>
          <p:spPr>
            <a:xfrm>
              <a:off x="8183497" y="3645789"/>
              <a:ext cx="2808605" cy="805815"/>
            </a:xfrm>
            <a:custGeom>
              <a:avLst/>
              <a:gdLst/>
              <a:ahLst/>
              <a:cxnLst/>
              <a:rect l="l" t="t" r="r" b="b"/>
              <a:pathLst>
                <a:path w="2808604" h="805814">
                  <a:moveTo>
                    <a:pt x="2673984" y="805434"/>
                  </a:moveTo>
                  <a:lnTo>
                    <a:pt x="134239" y="805434"/>
                  </a:lnTo>
                  <a:lnTo>
                    <a:pt x="91797" y="798593"/>
                  </a:lnTo>
                  <a:lnTo>
                    <a:pt x="54946" y="779542"/>
                  </a:lnTo>
                  <a:lnTo>
                    <a:pt x="25891" y="750487"/>
                  </a:lnTo>
                  <a:lnTo>
                    <a:pt x="6840" y="713636"/>
                  </a:lnTo>
                  <a:lnTo>
                    <a:pt x="0" y="671195"/>
                  </a:lnTo>
                  <a:lnTo>
                    <a:pt x="0" y="134238"/>
                  </a:lnTo>
                  <a:lnTo>
                    <a:pt x="6840" y="91796"/>
                  </a:lnTo>
                  <a:lnTo>
                    <a:pt x="25891" y="54945"/>
                  </a:lnTo>
                  <a:lnTo>
                    <a:pt x="54946" y="25890"/>
                  </a:lnTo>
                  <a:lnTo>
                    <a:pt x="91797" y="6839"/>
                  </a:lnTo>
                  <a:lnTo>
                    <a:pt x="134239" y="0"/>
                  </a:lnTo>
                  <a:lnTo>
                    <a:pt x="2673984" y="0"/>
                  </a:lnTo>
                  <a:lnTo>
                    <a:pt x="2716427" y="6839"/>
                  </a:lnTo>
                  <a:lnTo>
                    <a:pt x="2753278" y="25890"/>
                  </a:lnTo>
                  <a:lnTo>
                    <a:pt x="2782333" y="54945"/>
                  </a:lnTo>
                  <a:lnTo>
                    <a:pt x="2801384" y="91796"/>
                  </a:lnTo>
                  <a:lnTo>
                    <a:pt x="2808224" y="134238"/>
                  </a:lnTo>
                  <a:lnTo>
                    <a:pt x="2808224" y="671195"/>
                  </a:lnTo>
                  <a:lnTo>
                    <a:pt x="2801384" y="713636"/>
                  </a:lnTo>
                  <a:lnTo>
                    <a:pt x="2782333" y="750487"/>
                  </a:lnTo>
                  <a:lnTo>
                    <a:pt x="2753278" y="779542"/>
                  </a:lnTo>
                  <a:lnTo>
                    <a:pt x="2716427" y="798593"/>
                  </a:lnTo>
                  <a:lnTo>
                    <a:pt x="2673984" y="805434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83497" y="3645789"/>
              <a:ext cx="2808605" cy="805815"/>
            </a:xfrm>
            <a:custGeom>
              <a:avLst/>
              <a:gdLst/>
              <a:ahLst/>
              <a:cxnLst/>
              <a:rect l="l" t="t" r="r" b="b"/>
              <a:pathLst>
                <a:path w="2808604" h="805814">
                  <a:moveTo>
                    <a:pt x="0" y="134238"/>
                  </a:moveTo>
                  <a:lnTo>
                    <a:pt x="6840" y="91796"/>
                  </a:lnTo>
                  <a:lnTo>
                    <a:pt x="25891" y="54945"/>
                  </a:lnTo>
                  <a:lnTo>
                    <a:pt x="54946" y="25890"/>
                  </a:lnTo>
                  <a:lnTo>
                    <a:pt x="91797" y="6839"/>
                  </a:lnTo>
                  <a:lnTo>
                    <a:pt x="134239" y="0"/>
                  </a:lnTo>
                  <a:lnTo>
                    <a:pt x="2673984" y="0"/>
                  </a:lnTo>
                  <a:lnTo>
                    <a:pt x="2716427" y="6839"/>
                  </a:lnTo>
                  <a:lnTo>
                    <a:pt x="2753278" y="25890"/>
                  </a:lnTo>
                  <a:lnTo>
                    <a:pt x="2782333" y="54945"/>
                  </a:lnTo>
                  <a:lnTo>
                    <a:pt x="2801384" y="91796"/>
                  </a:lnTo>
                  <a:lnTo>
                    <a:pt x="2808224" y="134238"/>
                  </a:lnTo>
                  <a:lnTo>
                    <a:pt x="2808224" y="671195"/>
                  </a:lnTo>
                  <a:lnTo>
                    <a:pt x="2801384" y="713636"/>
                  </a:lnTo>
                  <a:lnTo>
                    <a:pt x="2782333" y="750487"/>
                  </a:lnTo>
                  <a:lnTo>
                    <a:pt x="2753278" y="779542"/>
                  </a:lnTo>
                  <a:lnTo>
                    <a:pt x="2716427" y="798593"/>
                  </a:lnTo>
                  <a:lnTo>
                    <a:pt x="2673984" y="805434"/>
                  </a:lnTo>
                  <a:lnTo>
                    <a:pt x="134239" y="805434"/>
                  </a:lnTo>
                  <a:lnTo>
                    <a:pt x="91797" y="798593"/>
                  </a:lnTo>
                  <a:lnTo>
                    <a:pt x="54946" y="779542"/>
                  </a:lnTo>
                  <a:lnTo>
                    <a:pt x="25891" y="750487"/>
                  </a:lnTo>
                  <a:lnTo>
                    <a:pt x="6840" y="713636"/>
                  </a:lnTo>
                  <a:lnTo>
                    <a:pt x="0" y="671195"/>
                  </a:lnTo>
                  <a:lnTo>
                    <a:pt x="0" y="134238"/>
                  </a:lnTo>
                  <a:close/>
                </a:path>
              </a:pathLst>
            </a:custGeom>
            <a:ln w="25399">
              <a:solidFill>
                <a:srgbClr val="37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170669" y="4129128"/>
            <a:ext cx="8972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663" y="1737741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594" y="334390"/>
            <a:ext cx="482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Problem</a:t>
            </a:r>
            <a:r>
              <a:rPr sz="4800" spc="-60" dirty="0"/>
              <a:t> </a:t>
            </a:r>
            <a:r>
              <a:rPr sz="4800" spc="-30" dirty="0"/>
              <a:t>Statement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579455" y="1195704"/>
            <a:ext cx="2943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Problem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Definition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87563" y="1937130"/>
            <a:ext cx="10816873" cy="1956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 marR="5080" indent="-419100">
              <a:lnSpc>
                <a:spcPct val="100000"/>
              </a:lnSpc>
              <a:spcBef>
                <a:spcPts val="100"/>
              </a:spcBef>
              <a:buChar char="•"/>
              <a:tabLst>
                <a:tab pos="434340" algn="l"/>
                <a:tab pos="434975" algn="l"/>
              </a:tabLst>
            </a:pPr>
            <a:r>
              <a:rPr spc="-5" dirty="0"/>
              <a:t>As </a:t>
            </a:r>
            <a:r>
              <a:rPr spc="-10" dirty="0"/>
              <a:t>we</a:t>
            </a:r>
            <a:r>
              <a:rPr dirty="0"/>
              <a:t> </a:t>
            </a:r>
            <a:r>
              <a:rPr spc="-10" dirty="0"/>
              <a:t>can</a:t>
            </a:r>
            <a:r>
              <a:rPr dirty="0"/>
              <a:t> </a:t>
            </a:r>
            <a:r>
              <a:rPr spc="-5" dirty="0"/>
              <a:t>see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our</a:t>
            </a:r>
            <a:r>
              <a:rPr dirty="0"/>
              <a:t> </a:t>
            </a:r>
            <a:r>
              <a:rPr spc="-5" dirty="0"/>
              <a:t>daily</a:t>
            </a:r>
            <a:r>
              <a:rPr dirty="0"/>
              <a:t> </a:t>
            </a:r>
            <a:r>
              <a:rPr spc="-10" dirty="0"/>
              <a:t>lives,</a:t>
            </a:r>
            <a:r>
              <a:rPr dirty="0"/>
              <a:t> </a:t>
            </a:r>
            <a:r>
              <a:rPr spc="-5" dirty="0"/>
              <a:t>people</a:t>
            </a:r>
            <a:r>
              <a:rPr dirty="0"/>
              <a:t> </a:t>
            </a:r>
            <a:r>
              <a:rPr spc="-25" dirty="0"/>
              <a:t>take</a:t>
            </a:r>
            <a:r>
              <a:rPr dirty="0"/>
              <a:t> </a:t>
            </a:r>
            <a:r>
              <a:rPr spc="-10" dirty="0"/>
              <a:t>images</a:t>
            </a:r>
            <a:r>
              <a:rPr dirty="0"/>
              <a:t> </a:t>
            </a:r>
            <a:r>
              <a:rPr spc="-5" dirty="0"/>
              <a:t>of some</a:t>
            </a:r>
            <a:r>
              <a:rPr dirty="0"/>
              <a:t> </a:t>
            </a:r>
            <a:r>
              <a:rPr spc="-10" dirty="0"/>
              <a:t>documents</a:t>
            </a:r>
            <a:r>
              <a:rPr dirty="0"/>
              <a:t> </a:t>
            </a:r>
            <a:r>
              <a:rPr spc="-5" dirty="0"/>
              <a:t>when</a:t>
            </a:r>
            <a:r>
              <a:rPr dirty="0"/>
              <a:t> </a:t>
            </a:r>
            <a:r>
              <a:rPr spc="-10" dirty="0"/>
              <a:t>they</a:t>
            </a:r>
            <a:r>
              <a:rPr dirty="0"/>
              <a:t> </a:t>
            </a:r>
            <a:r>
              <a:rPr spc="-15" dirty="0"/>
              <a:t>have</a:t>
            </a:r>
            <a:r>
              <a:rPr dirty="0"/>
              <a:t> </a:t>
            </a:r>
            <a:r>
              <a:rPr spc="-5" dirty="0"/>
              <a:t>no</a:t>
            </a:r>
            <a:r>
              <a:rPr dirty="0"/>
              <a:t> </a:t>
            </a:r>
            <a:r>
              <a:rPr spc="-5" dirty="0"/>
              <a:t>other</a:t>
            </a:r>
            <a:r>
              <a:rPr dirty="0"/>
              <a:t> </a:t>
            </a:r>
            <a:r>
              <a:rPr spc="-10" dirty="0"/>
              <a:t>source</a:t>
            </a:r>
            <a:r>
              <a:rPr dirty="0"/>
              <a:t> </a:t>
            </a:r>
            <a:r>
              <a:rPr spc="-10" dirty="0"/>
              <a:t>to</a:t>
            </a:r>
            <a:r>
              <a:rPr spc="105" dirty="0"/>
              <a:t> </a:t>
            </a:r>
            <a:r>
              <a:rPr spc="-25" dirty="0"/>
              <a:t>take </a:t>
            </a:r>
            <a:r>
              <a:rPr spc="-395" dirty="0"/>
              <a:t> </a:t>
            </a:r>
            <a:r>
              <a:rPr spc="-10" dirty="0"/>
              <a:t>that</a:t>
            </a:r>
            <a:r>
              <a:rPr spc="-5" dirty="0"/>
              <a:t> </a:t>
            </a:r>
            <a:r>
              <a:rPr spc="-10" dirty="0"/>
              <a:t>document</a:t>
            </a:r>
            <a:r>
              <a:rPr spc="-5" dirty="0"/>
              <a:t> with them, but </a:t>
            </a:r>
            <a:r>
              <a:rPr spc="-10" dirty="0"/>
              <a:t>later</a:t>
            </a:r>
            <a:r>
              <a:rPr spc="-5" dirty="0"/>
              <a:t> </a:t>
            </a:r>
            <a:r>
              <a:rPr spc="-10" dirty="0"/>
              <a:t>they</a:t>
            </a:r>
            <a:r>
              <a:rPr spc="-5" dirty="0"/>
              <a:t> </a:t>
            </a:r>
            <a:r>
              <a:rPr spc="-15" dirty="0"/>
              <a:t>have</a:t>
            </a:r>
            <a:r>
              <a:rPr spc="-5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0" dirty="0"/>
              <a:t>read</a:t>
            </a:r>
            <a:r>
              <a:rPr spc="-5" dirty="0"/>
              <a:t> each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every</a:t>
            </a:r>
            <a:r>
              <a:rPr spc="-5" dirty="0"/>
              <a:t> </a:t>
            </a:r>
            <a:r>
              <a:rPr spc="-15" dirty="0"/>
              <a:t>word</a:t>
            </a:r>
            <a:r>
              <a:rPr spc="-5" dirty="0"/>
              <a:t> </a:t>
            </a:r>
            <a:r>
              <a:rPr spc="-10" dirty="0"/>
              <a:t>from</a:t>
            </a:r>
            <a:r>
              <a:rPr spc="-5" dirty="0"/>
              <a:t> it.</a:t>
            </a:r>
          </a:p>
          <a:p>
            <a:pPr marL="3175">
              <a:lnSpc>
                <a:spcPct val="100000"/>
              </a:lnSpc>
              <a:spcBef>
                <a:spcPts val="50"/>
              </a:spcBef>
              <a:buFont typeface="Calibri"/>
              <a:buChar char="•"/>
            </a:pPr>
            <a:endParaRPr sz="1750" dirty="0"/>
          </a:p>
          <a:p>
            <a:pPr marL="434340" marR="312420" indent="-419100">
              <a:lnSpc>
                <a:spcPct val="100000"/>
              </a:lnSpc>
              <a:buChar char="•"/>
              <a:tabLst>
                <a:tab pos="434340" algn="l"/>
                <a:tab pos="434975" algn="l"/>
              </a:tabLst>
            </a:pPr>
            <a:r>
              <a:rPr lang="en-IN" spc="-35" dirty="0"/>
              <a:t>I </a:t>
            </a:r>
            <a:r>
              <a:rPr spc="-5" dirty="0"/>
              <a:t> </a:t>
            </a:r>
            <a:r>
              <a:rPr spc="-10" dirty="0"/>
              <a:t>thought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20" dirty="0"/>
              <a:t>make</a:t>
            </a:r>
            <a:r>
              <a:rPr dirty="0"/>
              <a:t> a </a:t>
            </a:r>
            <a:r>
              <a:rPr spc="-10" dirty="0"/>
              <a:t>project</a:t>
            </a:r>
            <a:r>
              <a:rPr spc="-5" dirty="0"/>
              <a:t> in</a:t>
            </a:r>
            <a:r>
              <a:rPr dirty="0"/>
              <a:t> </a:t>
            </a:r>
            <a:r>
              <a:rPr spc="-5" dirty="0"/>
              <a:t>which</a:t>
            </a:r>
            <a:r>
              <a:rPr dirty="0"/>
              <a:t> </a:t>
            </a:r>
            <a:r>
              <a:rPr spc="-10" dirty="0"/>
              <a:t>we</a:t>
            </a:r>
            <a:r>
              <a:rPr spc="-5" dirty="0"/>
              <a:t> </a:t>
            </a:r>
            <a:r>
              <a:rPr spc="-10" dirty="0"/>
              <a:t>can</a:t>
            </a:r>
            <a:r>
              <a:rPr dirty="0"/>
              <a:t> </a:t>
            </a:r>
            <a:r>
              <a:rPr spc="-10" dirty="0"/>
              <a:t>just</a:t>
            </a:r>
            <a:r>
              <a:rPr dirty="0"/>
              <a:t> </a:t>
            </a:r>
            <a:r>
              <a:rPr spc="-25" dirty="0"/>
              <a:t>take</a:t>
            </a:r>
            <a:r>
              <a:rPr spc="-5" dirty="0"/>
              <a:t> </a:t>
            </a:r>
            <a:r>
              <a:rPr dirty="0"/>
              <a:t>an </a:t>
            </a:r>
            <a:r>
              <a:rPr spc="-10" dirty="0"/>
              <a:t>image</a:t>
            </a:r>
            <a:r>
              <a:rPr dirty="0"/>
              <a:t> and</a:t>
            </a:r>
            <a:r>
              <a:rPr spc="-5" dirty="0"/>
              <a:t> </a:t>
            </a:r>
            <a:r>
              <a:rPr spc="-10" dirty="0"/>
              <a:t>process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5" dirty="0"/>
              <a:t>extract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text</a:t>
            </a:r>
            <a:r>
              <a:rPr spc="-5" dirty="0"/>
              <a:t> </a:t>
            </a:r>
            <a:r>
              <a:rPr spc="-10" dirty="0"/>
              <a:t>present</a:t>
            </a:r>
            <a:r>
              <a:rPr dirty="0"/>
              <a:t> </a:t>
            </a:r>
            <a:r>
              <a:rPr spc="-5" dirty="0"/>
              <a:t>in </a:t>
            </a:r>
            <a:r>
              <a:rPr spc="-390" dirty="0"/>
              <a:t> </a:t>
            </a:r>
            <a:r>
              <a:rPr spc="-5" dirty="0"/>
              <a:t>the</a:t>
            </a:r>
            <a:r>
              <a:rPr spc="-10" dirty="0"/>
              <a:t> image.</a:t>
            </a:r>
            <a:r>
              <a:rPr spc="-5" dirty="0"/>
              <a:t> It </a:t>
            </a:r>
            <a:r>
              <a:rPr spc="-15" dirty="0"/>
              <a:t>saves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lot of time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0" dirty="0"/>
              <a:t>read</a:t>
            </a:r>
            <a:r>
              <a:rPr spc="-5" dirty="0"/>
              <a:t> the </a:t>
            </a:r>
            <a:r>
              <a:rPr spc="-15" dirty="0"/>
              <a:t>text</a:t>
            </a:r>
            <a:r>
              <a:rPr spc="-5" dirty="0"/>
              <a:t> </a:t>
            </a:r>
            <a:r>
              <a:rPr spc="-10" dirty="0"/>
              <a:t>from</a:t>
            </a:r>
            <a:r>
              <a:rPr spc="-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spc="-10" dirty="0"/>
              <a:t>image.</a:t>
            </a:r>
            <a:endParaRPr lang="en-IN" spc="-10" dirty="0"/>
          </a:p>
          <a:p>
            <a:pPr marL="434340" marR="312420" indent="-419100">
              <a:lnSpc>
                <a:spcPct val="100000"/>
              </a:lnSpc>
              <a:buChar char="•"/>
              <a:tabLst>
                <a:tab pos="434340" algn="l"/>
                <a:tab pos="434975" algn="l"/>
              </a:tabLst>
            </a:pPr>
            <a:endParaRPr lang="en-IN" spc="-10" dirty="0"/>
          </a:p>
          <a:p>
            <a:pPr marL="434340" marR="312420" indent="-419100">
              <a:lnSpc>
                <a:spcPct val="100000"/>
              </a:lnSpc>
              <a:buChar char="•"/>
              <a:tabLst>
                <a:tab pos="434340" algn="l"/>
                <a:tab pos="434975" algn="l"/>
              </a:tabLst>
            </a:pPr>
            <a:r>
              <a:rPr lang="en-IN" spc="-10" dirty="0"/>
              <a:t>It also minimizes manual efforts. Saves time and yet accurate.</a:t>
            </a:r>
            <a:endParaRPr spc="-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663" y="1737741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822" y="216561"/>
            <a:ext cx="9852025" cy="13703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4800" spc="-10" dirty="0"/>
              <a:t>PROPOSED</a:t>
            </a:r>
            <a:r>
              <a:rPr sz="4800" spc="-30" dirty="0"/>
              <a:t> </a:t>
            </a:r>
            <a:r>
              <a:rPr sz="4800" spc="-20" dirty="0"/>
              <a:t>WORK</a:t>
            </a:r>
            <a:r>
              <a:rPr sz="4800" spc="-30" dirty="0"/>
              <a:t> </a:t>
            </a:r>
            <a:r>
              <a:rPr sz="4800" spc="-10" dirty="0"/>
              <a:t>AND</a:t>
            </a:r>
            <a:r>
              <a:rPr sz="4800" spc="-35" dirty="0"/>
              <a:t> </a:t>
            </a:r>
            <a:r>
              <a:rPr sz="4800" spc="-20" dirty="0"/>
              <a:t>METHODOLOGY</a:t>
            </a:r>
            <a:endParaRPr sz="4800"/>
          </a:p>
          <a:p>
            <a:pPr marR="518795" algn="ctr">
              <a:lnSpc>
                <a:spcPct val="100000"/>
              </a:lnSpc>
              <a:spcBef>
                <a:spcPts val="475"/>
              </a:spcBef>
            </a:pPr>
            <a:r>
              <a:rPr sz="3000" spc="-10" dirty="0"/>
              <a:t>Methodology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177276" y="2153029"/>
            <a:ext cx="4030979" cy="296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14655" algn="l"/>
                <a:tab pos="415290" algn="l"/>
              </a:tabLst>
            </a:pPr>
            <a:r>
              <a:rPr sz="1800" spc="-10" dirty="0">
                <a:latin typeface="Calibri"/>
                <a:cs typeface="Calibri"/>
              </a:rPr>
              <a:t>Pre-processing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  <a:p>
            <a:pPr marL="871855" lvl="1" indent="-402590">
              <a:lnSpc>
                <a:spcPct val="100000"/>
              </a:lnSpc>
              <a:buAutoNum type="arabicPeriod"/>
              <a:tabLst>
                <a:tab pos="871855" algn="l"/>
                <a:tab pos="872490" algn="l"/>
              </a:tabLst>
            </a:pPr>
            <a:r>
              <a:rPr sz="1800" spc="-5" dirty="0">
                <a:latin typeface="Calibri"/>
                <a:cs typeface="Calibri"/>
              </a:rPr>
              <a:t>Noise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Removal</a:t>
            </a:r>
            <a:endParaRPr sz="1800">
              <a:latin typeface="Calibri"/>
              <a:cs typeface="Calibri"/>
            </a:endParaRPr>
          </a:p>
          <a:p>
            <a:pPr marL="871855" lvl="1" indent="-402590">
              <a:lnSpc>
                <a:spcPct val="100000"/>
              </a:lnSpc>
              <a:buAutoNum type="arabicPeriod"/>
              <a:tabLst>
                <a:tab pos="871855" algn="l"/>
                <a:tab pos="872490" algn="l"/>
              </a:tabLst>
            </a:pPr>
            <a:r>
              <a:rPr sz="1800" spc="-10" dirty="0">
                <a:latin typeface="Calibri"/>
                <a:cs typeface="Calibri"/>
              </a:rPr>
              <a:t>Filtering</a:t>
            </a:r>
            <a:endParaRPr sz="1800">
              <a:latin typeface="Calibri"/>
              <a:cs typeface="Calibri"/>
            </a:endParaRPr>
          </a:p>
          <a:p>
            <a:pPr marL="871855" lvl="1" indent="-402590">
              <a:lnSpc>
                <a:spcPct val="100000"/>
              </a:lnSpc>
              <a:buAutoNum type="arabicPeriod"/>
              <a:tabLst>
                <a:tab pos="871855" algn="l"/>
                <a:tab pos="872490" algn="l"/>
              </a:tabLst>
            </a:pPr>
            <a:r>
              <a:rPr sz="1800" spc="-10" dirty="0">
                <a:latin typeface="Calibri"/>
                <a:cs typeface="Calibri"/>
              </a:rPr>
              <a:t>Normalization</a:t>
            </a:r>
            <a:endParaRPr sz="1800">
              <a:latin typeface="Calibri"/>
              <a:cs typeface="Calibri"/>
            </a:endParaRPr>
          </a:p>
          <a:p>
            <a:pPr marL="295910" indent="-224790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296545" algn="l"/>
              </a:tabLst>
            </a:pP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  <a:p>
            <a:pPr marL="657860" lvl="1" indent="-225425">
              <a:lnSpc>
                <a:spcPct val="100000"/>
              </a:lnSpc>
              <a:buAutoNum type="arabicPeriod"/>
              <a:tabLst>
                <a:tab pos="658495" algn="l"/>
              </a:tabLst>
            </a:pP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  <a:p>
            <a:pPr marL="657860" lvl="1" indent="-225425">
              <a:lnSpc>
                <a:spcPct val="100000"/>
              </a:lnSpc>
              <a:buAutoNum type="arabicPeriod"/>
              <a:tabLst>
                <a:tab pos="658495" algn="l"/>
              </a:tabLst>
            </a:pP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Extraction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</a:t>
            </a:r>
            <a:endParaRPr sz="1800">
              <a:latin typeface="Calibri"/>
              <a:cs typeface="Calibri"/>
            </a:endParaRPr>
          </a:p>
          <a:p>
            <a:pPr marL="295910" lvl="1" indent="-22479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1800" spc="-15" dirty="0">
                <a:latin typeface="Calibri"/>
                <a:cs typeface="Calibri"/>
              </a:rPr>
              <a:t>Post-processing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  <a:p>
            <a:pPr marL="606425" lvl="2" indent="-224790">
              <a:lnSpc>
                <a:spcPct val="100000"/>
              </a:lnSpc>
              <a:buAutoNum type="arabicPeriod"/>
              <a:tabLst>
                <a:tab pos="606425" algn="l"/>
              </a:tabLst>
            </a:pPr>
            <a:r>
              <a:rPr sz="1800" spc="-10" dirty="0">
                <a:latin typeface="Calibri"/>
                <a:cs typeface="Calibri"/>
              </a:rPr>
              <a:t>Grouping</a:t>
            </a:r>
            <a:endParaRPr sz="1800">
              <a:latin typeface="Calibri"/>
              <a:cs typeface="Calibri"/>
            </a:endParaRPr>
          </a:p>
          <a:p>
            <a:pPr marL="606425" lvl="2" indent="-224790">
              <a:lnSpc>
                <a:spcPct val="100000"/>
              </a:lnSpc>
              <a:buAutoNum type="arabicPeriod"/>
              <a:tabLst>
                <a:tab pos="606425" algn="l"/>
              </a:tabLst>
            </a:pPr>
            <a:r>
              <a:rPr sz="1800" spc="-15" dirty="0">
                <a:latin typeface="Calibri"/>
                <a:cs typeface="Calibri"/>
              </a:rPr>
              <a:t>Error-detection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correction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C175-FCFC-6F03-7F8E-FAE36D74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33400"/>
            <a:ext cx="11658600" cy="5539978"/>
          </a:xfrm>
        </p:spPr>
        <p:txBody>
          <a:bodyPr/>
          <a:lstStyle/>
          <a:p>
            <a:r>
              <a:rPr lang="en-US" sz="1800" dirty="0"/>
              <a:t>R: - Let’s Textify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R1: - Image to Text </a:t>
            </a:r>
            <a:br>
              <a:rPr lang="en-US" sz="1800" dirty="0"/>
            </a:br>
            <a:r>
              <a:rPr lang="en-US" sz="1800" dirty="0"/>
              <a:t>	R1.1: - Recipe Management</a:t>
            </a:r>
            <a:br>
              <a:rPr lang="en-US" sz="1800" dirty="0"/>
            </a:br>
            <a:r>
              <a:rPr lang="en-US" sz="1800" dirty="0"/>
              <a:t>		Input: - Recipe Name </a:t>
            </a:r>
            <a:br>
              <a:rPr lang="en-US" sz="1800" dirty="0"/>
            </a:br>
            <a:r>
              <a:rPr lang="en-US" sz="1800" dirty="0"/>
              <a:t>		Output: - Create, Update or Delete and Show recipe. </a:t>
            </a:r>
            <a:br>
              <a:rPr lang="en-US" sz="1800" dirty="0"/>
            </a:br>
            <a:r>
              <a:rPr lang="en-US" sz="1800" dirty="0"/>
              <a:t>		Process: - Creates a recipe with given Recipe name. Able to update and delete it too. Also shows the 			recipe list for selection. </a:t>
            </a:r>
            <a:br>
              <a:rPr lang="en-US" sz="1800" dirty="0"/>
            </a:br>
            <a:r>
              <a:rPr lang="en-US" sz="1800" dirty="0"/>
              <a:t>	R1.1: - Image Teaching </a:t>
            </a:r>
            <a:br>
              <a:rPr lang="en-US" sz="1800" dirty="0"/>
            </a:br>
            <a:r>
              <a:rPr lang="en-US" sz="1800" dirty="0"/>
              <a:t>		Input: - Image ROI, Pre-Processing and recognition parameters. </a:t>
            </a:r>
            <a:br>
              <a:rPr lang="en-US" sz="1800" dirty="0"/>
            </a:br>
            <a:r>
              <a:rPr lang="en-US" sz="1800" dirty="0"/>
              <a:t>		Output: - Extracted Text based on parameters given </a:t>
            </a:r>
            <a:br>
              <a:rPr lang="en-US" sz="1800" dirty="0"/>
            </a:br>
            <a:r>
              <a:rPr lang="en-US" sz="1800" dirty="0"/>
              <a:t>		Process: - Performs the Pre-Processing on image 	after cropping the Image. Now Pre-Processed will be 			passed to Recognition algorithm and then the post-Processing will do its work and OCR text will 			be viewed on the screen. </a:t>
            </a:r>
            <a:br>
              <a:rPr lang="en-US" sz="1800" dirty="0"/>
            </a:br>
            <a:r>
              <a:rPr lang="en-US" sz="1800" dirty="0"/>
              <a:t>	R1.2: - Compare OCR </a:t>
            </a:r>
            <a:br>
              <a:rPr lang="en-US" sz="1800" dirty="0"/>
            </a:br>
            <a:r>
              <a:rPr lang="en-US" sz="1800" dirty="0"/>
              <a:t>		Input: - Image with and without pre-processing </a:t>
            </a:r>
            <a:br>
              <a:rPr lang="en-US" sz="1800" dirty="0"/>
            </a:br>
            <a:r>
              <a:rPr lang="en-US" sz="1800" dirty="0"/>
              <a:t>		Output: - Shows the Pre-Processed and A normal cropped image with its OCR output </a:t>
            </a:r>
            <a:br>
              <a:rPr lang="en-US" sz="1800" dirty="0"/>
            </a:br>
            <a:r>
              <a:rPr lang="en-US" sz="1800" dirty="0"/>
              <a:t>		Process: - Performs OCR on both the images and show the comparing result on the screen Team ID: 			319260 CHAPTER-5: SYSTEM REQUIREMENTS STUDY Gujarat Technological University 16 SSIT 	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1BCA-5DA0-F48F-EBD4-FD5D764C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6200"/>
            <a:ext cx="10816873" cy="369332"/>
          </a:xfrm>
        </p:spPr>
        <p:txBody>
          <a:bodyPr/>
          <a:lstStyle/>
          <a:p>
            <a:r>
              <a:rPr lang="en-IN" sz="2400" b="1" dirty="0"/>
              <a:t>System 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5437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D091-8132-6C43-CF9F-D5109A8F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11734799" cy="4985980"/>
          </a:xfrm>
        </p:spPr>
        <p:txBody>
          <a:bodyPr/>
          <a:lstStyle/>
          <a:p>
            <a:r>
              <a:rPr lang="en-US" sz="1800" dirty="0"/>
              <a:t>	R1.2: - Preview </a:t>
            </a:r>
            <a:br>
              <a:rPr lang="en-US" sz="1800" dirty="0"/>
            </a:br>
            <a:r>
              <a:rPr lang="en-US" sz="1800" dirty="0"/>
              <a:t>		Input: - An Image with all the params saved in teaching screen </a:t>
            </a:r>
            <a:br>
              <a:rPr lang="en-US" sz="1800" dirty="0"/>
            </a:br>
            <a:r>
              <a:rPr lang="en-US" sz="1800" dirty="0"/>
              <a:t>		Output: - Show the Image and extracted text on the screen with continuous moving images </a:t>
            </a:r>
            <a:br>
              <a:rPr lang="en-US" sz="1800" dirty="0"/>
            </a:br>
            <a:r>
              <a:rPr lang="en-US" sz="1800" dirty="0"/>
              <a:t>		Process: - Performs OCR on the images and shows the result on the screen.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R2: - PDF to Word </a:t>
            </a:r>
            <a:br>
              <a:rPr lang="en-US" sz="1800" dirty="0"/>
            </a:br>
            <a:r>
              <a:rPr lang="en-US" sz="1800" dirty="0"/>
              <a:t>	R2.1: - Converts a PDF file to word </a:t>
            </a:r>
            <a:br>
              <a:rPr lang="en-US" sz="1800" dirty="0"/>
            </a:br>
            <a:r>
              <a:rPr lang="en-US" sz="1800" dirty="0"/>
              <a:t>		Input: - PDF File </a:t>
            </a:r>
            <a:br>
              <a:rPr lang="en-US" sz="1800" dirty="0"/>
            </a:br>
            <a:r>
              <a:rPr lang="en-US" sz="1800" dirty="0"/>
              <a:t>		Output: - Converted Word File</a:t>
            </a:r>
            <a:br>
              <a:rPr lang="en-US" sz="1800" dirty="0"/>
            </a:br>
            <a:r>
              <a:rPr lang="en-US" sz="1800" dirty="0"/>
              <a:t>		 Process: - Takes a PDF file as a Input and converts it to word by doing the copy pasting the texts and 			images on the same page.</a:t>
            </a:r>
            <a:br>
              <a:rPr lang="en-US" sz="1800" dirty="0"/>
            </a:br>
            <a:r>
              <a:rPr lang="en-US" sz="1800" dirty="0"/>
              <a:t>	 R3: - QR code reader</a:t>
            </a:r>
            <a:br>
              <a:rPr lang="en-US" sz="1800" dirty="0"/>
            </a:br>
            <a:r>
              <a:rPr lang="en-US" sz="1800" dirty="0"/>
              <a:t>		 R3.1: - Converts a QR code image to readable text </a:t>
            </a:r>
            <a:br>
              <a:rPr lang="en-US" sz="1800" dirty="0"/>
            </a:br>
            <a:r>
              <a:rPr lang="en-US" sz="1800" dirty="0"/>
              <a:t>		 Input: - Image file </a:t>
            </a:r>
            <a:br>
              <a:rPr lang="en-US" sz="1800" dirty="0"/>
            </a:br>
            <a:r>
              <a:rPr lang="en-US" sz="1800" dirty="0"/>
              <a:t>		Output: - Extracted text from an image</a:t>
            </a:r>
            <a:br>
              <a:rPr lang="en-US" sz="1800" dirty="0"/>
            </a:br>
            <a:r>
              <a:rPr lang="en-US" sz="1800" dirty="0"/>
              <a:t>		Process: - Takes an image file as a Input and converts it to text. </a:t>
            </a:r>
            <a:br>
              <a:rPr lang="en-US" sz="1800" dirty="0"/>
            </a:br>
            <a:r>
              <a:rPr lang="en-US" sz="1800" dirty="0"/>
              <a:t>	R4: - About Shows the about form in the application.</a:t>
            </a:r>
            <a:br>
              <a:rPr lang="en-US" sz="1800" dirty="0"/>
            </a:br>
            <a:r>
              <a:rPr lang="en-US" sz="1800" dirty="0"/>
              <a:t>	R5: - Exit Exits the application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502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2609C-9CBF-9FCA-E289-0BEDBE5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057400"/>
            <a:ext cx="4923029" cy="1292662"/>
          </a:xfrm>
        </p:spPr>
        <p:txBody>
          <a:bodyPr/>
          <a:lstStyle/>
          <a:p>
            <a:r>
              <a:rPr lang="en-IN" sz="2800" dirty="0"/>
              <a:t>From the next slide we are going to see the diagrams of the application that I have created.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768D5AA-164B-4073-D2B3-5F9B4910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127" y="762000"/>
            <a:ext cx="10816873" cy="677108"/>
          </a:xfrm>
        </p:spPr>
        <p:txBody>
          <a:bodyPr/>
          <a:lstStyle/>
          <a:p>
            <a:r>
              <a:rPr lang="en-IN" sz="4400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87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F5CA583-4624-6D27-376D-9E883D171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"/>
            <a:ext cx="10210800" cy="6019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CEFB17-07C5-0B13-3915-421B7378FEDE}"/>
              </a:ext>
            </a:extLst>
          </p:cNvPr>
          <p:cNvSpPr txBox="1"/>
          <p:nvPr/>
        </p:nvSpPr>
        <p:spPr>
          <a:xfrm>
            <a:off x="4495800" y="6400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38023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69456-4936-BA7D-CDD7-6952A539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0" y="228600"/>
            <a:ext cx="8763000" cy="579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91607-33A4-0196-CFDE-7EC3FBC29BE1}"/>
              </a:ext>
            </a:extLst>
          </p:cNvPr>
          <p:cNvSpPr txBox="1"/>
          <p:nvPr/>
        </p:nvSpPr>
        <p:spPr>
          <a:xfrm>
            <a:off x="5257800" y="639554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86694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49744-0811-AD89-7DBA-82A27E5CC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97536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75E56-3212-288D-B83B-CE4C6DEC9982}"/>
              </a:ext>
            </a:extLst>
          </p:cNvPr>
          <p:cNvSpPr txBox="1"/>
          <p:nvPr/>
        </p:nvSpPr>
        <p:spPr>
          <a:xfrm>
            <a:off x="5257800" y="64124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12117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CE3F36-61DA-6CEE-5399-92508AB48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"/>
            <a:ext cx="10244889" cy="579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FCB34-0999-2AAD-AFD1-219E5111BCF3}"/>
              </a:ext>
            </a:extLst>
          </p:cNvPr>
          <p:cNvSpPr txBox="1"/>
          <p:nvPr/>
        </p:nvSpPr>
        <p:spPr>
          <a:xfrm>
            <a:off x="5562600" y="6429703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96685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3523" y="1676400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523" y="773886"/>
            <a:ext cx="224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Contents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610436" y="1997955"/>
            <a:ext cx="328866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indent="-102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8590" algn="l"/>
              </a:tabLst>
            </a:pPr>
            <a:r>
              <a:rPr sz="1800" spc="-10" dirty="0">
                <a:latin typeface="Calibri"/>
                <a:cs typeface="Calibri"/>
              </a:rPr>
              <a:t>Abstract</a:t>
            </a:r>
            <a:endParaRPr sz="1800" dirty="0">
              <a:latin typeface="Calibri"/>
              <a:cs typeface="Calibri"/>
            </a:endParaRPr>
          </a:p>
          <a:p>
            <a:pPr marL="147955" indent="-102235">
              <a:lnSpc>
                <a:spcPct val="100000"/>
              </a:lnSpc>
              <a:buFont typeface="Arial MT"/>
              <a:buChar char="•"/>
              <a:tabLst>
                <a:tab pos="148590" algn="l"/>
              </a:tabLst>
            </a:pPr>
            <a:r>
              <a:rPr sz="1800" spc="-10" dirty="0">
                <a:latin typeface="Calibri"/>
                <a:cs typeface="Calibri"/>
              </a:rPr>
              <a:t>Introduction</a:t>
            </a:r>
            <a:endParaRPr sz="1800" dirty="0">
              <a:latin typeface="Calibri"/>
              <a:cs typeface="Calibri"/>
            </a:endParaRPr>
          </a:p>
          <a:p>
            <a:pPr marL="147955" indent="-102235">
              <a:lnSpc>
                <a:spcPct val="100000"/>
              </a:lnSpc>
              <a:buFont typeface="Arial MT"/>
              <a:buChar char="•"/>
              <a:tabLst>
                <a:tab pos="148590" algn="l"/>
              </a:tabLst>
            </a:pPr>
            <a:r>
              <a:rPr sz="1800" spc="-10" dirty="0">
                <a:latin typeface="Calibri"/>
                <a:cs typeface="Calibri"/>
              </a:rPr>
              <a:t>Objective</a:t>
            </a:r>
            <a:endParaRPr sz="1800" dirty="0">
              <a:latin typeface="Calibri"/>
              <a:cs typeface="Calibri"/>
            </a:endParaRPr>
          </a:p>
          <a:p>
            <a:pPr marL="147955" indent="-102235">
              <a:lnSpc>
                <a:spcPct val="100000"/>
              </a:lnSpc>
              <a:buFont typeface="Arial MT"/>
              <a:buChar char="•"/>
              <a:tabLst>
                <a:tab pos="148590" algn="l"/>
              </a:tabLst>
            </a:pPr>
            <a:r>
              <a:rPr sz="1800" spc="-10" dirty="0">
                <a:latin typeface="Calibri"/>
                <a:cs typeface="Calibri"/>
              </a:rPr>
              <a:t>Motivation</a:t>
            </a:r>
            <a:endParaRPr sz="1800" dirty="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buChar char="•"/>
              <a:tabLst>
                <a:tab pos="148590" algn="l"/>
              </a:tabLst>
            </a:pPr>
            <a:r>
              <a:rPr sz="1800" spc="-10" dirty="0">
                <a:latin typeface="Calibri"/>
                <a:cs typeface="Calibri"/>
              </a:rPr>
              <a:t>Background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Theory</a:t>
            </a:r>
            <a:endParaRPr sz="1800" dirty="0">
              <a:latin typeface="Calibri"/>
              <a:cs typeface="Calibri"/>
            </a:endParaRPr>
          </a:p>
          <a:p>
            <a:pPr marL="147955" indent="-102235">
              <a:lnSpc>
                <a:spcPct val="100000"/>
              </a:lnSpc>
              <a:buFont typeface="Arial MT"/>
              <a:buChar char="•"/>
              <a:tabLst>
                <a:tab pos="148590" algn="l"/>
              </a:tabLst>
            </a:pP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endParaRPr sz="1800" dirty="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buChar char="•"/>
              <a:tabLst>
                <a:tab pos="148590" algn="l"/>
              </a:tabLst>
            </a:pP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endParaRPr sz="1800" dirty="0">
              <a:latin typeface="Calibri"/>
              <a:cs typeface="Calibri"/>
            </a:endParaRPr>
          </a:p>
          <a:p>
            <a:pPr marL="147955" indent="-102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48590" algn="l"/>
              </a:tabLst>
            </a:pPr>
            <a:r>
              <a:rPr sz="1800" spc="-10" dirty="0">
                <a:latin typeface="Calibri"/>
                <a:cs typeface="Calibri"/>
              </a:rPr>
              <a:t>Proposed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Methodology</a:t>
            </a:r>
            <a:endParaRPr lang="en-IN" sz="1800" spc="-10" dirty="0">
              <a:latin typeface="Calibri"/>
              <a:cs typeface="Calibri"/>
            </a:endParaRPr>
          </a:p>
          <a:p>
            <a:pPr marL="147955" indent="-102235">
              <a:spcBef>
                <a:spcPts val="5"/>
              </a:spcBef>
              <a:buFont typeface="Arial MT"/>
              <a:buChar char="•"/>
              <a:tabLst>
                <a:tab pos="148590" algn="l"/>
              </a:tabLst>
            </a:pPr>
            <a:r>
              <a:rPr lang="en-IN" sz="1800" dirty="0">
                <a:latin typeface="Calibri"/>
                <a:cs typeface="Calibri"/>
              </a:rPr>
              <a:t>Futur</a:t>
            </a:r>
            <a:r>
              <a:rPr lang="en-IN" dirty="0">
                <a:latin typeface="Calibri"/>
                <a:cs typeface="Calibri"/>
              </a:rPr>
              <a:t>e Work</a:t>
            </a:r>
            <a:endParaRPr sz="1800" dirty="0">
              <a:latin typeface="Calibri"/>
              <a:cs typeface="Calibri"/>
            </a:endParaRPr>
          </a:p>
          <a:p>
            <a:pPr marL="147955" indent="-102235">
              <a:lnSpc>
                <a:spcPct val="100000"/>
              </a:lnSpc>
              <a:buFont typeface="Arial MT"/>
              <a:buChar char="•"/>
              <a:tabLst>
                <a:tab pos="148590" algn="l"/>
              </a:tabLst>
            </a:pPr>
            <a:r>
              <a:rPr sz="1800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147955" indent="-102235">
              <a:lnSpc>
                <a:spcPct val="100000"/>
              </a:lnSpc>
              <a:buFont typeface="Arial MT"/>
              <a:buChar char="•"/>
              <a:tabLst>
                <a:tab pos="148590" algn="l"/>
              </a:tabLst>
            </a:pPr>
            <a:r>
              <a:rPr sz="1800" spc="-20" dirty="0">
                <a:latin typeface="Calibri"/>
                <a:cs typeface="Calibri"/>
              </a:rPr>
              <a:t>References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972E-08EF-E7FC-D18A-83F9D637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057400"/>
            <a:ext cx="4923029" cy="1292662"/>
          </a:xfrm>
        </p:spPr>
        <p:txBody>
          <a:bodyPr/>
          <a:lstStyle/>
          <a:p>
            <a:r>
              <a:rPr lang="en-IN" sz="2800" dirty="0"/>
              <a:t>From the next slide we are going to show the screenshots of the application that I have created.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0C8DF-3CFD-3134-2D9E-C2855685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127" y="762000"/>
            <a:ext cx="10816873" cy="677108"/>
          </a:xfrm>
        </p:spPr>
        <p:txBody>
          <a:bodyPr/>
          <a:lstStyle/>
          <a:p>
            <a:r>
              <a:rPr lang="en-IN" sz="4400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2428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312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5" dirty="0"/>
              <a:t>Dashboard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C87B-669E-861C-A83A-54147909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7" y="914401"/>
            <a:ext cx="9220623" cy="5143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5" dirty="0"/>
              <a:t>Recipe Management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C87B-669E-861C-A83A-54147909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112" y="914401"/>
            <a:ext cx="8571953" cy="51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312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/>
              <a:t>Create Recipe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C87B-669E-861C-A83A-54147909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112" y="914401"/>
            <a:ext cx="8571953" cy="51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312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/>
              <a:t>Teach Recipe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C87B-669E-861C-A83A-54147909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112" y="914401"/>
            <a:ext cx="8571953" cy="51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312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/>
              <a:t>Preview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C87B-669E-861C-A83A-54147909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112" y="914401"/>
            <a:ext cx="8571953" cy="51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312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5" dirty="0"/>
              <a:t>PDF To Word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C87B-669E-861C-A83A-54147909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112" y="914401"/>
            <a:ext cx="8571953" cy="51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312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5" dirty="0"/>
              <a:t>QR Code Reader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C87B-669E-861C-A83A-54147909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112" y="914401"/>
            <a:ext cx="8571953" cy="51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312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5" dirty="0"/>
              <a:t>About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C87B-669E-861C-A83A-54147909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112" y="914401"/>
            <a:ext cx="8571953" cy="51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663" y="1737741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523" y="325246"/>
            <a:ext cx="2729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Conclusion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63140" y="1814448"/>
            <a:ext cx="10221595" cy="295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10795" indent="-26543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78130" algn="l"/>
              </a:tabLst>
            </a:pPr>
            <a:r>
              <a:rPr sz="2100" dirty="0">
                <a:latin typeface="Times New Roman"/>
                <a:cs typeface="Times New Roman"/>
              </a:rPr>
              <a:t>Image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enhancement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fundamentally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enlightening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interpretability</a:t>
            </a:r>
            <a:r>
              <a:rPr sz="2100" dirty="0">
                <a:latin typeface="Times New Roman"/>
                <a:cs typeface="Times New Roman"/>
              </a:rPr>
              <a:t> 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awareness</a:t>
            </a:r>
            <a:r>
              <a:rPr sz="2100" dirty="0">
                <a:latin typeface="Times New Roman"/>
                <a:cs typeface="Times New Roman"/>
              </a:rPr>
              <a:t> of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information in images </a:t>
            </a:r>
            <a:r>
              <a:rPr sz="2100" dirty="0">
                <a:latin typeface="Times New Roman"/>
                <a:cs typeface="Times New Roman"/>
              </a:rPr>
              <a:t>for human </a:t>
            </a:r>
            <a:r>
              <a:rPr sz="2100" spc="-5" dirty="0">
                <a:latin typeface="Times New Roman"/>
                <a:cs typeface="Times New Roman"/>
              </a:rPr>
              <a:t>listeners and </a:t>
            </a:r>
            <a:r>
              <a:rPr sz="2100" dirty="0">
                <a:latin typeface="Times New Roman"/>
                <a:cs typeface="Times New Roman"/>
              </a:rPr>
              <a:t>providing better </a:t>
            </a:r>
            <a:r>
              <a:rPr sz="2100" spc="-5" dirty="0">
                <a:latin typeface="Times New Roman"/>
                <a:cs typeface="Times New Roman"/>
              </a:rPr>
              <a:t>input </a:t>
            </a:r>
            <a:r>
              <a:rPr sz="2100" dirty="0">
                <a:latin typeface="Times New Roman"/>
                <a:cs typeface="Times New Roman"/>
              </a:rPr>
              <a:t>for other </a:t>
            </a:r>
            <a:r>
              <a:rPr sz="2100" spc="-5" dirty="0">
                <a:latin typeface="Times New Roman"/>
                <a:cs typeface="Times New Roman"/>
              </a:rPr>
              <a:t>automatic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image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processing </a:t>
            </a:r>
            <a:r>
              <a:rPr sz="2100" spc="-5" dirty="0">
                <a:latin typeface="Times New Roman"/>
                <a:cs typeface="Times New Roman"/>
              </a:rPr>
              <a:t>systems.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buChar char="•"/>
              <a:tabLst>
                <a:tab pos="278130" algn="l"/>
              </a:tabLst>
            </a:pPr>
            <a:r>
              <a:rPr sz="2100" spc="-5" dirty="0">
                <a:latin typeface="Times New Roman"/>
                <a:cs typeface="Times New Roman"/>
              </a:rPr>
              <a:t>OCR </a:t>
            </a:r>
            <a:r>
              <a:rPr sz="2100" dirty="0">
                <a:latin typeface="Times New Roman"/>
                <a:cs typeface="Times New Roman"/>
              </a:rPr>
              <a:t>processing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a powerful </a:t>
            </a:r>
            <a:r>
              <a:rPr sz="2100" spc="-5" dirty="0">
                <a:latin typeface="Times New Roman"/>
                <a:cs typeface="Times New Roman"/>
              </a:rPr>
              <a:t>tool </a:t>
            </a:r>
            <a:r>
              <a:rPr sz="2100" dirty="0">
                <a:latin typeface="Times New Roman"/>
                <a:cs typeface="Times New Roman"/>
              </a:rPr>
              <a:t>for preparation of </a:t>
            </a:r>
            <a:r>
              <a:rPr sz="2100" spc="-5" dirty="0">
                <a:latin typeface="Times New Roman"/>
                <a:cs typeface="Times New Roman"/>
              </a:rPr>
              <a:t>expert </a:t>
            </a:r>
            <a:r>
              <a:rPr sz="2100" dirty="0">
                <a:latin typeface="Times New Roman"/>
                <a:cs typeface="Times New Roman"/>
              </a:rPr>
              <a:t>knowledge </a:t>
            </a:r>
            <a:r>
              <a:rPr sz="2100" spc="-5" dirty="0">
                <a:latin typeface="Times New Roman"/>
                <a:cs typeface="Times New Roman"/>
              </a:rPr>
              <a:t>and the combination </a:t>
            </a:r>
            <a:r>
              <a:rPr sz="2100" dirty="0">
                <a:latin typeface="Times New Roman"/>
                <a:cs typeface="Times New Roman"/>
              </a:rPr>
              <a:t> of</a:t>
            </a:r>
            <a:r>
              <a:rPr sz="2100" spc="-5" dirty="0">
                <a:latin typeface="Times New Roman"/>
                <a:cs typeface="Times New Roman"/>
              </a:rPr>
              <a:t> inaccurate information </a:t>
            </a:r>
            <a:r>
              <a:rPr sz="2100" dirty="0">
                <a:latin typeface="Times New Roman"/>
                <a:cs typeface="Times New Roman"/>
              </a:rPr>
              <a:t>from </a:t>
            </a:r>
            <a:r>
              <a:rPr sz="2100" spc="-5" dirty="0">
                <a:latin typeface="Times New Roman"/>
                <a:cs typeface="Times New Roman"/>
              </a:rPr>
              <a:t>different sources.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277495" marR="12065" indent="-265430" algn="just">
              <a:lnSpc>
                <a:spcPct val="100000"/>
              </a:lnSpc>
              <a:buChar char="•"/>
              <a:tabLst>
                <a:tab pos="278130" algn="l"/>
              </a:tabLst>
            </a:pPr>
            <a:r>
              <a:rPr sz="2100" spc="-5" dirty="0">
                <a:latin typeface="Times New Roman"/>
                <a:cs typeface="Times New Roman"/>
              </a:rPr>
              <a:t>The intended </a:t>
            </a:r>
            <a:r>
              <a:rPr sz="2100" dirty="0">
                <a:latin typeface="Times New Roman"/>
                <a:cs typeface="Times New Roman"/>
              </a:rPr>
              <a:t>rules </a:t>
            </a:r>
            <a:r>
              <a:rPr sz="2100" spc="-5" dirty="0">
                <a:latin typeface="Times New Roman"/>
                <a:cs typeface="Times New Roman"/>
              </a:rPr>
              <a:t>are an attractive </a:t>
            </a:r>
            <a:r>
              <a:rPr sz="2100" dirty="0">
                <a:latin typeface="Times New Roman"/>
                <a:cs typeface="Times New Roman"/>
              </a:rPr>
              <a:t>result </a:t>
            </a:r>
            <a:r>
              <a:rPr sz="2100" spc="-5" dirty="0">
                <a:latin typeface="Times New Roman"/>
                <a:cs typeface="Times New Roman"/>
              </a:rPr>
              <a:t>to improve the </a:t>
            </a:r>
            <a:r>
              <a:rPr sz="2100" dirty="0">
                <a:latin typeface="Times New Roman"/>
                <a:cs typeface="Times New Roman"/>
              </a:rPr>
              <a:t>quality of </a:t>
            </a:r>
            <a:r>
              <a:rPr sz="2100" spc="-5" dirty="0">
                <a:latin typeface="Times New Roman"/>
                <a:cs typeface="Times New Roman"/>
              </a:rPr>
              <a:t>edges as much as </a:t>
            </a:r>
            <a:r>
              <a:rPr sz="2100" dirty="0">
                <a:latin typeface="Times New Roman"/>
                <a:cs typeface="Times New Roman"/>
              </a:rPr>
              <a:t> possible.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95400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523" y="325246"/>
            <a:ext cx="2084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</a:t>
            </a:r>
            <a:r>
              <a:rPr sz="4800" spc="-25" dirty="0"/>
              <a:t>b</a:t>
            </a:r>
            <a:r>
              <a:rPr sz="4800" spc="-55" dirty="0"/>
              <a:t>s</a:t>
            </a:r>
            <a:r>
              <a:rPr sz="4800" spc="-5" dirty="0"/>
              <a:t>t</a:t>
            </a:r>
            <a:r>
              <a:rPr sz="4800" spc="-105" dirty="0"/>
              <a:t>r</a:t>
            </a:r>
            <a:r>
              <a:rPr sz="4800" dirty="0"/>
              <a:t>act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62000" y="1676400"/>
            <a:ext cx="10918825" cy="397801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0" indent="-114935" algn="just">
              <a:lnSpc>
                <a:spcPct val="100000"/>
              </a:lnSpc>
              <a:spcBef>
                <a:spcPts val="700"/>
              </a:spcBef>
              <a:buSzPct val="94444"/>
              <a:buChar char="•"/>
              <a:tabLst>
                <a:tab pos="127635" algn="l"/>
              </a:tabLst>
            </a:pPr>
            <a:r>
              <a:rPr lang="en-US" sz="1800" spc="-5" dirty="0">
                <a:latin typeface="Calibri"/>
                <a:cs typeface="Calibri"/>
              </a:rPr>
              <a:t>	Nowadays everything is getting in digital format, So to make everything digital we need to put manual efforts. Suppose, I have a document (ex. A book’s page) and I need to make it in a digital document so I need to write everything manually. But if we have a solution which can identify the texts from an image, that would be a very easy and faster process. That's why I have decided to choose this project as my final year project.</a:t>
            </a:r>
            <a:endParaRPr lang="en-IN" sz="1800" spc="-5" dirty="0">
              <a:latin typeface="Calibri"/>
              <a:cs typeface="Calibri"/>
            </a:endParaRPr>
          </a:p>
          <a:p>
            <a:pPr marL="127000" indent="-114935" algn="just">
              <a:lnSpc>
                <a:spcPct val="100000"/>
              </a:lnSpc>
              <a:spcBef>
                <a:spcPts val="7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5" dirty="0">
                <a:latin typeface="Calibri"/>
                <a:cs typeface="Calibri"/>
              </a:rPr>
              <a:t>Extracting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 task</a:t>
            </a:r>
            <a:endParaRPr lang="en-IN" dirty="0">
              <a:latin typeface="Calibri"/>
              <a:cs typeface="Calibri"/>
            </a:endParaRPr>
          </a:p>
          <a:p>
            <a:pPr marL="127000" indent="-114935" algn="just">
              <a:lnSpc>
                <a:spcPct val="100000"/>
              </a:lnSpc>
              <a:spcBef>
                <a:spcPts val="7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5" dirty="0">
                <a:latin typeface="Calibri"/>
                <a:cs typeface="Calibri"/>
              </a:rPr>
              <a:t>The main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 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extracts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</a:t>
            </a:r>
            <a:endParaRPr lang="en-IN" dirty="0">
              <a:latin typeface="Calibri"/>
              <a:cs typeface="Calibri"/>
            </a:endParaRPr>
          </a:p>
          <a:p>
            <a:pPr marL="127000" indent="-114935" algn="just">
              <a:lnSpc>
                <a:spcPct val="100000"/>
              </a:lnSpc>
              <a:spcBef>
                <a:spcPts val="7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useful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annotation,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indexing,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structuring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</a:t>
            </a:r>
            <a:endParaRPr sz="1800" dirty="0">
              <a:latin typeface="Calibri"/>
              <a:cs typeface="Calibri"/>
            </a:endParaRPr>
          </a:p>
          <a:p>
            <a:pPr marL="126364" marR="5080" indent="-114300" algn="just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30" dirty="0">
                <a:latin typeface="Calibri"/>
                <a:cs typeface="Calibri"/>
              </a:rPr>
              <a:t>However,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problem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text </a:t>
            </a:r>
            <a:r>
              <a:rPr sz="1800" spc="-10" dirty="0">
                <a:latin typeface="Calibri"/>
                <a:cs typeface="Calibri"/>
              </a:rPr>
              <a:t>extraction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extremely </a:t>
            </a:r>
            <a:r>
              <a:rPr sz="1800" spc="-5" dirty="0">
                <a:latin typeface="Calibri"/>
                <a:cs typeface="Calibri"/>
              </a:rPr>
              <a:t>challenging due </a:t>
            </a:r>
            <a:r>
              <a:rPr sz="1800" spc="-10" dirty="0">
                <a:latin typeface="Calibri"/>
                <a:cs typeface="Calibri"/>
              </a:rPr>
              <a:t>to variations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text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images</a:t>
            </a:r>
            <a:r>
              <a:rPr lang="en-IN" sz="1800" spc="-10" dirty="0">
                <a:latin typeface="Calibri"/>
                <a:cs typeface="Calibri"/>
              </a:rPr>
              <a:t>. </a:t>
            </a:r>
            <a:endParaRPr sz="1800" dirty="0">
              <a:latin typeface="Calibri"/>
              <a:cs typeface="Calibri"/>
            </a:endParaRPr>
          </a:p>
          <a:p>
            <a:pPr marL="126364" marR="12065" indent="-114300" algn="just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15" dirty="0">
                <a:latin typeface="Calibri"/>
                <a:cs typeface="Calibri"/>
              </a:rPr>
              <a:t>Various systems have </a:t>
            </a:r>
            <a:r>
              <a:rPr sz="1800" spc="-5" dirty="0">
                <a:latin typeface="Calibri"/>
                <a:cs typeface="Calibri"/>
              </a:rPr>
              <a:t>been </a:t>
            </a:r>
            <a:r>
              <a:rPr sz="1800" spc="-10" dirty="0">
                <a:latin typeface="Calibri"/>
                <a:cs typeface="Calibri"/>
              </a:rPr>
              <a:t>proposed </a:t>
            </a:r>
            <a:r>
              <a:rPr sz="1800" spc="-5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past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detection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extraction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text </a:t>
            </a:r>
            <a:r>
              <a:rPr sz="1800" spc="-10" dirty="0">
                <a:latin typeface="Calibri"/>
                <a:cs typeface="Calibri"/>
              </a:rPr>
              <a:t>from images. </a:t>
            </a:r>
            <a:r>
              <a:rPr sz="1800" spc="-5" dirty="0">
                <a:latin typeface="Calibri"/>
                <a:cs typeface="Calibri"/>
              </a:rPr>
              <a:t>The main </a:t>
            </a:r>
            <a:r>
              <a:rPr sz="1800" dirty="0">
                <a:latin typeface="Calibri"/>
                <a:cs typeface="Calibri"/>
              </a:rPr>
              <a:t>aim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character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images.</a:t>
            </a:r>
            <a:endParaRPr sz="1800" dirty="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127635" algn="l"/>
              </a:tabLst>
            </a:pPr>
            <a:r>
              <a:rPr sz="1800" b="1" spc="-15" dirty="0">
                <a:latin typeface="Calibri"/>
                <a:cs typeface="Calibri"/>
              </a:rPr>
              <a:t>Keywords</a:t>
            </a:r>
            <a:endParaRPr sz="1800" dirty="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alibri"/>
                <a:cs typeface="Calibri"/>
              </a:rPr>
              <a:t>Image </a:t>
            </a:r>
            <a:r>
              <a:rPr sz="1800" spc="-5" dirty="0">
                <a:latin typeface="Calibri"/>
                <a:cs typeface="Calibri"/>
              </a:rPr>
              <a:t>Processing,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Extraction,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n-IN" sz="1800" spc="-30" dirty="0">
                <a:latin typeface="Calibri"/>
                <a:cs typeface="Calibri"/>
              </a:rPr>
              <a:t>Computer Vision</a:t>
            </a:r>
            <a:r>
              <a:rPr sz="1800" spc="-3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F209CC-02D4-6573-74BD-50921FF9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485" y="2590800"/>
            <a:ext cx="4923029" cy="1122679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32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3523" y="1295400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523" y="325246"/>
            <a:ext cx="3102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Introduction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00291" y="1876297"/>
            <a:ext cx="9573895" cy="2272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5080" indent="-1143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45" dirty="0">
                <a:latin typeface="Calibri"/>
                <a:cs typeface="Calibri"/>
              </a:rPr>
              <a:t>Today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either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paper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photographs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videos.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Large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-5" dirty="0">
                <a:latin typeface="Calibri"/>
                <a:cs typeface="Calibri"/>
              </a:rPr>
              <a:t> in </a:t>
            </a:r>
            <a:r>
              <a:rPr sz="1800" spc="-10" dirty="0">
                <a:latin typeface="Calibri"/>
                <a:cs typeface="Calibri"/>
              </a:rPr>
              <a:t>images.</a:t>
            </a:r>
            <a:endParaRPr lang="en-IN" spc="-10" dirty="0">
              <a:latin typeface="Calibri"/>
              <a:cs typeface="Calibri"/>
            </a:endParaRPr>
          </a:p>
          <a:p>
            <a:pPr marL="126364" marR="5080" indent="-1143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endParaRPr lang="en-IN" sz="1800" spc="-10" dirty="0">
              <a:latin typeface="Calibri"/>
              <a:cs typeface="Calibri"/>
            </a:endParaRPr>
          </a:p>
          <a:p>
            <a:pPr marL="126364" marR="5080" indent="-1143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r>
              <a:rPr lang="en-IN" spc="-10" dirty="0">
                <a:latin typeface="Calibri"/>
                <a:cs typeface="Calibri"/>
              </a:rPr>
              <a:t>To convert all the available information we need to apply some manual effort, like Data entry.</a:t>
            </a:r>
            <a:endParaRPr lang="en-IN" dirty="0">
              <a:latin typeface="Calibri"/>
              <a:cs typeface="Calibri"/>
            </a:endParaRPr>
          </a:p>
          <a:p>
            <a:pPr marL="126364" marR="5080" indent="-1143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endParaRPr lang="en-IN" sz="1800" spc="-5" dirty="0">
              <a:latin typeface="Calibri"/>
              <a:cs typeface="Calibri"/>
            </a:endParaRPr>
          </a:p>
          <a:p>
            <a:pPr marL="126364" marR="5080" indent="-1143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technology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restricted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extracting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clean </a:t>
            </a:r>
            <a:r>
              <a:rPr sz="1800" spc="-10" dirty="0">
                <a:latin typeface="Calibri"/>
                <a:cs typeface="Calibri"/>
              </a:rPr>
              <a:t>backgrounds.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buSzPct val="94444"/>
              <a:buChar char="•"/>
              <a:tabLst>
                <a:tab pos="127635" algn="l"/>
              </a:tabLst>
            </a:pPr>
            <a:r>
              <a:rPr sz="1800" spc="-5" dirty="0">
                <a:latin typeface="Calibri"/>
                <a:cs typeface="Calibri"/>
              </a:rPr>
              <a:t>Thus,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need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3523" y="1371600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523" y="325246"/>
            <a:ext cx="237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Objecti</a:t>
            </a:r>
            <a:r>
              <a:rPr sz="4800" spc="-45" dirty="0"/>
              <a:t>v</a:t>
            </a:r>
            <a:r>
              <a:rPr sz="4800" dirty="0"/>
              <a:t>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00291" y="2021713"/>
            <a:ext cx="10116185" cy="2523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325120" indent="-1143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technique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extracting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useful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need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 of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 losing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important</a:t>
            </a:r>
            <a:r>
              <a:rPr sz="1800" spc="-5" dirty="0">
                <a:latin typeface="Calibri"/>
                <a:cs typeface="Calibri"/>
              </a:rPr>
              <a:t> or </a:t>
            </a:r>
            <a:r>
              <a:rPr sz="1800" spc="-15" dirty="0">
                <a:latin typeface="Calibri"/>
                <a:cs typeface="Calibri"/>
              </a:rPr>
              <a:t>relevant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extraction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the amount of </a:t>
            </a:r>
            <a:r>
              <a:rPr sz="1800" spc="-10" dirty="0">
                <a:latin typeface="Calibri"/>
                <a:cs typeface="Calibri"/>
              </a:rPr>
              <a:t>redundant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the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set.</a:t>
            </a:r>
            <a:endParaRPr lang="en-IN" dirty="0">
              <a:latin typeface="Calibri"/>
              <a:cs typeface="Calibri"/>
            </a:endParaRPr>
          </a:p>
          <a:p>
            <a:pPr marL="126364" marR="325120" indent="-1143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endParaRPr lang="en-IN" sz="1800" spc="-5" dirty="0">
              <a:latin typeface="Calibri"/>
              <a:cs typeface="Calibri"/>
            </a:endParaRPr>
          </a:p>
          <a:p>
            <a:pPr marL="126364" marR="325120" indent="-1143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5" dirty="0">
                <a:latin typeface="Calibri"/>
                <a:cs typeface="Calibri"/>
              </a:rPr>
              <a:t>In the end,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reduction</a:t>
            </a:r>
            <a:r>
              <a:rPr sz="1800" spc="-5" dirty="0">
                <a:latin typeface="Calibri"/>
                <a:cs typeface="Calibri"/>
              </a:rPr>
              <a:t> of the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build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 with less machine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effort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</a:t>
            </a:r>
            <a:r>
              <a:rPr lang="en-IN" sz="1800" spc="-10" dirty="0">
                <a:latin typeface="Calibri"/>
                <a:cs typeface="Calibri"/>
              </a:rPr>
              <a:t>s </a:t>
            </a:r>
            <a:r>
              <a:rPr lang="en-IN"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speed of learning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generalization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r>
              <a:rPr sz="1800" spc="-5" dirty="0">
                <a:latin typeface="Calibri"/>
                <a:cs typeface="Calibri"/>
              </a:rPr>
              <a:t> in the machine learning </a:t>
            </a:r>
            <a:r>
              <a:rPr sz="1800" spc="-10" dirty="0">
                <a:latin typeface="Calibri"/>
                <a:cs typeface="Calibri"/>
              </a:rPr>
              <a:t>process.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126364" marR="224790" indent="-114300">
              <a:lnSpc>
                <a:spcPct val="100000"/>
              </a:lnSpc>
              <a:buSzPct val="94444"/>
              <a:buChar char="•"/>
              <a:tabLst>
                <a:tab pos="127635" algn="l"/>
              </a:tabLst>
            </a:pPr>
            <a:r>
              <a:rPr sz="1800" spc="-5" dirty="0">
                <a:latin typeface="Calibri"/>
                <a:cs typeface="Calibri"/>
              </a:rPr>
              <a:t>Extraction helps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-5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best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those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sets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selecting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combining</a:t>
            </a:r>
            <a:r>
              <a:rPr sz="1800" spc="-5" dirty="0">
                <a:latin typeface="Calibri"/>
                <a:cs typeface="Calibri"/>
              </a:rPr>
              <a:t> variables </a:t>
            </a:r>
            <a:r>
              <a:rPr sz="1800" spc="-15" dirty="0">
                <a:latin typeface="Calibri"/>
                <a:cs typeface="Calibri"/>
              </a:rPr>
              <a:t>into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thus, </a:t>
            </a:r>
            <a:r>
              <a:rPr sz="1800" spc="-15" dirty="0">
                <a:latin typeface="Calibri"/>
                <a:cs typeface="Calibri"/>
              </a:rPr>
              <a:t>effectively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reducing</a:t>
            </a:r>
            <a:r>
              <a:rPr sz="1800" spc="-5" dirty="0">
                <a:latin typeface="Calibri"/>
                <a:cs typeface="Calibri"/>
              </a:rPr>
              <a:t> the amount of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3523" y="1219200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84" y="0"/>
                </a:lnTo>
              </a:path>
            </a:pathLst>
          </a:custGeom>
          <a:ln w="9524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523" y="322198"/>
            <a:ext cx="2746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Motivation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114591" y="1949830"/>
            <a:ext cx="9785350" cy="227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1082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Though </a:t>
            </a:r>
            <a:r>
              <a:rPr sz="1800" spc="-10" dirty="0">
                <a:latin typeface="Calibri"/>
                <a:cs typeface="Calibri"/>
              </a:rPr>
              <a:t>tremendous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character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still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5" dirty="0">
                <a:latin typeface="Calibri"/>
                <a:cs typeface="Calibri"/>
              </a:rPr>
              <a:t> when the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is </a:t>
            </a:r>
            <a:r>
              <a:rPr sz="1800" spc="-15" dirty="0">
                <a:latin typeface="Calibri"/>
                <a:cs typeface="Calibri"/>
              </a:rPr>
              <a:t>rotated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non-uniform</a:t>
            </a:r>
            <a:r>
              <a:rPr sz="1800" spc="-5" dirty="0">
                <a:latin typeface="Calibri"/>
                <a:cs typeface="Calibri"/>
              </a:rPr>
              <a:t> in scale.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900" dirty="0">
              <a:latin typeface="Calibri"/>
              <a:cs typeface="Calibri"/>
            </a:endParaRPr>
          </a:p>
          <a:p>
            <a:pPr marL="297815" marR="14287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The basic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extraction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invented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papers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documents,</a:t>
            </a:r>
            <a:r>
              <a:rPr sz="1800" spc="-5" dirty="0">
                <a:latin typeface="Calibri"/>
                <a:cs typeface="Calibri"/>
              </a:rPr>
              <a:t> so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be editable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reusable.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900" dirty="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divided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smaller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second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 </a:t>
            </a:r>
            <a:r>
              <a:rPr sz="1800" spc="-15" dirty="0">
                <a:latin typeface="Calibri"/>
                <a:cs typeface="Calibri"/>
              </a:rPr>
              <a:t>characters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recognized,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finally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pieced back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together.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5205"/>
            <a:ext cx="12192000" cy="524510"/>
            <a:chOff x="0" y="633520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5" y="640227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1" y="457198"/>
                  </a:moveTo>
                  <a:lnTo>
                    <a:pt x="0" y="457198"/>
                  </a:lnTo>
                  <a:lnTo>
                    <a:pt x="0" y="0"/>
                  </a:lnTo>
                  <a:lnTo>
                    <a:pt x="12188951" y="0"/>
                  </a:lnTo>
                  <a:lnTo>
                    <a:pt x="12188951" y="457198"/>
                  </a:lnTo>
                  <a:close/>
                </a:path>
              </a:pathLst>
            </a:custGeom>
            <a:solidFill>
              <a:srgbClr val="BB55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5205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64005"/>
                  </a:moveTo>
                  <a:lnTo>
                    <a:pt x="0" y="64005"/>
                  </a:lnTo>
                  <a:lnTo>
                    <a:pt x="0" y="0"/>
                  </a:lnTo>
                  <a:lnTo>
                    <a:pt x="12188952" y="0"/>
                  </a:lnTo>
                  <a:lnTo>
                    <a:pt x="12188952" y="64005"/>
                  </a:lnTo>
                  <a:close/>
                </a:path>
              </a:pathLst>
            </a:custGeom>
            <a:solidFill>
              <a:srgbClr val="E1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63524" y="2057400"/>
            <a:ext cx="2341675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 indent="-188595">
              <a:lnSpc>
                <a:spcPct val="100000"/>
              </a:lnSpc>
              <a:spcBef>
                <a:spcPts val="100"/>
              </a:spcBef>
              <a:buChar char="•"/>
              <a:tabLst>
                <a:tab pos="201295" algn="l"/>
              </a:tabLst>
            </a:pP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acquisition</a:t>
            </a:r>
          </a:p>
          <a:p>
            <a:pPr marL="200660" indent="-188595">
              <a:lnSpc>
                <a:spcPct val="100000"/>
              </a:lnSpc>
              <a:spcBef>
                <a:spcPts val="105"/>
              </a:spcBef>
              <a:buChar char="•"/>
              <a:tabLst>
                <a:tab pos="201295" algn="l"/>
              </a:tabLst>
            </a:pPr>
            <a:r>
              <a:rPr lang="en-IN" sz="1800" spc="-10" dirty="0">
                <a:latin typeface="Calibri"/>
                <a:cs typeface="Calibri"/>
              </a:rPr>
              <a:t>Pre-</a:t>
            </a:r>
            <a:r>
              <a:rPr sz="1800" spc="-10" dirty="0">
                <a:latin typeface="Calibri"/>
                <a:cs typeface="Calibri"/>
              </a:rPr>
              <a:t>Preprocessing</a:t>
            </a:r>
            <a:endParaRPr sz="18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105"/>
              </a:spcBef>
              <a:buChar char="•"/>
              <a:tabLst>
                <a:tab pos="201295" algn="l"/>
              </a:tabLst>
            </a:pP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en-IN" sz="1800" spc="-10" dirty="0">
                <a:latin typeface="Calibri"/>
                <a:cs typeface="Calibri"/>
              </a:rPr>
              <a:t>identification</a:t>
            </a:r>
            <a:endParaRPr sz="18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105"/>
              </a:spcBef>
              <a:buChar char="•"/>
              <a:tabLst>
                <a:tab pos="201295" algn="l"/>
              </a:tabLst>
            </a:pPr>
            <a:r>
              <a:rPr sz="1800" spc="-20" dirty="0">
                <a:latin typeface="Calibri"/>
                <a:cs typeface="Calibri"/>
              </a:rPr>
              <a:t>Pattern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matching</a:t>
            </a:r>
            <a:endParaRPr sz="18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105"/>
              </a:spcBef>
              <a:buChar char="•"/>
              <a:tabLst>
                <a:tab pos="201295" algn="l"/>
              </a:tabLst>
            </a:pPr>
            <a:r>
              <a:rPr sz="1800" spc="-15" dirty="0">
                <a:latin typeface="Calibri"/>
                <a:cs typeface="Calibri"/>
              </a:rPr>
              <a:t>Postprocessing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3525" y="158390"/>
            <a:ext cx="6632575" cy="147764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  <a:tabLst>
                <a:tab pos="3199765" algn="l"/>
              </a:tabLst>
            </a:pPr>
            <a:r>
              <a:rPr sz="4800" spc="-15" dirty="0"/>
              <a:t>Background	</a:t>
            </a:r>
            <a:r>
              <a:rPr sz="4800" spc="-5" dirty="0"/>
              <a:t>Theory</a:t>
            </a:r>
            <a:endParaRPr sz="4800"/>
          </a:p>
          <a:p>
            <a:pPr marL="3154045">
              <a:lnSpc>
                <a:spcPct val="100000"/>
              </a:lnSpc>
              <a:spcBef>
                <a:spcPts val="795"/>
              </a:spcBef>
            </a:pPr>
            <a:r>
              <a:rPr sz="3000" spc="-5" dirty="0"/>
              <a:t>How</a:t>
            </a:r>
            <a:r>
              <a:rPr sz="3000" spc="-35" dirty="0"/>
              <a:t> </a:t>
            </a:r>
            <a:r>
              <a:rPr sz="3000" spc="-5" dirty="0"/>
              <a:t>does</a:t>
            </a:r>
            <a:r>
              <a:rPr sz="3000" spc="-30" dirty="0"/>
              <a:t> </a:t>
            </a:r>
            <a:r>
              <a:rPr sz="3000" spc="-5" dirty="0"/>
              <a:t>OCR</a:t>
            </a:r>
            <a:r>
              <a:rPr sz="3000" spc="-30" dirty="0"/>
              <a:t> </a:t>
            </a:r>
            <a:r>
              <a:rPr sz="3000" spc="-15" dirty="0"/>
              <a:t>works?</a:t>
            </a:r>
            <a:endParaRPr sz="30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527175"/>
            <a:ext cx="5305424" cy="3333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526" y="322191"/>
            <a:ext cx="4945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9765" algn="l"/>
              </a:tabLst>
            </a:pPr>
            <a:r>
              <a:rPr sz="4800" spc="-15" dirty="0"/>
              <a:t>Background	</a:t>
            </a:r>
            <a:r>
              <a:rPr sz="4800" spc="-5" dirty="0"/>
              <a:t>Theory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72221" y="2147778"/>
            <a:ext cx="996061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170815" indent="-1143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manipulation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digitized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enhance 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quality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 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mathematical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kind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signal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input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picture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video </a:t>
            </a:r>
            <a:r>
              <a:rPr sz="1800" spc="-10" dirty="0">
                <a:latin typeface="Calibri"/>
                <a:cs typeface="Calibri"/>
              </a:rPr>
              <a:t>frame.</a:t>
            </a:r>
            <a:endParaRPr sz="1800">
              <a:latin typeface="Calibri"/>
              <a:cs typeface="Calibri"/>
            </a:endParaRPr>
          </a:p>
          <a:p>
            <a:pPr marL="207010" marR="868680" lvl="1" indent="-1143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208279" algn="l"/>
              </a:tabLst>
            </a:pP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techniques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analyzing, </a:t>
            </a:r>
            <a:r>
              <a:rPr sz="1800" spc="-5" dirty="0">
                <a:latin typeface="Calibri"/>
                <a:cs typeface="Calibri"/>
              </a:rPr>
              <a:t>enhancing,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compressing,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reconstructing images.</a:t>
            </a:r>
            <a:endParaRPr sz="1800">
              <a:latin typeface="Calibri"/>
              <a:cs typeface="Calibri"/>
            </a:endParaRPr>
          </a:p>
          <a:p>
            <a:pPr marL="207645" lvl="1" indent="-115570">
              <a:lnSpc>
                <a:spcPct val="100000"/>
              </a:lnSpc>
              <a:buSzPct val="94444"/>
              <a:buChar char="•"/>
              <a:tabLst>
                <a:tab pos="208279" algn="l"/>
              </a:tabLst>
            </a:pP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generally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involves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steps:</a:t>
            </a:r>
            <a:endParaRPr sz="1800">
              <a:latin typeface="Calibri"/>
              <a:cs typeface="Calibri"/>
            </a:endParaRPr>
          </a:p>
          <a:p>
            <a:pPr marL="520065" indent="-454659">
              <a:lnSpc>
                <a:spcPct val="100000"/>
              </a:lnSpc>
              <a:buAutoNum type="arabicPeriod"/>
              <a:tabLst>
                <a:tab pos="520065" algn="l"/>
                <a:tab pos="520700" algn="l"/>
              </a:tabLst>
            </a:pPr>
            <a:r>
              <a:rPr sz="1800" spc="-5" dirty="0">
                <a:latin typeface="Calibri"/>
                <a:cs typeface="Calibri"/>
              </a:rPr>
              <a:t>Importing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Loading the</a:t>
            </a:r>
            <a:r>
              <a:rPr sz="1800" spc="-10" dirty="0">
                <a:latin typeface="Calibri"/>
                <a:cs typeface="Calibri"/>
              </a:rPr>
              <a:t> image </a:t>
            </a:r>
            <a:r>
              <a:rPr sz="1800" spc="-5" dirty="0">
                <a:latin typeface="Calibri"/>
                <a:cs typeface="Calibri"/>
              </a:rPr>
              <a:t>by using</a:t>
            </a:r>
            <a:r>
              <a:rPr sz="1800" spc="-10" dirty="0">
                <a:latin typeface="Calibri"/>
                <a:cs typeface="Calibri"/>
              </a:rPr>
              <a:t> image </a:t>
            </a:r>
            <a:r>
              <a:rPr sz="1800" dirty="0">
                <a:latin typeface="Calibri"/>
                <a:cs typeface="Calibri"/>
              </a:rPr>
              <a:t>acquisition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tools.</a:t>
            </a:r>
            <a:endParaRPr sz="1800">
              <a:latin typeface="Calibri"/>
              <a:cs typeface="Calibri"/>
            </a:endParaRPr>
          </a:p>
          <a:p>
            <a:pPr marL="468630" indent="-403225">
              <a:lnSpc>
                <a:spcPct val="10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10" dirty="0">
                <a:latin typeface="Calibri"/>
                <a:cs typeface="Calibri"/>
              </a:rPr>
              <a:t>Analyzing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manipulating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information.</a:t>
            </a:r>
            <a:endParaRPr sz="1800">
              <a:latin typeface="Calibri"/>
              <a:cs typeface="Calibri"/>
            </a:endParaRPr>
          </a:p>
          <a:p>
            <a:pPr marL="468630" marR="5080" indent="-402590">
              <a:lnSpc>
                <a:spcPct val="10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1800" spc="-5" dirty="0">
                <a:latin typeface="Calibri"/>
                <a:cs typeface="Calibri"/>
              </a:rPr>
              <a:t>Output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result.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might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picture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altered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report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analysis of the </a:t>
            </a:r>
            <a:r>
              <a:rPr sz="1800" spc="-10" dirty="0">
                <a:latin typeface="Calibri"/>
                <a:cs typeface="Calibri"/>
              </a:rPr>
              <a:t>image.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" y="1285610"/>
            <a:ext cx="9992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1770" algn="l"/>
                <a:tab pos="9979025" algn="l"/>
              </a:tabLst>
            </a:pPr>
            <a:r>
              <a:rPr sz="3000" u="sng" dirty="0">
                <a:uFill>
                  <a:solidFill>
                    <a:srgbClr val="7D7D7D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000" u="sng" spc="-10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What</a:t>
            </a:r>
            <a:r>
              <a:rPr sz="3000" u="sng" spc="-30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5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is</a:t>
            </a:r>
            <a:r>
              <a:rPr sz="3000" u="sng" spc="-20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0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Image</a:t>
            </a:r>
            <a:r>
              <a:rPr sz="3000" u="sng" spc="-25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0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Processing?	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526" y="322191"/>
            <a:ext cx="4945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9765" algn="l"/>
              </a:tabLst>
            </a:pPr>
            <a:r>
              <a:rPr sz="4800" spc="-15" dirty="0"/>
              <a:t>Background	</a:t>
            </a:r>
            <a:r>
              <a:rPr sz="4800" spc="-5" dirty="0"/>
              <a:t>Theory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81963" y="1267586"/>
            <a:ext cx="9992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0235" algn="l"/>
                <a:tab pos="9979025" algn="l"/>
              </a:tabLst>
            </a:pPr>
            <a:r>
              <a:rPr sz="3000" u="sng" dirty="0">
                <a:uFill>
                  <a:solidFill>
                    <a:srgbClr val="7D7D7D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000" u="sng" spc="-15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Famous</a:t>
            </a:r>
            <a:r>
              <a:rPr sz="3000" u="sng" spc="-30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5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OCR</a:t>
            </a:r>
            <a:r>
              <a:rPr sz="3000" u="sng" spc="-25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0" dirty="0">
                <a:uFill>
                  <a:solidFill>
                    <a:srgbClr val="7D7D7D"/>
                  </a:solidFill>
                </a:uFill>
                <a:latin typeface="Calibri"/>
                <a:cs typeface="Calibri"/>
              </a:rPr>
              <a:t>Libraries	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148" y="2030603"/>
            <a:ext cx="2352052" cy="1738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5915" algn="l"/>
                <a:tab pos="336550" algn="l"/>
              </a:tabLst>
            </a:pPr>
            <a:r>
              <a:rPr sz="1800" spc="-25" dirty="0">
                <a:latin typeface="Calibri"/>
                <a:cs typeface="Calibri"/>
              </a:rPr>
              <a:t>Tesseract</a:t>
            </a:r>
            <a:endParaRPr sz="1800" dirty="0">
              <a:latin typeface="Calibri"/>
              <a:cs typeface="Calibri"/>
            </a:endParaRPr>
          </a:p>
          <a:p>
            <a:pPr marL="335915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5915" algn="l"/>
                <a:tab pos="336550" algn="l"/>
              </a:tabLst>
            </a:pPr>
            <a:r>
              <a:rPr sz="1800" spc="-20" dirty="0">
                <a:latin typeface="Calibri"/>
                <a:cs typeface="Calibri"/>
              </a:rPr>
              <a:t>Easy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OCR</a:t>
            </a:r>
            <a:endParaRPr sz="1800" dirty="0">
              <a:latin typeface="Calibri"/>
              <a:cs typeface="Calibri"/>
            </a:endParaRPr>
          </a:p>
          <a:p>
            <a:pPr marL="335915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5915" algn="l"/>
                <a:tab pos="336550" algn="l"/>
              </a:tabLst>
            </a:pPr>
            <a:r>
              <a:rPr lang="en-IN" sz="1800" spc="-25" dirty="0">
                <a:latin typeface="Calibri"/>
                <a:cs typeface="Calibri"/>
              </a:rPr>
              <a:t>ABBYY</a:t>
            </a:r>
            <a:endParaRPr sz="1800" dirty="0">
              <a:latin typeface="Calibri"/>
              <a:cs typeface="Calibri"/>
            </a:endParaRPr>
          </a:p>
          <a:p>
            <a:pPr marL="335915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5915" algn="l"/>
                <a:tab pos="336550" algn="l"/>
              </a:tabLst>
            </a:pPr>
            <a:r>
              <a:rPr lang="en-IN" sz="1800" spc="-10" dirty="0">
                <a:latin typeface="Calibri"/>
                <a:cs typeface="Calibri"/>
              </a:rPr>
              <a:t>Google’s Vision</a:t>
            </a:r>
            <a:endParaRPr sz="1800" dirty="0">
              <a:latin typeface="Calibri"/>
              <a:cs typeface="Calibri"/>
            </a:endParaRPr>
          </a:p>
          <a:p>
            <a:pPr marL="335915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5915" algn="l"/>
                <a:tab pos="336550" algn="l"/>
              </a:tabLst>
            </a:pPr>
            <a:r>
              <a:rPr lang="en-IN" sz="1800" dirty="0">
                <a:latin typeface="Calibri"/>
                <a:cs typeface="Calibri"/>
              </a:rPr>
              <a:t>Nanonets</a:t>
            </a:r>
            <a:endParaRPr sz="1800" dirty="0">
              <a:latin typeface="Calibri"/>
              <a:cs typeface="Calibri"/>
            </a:endParaRPr>
          </a:p>
          <a:p>
            <a:pPr marL="335915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5915" algn="l"/>
                <a:tab pos="336550" algn="l"/>
              </a:tabLst>
            </a:pPr>
            <a:r>
              <a:rPr sz="1800" spc="-30" dirty="0">
                <a:latin typeface="Calibri"/>
                <a:cs typeface="Calibri"/>
              </a:rPr>
              <a:t>Ocular,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1439</Words>
  <Application>Microsoft Office PowerPoint</Application>
  <PresentationFormat>Widescreen</PresentationFormat>
  <Paragraphs>129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 MT</vt:lpstr>
      <vt:lpstr>Calibri</vt:lpstr>
      <vt:lpstr>Times New Roman</vt:lpstr>
      <vt:lpstr>Office Theme</vt:lpstr>
      <vt:lpstr>PowerPoint Presentation</vt:lpstr>
      <vt:lpstr>Contents</vt:lpstr>
      <vt:lpstr>Abstract</vt:lpstr>
      <vt:lpstr>Introduction</vt:lpstr>
      <vt:lpstr>Objective</vt:lpstr>
      <vt:lpstr>Motivation</vt:lpstr>
      <vt:lpstr>Background Theory How does OCR works?</vt:lpstr>
      <vt:lpstr>Background Theory</vt:lpstr>
      <vt:lpstr>Background Theory</vt:lpstr>
      <vt:lpstr>Applications Areas OCR</vt:lpstr>
      <vt:lpstr>Problem Statement</vt:lpstr>
      <vt:lpstr>PROPOSED WORK AND METHODOLOGY Methodology</vt:lpstr>
      <vt:lpstr>R: - Let’s Textify  R1: - Image to Text   R1.1: - Recipe Management   Input: - Recipe Name    Output: - Create, Update or Delete and Show recipe.    Process: - Creates a recipe with given Recipe name. Able to update and delete it too. Also shows the    recipe list for selection.   R1.1: - Image Teaching    Input: - Image ROI, Pre-Processing and recognition parameters.    Output: - Extracted Text based on parameters given    Process: - Performs the Pre-Processing on image  after cropping the Image. Now Pre-Processed will be    passed to Recognition algorithm and then the post-Processing will do its work and OCR text will    be viewed on the screen.   R1.2: - Compare OCR    Input: - Image with and without pre-processing    Output: - Shows the Pre-Processed and A normal cropped image with its OCR output    Process: - Performs OCR on both the images and show the comparing result on the screen Team ID:    319260 CHAPTER-5: SYSTEM REQUIREMENTS STUDY Gujarat Technological University 16 SSIT  </vt:lpstr>
      <vt:lpstr> R1.2: - Preview    Input: - An Image with all the params saved in teaching screen    Output: - Show the Image and extracted text on the screen with continuous moving images    Process: - Performs OCR on the images and shows the result on the screen.    R2: - PDF to Word   R2.1: - Converts a PDF file to word    Input: - PDF File    Output: - Converted Word File    Process: - Takes a PDF file as a Input and converts it to word by doing the copy pasting the texts and    images on the same page.   R3: - QR code reader    R3.1: - Converts a QR code image to readable text     Input: - Image file    Output: - Extracted text from an image   Process: - Takes an image file as a Input and converts it to text.   R4: - About Shows the about form in the application.  R5: - Exit Exits the application</vt:lpstr>
      <vt:lpstr>From the next slide we are going to see the diagrams of the application that I have created.</vt:lpstr>
      <vt:lpstr>PowerPoint Presentation</vt:lpstr>
      <vt:lpstr>PowerPoint Presentation</vt:lpstr>
      <vt:lpstr>PowerPoint Presentation</vt:lpstr>
      <vt:lpstr>PowerPoint Presentation</vt:lpstr>
      <vt:lpstr>From the next slide we are going to show the screenshots of the application that I have created.</vt:lpstr>
      <vt:lpstr>Dashboard</vt:lpstr>
      <vt:lpstr>Recipe Management</vt:lpstr>
      <vt:lpstr>Create Recipe</vt:lpstr>
      <vt:lpstr>Teach Recipe</vt:lpstr>
      <vt:lpstr>Preview</vt:lpstr>
      <vt:lpstr>PDF To Word</vt:lpstr>
      <vt:lpstr>QR Code Reader</vt:lpstr>
      <vt:lpstr>About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Jinoy_DP1_Presentation.pptx</dc:title>
  <cp:lastModifiedBy>Ajay Pandya</cp:lastModifiedBy>
  <cp:revision>31</cp:revision>
  <dcterms:created xsi:type="dcterms:W3CDTF">2023-03-03T17:17:56Z</dcterms:created>
  <dcterms:modified xsi:type="dcterms:W3CDTF">2023-05-20T05:56:16Z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