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11/5/2023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11/5/2023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topics/computer-science/pharmaceutical-produ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topics/social-sciences/cost-benefit-analysis" TargetMode="External"/><Relationship Id="rId2" Type="http://schemas.openxmlformats.org/officeDocument/2006/relationships/hyperlink" Target="https://www.sciencedirect.com/topics/computer-science/data-provena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383" y="1803405"/>
            <a:ext cx="11430000" cy="1825096"/>
          </a:xfrm>
        </p:spPr>
        <p:txBody>
          <a:bodyPr/>
          <a:lstStyle/>
          <a:p>
            <a:r>
              <a:rPr lang="en-US" dirty="0" smtClean="0"/>
              <a:t>Drug supply chain management </a:t>
            </a:r>
            <a:endParaRPr lang="en-US" dirty="0"/>
          </a:p>
        </p:txBody>
      </p:sp>
      <p:sp>
        <p:nvSpPr>
          <p:cNvPr id="3" name="Subtitle 2"/>
          <p:cNvSpPr>
            <a:spLocks noGrp="1"/>
          </p:cNvSpPr>
          <p:nvPr>
            <p:ph type="subTitle" idx="1"/>
          </p:nvPr>
        </p:nvSpPr>
        <p:spPr>
          <a:xfrm>
            <a:off x="6805748" y="3628501"/>
            <a:ext cx="4807132" cy="685800"/>
          </a:xfrm>
        </p:spPr>
        <p:txBody>
          <a:bodyPr/>
          <a:lstStyle/>
          <a:p>
            <a:r>
              <a:rPr lang="en-US" dirty="0" smtClean="0"/>
              <a:t>block chain Hyperledger fabric</a:t>
            </a:r>
            <a:endParaRPr lang="en-US" dirty="0"/>
          </a:p>
        </p:txBody>
      </p:sp>
    </p:spTree>
    <p:extLst>
      <p:ext uri="{BB962C8B-B14F-4D97-AF65-F5344CB8AC3E}">
        <p14:creationId xmlns:p14="http://schemas.microsoft.com/office/powerpoint/2010/main" val="335659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Transactions</a:t>
            </a:r>
            <a:endParaRPr lang="en-US" dirty="0"/>
          </a:p>
        </p:txBody>
      </p:sp>
      <p:sp>
        <p:nvSpPr>
          <p:cNvPr id="3" name="Content Placeholder 2"/>
          <p:cNvSpPr>
            <a:spLocks noGrp="1"/>
          </p:cNvSpPr>
          <p:nvPr>
            <p:ph idx="1"/>
          </p:nvPr>
        </p:nvSpPr>
        <p:spPr>
          <a:xfrm>
            <a:off x="685800" y="1907177"/>
            <a:ext cx="10820400" cy="4624251"/>
          </a:xfrm>
        </p:spPr>
        <p:txBody>
          <a:bodyPr>
            <a:normAutofit/>
          </a:bodyPr>
          <a:lstStyle/>
          <a:p>
            <a:endParaRPr lang="en-US" b="1" dirty="0" smtClean="0"/>
          </a:p>
          <a:p>
            <a:r>
              <a:rPr lang="en-US" b="1" dirty="0"/>
              <a:t>Registration </a:t>
            </a:r>
            <a:r>
              <a:rPr lang="en-US" b="1" dirty="0" err="1" smtClean="0"/>
              <a:t>Contract:</a:t>
            </a:r>
            <a:r>
              <a:rPr lang="en-US" dirty="0" err="1"/>
              <a:t>The</a:t>
            </a:r>
            <a:r>
              <a:rPr lang="en-US" dirty="0"/>
              <a:t> inputs of the smart contracts are license no, name, contact address, etc. Some functions </a:t>
            </a:r>
            <a:r>
              <a:rPr lang="en-US" dirty="0" smtClean="0"/>
              <a:t>are</a:t>
            </a:r>
            <a:r>
              <a:rPr lang="en-US" i="1" dirty="0"/>
              <a:t/>
            </a:r>
            <a:br>
              <a:rPr lang="en-US" i="1" dirty="0"/>
            </a:br>
            <a:r>
              <a:rPr lang="en-US" i="1" dirty="0" err="1"/>
              <a:t>RegisterManuf</a:t>
            </a:r>
            <a:r>
              <a:rPr lang="en-US" i="1" dirty="0" smtClean="0"/>
              <a:t>()</a:t>
            </a:r>
            <a:r>
              <a:rPr lang="en-US" dirty="0" smtClean="0"/>
              <a:t>,</a:t>
            </a:r>
            <a:r>
              <a:rPr lang="en-US" i="1" dirty="0"/>
              <a:t> </a:t>
            </a:r>
            <a:endParaRPr lang="en-US" i="1" dirty="0"/>
          </a:p>
          <a:p>
            <a:endParaRPr lang="en-US" b="1" dirty="0"/>
          </a:p>
          <a:p>
            <a:r>
              <a:rPr lang="en-US" b="1" dirty="0" smtClean="0"/>
              <a:t>Shipment Contract Shipment </a:t>
            </a:r>
            <a:r>
              <a:rPr lang="en-US" b="1" dirty="0" err="1" smtClean="0"/>
              <a:t>Contract:</a:t>
            </a:r>
            <a:r>
              <a:rPr lang="en-US" dirty="0" err="1"/>
              <a:t>drugs</a:t>
            </a:r>
            <a:r>
              <a:rPr lang="en-US" dirty="0"/>
              <a:t> is covered by the agreement between the pharmaceutical company, manufacturer, and distributer</a:t>
            </a:r>
            <a:r>
              <a:rPr lang="en-US" dirty="0" smtClean="0"/>
              <a:t>.</a:t>
            </a:r>
          </a:p>
          <a:p>
            <a:r>
              <a:rPr lang="en-US" i="1" dirty="0" err="1"/>
              <a:t>ConfirmOrderManu</a:t>
            </a:r>
            <a:r>
              <a:rPr lang="en-US" i="1" dirty="0" smtClean="0"/>
              <a:t>()</a:t>
            </a:r>
            <a:endParaRPr lang="en-US" b="1" dirty="0" smtClean="0"/>
          </a:p>
          <a:p>
            <a:r>
              <a:rPr lang="en-US" dirty="0"/>
              <a:t> </a:t>
            </a:r>
            <a:r>
              <a:rPr lang="en-US" b="1" dirty="0"/>
              <a:t>Selling Order </a:t>
            </a:r>
            <a:r>
              <a:rPr lang="en-US" b="1" dirty="0" err="1" smtClean="0"/>
              <a:t>Contract:</a:t>
            </a:r>
            <a:r>
              <a:rPr lang="en-US" dirty="0" err="1"/>
              <a:t>The</a:t>
            </a:r>
            <a:r>
              <a:rPr lang="en-US" dirty="0"/>
              <a:t> transactions occur between the customer and supplier of the </a:t>
            </a:r>
            <a:r>
              <a:rPr lang="en-US" dirty="0">
                <a:hlinkClick r:id="rId2" tooltip="Learn more about pharmaceutical product from ScienceDirect's AI-generated Topic Pages"/>
              </a:rPr>
              <a:t>pharmaceutical </a:t>
            </a:r>
            <a:r>
              <a:rPr lang="en-US" dirty="0" smtClean="0">
                <a:hlinkClick r:id="rId2" tooltip="Learn more about pharmaceutical product from ScienceDirect's AI-generated Topic Pages"/>
              </a:rPr>
              <a:t>product</a:t>
            </a:r>
            <a:endParaRPr lang="en-US" dirty="0" smtClean="0"/>
          </a:p>
          <a:p>
            <a:r>
              <a:rPr lang="en-US" i="1" dirty="0" err="1"/>
              <a:t>OrderConfirmationLocalVendors</a:t>
            </a:r>
            <a:r>
              <a:rPr lang="en-US" i="1" dirty="0" smtClean="0"/>
              <a:t>()</a:t>
            </a:r>
            <a:r>
              <a:rPr lang="en-US" i="1" dirty="0"/>
              <a:t/>
            </a:r>
            <a:br>
              <a:rPr lang="en-US" i="1" dirty="0"/>
            </a:br>
            <a:endParaRPr lang="en-US" dirty="0" smtClean="0"/>
          </a:p>
          <a:p>
            <a:endParaRPr lang="en-US" dirty="0"/>
          </a:p>
        </p:txBody>
      </p:sp>
    </p:spTree>
    <p:extLst>
      <p:ext uri="{BB962C8B-B14F-4D97-AF65-F5344CB8AC3E}">
        <p14:creationId xmlns:p14="http://schemas.microsoft.com/office/powerpoint/2010/main" val="335117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71388"/>
            <a:ext cx="8610600" cy="1293028"/>
          </a:xfrm>
        </p:spPr>
        <p:txBody>
          <a:bodyPr/>
          <a:lstStyle/>
          <a:p>
            <a:r>
              <a:rPr lang="en-US" dirty="0" smtClean="0"/>
              <a:t>Use Case </a:t>
            </a:r>
            <a:endParaRPr lang="en-US" dirty="0"/>
          </a:p>
        </p:txBody>
      </p:sp>
      <p:sp>
        <p:nvSpPr>
          <p:cNvPr id="5" name="Rectangle 4"/>
          <p:cNvSpPr/>
          <p:nvPr/>
        </p:nvSpPr>
        <p:spPr>
          <a:xfrm>
            <a:off x="782683" y="3292222"/>
            <a:ext cx="195942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Manufacturer</a:t>
            </a:r>
            <a:endParaRPr lang="en-US" dirty="0"/>
          </a:p>
        </p:txBody>
      </p:sp>
      <p:sp>
        <p:nvSpPr>
          <p:cNvPr id="7" name="Rectangle 6"/>
          <p:cNvSpPr/>
          <p:nvPr/>
        </p:nvSpPr>
        <p:spPr>
          <a:xfrm>
            <a:off x="3579223" y="3292222"/>
            <a:ext cx="21945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Distributors</a:t>
            </a:r>
            <a:endParaRPr lang="en-US" dirty="0"/>
          </a:p>
        </p:txBody>
      </p:sp>
      <p:sp>
        <p:nvSpPr>
          <p:cNvPr id="8" name="Rectangle 7"/>
          <p:cNvSpPr/>
          <p:nvPr/>
        </p:nvSpPr>
        <p:spPr>
          <a:xfrm>
            <a:off x="6523617" y="3292222"/>
            <a:ext cx="18984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Pharmacists</a:t>
            </a:r>
            <a:endParaRPr lang="en-US" dirty="0"/>
          </a:p>
        </p:txBody>
      </p:sp>
      <p:sp>
        <p:nvSpPr>
          <p:cNvPr id="9" name="Rectangle 8"/>
          <p:cNvSpPr/>
          <p:nvPr/>
        </p:nvSpPr>
        <p:spPr>
          <a:xfrm>
            <a:off x="9117874" y="3292222"/>
            <a:ext cx="194636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Patients</a:t>
            </a:r>
            <a:endParaRPr lang="en-US" dirty="0"/>
          </a:p>
        </p:txBody>
      </p:sp>
      <p:sp>
        <p:nvSpPr>
          <p:cNvPr id="10" name="Content Placeholder 9"/>
          <p:cNvSpPr>
            <a:spLocks noGrp="1"/>
          </p:cNvSpPr>
          <p:nvPr>
            <p:ph idx="1"/>
          </p:nvPr>
        </p:nvSpPr>
        <p:spPr/>
        <p:txBody>
          <a:bodyPr/>
          <a:lstStyle/>
          <a:p>
            <a:r>
              <a:rPr lang="en-US" dirty="0" smtClean="0"/>
              <a:t>Organizations</a:t>
            </a:r>
            <a:endParaRPr lang="en-US" dirty="0"/>
          </a:p>
        </p:txBody>
      </p:sp>
    </p:spTree>
    <p:extLst>
      <p:ext uri="{BB962C8B-B14F-4D97-AF65-F5344CB8AC3E}">
        <p14:creationId xmlns:p14="http://schemas.microsoft.com/office/powerpoint/2010/main" val="344279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Manufacturer drugs and add QR code to it</a:t>
            </a:r>
          </a:p>
          <a:p>
            <a:endParaRPr lang="en-US" dirty="0" smtClean="0"/>
          </a:p>
          <a:p>
            <a:pPr marL="0" indent="0">
              <a:buNone/>
            </a:pPr>
            <a:r>
              <a:rPr lang="en-US" dirty="0"/>
              <a:t>The QR code contains essential information </a:t>
            </a:r>
            <a:r>
              <a:rPr lang="en-US" dirty="0" smtClean="0"/>
              <a:t>like</a:t>
            </a:r>
          </a:p>
          <a:p>
            <a:pPr marL="0" indent="0">
              <a:buNone/>
            </a:pPr>
            <a:endParaRPr lang="en-US" dirty="0" smtClean="0"/>
          </a:p>
          <a:p>
            <a:r>
              <a:rPr lang="en-US" dirty="0" smtClean="0">
                <a:solidFill>
                  <a:srgbClr val="FFFF00"/>
                </a:solidFill>
              </a:rPr>
              <a:t>Time stamp</a:t>
            </a:r>
          </a:p>
          <a:p>
            <a:r>
              <a:rPr lang="en-US" dirty="0" smtClean="0">
                <a:solidFill>
                  <a:srgbClr val="FFFF00"/>
                </a:solidFill>
              </a:rPr>
              <a:t>Item name</a:t>
            </a:r>
          </a:p>
          <a:p>
            <a:r>
              <a:rPr lang="en-US" dirty="0" smtClean="0">
                <a:solidFill>
                  <a:srgbClr val="FFFF00"/>
                </a:solidFill>
              </a:rPr>
              <a:t>Location</a:t>
            </a:r>
          </a:p>
          <a:p>
            <a:r>
              <a:rPr lang="en-US" dirty="0" smtClean="0">
                <a:solidFill>
                  <a:srgbClr val="FFFF00"/>
                </a:solidFill>
              </a:rPr>
              <a:t>Manufacturing and expiry date</a:t>
            </a:r>
          </a:p>
          <a:p>
            <a:endParaRPr lang="en-US" dirty="0" smtClean="0">
              <a:solidFill>
                <a:srgbClr val="FFFF00"/>
              </a:solidFill>
            </a:endParaRPr>
          </a:p>
          <a:p>
            <a:r>
              <a:rPr lang="en-US" dirty="0"/>
              <a:t>The information added by the manufacturer gets stored on the </a:t>
            </a:r>
            <a:r>
              <a:rPr lang="en-US" dirty="0" smtClean="0"/>
              <a:t>block chain, </a:t>
            </a:r>
            <a:r>
              <a:rPr lang="en-US" dirty="0"/>
              <a:t>providing transparency to the supply chain to other stakeholders.</a:t>
            </a:r>
            <a:endParaRPr lang="en-US" dirty="0">
              <a:solidFill>
                <a:srgbClr val="FFFF00"/>
              </a:solidFill>
            </a:endParaRPr>
          </a:p>
        </p:txBody>
      </p:sp>
    </p:spTree>
    <p:extLst>
      <p:ext uri="{BB962C8B-B14F-4D97-AF65-F5344CB8AC3E}">
        <p14:creationId xmlns:p14="http://schemas.microsoft.com/office/powerpoint/2010/main" val="302357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lstStyle/>
          <a:p>
            <a:pPr fontAlgn="base"/>
            <a:r>
              <a:rPr lang="en-US" b="1" dirty="0"/>
              <a:t>Distributors send the drugs to </a:t>
            </a:r>
            <a:r>
              <a:rPr lang="en-US" b="1" dirty="0" smtClean="0"/>
              <a:t>hospitals/pharmacists</a:t>
            </a:r>
          </a:p>
          <a:p>
            <a:pPr fontAlgn="base"/>
            <a:endParaRPr lang="en-US" b="1" dirty="0"/>
          </a:p>
          <a:p>
            <a:pPr marL="0" indent="0" fontAlgn="base">
              <a:buNone/>
            </a:pPr>
            <a:r>
              <a:rPr lang="en-US" dirty="0"/>
              <a:t>With the help of Hash ID stored on the </a:t>
            </a:r>
            <a:r>
              <a:rPr lang="en-US" dirty="0" smtClean="0"/>
              <a:t>block chain, </a:t>
            </a:r>
            <a:r>
              <a:rPr lang="en-US" dirty="0"/>
              <a:t>distributors can verify the origin of medicines after collecting them from the logistics service providers</a:t>
            </a:r>
            <a:r>
              <a:rPr lang="en-US" dirty="0" smtClean="0"/>
              <a:t>.</a:t>
            </a:r>
          </a:p>
          <a:p>
            <a:pPr marL="0" indent="0" fontAlgn="base">
              <a:buNone/>
            </a:pPr>
            <a:r>
              <a:rPr lang="en-US" dirty="0"/>
              <a:t>Distributors validate the received medicines and sign the transaction digitally, which is then added to the </a:t>
            </a:r>
            <a:r>
              <a:rPr lang="en-US" dirty="0" smtClean="0"/>
              <a:t>block chain.</a:t>
            </a:r>
            <a:endParaRPr lang="en-US" b="1" dirty="0"/>
          </a:p>
        </p:txBody>
      </p:sp>
    </p:spTree>
    <p:extLst>
      <p:ext uri="{BB962C8B-B14F-4D97-AF65-F5344CB8AC3E}">
        <p14:creationId xmlns:p14="http://schemas.microsoft.com/office/powerpoint/2010/main" val="309081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pPr fontAlgn="base"/>
            <a:r>
              <a:rPr lang="en-US" b="1" dirty="0"/>
              <a:t>Pharmacists </a:t>
            </a:r>
            <a:r>
              <a:rPr lang="en-US" b="1" dirty="0" smtClean="0"/>
              <a:t>receive </a:t>
            </a:r>
            <a:r>
              <a:rPr lang="en-US" b="1" dirty="0"/>
              <a:t>the drugs and verify its </a:t>
            </a:r>
            <a:r>
              <a:rPr lang="en-US" b="1" dirty="0" smtClean="0"/>
              <a:t>source</a:t>
            </a:r>
            <a:endParaRPr lang="en-US" b="1" dirty="0"/>
          </a:p>
          <a:p>
            <a:pPr fontAlgn="base"/>
            <a:endParaRPr lang="en-US" b="1" dirty="0"/>
          </a:p>
          <a:p>
            <a:pPr fontAlgn="base"/>
            <a:r>
              <a:rPr lang="en-US" dirty="0"/>
              <a:t>Pharmacists get the drugs which can be traced back to know its origin, using the hash ID saved on the </a:t>
            </a:r>
            <a:r>
              <a:rPr lang="en-US" dirty="0" smtClean="0"/>
              <a:t>block chain.</a:t>
            </a:r>
          </a:p>
          <a:p>
            <a:pPr fontAlgn="base"/>
            <a:r>
              <a:rPr lang="en-US" dirty="0"/>
              <a:t>Suppose any illegal distributor tries to sell counterfeit drugs with fake drug ID to pharmacists or patients. In that case, the transaction is considered invalid because of the false information added about the drug</a:t>
            </a:r>
            <a:r>
              <a:rPr lang="en-US" dirty="0" smtClean="0"/>
              <a:t>.</a:t>
            </a:r>
          </a:p>
          <a:p>
            <a:pPr fontAlgn="base"/>
            <a:r>
              <a:rPr lang="en-US" dirty="0"/>
              <a:t>Also, unauthorized individuals cannot carry out transactions in the drug supply chain ecosystem without a valid private key</a:t>
            </a:r>
            <a:endParaRPr lang="en-US" dirty="0" smtClean="0"/>
          </a:p>
          <a:p>
            <a:pPr fontAlgn="base"/>
            <a:endParaRPr lang="en-US" b="1" dirty="0" smtClean="0"/>
          </a:p>
        </p:txBody>
      </p:sp>
    </p:spTree>
    <p:extLst>
      <p:ext uri="{BB962C8B-B14F-4D97-AF65-F5344CB8AC3E}">
        <p14:creationId xmlns:p14="http://schemas.microsoft.com/office/powerpoint/2010/main" val="226278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pPr fontAlgn="base"/>
            <a:r>
              <a:rPr lang="en-US" b="1" dirty="0"/>
              <a:t>Patients buy the drugs and scan </a:t>
            </a:r>
            <a:r>
              <a:rPr lang="en-US" b="1" dirty="0" smtClean="0"/>
              <a:t>the </a:t>
            </a:r>
            <a:r>
              <a:rPr lang="en-US" b="1" dirty="0"/>
              <a:t>QR code to trace back its </a:t>
            </a:r>
            <a:r>
              <a:rPr lang="en-US" b="1" dirty="0" smtClean="0"/>
              <a:t>source</a:t>
            </a:r>
            <a:endParaRPr lang="en-US" b="1" dirty="0"/>
          </a:p>
          <a:p>
            <a:pPr fontAlgn="base"/>
            <a:endParaRPr lang="en-US" b="1" dirty="0" smtClean="0"/>
          </a:p>
          <a:p>
            <a:pPr fontAlgn="base"/>
            <a:r>
              <a:rPr lang="en-US" dirty="0"/>
              <a:t>Patients can ensure if the medicine they are buying is safe or not. By scanning the QR code attached to the drug’s packaging via their mobile app, they can know its source and quality standards</a:t>
            </a:r>
            <a:r>
              <a:rPr lang="en-US" dirty="0" smtClean="0"/>
              <a:t>.</a:t>
            </a:r>
          </a:p>
          <a:p>
            <a:pPr fontAlgn="base"/>
            <a:r>
              <a:rPr lang="en-US" dirty="0"/>
              <a:t>The hash ID linked to the QR code would fetch information from the </a:t>
            </a:r>
            <a:r>
              <a:rPr lang="en-US" dirty="0" smtClean="0"/>
              <a:t>block chain </a:t>
            </a:r>
            <a:r>
              <a:rPr lang="en-US" dirty="0"/>
              <a:t>for patients’ access.</a:t>
            </a:r>
            <a:endParaRPr lang="en-US" b="1" dirty="0"/>
          </a:p>
        </p:txBody>
      </p:sp>
    </p:spTree>
    <p:extLst>
      <p:ext uri="{BB962C8B-B14F-4D97-AF65-F5344CB8AC3E}">
        <p14:creationId xmlns:p14="http://schemas.microsoft.com/office/powerpoint/2010/main" val="248877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Fabric</a:t>
            </a:r>
            <a:endParaRPr lang="en-US" dirty="0"/>
          </a:p>
        </p:txBody>
      </p:sp>
      <p:sp>
        <p:nvSpPr>
          <p:cNvPr id="3" name="Content Placeholder 2"/>
          <p:cNvSpPr>
            <a:spLocks noGrp="1"/>
          </p:cNvSpPr>
          <p:nvPr>
            <p:ph idx="1"/>
          </p:nvPr>
        </p:nvSpPr>
        <p:spPr/>
        <p:txBody>
          <a:bodyPr/>
          <a:lstStyle/>
          <a:p>
            <a:r>
              <a:rPr lang="en-US" dirty="0"/>
              <a:t>hyperledger fabric that guarantees security, traceability, immutability, and accessibility of </a:t>
            </a:r>
            <a:r>
              <a:rPr lang="en-US" dirty="0">
                <a:hlinkClick r:id="rId2" tooltip="Learn more about data provenance from ScienceDirect's AI-generated Topic Pages"/>
              </a:rPr>
              <a:t>data provenance</a:t>
            </a:r>
            <a:r>
              <a:rPr lang="en-US" dirty="0" smtClean="0"/>
              <a:t>.</a:t>
            </a:r>
          </a:p>
          <a:p>
            <a:endParaRPr lang="en-US" dirty="0"/>
          </a:p>
          <a:p>
            <a:r>
              <a:rPr lang="en-US" dirty="0"/>
              <a:t>We </a:t>
            </a:r>
            <a:r>
              <a:rPr lang="en-US" dirty="0" smtClean="0"/>
              <a:t>able to create </a:t>
            </a:r>
            <a:r>
              <a:rPr lang="en-US" dirty="0"/>
              <a:t>a smart contract that deals with various transactions between parties in the pharmaceutical supply chain</a:t>
            </a:r>
            <a:r>
              <a:rPr lang="en-US" dirty="0" smtClean="0"/>
              <a:t>.</a:t>
            </a:r>
          </a:p>
          <a:p>
            <a:endParaRPr lang="en-US" dirty="0"/>
          </a:p>
          <a:p>
            <a:r>
              <a:rPr lang="en-US" dirty="0"/>
              <a:t/>
            </a:r>
            <a:br>
              <a:rPr lang="en-US" dirty="0"/>
            </a:br>
            <a:r>
              <a:rPr lang="en-US" dirty="0"/>
              <a:t>To assess the efficacy of the suggested </a:t>
            </a:r>
            <a:r>
              <a:rPr lang="en-US" dirty="0" err="1"/>
              <a:t>blockchain</a:t>
            </a:r>
            <a:r>
              <a:rPr lang="en-US" dirty="0"/>
              <a:t>-based solution, we conduct a risk and </a:t>
            </a:r>
            <a:r>
              <a:rPr lang="en-US" dirty="0">
                <a:hlinkClick r:id="rId3" tooltip="Learn more about cost analysis from ScienceDirect's AI-generated Topic Pages"/>
              </a:rPr>
              <a:t>cost analysis</a:t>
            </a:r>
            <a:r>
              <a:rPr lang="en-US" dirty="0"/>
              <a:t>.</a:t>
            </a:r>
            <a:endParaRPr lang="en-US" dirty="0"/>
          </a:p>
        </p:txBody>
      </p:sp>
    </p:spTree>
    <p:extLst>
      <p:ext uri="{BB962C8B-B14F-4D97-AF65-F5344CB8AC3E}">
        <p14:creationId xmlns:p14="http://schemas.microsoft.com/office/powerpoint/2010/main" val="6072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a:t>Pharmaceutical companies, in turn, send approved drug products to manufacturers</a:t>
            </a:r>
            <a:r>
              <a:rPr lang="en-US" dirty="0" smtClean="0"/>
              <a:t>.</a:t>
            </a:r>
          </a:p>
          <a:p>
            <a:r>
              <a:rPr lang="en-US" dirty="0"/>
              <a:t>After that, the finished goods are delivered to a central warehouse, separated into packages, and distributed to local </a:t>
            </a:r>
            <a:r>
              <a:rPr lang="en-US" dirty="0" smtClean="0"/>
              <a:t>warehouses</a:t>
            </a:r>
          </a:p>
          <a:p>
            <a:r>
              <a:rPr lang="en-US" dirty="0"/>
              <a:t>The repackaged drugs will be handled by retail pharmacies, wholesalers, and other types of local pharmacies</a:t>
            </a:r>
            <a:r>
              <a:rPr lang="en-US" dirty="0" smtClean="0"/>
              <a:t>.</a:t>
            </a:r>
          </a:p>
          <a:p>
            <a:r>
              <a:rPr lang="en-US" dirty="0"/>
              <a:t/>
            </a:r>
            <a:br>
              <a:rPr lang="en-US" dirty="0"/>
            </a:br>
            <a:r>
              <a:rPr lang="en-US" dirty="0"/>
              <a:t>Finally, to deliver the drugs to the final customers, the local vendors will process the new negotiated price.</a:t>
            </a:r>
            <a:endParaRPr lang="en-US" dirty="0"/>
          </a:p>
        </p:txBody>
      </p:sp>
    </p:spTree>
    <p:extLst>
      <p:ext uri="{BB962C8B-B14F-4D97-AF65-F5344CB8AC3E}">
        <p14:creationId xmlns:p14="http://schemas.microsoft.com/office/powerpoint/2010/main" val="382409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&amp; Participants</a:t>
            </a:r>
            <a:endParaRPr lang="en-US" dirty="0"/>
          </a:p>
        </p:txBody>
      </p:sp>
      <p:sp>
        <p:nvSpPr>
          <p:cNvPr id="3" name="Content Placeholder 2"/>
          <p:cNvSpPr>
            <a:spLocks noGrp="1"/>
          </p:cNvSpPr>
          <p:nvPr>
            <p:ph idx="1"/>
          </p:nvPr>
        </p:nvSpPr>
        <p:spPr/>
        <p:txBody>
          <a:bodyPr/>
          <a:lstStyle/>
          <a:p>
            <a:r>
              <a:rPr lang="en-US" dirty="0"/>
              <a:t>Manufacturers</a:t>
            </a:r>
          </a:p>
          <a:p>
            <a:r>
              <a:rPr lang="en-US" dirty="0" smtClean="0"/>
              <a:t>Distributors</a:t>
            </a:r>
          </a:p>
          <a:p>
            <a:r>
              <a:rPr lang="en-US" dirty="0"/>
              <a:t>Logistic Service </a:t>
            </a:r>
            <a:r>
              <a:rPr lang="en-US" dirty="0" smtClean="0"/>
              <a:t>Providers</a:t>
            </a:r>
          </a:p>
          <a:p>
            <a:r>
              <a:rPr lang="en-US" dirty="0" smtClean="0"/>
              <a:t>Hospital/Pharmacy</a:t>
            </a:r>
            <a:endParaRPr lang="en-US" dirty="0"/>
          </a:p>
          <a:p>
            <a:r>
              <a:rPr lang="en-US" dirty="0"/>
              <a:t>Patient</a:t>
            </a:r>
          </a:p>
          <a:p>
            <a:endParaRPr lang="en-US" dirty="0"/>
          </a:p>
        </p:txBody>
      </p:sp>
    </p:spTree>
    <p:extLst>
      <p:ext uri="{BB962C8B-B14F-4D97-AF65-F5344CB8AC3E}">
        <p14:creationId xmlns:p14="http://schemas.microsoft.com/office/powerpoint/2010/main" val="419769666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186</TotalTime>
  <Words>389</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Drug supply chain management </vt:lpstr>
      <vt:lpstr>Use Case </vt:lpstr>
      <vt:lpstr>Use cases</vt:lpstr>
      <vt:lpstr>Use cases</vt:lpstr>
      <vt:lpstr>Use case</vt:lpstr>
      <vt:lpstr>Use case</vt:lpstr>
      <vt:lpstr>Why Fabric</vt:lpstr>
      <vt:lpstr>Work flow</vt:lpstr>
      <vt:lpstr>ASSETS &amp; Participants</vt:lpstr>
      <vt:lpstr>Define THE Transactions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supply chain management</dc:title>
  <dc:creator>vadapalli2016@outlook.com</dc:creator>
  <cp:lastModifiedBy>vadapalli2016@outlook.com</cp:lastModifiedBy>
  <cp:revision>10</cp:revision>
  <dcterms:created xsi:type="dcterms:W3CDTF">2023-11-05T16:41:09Z</dcterms:created>
  <dcterms:modified xsi:type="dcterms:W3CDTF">2023-11-05T19:47:26Z</dcterms:modified>
</cp:coreProperties>
</file>