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85A"/>
    <a:srgbClr val="1B0C0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3C1A-8A7B-C1C3-9945-C54BEE1D9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7458B-1C4A-355E-0657-956FCDD5A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FA54-B47A-FAC3-7A9B-73CE3D8F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4E10-2165-E9EF-9FA3-B920A7BF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A123E-DAC3-4B26-7519-B4B17A97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42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0523-BFA8-33F1-FEBE-6E41A893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393FD-7FC1-267E-FB05-DA0532CA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1D36-1662-AF1A-6769-B1F54CF2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AE282-41D0-6258-475B-26C938A1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1828-35B3-56F9-7EE0-72F65A09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7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78E35-51AD-DCA7-604E-A84105BAE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346C5-9D3D-8F39-43A6-249F0610A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DDAD-168E-FAE7-23E1-ACA937F2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0632-B81C-E2D5-25BA-E1DFD9A7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0F13-BB89-5049-0539-E1D4F1EE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4430-B727-A1A6-D115-AF41E48A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C720-069F-A630-C6A7-11C5520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CBC9E-FB98-8F90-332E-29B73A93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2BF5-5230-9864-693C-DFDC6DE9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8C01-07D8-89E0-3DBA-43C5E0E0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BC93-FFCB-E1A4-E6D3-8E355B42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DE19E-832D-59DD-8EF5-AFE10956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6D46-B197-D525-2609-18565EC1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04577-B00F-F97B-40D7-2C2FF1D4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82E5-2DFD-07B6-EFD6-7CF5ED0B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3B50-741B-66D6-C57A-6D5B3813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C11E-A691-DCAC-8BCF-C149E42EC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329B1-4D43-7641-3D31-0D0FD848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F096-F874-97B0-5A24-A2F60D1B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055B-00E5-540A-5815-021299D3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A44C-B509-E547-3C61-5371FA81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B0B3-EAE4-7A26-ED2E-AA6F21B4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6140D-7F1B-5ED3-D55E-C68EC904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7025E-59EE-428E-A34F-BED7CC43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C7F95-B0E5-5090-3F36-BCB44F24B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94D37-6F32-0FFD-99B1-654911BFE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F6C99-CCF6-3AAF-6A54-43C20CDE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0C20E-027B-5A8B-DB5E-914E825B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F804D-79A6-A9EB-BE17-57500429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B1A6-B463-7E7C-E9D7-C11D8370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01549-B37F-60EB-3189-DF161E6E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88FEC-1DFD-1979-2F56-D6348B7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F1853-2810-FF47-B667-37C0C299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6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9F2CB-2469-4998-B7AE-97E0AA6A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BA9D4-9AB4-09D8-8AAA-F279AC8F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57953-5062-97AD-9384-3BCB912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3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E367-CC87-8E6A-37A4-A086C36A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425B-DA7E-4B12-DB97-3A3094AA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2D5A-1AD5-CB5B-48DD-C22A0503C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AE86B-2E79-575C-12B7-EA623F54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C04C-AF4A-6CE2-EFED-614CFAD3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69EA-70E3-CDC8-757E-EBBBDCAE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4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71A3-736C-CD8F-8E4F-2905244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51B4A-47D2-857E-C04D-6985BFD20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743F8-08AF-2C4F-8713-EFFC9EA5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3BF4-5530-ABF8-AF30-1F1FF732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776E5-4818-EFCC-3173-746F7ABB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14D95-6F7C-23C6-80DB-55F679F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F8839-E9D9-E303-F00E-94D4012E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10015-AE8D-8D4B-57CE-656662AD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E997-3A4A-8D82-175C-68F5431E7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0E00E-DC22-4FB4-AC67-C3B0463767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9E9A-9FFF-CB2C-4FE8-190106693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A437-8247-805D-6DA5-BDF570EE7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A2A/" TargetMode="External"/><Relationship Id="rId2" Type="http://schemas.openxmlformats.org/officeDocument/2006/relationships/hyperlink" Target="https://developers.googleblog.com/en/a2a-a-new-era-of-agent-interoper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gle/A2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6F90-0BBA-1266-4AA1-4EBA62061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1B785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A2AProtocal</a:t>
            </a:r>
            <a:endParaRPr lang="en-IN" sz="9600" dirty="0">
              <a:solidFill>
                <a:srgbClr val="1B785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101F5-15AF-5A4D-A1B2-DD32E05A0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Agent2AgentProtocal </a:t>
            </a:r>
          </a:p>
          <a:p>
            <a:pPr algn="r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</a:t>
            </a:r>
          </a:p>
          <a:p>
            <a:pPr algn="r"/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UV and Python</a:t>
            </a:r>
            <a:endParaRPr lang="en-IN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8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B0EF5-E683-932A-FFC7-B862BFA9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ED6B-FCA2-5EFC-DAB4-3BCE6D16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Agentic AI </a:t>
            </a:r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(Cont.…)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BF29-769C-7885-E7D3-2C3AF12A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 Chain Agents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framework for building agentic applications using language models.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trait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Can choose tools, query APIs, interact with databases.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Multi-step workflows like booking travel or processing customer support tickets.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 Agents (Reasoning + Acting)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paper and model strategy where LLMs think step-by-step, then take actions.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trait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Combines reasoning with action loops.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Solving puzzles, answering complex queries, planning.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Auto-GPT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open-source Python application built on GPT-4.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trait: Can create goals, break them into sub-tasks, use tools (like web search), and self-improve.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case: Researching and writing reports, automating workflows.</a:t>
            </a:r>
          </a:p>
        </p:txBody>
      </p:sp>
    </p:spTree>
    <p:extLst>
      <p:ext uri="{BB962C8B-B14F-4D97-AF65-F5344CB8AC3E}">
        <p14:creationId xmlns:p14="http://schemas.microsoft.com/office/powerpoint/2010/main" val="381642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72E5B-F8C8-4E99-7EF5-85A294D5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67CB-E108-6075-190F-00180837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A2A Protocol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ECDB-1259-C798-9A5C-C8980C67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Autofit/>
          </a:bodyPr>
          <a:lstStyle/>
          <a:p>
            <a:pPr algn="l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A2A stands for Agents-to-Agents communication</a:t>
            </a:r>
          </a:p>
          <a:p>
            <a:pPr algn="l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approach where autonomous software agents communicate, collaborate, and make decisions without human intervention.</a:t>
            </a:r>
          </a:p>
          <a:p>
            <a:pPr algn="l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agents can be:A2A stands decisions without human intervention.</a:t>
            </a:r>
          </a:p>
          <a:p>
            <a:pPr algn="l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agents can be: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AI Models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Autonomous Tools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Imagine a travel booking assistant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agent checks flights ✈️ Another searches for hotels 🏨A third handles payment 💳</a:t>
            </a:r>
          </a:p>
          <a:p>
            <a:pPr marL="457200" lvl="1" indent="0">
              <a:spcAft>
                <a:spcPts val="8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agents communicate automatically using A2A protocols—coordinating in real time to complete the task.</a:t>
            </a:r>
          </a:p>
          <a:p>
            <a:pPr marL="457200" lvl="1" indent="0">
              <a:spcAft>
                <a:spcPts val="800"/>
              </a:spcAft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9012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2ED95-5FD1-3B70-8C47-F4B23D4C1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34C0-2626-4003-C7A9-7492BBD1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A2A Protocol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16FC-47D8-6626-1EB3-C50CE054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3002"/>
          </a:xfrm>
        </p:spPr>
        <p:txBody>
          <a:bodyPr>
            <a:no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Aft>
                <a:spcPts val="8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A2A Portal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https://developers.googleblog.com/en/a2a-a-new-era-of-agent-interoperability/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https://google.github.io/A2A/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 Hub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https://github.com/google/A2A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2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2AC32-C392-DBAE-55C1-16A3F7F8C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00FC-6A57-95AA-4C05-A0FD40AE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 - Python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9FF0-88CF-3B13-5430-046B301D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3002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Fast Python package manager, similar to pip, developed by Astral 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It’s alternative to pip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virtualenv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pip-tools.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Important commands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 UV</a:t>
            </a:r>
          </a:p>
          <a:p>
            <a:pPr marL="914400" lvl="2" indent="0">
              <a:spcAft>
                <a:spcPts val="8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python install</a:t>
            </a:r>
          </a:p>
          <a:p>
            <a:pPr marL="914400" lvl="2" indent="0">
              <a:spcAft>
                <a:spcPts val="800"/>
              </a:spcAft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</a:p>
          <a:p>
            <a:pPr marL="914400" lvl="2" indent="0">
              <a:spcAft>
                <a:spcPts val="8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run .</a:t>
            </a:r>
          </a:p>
          <a:p>
            <a:pPr marL="914400" lvl="2" indent="0">
              <a:spcAft>
                <a:spcPts val="8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run main.py</a:t>
            </a:r>
          </a:p>
          <a:p>
            <a:pPr marL="457200" lvl="1" indent="0">
              <a:spcAft>
                <a:spcPts val="8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4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B8BB-6122-44C5-1264-79E5151B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LLM ( Large Language Model )</a:t>
            </a:r>
            <a:endParaRPr lang="en-IN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091B-847F-FD46-1BA5-68374D25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" y="1837055"/>
            <a:ext cx="10515600" cy="435133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LLM – Large Language Model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simple words, it's a type of computer program that has been trained on a huge amount of text (like books, websites, and articles) so it can understand and generate human-like language.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i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Example – Customer Support Chatbot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Company: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 online shopping website like Amazon.</a:t>
            </a:r>
            <a:b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of LLM: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They use an LLM to power their chatbot.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Interaction: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Customer: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"Where is my order?"</a:t>
            </a:r>
            <a:b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LLM-powered Chatbot: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"Hi! I see your order was shipped on May 1st and should arrive by May 5th. Would you like tracking details?"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Instead of hiring thousands of support agents, the company uses an LLM to answer most questions instantly.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IN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CF265-BD8A-74AE-AC30-0A0664702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9DC8-ED59-E0D3-FC9A-8DF51FC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Agents</a:t>
            </a: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A818-FBFD-FF1C-2390-E860517E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 Agent is any software or system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Perceive ( Observe) environment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 logic 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 Decide what to do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 or Action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 Act based on decision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endParaRPr lang="en-US" sz="1600" i="1" u="sng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i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robot vacuum is an AI agent.</a:t>
            </a:r>
            <a:b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senses dirt, maps your floor, and decides where to clean.</a:t>
            </a:r>
            <a:endParaRPr lang="en-IN" sz="1200" i="1" u="sng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4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05F1-D8B2-5BC8-FDCE-AFE960844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2AC7-8DA8-37B5-36F5-F6B584A4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Agentic AI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9675-EE4B-B203-DFB0-753FD645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More advanced, Autonomy-Focused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Advanced AI agents that act with greater autonomy, like: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Setting their own goals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Planning multi-step actions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Making decisions with minimal or no human input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These systems can reason, adapt, and even collaborate with other agents.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endParaRPr lang="en-US" sz="1600" i="1" u="sng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i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</a:p>
          <a:p>
            <a:pPr lvl="1">
              <a:buNone/>
            </a:pPr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personal AI assistant that books travel for you: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checks your calendar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Finds the best flights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Books hotels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Notifies you — all without asking at every step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That’s </a:t>
            </a:r>
            <a:r>
              <a:rPr lang="en-US" sz="13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agentic</a:t>
            </a:r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behavior — it's not just reacting, it's </a:t>
            </a:r>
            <a:r>
              <a:rPr lang="en-US" sz="13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initiative</a:t>
            </a:r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69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24986-AA54-AF3B-5033-F14260860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24AA-915D-EF2D-2361-D9D151BC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Agent  </a:t>
            </a:r>
            <a:r>
              <a:rPr lang="en-IN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Agentic AI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C289F-86C1-BD21-40CC-A20C3BC4A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00837"/>
              </p:ext>
            </p:extLst>
          </p:nvPr>
        </p:nvGraphicFramePr>
        <p:xfrm>
          <a:off x="838200" y="1825624"/>
          <a:ext cx="10820400" cy="3912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862555966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644566383"/>
                    </a:ext>
                  </a:extLst>
                </a:gridCol>
              </a:tblGrid>
              <a:tr h="1098435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AI Agent</a:t>
                      </a:r>
                      <a:endParaRPr lang="en-IN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Agentic AI</a:t>
                      </a:r>
                      <a:endParaRPr lang="en-IN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39810"/>
                  </a:ext>
                </a:extLst>
              </a:tr>
              <a:tr h="109843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Reacts to input and makes decisions</a:t>
                      </a:r>
                      <a:endParaRPr lang="en-IN" sz="16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Acts more like a human assistant: plans, reasons, adapts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25510"/>
                  </a:ext>
                </a:extLst>
              </a:tr>
              <a:tr h="1715365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16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Smart thermostat adjusting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Example</a:t>
                      </a:r>
                      <a:r>
                        <a:rPr lang="en-US" sz="16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AI that manages your schedule, emails, and errands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56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8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8B364-551F-6DBF-7790-559214A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2F22-26A2-B06F-A1C9-9F6EDB17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Agentic AI Models / Frameworks</a:t>
            </a:r>
            <a:endParaRPr lang="en-IN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95E11E9-6F8F-9A28-294A-EC134EB24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57662"/>
              </p:ext>
            </p:extLst>
          </p:nvPr>
        </p:nvGraphicFramePr>
        <p:xfrm>
          <a:off x="838200" y="1701166"/>
          <a:ext cx="9590301" cy="3085692"/>
        </p:xfrm>
        <a:graphic>
          <a:graphicData uri="http://schemas.openxmlformats.org/drawingml/2006/table">
            <a:tbl>
              <a:tblPr/>
              <a:tblGrid>
                <a:gridCol w="3196767">
                  <a:extLst>
                    <a:ext uri="{9D8B030D-6E8A-4147-A177-3AD203B41FA5}">
                      <a16:colId xmlns:a16="http://schemas.microsoft.com/office/drawing/2014/main" val="3567198215"/>
                    </a:ext>
                  </a:extLst>
                </a:gridCol>
                <a:gridCol w="3196767">
                  <a:extLst>
                    <a:ext uri="{9D8B030D-6E8A-4147-A177-3AD203B41FA5}">
                      <a16:colId xmlns:a16="http://schemas.microsoft.com/office/drawing/2014/main" val="3020905948"/>
                    </a:ext>
                  </a:extLst>
                </a:gridCol>
                <a:gridCol w="3196767">
                  <a:extLst>
                    <a:ext uri="{9D8B030D-6E8A-4147-A177-3AD203B41FA5}">
                      <a16:colId xmlns:a16="http://schemas.microsoft.com/office/drawing/2014/main" val="2488095511"/>
                    </a:ext>
                  </a:extLst>
                </a:gridCol>
              </a:tblGrid>
              <a:tr h="25635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Features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741021"/>
                  </a:ext>
                </a:extLst>
              </a:tr>
              <a:tr h="448628">
                <a:tc>
                  <a:txBody>
                    <a:bodyPr/>
                    <a:lstStyle/>
                    <a:p>
                      <a:r>
                        <a:rPr lang="en-IN" sz="1600" b="1" dirty="0" err="1">
                          <a:solidFill>
                            <a:srgbClr val="1B785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LangChain</a:t>
                      </a:r>
                      <a:endParaRPr lang="en-IN" sz="1600" dirty="0">
                        <a:solidFill>
                          <a:srgbClr val="1B785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framework for building AI agents with LLMs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 use, memory, agent workflows, chains, integrations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185058"/>
                  </a:ext>
                </a:extLst>
              </a:tr>
              <a:tr h="448628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1B785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Auto-GPT</a:t>
                      </a:r>
                      <a:endParaRPr lang="en-IN" sz="1600" dirty="0">
                        <a:solidFill>
                          <a:srgbClr val="1B785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Experimental open-source autonomous agent based on GPT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Self-directed goals, task breakdown, web interaction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388346"/>
                  </a:ext>
                </a:extLst>
              </a:tr>
              <a:tr h="448628">
                <a:tc>
                  <a:txBody>
                    <a:bodyPr/>
                    <a:lstStyle/>
                    <a:p>
                      <a:r>
                        <a:rPr lang="en-IN" sz="1600" b="1" dirty="0" err="1">
                          <a:solidFill>
                            <a:srgbClr val="1B785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BabyAGI</a:t>
                      </a:r>
                      <a:endParaRPr lang="en-IN" sz="1600" dirty="0">
                        <a:solidFill>
                          <a:srgbClr val="1B785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Minimalistic agent loop inspired by AGI thinking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architecture, dynamic task prioritization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32655"/>
                  </a:ext>
                </a:extLst>
              </a:tr>
              <a:tr h="448628">
                <a:tc>
                  <a:txBody>
                    <a:bodyPr/>
                    <a:lstStyle/>
                    <a:p>
                      <a:r>
                        <a:rPr lang="en-IN" sz="1600" b="1" dirty="0" err="1">
                          <a:solidFill>
                            <a:srgbClr val="1B785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CrewAI</a:t>
                      </a:r>
                      <a:endParaRPr lang="en-IN" sz="1600" dirty="0">
                        <a:solidFill>
                          <a:srgbClr val="1B785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Multi-agent collaboration platform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Roles, memory, communication between agents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126746"/>
                  </a:ext>
                </a:extLst>
              </a:tr>
              <a:tr h="448628">
                <a:tc>
                  <a:txBody>
                    <a:bodyPr/>
                    <a:lstStyle/>
                    <a:p>
                      <a:r>
                        <a:rPr lang="en-IN" sz="1600" b="1" dirty="0" err="1">
                          <a:solidFill>
                            <a:srgbClr val="1B785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MetaGPT</a:t>
                      </a:r>
                      <a:endParaRPr lang="en-IN" sz="1600" dirty="0">
                        <a:solidFill>
                          <a:srgbClr val="1B785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Turns LLM into a multi-role software development team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Agent roles (PM, Engineer, QA), builds software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53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7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317D8-2506-FCBF-E25D-68EFCAAD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DC71-87F1-11D9-8E07-E8F4034F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Agentic AI Models / Frameworks (Cont.…)</a:t>
            </a:r>
            <a:endParaRPr lang="en-IN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6883465-388F-E7F3-7076-524D2A3B7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002257"/>
              </p:ext>
            </p:extLst>
          </p:nvPr>
        </p:nvGraphicFramePr>
        <p:xfrm>
          <a:off x="838200" y="1701166"/>
          <a:ext cx="9590301" cy="2779690"/>
        </p:xfrm>
        <a:graphic>
          <a:graphicData uri="http://schemas.openxmlformats.org/drawingml/2006/table">
            <a:tbl>
              <a:tblPr/>
              <a:tblGrid>
                <a:gridCol w="3196767">
                  <a:extLst>
                    <a:ext uri="{9D8B030D-6E8A-4147-A177-3AD203B41FA5}">
                      <a16:colId xmlns:a16="http://schemas.microsoft.com/office/drawing/2014/main" val="3567198215"/>
                    </a:ext>
                  </a:extLst>
                </a:gridCol>
                <a:gridCol w="3196767">
                  <a:extLst>
                    <a:ext uri="{9D8B030D-6E8A-4147-A177-3AD203B41FA5}">
                      <a16:colId xmlns:a16="http://schemas.microsoft.com/office/drawing/2014/main" val="3020905948"/>
                    </a:ext>
                  </a:extLst>
                </a:gridCol>
                <a:gridCol w="3196767">
                  <a:extLst>
                    <a:ext uri="{9D8B030D-6E8A-4147-A177-3AD203B41FA5}">
                      <a16:colId xmlns:a16="http://schemas.microsoft.com/office/drawing/2014/main" val="2488095511"/>
                    </a:ext>
                  </a:extLst>
                </a:gridCol>
              </a:tblGrid>
              <a:tr h="25635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Features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741021"/>
                  </a:ext>
                </a:extLst>
              </a:tr>
              <a:tr h="640897">
                <a:tc>
                  <a:txBody>
                    <a:bodyPr/>
                    <a:lstStyle/>
                    <a:p>
                      <a:r>
                        <a:rPr lang="en-IN" sz="1600" b="1" dirty="0" err="1">
                          <a:solidFill>
                            <a:srgbClr val="1B785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AgentVerse</a:t>
                      </a:r>
                      <a:endParaRPr lang="en-IN" sz="1600" dirty="0">
                        <a:solidFill>
                          <a:srgbClr val="1B785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Multi-agent simulation environment for agent behavior research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Focuses on agent collaboration in virtual environments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755408"/>
                  </a:ext>
                </a:extLst>
              </a:tr>
              <a:tr h="448628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1B785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SuperAGI</a:t>
                      </a:r>
                      <a:endParaRPr lang="en-IN" sz="1600">
                        <a:solidFill>
                          <a:srgbClr val="1B785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Infrastructure for running autonomous agents with GUI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 memory, tool integrations, agent marketplace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142172"/>
                  </a:ext>
                </a:extLst>
              </a:tr>
              <a:tr h="448628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1B785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AutoGen (Microsoft)</a:t>
                      </a:r>
                      <a:endParaRPr lang="en-IN" sz="1600">
                        <a:solidFill>
                          <a:srgbClr val="1B785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 for multi-agent conversations powered by LLMs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Conversational agents, code execution, reasoning tasks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297126"/>
                  </a:ext>
                </a:extLst>
              </a:tr>
              <a:tr h="44862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1B785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 Architectures (e.g., ACT-R, SOAR)</a:t>
                      </a:r>
                      <a:endParaRPr lang="en-US" sz="1600" dirty="0">
                        <a:solidFill>
                          <a:srgbClr val="1B785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Classical frameworks for cognitive agent modeling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Human-like reasoning and learning over time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0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84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1FB46-2F0B-C861-DAAC-C0AFA8F0E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D0AD-BE73-35A3-0541-ADCB2871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Agentic AI</a:t>
            </a:r>
            <a:endParaRPr lang="en-IN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Generated image">
            <a:extLst>
              <a:ext uri="{FF2B5EF4-FFF2-40B4-BE49-F238E27FC236}">
                <a16:creationId xmlns:a16="http://schemas.microsoft.com/office/drawing/2014/main" id="{23647776-9AE6-6933-EBE7-49A72B4DF5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16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FD255-62D6-1350-FEB7-8A1A1A011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EE3F-C019-5F37-A6B1-6F7A3542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B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Agentic AI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5268-264F-09D7-5CB7-C2751CF5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OpenAI Function-Calling Agents (via GPT-4)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GPT-4 can now act as an agent when paired with tools (e.g., API calls, memory).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trait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Responds intelligently and executes code or actions.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Virtual assistants, coding helpers, financial advisors.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BabyAGI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lightweight task management AI agent.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trait: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Continuously creates and prioritizes tasks based on a goal.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Font typeface="Wingdings" panose="05000000000000000000" pitchFamily="2" charset="2"/>
              <a:buChar char="Ø"/>
            </a:pP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case: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management, autonomous research agents.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rgbClr val="1B785A"/>
              </a:buClr>
              <a:buNone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7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903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Wingdings</vt:lpstr>
      <vt:lpstr>Office Theme</vt:lpstr>
      <vt:lpstr>A2AProtocal</vt:lpstr>
      <vt:lpstr>LLM ( Large Language Model )</vt:lpstr>
      <vt:lpstr>AI Agents</vt:lpstr>
      <vt:lpstr>Agentic AI</vt:lpstr>
      <vt:lpstr>AI Agent  Vs  Agentic AI</vt:lpstr>
      <vt:lpstr>Agentic AI Models / Frameworks</vt:lpstr>
      <vt:lpstr>Agentic AI Models / Frameworks (Cont.…)</vt:lpstr>
      <vt:lpstr>Agentic AI</vt:lpstr>
      <vt:lpstr>Agentic AI</vt:lpstr>
      <vt:lpstr>Agentic AI (Cont.…)</vt:lpstr>
      <vt:lpstr>A2A Protocol</vt:lpstr>
      <vt:lpstr>A2A Protocol</vt:lpstr>
      <vt:lpstr>UV -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Raghava Vaddi</cp:lastModifiedBy>
  <cp:revision>55</cp:revision>
  <dcterms:created xsi:type="dcterms:W3CDTF">2025-05-01T23:42:31Z</dcterms:created>
  <dcterms:modified xsi:type="dcterms:W3CDTF">2025-05-04T15:31:28Z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2025-05-02T00:02:26Z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eb6d7940-d09d-4289-bd23-92e69c1a5050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