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  <p:sldMasterId id="2147483725" r:id="rId2"/>
    <p:sldMasterId id="2147483713" r:id="rId3"/>
  </p:sldMasterIdLst>
  <p:notesMasterIdLst>
    <p:notesMasterId r:id="rId42"/>
  </p:notesMasterIdLst>
  <p:handoutMasterIdLst>
    <p:handoutMasterId r:id="rId43"/>
  </p:handoutMasterIdLst>
  <p:sldIdLst>
    <p:sldId id="256" r:id="rId4"/>
    <p:sldId id="317" r:id="rId5"/>
    <p:sldId id="283" r:id="rId6"/>
    <p:sldId id="281" r:id="rId7"/>
    <p:sldId id="268" r:id="rId8"/>
    <p:sldId id="311" r:id="rId9"/>
    <p:sldId id="312" r:id="rId10"/>
    <p:sldId id="338" r:id="rId11"/>
    <p:sldId id="329" r:id="rId12"/>
    <p:sldId id="330" r:id="rId13"/>
    <p:sldId id="270" r:id="rId14"/>
    <p:sldId id="276" r:id="rId15"/>
    <p:sldId id="313" r:id="rId16"/>
    <p:sldId id="295" r:id="rId17"/>
    <p:sldId id="319" r:id="rId18"/>
    <p:sldId id="297" r:id="rId19"/>
    <p:sldId id="318" r:id="rId20"/>
    <p:sldId id="298" r:id="rId21"/>
    <p:sldId id="320" r:id="rId22"/>
    <p:sldId id="314" r:id="rId23"/>
    <p:sldId id="337" r:id="rId24"/>
    <p:sldId id="328" r:id="rId25"/>
    <p:sldId id="321" r:id="rId26"/>
    <p:sldId id="333" r:id="rId27"/>
    <p:sldId id="300" r:id="rId28"/>
    <p:sldId id="336" r:id="rId29"/>
    <p:sldId id="299" r:id="rId30"/>
    <p:sldId id="334" r:id="rId31"/>
    <p:sldId id="303" r:id="rId32"/>
    <p:sldId id="301" r:id="rId33"/>
    <p:sldId id="332" r:id="rId34"/>
    <p:sldId id="287" r:id="rId35"/>
    <p:sldId id="288" r:id="rId36"/>
    <p:sldId id="289" r:id="rId37"/>
    <p:sldId id="322" r:id="rId38"/>
    <p:sldId id="323" r:id="rId39"/>
    <p:sldId id="331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5A376-C71F-F249-8B69-84994ECA1A0F}">
          <p14:sldIdLst>
            <p14:sldId id="256"/>
            <p14:sldId id="317"/>
            <p14:sldId id="283"/>
            <p14:sldId id="281"/>
          </p14:sldIdLst>
        </p14:section>
        <p14:section name="Janus supercomputer" id="{BB663896-2C48-FA40-8E61-0D4E91339F9F}">
          <p14:sldIdLst>
            <p14:sldId id="268"/>
            <p14:sldId id="311"/>
            <p14:sldId id="312"/>
            <p14:sldId id="338"/>
            <p14:sldId id="329"/>
            <p14:sldId id="330"/>
            <p14:sldId id="270"/>
            <p14:sldId id="276"/>
            <p14:sldId id="313"/>
            <p14:sldId id="295"/>
            <p14:sldId id="319"/>
            <p14:sldId id="297"/>
            <p14:sldId id="318"/>
            <p14:sldId id="298"/>
            <p14:sldId id="320"/>
            <p14:sldId id="314"/>
            <p14:sldId id="337"/>
            <p14:sldId id="328"/>
            <p14:sldId id="321"/>
          </p14:sldIdLst>
        </p14:section>
        <p14:section name="Examples" id="{23D5B0BC-CA10-F649-B480-F8E6D9762661}">
          <p14:sldIdLst>
            <p14:sldId id="333"/>
            <p14:sldId id="300"/>
            <p14:sldId id="336"/>
          </p14:sldIdLst>
        </p14:section>
        <p14:section name="Data management" id="{EB230157-E776-0744-A692-1C19FEDF5201}">
          <p14:sldIdLst>
            <p14:sldId id="299"/>
            <p14:sldId id="334"/>
            <p14:sldId id="303"/>
            <p14:sldId id="301"/>
            <p14:sldId id="332"/>
          </p14:sldIdLst>
        </p14:section>
        <p14:section name="Training Consulting" id="{B98F38A8-9B0D-1E46-8004-321B0EBD3BB2}">
          <p14:sldIdLst>
            <p14:sldId id="287"/>
            <p14:sldId id="288"/>
            <p14:sldId id="289"/>
            <p14:sldId id="322"/>
            <p14:sldId id="323"/>
            <p14:sldId id="331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E367-C698-EF4D-9A66-AE47CA41DD57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AA8E-660D-3C41-AD16-CF4A3EA6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8E366-6F7E-254F-8517-9D78F4C6DAC4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8AE1-FA72-B840-8C8E-D06497C1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 and other </a:t>
            </a:r>
            <a:r>
              <a:rPr lang="en-US" dirty="0" err="1" smtClean="0"/>
              <a:t>RCers</a:t>
            </a:r>
            <a:r>
              <a:rPr lang="en-US" dirty="0" smtClean="0"/>
              <a:t>!    </a:t>
            </a:r>
            <a:endParaRPr lang="en-US" baseline="0" dirty="0" smtClean="0"/>
          </a:p>
          <a:p>
            <a:r>
              <a:rPr lang="en-US" baseline="0" dirty="0" smtClean="0"/>
              <a:t>Ask about their backgrounds.   This talk will be aimed mostly at beginners.  Examples will use Janus but are analogous on other HPC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Main design consideration was running large parallel jobs really fast.  Stability was a tradeoff. 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 each?</a:t>
            </a:r>
          </a:p>
          <a:p>
            <a:r>
              <a:rPr lang="en-US" dirty="0" smtClean="0"/>
              <a:t>There are many other HPC sites that offer</a:t>
            </a:r>
            <a:r>
              <a:rPr lang="en-US" baseline="0" dirty="0" smtClean="0"/>
              <a:t> computing time to US researchers.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Other HPC sites will have a similar setup.</a:t>
            </a:r>
          </a:p>
          <a:p>
            <a:r>
              <a:rPr lang="en-US" baseline="0" dirty="0" smtClean="0"/>
              <a:t>Compile nodes are same architecture as Janus nodes, so </a:t>
            </a:r>
            <a:r>
              <a:rPr lang="en-US" baseline="0" dirty="0" err="1" smtClean="0"/>
              <a:t>executables</a:t>
            </a:r>
            <a:r>
              <a:rPr lang="en-US" baseline="0" dirty="0" smtClean="0"/>
              <a:t> compiled on them run better on Janus.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OTP gives</a:t>
            </a:r>
            <a:r>
              <a:rPr lang="en-US" baseline="0" dirty="0" smtClean="0"/>
              <a:t> stronger “border” security so we can get away with fewer performance-stealing security measures within the RC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SSH is “secure shell”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provide “wrappers” so that basic torque-style commands</a:t>
            </a:r>
            <a:r>
              <a:rPr lang="en-US" baseline="0" dirty="0" smtClean="0"/>
              <a:t> and directives will still work, but we recommend you use the </a:t>
            </a:r>
            <a:r>
              <a:rPr lang="en-US" baseline="0" dirty="0" err="1" smtClean="0"/>
              <a:t>Slurm</a:t>
            </a:r>
            <a:r>
              <a:rPr lang="en-US" baseline="0" dirty="0" smtClean="0"/>
              <a:t> style whenever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find any RC</a:t>
            </a:r>
            <a:r>
              <a:rPr lang="en-US" baseline="0" dirty="0" smtClean="0"/>
              <a:t> members during the conference if you’d like to chat.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r>
              <a:rPr lang="en-US" baseline="0" dirty="0" smtClean="0"/>
              <a:t> NOT run the batch script yourself – you submit it to the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seen 10x speedups by improving I/O patterns!  We have a usage guide that you should peruse.</a:t>
            </a:r>
          </a:p>
          <a:p>
            <a:r>
              <a:rPr lang="en-US" dirty="0" smtClean="0"/>
              <a:t>Remember, storage</a:t>
            </a:r>
            <a:r>
              <a:rPr lang="en-US" baseline="0" dirty="0" smtClean="0"/>
              <a:t> is a shared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5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2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sharing!  Drop-box like access for your collaborators to your PL storage!</a:t>
            </a:r>
            <a:endParaRPr dirty="0"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to anyone, not just CU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</a:t>
            </a:r>
            <a:r>
              <a:rPr lang="en-US" baseline="0" dirty="0" smtClean="0"/>
              <a:t> support computing needs beyond the desktop”. </a:t>
            </a:r>
          </a:p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contact us and receive info from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Supercomputing is </a:t>
            </a:r>
            <a:r>
              <a:rPr lang="en-US" dirty="0" err="1" smtClean="0"/>
              <a:t>approx</a:t>
            </a:r>
            <a:r>
              <a:rPr lang="en-US" baseline="0" dirty="0" smtClean="0"/>
              <a:t> equal to High Performance Computing</a:t>
            </a:r>
          </a:p>
          <a:p>
            <a:r>
              <a:rPr lang="en-US" baseline="0" dirty="0" smtClean="0"/>
              <a:t>The interconnect makes the supercomputer more than just a bunch of individual nodes.</a:t>
            </a:r>
          </a:p>
          <a:p>
            <a:r>
              <a:rPr lang="en-US" dirty="0" smtClean="0"/>
              <a:t>Supercomputer</a:t>
            </a:r>
            <a:r>
              <a:rPr lang="en-US" baseline="0" dirty="0" smtClean="0"/>
              <a:t> – one with </a:t>
            </a:r>
            <a:r>
              <a:rPr lang="en-US" baseline="0" dirty="0" err="1" smtClean="0"/>
              <a:t>capabilites</a:t>
            </a:r>
            <a:r>
              <a:rPr lang="en-US" baseline="0" dirty="0" smtClean="0"/>
              <a:t> well beyond those of consumer-grade or even department-sized servers.  Moving target.  Many processors, much RAM.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personal computer is like a Google car – pretty much operates itself, quite reliable, but only goes 25mph.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r>
              <a:rPr lang="en-US" baseline="0" dirty="0" smtClean="0"/>
              <a:t> is like an Indy car - way faster but takes some special skills to operate, requires a dedicated maintenance crew, and can crash if not used properly.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829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590"/>
            <a:ext cx="3657600" cy="42869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39572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01003"/>
            <a:ext cx="3657600" cy="42585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14848"/>
            <a:ext cx="8191533" cy="49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46880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mailto:peter.ruprecht@colorado.edu" TargetMode="External"/><Relationship Id="rId5" Type="http://schemas.openxmlformats.org/officeDocument/2006/relationships/hyperlink" Target="http://www.rc.colorado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c.colorado.edu/support/userguide/accountreques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lobus.or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University-of-Colorado-Computational-Science-and-Engineering" TargetMode="External"/><Relationship Id="rId4" Type="http://schemas.openxmlformats.org/officeDocument/2006/relationships/hyperlink" Target="http://researchcomputing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olorado.edu" TargetMode="External"/><Relationship Id="rId3" Type="http://schemas.openxmlformats.org/officeDocument/2006/relationships/hyperlink" Target="mailto:Shelley.Knuth@colorado.edu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data.colorado.edu" TargetMode="External"/><Relationship Id="rId6" Type="http://schemas.openxmlformats.org/officeDocument/2006/relationships/hyperlink" Target="https://lists.rc.colorado.edu/mailman/listinfo/rc-announce" TargetMode="External"/><Relationship Id="rId7" Type="http://schemas.openxmlformats.org/officeDocument/2006/relationships/hyperlink" Target="https://www.facebook.com/CuBoulderResearchComputing" TargetMode="External"/><Relationship Id="rId8" Type="http://schemas.openxmlformats.org/officeDocument/2006/relationships/hyperlink" Target="http://www.meetup.com/University-of-Colorado-Computational-Science-and-Engineer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42" y="938871"/>
            <a:ext cx="8572225" cy="2987476"/>
          </a:xfrm>
        </p:spPr>
        <p:txBody>
          <a:bodyPr/>
          <a:lstStyle/>
          <a:p>
            <a:pPr algn="ctr"/>
            <a:r>
              <a:rPr lang="en-US" sz="6000" dirty="0" smtClean="0"/>
              <a:t>Introduction to Supercomputing </a:t>
            </a:r>
            <a:br>
              <a:rPr lang="en-US" sz="6000" dirty="0" smtClean="0"/>
            </a:br>
            <a:r>
              <a:rPr lang="en-US" sz="6000" dirty="0" smtClean="0"/>
              <a:t>with Janus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7322708" cy="1492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Shelley Knuth			  Peter Ruprecht</a:t>
            </a:r>
          </a:p>
          <a:p>
            <a:r>
              <a:rPr lang="en-US" dirty="0" smtClean="0">
                <a:hlinkClick r:id="rId3"/>
              </a:rPr>
              <a:t>shelley.knuth@colorado.edu</a:t>
            </a:r>
            <a:r>
              <a:rPr lang="en-US" dirty="0" smtClean="0"/>
              <a:t>	  </a:t>
            </a:r>
            <a:r>
              <a:rPr lang="en-US" u="sng" dirty="0" smtClean="0">
                <a:hlinkClick r:id="rId4"/>
              </a:rPr>
              <a:t>peter.ruprecht@colorado.edu</a:t>
            </a:r>
            <a:endParaRPr lang="en-US" u="sng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www.rc.colorado.edu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1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136" y="1159164"/>
            <a:ext cx="629240" cy="4973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7200" dirty="0" smtClean="0"/>
              <a:t>≈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Janus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1368 compute nodes (Dell C6100)</a:t>
            </a:r>
          </a:p>
          <a:p>
            <a:pPr>
              <a:defRPr/>
            </a:pPr>
            <a:r>
              <a:rPr lang="en-US" sz="2800" dirty="0" smtClean="0"/>
              <a:t>16,428 total cores</a:t>
            </a:r>
          </a:p>
          <a:p>
            <a:pPr>
              <a:defRPr/>
            </a:pPr>
            <a:r>
              <a:rPr lang="en-US" sz="2800" dirty="0" smtClean="0"/>
              <a:t>No battery backup of the compute nodes</a:t>
            </a:r>
          </a:p>
          <a:p>
            <a:pPr>
              <a:defRPr/>
            </a:pPr>
            <a:r>
              <a:rPr lang="en-US" sz="2800" dirty="0" smtClean="0"/>
              <a:t>Fully non-blocking QDR </a:t>
            </a:r>
            <a:r>
              <a:rPr lang="en-US" sz="2800" dirty="0" err="1" smtClean="0"/>
              <a:t>Infiniband</a:t>
            </a:r>
            <a:r>
              <a:rPr lang="en-US" sz="2800" dirty="0" smtClean="0"/>
              <a:t> network</a:t>
            </a:r>
          </a:p>
          <a:p>
            <a:pPr>
              <a:defRPr/>
            </a:pPr>
            <a:r>
              <a:rPr lang="en-US" sz="2800" dirty="0" smtClean="0"/>
              <a:t>960 TB of usable </a:t>
            </a:r>
            <a:r>
              <a:rPr lang="en-US" sz="2800" dirty="0" err="1" smtClean="0"/>
              <a:t>Lustre</a:t>
            </a:r>
            <a:r>
              <a:rPr lang="en-US" sz="2800" dirty="0" smtClean="0"/>
              <a:t> based scratch storage</a:t>
            </a:r>
          </a:p>
          <a:p>
            <a:pPr lvl="1">
              <a:defRPr/>
            </a:pPr>
            <a:r>
              <a:rPr lang="en-US" sz="2800" dirty="0" smtClean="0"/>
              <a:t>16-20 GB/s max throughput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2 Graphics Processing Unit (GPU) Nodes</a:t>
            </a:r>
          </a:p>
          <a:p>
            <a:pPr lvl="1"/>
            <a:r>
              <a:rPr lang="en-US" sz="2800" dirty="0" smtClean="0"/>
              <a:t>Visualization of data</a:t>
            </a:r>
          </a:p>
          <a:p>
            <a:pPr lvl="1"/>
            <a:r>
              <a:rPr lang="en-US" sz="2800" dirty="0" smtClean="0"/>
              <a:t>Exploring GPUs for computing</a:t>
            </a:r>
          </a:p>
          <a:p>
            <a:r>
              <a:rPr lang="en-US" sz="2800" dirty="0" smtClean="0"/>
              <a:t>4 High Memory Nodes</a:t>
            </a:r>
          </a:p>
          <a:p>
            <a:pPr lvl="1"/>
            <a:r>
              <a:rPr lang="en-US" sz="2800" dirty="0" smtClean="0"/>
              <a:t>1 TB of memory, 60-80 cores per node</a:t>
            </a:r>
          </a:p>
          <a:p>
            <a:r>
              <a:rPr lang="en-US" sz="2800" dirty="0" smtClean="0"/>
              <a:t>16 Blades for long running jobs</a:t>
            </a:r>
          </a:p>
          <a:p>
            <a:pPr lvl="1"/>
            <a:r>
              <a:rPr lang="en-US" sz="2800" dirty="0" smtClean="0"/>
              <a:t>2-week </a:t>
            </a:r>
            <a:r>
              <a:rPr lang="en-US" sz="2800" dirty="0" err="1" smtClean="0"/>
              <a:t>walltimes</a:t>
            </a:r>
            <a:r>
              <a:rPr lang="en-US" sz="2800" dirty="0" smtClean="0"/>
              <a:t> allowed</a:t>
            </a:r>
          </a:p>
          <a:p>
            <a:pPr lvl="1"/>
            <a:r>
              <a:rPr lang="en-US" sz="2800" dirty="0" smtClean="0"/>
              <a:t>96 GB of memory (4 times more compared to a Janus node)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1159164"/>
            <a:ext cx="8855121" cy="5129526"/>
          </a:xfrm>
        </p:spPr>
        <p:txBody>
          <a:bodyPr>
            <a:normAutofit/>
          </a:bodyPr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This is where you are when you log in to </a:t>
            </a:r>
            <a:r>
              <a:rPr lang="en-US" dirty="0" err="1" smtClean="0"/>
              <a:t>login.rc.colorado.edu</a:t>
            </a:r>
            <a:endParaRPr lang="en-US" dirty="0"/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Compiling code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085347"/>
            <a:ext cx="7659687" cy="1168400"/>
          </a:xfrm>
        </p:spPr>
        <p:txBody>
          <a:bodyPr/>
          <a:lstStyle/>
          <a:p>
            <a:r>
              <a:rPr lang="en-US" dirty="0" smtClean="0"/>
              <a:t>ACCESSING and utilizing RC RESOURCES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722313" y="3211178"/>
            <a:ext cx="6135687" cy="16335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5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2600" dirty="0" smtClean="0"/>
          </a:p>
          <a:p>
            <a:r>
              <a:rPr lang="en-US" sz="2600" dirty="0" smtClean="0"/>
              <a:t>Get a One-Time Password device</a:t>
            </a:r>
          </a:p>
          <a:p>
            <a:pPr marL="114300" indent="0">
              <a:buNone/>
            </a:pPr>
            <a:endParaRPr lang="en-US" sz="2600" dirty="0" smtClean="0"/>
          </a:p>
          <a:p>
            <a:r>
              <a:rPr lang="en-US" sz="2600" dirty="0" smtClean="0"/>
              <a:t>Apply for a computing allocation</a:t>
            </a:r>
          </a:p>
          <a:p>
            <a:pPr lvl="1"/>
            <a:r>
              <a:rPr lang="en-US" sz="2600" dirty="0" smtClean="0"/>
              <a:t>Startup allocation of 50K SU granted immediately</a:t>
            </a:r>
          </a:p>
          <a:p>
            <a:pPr lvl="1"/>
            <a:r>
              <a:rPr lang="en-US" sz="2600" dirty="0" smtClean="0"/>
              <a:t>Additional SU require a proposal</a:t>
            </a:r>
          </a:p>
          <a:p>
            <a:pPr lvl="1"/>
            <a:r>
              <a:rPr lang="en-US" sz="2600" dirty="0" smtClean="0"/>
              <a:t>You may be able to use an existing allocation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SSH to </a:t>
            </a:r>
            <a:r>
              <a:rPr lang="en-US" sz="2600" dirty="0" err="1" smtClean="0"/>
              <a:t>login.rc.colorado.edu</a:t>
            </a:r>
            <a:endParaRPr lang="en-US" sz="2600" dirty="0" smtClean="0"/>
          </a:p>
          <a:p>
            <a:pPr lvl="1"/>
            <a:r>
              <a:rPr lang="en-US" sz="2600" dirty="0" smtClean="0"/>
              <a:t>Use your RC username (same as </a:t>
            </a:r>
            <a:r>
              <a:rPr lang="en-US" sz="2600" dirty="0" err="1" smtClean="0"/>
              <a:t>IdentiKey</a:t>
            </a:r>
            <a:r>
              <a:rPr lang="en-US" sz="2600" dirty="0" smtClean="0"/>
              <a:t>) and One-Time Password</a:t>
            </a:r>
          </a:p>
          <a:p>
            <a:pPr marL="114300" indent="0">
              <a:buNone/>
            </a:pPr>
            <a:endParaRPr lang="en-US" sz="2600" dirty="0"/>
          </a:p>
          <a:p>
            <a:r>
              <a:rPr lang="en-US" sz="2600" dirty="0" smtClean="0"/>
              <a:t>From a login node, can SSH to a compile node </a:t>
            </a:r>
            <a:r>
              <a:rPr lang="en-US" sz="2600" dirty="0"/>
              <a:t>-</a:t>
            </a:r>
            <a:endParaRPr lang="en-US" sz="2600" dirty="0" smtClean="0"/>
          </a:p>
          <a:p>
            <a:pPr marL="11430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janus-compile1(2,3,4) - to build your programs</a:t>
            </a:r>
          </a:p>
          <a:p>
            <a:pPr marL="114300" indent="0">
              <a:buNone/>
            </a:pPr>
            <a:endParaRPr lang="en-US" sz="2600" dirty="0"/>
          </a:p>
          <a:p>
            <a:r>
              <a:rPr lang="en-US" sz="2600" dirty="0" smtClean="0"/>
              <a:t>All RC nodes use </a:t>
            </a:r>
            <a:r>
              <a:rPr lang="en-US" sz="2600" dirty="0" err="1" smtClean="0"/>
              <a:t>RedHat</a:t>
            </a:r>
            <a:r>
              <a:rPr lang="en-US" sz="2600" dirty="0" smtClean="0"/>
              <a:t> Enterprise Linux 6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83" y="1297978"/>
            <a:ext cx="8752417" cy="4767543"/>
          </a:xfrm>
        </p:spPr>
        <p:txBody>
          <a:bodyPr>
            <a:noAutofit/>
          </a:bodyPr>
          <a:lstStyle/>
          <a:p>
            <a:r>
              <a:rPr lang="en-US" dirty="0" smtClean="0"/>
              <a:t>On supercomputer, jobs are scheduled rather than just run instantly at the command line</a:t>
            </a:r>
          </a:p>
          <a:p>
            <a:pPr lvl="1"/>
            <a:r>
              <a:rPr lang="en-US" sz="2400" dirty="0" smtClean="0"/>
              <a:t>Several different scheduling software packages are in common use</a:t>
            </a:r>
          </a:p>
          <a:p>
            <a:pPr lvl="1"/>
            <a:r>
              <a:rPr lang="en-US" sz="2400" dirty="0" smtClean="0"/>
              <a:t>Licensing, performance, and functionality issues have </a:t>
            </a:r>
            <a:r>
              <a:rPr lang="en-US" sz="2400" dirty="0"/>
              <a:t>l</a:t>
            </a:r>
            <a:r>
              <a:rPr lang="en-US" sz="2400" dirty="0" smtClean="0"/>
              <a:t>ed us to choose </a:t>
            </a:r>
            <a:r>
              <a:rPr lang="en-US" sz="2400" dirty="0" err="1" smtClean="0"/>
              <a:t>Slurm</a:t>
            </a:r>
            <a:endParaRPr lang="en-US" sz="2400" dirty="0" smtClean="0"/>
          </a:p>
          <a:p>
            <a:pPr lvl="1"/>
            <a:r>
              <a:rPr lang="en-US" sz="2400" dirty="0" smtClean="0"/>
              <a:t>SLURM = Simple Linux Utility for Resource Management</a:t>
            </a:r>
          </a:p>
          <a:p>
            <a:pPr lvl="2"/>
            <a:r>
              <a:rPr lang="en-US" sz="2400" dirty="0" smtClean="0"/>
              <a:t>Open source</a:t>
            </a:r>
          </a:p>
          <a:p>
            <a:pPr lvl="2"/>
            <a:r>
              <a:rPr lang="en-US" sz="2400" dirty="0" smtClean="0"/>
              <a:t>Increasingly popular at other sites</a:t>
            </a:r>
          </a:p>
          <a:p>
            <a:pPr marL="777240" lvl="2" indent="0">
              <a:buNone/>
            </a:pPr>
            <a:endParaRPr lang="en-US" sz="2400" dirty="0" smtClean="0"/>
          </a:p>
          <a:p>
            <a:pPr marL="411480" lvl="1" indent="0">
              <a:buNone/>
            </a:pPr>
            <a:r>
              <a:rPr lang="en-US" sz="2000" dirty="0" smtClean="0"/>
              <a:t>More </a:t>
            </a:r>
            <a:r>
              <a:rPr lang="en-US" sz="2000" dirty="0"/>
              <a:t>at https://</a:t>
            </a:r>
            <a:r>
              <a:rPr lang="en-US" sz="2000" dirty="0" err="1"/>
              <a:t>www.rc.colorado.edu</a:t>
            </a:r>
            <a:r>
              <a:rPr lang="en-US" sz="2000" dirty="0"/>
              <a:t>/support/examples/</a:t>
            </a:r>
            <a:r>
              <a:rPr lang="en-US" sz="2000" dirty="0" err="1"/>
              <a:t>slurmtestjob</a:t>
            </a:r>
            <a:r>
              <a:rPr lang="en-US" sz="2000" dirty="0"/>
              <a:t> </a:t>
            </a:r>
          </a:p>
          <a:p>
            <a:pPr lvl="2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dirty="0" smtClean="0"/>
              <a:t>Do NOT compute on login or compile nodes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r>
              <a:rPr lang="en-US" dirty="0" smtClean="0"/>
              <a:t>Command:  </a:t>
            </a:r>
            <a:r>
              <a:rPr lang="en-US" dirty="0" err="1" smtClean="0"/>
              <a:t>salloc</a:t>
            </a:r>
            <a:r>
              <a:rPr lang="en-US" dirty="0" smtClean="0"/>
              <a:t> --</a:t>
            </a:r>
            <a:r>
              <a:rPr lang="en-US" dirty="0" err="1" smtClean="0"/>
              <a:t>qos</a:t>
            </a:r>
            <a:r>
              <a:rPr lang="en-US" dirty="0" smtClean="0"/>
              <a:t>=</a:t>
            </a:r>
            <a:r>
              <a:rPr lang="en-US" dirty="0" err="1" smtClean="0"/>
              <a:t>janus</a:t>
            </a:r>
            <a:r>
              <a:rPr lang="en-US" dirty="0" smtClean="0"/>
              <a:t>-debug 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a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--</a:t>
            </a:r>
            <a:r>
              <a:rPr lang="en-US" dirty="0" err="1" smtClean="0"/>
              <a:t>qos</a:t>
            </a:r>
            <a:r>
              <a:rPr lang="en-US" dirty="0" smtClean="0"/>
              <a:t>=&lt;queue&gt; file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297978"/>
            <a:ext cx="4299459" cy="4271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Previous code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torque</a:t>
            </a: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</a:t>
            </a:r>
            <a:r>
              <a:rPr lang="en-US" sz="2200" dirty="0" err="1" smtClean="0">
                <a:latin typeface="Bookman Old Style"/>
                <a:cs typeface="Bookman Old Style"/>
              </a:rPr>
              <a:t>moab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qsub</a:t>
            </a:r>
            <a:r>
              <a:rPr lang="en-US" sz="2200" dirty="0" smtClean="0">
                <a:latin typeface="Bookman Old Style"/>
                <a:cs typeface="Bookman Old Style"/>
              </a:rPr>
              <a:t> –q </a:t>
            </a:r>
            <a:r>
              <a:rPr lang="en-US" sz="2200" dirty="0" err="1" smtClean="0">
                <a:latin typeface="Bookman Old Style"/>
                <a:cs typeface="Bookman Old Style"/>
              </a:rPr>
              <a:t>janus</a:t>
            </a:r>
            <a:r>
              <a:rPr lang="en-US" sz="2200" dirty="0" smtClean="0">
                <a:latin typeface="Bookman Old Style"/>
                <a:cs typeface="Bookman Old Style"/>
              </a:rPr>
              <a:t>-debug </a:t>
            </a:r>
            <a:r>
              <a:rPr lang="en-US" sz="2200" dirty="0" err="1" smtClean="0">
                <a:latin typeface="Bookman Old Style"/>
                <a:cs typeface="Bookman Old Style"/>
              </a:rPr>
              <a:t>test.sh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qstat</a:t>
            </a:r>
            <a:r>
              <a:rPr lang="en-US" sz="2200" dirty="0" smtClean="0">
                <a:latin typeface="Bookman Old Style"/>
                <a:cs typeface="Bookman Old Style"/>
              </a:rPr>
              <a:t> –u $USER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6672" y="1297978"/>
            <a:ext cx="4161147" cy="4271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code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unload torque</a:t>
            </a: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unload </a:t>
            </a:r>
            <a:r>
              <a:rPr lang="en-US" sz="2200" dirty="0" err="1" smtClean="0">
                <a:latin typeface="Bookman Old Style"/>
                <a:cs typeface="Bookman Old Style"/>
              </a:rPr>
              <a:t>moab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</a:t>
            </a:r>
            <a:r>
              <a:rPr lang="en-US" sz="2200" dirty="0" err="1" smtClean="0">
                <a:latin typeface="Bookman Old Style"/>
                <a:cs typeface="Bookman Old Style"/>
              </a:rPr>
              <a:t>slurm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>
                <a:latin typeface="Bookman Old Style"/>
                <a:cs typeface="Bookman Old Style"/>
              </a:rPr>
              <a:t>s</a:t>
            </a:r>
            <a:r>
              <a:rPr lang="en-US" sz="2200" dirty="0" err="1" smtClean="0">
                <a:latin typeface="Bookman Old Style"/>
                <a:cs typeface="Bookman Old Style"/>
              </a:rPr>
              <a:t>batch</a:t>
            </a:r>
            <a:r>
              <a:rPr lang="en-US" sz="2200" dirty="0" smtClean="0">
                <a:latin typeface="Bookman Old Style"/>
                <a:cs typeface="Bookman Old Style"/>
              </a:rPr>
              <a:t> –</a:t>
            </a:r>
            <a:r>
              <a:rPr lang="en-US" sz="2200" dirty="0" err="1" smtClean="0">
                <a:latin typeface="Bookman Old Style"/>
                <a:cs typeface="Bookman Old Style"/>
              </a:rPr>
              <a:t>qos</a:t>
            </a:r>
            <a:r>
              <a:rPr lang="en-US" sz="2200" dirty="0">
                <a:latin typeface="Bookman Old Style"/>
                <a:cs typeface="Bookman Old Style"/>
              </a:rPr>
              <a:t>=</a:t>
            </a:r>
            <a:r>
              <a:rPr lang="en-US" sz="2200" dirty="0" err="1" smtClean="0">
                <a:latin typeface="Bookman Old Style"/>
                <a:cs typeface="Bookman Old Style"/>
              </a:rPr>
              <a:t>janus</a:t>
            </a:r>
            <a:r>
              <a:rPr lang="en-US" sz="2200" dirty="0" smtClean="0">
                <a:latin typeface="Bookman Old Style"/>
                <a:cs typeface="Bookman Old Style"/>
              </a:rPr>
              <a:t>-debug </a:t>
            </a:r>
            <a:r>
              <a:rPr lang="en-US" sz="2200" dirty="0" err="1" smtClean="0">
                <a:latin typeface="Bookman Old Style"/>
                <a:cs typeface="Bookman Old Style"/>
              </a:rPr>
              <a:t>test.sh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squeue</a:t>
            </a:r>
            <a:r>
              <a:rPr lang="en-US" sz="2200" dirty="0" smtClean="0">
                <a:latin typeface="Bookman Old Style"/>
                <a:cs typeface="Bookman Old Style"/>
              </a:rPr>
              <a:t> –u $USER</a:t>
            </a: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907" y="5721417"/>
            <a:ext cx="8628912" cy="641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More at https://</a:t>
            </a:r>
            <a:r>
              <a:rPr lang="en-US" dirty="0" err="1"/>
              <a:t>www.rc.colorado.edu</a:t>
            </a:r>
            <a:r>
              <a:rPr lang="en-US" dirty="0"/>
              <a:t>/support/examples/</a:t>
            </a:r>
            <a:r>
              <a:rPr lang="en-US" dirty="0" err="1"/>
              <a:t>slurmtestjob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6F664C"/>
                </a:solidFill>
              </a:rPr>
              <a:t>Outline</a:t>
            </a:r>
            <a:endParaRPr lang="en-US" sz="4000" dirty="0">
              <a:solidFill>
                <a:srgbClr val="6F66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is CU Research Computing?</a:t>
            </a:r>
          </a:p>
          <a:p>
            <a:r>
              <a:rPr lang="en-US" sz="2800" dirty="0" smtClean="0"/>
              <a:t>What is a supercomputer?</a:t>
            </a:r>
          </a:p>
          <a:p>
            <a:r>
              <a:rPr lang="en-US" sz="2800" dirty="0" smtClean="0"/>
              <a:t>Accessing resources</a:t>
            </a:r>
          </a:p>
          <a:p>
            <a:r>
              <a:rPr lang="en-US" sz="2800" dirty="0" smtClean="0"/>
              <a:t>General supercomputing information</a:t>
            </a:r>
          </a:p>
          <a:p>
            <a:pPr lvl="2"/>
            <a:r>
              <a:rPr lang="en-US" sz="2400" dirty="0" smtClean="0"/>
              <a:t>Job submission</a:t>
            </a:r>
          </a:p>
          <a:p>
            <a:pPr lvl="2"/>
            <a:r>
              <a:rPr lang="en-US" sz="2400" dirty="0" smtClean="0"/>
              <a:t>Storage types</a:t>
            </a:r>
          </a:p>
          <a:p>
            <a:pPr lvl="2"/>
            <a:r>
              <a:rPr lang="en-US" sz="2400" dirty="0" smtClean="0"/>
              <a:t>Keeping the system happy </a:t>
            </a:r>
          </a:p>
          <a:p>
            <a:pPr lvl="2"/>
            <a:r>
              <a:rPr lang="en-US" sz="2400" dirty="0" smtClean="0"/>
              <a:t>Using and installing software</a:t>
            </a:r>
          </a:p>
          <a:p>
            <a:pPr lvl="2"/>
            <a:r>
              <a:rPr lang="en-US" sz="2400" dirty="0" smtClean="0"/>
              <a:t>With examples!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 =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janus</a:t>
            </a:r>
            <a:r>
              <a:rPr lang="en-US" dirty="0" smtClean="0"/>
              <a:t>-debug</a:t>
            </a:r>
          </a:p>
          <a:p>
            <a:pPr lvl="1"/>
            <a:r>
              <a:rPr lang="en-US" dirty="0" smtClean="0"/>
              <a:t>Only debugging – no production work</a:t>
            </a:r>
          </a:p>
          <a:p>
            <a:pPr lvl="1"/>
            <a:r>
              <a:rPr lang="en-US" dirty="0" smtClean="0"/>
              <a:t>Maximum wall time 1 hour, 2 jobs per user</a:t>
            </a:r>
          </a:p>
          <a:p>
            <a:pPr lvl="2"/>
            <a:r>
              <a:rPr lang="en-US" dirty="0" smtClean="0"/>
              <a:t>(The maximum amount of time your job is allowed to run)</a:t>
            </a:r>
          </a:p>
          <a:p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Maximum wall time of 24 hours</a:t>
            </a:r>
          </a:p>
          <a:p>
            <a:r>
              <a:rPr lang="en-US" dirty="0" err="1" smtClean="0"/>
              <a:t>janus</a:t>
            </a:r>
            <a:r>
              <a:rPr lang="en-US" dirty="0" smtClean="0"/>
              <a:t>-long</a:t>
            </a:r>
          </a:p>
          <a:p>
            <a:pPr lvl="1"/>
            <a:r>
              <a:rPr lang="en-US" dirty="0" smtClean="0"/>
              <a:t>Maximum wall time of 168 hours; limited number of nodes</a:t>
            </a:r>
          </a:p>
          <a:p>
            <a:r>
              <a:rPr lang="en-US" dirty="0" err="1" smtClean="0"/>
              <a:t>himem</a:t>
            </a:r>
            <a:endParaRPr lang="en-US" dirty="0" smtClean="0"/>
          </a:p>
          <a:p>
            <a:r>
              <a:rPr lang="en-US" dirty="0" smtClean="0"/>
              <a:t>serial</a:t>
            </a:r>
          </a:p>
          <a:p>
            <a:r>
              <a:rPr lang="en-US" dirty="0" err="1" smtClean="0"/>
              <a:t>gpu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software is required to run a calculation across more than one processor core or more than one node</a:t>
            </a:r>
          </a:p>
          <a:p>
            <a:endParaRPr lang="en-US" dirty="0" smtClean="0"/>
          </a:p>
          <a:p>
            <a:r>
              <a:rPr lang="en-US" dirty="0" smtClean="0"/>
              <a:t>Sometimes the compiler can parallelize an algorithm, and frequently special libraries and functions can be used to abstract the parallelism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multiprocessing across cores in a single node</a:t>
            </a:r>
          </a:p>
          <a:p>
            <a:pPr lvl="1"/>
            <a:r>
              <a:rPr lang="en-US" dirty="0" smtClean="0"/>
              <a:t>Most compilers can auto-parallelize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MPI – Message Passing Interface</a:t>
            </a:r>
          </a:p>
          <a:p>
            <a:pPr lvl="1"/>
            <a:r>
              <a:rPr lang="en-US" dirty="0" smtClean="0"/>
              <a:t>Can parallelize across multiple nodes</a:t>
            </a:r>
          </a:p>
          <a:p>
            <a:pPr lvl="1"/>
            <a:r>
              <a:rPr lang="en-US" dirty="0" smtClean="0"/>
              <a:t>Libraries/functions compiled into executable </a:t>
            </a:r>
          </a:p>
          <a:p>
            <a:pPr lvl="1"/>
            <a:r>
              <a:rPr lang="en-US" dirty="0" smtClean="0"/>
              <a:t>Several implementations (</a:t>
            </a:r>
            <a:r>
              <a:rPr lang="en-US" dirty="0" err="1" smtClean="0"/>
              <a:t>OpenMPI</a:t>
            </a:r>
            <a:r>
              <a:rPr lang="en-US" dirty="0" smtClean="0"/>
              <a:t>, </a:t>
            </a:r>
            <a:r>
              <a:rPr lang="en-US" dirty="0" err="1" smtClean="0"/>
              <a:t>mvapich</a:t>
            </a:r>
            <a:r>
              <a:rPr lang="en-US" dirty="0" smtClean="0"/>
              <a:t>, </a:t>
            </a:r>
            <a:r>
              <a:rPr lang="en-US" dirty="0" err="1" smtClean="0"/>
              <a:t>mpich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Usually requires a fast interconnect (like 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More PBS Directives!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074615"/>
            <a:ext cx="4299459" cy="4552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cs typeface="Bookman Old Style"/>
              </a:rPr>
              <a:t>Previous code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900" dirty="0"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 smtClean="0">
                <a:latin typeface="Bookman Old Style"/>
                <a:cs typeface="Bookman Old Style"/>
              </a:rPr>
              <a:t>#PBS –l nodes=1:ppn=1, </a:t>
            </a:r>
            <a:r>
              <a:rPr lang="en-US" sz="1900" dirty="0" err="1" smtClean="0">
                <a:latin typeface="Bookman Old Style"/>
                <a:cs typeface="Bookman Old Style"/>
              </a:rPr>
              <a:t>walltime</a:t>
            </a:r>
            <a:r>
              <a:rPr lang="en-US" sz="1900" dirty="0" smtClean="0">
                <a:latin typeface="Bookman Old Style"/>
                <a:cs typeface="Bookman Old Style"/>
              </a:rPr>
              <a:t>=00:10:00</a:t>
            </a:r>
            <a:endParaRPr lang="en-US" sz="1900" dirty="0"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#PBS -q 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janus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-debug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</a:t>
            </a: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–o </a:t>
            </a:r>
            <a:r>
              <a:rPr lang="en-US" sz="1900" dirty="0" err="1" smtClean="0">
                <a:solidFill>
                  <a:schemeClr val="tx1"/>
                </a:solidFill>
                <a:latin typeface="Bookman Old Style"/>
                <a:cs typeface="Bookman Old Style"/>
              </a:rPr>
              <a:t>testjob.out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-N 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matlab_test_serial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-m be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</a:t>
            </a: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–M </a:t>
            </a:r>
            <a:r>
              <a:rPr lang="en-US" sz="1900" dirty="0" err="1" smtClean="0">
                <a:solidFill>
                  <a:schemeClr val="tx1"/>
                </a:solidFill>
                <a:latin typeface="Bookman Old Style"/>
                <a:cs typeface="Bookman Old Style"/>
              </a:rPr>
              <a:t>ralphie@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colorado.edu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000" dirty="0">
              <a:latin typeface="Bookman Old Style"/>
              <a:cs typeface="Bookman Old Styl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6672" y="1074616"/>
            <a:ext cx="4161147" cy="4552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code</a:t>
            </a:r>
          </a:p>
          <a:p>
            <a:pPr marL="114300" indent="0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–N 1 </a:t>
            </a: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</a:t>
            </a:r>
            <a:r>
              <a:rPr lang="en-US" dirty="0">
                <a:latin typeface="Bookman Old Style"/>
                <a:cs typeface="Bookman Old Style"/>
              </a:rPr>
              <a:t>-time=0</a:t>
            </a:r>
            <a:r>
              <a:rPr lang="en-US" dirty="0" smtClean="0">
                <a:latin typeface="Bookman Old Style"/>
                <a:cs typeface="Bookman Old Style"/>
              </a:rPr>
              <a:t>:10:</a:t>
            </a:r>
            <a:r>
              <a:rPr lang="en-US" dirty="0">
                <a:latin typeface="Bookman Old Style"/>
                <a:cs typeface="Bookman Old Style"/>
              </a:rPr>
              <a:t>00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</a:t>
            </a:r>
            <a:r>
              <a:rPr lang="en-US" dirty="0">
                <a:latin typeface="Bookman Old Style"/>
                <a:cs typeface="Bookman Old Style"/>
              </a:rPr>
              <a:t>SBATCH --</a:t>
            </a:r>
            <a:r>
              <a:rPr lang="en-US" dirty="0" err="1">
                <a:latin typeface="Bookman Old Style"/>
                <a:cs typeface="Bookman Old Style"/>
              </a:rPr>
              <a:t>qos</a:t>
            </a:r>
            <a:r>
              <a:rPr lang="en-US" dirty="0">
                <a:latin typeface="Bookman Old Style"/>
                <a:cs typeface="Bookman Old Style"/>
              </a:rPr>
              <a:t>=</a:t>
            </a:r>
            <a:r>
              <a:rPr lang="en-US" dirty="0" err="1">
                <a:latin typeface="Bookman Old Style"/>
                <a:cs typeface="Bookman Old Style"/>
              </a:rPr>
              <a:t>janus</a:t>
            </a:r>
            <a:r>
              <a:rPr lang="en-US" dirty="0">
                <a:latin typeface="Bookman Old Style"/>
                <a:cs typeface="Bookman Old Style"/>
              </a:rPr>
              <a:t>-debug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</a:t>
            </a:r>
            <a:r>
              <a:rPr lang="en-US" dirty="0">
                <a:latin typeface="Bookman Old Style"/>
                <a:cs typeface="Bookman Old Style"/>
              </a:rPr>
              <a:t>SBATCH -o </a:t>
            </a:r>
            <a:r>
              <a:rPr lang="en-US" dirty="0" err="1" smtClean="0">
                <a:latin typeface="Bookman Old Style"/>
                <a:cs typeface="Bookman Old Style"/>
              </a:rPr>
              <a:t>testjob.out</a:t>
            </a: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–J </a:t>
            </a:r>
            <a:r>
              <a:rPr lang="en-US" dirty="0" err="1" smtClean="0">
                <a:latin typeface="Bookman Old Style"/>
                <a:cs typeface="Bookman Old Style"/>
              </a:rPr>
              <a:t>matlab_test_serial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--mail-type begin, end</a:t>
            </a: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--mail-user </a:t>
            </a:r>
            <a:r>
              <a:rPr lang="en-US" dirty="0" err="1" smtClean="0">
                <a:latin typeface="Bookman Old Style"/>
                <a:cs typeface="Bookman Old Style"/>
              </a:rPr>
              <a:t>ralphie@colorado.edu</a:t>
            </a:r>
            <a:endParaRPr lang="en-US" dirty="0" smtClean="0">
              <a:latin typeface="Bookman Old Style"/>
              <a:cs typeface="Bookman Old Style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907" y="5721417"/>
            <a:ext cx="8628912" cy="641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More at https://</a:t>
            </a:r>
            <a:r>
              <a:rPr lang="en-US" dirty="0" err="1"/>
              <a:t>www.rc.colorado.edu</a:t>
            </a:r>
            <a:r>
              <a:rPr lang="en-US" dirty="0"/>
              <a:t>/support/examples/</a:t>
            </a:r>
            <a:r>
              <a:rPr lang="en-US" dirty="0" err="1"/>
              <a:t>slurmtestjob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Common software is available to everyone on the systems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module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module load &lt;package&gt;/&lt;version&gt;</a:t>
            </a:r>
          </a:p>
          <a:p>
            <a:r>
              <a:rPr lang="en-US" sz="2600" dirty="0" smtClean="0"/>
              <a:t>Can install your own software</a:t>
            </a:r>
          </a:p>
          <a:p>
            <a:pPr lvl="1"/>
            <a:r>
              <a:rPr lang="en-US" sz="2600" dirty="0" smtClean="0"/>
              <a:t>But you are responsible for support</a:t>
            </a:r>
          </a:p>
          <a:p>
            <a:pPr lvl="1"/>
            <a:r>
              <a:rPr lang="en-US" sz="2600" dirty="0" smtClean="0"/>
              <a:t>We are happy to assist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61640"/>
            <a:ext cx="7659687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Modules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333" y="1314848"/>
            <a:ext cx="8794750" cy="4973842"/>
          </a:xfrm>
        </p:spPr>
        <p:txBody>
          <a:bodyPr>
            <a:normAutofit/>
          </a:bodyPr>
          <a:lstStyle/>
          <a:p>
            <a:r>
              <a:rPr lang="en-US" b="1" dirty="0" smtClean="0"/>
              <a:t>Log in:</a:t>
            </a:r>
            <a:endParaRPr lang="en-US" b="1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ssh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username@login.rc.colorado.edu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rgbClr val="2F2B20"/>
                </a:solidFill>
                <a:latin typeface="Courier"/>
                <a:cs typeface="Courier"/>
              </a:rPr>
              <a:t>ssh</a:t>
            </a:r>
            <a:r>
              <a:rPr lang="en-US" dirty="0" smtClean="0">
                <a:solidFill>
                  <a:srgbClr val="2F2B20"/>
                </a:solidFill>
                <a:latin typeface="Courier"/>
                <a:cs typeface="Courier"/>
              </a:rPr>
              <a:t> janus-compile2</a:t>
            </a:r>
          </a:p>
          <a:p>
            <a:pPr lvl="1"/>
            <a:endParaRPr lang="en-US" dirty="0">
              <a:solidFill>
                <a:srgbClr val="2F2B20"/>
              </a:solidFill>
              <a:latin typeface="Courier"/>
              <a:cs typeface="Courier"/>
            </a:endParaRPr>
          </a:p>
          <a:p>
            <a:r>
              <a:rPr lang="en-US" b="1" dirty="0" smtClean="0"/>
              <a:t>List and load modules</a:t>
            </a:r>
            <a:endParaRPr lang="en-US" b="1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module list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module avail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module load </a:t>
            </a:r>
            <a:r>
              <a:rPr lang="en-US" dirty="0" err="1">
                <a:latin typeface="Courier"/>
                <a:cs typeface="Courier"/>
              </a:rPr>
              <a:t>openmpi</a:t>
            </a:r>
            <a:r>
              <a:rPr lang="en-US" dirty="0">
                <a:latin typeface="Courier"/>
                <a:cs typeface="Courier"/>
              </a:rPr>
              <a:t>/openmpi-1.8.0_intel-</a:t>
            </a:r>
            <a:r>
              <a:rPr lang="en-US" dirty="0" smtClean="0">
                <a:latin typeface="Courier"/>
                <a:cs typeface="Courier"/>
              </a:rPr>
              <a:t>13.0.0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module load </a:t>
            </a:r>
            <a:r>
              <a:rPr lang="en-US" dirty="0" err="1" smtClean="0">
                <a:latin typeface="Courier"/>
                <a:cs typeface="Courier"/>
              </a:rPr>
              <a:t>slurm</a:t>
            </a:r>
            <a:endParaRPr lang="en-US" dirty="0" smtClean="0">
              <a:latin typeface="Courier"/>
              <a:cs typeface="Courier"/>
            </a:endParaRPr>
          </a:p>
          <a:p>
            <a:pPr marL="41148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b="1" dirty="0" smtClean="0"/>
              <a:t>Compile parallel program</a:t>
            </a:r>
            <a:endParaRPr lang="en-US" b="1" dirty="0"/>
          </a:p>
          <a:p>
            <a:pPr lvl="1"/>
            <a:r>
              <a:rPr lang="en-US" dirty="0" err="1">
                <a:latin typeface="Courier"/>
                <a:cs typeface="Courier"/>
              </a:rPr>
              <a:t>mpicc</a:t>
            </a:r>
            <a:r>
              <a:rPr lang="en-US" dirty="0">
                <a:latin typeface="Courier"/>
                <a:cs typeface="Courier"/>
              </a:rPr>
              <a:t> -o hello </a:t>
            </a:r>
            <a:r>
              <a:rPr lang="en-US" dirty="0" err="1" smtClean="0">
                <a:latin typeface="Courier"/>
                <a:cs typeface="Courier"/>
              </a:rPr>
              <a:t>hello.c</a:t>
            </a:r>
            <a:endParaRPr lang="en-US" dirty="0" smtClean="0">
              <a:latin typeface="Courier"/>
              <a:cs typeface="Courier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7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333" y="1159164"/>
            <a:ext cx="8794750" cy="512952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Batch Script:</a:t>
            </a:r>
            <a:endParaRPr lang="en-US" b="1" dirty="0"/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</a:t>
            </a:r>
            <a:r>
              <a:rPr lang="en-US" dirty="0" smtClean="0">
                <a:latin typeface="Courier"/>
                <a:cs typeface="Courier"/>
              </a:rPr>
              <a:t>–N 2                       </a:t>
            </a:r>
            <a:r>
              <a:rPr lang="en-US" dirty="0">
                <a:latin typeface="Courier"/>
                <a:cs typeface="Courier"/>
              </a:rPr>
              <a:t># Number of requested nodes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ntasks</a:t>
            </a:r>
            <a:r>
              <a:rPr lang="en-US" dirty="0">
                <a:latin typeface="Courier"/>
                <a:cs typeface="Courier"/>
              </a:rPr>
              <a:t>-per-node=12       # number of cores per node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--time=1:00:00             # Max </a:t>
            </a:r>
            <a:r>
              <a:rPr lang="en-US" dirty="0" err="1">
                <a:latin typeface="Courier"/>
                <a:cs typeface="Courier"/>
              </a:rPr>
              <a:t>walltime</a:t>
            </a:r>
            <a:endParaRPr lang="en-US" dirty="0"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--job-name=</a:t>
            </a:r>
            <a:r>
              <a:rPr lang="en-US" dirty="0" err="1">
                <a:latin typeface="Courier"/>
                <a:cs typeface="Courier"/>
              </a:rPr>
              <a:t>SLURMDemo</a:t>
            </a:r>
            <a:r>
              <a:rPr lang="en-US" dirty="0">
                <a:latin typeface="Courier"/>
                <a:cs typeface="Courier"/>
              </a:rPr>
              <a:t>       # Job submission name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--output=</a:t>
            </a:r>
            <a:r>
              <a:rPr lang="en-US" dirty="0" err="1">
                <a:latin typeface="Courier"/>
                <a:cs typeface="Courier"/>
              </a:rPr>
              <a:t>SLURMDemo.out</a:t>
            </a:r>
            <a:r>
              <a:rPr lang="en-US" dirty="0">
                <a:latin typeface="Courier"/>
                <a:cs typeface="Courier"/>
              </a:rPr>
              <a:t>     # Output file name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-A &lt;account&gt;             # </a:t>
            </a:r>
            <a:r>
              <a:rPr lang="en-US" dirty="0" smtClean="0">
                <a:latin typeface="Courier"/>
                <a:cs typeface="Courier"/>
              </a:rPr>
              <a:t>Allocation</a:t>
            </a:r>
            <a:endParaRPr lang="en-US" dirty="0"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--mail-type=end          # Send Email on completion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--mail-user=&lt;</a:t>
            </a:r>
            <a:r>
              <a:rPr lang="en-US" dirty="0" err="1">
                <a:latin typeface="Courier"/>
                <a:cs typeface="Courier"/>
              </a:rPr>
              <a:t>your@email</a:t>
            </a:r>
            <a:r>
              <a:rPr lang="en-US" dirty="0">
                <a:latin typeface="Courier"/>
                <a:cs typeface="Courier"/>
              </a:rPr>
              <a:t>&gt; # </a:t>
            </a:r>
            <a:r>
              <a:rPr lang="en-US" dirty="0" smtClean="0">
                <a:latin typeface="Courier"/>
                <a:cs typeface="Courier"/>
              </a:rPr>
              <a:t>Email address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module load </a:t>
            </a:r>
            <a:r>
              <a:rPr lang="en-US" dirty="0" err="1">
                <a:latin typeface="Courier"/>
                <a:cs typeface="Courier"/>
              </a:rPr>
              <a:t>openmpi</a:t>
            </a:r>
            <a:r>
              <a:rPr lang="en-US" dirty="0">
                <a:latin typeface="Courier"/>
                <a:cs typeface="Courier"/>
              </a:rPr>
              <a:t>/openmpi-1.8.0_intel-13.0.0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mpirun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./hello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>
              <a:solidFill>
                <a:srgbClr val="2F2B20"/>
              </a:solidFill>
              <a:latin typeface="Courier"/>
              <a:cs typeface="Courier"/>
            </a:endParaRPr>
          </a:p>
          <a:p>
            <a:r>
              <a:rPr lang="en-US" b="1" dirty="0" smtClean="0"/>
              <a:t>Submit the job:</a:t>
            </a:r>
            <a:endParaRPr lang="en-US" b="1" dirty="0"/>
          </a:p>
          <a:p>
            <a:pPr lvl="1"/>
            <a:r>
              <a:rPr lang="en-US" dirty="0" err="1">
                <a:latin typeface="Courier"/>
                <a:cs typeface="Courier"/>
              </a:rPr>
              <a:t>sbatch</a:t>
            </a:r>
            <a:r>
              <a:rPr lang="en-US" dirty="0">
                <a:latin typeface="Courier"/>
                <a:cs typeface="Courier"/>
              </a:rPr>
              <a:t> --</a:t>
            </a:r>
            <a:r>
              <a:rPr lang="en-US" dirty="0" err="1">
                <a:latin typeface="Courier"/>
                <a:cs typeface="Courier"/>
              </a:rPr>
              <a:t>qos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janus</a:t>
            </a:r>
            <a:r>
              <a:rPr lang="en-US" dirty="0">
                <a:latin typeface="Courier"/>
                <a:cs typeface="Courier"/>
              </a:rPr>
              <a:t>-debug </a:t>
            </a:r>
            <a:r>
              <a:rPr lang="en-US" dirty="0" err="1" smtClean="0">
                <a:latin typeface="Courier"/>
                <a:cs typeface="Courier"/>
              </a:rPr>
              <a:t>slurmSub.sh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b="1" dirty="0" smtClean="0"/>
          </a:p>
          <a:p>
            <a:r>
              <a:rPr lang="en-US" b="1" dirty="0" smtClean="0"/>
              <a:t>Check job status:</a:t>
            </a:r>
            <a:endParaRPr lang="en-US" b="1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squeue</a:t>
            </a:r>
            <a:r>
              <a:rPr lang="en-US" dirty="0" smtClean="0">
                <a:latin typeface="Courier"/>
                <a:cs typeface="Courier"/>
              </a:rPr>
              <a:t> –q </a:t>
            </a:r>
            <a:r>
              <a:rPr lang="en-US" dirty="0" err="1" smtClean="0">
                <a:latin typeface="Courier"/>
                <a:cs typeface="Courier"/>
              </a:rPr>
              <a:t>janus</a:t>
            </a:r>
            <a:r>
              <a:rPr lang="en-US" dirty="0" smtClean="0">
                <a:latin typeface="Courier"/>
                <a:cs typeface="Courier"/>
              </a:rPr>
              <a:t>-debug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cat </a:t>
            </a:r>
            <a:r>
              <a:rPr lang="en-US" dirty="0" err="1" smtClean="0">
                <a:latin typeface="Courier"/>
                <a:cs typeface="Courier"/>
              </a:rPr>
              <a:t>SLURMDemo.out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61640"/>
            <a:ext cx="7659687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Data STORAGE and TRANSFER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Home </a:t>
            </a:r>
            <a:r>
              <a:rPr lang="en-US" b="1" dirty="0"/>
              <a:t>Directories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high </a:t>
            </a:r>
            <a:r>
              <a:rPr lang="en-US" dirty="0" smtClean="0"/>
              <a:t>performance; not for direct computational output</a:t>
            </a:r>
            <a:endParaRPr lang="en-US" dirty="0"/>
          </a:p>
          <a:p>
            <a:pPr lvl="1"/>
            <a:r>
              <a:rPr lang="en-US" dirty="0"/>
              <a:t>2 GB quota</a:t>
            </a:r>
          </a:p>
          <a:p>
            <a:pPr lvl="1"/>
            <a:r>
              <a:rPr lang="en-US" dirty="0"/>
              <a:t>/home/user1234</a:t>
            </a:r>
          </a:p>
          <a:p>
            <a:r>
              <a:rPr lang="en-US" b="1" dirty="0"/>
              <a:t>Project Spaces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high performance; can be used to store or share programs, input files, maybe small data files</a:t>
            </a:r>
          </a:p>
          <a:p>
            <a:pPr lvl="1"/>
            <a:r>
              <a:rPr lang="en-US" dirty="0"/>
              <a:t>250 GB quota</a:t>
            </a:r>
          </a:p>
          <a:p>
            <a:pPr lvl="1"/>
            <a:r>
              <a:rPr lang="en-US" dirty="0" smtClean="0"/>
              <a:t>/projects</a:t>
            </a:r>
            <a:r>
              <a:rPr lang="en-US" dirty="0"/>
              <a:t>/user1234</a:t>
            </a:r>
          </a:p>
          <a:p>
            <a:r>
              <a:rPr lang="en-US" b="1" dirty="0" err="1"/>
              <a:t>Lustre</a:t>
            </a:r>
            <a:r>
              <a:rPr lang="en-US" b="1" dirty="0"/>
              <a:t> Parallel Scratch </a:t>
            </a:r>
            <a:r>
              <a:rPr lang="en-US" b="1" dirty="0" err="1"/>
              <a:t>Filesystem</a:t>
            </a:r>
            <a:endParaRPr lang="en-US" b="1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hard quotas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created more than 180 days in the past may be purged at any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/</a:t>
            </a:r>
            <a:r>
              <a:rPr lang="en-US" dirty="0" err="1"/>
              <a:t>lustre</a:t>
            </a:r>
            <a:r>
              <a:rPr lang="en-US" dirty="0"/>
              <a:t>/</a:t>
            </a:r>
            <a:r>
              <a:rPr lang="en-US" dirty="0" err="1"/>
              <a:t>janus_scratch</a:t>
            </a:r>
            <a:r>
              <a:rPr lang="en-US" dirty="0"/>
              <a:t>/user1234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0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Keeping </a:t>
            </a:r>
            <a:r>
              <a:rPr lang="en-US" dirty="0" err="1" smtClean="0">
                <a:latin typeface="Tahoma"/>
                <a:cs typeface="Tahoma"/>
              </a:rPr>
              <a:t>Lustre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smtClean="0">
                <a:latin typeface="Tahoma"/>
                <a:cs typeface="Tahoma"/>
              </a:rPr>
              <a:t>Happy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Janus </a:t>
            </a:r>
            <a:r>
              <a:rPr lang="en-US" sz="2800" dirty="0" err="1" smtClean="0"/>
              <a:t>Lustre</a:t>
            </a:r>
            <a:r>
              <a:rPr lang="en-US" sz="2800" dirty="0" smtClean="0"/>
              <a:t> is tuned for large parallel I/O operations.</a:t>
            </a:r>
          </a:p>
          <a:p>
            <a:r>
              <a:rPr lang="en-US" sz="2800" dirty="0" smtClean="0"/>
              <a:t>Creating, reading, writing, or removing many small files simultaneously can cause performance problems.</a:t>
            </a:r>
          </a:p>
          <a:p>
            <a:r>
              <a:rPr lang="en-US" sz="2800" dirty="0" smtClean="0"/>
              <a:t>Don’t put more than 10,000 files in a single directory.</a:t>
            </a:r>
          </a:p>
          <a:p>
            <a:r>
              <a:rPr lang="en-US" sz="2800" dirty="0" smtClean="0"/>
              <a:t>Avoid “</a:t>
            </a:r>
            <a:r>
              <a:rPr lang="en-US" sz="2800" dirty="0" err="1" smtClean="0"/>
              <a:t>ls</a:t>
            </a:r>
            <a:r>
              <a:rPr lang="en-US" sz="2800" dirty="0" smtClean="0"/>
              <a:t> –l” in a large directory.</a:t>
            </a:r>
          </a:p>
          <a:p>
            <a:r>
              <a:rPr lang="en-US" sz="2800" dirty="0" smtClean="0"/>
              <a:t>Avoid shell wildcard expansions ( * ) in large directories.</a:t>
            </a:r>
          </a:p>
          <a:p>
            <a:pPr marL="114300" indent="0">
              <a:buNone/>
            </a:pPr>
            <a:endParaRPr lang="en-US" sz="2200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6F664C"/>
                </a:solidFill>
              </a:rPr>
              <a:t>What does Research Computing do?</a:t>
            </a:r>
            <a:endParaRPr lang="en-US" sz="4000" dirty="0">
              <a:solidFill>
                <a:srgbClr val="6F66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manage </a:t>
            </a:r>
          </a:p>
          <a:p>
            <a:pPr lvl="1"/>
            <a:r>
              <a:rPr lang="en-US" dirty="0" smtClean="0"/>
              <a:t>Shared large scale compute resources</a:t>
            </a:r>
          </a:p>
          <a:p>
            <a:pPr lvl="1"/>
            <a:r>
              <a:rPr lang="en-US" dirty="0" smtClean="0"/>
              <a:t>Large scale storage</a:t>
            </a:r>
          </a:p>
          <a:p>
            <a:pPr lvl="1"/>
            <a:r>
              <a:rPr lang="en-US" dirty="0" smtClean="0"/>
              <a:t>High-speed network without firewalls – </a:t>
            </a:r>
            <a:r>
              <a:rPr lang="en-US" dirty="0" err="1" smtClean="0"/>
              <a:t>ScienceDMZ</a:t>
            </a:r>
            <a:endParaRPr lang="en-US" dirty="0" smtClean="0"/>
          </a:p>
          <a:p>
            <a:pPr lvl="1"/>
            <a:r>
              <a:rPr lang="en-US" dirty="0" smtClean="0"/>
              <a:t>Software and tools</a:t>
            </a:r>
          </a:p>
          <a:p>
            <a:r>
              <a:rPr lang="en-US" sz="2800" dirty="0" smtClean="0"/>
              <a:t>We provide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onsulting support for building scientific workflows on the RC platform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Data management support in collaboration with the Libraries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6" y="16163"/>
            <a:ext cx="9004604" cy="1346917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Research Data Storage: </a:t>
            </a:r>
            <a:r>
              <a:rPr lang="en-US" dirty="0" err="1" smtClean="0">
                <a:latin typeface="Tahoma"/>
                <a:cs typeface="Tahoma"/>
              </a:rPr>
              <a:t>PetaLibrary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7976"/>
            <a:ext cx="8191533" cy="4770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NSF Major Research Instrumentation grant</a:t>
            </a:r>
          </a:p>
          <a:p>
            <a:r>
              <a:rPr lang="en-US" sz="2800" dirty="0" smtClean="0"/>
              <a:t>Long term storage option</a:t>
            </a:r>
          </a:p>
          <a:p>
            <a:r>
              <a:rPr lang="en-US" sz="2800" dirty="0" smtClean="0"/>
              <a:t>Keep data on spinning disk or tape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expertise and services around this storage</a:t>
            </a:r>
          </a:p>
          <a:p>
            <a:pPr lvl="1"/>
            <a:r>
              <a:rPr lang="en-US" sz="2800" dirty="0" smtClean="0"/>
              <a:t>Data management</a:t>
            </a:r>
          </a:p>
          <a:p>
            <a:pPr lvl="1"/>
            <a:r>
              <a:rPr lang="en-US" sz="2800" dirty="0" smtClean="0"/>
              <a:t>Consulting</a:t>
            </a:r>
          </a:p>
          <a:p>
            <a:r>
              <a:rPr lang="en-US" sz="2800" dirty="0"/>
              <a:t>No HIPAA, </a:t>
            </a:r>
            <a:r>
              <a:rPr lang="en-US" sz="2800" dirty="0" smtClean="0"/>
              <a:t>FERPA </a:t>
            </a:r>
            <a:r>
              <a:rPr lang="en-US" sz="2800" dirty="0"/>
              <a:t>data</a:t>
            </a:r>
          </a:p>
          <a:p>
            <a:r>
              <a:rPr lang="en-US" sz="2800" dirty="0"/>
              <a:t>Infrastructure guaranteed for 5 years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2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 dirty="0" smtClean="0">
                <a:solidFill>
                  <a:srgbClr val="6F664C"/>
                </a:solidFill>
              </a:rPr>
              <a:t>Data Sharing and Transfers</a:t>
            </a:r>
            <a:endParaRPr lang="en-US" i="0" u="none" strike="noStrike" cap="none" baseline="0" dirty="0">
              <a:solidFill>
                <a:srgbClr val="6F664C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98484"/>
              <a:buFont typeface="Arial"/>
              <a:buChar char="•"/>
            </a:pPr>
            <a:r>
              <a:rPr lang="en-US" sz="2800" b="1" i="1" dirty="0" smtClean="0"/>
              <a:t>Globus </a:t>
            </a:r>
            <a:r>
              <a:rPr lang="en-US" sz="2800" b="1" i="1" dirty="0"/>
              <a:t>tools</a:t>
            </a:r>
            <a:r>
              <a:rPr lang="en-US" sz="2800" dirty="0"/>
              <a:t>: Globus Online and </a:t>
            </a:r>
            <a:r>
              <a:rPr lang="en-US" sz="2800" dirty="0" err="1" smtClean="0"/>
              <a:t>gridftp</a:t>
            </a:r>
            <a:endParaRPr lang="en-US" sz="2800" dirty="0" smtClean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>
                <a:hlinkClick r:id="rId3"/>
              </a:rPr>
              <a:t>https://www.globus.org</a:t>
            </a:r>
            <a:endParaRPr lang="en-US" sz="2800" dirty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/>
              <a:t>Easier </a:t>
            </a:r>
            <a:r>
              <a:rPr lang="en-US" sz="2800" dirty="0"/>
              <a:t>external </a:t>
            </a:r>
            <a:r>
              <a:rPr lang="en-US" sz="2800" dirty="0" smtClean="0"/>
              <a:t>access without CU-RC account, especially for external collaborators</a:t>
            </a:r>
            <a:endParaRPr lang="en-US" sz="2800" dirty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 smtClean="0"/>
              <a:t>Endpoint:  </a:t>
            </a:r>
            <a:r>
              <a:rPr lang="en-US" sz="2800" dirty="0" err="1" smtClean="0"/>
              <a:t>colorado#gridftp</a:t>
            </a:r>
            <a:endParaRPr lang="en-US" sz="2800" dirty="0" smtClean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endParaRPr lang="en-US" sz="2800" dirty="0"/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98484"/>
              <a:buFont typeface="Arial"/>
              <a:buChar char="•"/>
            </a:pPr>
            <a:r>
              <a:rPr lang="en-US" sz="2800" b="1" i="1" dirty="0"/>
              <a:t>SSH</a:t>
            </a:r>
            <a:r>
              <a:rPr lang="en-US" sz="2800" dirty="0"/>
              <a:t>: </a:t>
            </a:r>
            <a:r>
              <a:rPr lang="en-US" sz="2800" dirty="0" err="1"/>
              <a:t>scp</a:t>
            </a:r>
            <a:r>
              <a:rPr lang="en-US" sz="2800" dirty="0"/>
              <a:t>, </a:t>
            </a:r>
            <a:r>
              <a:rPr lang="en-US" sz="2800" dirty="0" err="1"/>
              <a:t>sftp</a:t>
            </a:r>
            <a:r>
              <a:rPr lang="en-US" sz="2800" dirty="0"/>
              <a:t>, </a:t>
            </a:r>
            <a:r>
              <a:rPr lang="en-US" sz="2800" dirty="0" err="1"/>
              <a:t>rsync</a:t>
            </a:r>
            <a:endParaRPr lang="en-US" sz="2800" dirty="0"/>
          </a:p>
          <a:p>
            <a:pPr marL="640080" marR="0" lvl="1" indent="-23368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90277"/>
              <a:buFont typeface="Arial"/>
              <a:buChar char="•"/>
            </a:pPr>
            <a:r>
              <a:rPr lang="en-US" sz="2800" dirty="0"/>
              <a:t>Adequate for smaller </a:t>
            </a:r>
            <a:r>
              <a:rPr lang="en-US" sz="2800" dirty="0" smtClean="0"/>
              <a:t>transfers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90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5045242"/>
            <a:ext cx="7659687" cy="1168400"/>
          </a:xfrm>
        </p:spPr>
        <p:txBody>
          <a:bodyPr/>
          <a:lstStyle/>
          <a:p>
            <a:r>
              <a:rPr lang="en-US" dirty="0" smtClean="0"/>
              <a:t>Training, Consulting and Partnerships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3411704"/>
            <a:ext cx="6135687" cy="1633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Weekly tutorials on computational science and engineering topics</a:t>
            </a:r>
          </a:p>
          <a:p>
            <a:r>
              <a:rPr lang="en-US" sz="2800" dirty="0" err="1" smtClean="0"/>
              <a:t>Meetup</a:t>
            </a:r>
            <a:r>
              <a:rPr lang="en-US" sz="2800" dirty="0" smtClean="0"/>
              <a:t> group </a:t>
            </a:r>
          </a:p>
          <a:p>
            <a:pPr lvl="1"/>
            <a:r>
              <a:rPr lang="en-US" sz="2800" u="sng" dirty="0">
                <a:hlinkClick r:id="rId3"/>
              </a:rPr>
              <a:t>http://www.meetup.com/University-of-Colorado-Computational-Science-and-Engineering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All materials are online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researchcomputing.github.io</a:t>
            </a:r>
            <a:endParaRPr lang="en-US" sz="2800" dirty="0" smtClean="0"/>
          </a:p>
          <a:p>
            <a:r>
              <a:rPr lang="en-US" sz="3000" dirty="0" smtClean="0"/>
              <a:t>Various boot camps/tutorials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in building software </a:t>
            </a:r>
          </a:p>
          <a:p>
            <a:r>
              <a:rPr lang="en-US" sz="2800" dirty="0" smtClean="0"/>
              <a:t>Workflow efficiency</a:t>
            </a:r>
          </a:p>
          <a:p>
            <a:r>
              <a:rPr lang="en-US" sz="2800" dirty="0" smtClean="0"/>
              <a:t>Parallel performance debugging and profiling</a:t>
            </a:r>
          </a:p>
          <a:p>
            <a:r>
              <a:rPr lang="en-US" sz="2800" dirty="0" smtClean="0"/>
              <a:t>Data management</a:t>
            </a:r>
            <a:r>
              <a:rPr lang="en-US" sz="2800" dirty="0"/>
              <a:t> </a:t>
            </a:r>
            <a:r>
              <a:rPr lang="en-US" sz="2800" dirty="0" smtClean="0"/>
              <a:t>in collaboration with the Libraries</a:t>
            </a:r>
          </a:p>
          <a:p>
            <a:r>
              <a:rPr lang="en-US" sz="2800" dirty="0" smtClean="0"/>
              <a:t>Getting started with XSEDE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Data Management Plans and </a:t>
            </a:r>
            <a:r>
              <a:rPr lang="en-US" dirty="0" smtClean="0"/>
              <a:t>Practices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6474"/>
            <a:ext cx="8191533" cy="4412215"/>
          </a:xfrm>
        </p:spPr>
        <p:txBody>
          <a:bodyPr>
            <a:noAutofit/>
          </a:bodyPr>
          <a:lstStyle/>
          <a:p>
            <a:r>
              <a:rPr lang="en-US" sz="2600" dirty="0"/>
              <a:t>Internal grant this summer offered by the Vice Chancellor’s Office</a:t>
            </a:r>
          </a:p>
          <a:p>
            <a:pPr lvl="1"/>
            <a:r>
              <a:rPr lang="en-US" sz="2600" dirty="0"/>
              <a:t>August 15 close</a:t>
            </a:r>
          </a:p>
          <a:p>
            <a:pPr lvl="1"/>
            <a:r>
              <a:rPr lang="en-US" sz="2600" dirty="0"/>
              <a:t>Winners announced at Research Fair on 9/17</a:t>
            </a:r>
          </a:p>
          <a:p>
            <a:r>
              <a:rPr lang="en-US" sz="2600" dirty="0"/>
              <a:t>Grad students, postdocs, and faculty</a:t>
            </a:r>
          </a:p>
          <a:p>
            <a:r>
              <a:rPr lang="en-US" sz="2600" dirty="0"/>
              <a:t>Five people $2000 each</a:t>
            </a:r>
          </a:p>
          <a:p>
            <a:pPr lvl="1"/>
            <a:r>
              <a:rPr lang="en-US" sz="2600" dirty="0"/>
              <a:t>Arts and Humanities, Engineering, Life Sciences, Physical Sciences, and Social Sciences</a:t>
            </a:r>
          </a:p>
          <a:p>
            <a:pPr lvl="1"/>
            <a:r>
              <a:rPr lang="en-US" sz="2600" dirty="0"/>
              <a:t>General funds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Data Management Plans and </a:t>
            </a:r>
            <a:r>
              <a:rPr lang="en-US" dirty="0" smtClean="0"/>
              <a:t>Practices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0614"/>
            <a:ext cx="8191533" cy="4538076"/>
          </a:xfrm>
        </p:spPr>
        <p:txBody>
          <a:bodyPr/>
          <a:lstStyle/>
          <a:p>
            <a:r>
              <a:rPr lang="en-US" sz="3200" dirty="0"/>
              <a:t>Awards for data plans that describe best practices for their current data or a plan for the future</a:t>
            </a:r>
          </a:p>
          <a:p>
            <a:r>
              <a:rPr lang="en-US" sz="3200" dirty="0" smtClean="0">
                <a:hlinkClick r:id="rId2"/>
              </a:rPr>
              <a:t>http://data.colorado.edu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Please don’t hesitate to ask questions</a:t>
            </a:r>
          </a:p>
          <a:p>
            <a:pPr lvl="1"/>
            <a:r>
              <a:rPr lang="en-US" sz="3200" dirty="0"/>
              <a:t>Contact </a:t>
            </a:r>
            <a:r>
              <a:rPr lang="en-US" sz="3200" dirty="0">
                <a:hlinkClick r:id="rId3"/>
              </a:rPr>
              <a:t>Shelley.Knuth@</a:t>
            </a:r>
            <a:r>
              <a:rPr lang="en-US" sz="3200" dirty="0" smtClean="0">
                <a:hlinkClick r:id="rId3"/>
              </a:rPr>
              <a:t>colorado.edu</a:t>
            </a:r>
            <a:endParaRPr lang="en-US" sz="3200" dirty="0" smtClean="0"/>
          </a:p>
          <a:p>
            <a:pPr marL="41148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Conferences/Tutorials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0614"/>
            <a:ext cx="8191533" cy="4538076"/>
          </a:xfrm>
        </p:spPr>
        <p:txBody>
          <a:bodyPr/>
          <a:lstStyle/>
          <a:p>
            <a:r>
              <a:rPr lang="en-US" sz="3200" dirty="0" smtClean="0"/>
              <a:t>RMACC</a:t>
            </a:r>
          </a:p>
          <a:p>
            <a:r>
              <a:rPr lang="en-US" sz="3200" dirty="0" smtClean="0"/>
              <a:t>Data Management Boot camps</a:t>
            </a:r>
          </a:p>
          <a:p>
            <a:r>
              <a:rPr lang="en-US" sz="3200" dirty="0" smtClean="0"/>
              <a:t>“How to Use a Supercomputer”</a:t>
            </a:r>
          </a:p>
          <a:p>
            <a:r>
              <a:rPr lang="en-US" sz="3200" dirty="0" smtClean="0"/>
              <a:t>Others…?</a:t>
            </a:r>
          </a:p>
          <a:p>
            <a:pPr marL="41148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err="1" smtClean="0"/>
              <a:t>www.rc.colorado.edu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30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Computing -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3"/>
              </a:rPr>
              <a:t>rc-help@colorado.edu</a:t>
            </a:r>
            <a:endParaRPr lang="en-US" dirty="0" smtClean="0"/>
          </a:p>
          <a:p>
            <a:pPr lvl="1"/>
            <a:r>
              <a:rPr lang="en-US" dirty="0" smtClean="0"/>
              <a:t>Main contact email</a:t>
            </a:r>
          </a:p>
          <a:p>
            <a:pPr lvl="1"/>
            <a:r>
              <a:rPr lang="en-US" dirty="0" smtClean="0"/>
              <a:t>Will go into our ticket system</a:t>
            </a:r>
          </a:p>
          <a:p>
            <a:r>
              <a:rPr lang="en-US" dirty="0" smtClean="0">
                <a:hlinkClick r:id="rId4"/>
              </a:rPr>
              <a:t>http://www.rc.colorado.edu</a:t>
            </a:r>
            <a:r>
              <a:rPr lang="en-US" dirty="0" smtClean="0"/>
              <a:t> - main web site</a:t>
            </a:r>
          </a:p>
          <a:p>
            <a:r>
              <a:rPr lang="en-US" dirty="0" smtClean="0">
                <a:hlinkClick r:id="rId5"/>
              </a:rPr>
              <a:t>http://data.colorado.edu</a:t>
            </a:r>
            <a:r>
              <a:rPr lang="en-US" dirty="0" smtClean="0"/>
              <a:t> - data management resource</a:t>
            </a:r>
          </a:p>
          <a:p>
            <a:r>
              <a:rPr lang="en-US" dirty="0" smtClean="0"/>
              <a:t>Mailing Lists (announcements and collaboration)</a:t>
            </a:r>
          </a:p>
          <a:p>
            <a:pPr marL="411480" lvl="1" indent="0">
              <a:buNone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://lists.rc.colorado.edu/mailman/listinfo/rc-</a:t>
            </a:r>
            <a:r>
              <a:rPr lang="en-US" dirty="0" smtClean="0">
                <a:hlinkClick r:id="rId6"/>
              </a:rPr>
              <a:t>announce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@</a:t>
            </a:r>
            <a:r>
              <a:rPr lang="en-US" dirty="0" err="1"/>
              <a:t>CUBoulderRC</a:t>
            </a:r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err="1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://www.facebook.com/</a:t>
            </a:r>
            <a:r>
              <a:rPr lang="en-US" dirty="0" smtClean="0">
                <a:hlinkClick r:id="rId7"/>
              </a:rPr>
              <a:t>CuBoulderResearchComputing</a:t>
            </a:r>
            <a:endParaRPr lang="en-US" dirty="0" smtClean="0"/>
          </a:p>
          <a:p>
            <a:r>
              <a:rPr lang="en-US" dirty="0" err="1" smtClean="0"/>
              <a:t>Meetup</a:t>
            </a:r>
            <a:r>
              <a:rPr lang="en-US" dirty="0" err="1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://www.meetup.com/University-of-Colorado-Computational-Science-and-Engineering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906" y="6558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085347"/>
            <a:ext cx="7659687" cy="1168400"/>
          </a:xfrm>
        </p:spPr>
        <p:txBody>
          <a:bodyPr/>
          <a:lstStyle/>
          <a:p>
            <a:r>
              <a:rPr lang="en-US" dirty="0" smtClean="0"/>
              <a:t>Janus Supercomputer and Other compute resources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722313" y="3211178"/>
            <a:ext cx="6135687" cy="16335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CU’s supercomputer is one large computer made up of many smaller computers and processors</a:t>
            </a:r>
          </a:p>
          <a:p>
            <a:r>
              <a:rPr lang="en-US" sz="2800" dirty="0" smtClean="0"/>
              <a:t>Each computer is called a node</a:t>
            </a:r>
          </a:p>
          <a:p>
            <a:r>
              <a:rPr lang="en-US" sz="2800" dirty="0"/>
              <a:t>Each node has processors/cores</a:t>
            </a:r>
          </a:p>
          <a:p>
            <a:pPr lvl="1"/>
            <a:r>
              <a:rPr lang="en-US" sz="2800" dirty="0"/>
              <a:t>Carry out the instructions of the </a:t>
            </a:r>
            <a:r>
              <a:rPr lang="en-US" sz="2800" dirty="0" smtClean="0"/>
              <a:t>computer</a:t>
            </a:r>
          </a:p>
          <a:p>
            <a:r>
              <a:rPr lang="en-US" sz="2800" dirty="0" smtClean="0"/>
              <a:t>Within a supercomputer, all these different computers talk to each other through a communications network</a:t>
            </a:r>
          </a:p>
          <a:p>
            <a:pPr lvl="1"/>
            <a:r>
              <a:rPr lang="en-US" sz="2800" dirty="0" smtClean="0"/>
              <a:t>On Janus – </a:t>
            </a:r>
            <a:r>
              <a:rPr lang="en-US" sz="2800" dirty="0" err="1" smtClean="0"/>
              <a:t>InfiniBand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Supercomputers give you the opportunity to solve problems that are too complex for the desktop</a:t>
            </a:r>
          </a:p>
          <a:p>
            <a:pPr lvl="1"/>
            <a:r>
              <a:rPr lang="en-US" sz="3000" dirty="0" smtClean="0"/>
              <a:t>Might take hours, days, weeks, months, years </a:t>
            </a:r>
          </a:p>
          <a:p>
            <a:pPr lvl="1"/>
            <a:r>
              <a:rPr lang="en-US" sz="3000" dirty="0" smtClean="0"/>
              <a:t>If you use a supercomputer, might only take minutes, hours, days, or weeks</a:t>
            </a:r>
          </a:p>
          <a:p>
            <a:r>
              <a:rPr lang="en-US" sz="3000" dirty="0"/>
              <a:t>U</a:t>
            </a:r>
            <a:r>
              <a:rPr lang="en-US" sz="3000" dirty="0" smtClean="0"/>
              <a:t>seful for problems that require large amounts of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27" y="16164"/>
            <a:ext cx="8325853" cy="1143000"/>
          </a:xfrm>
        </p:spPr>
        <p:txBody>
          <a:bodyPr/>
          <a:lstStyle/>
          <a:p>
            <a:r>
              <a:rPr lang="en-US" dirty="0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063889"/>
              </p:ext>
            </p:extLst>
          </p:nvPr>
        </p:nvGraphicFramePr>
        <p:xfrm>
          <a:off x="457200" y="1314450"/>
          <a:ext cx="81915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21"/>
                <a:gridCol w="4665579"/>
                <a:gridCol w="1510632"/>
                <a:gridCol w="1296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Super Computer Center (Guangzhou,</a:t>
                      </a:r>
                      <a:r>
                        <a:rPr lang="en-US" baseline="0" dirty="0" smtClean="0"/>
                        <a:t> China)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54902.4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Oak Ridge National Laboratory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DOE/NNSA/LLNL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Sequoia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RIKEN Advanced Institute</a:t>
                      </a:r>
                      <a:r>
                        <a:rPr lang="en-US" baseline="0" dirty="0" smtClean="0"/>
                        <a:t> for Computational Science (Japan)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DOE/Argonne National Lab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10066.3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Swiss National Supercomputing Centre (Switzerland)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 </a:t>
                      </a:r>
                      <a:r>
                        <a:rPr lang="en-US" dirty="0" err="1" smtClean="0"/>
                        <a:t>Daint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7788.9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Texas Advanced Computing Center (United</a:t>
                      </a:r>
                      <a:r>
                        <a:rPr lang="en-US" baseline="0" dirty="0" smtClean="0"/>
                        <a:t>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Stampede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8520.1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Forschungszentrum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Juelich</a:t>
                      </a:r>
                      <a:r>
                        <a:rPr lang="en-US" dirty="0" smtClean="0"/>
                        <a:t> (Germany)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DOE/NNSA/LLNL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Vulcan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(Undisclosed) (United States)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Undisclosed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07/29/14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3157" y="974498"/>
            <a:ext cx="17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www.top500.org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984" y="1159164"/>
            <a:ext cx="629240" cy="49738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7200" dirty="0" smtClean="0"/>
              <a:t>≈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rc-template.potx</Template>
  <TotalTime>18681</TotalTime>
  <Words>2689</Words>
  <Application>Microsoft Macintosh PowerPoint</Application>
  <PresentationFormat>On-screen Show (4:3)</PresentationFormat>
  <Paragraphs>530</Paragraphs>
  <Slides>38</Slides>
  <Notes>26</Notes>
  <HiddenSlides>7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rc-template</vt:lpstr>
      <vt:lpstr>1_Custom Design</vt:lpstr>
      <vt:lpstr>Custom Design</vt:lpstr>
      <vt:lpstr>Introduction to Supercomputing  with Janus</vt:lpstr>
      <vt:lpstr>Outline</vt:lpstr>
      <vt:lpstr>What does Research Computing do?</vt:lpstr>
      <vt:lpstr>Research Computing - Contact</vt:lpstr>
      <vt:lpstr>Janus Supercomputer and Other compute resources</vt:lpstr>
      <vt:lpstr>What Is a Supercomputer?</vt:lpstr>
      <vt:lpstr>Why Use a Supercomputer?</vt:lpstr>
      <vt:lpstr>World’s Fastest Supercomputers</vt:lpstr>
      <vt:lpstr>Computers and Cars - Analogy</vt:lpstr>
      <vt:lpstr>Computers and Cars - Analogy</vt:lpstr>
      <vt:lpstr>Hardware - Janus Supercomputer</vt:lpstr>
      <vt:lpstr>Additional Compute Resources</vt:lpstr>
      <vt:lpstr>Different Node Types</vt:lpstr>
      <vt:lpstr>ACCESSING and utilizing RC RESOURCES</vt:lpstr>
      <vt:lpstr>Initial Steps to Use RC Systems</vt:lpstr>
      <vt:lpstr>Logging In</vt:lpstr>
      <vt:lpstr>Job Scheduling</vt:lpstr>
      <vt:lpstr>Running Jobs</vt:lpstr>
      <vt:lpstr>Slurm</vt:lpstr>
      <vt:lpstr>Quality of Service = Queues</vt:lpstr>
      <vt:lpstr>Parallel Computation</vt:lpstr>
      <vt:lpstr>No More PBS Directives!</vt:lpstr>
      <vt:lpstr>Software</vt:lpstr>
      <vt:lpstr>EXAMPLES</vt:lpstr>
      <vt:lpstr>Login and Modules example</vt:lpstr>
      <vt:lpstr>Submit Batch Job example</vt:lpstr>
      <vt:lpstr>Data STORAGE and TRANSFER</vt:lpstr>
      <vt:lpstr>Storage Spaces</vt:lpstr>
      <vt:lpstr>Keeping Lustre Happy</vt:lpstr>
      <vt:lpstr>Research Data Storage: PetaLibrary</vt:lpstr>
      <vt:lpstr>Data Sharing and Transfers</vt:lpstr>
      <vt:lpstr>Training, Consulting and Partnerships</vt:lpstr>
      <vt:lpstr>Training</vt:lpstr>
      <vt:lpstr>Consulting</vt:lpstr>
      <vt:lpstr>Best Data Management Plans and Practices Competition</vt:lpstr>
      <vt:lpstr>Best Data Management Plans and Practices Competition</vt:lpstr>
      <vt:lpstr>Upcoming Conferences/Tutorials</vt:lpstr>
      <vt:lpstr>Thank you!  Questions?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Hauser</dc:creator>
  <cp:lastModifiedBy>Shelley Knuth</cp:lastModifiedBy>
  <cp:revision>243</cp:revision>
  <cp:lastPrinted>2014-05-07T16:35:22Z</cp:lastPrinted>
  <dcterms:created xsi:type="dcterms:W3CDTF">2010-10-20T17:30:19Z</dcterms:created>
  <dcterms:modified xsi:type="dcterms:W3CDTF">2014-08-15T22:51:16Z</dcterms:modified>
</cp:coreProperties>
</file>