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  <p:sldMasterId id="2147483661" r:id="rId2"/>
  </p:sldMasterIdLst>
  <p:notesMasterIdLst>
    <p:notesMasterId r:id="rId26"/>
  </p:notesMasterIdLst>
  <p:sldIdLst>
    <p:sldId id="256" r:id="rId3"/>
    <p:sldId id="291" r:id="rId4"/>
    <p:sldId id="303" r:id="rId5"/>
    <p:sldId id="258" r:id="rId6"/>
    <p:sldId id="259" r:id="rId7"/>
    <p:sldId id="262" r:id="rId8"/>
    <p:sldId id="296" r:id="rId9"/>
    <p:sldId id="264" r:id="rId10"/>
    <p:sldId id="268" r:id="rId11"/>
    <p:sldId id="272" r:id="rId12"/>
    <p:sldId id="298" r:id="rId13"/>
    <p:sldId id="267" r:id="rId14"/>
    <p:sldId id="269" r:id="rId15"/>
    <p:sldId id="270" r:id="rId16"/>
    <p:sldId id="271" r:id="rId17"/>
    <p:sldId id="260" r:id="rId18"/>
    <p:sldId id="261" r:id="rId19"/>
    <p:sldId id="278" r:id="rId20"/>
    <p:sldId id="263" r:id="rId21"/>
    <p:sldId id="302" r:id="rId22"/>
    <p:sldId id="304" r:id="rId23"/>
    <p:sldId id="273" r:id="rId24"/>
    <p:sldId id="274" r:id="rId2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2592" y="-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79050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endParaRPr lang="en" sz="1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4124212"/>
            <a:ext cx="8458200" cy="95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50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274636"/>
            <a:ext cx="8686800" cy="155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274636"/>
            <a:ext cx="8686800" cy="155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274636"/>
            <a:ext cx="8686800" cy="155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5875079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hyperlink" Target="http://www.usap-data.org/entry/NSF-ANT07-39464/2013-01-22_09-39-50/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hyperlink" Target="http://www.dcc.ac.uk/resources/metadata-standards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atadryad.org/" TargetMode="External"/><Relationship Id="rId4" Type="http://schemas.openxmlformats.org/officeDocument/2006/relationships/hyperlink" Target="http://figshare.com/" TargetMode="External"/><Relationship Id="rId5" Type="http://schemas.openxmlformats.org/officeDocument/2006/relationships/hyperlink" Target="http://www.earth-syst-sci-data.net/5/57/2013/essd-5-57-2013.pdf" TargetMode="Externa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hyperlink" Target="http://dmptool.org/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ata.colorado.edu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US" TargetMode="External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hyperlink" Target="https://flic.kr/p/h4RV3y" TargetMode="External"/><Relationship Id="rId12" Type="http://schemas.openxmlformats.org/officeDocument/2006/relationships/hyperlink" Target="https://flic.kr/p/jRk9Fp" TargetMode="External"/><Relationship Id="rId13" Type="http://schemas.openxmlformats.org/officeDocument/2006/relationships/hyperlink" Target="https://flic.kr/p/7GaoYw" TargetMode="External"/><Relationship Id="rId14" Type="http://schemas.openxmlformats.org/officeDocument/2006/relationships/hyperlink" Target="https://flic.kr/p/6tV5SZ" TargetMode="External"/><Relationship Id="rId15" Type="http://schemas.openxmlformats.org/officeDocument/2006/relationships/hyperlink" Target="https://flic.kr/p/9q6g4U" TargetMode="External"/><Relationship Id="rId16" Type="http://schemas.openxmlformats.org/officeDocument/2006/relationships/hyperlink" Target="https://flic.kr/p/9rnTdL" TargetMode="External"/><Relationship Id="rId17" Type="http://schemas.openxmlformats.org/officeDocument/2006/relationships/hyperlink" Target="https://flic.kr/p/8FDzn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flic.kr/p/bJDnpB" TargetMode="External"/><Relationship Id="rId4" Type="http://schemas.openxmlformats.org/officeDocument/2006/relationships/hyperlink" Target="https://flic.kr/p/dywxTR" TargetMode="External"/><Relationship Id="rId5" Type="http://schemas.openxmlformats.org/officeDocument/2006/relationships/hyperlink" Target="https://flic.kr/p/fnzLPk" TargetMode="External"/><Relationship Id="rId6" Type="http://schemas.openxmlformats.org/officeDocument/2006/relationships/hyperlink" Target="https://flic.kr/p/ctRpEw" TargetMode="External"/><Relationship Id="rId7" Type="http://schemas.openxmlformats.org/officeDocument/2006/relationships/hyperlink" Target="https://flic.kr/p/cE8fns" TargetMode="External"/><Relationship Id="rId8" Type="http://schemas.openxmlformats.org/officeDocument/2006/relationships/hyperlink" Target="https://flic.kr/p/cKHzQ" TargetMode="External"/><Relationship Id="rId9" Type="http://schemas.openxmlformats.org/officeDocument/2006/relationships/hyperlink" Target="https://flic.kr/p/avgZqq" TargetMode="External"/><Relationship Id="rId10" Type="http://schemas.openxmlformats.org/officeDocument/2006/relationships/hyperlink" Target="https://flic.kr/p/9BZ7r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000">
                <a:solidFill>
                  <a:schemeClr val="lt1"/>
                </a:solidFill>
              </a:rPr>
              <a:t>Best Practices for Data Management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5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September 24, 2014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 Data Storage:  </a:t>
            </a:r>
            <a:r>
              <a:rPr lang="en-US" dirty="0" err="1">
                <a:solidFill>
                  <a:schemeClr val="bg1"/>
                </a:solidFill>
              </a:rPr>
              <a:t>PetaLibrary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NSF Major Research Instrumentation grant</a:t>
            </a:r>
          </a:p>
          <a:p>
            <a:pPr marL="457200" lvl="1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Data collections from faculty and students</a:t>
            </a:r>
          </a:p>
          <a:p>
            <a:pPr marL="457200" lvl="1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Deposition and archival of data</a:t>
            </a:r>
          </a:p>
          <a:p>
            <a:pPr marL="457200" lvl="1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Researchers pay for the medium (disk or tape)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 HIPAA, FERPA, ITAR data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Infrastructure guaranteed for 5 years</a:t>
            </a:r>
          </a:p>
          <a:p>
            <a:endParaRPr lang="en-US" dirty="0" smtClean="0"/>
          </a:p>
          <a:p>
            <a:endParaRPr lang="en-US" dirty="0" smtClean="0"/>
          </a:p>
          <a:p>
            <a:pPr marL="11430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  <a:ea typeface="Helvetica Neue"/>
                <a:sym typeface="Helvetica Neue"/>
              </a:rPr>
              <a:t>PetaLibrary</a:t>
            </a:r>
            <a:r>
              <a:rPr lang="en-US" dirty="0">
                <a:solidFill>
                  <a:srgbClr val="FFFFFF"/>
                </a:solidFill>
                <a:ea typeface="Helvetica Neue"/>
                <a:sym typeface="Helvetica Neue"/>
              </a:rPr>
              <a:t> Storage Options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4" name="Shape 128"/>
          <p:cNvSpPr txBox="1">
            <a:spLocks/>
          </p:cNvSpPr>
          <p:nvPr/>
        </p:nvSpPr>
        <p:spPr>
          <a:xfrm>
            <a:off x="609600" y="17526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228600">
              <a:spcBef>
                <a:spcPts val="440"/>
              </a:spcBef>
              <a:buClrTx/>
              <a:buSzPct val="98484"/>
              <a:buFont typeface="Arial"/>
              <a:buChar char="•"/>
            </a:pPr>
            <a:r>
              <a:rPr lang="en-US" sz="2200" b="1" i="1" dirty="0" smtClean="0">
                <a:solidFill>
                  <a:schemeClr val="bg1"/>
                </a:solidFill>
              </a:rPr>
              <a:t>Active</a:t>
            </a:r>
            <a:r>
              <a:rPr lang="en-US" sz="2200" dirty="0" smtClean="0">
                <a:solidFill>
                  <a:schemeClr val="bg1"/>
                </a:solidFill>
              </a:rPr>
              <a:t>: for data that is written or read frequently</a:t>
            </a:r>
          </a:p>
          <a:p>
            <a:pPr marL="640080" lvl="1" indent="-233680">
              <a:spcBef>
                <a:spcPts val="440"/>
              </a:spcBef>
              <a:buClrTx/>
              <a:buSzPct val="90277"/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Always stored on spinning disk</a:t>
            </a:r>
          </a:p>
          <a:p>
            <a:pPr marL="640080" lvl="1" indent="-233680">
              <a:spcBef>
                <a:spcPts val="440"/>
              </a:spcBef>
              <a:buClrTx/>
              <a:buSzPct val="90277"/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Mounted on CU-RC compute resources (NFS, GPFS)</a:t>
            </a:r>
          </a:p>
          <a:p>
            <a:pPr marL="640080" lvl="1" indent="-233680">
              <a:spcBef>
                <a:spcPts val="440"/>
              </a:spcBef>
              <a:buClrTx/>
              <a:buSzPct val="90277"/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Accessible via certain protocols from outside CU-RC</a:t>
            </a:r>
          </a:p>
          <a:p>
            <a:pPr marL="640080" lvl="1" indent="-233680">
              <a:spcBef>
                <a:spcPts val="440"/>
              </a:spcBef>
              <a:buClrTx/>
              <a:buSzPct val="90277"/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Option for second copy on tape or on disk in a different building</a:t>
            </a:r>
          </a:p>
          <a:p>
            <a:pPr marL="342900" indent="-228600">
              <a:spcBef>
                <a:spcPts val="440"/>
              </a:spcBef>
              <a:buClrTx/>
              <a:buSzPct val="98484"/>
              <a:buFont typeface="Arial"/>
              <a:buChar char="•"/>
            </a:pPr>
            <a:r>
              <a:rPr lang="en-US" sz="2200" b="1" i="1" dirty="0" smtClean="0">
                <a:solidFill>
                  <a:schemeClr val="bg1"/>
                </a:solidFill>
              </a:rPr>
              <a:t>Archive</a:t>
            </a:r>
            <a:r>
              <a:rPr lang="en-US" sz="2200" dirty="0" smtClean="0">
                <a:solidFill>
                  <a:schemeClr val="bg1"/>
                </a:solidFill>
              </a:rPr>
              <a:t>: for data that is accessed infrequently</a:t>
            </a:r>
          </a:p>
          <a:p>
            <a:pPr marL="640080" lvl="1" indent="-233680">
              <a:spcBef>
                <a:spcPts val="440"/>
              </a:spcBef>
              <a:buClrTx/>
              <a:buSzPct val="90277"/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Stored on a combination of disk and tape</a:t>
            </a:r>
          </a:p>
          <a:p>
            <a:pPr marL="640080" lvl="1" indent="-233680">
              <a:spcBef>
                <a:spcPts val="440"/>
              </a:spcBef>
              <a:buClrTx/>
              <a:buSzPct val="90277"/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Not mounted on compute resources</a:t>
            </a:r>
          </a:p>
          <a:p>
            <a:pPr marL="640080" lvl="1" indent="-233680">
              <a:spcBef>
                <a:spcPts val="440"/>
              </a:spcBef>
              <a:buClrTx/>
              <a:buSzPct val="90277"/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Accessible via certain protocols from outside CU-RC</a:t>
            </a:r>
          </a:p>
          <a:p>
            <a:pPr marL="640080" lvl="1" indent="-233680">
              <a:spcBef>
                <a:spcPts val="440"/>
              </a:spcBef>
              <a:buClrTx/>
              <a:buSzPct val="90277"/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Option for additional copy on tape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6231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What is metadata?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Basic metadata should include: 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Title</a:t>
            </a:r>
          </a:p>
          <a:p>
            <a:pPr rt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Creators</a:t>
            </a:r>
          </a:p>
          <a:p>
            <a:pPr rt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Date(s)</a:t>
            </a:r>
          </a:p>
          <a:p>
            <a:pPr rt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Version</a:t>
            </a:r>
          </a:p>
          <a:p>
            <a:pPr rt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Identifiers (for published data)</a:t>
            </a:r>
          </a:p>
          <a:p>
            <a:pPr rt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Location (online and/or physical)</a:t>
            </a:r>
          </a:p>
          <a:p>
            <a:pPr rt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Archive/Distributor (for archived data</a:t>
            </a:r>
            <a:r>
              <a:rPr lang="en" dirty="0" smtClean="0">
                <a:solidFill>
                  <a:schemeClr val="lt1"/>
                </a:solidFill>
              </a:rPr>
              <a:t>)</a:t>
            </a:r>
            <a:endParaRPr lang="en-US" dirty="0" smtClean="0">
              <a:solidFill>
                <a:schemeClr val="lt1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lang="en-US" dirty="0">
              <a:solidFill>
                <a:schemeClr val="lt1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lang="en-US" dirty="0" smtClean="0">
              <a:solidFill>
                <a:schemeClr val="lt1"/>
              </a:solidFill>
            </a:endParaRPr>
          </a:p>
          <a:p>
            <a:pPr lvl="1"/>
            <a:r>
              <a:rPr lang="en-US" sz="3000" dirty="0">
                <a:solidFill>
                  <a:srgbClr val="FFFFFF"/>
                </a:solidFill>
              </a:rPr>
              <a:t>It’s data about data!</a:t>
            </a:r>
          </a:p>
          <a:p>
            <a:pPr rtl="0">
              <a:spcBef>
                <a:spcPts val="0"/>
              </a:spcBef>
              <a:buNone/>
            </a:pPr>
            <a:endParaRPr lang="en" dirty="0">
              <a:solidFill>
                <a:schemeClr val="lt1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do I create metadata?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4" name="Shape 138"/>
          <p:cNvSpPr txBox="1">
            <a:spLocks/>
          </p:cNvSpPr>
          <p:nvPr/>
        </p:nvSpPr>
        <p:spPr>
          <a:xfrm>
            <a:off x="609600" y="17526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As simple as a text file!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Example:</a:t>
            </a:r>
          </a:p>
          <a:p>
            <a:endParaRPr lang="en-US" u="sng" dirty="0" smtClean="0">
              <a:solidFill>
                <a:schemeClr val="bg1"/>
              </a:solidFill>
              <a:hlinkClick r:id="rId4"/>
            </a:endParaRPr>
          </a:p>
          <a:p>
            <a:r>
              <a:rPr lang="en-US" u="sng" dirty="0" smtClean="0">
                <a:solidFill>
                  <a:schemeClr val="bg1"/>
                </a:solidFill>
                <a:hlinkClick r:id="rId4"/>
              </a:rPr>
              <a:t>http://www.usap-data.org/entry/NSF-ANT07-39464/2013-01-22_09-39-50/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Other options: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Standardized XML code</a:t>
            </a:r>
          </a:p>
          <a:p>
            <a:endParaRPr lang="en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l="-2000" r="-3000" b="-4000"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Good metadata should: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Follow community- or discipline-based standards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400" u="sng" dirty="0">
                <a:solidFill>
                  <a:schemeClr val="lt1"/>
                </a:solidFill>
                <a:hlinkClick r:id="rId4"/>
              </a:rPr>
              <a:t>http://www.dcc.ac.uk/resources/metadata-standards</a:t>
            </a:r>
          </a:p>
          <a:p>
            <a:pPr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Use consistent and documented conventions in the absence of standards</a:t>
            </a:r>
          </a:p>
          <a:p>
            <a:pPr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Allow intended users to: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chemeClr val="lt1"/>
                </a:solidFill>
              </a:rPr>
              <a:t>Discover data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chemeClr val="lt1"/>
                </a:solidFill>
              </a:rPr>
              <a:t>Understand data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chemeClr val="lt1"/>
                </a:solidFill>
              </a:rPr>
              <a:t>Reuse data</a:t>
            </a:r>
          </a:p>
          <a:p>
            <a:pPr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8080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do we care about research data management?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594800"/>
            <a:ext cx="8229600" cy="604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FFFFFF"/>
                </a:solidFill>
              </a:rPr>
              <a:t>Good for science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chemeClr val="lt1"/>
                </a:solidFill>
              </a:rPr>
              <a:t>Reproducibility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chemeClr val="lt1"/>
                </a:solidFill>
              </a:rPr>
              <a:t>Efficiency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chemeClr val="lt1"/>
                </a:solidFill>
              </a:rPr>
              <a:t>Innovation</a:t>
            </a:r>
          </a:p>
          <a:p>
            <a:pPr lvl="0" rtl="0">
              <a:spcBef>
                <a:spcPts val="0"/>
              </a:spcBef>
              <a:buNone/>
            </a:pPr>
            <a:endParaRPr sz="3600" b="1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FFFFFF"/>
                </a:solidFill>
              </a:rPr>
              <a:t>Good for you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 smtClean="0">
                <a:solidFill>
                  <a:schemeClr val="lt1"/>
                </a:solidFill>
              </a:rPr>
              <a:t>More usage </a:t>
            </a:r>
            <a:r>
              <a:rPr lang="en" dirty="0">
                <a:solidFill>
                  <a:schemeClr val="lt1"/>
                </a:solidFill>
              </a:rPr>
              <a:t>(including citations</a:t>
            </a:r>
            <a:r>
              <a:rPr lang="en" dirty="0" smtClean="0">
                <a:solidFill>
                  <a:schemeClr val="lt1"/>
                </a:solidFill>
              </a:rPr>
              <a:t>)</a:t>
            </a:r>
            <a:endParaRPr lang="en-US" dirty="0" smtClean="0">
              <a:solidFill>
                <a:schemeClr val="lt1"/>
              </a:solidFill>
            </a:endParaRPr>
          </a:p>
          <a:p>
            <a:pPr marL="457200" indent="-419100">
              <a:buClr>
                <a:schemeClr val="lt1"/>
              </a:buClr>
              <a:buFont typeface="Arial"/>
              <a:buChar char="●"/>
            </a:pPr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en-US" dirty="0" smtClean="0">
                <a:solidFill>
                  <a:schemeClr val="bg1"/>
                </a:solidFill>
              </a:rPr>
              <a:t>ore exposure to potential collaborators</a:t>
            </a:r>
            <a:endParaRPr lang="en" dirty="0">
              <a:solidFill>
                <a:schemeClr val="lt1"/>
              </a:solidFill>
            </a:endParaRP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 smtClean="0">
                <a:solidFill>
                  <a:schemeClr val="lt1"/>
                </a:solidFill>
              </a:rPr>
              <a:t>More </a:t>
            </a:r>
            <a:r>
              <a:rPr lang="en" dirty="0">
                <a:solidFill>
                  <a:schemeClr val="lt1"/>
                </a:solidFill>
              </a:rPr>
              <a:t>competitive grant </a:t>
            </a:r>
            <a:r>
              <a:rPr lang="en" dirty="0" smtClean="0">
                <a:solidFill>
                  <a:schemeClr val="lt1"/>
                </a:solidFill>
              </a:rPr>
              <a:t>applications</a:t>
            </a:r>
            <a:endParaRPr lang="en-US" dirty="0" smtClean="0">
              <a:solidFill>
                <a:schemeClr val="lt1"/>
              </a:solidFill>
            </a:endParaRP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endParaRPr lang="en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Increased Visibility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By: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Archiving data in a disciplinary repository</a:t>
            </a:r>
          </a:p>
          <a:p>
            <a:pPr marL="450850"/>
            <a:r>
              <a:rPr lang="en-US" dirty="0" smtClean="0"/>
              <a:t>Example: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Dryad</a:t>
            </a:r>
            <a:endParaRPr lang="en-US" dirty="0" smtClean="0"/>
          </a:p>
          <a:p>
            <a:pPr marL="450850"/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Publishing data</a:t>
            </a:r>
          </a:p>
          <a:p>
            <a:pPr marL="915988" indent="-457200">
              <a:buFont typeface="Arial"/>
              <a:buChar char="•"/>
            </a:pPr>
            <a:r>
              <a:rPr lang="en-US" dirty="0" smtClean="0"/>
              <a:t>Publishing data sets</a:t>
            </a:r>
          </a:p>
          <a:p>
            <a:pPr marL="458788"/>
            <a:r>
              <a:rPr lang="en-US" dirty="0" smtClean="0"/>
              <a:t>	Example:</a:t>
            </a:r>
            <a:r>
              <a:rPr lang="en-US" dirty="0"/>
              <a:t> </a:t>
            </a:r>
            <a:r>
              <a:rPr lang="en-US" dirty="0" err="1" smtClean="0">
                <a:hlinkClick r:id="rId4"/>
              </a:rPr>
              <a:t>Figshare</a:t>
            </a:r>
            <a:endParaRPr lang="en-US" dirty="0" smtClean="0"/>
          </a:p>
          <a:p>
            <a:pPr marL="458788"/>
            <a:endParaRPr lang="en-US" dirty="0" smtClean="0"/>
          </a:p>
          <a:p>
            <a:pPr marL="915988" indent="-457200">
              <a:buFont typeface="Arial"/>
              <a:buChar char="•"/>
            </a:pPr>
            <a:r>
              <a:rPr lang="en-US" dirty="0" smtClean="0"/>
              <a:t>Publishing peer-reviewed data papers</a:t>
            </a:r>
          </a:p>
          <a:p>
            <a:pPr marL="458788"/>
            <a:r>
              <a:rPr lang="en-US" dirty="0" smtClean="0"/>
              <a:t>	Example:</a:t>
            </a:r>
            <a:r>
              <a:rPr lang="en-US" dirty="0"/>
              <a:t> </a:t>
            </a:r>
            <a:r>
              <a:rPr lang="en-US" sz="1400" dirty="0" smtClean="0">
                <a:hlinkClick r:id="rId5"/>
              </a:rPr>
              <a:t>http</a:t>
            </a:r>
            <a:r>
              <a:rPr lang="en-US" sz="1400" dirty="0">
                <a:hlinkClick r:id="rId5"/>
              </a:rPr>
              <a:t>://www.earth-syst-sci-data.net/5/57/2013/essd-5-57-2013.pdf</a:t>
            </a:r>
            <a:endParaRPr lang="en-US" sz="1400" dirty="0" smtClean="0"/>
          </a:p>
          <a:p>
            <a:pPr marL="915988" indent="-4572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897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</a:rPr>
              <a:t>Data Management Plans for Grants</a:t>
            </a: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1. Go to DMPTool (</a:t>
            </a:r>
            <a:r>
              <a:rPr lang="en" u="sng" dirty="0">
                <a:solidFill>
                  <a:schemeClr val="lt1"/>
                </a:solidFill>
                <a:hlinkClick r:id="rId4"/>
              </a:rPr>
              <a:t>http://dmptool.org</a:t>
            </a:r>
            <a:r>
              <a:rPr lang="en" dirty="0">
                <a:solidFill>
                  <a:schemeClr val="lt1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2. Log in with institutional credentials (or create an account)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3. Find appropriate funding agency template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4. Fill out each section of the DMP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5. Export file for grant application or other use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lt2"/>
                </a:solidFill>
              </a:rPr>
              <a:t>Presenters</a:t>
            </a:r>
            <a:endParaRPr lang="en" dirty="0">
              <a:solidFill>
                <a:schemeClr val="lt2"/>
              </a:solidFill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Andrew Johnson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Research Data Librarian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University Libraries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Shelley Knuth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Research Data Specialist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Research Computing</a:t>
            </a:r>
          </a:p>
        </p:txBody>
      </p:sp>
    </p:spTree>
    <p:extLst>
      <p:ext uri="{BB962C8B-B14F-4D97-AF65-F5344CB8AC3E}">
        <p14:creationId xmlns:p14="http://schemas.microsoft.com/office/powerpoint/2010/main" val="58489152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lt2"/>
                </a:solidFill>
              </a:rPr>
              <a:t>Internal Competitions</a:t>
            </a:r>
            <a:endParaRPr lang="en" dirty="0">
              <a:solidFill>
                <a:schemeClr val="lt2"/>
              </a:solidFill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Innovative Seed Grants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Best Digital Data Management Plans and </a:t>
            </a:r>
            <a:r>
              <a:rPr lang="en-US" dirty="0" smtClean="0">
                <a:solidFill>
                  <a:schemeClr val="tx1"/>
                </a:solidFill>
              </a:rPr>
              <a:t>Practices</a:t>
            </a:r>
          </a:p>
          <a:p>
            <a:pPr marL="914400" indent="-450850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2014 Winners:</a:t>
            </a:r>
          </a:p>
          <a:p>
            <a:pPr marL="463550" lvl="2"/>
            <a:r>
              <a:rPr lang="en-US" dirty="0" smtClean="0">
                <a:solidFill>
                  <a:schemeClr val="tx1"/>
                </a:solidFill>
              </a:rPr>
              <a:t>	L</a:t>
            </a:r>
            <a:r>
              <a:rPr lang="en-US" dirty="0">
                <a:solidFill>
                  <a:schemeClr val="tx1"/>
                </a:solidFill>
              </a:rPr>
              <a:t>. Erin Baxter (</a:t>
            </a:r>
            <a:r>
              <a:rPr lang="en-US" dirty="0" smtClean="0">
                <a:solidFill>
                  <a:schemeClr val="tx1"/>
                </a:solidFill>
              </a:rPr>
              <a:t>Anthropology)</a:t>
            </a:r>
          </a:p>
          <a:p>
            <a:pPr marL="463550" lvl="2"/>
            <a:r>
              <a:rPr lang="en-US" dirty="0" smtClean="0">
                <a:solidFill>
                  <a:schemeClr val="tx1"/>
                </a:solidFill>
              </a:rPr>
              <a:t>	Joanna </a:t>
            </a:r>
            <a:r>
              <a:rPr lang="en-US" dirty="0" err="1">
                <a:solidFill>
                  <a:schemeClr val="tx1"/>
                </a:solidFill>
              </a:rPr>
              <a:t>Boehnert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smtClean="0">
                <a:solidFill>
                  <a:schemeClr val="tx1"/>
                </a:solidFill>
              </a:rPr>
              <a:t>CIRES)</a:t>
            </a:r>
          </a:p>
          <a:p>
            <a:pPr marL="463550" lvl="2"/>
            <a:r>
              <a:rPr lang="en-US" dirty="0" smtClean="0">
                <a:solidFill>
                  <a:schemeClr val="tx1"/>
                </a:solidFill>
              </a:rPr>
              <a:t>	Lindsay </a:t>
            </a:r>
            <a:r>
              <a:rPr lang="en-US" dirty="0">
                <a:solidFill>
                  <a:schemeClr val="tx1"/>
                </a:solidFill>
              </a:rPr>
              <a:t>Skog (</a:t>
            </a:r>
            <a:r>
              <a:rPr lang="en-US" dirty="0" smtClean="0">
                <a:solidFill>
                  <a:schemeClr val="tx1"/>
                </a:solidFill>
              </a:rPr>
              <a:t>Geography)</a:t>
            </a:r>
          </a:p>
          <a:p>
            <a:pPr marL="463550" lvl="2"/>
            <a:r>
              <a:rPr lang="en-US" dirty="0" smtClean="0">
                <a:solidFill>
                  <a:schemeClr val="tx1"/>
                </a:solidFill>
              </a:rPr>
              <a:t>	Yuko </a:t>
            </a:r>
            <a:r>
              <a:rPr lang="en-US" dirty="0">
                <a:solidFill>
                  <a:schemeClr val="tx1"/>
                </a:solidFill>
              </a:rPr>
              <a:t>Munakata (</a:t>
            </a:r>
            <a:r>
              <a:rPr lang="en-US" dirty="0" smtClean="0">
                <a:solidFill>
                  <a:schemeClr val="tx1"/>
                </a:solidFill>
              </a:rPr>
              <a:t>Psychology and Neuroscience)</a:t>
            </a:r>
            <a:endParaRPr lang="en-US" dirty="0">
              <a:solidFill>
                <a:schemeClr val="tx1"/>
              </a:solidFill>
            </a:endParaRPr>
          </a:p>
          <a:p>
            <a:pPr marL="908050" indent="-45720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2014 Honorable Mention:</a:t>
            </a:r>
          </a:p>
          <a:p>
            <a:pPr marL="450850"/>
            <a:r>
              <a:rPr lang="en-US" sz="2400" dirty="0" smtClean="0">
                <a:solidFill>
                  <a:schemeClr val="tx1"/>
                </a:solidFill>
              </a:rPr>
              <a:t>	Julie </a:t>
            </a:r>
            <a:r>
              <a:rPr lang="en-US" sz="2400" dirty="0">
                <a:solidFill>
                  <a:schemeClr val="tx1"/>
                </a:solidFill>
              </a:rPr>
              <a:t>Lundquist </a:t>
            </a:r>
            <a:r>
              <a:rPr lang="en-US" sz="2400" dirty="0" smtClean="0">
                <a:solidFill>
                  <a:schemeClr val="tx1"/>
                </a:solidFill>
              </a:rPr>
              <a:t>(ATOC)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7073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lt2"/>
                </a:solidFill>
              </a:rPr>
              <a:t>Campus Resources</a:t>
            </a:r>
            <a:endParaRPr lang="en" dirty="0">
              <a:solidFill>
                <a:schemeClr val="lt2"/>
              </a:solidFill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Research Data Services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Website: 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http://data.colorado.edu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Email: data-help@colorado.edu</a:t>
            </a:r>
          </a:p>
        </p:txBody>
      </p:sp>
    </p:spTree>
    <p:extLst>
      <p:ext uri="{BB962C8B-B14F-4D97-AF65-F5344CB8AC3E}">
        <p14:creationId xmlns:p14="http://schemas.microsoft.com/office/powerpoint/2010/main" val="32348772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Thank you!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Copyright 2014 by Andrew Johnson and Shelley Knuth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lt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This work is licensed under a</a:t>
            </a:r>
            <a:r>
              <a:rPr lang="en">
                <a:solidFill>
                  <a:schemeClr val="lt1"/>
                </a:solidFill>
                <a:hlinkClick r:id="rId3"/>
              </a:rPr>
              <a:t> </a:t>
            </a:r>
            <a:r>
              <a:rPr lang="en" u="sng">
                <a:solidFill>
                  <a:schemeClr val="lt1"/>
                </a:solidFill>
                <a:hlinkClick r:id="rId3"/>
              </a:rPr>
              <a:t>Creative Commons Attribution 3.0 Unported License</a:t>
            </a:r>
            <a:r>
              <a:rPr lang="en">
                <a:solidFill>
                  <a:schemeClr val="lt1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chemeClr val="lt1"/>
              </a:solidFill>
            </a:endParaRPr>
          </a:p>
        </p:txBody>
      </p:sp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2900" y="4206050"/>
            <a:ext cx="952825" cy="33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Image credits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chemeClr val="lt1"/>
                </a:solidFill>
              </a:rPr>
              <a:t>Slide </a:t>
            </a:r>
            <a:r>
              <a:rPr lang="en" sz="1200" dirty="0" smtClean="0">
                <a:solidFill>
                  <a:schemeClr val="lt1"/>
                </a:solidFill>
              </a:rPr>
              <a:t>4: </a:t>
            </a:r>
            <a:r>
              <a:rPr lang="en" sz="1200" dirty="0">
                <a:solidFill>
                  <a:schemeClr val="lt1"/>
                </a:solidFill>
              </a:rPr>
              <a:t>“Data”, </a:t>
            </a:r>
            <a:r>
              <a:rPr lang="en" sz="1200" u="sng" dirty="0">
                <a:solidFill>
                  <a:schemeClr val="lt1"/>
                </a:solidFill>
                <a:hlinkClick r:id="rId3"/>
              </a:rPr>
              <a:t>https://flic.kr/p/bJDnpB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chemeClr val="lt1"/>
                </a:solidFill>
              </a:rPr>
              <a:t>Slide </a:t>
            </a:r>
            <a:r>
              <a:rPr lang="en" sz="1200" dirty="0" smtClean="0">
                <a:solidFill>
                  <a:schemeClr val="lt1"/>
                </a:solidFill>
              </a:rPr>
              <a:t>5: </a:t>
            </a:r>
            <a:r>
              <a:rPr lang="en" sz="1200" dirty="0">
                <a:solidFill>
                  <a:schemeClr val="lt1"/>
                </a:solidFill>
              </a:rPr>
              <a:t>“Earth's City Lights 1994”, </a:t>
            </a:r>
            <a:r>
              <a:rPr lang="en" sz="1200" u="sng" dirty="0">
                <a:solidFill>
                  <a:schemeClr val="lt1"/>
                </a:solidFill>
                <a:hlinkClick r:id="rId4"/>
              </a:rPr>
              <a:t>https://</a:t>
            </a:r>
            <a:r>
              <a:rPr lang="en" sz="1200" u="sng" dirty="0" smtClean="0">
                <a:solidFill>
                  <a:schemeClr val="lt1"/>
                </a:solidFill>
                <a:hlinkClick r:id="rId4"/>
              </a:rPr>
              <a:t>flic.kr/p/dywxTR</a:t>
            </a:r>
          </a:p>
          <a:p>
            <a:r>
              <a:rPr lang="en" sz="1200" dirty="0">
                <a:solidFill>
                  <a:schemeClr val="lt1"/>
                </a:solidFill>
              </a:rPr>
              <a:t>Slide </a:t>
            </a:r>
            <a:r>
              <a:rPr lang="en" sz="1200" dirty="0" smtClean="0">
                <a:solidFill>
                  <a:schemeClr val="lt1"/>
                </a:solidFill>
              </a:rPr>
              <a:t>6: </a:t>
            </a:r>
            <a:r>
              <a:rPr lang="en" sz="1200" dirty="0">
                <a:solidFill>
                  <a:schemeClr val="lt1"/>
                </a:solidFill>
              </a:rPr>
              <a:t>“Social graph”, </a:t>
            </a:r>
            <a:r>
              <a:rPr lang="en" sz="1200" u="sng" dirty="0">
                <a:solidFill>
                  <a:schemeClr val="lt1"/>
                </a:solidFill>
                <a:hlinkClick r:id="rId5"/>
              </a:rPr>
              <a:t>https://</a:t>
            </a:r>
            <a:r>
              <a:rPr lang="en" sz="1200" u="sng" dirty="0" smtClean="0">
                <a:solidFill>
                  <a:schemeClr val="lt1"/>
                </a:solidFill>
                <a:hlinkClick r:id="rId5"/>
              </a:rPr>
              <a:t>flic.kr/p/fnzLPk</a:t>
            </a:r>
          </a:p>
          <a:p>
            <a:pPr lvl="0"/>
            <a:r>
              <a:rPr lang="en" sz="1200" dirty="0" smtClean="0">
                <a:solidFill>
                  <a:schemeClr val="lt1"/>
                </a:solidFill>
              </a:rPr>
              <a:t>Slide </a:t>
            </a:r>
            <a:r>
              <a:rPr lang="en" sz="1200" dirty="0">
                <a:solidFill>
                  <a:schemeClr val="lt1"/>
                </a:solidFill>
              </a:rPr>
              <a:t>7</a:t>
            </a:r>
            <a:r>
              <a:rPr lang="en" sz="1200" dirty="0" smtClean="0">
                <a:solidFill>
                  <a:schemeClr val="lt1"/>
                </a:solidFill>
              </a:rPr>
              <a:t>: </a:t>
            </a:r>
            <a:r>
              <a:rPr lang="en" sz="1200" dirty="0">
                <a:solidFill>
                  <a:schemeClr val="lt1"/>
                </a:solidFill>
              </a:rPr>
              <a:t>“The Cat's Paw Remastered”, </a:t>
            </a:r>
            <a:r>
              <a:rPr lang="en" sz="1200" u="sng" dirty="0">
                <a:solidFill>
                  <a:schemeClr val="lt1"/>
                </a:solidFill>
                <a:hlinkClick r:id="rId6"/>
              </a:rPr>
              <a:t>https://</a:t>
            </a:r>
            <a:r>
              <a:rPr lang="en" sz="1200" u="sng" dirty="0" smtClean="0">
                <a:solidFill>
                  <a:schemeClr val="lt1"/>
                </a:solidFill>
                <a:hlinkClick r:id="rId6"/>
              </a:rPr>
              <a:t>flic.kr/p/ctRpEw</a:t>
            </a:r>
          </a:p>
          <a:p>
            <a:r>
              <a:rPr lang="en" sz="1200" dirty="0">
                <a:solidFill>
                  <a:schemeClr val="lt1"/>
                </a:solidFill>
              </a:rPr>
              <a:t>Slide </a:t>
            </a:r>
            <a:r>
              <a:rPr lang="en" sz="1200" dirty="0" smtClean="0">
                <a:solidFill>
                  <a:schemeClr val="lt1"/>
                </a:solidFill>
              </a:rPr>
              <a:t>8: </a:t>
            </a:r>
            <a:r>
              <a:rPr lang="en" sz="1200" dirty="0">
                <a:solidFill>
                  <a:schemeClr val="lt1"/>
                </a:solidFill>
              </a:rPr>
              <a:t>“Landsat data of Beijing in 2010”, </a:t>
            </a:r>
            <a:r>
              <a:rPr lang="en" sz="1200" u="sng" dirty="0">
                <a:solidFill>
                  <a:schemeClr val="lt1"/>
                </a:solidFill>
                <a:hlinkClick r:id="rId7"/>
              </a:rPr>
              <a:t>https://</a:t>
            </a:r>
            <a:r>
              <a:rPr lang="en" sz="1200" u="sng" dirty="0" smtClean="0">
                <a:solidFill>
                  <a:schemeClr val="lt1"/>
                </a:solidFill>
                <a:hlinkClick r:id="rId7"/>
              </a:rPr>
              <a:t>flic.kr/p/cE8fns</a:t>
            </a:r>
          </a:p>
          <a:p>
            <a:pPr lvl="0"/>
            <a:r>
              <a:rPr lang="en" sz="1200" dirty="0">
                <a:solidFill>
                  <a:schemeClr val="lt1"/>
                </a:solidFill>
              </a:rPr>
              <a:t>Slide </a:t>
            </a:r>
            <a:r>
              <a:rPr lang="en" sz="1200" dirty="0" smtClean="0">
                <a:solidFill>
                  <a:schemeClr val="lt1"/>
                </a:solidFill>
              </a:rPr>
              <a:t>9: </a:t>
            </a:r>
            <a:r>
              <a:rPr lang="en" sz="1200" dirty="0">
                <a:solidFill>
                  <a:schemeClr val="lt1"/>
                </a:solidFill>
              </a:rPr>
              <a:t>“Card catalogs at Sterling Memorial Library, kept only for appearances”, </a:t>
            </a:r>
            <a:r>
              <a:rPr lang="en" sz="1200" u="sng" dirty="0">
                <a:solidFill>
                  <a:schemeClr val="lt1"/>
                </a:solidFill>
                <a:hlinkClick r:id="rId8"/>
              </a:rPr>
              <a:t>https://</a:t>
            </a:r>
            <a:r>
              <a:rPr lang="en" sz="1200" u="sng" dirty="0" smtClean="0">
                <a:solidFill>
                  <a:schemeClr val="lt1"/>
                </a:solidFill>
                <a:hlinkClick r:id="rId8"/>
              </a:rPr>
              <a:t>flic.kr/p/cKHzQ</a:t>
            </a:r>
            <a:endParaRPr lang="en" sz="1200" dirty="0" smtClean="0">
              <a:solidFill>
                <a:schemeClr val="lt1"/>
              </a:solidFill>
            </a:endParaRPr>
          </a:p>
          <a:p>
            <a:r>
              <a:rPr lang="en" sz="1200" dirty="0" smtClean="0">
                <a:solidFill>
                  <a:schemeClr val="lt1"/>
                </a:solidFill>
              </a:rPr>
              <a:t>Slides 10-11: </a:t>
            </a:r>
            <a:r>
              <a:rPr lang="en" sz="1200" dirty="0">
                <a:solidFill>
                  <a:schemeClr val="lt1"/>
                </a:solidFill>
              </a:rPr>
              <a:t>“Geography of Twitter @replies”,  </a:t>
            </a:r>
            <a:r>
              <a:rPr lang="en" sz="1200" u="sng" dirty="0">
                <a:solidFill>
                  <a:schemeClr val="lt1"/>
                </a:solidFill>
                <a:hlinkClick r:id="rId9"/>
              </a:rPr>
              <a:t>https://</a:t>
            </a:r>
            <a:r>
              <a:rPr lang="en" sz="1200" u="sng" dirty="0" smtClean="0">
                <a:solidFill>
                  <a:schemeClr val="lt1"/>
                </a:solidFill>
                <a:hlinkClick r:id="rId9"/>
              </a:rPr>
              <a:t>flic.kr/p/avgZqq</a:t>
            </a:r>
            <a:endParaRPr lang="en" sz="1200" dirty="0" smtClean="0">
              <a:solidFill>
                <a:schemeClr val="lt1"/>
              </a:solidFill>
            </a:endParaRPr>
          </a:p>
          <a:p>
            <a:pPr lvl="0"/>
            <a:r>
              <a:rPr lang="en" sz="1200" dirty="0">
                <a:solidFill>
                  <a:schemeClr val="lt1"/>
                </a:solidFill>
              </a:rPr>
              <a:t>Slide 12: “Metadata”, </a:t>
            </a:r>
            <a:r>
              <a:rPr lang="en" sz="1200" u="sng" dirty="0">
                <a:solidFill>
                  <a:schemeClr val="lt1"/>
                </a:solidFill>
                <a:hlinkClick r:id="rId10"/>
              </a:rPr>
              <a:t>https://</a:t>
            </a:r>
            <a:r>
              <a:rPr lang="en" sz="1200" u="sng" dirty="0" smtClean="0">
                <a:solidFill>
                  <a:schemeClr val="lt1"/>
                </a:solidFill>
                <a:hlinkClick r:id="rId10"/>
              </a:rPr>
              <a:t>flic.kr/p/9BZ7rG</a:t>
            </a:r>
          </a:p>
          <a:p>
            <a:r>
              <a:rPr lang="en" sz="1200" dirty="0">
                <a:solidFill>
                  <a:schemeClr val="lt1"/>
                </a:solidFill>
              </a:rPr>
              <a:t>Slide </a:t>
            </a:r>
            <a:r>
              <a:rPr lang="en" sz="1200" dirty="0" smtClean="0">
                <a:solidFill>
                  <a:schemeClr val="lt1"/>
                </a:solidFill>
              </a:rPr>
              <a:t>13: </a:t>
            </a:r>
            <a:r>
              <a:rPr lang="en" sz="1200" dirty="0">
                <a:solidFill>
                  <a:schemeClr val="lt1"/>
                </a:solidFill>
              </a:rPr>
              <a:t>“Pure Data File Killer - Bliss (sgi)”, </a:t>
            </a:r>
            <a:r>
              <a:rPr lang="en" sz="1200" u="sng" dirty="0">
                <a:solidFill>
                  <a:schemeClr val="lt1"/>
                </a:solidFill>
                <a:hlinkClick r:id="rId11"/>
              </a:rPr>
              <a:t>https://</a:t>
            </a:r>
            <a:r>
              <a:rPr lang="en" sz="1200" u="sng" dirty="0" smtClean="0">
                <a:solidFill>
                  <a:schemeClr val="lt1"/>
                </a:solidFill>
                <a:hlinkClick r:id="rId11"/>
              </a:rPr>
              <a:t>flic.kr/p/h4RV3y</a:t>
            </a:r>
            <a:endParaRPr lang="en" sz="1200" dirty="0" smtClean="0">
              <a:solidFill>
                <a:schemeClr val="lt1"/>
              </a:solidFill>
            </a:endParaRPr>
          </a:p>
          <a:p>
            <a:pPr lvl="0"/>
            <a:r>
              <a:rPr lang="en" sz="1200" dirty="0">
                <a:solidFill>
                  <a:schemeClr val="lt1"/>
                </a:solidFill>
              </a:rPr>
              <a:t>Slide </a:t>
            </a:r>
            <a:r>
              <a:rPr lang="en" sz="1200" dirty="0" smtClean="0">
                <a:solidFill>
                  <a:schemeClr val="lt1"/>
                </a:solidFill>
              </a:rPr>
              <a:t>14: </a:t>
            </a:r>
            <a:r>
              <a:rPr lang="en" sz="1200" dirty="0">
                <a:solidFill>
                  <a:schemeClr val="lt1"/>
                </a:solidFill>
              </a:rPr>
              <a:t>“Collecting Data from the Air”, </a:t>
            </a:r>
            <a:r>
              <a:rPr lang="en" sz="1200" u="sng" dirty="0">
                <a:solidFill>
                  <a:schemeClr val="lt1"/>
                </a:solidFill>
                <a:hlinkClick r:id="rId12"/>
              </a:rPr>
              <a:t>https://</a:t>
            </a:r>
            <a:r>
              <a:rPr lang="en" sz="1200" u="sng" dirty="0" smtClean="0">
                <a:solidFill>
                  <a:schemeClr val="lt1"/>
                </a:solidFill>
                <a:hlinkClick r:id="rId12"/>
              </a:rPr>
              <a:t>flic.kr/p/jRk9Fp</a:t>
            </a:r>
            <a:endParaRPr lang="en" sz="1200" u="sng" dirty="0" smtClean="0">
              <a:solidFill>
                <a:schemeClr val="lt1"/>
              </a:solidFill>
            </a:endParaRPr>
          </a:p>
          <a:p>
            <a:r>
              <a:rPr lang="en" sz="1200" dirty="0">
                <a:solidFill>
                  <a:schemeClr val="lt1"/>
                </a:solidFill>
              </a:rPr>
              <a:t>Slide </a:t>
            </a:r>
            <a:r>
              <a:rPr lang="en" sz="1200" dirty="0" smtClean="0">
                <a:solidFill>
                  <a:schemeClr val="lt1"/>
                </a:solidFill>
              </a:rPr>
              <a:t>15: </a:t>
            </a:r>
            <a:r>
              <a:rPr lang="en" sz="1200" dirty="0">
                <a:solidFill>
                  <a:schemeClr val="lt1"/>
                </a:solidFill>
              </a:rPr>
              <a:t>“Earthquake Data, Feb 27th”, </a:t>
            </a:r>
            <a:r>
              <a:rPr lang="en" sz="1200" u="sng" dirty="0">
                <a:solidFill>
                  <a:schemeClr val="lt1"/>
                </a:solidFill>
                <a:hlinkClick r:id="rId13"/>
              </a:rPr>
              <a:t>https://flic.kr/p/7GaoYw</a:t>
            </a:r>
            <a:r>
              <a:rPr lang="en" sz="1200" dirty="0">
                <a:solidFill>
                  <a:schemeClr val="lt1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>
                <a:solidFill>
                  <a:schemeClr val="lt1"/>
                </a:solidFill>
              </a:rPr>
              <a:t>Slide 16: “Wired UK - NDNAD Infographic”, </a:t>
            </a:r>
            <a:r>
              <a:rPr lang="en" sz="1200" u="sng" dirty="0" smtClean="0">
                <a:solidFill>
                  <a:schemeClr val="lt1"/>
                </a:solidFill>
                <a:hlinkClick r:id="rId14"/>
              </a:rPr>
              <a:t>https://flic.kr/p/6tV5SZ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>
                <a:solidFill>
                  <a:schemeClr val="lt1"/>
                </a:solidFill>
              </a:rPr>
              <a:t>Slide 17: </a:t>
            </a:r>
            <a:r>
              <a:rPr lang="en" sz="1200" dirty="0">
                <a:solidFill>
                  <a:schemeClr val="lt1"/>
                </a:solidFill>
              </a:rPr>
              <a:t>“Milky Way”, </a:t>
            </a:r>
            <a:r>
              <a:rPr lang="en" sz="1200" u="sng" dirty="0">
                <a:solidFill>
                  <a:schemeClr val="lt1"/>
                </a:solidFill>
                <a:hlinkClick r:id="rId15"/>
              </a:rPr>
              <a:t>https://flic.kr/p/9q6g4U</a:t>
            </a:r>
          </a:p>
          <a:p>
            <a:r>
              <a:rPr lang="en" sz="1200" dirty="0" smtClean="0">
                <a:solidFill>
                  <a:schemeClr val="lt1"/>
                </a:solidFill>
              </a:rPr>
              <a:t>Slide 18: “</a:t>
            </a:r>
            <a:r>
              <a:rPr lang="en-US" sz="1200" dirty="0" smtClean="0">
                <a:solidFill>
                  <a:schemeClr val="lt1"/>
                </a:solidFill>
              </a:rPr>
              <a:t>Government </a:t>
            </a:r>
            <a:r>
              <a:rPr lang="en-US" sz="1200" dirty="0">
                <a:solidFill>
                  <a:schemeClr val="lt1"/>
                </a:solidFill>
              </a:rPr>
              <a:t>and library open data using Creative Commons tools”, </a:t>
            </a:r>
            <a:r>
              <a:rPr lang="en-US" sz="1200" dirty="0">
                <a:solidFill>
                  <a:schemeClr val="lt1"/>
                </a:solidFill>
                <a:hlinkClick r:id="rId16"/>
              </a:rPr>
              <a:t>https://</a:t>
            </a:r>
            <a:r>
              <a:rPr lang="en-US" sz="1200" dirty="0" smtClean="0">
                <a:solidFill>
                  <a:schemeClr val="lt1"/>
                </a:solidFill>
                <a:hlinkClick r:id="rId16"/>
              </a:rPr>
              <a:t>flic.kr/p/9rnTdL</a:t>
            </a:r>
            <a:r>
              <a:rPr lang="en-US" sz="1200" dirty="0" smtClean="0">
                <a:solidFill>
                  <a:schemeClr val="lt1"/>
                </a:solidFill>
              </a:rPr>
              <a:t> </a:t>
            </a:r>
            <a:endParaRPr lang="en" sz="1200" dirty="0" smtClean="0">
              <a:solidFill>
                <a:schemeClr val="lt1"/>
              </a:solidFill>
            </a:endParaRPr>
          </a:p>
          <a:p>
            <a:r>
              <a:rPr lang="en" sz="1200" dirty="0" smtClean="0">
                <a:solidFill>
                  <a:schemeClr val="lt1"/>
                </a:solidFill>
              </a:rPr>
              <a:t>Slide 19: </a:t>
            </a:r>
            <a:r>
              <a:rPr lang="en" sz="1200" dirty="0">
                <a:solidFill>
                  <a:schemeClr val="lt1"/>
                </a:solidFill>
              </a:rPr>
              <a:t>“20 minutes from 4th and Market by car”, </a:t>
            </a:r>
            <a:r>
              <a:rPr lang="en" sz="1200" u="sng" dirty="0">
                <a:solidFill>
                  <a:schemeClr val="lt1"/>
                </a:solidFill>
                <a:hlinkClick r:id="rId17"/>
              </a:rPr>
              <a:t>https://flic.kr/p/8FDzna</a:t>
            </a:r>
          </a:p>
          <a:p>
            <a:pPr lvl="0" rtl="0">
              <a:spcBef>
                <a:spcPts val="0"/>
              </a:spcBef>
              <a:buNone/>
            </a:pPr>
            <a:endParaRPr sz="12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lt2"/>
                </a:solidFill>
              </a:rPr>
              <a:t>Outline</a:t>
            </a:r>
            <a:endParaRPr lang="en" dirty="0">
              <a:solidFill>
                <a:schemeClr val="lt2"/>
              </a:solidFill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What is research data?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What are the important aspects of data management?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How can I use data management to </a:t>
            </a:r>
            <a:r>
              <a:rPr lang="en-US" dirty="0" smtClean="0">
                <a:solidFill>
                  <a:schemeClr val="tx1"/>
                </a:solidFill>
              </a:rPr>
              <a:t>improve my </a:t>
            </a:r>
            <a:r>
              <a:rPr lang="en-US" dirty="0">
                <a:solidFill>
                  <a:schemeClr val="tx1"/>
                </a:solidFill>
              </a:rPr>
              <a:t>research status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How do I write a data management plan to meet funding agency requirements?</a:t>
            </a:r>
          </a:p>
        </p:txBody>
      </p:sp>
    </p:spTree>
    <p:extLst>
      <p:ext uri="{BB962C8B-B14F-4D97-AF65-F5344CB8AC3E}">
        <p14:creationId xmlns:p14="http://schemas.microsoft.com/office/powerpoint/2010/main" val="167167176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48050" y="808050"/>
            <a:ext cx="83907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What </a:t>
            </a:r>
            <a:r>
              <a:rPr lang="en" dirty="0" smtClean="0">
                <a:solidFill>
                  <a:srgbClr val="FFFFFF"/>
                </a:solidFill>
              </a:rPr>
              <a:t>do we mean when we talk </a:t>
            </a:r>
            <a:r>
              <a:rPr lang="en" dirty="0">
                <a:solidFill>
                  <a:srgbClr val="FFFFFF"/>
                </a:solidFill>
              </a:rPr>
              <a:t>about “data”?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8080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Some research data definitions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b="1">
                <a:solidFill>
                  <a:srgbClr val="FFFFFF"/>
                </a:solidFill>
              </a:rPr>
              <a:t>White House Office of Management and Budget: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“the recorded factual material commonly accepted in the scientific community as necessary to validate research findings."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>
              <a:solidFill>
                <a:srgbClr val="FFFFFF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b="1">
                <a:solidFill>
                  <a:srgbClr val="FFFFFF"/>
                </a:solidFill>
              </a:rPr>
              <a:t>CU-Boulder Data Management Task Force: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“the digital representation of information generated at any stage of the research process in a formalized manner suitable for communication, interpretation, or processing.”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>
              <a:solidFill>
                <a:srgbClr val="FFFFFF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b="1">
                <a:solidFill>
                  <a:srgbClr val="FFFFFF"/>
                </a:solidFill>
              </a:rPr>
              <a:t>CU-Boulder Research Data Advisory Committee: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“digital outputs, which include content in structured forms including but not limited to: text files, word processing documents, spreadsheets, websites, calibration information, or simulation outputs; digital information artifacts, such as images, vector-based map products, audio and video products; digital outputs may also include the code used to decode those products, the metadata describing such information artifacts, and required source code that runs computer instructions.”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808050"/>
            <a:ext cx="8579099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How do we get started with research data management?</a:t>
            </a:r>
          </a:p>
        </p:txBody>
      </p:sp>
      <p:sp>
        <p:nvSpPr>
          <p:cNvPr id="3" name="Shape 91"/>
          <p:cNvSpPr txBox="1">
            <a:spLocks noGrp="1"/>
          </p:cNvSpPr>
          <p:nvPr>
            <p:ph type="body" idx="1"/>
          </p:nvPr>
        </p:nvSpPr>
        <p:spPr>
          <a:xfrm>
            <a:off x="609600" y="2399198"/>
            <a:ext cx="8229600" cy="4168702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marL="457200" lvl="0" indent="-457200" rtl="0"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What are the most important aspects in managing data?</a:t>
            </a:r>
          </a:p>
          <a:p>
            <a:pPr marL="1020763" indent="-457200">
              <a:buClr>
                <a:schemeClr val="bg1"/>
              </a:buClr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Plan for archival and </a:t>
            </a:r>
            <a:r>
              <a:rPr lang="en-US" sz="2800" dirty="0" err="1" smtClean="0">
                <a:solidFill>
                  <a:srgbClr val="FFFFFF"/>
                </a:solidFill>
              </a:rPr>
              <a:t>curation</a:t>
            </a:r>
            <a:endParaRPr lang="en-US" sz="2800" dirty="0" smtClean="0">
              <a:solidFill>
                <a:srgbClr val="FFFFFF"/>
              </a:solidFill>
            </a:endParaRPr>
          </a:p>
          <a:p>
            <a:pPr marL="1020763" lvl="0" indent="-457200" rtl="0">
              <a:spcBef>
                <a:spcPts val="0"/>
              </a:spcBef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Appropriate metadata</a:t>
            </a:r>
          </a:p>
          <a:p>
            <a:pPr marL="1020763" lvl="0" indent="-457200" rtl="0">
              <a:spcBef>
                <a:spcPts val="0"/>
              </a:spcBef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Standardizing data</a:t>
            </a:r>
          </a:p>
          <a:p>
            <a:pPr marL="1020763" lvl="0" indent="-457200" rtl="0">
              <a:spcBef>
                <a:spcPts val="0"/>
              </a:spcBef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Data accessibility for the long term</a:t>
            </a:r>
          </a:p>
          <a:p>
            <a:pPr marL="458788" lvl="0" indent="-458788" rtl="0">
              <a:spcBef>
                <a:spcPts val="0"/>
              </a:spcBef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Put a plan into place before you collect data if possible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</a:rPr>
              <a:t>Data Collection</a:t>
            </a: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5" name="Shape 91"/>
          <p:cNvSpPr txBox="1">
            <a:spLocks/>
          </p:cNvSpPr>
          <p:nvPr/>
        </p:nvSpPr>
        <p:spPr>
          <a:xfrm>
            <a:off x="609600" y="1842614"/>
            <a:ext cx="8229600" cy="41687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indent="-457200">
              <a:buClrTx/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Make a plan!</a:t>
            </a:r>
          </a:p>
          <a:p>
            <a:pPr indent="-457200">
              <a:buClrTx/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Data formats</a:t>
            </a:r>
          </a:p>
          <a:p>
            <a:pPr indent="-457200">
              <a:buClrTx/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File names</a:t>
            </a:r>
          </a:p>
          <a:p>
            <a:pPr indent="-457200">
              <a:buClrTx/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Where will I put my data?</a:t>
            </a:r>
          </a:p>
          <a:p>
            <a:pPr indent="-457200">
              <a:buClrTx/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How large will my files be?</a:t>
            </a:r>
          </a:p>
          <a:p>
            <a:pPr indent="-457200">
              <a:buClrTx/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What can I expect for growth rates?</a:t>
            </a:r>
          </a:p>
        </p:txBody>
      </p:sp>
    </p:spTree>
    <p:extLst>
      <p:ext uri="{BB962C8B-B14F-4D97-AF65-F5344CB8AC3E}">
        <p14:creationId xmlns:p14="http://schemas.microsoft.com/office/powerpoint/2010/main" val="208459341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Data Archiving and Preservation</a:t>
            </a: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9600" y="17526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182880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Proper archiving for long-term preservation of data critical</a:t>
            </a:r>
          </a:p>
          <a:p>
            <a:pPr>
              <a:buClrTx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</a:pPr>
            <a:r>
              <a:rPr lang="en-US" dirty="0" smtClean="0">
                <a:solidFill>
                  <a:schemeClr val="bg1"/>
                </a:solidFill>
              </a:rPr>
              <a:t>What should be archived?</a:t>
            </a:r>
          </a:p>
          <a:p>
            <a:pPr indent="-457200">
              <a:buClrTx/>
              <a:buFont typeface="Courier New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Data</a:t>
            </a:r>
          </a:p>
          <a:p>
            <a:pPr indent="-457200">
              <a:buClrTx/>
              <a:buFont typeface="Courier New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Metadata</a:t>
            </a:r>
          </a:p>
          <a:p>
            <a:pPr indent="-457200">
              <a:buClrTx/>
              <a:buFont typeface="Courier New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Research products</a:t>
            </a:r>
          </a:p>
          <a:p>
            <a:pPr indent="-457200">
              <a:buClrTx/>
              <a:buFont typeface="Courier New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Scripts</a:t>
            </a:r>
          </a:p>
          <a:p>
            <a:pPr indent="-457200">
              <a:buClrTx/>
              <a:buFont typeface="Courier New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Anything required to reproduce the results of research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685449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Good Practices for </a:t>
            </a:r>
            <a:r>
              <a:rPr lang="en-US" dirty="0" smtClean="0">
                <a:solidFill>
                  <a:schemeClr val="bg1"/>
                </a:solidFill>
              </a:rPr>
              <a:t>Data Archiving and Preservation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9600" y="17526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buClr>
                <a:schemeClr val="bg1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Trusted repository is best!</a:t>
            </a:r>
          </a:p>
          <a:p>
            <a:pPr marL="457200" indent="-457200">
              <a:buClr>
                <a:schemeClr val="bg1"/>
              </a:buClr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Only storing data on thumb drives – bad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Store multiple copies!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Active management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Backups!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Security?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Review schedule for preservation</a:t>
            </a:r>
          </a:p>
          <a:p>
            <a:pPr marL="457200" indent="-457200">
              <a:buClr>
                <a:schemeClr val="bg1"/>
              </a:buClr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Ten years?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974</Words>
  <Application>Microsoft Macintosh PowerPoint</Application>
  <PresentationFormat>On-screen Show (4:3)</PresentationFormat>
  <Paragraphs>179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modern</vt:lpstr>
      <vt:lpstr>simple-light</vt:lpstr>
      <vt:lpstr>Best Practices for Data Management</vt:lpstr>
      <vt:lpstr>Presenters</vt:lpstr>
      <vt:lpstr>Outline</vt:lpstr>
      <vt:lpstr>What do we mean when we talk about “data”?</vt:lpstr>
      <vt:lpstr>   Some research data definitions </vt:lpstr>
      <vt:lpstr>How do we get started with research data management?</vt:lpstr>
      <vt:lpstr>Data Collection</vt:lpstr>
      <vt:lpstr>Data Archiving and Preservation</vt:lpstr>
      <vt:lpstr>Good Practices for Data Archiving and Preservation</vt:lpstr>
      <vt:lpstr>CU Data Storage:  PetaLibrary</vt:lpstr>
      <vt:lpstr>PetaLibrary Storage Options</vt:lpstr>
      <vt:lpstr>What is metadata?</vt:lpstr>
      <vt:lpstr>Basic metadata should include: </vt:lpstr>
      <vt:lpstr>How do I create metadata?</vt:lpstr>
      <vt:lpstr>Good metadata should:</vt:lpstr>
      <vt:lpstr>Why do we care about research data management?</vt:lpstr>
      <vt:lpstr>PowerPoint Presentation</vt:lpstr>
      <vt:lpstr>Increased Visibility</vt:lpstr>
      <vt:lpstr>Data Management Plans for Grants</vt:lpstr>
      <vt:lpstr>Internal Competitions</vt:lpstr>
      <vt:lpstr>Campus Resources</vt:lpstr>
      <vt:lpstr>Thank you!</vt:lpstr>
      <vt:lpstr>Image 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Data Management</dc:title>
  <dc:creator>Andrew Johnson</dc:creator>
  <cp:lastModifiedBy>Shelley Knuth</cp:lastModifiedBy>
  <cp:revision>61</cp:revision>
  <dcterms:modified xsi:type="dcterms:W3CDTF">2014-09-24T18:09:56Z</dcterms:modified>
</cp:coreProperties>
</file>