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0600650" cy="43200638"/>
  <p:notesSz cx="6808788" cy="9940925"/>
  <p:defaultTextStyle>
    <a:defPPr>
      <a:defRPr lang="en-US"/>
    </a:defPPr>
    <a:lvl1pPr marL="0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1pPr>
    <a:lvl2pPr marL="1771193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2pPr>
    <a:lvl3pPr marL="3542386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3pPr>
    <a:lvl4pPr marL="5313578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4pPr>
    <a:lvl5pPr marL="7084771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5pPr>
    <a:lvl6pPr marL="8855964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6pPr>
    <a:lvl7pPr marL="10627157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7pPr>
    <a:lvl8pPr marL="12398350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8pPr>
    <a:lvl9pPr marL="14169542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072"/>
    <a:srgbClr val="01796F"/>
    <a:srgbClr val="000000"/>
    <a:srgbClr val="6D351A"/>
    <a:srgbClr val="704214"/>
    <a:srgbClr val="FF9966"/>
    <a:srgbClr val="E34D98"/>
    <a:srgbClr val="D35DC2"/>
    <a:srgbClr val="F88379"/>
    <a:srgbClr val="D67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40" d="100"/>
          <a:sy n="40" d="100"/>
        </p:scale>
        <p:origin x="-476" y="-4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7070108"/>
            <a:ext cx="26010553" cy="15040222"/>
          </a:xfrm>
        </p:spPr>
        <p:txBody>
          <a:bodyPr anchor="b"/>
          <a:lstStyle>
            <a:lvl1pPr algn="ctr">
              <a:defRPr sz="2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22690338"/>
            <a:ext cx="22950488" cy="10430151"/>
          </a:xfrm>
        </p:spPr>
        <p:txBody>
          <a:bodyPr/>
          <a:lstStyle>
            <a:lvl1pPr marL="0" indent="0" algn="ctr">
              <a:buNone/>
              <a:defRPr sz="8032"/>
            </a:lvl1pPr>
            <a:lvl2pPr marL="1530020" indent="0" algn="ctr">
              <a:buNone/>
              <a:defRPr sz="6693"/>
            </a:lvl2pPr>
            <a:lvl3pPr marL="3060040" indent="0" algn="ctr">
              <a:buNone/>
              <a:defRPr sz="6024"/>
            </a:lvl3pPr>
            <a:lvl4pPr marL="4590059" indent="0" algn="ctr">
              <a:buNone/>
              <a:defRPr sz="5354"/>
            </a:lvl4pPr>
            <a:lvl5pPr marL="6120079" indent="0" algn="ctr">
              <a:buNone/>
              <a:defRPr sz="5354"/>
            </a:lvl5pPr>
            <a:lvl6pPr marL="7650099" indent="0" algn="ctr">
              <a:buNone/>
              <a:defRPr sz="5354"/>
            </a:lvl6pPr>
            <a:lvl7pPr marL="9180119" indent="0" algn="ctr">
              <a:buNone/>
              <a:defRPr sz="5354"/>
            </a:lvl7pPr>
            <a:lvl8pPr marL="10710139" indent="0" algn="ctr">
              <a:buNone/>
              <a:defRPr sz="5354"/>
            </a:lvl8pPr>
            <a:lvl9pPr marL="12240158" indent="0" algn="ctr">
              <a:buNone/>
              <a:defRPr sz="53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F03A-E4F8-48F4-BB37-517D5DEE5A6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C80D-3D2F-4104-8777-313595DB0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6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F03A-E4F8-48F4-BB37-517D5DEE5A6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C80D-3D2F-4104-8777-313595DB0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4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2300034"/>
            <a:ext cx="6598265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2300034"/>
            <a:ext cx="19412287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F03A-E4F8-48F4-BB37-517D5DEE5A6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C80D-3D2F-4104-8777-313595DB0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F03A-E4F8-48F4-BB37-517D5DEE5A6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C80D-3D2F-4104-8777-313595DB0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35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10770172"/>
            <a:ext cx="26393061" cy="17970262"/>
          </a:xfrm>
        </p:spPr>
        <p:txBody>
          <a:bodyPr anchor="b"/>
          <a:lstStyle>
            <a:lvl1pPr>
              <a:defRPr sz="2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28910440"/>
            <a:ext cx="26393061" cy="9450136"/>
          </a:xfrm>
        </p:spPr>
        <p:txBody>
          <a:bodyPr/>
          <a:lstStyle>
            <a:lvl1pPr marL="0" indent="0">
              <a:buNone/>
              <a:defRPr sz="8032">
                <a:solidFill>
                  <a:schemeClr val="tx1"/>
                </a:solidFill>
              </a:defRPr>
            </a:lvl1pPr>
            <a:lvl2pPr marL="1530020" indent="0">
              <a:buNone/>
              <a:defRPr sz="6693">
                <a:solidFill>
                  <a:schemeClr val="tx1">
                    <a:tint val="75000"/>
                  </a:schemeClr>
                </a:solidFill>
              </a:defRPr>
            </a:lvl2pPr>
            <a:lvl3pPr marL="3060040" indent="0">
              <a:buNone/>
              <a:defRPr sz="6024">
                <a:solidFill>
                  <a:schemeClr val="tx1">
                    <a:tint val="75000"/>
                  </a:schemeClr>
                </a:solidFill>
              </a:defRPr>
            </a:lvl3pPr>
            <a:lvl4pPr marL="459005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4pPr>
            <a:lvl5pPr marL="612007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5pPr>
            <a:lvl6pPr marL="765009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6pPr>
            <a:lvl7pPr marL="918011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7pPr>
            <a:lvl8pPr marL="1071013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8pPr>
            <a:lvl9pPr marL="12240158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F03A-E4F8-48F4-BB37-517D5DEE5A6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C80D-3D2F-4104-8777-313595DB0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11500170"/>
            <a:ext cx="13005276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11500170"/>
            <a:ext cx="13005276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F03A-E4F8-48F4-BB37-517D5DEE5A6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C80D-3D2F-4104-8777-313595DB0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300044"/>
            <a:ext cx="26393061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10590160"/>
            <a:ext cx="12945507" cy="5190073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15780233"/>
            <a:ext cx="1294550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10590160"/>
            <a:ext cx="13009262" cy="5190073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15780233"/>
            <a:ext cx="13009262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F03A-E4F8-48F4-BB37-517D5DEE5A6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C80D-3D2F-4104-8777-313595DB0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0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F03A-E4F8-48F4-BB37-517D5DEE5A6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C80D-3D2F-4104-8777-313595DB0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1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F03A-E4F8-48F4-BB37-517D5DEE5A6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C80D-3D2F-4104-8777-313595DB0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6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880042"/>
            <a:ext cx="9869506" cy="10080149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6220102"/>
            <a:ext cx="15491579" cy="30700453"/>
          </a:xfrm>
        </p:spPr>
        <p:txBody>
          <a:bodyPr/>
          <a:lstStyle>
            <a:lvl1pPr>
              <a:defRPr sz="10709"/>
            </a:lvl1pPr>
            <a:lvl2pPr>
              <a:defRPr sz="9370"/>
            </a:lvl2pPr>
            <a:lvl3pPr>
              <a:defRPr sz="8032"/>
            </a:lvl3pPr>
            <a:lvl4pPr>
              <a:defRPr sz="6693"/>
            </a:lvl4pPr>
            <a:lvl5pPr>
              <a:defRPr sz="6693"/>
            </a:lvl5pPr>
            <a:lvl6pPr>
              <a:defRPr sz="6693"/>
            </a:lvl6pPr>
            <a:lvl7pPr>
              <a:defRPr sz="6693"/>
            </a:lvl7pPr>
            <a:lvl8pPr>
              <a:defRPr sz="6693"/>
            </a:lvl8pPr>
            <a:lvl9pPr>
              <a:defRPr sz="66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2960191"/>
            <a:ext cx="9869506" cy="2401035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F03A-E4F8-48F4-BB37-517D5DEE5A6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C80D-3D2F-4104-8777-313595DB0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1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880042"/>
            <a:ext cx="9869506" cy="10080149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6220102"/>
            <a:ext cx="15491579" cy="30700453"/>
          </a:xfrm>
        </p:spPr>
        <p:txBody>
          <a:bodyPr anchor="t"/>
          <a:lstStyle>
            <a:lvl1pPr marL="0" indent="0">
              <a:buNone/>
              <a:defRPr sz="10709"/>
            </a:lvl1pPr>
            <a:lvl2pPr marL="1530020" indent="0">
              <a:buNone/>
              <a:defRPr sz="9370"/>
            </a:lvl2pPr>
            <a:lvl3pPr marL="3060040" indent="0">
              <a:buNone/>
              <a:defRPr sz="8032"/>
            </a:lvl3pPr>
            <a:lvl4pPr marL="4590059" indent="0">
              <a:buNone/>
              <a:defRPr sz="6693"/>
            </a:lvl4pPr>
            <a:lvl5pPr marL="6120079" indent="0">
              <a:buNone/>
              <a:defRPr sz="6693"/>
            </a:lvl5pPr>
            <a:lvl6pPr marL="7650099" indent="0">
              <a:buNone/>
              <a:defRPr sz="6693"/>
            </a:lvl6pPr>
            <a:lvl7pPr marL="9180119" indent="0">
              <a:buNone/>
              <a:defRPr sz="6693"/>
            </a:lvl7pPr>
            <a:lvl8pPr marL="10710139" indent="0">
              <a:buNone/>
              <a:defRPr sz="6693"/>
            </a:lvl8pPr>
            <a:lvl9pPr marL="12240158" indent="0">
              <a:buNone/>
              <a:defRPr sz="66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2960191"/>
            <a:ext cx="9869506" cy="2401035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F03A-E4F8-48F4-BB37-517D5DEE5A6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C80D-3D2F-4104-8777-313595DB0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2300044"/>
            <a:ext cx="26393061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11500170"/>
            <a:ext cx="26393061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40040601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F03A-E4F8-48F4-BB37-517D5DEE5A69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40040601"/>
            <a:ext cx="1032771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40040601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C80D-3D2F-4104-8777-313595DB0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4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60040" rtl="0" eaLnBrk="1" latinLnBrk="0" hangingPunct="1">
        <a:lnSpc>
          <a:spcPct val="90000"/>
        </a:lnSpc>
        <a:spcBef>
          <a:spcPct val="0"/>
        </a:spcBef>
        <a:buNone/>
        <a:defRPr sz="14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010" indent="-765010" algn="l" defTabSz="3060040" rtl="0" eaLnBrk="1" latinLnBrk="0" hangingPunct="1">
        <a:lnSpc>
          <a:spcPct val="90000"/>
        </a:lnSpc>
        <a:spcBef>
          <a:spcPts val="3347"/>
        </a:spcBef>
        <a:buFont typeface="Arial" panose="020B0604020202020204" pitchFamily="34" charset="0"/>
        <a:buChar char="•"/>
        <a:defRPr sz="9370" kern="1200">
          <a:solidFill>
            <a:schemeClr val="tx1"/>
          </a:solidFill>
          <a:latin typeface="+mn-lt"/>
          <a:ea typeface="+mn-ea"/>
          <a:cs typeface="+mn-cs"/>
        </a:defRPr>
      </a:lvl1pPr>
      <a:lvl2pPr marL="229503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2pPr>
      <a:lvl3pPr marL="382505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693" kern="1200">
          <a:solidFill>
            <a:schemeClr val="tx1"/>
          </a:solidFill>
          <a:latin typeface="+mn-lt"/>
          <a:ea typeface="+mn-ea"/>
          <a:cs typeface="+mn-cs"/>
        </a:defRPr>
      </a:lvl3pPr>
      <a:lvl4pPr marL="535506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88508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841510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94512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147514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3005168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1pPr>
      <a:lvl2pPr marL="153002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2pPr>
      <a:lvl3pPr marL="306004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59005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12007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765009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18011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071013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2240158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117607"/>
            <a:ext cx="27096701" cy="3341162"/>
          </a:xfrm>
        </p:spPr>
        <p:txBody>
          <a:bodyPr>
            <a:normAutofit fontScale="90000"/>
          </a:bodyPr>
          <a:lstStyle/>
          <a:p>
            <a:r>
              <a:rPr lang="en-GB" sz="1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Return-sweep saccades in oral and silent reading</a:t>
            </a:r>
            <a:br>
              <a:rPr lang="en-GB" sz="10500" b="1" dirty="0"/>
            </a:br>
            <a:r>
              <a:rPr lang="en-GB" sz="6600" b="1" dirty="0"/>
              <a:t>Victoria Adedeji </a:t>
            </a:r>
            <a:r>
              <a:rPr lang="en-GB" sz="6600" b="1" baseline="30000" dirty="0"/>
              <a:t>1</a:t>
            </a:r>
            <a:r>
              <a:rPr lang="en-GB" sz="6600" b="1" dirty="0"/>
              <a:t>|Adam Parker</a:t>
            </a:r>
            <a:r>
              <a:rPr lang="en-GB" sz="6600" b="1" baseline="30000" dirty="0"/>
              <a:t> 2</a:t>
            </a:r>
            <a:r>
              <a:rPr lang="en-GB" sz="6600" b="1" dirty="0"/>
              <a:t>| Julie Kirkby </a:t>
            </a:r>
            <a:r>
              <a:rPr lang="en-GB" sz="6600" b="1" baseline="30000" dirty="0"/>
              <a:t>1</a:t>
            </a:r>
            <a:r>
              <a:rPr lang="en-GB" sz="6600" b="1" dirty="0"/>
              <a:t>|Tim Slattery</a:t>
            </a:r>
            <a:r>
              <a:rPr lang="en-GB" sz="6600" b="1" baseline="30000" dirty="0"/>
              <a:t>1</a:t>
            </a:r>
            <a:br>
              <a:rPr lang="en-GB" sz="6600" b="1" dirty="0"/>
            </a:br>
            <a:r>
              <a:rPr lang="en-GB" sz="5300" b="1" baseline="30000" dirty="0"/>
              <a:t>1 </a:t>
            </a:r>
            <a:r>
              <a:rPr lang="en-GB" sz="5300" b="1" dirty="0"/>
              <a:t>Bournemouth  University </a:t>
            </a:r>
            <a:r>
              <a:rPr lang="en-GB" sz="5300" b="1" baseline="30000" dirty="0"/>
              <a:t>2</a:t>
            </a:r>
            <a:r>
              <a:rPr lang="en-GB" sz="5300" b="1" dirty="0"/>
              <a:t> University of Oxford </a:t>
            </a:r>
            <a:endParaRPr lang="en-GB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091" y="11264709"/>
            <a:ext cx="10075099" cy="1303872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GB" sz="6600" dirty="0"/>
              <a:t> </a:t>
            </a:r>
          </a:p>
          <a:p>
            <a:pPr algn="l"/>
            <a:r>
              <a:rPr lang="en-GB" sz="4000" dirty="0"/>
              <a:t>	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969307" y="11264709"/>
            <a:ext cx="19041200" cy="5016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3060040" rtl="0" eaLnBrk="1" latinLnBrk="0" hangingPunct="1">
              <a:lnSpc>
                <a:spcPct val="90000"/>
              </a:lnSpc>
              <a:spcBef>
                <a:spcPts val="3347"/>
              </a:spcBef>
              <a:buFont typeface="Arial" panose="020B0604020202020204" pitchFamily="34" charset="0"/>
              <a:buNone/>
              <a:defRPr sz="80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3002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6004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9005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2007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5009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8011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013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158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7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969307" y="16627019"/>
            <a:ext cx="19041200" cy="80888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3060040" rtl="0" eaLnBrk="1" latinLnBrk="0" hangingPunct="1">
              <a:lnSpc>
                <a:spcPct val="90000"/>
              </a:lnSpc>
              <a:spcBef>
                <a:spcPts val="3347"/>
              </a:spcBef>
              <a:buFont typeface="Arial" panose="020B0604020202020204" pitchFamily="34" charset="0"/>
              <a:buNone/>
              <a:defRPr sz="80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3002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6004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9005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2007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5009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8011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013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158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48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4674441"/>
            <a:ext cx="30600650" cy="6111683"/>
          </a:xfrm>
          <a:prstGeom prst="rect">
            <a:avLst/>
          </a:prstGeom>
          <a:solidFill>
            <a:srgbClr val="01796F"/>
          </a:solidFill>
          <a:ln>
            <a:solidFill>
              <a:srgbClr val="01796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3060040" rtl="0" eaLnBrk="1" latinLnBrk="0" hangingPunct="1">
              <a:lnSpc>
                <a:spcPct val="90000"/>
              </a:lnSpc>
              <a:spcBef>
                <a:spcPts val="3347"/>
              </a:spcBef>
              <a:buFont typeface="Arial" panose="020B0604020202020204" pitchFamily="34" charset="0"/>
              <a:buNone/>
              <a:defRPr sz="80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3002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6004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9005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2007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5009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8011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013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158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4400" dirty="0">
              <a:solidFill>
                <a:srgbClr val="01796F"/>
              </a:solidFill>
            </a:endParaRPr>
          </a:p>
          <a:p>
            <a:endParaRPr lang="en-GB" sz="4400" dirty="0">
              <a:solidFill>
                <a:srgbClr val="01796F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43091" y="24450063"/>
            <a:ext cx="10085603" cy="81709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3060040" rtl="0" eaLnBrk="1" latinLnBrk="0" hangingPunct="1">
              <a:lnSpc>
                <a:spcPct val="90000"/>
              </a:lnSpc>
              <a:spcBef>
                <a:spcPts val="3347"/>
              </a:spcBef>
              <a:buFont typeface="Arial" panose="020B0604020202020204" pitchFamily="34" charset="0"/>
              <a:buNone/>
              <a:defRPr sz="80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3002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6004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9005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2007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5009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8011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013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158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818505" y="38175392"/>
            <a:ext cx="16774450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GB" sz="3000" dirty="0"/>
          </a:p>
          <a:p>
            <a:r>
              <a:rPr lang="en-GB" sz="3000" dirty="0"/>
              <a:t>[1] Ashby, J., Yang, J., Evans, K. H. C., &amp; Rayner, K. (2012). Eye movements and the perceptual span in   silent and oral reading. Attention, Perception, and Psychophysics, 74, 634–640. https://doi.org/10.3758/s13414-012-0277-0  </a:t>
            </a:r>
          </a:p>
          <a:p>
            <a:endParaRPr lang="en-GB" sz="3000" dirty="0"/>
          </a:p>
          <a:p>
            <a:r>
              <a:rPr lang="en-GB" sz="3000" dirty="0"/>
              <a:t>[2] </a:t>
            </a:r>
            <a:r>
              <a:rPr lang="en-GB" sz="3000" dirty="0" err="1"/>
              <a:t>Laubrock</a:t>
            </a:r>
            <a:r>
              <a:rPr lang="en-GB" sz="3000" dirty="0"/>
              <a:t>, J., &amp; </a:t>
            </a:r>
            <a:r>
              <a:rPr lang="en-GB" sz="3000" dirty="0" err="1"/>
              <a:t>Kliegl</a:t>
            </a:r>
            <a:r>
              <a:rPr lang="en-GB" sz="3000" dirty="0"/>
              <a:t>, R. (2015). The eye-voice span during reading aloud. Frontiers in Psychology, 6, 1–19. https://doi.org/10.3389/fpsyg.2015.01432</a:t>
            </a:r>
          </a:p>
          <a:p>
            <a:endParaRPr lang="en-GB" sz="3000" dirty="0"/>
          </a:p>
          <a:p>
            <a:r>
              <a:rPr lang="en-GB" sz="3000" dirty="0"/>
              <a:t>[3] Parker, A. J., Slattery, T. J., &amp; Kirkby, J. A. (2019). Return-sweep saccades during reading in adults and children. Vision Research, 155, 35–43. https://doi.org/10.1016/j.visres.2018.12.007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9422" y="10948224"/>
            <a:ext cx="4345357" cy="1107996"/>
          </a:xfrm>
          <a:prstGeom prst="rect">
            <a:avLst/>
          </a:prstGeom>
          <a:solidFill>
            <a:srgbClr val="01796F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GB" sz="6600" b="1" dirty="0">
                <a:solidFill>
                  <a:schemeClr val="bg1"/>
                </a:solidFill>
              </a:rPr>
              <a:t>Background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53184" y="10919329"/>
            <a:ext cx="4023795" cy="1107996"/>
          </a:xfrm>
          <a:prstGeom prst="rect">
            <a:avLst/>
          </a:prstGeom>
          <a:solidFill>
            <a:srgbClr val="01796F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</a:rPr>
              <a:t>Method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661586" y="16314910"/>
            <a:ext cx="3974387" cy="1107996"/>
          </a:xfrm>
          <a:prstGeom prst="rect">
            <a:avLst/>
          </a:prstGeom>
          <a:solidFill>
            <a:srgbClr val="01796F"/>
          </a:solidFill>
          <a:ln>
            <a:solidFill>
              <a:srgbClr val="01796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84184" y="37416907"/>
            <a:ext cx="5849046" cy="1107996"/>
          </a:xfrm>
          <a:prstGeom prst="rect">
            <a:avLst/>
          </a:prstGeom>
          <a:solidFill>
            <a:srgbClr val="01796F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</a:rPr>
              <a:t>References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73" y="12056137"/>
            <a:ext cx="728020" cy="7280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65631" y="11916772"/>
            <a:ext cx="872375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Return-sweep saccades take reading fixations from the end of one line of text to the beginning of the next[3]</a:t>
            </a:r>
            <a:r>
              <a:rPr lang="en-GB" sz="4400" dirty="0"/>
              <a:t>.</a:t>
            </a:r>
          </a:p>
          <a:p>
            <a:endParaRPr lang="en-GB" sz="4800" b="1" baseline="30000" dirty="0"/>
          </a:p>
          <a:p>
            <a:r>
              <a:rPr lang="en-GB" sz="3600" dirty="0"/>
              <a:t>During silent reading, the fixation prior to a return-sweep is shorter in duration than intra-line fixations while accurate line-initial fixations are longer[3].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48350" y="16900393"/>
            <a:ext cx="903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Fixation durations and refixation rates increase while parafoveal preview benefit significantly reduces for oral compared to silent reading[1]. 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15" y="16960049"/>
            <a:ext cx="728020" cy="728020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11296076" y="12088563"/>
            <a:ext cx="2970207" cy="4099103"/>
          </a:xfrm>
          <a:prstGeom prst="roundRect">
            <a:avLst/>
          </a:prstGeom>
          <a:noFill/>
          <a:ln w="28575">
            <a:solidFill>
              <a:srgbClr val="704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ysClr val="windowText" lastClr="000000"/>
                </a:solidFill>
              </a:rPr>
              <a:t>Design</a:t>
            </a:r>
          </a:p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Secondary data analysis of a 2 by 2 experimental study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66285" y="12088563"/>
            <a:ext cx="3157789" cy="4092841"/>
          </a:xfrm>
          <a:prstGeom prst="roundRect">
            <a:avLst/>
          </a:prstGeom>
          <a:noFill/>
          <a:ln w="28575">
            <a:solidFill>
              <a:srgbClr val="704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ysClr val="windowText" lastClr="000000"/>
                </a:solidFill>
              </a:rPr>
              <a:t>Participants</a:t>
            </a:r>
          </a:p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23 students from Bournemouth University participated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7443769" y="12088563"/>
            <a:ext cx="3121313" cy="4102797"/>
          </a:xfrm>
          <a:prstGeom prst="roundRect">
            <a:avLst/>
          </a:prstGeom>
          <a:noFill/>
          <a:ln w="28575">
            <a:solidFill>
              <a:srgbClr val="704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ysClr val="windowText" lastClr="000000"/>
                </a:solidFill>
              </a:rPr>
              <a:t>Materials</a:t>
            </a:r>
          </a:p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40 multiline text.</a:t>
            </a:r>
          </a:p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(mean number of lines= 11</a:t>
            </a:r>
            <a:r>
              <a:rPr lang="en-GB" sz="40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0567587" y="12088563"/>
            <a:ext cx="3121313" cy="4096653"/>
          </a:xfrm>
          <a:prstGeom prst="roundRect">
            <a:avLst/>
          </a:prstGeom>
          <a:noFill/>
          <a:ln w="28575">
            <a:solidFill>
              <a:srgbClr val="704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ysClr val="windowText" lastClr="000000"/>
                </a:solidFill>
              </a:rPr>
              <a:t>Apparatus</a:t>
            </a:r>
          </a:p>
          <a:p>
            <a:pPr algn="ctr"/>
            <a:r>
              <a:rPr lang="en-GB" sz="3600" dirty="0">
                <a:solidFill>
                  <a:schemeClr val="tx1"/>
                </a:solidFill>
              </a:rPr>
              <a:t>Cambridge Research Systems 32’ Display++ LCD monitor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3705118" y="12094707"/>
            <a:ext cx="2892522" cy="4096653"/>
          </a:xfrm>
          <a:prstGeom prst="roundRect">
            <a:avLst/>
          </a:prstGeom>
          <a:noFill/>
          <a:ln w="28575">
            <a:solidFill>
              <a:srgbClr val="704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ysClr val="windowText" lastClr="000000"/>
                </a:solidFill>
              </a:rPr>
              <a:t>Apparatus</a:t>
            </a:r>
          </a:p>
          <a:p>
            <a:pPr algn="ctr"/>
            <a:r>
              <a:rPr lang="en-GB" sz="3600" dirty="0">
                <a:solidFill>
                  <a:schemeClr val="tx1"/>
                </a:solidFill>
              </a:rPr>
              <a:t>SR Research Eye Link 1000 sampling </a:t>
            </a:r>
          </a:p>
          <a:p>
            <a:pPr algn="ctr"/>
            <a:r>
              <a:rPr lang="en-GB" sz="3600" dirty="0">
                <a:solidFill>
                  <a:schemeClr val="tx1"/>
                </a:solidFill>
              </a:rPr>
              <a:t>at 1000 Hz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6613858" y="12052881"/>
            <a:ext cx="3137945" cy="4168016"/>
          </a:xfrm>
          <a:prstGeom prst="roundRect">
            <a:avLst/>
          </a:prstGeom>
          <a:noFill/>
          <a:ln w="28575">
            <a:solidFill>
              <a:srgbClr val="704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ysClr val="windowText" lastClr="000000"/>
                </a:solidFill>
              </a:rPr>
              <a:t>Data Analysis </a:t>
            </a:r>
            <a:r>
              <a:rPr lang="en-GB" sz="3600" dirty="0">
                <a:solidFill>
                  <a:sysClr val="windowText" lastClr="000000"/>
                </a:solidFill>
              </a:rPr>
              <a:t>(G)LMMs were used to analyse the data</a:t>
            </a: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10970160" y="24881131"/>
            <a:ext cx="19040347" cy="77398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3060040" rtl="0" eaLnBrk="1" latinLnBrk="0" hangingPunct="1">
              <a:lnSpc>
                <a:spcPct val="90000"/>
              </a:lnSpc>
              <a:spcBef>
                <a:spcPts val="3347"/>
              </a:spcBef>
              <a:buFont typeface="Arial" panose="020B0604020202020204" pitchFamily="34" charset="0"/>
              <a:buNone/>
              <a:defRPr sz="80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3002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6004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9005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2007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5009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8011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013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158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/>
          </a:p>
        </p:txBody>
      </p:sp>
      <p:sp>
        <p:nvSpPr>
          <p:cNvPr id="60" name="Rectangle 59"/>
          <p:cNvSpPr/>
          <p:nvPr/>
        </p:nvSpPr>
        <p:spPr>
          <a:xfrm>
            <a:off x="6070527" y="5425086"/>
            <a:ext cx="231022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</a:rPr>
              <a:t>Return-sweeps may offer a natural pause in the uptake of new visual information which readers can use to prevent the eyes from getting too far ahead of the voice during oral reading.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236023" y="23314380"/>
            <a:ext cx="16980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Return-sweeps were launched from closer to the end of a line and landed closer to the beginning of the subsequent line during oral reading compared to silent reading.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62324" y="30825282"/>
            <a:ext cx="16377154" cy="175432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The time cost associated with oral reading was significantly greater for accurate line-initial fixation durations, line-final and accurate line-initial gaze durations in comparison to intra-line fixation and gaze durations respectively.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6169" y="30643041"/>
            <a:ext cx="9454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probability of making a corrective saccade increased for reading aloud if landing position was less than 15 characters from margin.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9" y="1033009"/>
            <a:ext cx="3238582" cy="334116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/>
          <a:srcRect t="22112" b="21840"/>
          <a:stretch/>
        </p:blipFill>
        <p:spPr>
          <a:xfrm>
            <a:off x="20607476" y="38143576"/>
            <a:ext cx="6325939" cy="2655733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8012994" y="38175393"/>
            <a:ext cx="11997514" cy="253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20712388" y="37417039"/>
            <a:ext cx="5985459" cy="1107996"/>
          </a:xfrm>
          <a:prstGeom prst="rect">
            <a:avLst/>
          </a:prstGeom>
          <a:solidFill>
            <a:srgbClr val="01796F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</a:rPr>
              <a:t>Thanks to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012994" y="41293264"/>
            <a:ext cx="11997514" cy="152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20777718" y="40771901"/>
            <a:ext cx="5985459" cy="1107996"/>
          </a:xfrm>
          <a:prstGeom prst="rect">
            <a:avLst/>
          </a:prstGeom>
          <a:solidFill>
            <a:srgbClr val="01796F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899899" y="41832874"/>
            <a:ext cx="6688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vadedeji@bournemouth.ac.uk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8179237" y="41909608"/>
            <a:ext cx="554419" cy="5544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C955C2-789C-4C00-AABA-C8B65C734731}"/>
              </a:ext>
            </a:extLst>
          </p:cNvPr>
          <p:cNvSpPr/>
          <p:nvPr/>
        </p:nvSpPr>
        <p:spPr>
          <a:xfrm>
            <a:off x="1916070" y="19233853"/>
            <a:ext cx="84473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The eyes often lead the voice[2]</a:t>
            </a:r>
            <a:r>
              <a:rPr lang="en-GB" sz="4000" dirty="0"/>
              <a:t> </a:t>
            </a:r>
            <a:r>
              <a:rPr lang="en-GB" sz="3600" dirty="0"/>
              <a:t>during oral reading and this coupling may impact return-sweep planning and execution.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DD07397-5B35-4FAD-B248-B7E11446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15" y="19373438"/>
            <a:ext cx="728020" cy="728020"/>
          </a:xfrm>
          <a:prstGeom prst="rect">
            <a:avLst/>
          </a:prstGeom>
        </p:spPr>
      </p:pic>
      <p:pic>
        <p:nvPicPr>
          <p:cNvPr id="14" name="Graphic 13" descr="Volume">
            <a:extLst>
              <a:ext uri="{FF2B5EF4-FFF2-40B4-BE49-F238E27FC236}">
                <a16:creationId xmlns:a16="http://schemas.microsoft.com/office/drawing/2014/main" id="{B1E77ED6-47E3-4679-9E0E-110DDFD0D7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115" y="5067994"/>
            <a:ext cx="5072549" cy="5072549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1190678" y="21267936"/>
            <a:ext cx="9262616" cy="2817301"/>
          </a:xfrm>
          <a:prstGeom prst="roundRect">
            <a:avLst/>
          </a:prstGeom>
          <a:solidFill>
            <a:srgbClr val="FA807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1635615" y="21722582"/>
            <a:ext cx="74342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i="1" dirty="0">
                <a:latin typeface="Bitter" panose="00000500000000000000" pitchFamily="50" charset="0"/>
              </a:rPr>
              <a:t>Are there differences in return-sweep programming in oral and silent reading ?</a:t>
            </a:r>
            <a:endParaRPr lang="en-GB" sz="4400" dirty="0"/>
          </a:p>
        </p:txBody>
      </p:sp>
      <p:pic>
        <p:nvPicPr>
          <p:cNvPr id="16" name="Graphic 15" descr="Research">
            <a:extLst>
              <a:ext uri="{FF2B5EF4-FFF2-40B4-BE49-F238E27FC236}">
                <a16:creationId xmlns:a16="http://schemas.microsoft.com/office/drawing/2014/main" id="{7B36B65F-EB9A-4E85-B595-94B895668F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7789" y="21480830"/>
            <a:ext cx="1352093" cy="1481869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DBF54ED5-FBD1-4E03-ADE1-8E78B10A436F}"/>
              </a:ext>
            </a:extLst>
          </p:cNvPr>
          <p:cNvSpPr/>
          <p:nvPr/>
        </p:nvSpPr>
        <p:spPr>
          <a:xfrm>
            <a:off x="25305488" y="5745380"/>
            <a:ext cx="531629" cy="588798"/>
          </a:xfrm>
          <a:prstGeom prst="ellipse">
            <a:avLst/>
          </a:prstGeom>
          <a:solidFill>
            <a:srgbClr val="FA8072">
              <a:alpha val="5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7D7FFC-626B-4614-8C56-3473B8265AED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10340785" y="6247951"/>
            <a:ext cx="15042558" cy="1482331"/>
          </a:xfrm>
          <a:prstGeom prst="line">
            <a:avLst/>
          </a:prstGeom>
          <a:ln w="76200">
            <a:solidFill>
              <a:srgbClr val="FA8072">
                <a:alpha val="72941"/>
              </a:srgb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A7B3C70-A2C4-49AD-9D10-5CD60CE29366}"/>
              </a:ext>
            </a:extLst>
          </p:cNvPr>
          <p:cNvCxnSpPr>
            <a:cxnSpLocks/>
          </p:cNvCxnSpPr>
          <p:nvPr/>
        </p:nvCxnSpPr>
        <p:spPr>
          <a:xfrm>
            <a:off x="7435651" y="7212646"/>
            <a:ext cx="2922804" cy="649735"/>
          </a:xfrm>
          <a:prstGeom prst="line">
            <a:avLst/>
          </a:prstGeom>
          <a:ln w="76200">
            <a:solidFill>
              <a:srgbClr val="FA8072">
                <a:alpha val="60000"/>
              </a:srgb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6149CE8-8394-4FC1-8233-EB9DBD17EBA6}"/>
              </a:ext>
            </a:extLst>
          </p:cNvPr>
          <p:cNvCxnSpPr>
            <a:cxnSpLocks/>
          </p:cNvCxnSpPr>
          <p:nvPr/>
        </p:nvCxnSpPr>
        <p:spPr>
          <a:xfrm flipH="1" flipV="1">
            <a:off x="7581666" y="7014399"/>
            <a:ext cx="4607385" cy="386795"/>
          </a:xfrm>
          <a:prstGeom prst="line">
            <a:avLst/>
          </a:prstGeom>
          <a:ln w="76200">
            <a:solidFill>
              <a:srgbClr val="FA8072">
                <a:alpha val="72941"/>
              </a:srgb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C034BBD-1D47-4572-B810-82935BAEFD28}"/>
              </a:ext>
            </a:extLst>
          </p:cNvPr>
          <p:cNvCxnSpPr>
            <a:cxnSpLocks/>
          </p:cNvCxnSpPr>
          <p:nvPr/>
        </p:nvCxnSpPr>
        <p:spPr>
          <a:xfrm flipH="1" flipV="1">
            <a:off x="12364625" y="7370670"/>
            <a:ext cx="4114027" cy="220298"/>
          </a:xfrm>
          <a:prstGeom prst="line">
            <a:avLst/>
          </a:prstGeom>
          <a:ln w="76200">
            <a:solidFill>
              <a:srgbClr val="FA8072">
                <a:alpha val="72941"/>
              </a:srgb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9F261D2F-A525-458B-A789-FDCA45276786}"/>
              </a:ext>
            </a:extLst>
          </p:cNvPr>
          <p:cNvSpPr/>
          <p:nvPr/>
        </p:nvSpPr>
        <p:spPr>
          <a:xfrm>
            <a:off x="7185758" y="6853510"/>
            <a:ext cx="531629" cy="588798"/>
          </a:xfrm>
          <a:prstGeom prst="ellipse">
            <a:avLst/>
          </a:prstGeom>
          <a:solidFill>
            <a:srgbClr val="FA8072">
              <a:alpha val="5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9C927E7-257B-4652-8261-ACA746F723BE}"/>
              </a:ext>
            </a:extLst>
          </p:cNvPr>
          <p:cNvSpPr/>
          <p:nvPr/>
        </p:nvSpPr>
        <p:spPr>
          <a:xfrm>
            <a:off x="9867692" y="7408984"/>
            <a:ext cx="531629" cy="588798"/>
          </a:xfrm>
          <a:prstGeom prst="ellipse">
            <a:avLst/>
          </a:prstGeom>
          <a:solidFill>
            <a:srgbClr val="FA8072">
              <a:alpha val="5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49DCD3B-0392-4576-A382-467D73201CC1}"/>
              </a:ext>
            </a:extLst>
          </p:cNvPr>
          <p:cNvSpPr/>
          <p:nvPr/>
        </p:nvSpPr>
        <p:spPr>
          <a:xfrm>
            <a:off x="12061323" y="7023628"/>
            <a:ext cx="531629" cy="588798"/>
          </a:xfrm>
          <a:prstGeom prst="ellipse">
            <a:avLst/>
          </a:prstGeom>
          <a:solidFill>
            <a:srgbClr val="FA8072">
              <a:alpha val="5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088BD4B-31D9-4458-B338-CFFB58984B6A}"/>
              </a:ext>
            </a:extLst>
          </p:cNvPr>
          <p:cNvSpPr/>
          <p:nvPr/>
        </p:nvSpPr>
        <p:spPr>
          <a:xfrm>
            <a:off x="16459309" y="7322194"/>
            <a:ext cx="531629" cy="588798"/>
          </a:xfrm>
          <a:prstGeom prst="ellipse">
            <a:avLst/>
          </a:prstGeom>
          <a:solidFill>
            <a:srgbClr val="FA8072">
              <a:alpha val="5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FC11CB-C32E-419B-852B-9D7105F691BF}"/>
              </a:ext>
            </a:extLst>
          </p:cNvPr>
          <p:cNvCxnSpPr>
            <a:cxnSpLocks/>
          </p:cNvCxnSpPr>
          <p:nvPr/>
        </p:nvCxnSpPr>
        <p:spPr>
          <a:xfrm flipH="1">
            <a:off x="17330225" y="7207796"/>
            <a:ext cx="4114026" cy="316923"/>
          </a:xfrm>
          <a:prstGeom prst="line">
            <a:avLst/>
          </a:prstGeom>
          <a:ln w="76200">
            <a:solidFill>
              <a:srgbClr val="FA8072">
                <a:alpha val="72941"/>
              </a:srgb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2039BE1-5B81-47DE-B7A1-24032D285951}"/>
              </a:ext>
            </a:extLst>
          </p:cNvPr>
          <p:cNvSpPr/>
          <p:nvPr/>
        </p:nvSpPr>
        <p:spPr>
          <a:xfrm>
            <a:off x="21684712" y="7244464"/>
            <a:ext cx="531629" cy="588798"/>
          </a:xfrm>
          <a:prstGeom prst="ellipse">
            <a:avLst/>
          </a:prstGeom>
          <a:solidFill>
            <a:srgbClr val="FA8072">
              <a:alpha val="5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165BEB1-5863-449F-91A2-C775B1F93C49}"/>
              </a:ext>
            </a:extLst>
          </p:cNvPr>
          <p:cNvCxnSpPr>
            <a:cxnSpLocks/>
          </p:cNvCxnSpPr>
          <p:nvPr/>
        </p:nvCxnSpPr>
        <p:spPr>
          <a:xfrm flipH="1" flipV="1">
            <a:off x="22031674" y="7442308"/>
            <a:ext cx="2943680" cy="63855"/>
          </a:xfrm>
          <a:prstGeom prst="line">
            <a:avLst/>
          </a:prstGeom>
          <a:ln w="76200">
            <a:solidFill>
              <a:srgbClr val="FA8072">
                <a:alpha val="72941"/>
              </a:srgb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D12A3D-7DF4-4DE5-945C-3B02E5335933}"/>
              </a:ext>
            </a:extLst>
          </p:cNvPr>
          <p:cNvSpPr/>
          <p:nvPr/>
        </p:nvSpPr>
        <p:spPr>
          <a:xfrm>
            <a:off x="25559405" y="7230320"/>
            <a:ext cx="531629" cy="588798"/>
          </a:xfrm>
          <a:prstGeom prst="ellipse">
            <a:avLst/>
          </a:prstGeom>
          <a:solidFill>
            <a:srgbClr val="FA8072">
              <a:alpha val="5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6344AF2-4F24-44E7-ABA1-A39F4A86F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86" y="14233610"/>
            <a:ext cx="728020" cy="728020"/>
          </a:xfrm>
          <a:prstGeom prst="rect">
            <a:avLst/>
          </a:prstGeom>
        </p:spPr>
      </p:pic>
      <p:sp>
        <p:nvSpPr>
          <p:cNvPr id="75" name="Rounded Rectangle 66">
            <a:extLst>
              <a:ext uri="{FF2B5EF4-FFF2-40B4-BE49-F238E27FC236}">
                <a16:creationId xmlns:a16="http://schemas.microsoft.com/office/drawing/2014/main" id="{8D1270EA-E198-45F6-83FC-0E1596BB27F5}"/>
              </a:ext>
            </a:extLst>
          </p:cNvPr>
          <p:cNvSpPr/>
          <p:nvPr/>
        </p:nvSpPr>
        <p:spPr>
          <a:xfrm>
            <a:off x="5067857" y="32987930"/>
            <a:ext cx="10598129" cy="4162617"/>
          </a:xfrm>
          <a:prstGeom prst="roundRect">
            <a:avLst/>
          </a:prstGeom>
          <a:solidFill>
            <a:srgbClr val="01796F">
              <a:alpha val="17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76" name="Rounded Rectangle 66">
            <a:extLst>
              <a:ext uri="{FF2B5EF4-FFF2-40B4-BE49-F238E27FC236}">
                <a16:creationId xmlns:a16="http://schemas.microsoft.com/office/drawing/2014/main" id="{EEF8F4D1-DAC2-40F6-85B9-1E2AFED76DA1}"/>
              </a:ext>
            </a:extLst>
          </p:cNvPr>
          <p:cNvSpPr/>
          <p:nvPr/>
        </p:nvSpPr>
        <p:spPr>
          <a:xfrm>
            <a:off x="15796944" y="32987930"/>
            <a:ext cx="14092850" cy="4114581"/>
          </a:xfrm>
          <a:prstGeom prst="roundRect">
            <a:avLst/>
          </a:prstGeom>
          <a:solidFill>
            <a:srgbClr val="01796F">
              <a:alpha val="17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 dirty="0">
              <a:solidFill>
                <a:schemeClr val="tx1"/>
              </a:solidFill>
            </a:endParaRPr>
          </a:p>
          <a:p>
            <a:pPr algn="ctr"/>
            <a:r>
              <a:rPr lang="en-GB" sz="4800" dirty="0">
                <a:solidFill>
                  <a:schemeClr val="tx1"/>
                </a:solidFill>
              </a:rPr>
              <a:t>Additional fixations at the end of the line </a:t>
            </a:r>
          </a:p>
          <a:p>
            <a:pPr algn="ctr"/>
            <a:r>
              <a:rPr lang="en-GB" sz="4800" dirty="0">
                <a:solidFill>
                  <a:schemeClr val="tx1"/>
                </a:solidFill>
              </a:rPr>
              <a:t>        may be due to line-final wrap up effects that occur because readers need to integrate information at that point before proceeding to take a longer pause at the start of the new line. </a:t>
            </a:r>
          </a:p>
          <a:p>
            <a:pPr algn="ctr"/>
            <a:endParaRPr lang="en-GB" sz="48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0585F4-F821-418B-8D3E-22127BAE935C}"/>
              </a:ext>
            </a:extLst>
          </p:cNvPr>
          <p:cNvSpPr/>
          <p:nvPr/>
        </p:nvSpPr>
        <p:spPr>
          <a:xfrm>
            <a:off x="1190678" y="33443243"/>
            <a:ext cx="4990029" cy="1107996"/>
          </a:xfrm>
          <a:prstGeom prst="rect">
            <a:avLst/>
          </a:prstGeom>
          <a:solidFill>
            <a:srgbClr val="01796F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</a:rPr>
              <a:t>Conclusion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0AEE00-8A69-456D-B856-8F2B77C976AA}"/>
              </a:ext>
            </a:extLst>
          </p:cNvPr>
          <p:cNvSpPr/>
          <p:nvPr/>
        </p:nvSpPr>
        <p:spPr>
          <a:xfrm>
            <a:off x="7626606" y="32783062"/>
            <a:ext cx="77467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GB" sz="4800" dirty="0"/>
          </a:p>
          <a:p>
            <a:pPr lvl="0" algn="ctr"/>
            <a:r>
              <a:rPr lang="en-GB" sz="4800" dirty="0"/>
              <a:t>The cost associated with reading out loud is greater when moving between lines than moving within a line. </a:t>
            </a:r>
          </a:p>
          <a:p>
            <a:pPr algn="ctr"/>
            <a:endParaRPr lang="en-GB" sz="4800" dirty="0"/>
          </a:p>
        </p:txBody>
      </p:sp>
      <p:pic>
        <p:nvPicPr>
          <p:cNvPr id="71" name="Graphic 70" descr="Volume">
            <a:extLst>
              <a:ext uri="{FF2B5EF4-FFF2-40B4-BE49-F238E27FC236}">
                <a16:creationId xmlns:a16="http://schemas.microsoft.com/office/drawing/2014/main" id="{C28E3C10-F146-46CE-A583-407913B26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58859" y="33085502"/>
            <a:ext cx="1690975" cy="1690975"/>
          </a:xfrm>
          <a:prstGeom prst="rect">
            <a:avLst/>
          </a:prstGeom>
        </p:spPr>
      </p:pic>
      <p:pic>
        <p:nvPicPr>
          <p:cNvPr id="72" name="Graphic 71" descr="Volume">
            <a:extLst>
              <a:ext uri="{FF2B5EF4-FFF2-40B4-BE49-F238E27FC236}">
                <a16:creationId xmlns:a16="http://schemas.microsoft.com/office/drawing/2014/main" id="{C245C467-4723-456F-83A2-5068D7111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9535" y="33219588"/>
            <a:ext cx="1690975" cy="1690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162DB-D573-4610-B2E7-F61235C8FC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6081" y="35124976"/>
            <a:ext cx="2182401" cy="21824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1DE5D1-EF66-49C8-9D56-068FFC5894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36210" y="42009478"/>
            <a:ext cx="799956" cy="5352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A34682-BE5B-4B60-A63D-C7563E4645E4}"/>
              </a:ext>
            </a:extLst>
          </p:cNvPr>
          <p:cNvSpPr txBox="1"/>
          <p:nvPr/>
        </p:nvSpPr>
        <p:spPr>
          <a:xfrm flipH="1">
            <a:off x="26069787" y="41883858"/>
            <a:ext cx="394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@</a:t>
            </a:r>
            <a:r>
              <a:rPr lang="en-GB" sz="4000" dirty="0" err="1"/>
              <a:t>ibidunniadedeji</a:t>
            </a:r>
            <a:endParaRPr lang="en-GB" sz="40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656D347-6355-49C5-96F8-F262061207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24532" y="17459781"/>
            <a:ext cx="9255177" cy="592235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CB937C1-ABA0-48B6-84F2-A6F32A8FD8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69355" y="17490064"/>
            <a:ext cx="9255177" cy="5922354"/>
          </a:xfrm>
          <a:prstGeom prst="rect">
            <a:avLst/>
          </a:prstGeom>
        </p:spPr>
      </p:pic>
      <p:pic>
        <p:nvPicPr>
          <p:cNvPr id="29" name="Picture 28" descr="A close up of a map&#10;&#10;Description automatically generated">
            <a:extLst>
              <a:ext uri="{FF2B5EF4-FFF2-40B4-BE49-F238E27FC236}">
                <a16:creationId xmlns:a16="http://schemas.microsoft.com/office/drawing/2014/main" id="{B4574412-1DCD-4423-8F99-9803C71BB9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" y="24605803"/>
            <a:ext cx="9554733" cy="6114040"/>
          </a:xfrm>
          <a:prstGeom prst="rect">
            <a:avLst/>
          </a:prstGeom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537EAAD1-9F83-41CF-84F3-72B4075688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354" y="24924812"/>
            <a:ext cx="9395727" cy="6012292"/>
          </a:xfrm>
          <a:prstGeom prst="rect">
            <a:avLst/>
          </a:prstGeom>
        </p:spPr>
      </p:pic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E958B67A-8FAB-4EB0-8054-61DE8A4D49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532" y="24893890"/>
            <a:ext cx="9492372" cy="607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6163</TotalTime>
  <Words>523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Bitter</vt:lpstr>
      <vt:lpstr>Calibri</vt:lpstr>
      <vt:lpstr>Calibri Light</vt:lpstr>
      <vt:lpstr>Office Theme</vt:lpstr>
      <vt:lpstr>Return-sweep saccades in oral and silent reading Victoria Adedeji 1|Adam Parker 2| Julie Kirkby 1|Tim Slattery1 1 Bournemouth  University 2 University of Oxford </vt:lpstr>
    </vt:vector>
  </TitlesOfParts>
  <Company>Bournemouth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Return-sweep in oral and silent reading Victoria Adedeji 1|Adam Parker 2| Julie Kirkby 1|Tim Slattery1 1 Bournemouth  University 2 University of Oxford</dc:title>
  <dc:creator>Victoria Adedeji</dc:creator>
  <cp:lastModifiedBy>Victoria Adedeji</cp:lastModifiedBy>
  <cp:revision>108</cp:revision>
  <cp:lastPrinted>2019-08-12T14:10:42Z</cp:lastPrinted>
  <dcterms:created xsi:type="dcterms:W3CDTF">2019-06-25T10:20:00Z</dcterms:created>
  <dcterms:modified xsi:type="dcterms:W3CDTF">2019-08-13T12:40:08Z</dcterms:modified>
</cp:coreProperties>
</file>