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2"/>
  </p:sldMasterIdLst>
  <p:notesMasterIdLst>
    <p:notesMasterId r:id="rId22"/>
  </p:notesMasterIdLst>
  <p:handoutMasterIdLst>
    <p:handoutMasterId r:id="rId23"/>
  </p:handoutMasterIdLst>
  <p:sldIdLst>
    <p:sldId id="309" r:id="rId3"/>
    <p:sldId id="343" r:id="rId4"/>
    <p:sldId id="344" r:id="rId5"/>
    <p:sldId id="360" r:id="rId6"/>
    <p:sldId id="345" r:id="rId7"/>
    <p:sldId id="346" r:id="rId8"/>
    <p:sldId id="310" r:id="rId9"/>
    <p:sldId id="352" r:id="rId10"/>
    <p:sldId id="353" r:id="rId11"/>
    <p:sldId id="356" r:id="rId12"/>
    <p:sldId id="357" r:id="rId13"/>
    <p:sldId id="341" r:id="rId14"/>
    <p:sldId id="339" r:id="rId15"/>
    <p:sldId id="340" r:id="rId16"/>
    <p:sldId id="355" r:id="rId17"/>
    <p:sldId id="361" r:id="rId18"/>
    <p:sldId id="350" r:id="rId19"/>
    <p:sldId id="358" r:id="rId20"/>
    <p:sldId id="359" r:id="rId21"/>
  </p:sldIdLst>
  <p:sldSz cx="12188825" cy="6858000"/>
  <p:notesSz cx="7099300" cy="10234613"/>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eu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Style moyen 3 - Accentuation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29" autoAdjust="0"/>
  </p:normalViewPr>
  <p:slideViewPr>
    <p:cSldViewPr showGuides="1">
      <p:cViewPr>
        <p:scale>
          <a:sx n="74" d="100"/>
          <a:sy n="74" d="100"/>
        </p:scale>
        <p:origin x="-582" y="-90"/>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6" d="100"/>
          <a:sy n="66" d="100"/>
        </p:scale>
        <p:origin x="22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a:p>
        </p:txBody>
      </p:sp>
      <p:sp>
        <p:nvSpPr>
          <p:cNvPr id="3" name="Date Placeholder 2"/>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59088EAF-6ECA-4616-85EF-35AA19C641F3}" type="datetimeFigureOut">
              <a:rPr lang="en-US"/>
              <a:t>1/30/2018</a:t>
            </a:fld>
            <a:endParaRPr/>
          </a:p>
        </p:txBody>
      </p:sp>
      <p:sp>
        <p:nvSpPr>
          <p:cNvPr id="4" name="Footer Placeholder 3"/>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a:p>
        </p:txBody>
      </p:sp>
      <p:sp>
        <p:nvSpPr>
          <p:cNvPr id="5" name="Slide Number Placeholder 4"/>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D9F912AB-2776-42F2-A957-313FC7EFEDB9}" type="slidenum">
              <a:rPr/>
              <a:t>‹N°›</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3ABD2D7A-D230-4F91-BD59-0A39C2703BA8}" type="datetimeFigureOut">
              <a:rPr lang="en-US"/>
              <a:t>1/30/2018</a:t>
            </a:fld>
            <a:endParaRPr/>
          </a:p>
        </p:txBody>
      </p:sp>
      <p:sp>
        <p:nvSpPr>
          <p:cNvPr id="4" name="Slide Image Placeholder 3"/>
          <p:cNvSpPr>
            <a:spLocks noGrp="1" noRot="1" noChangeAspect="1"/>
          </p:cNvSpPr>
          <p:nvPr>
            <p:ph type="sldImg" idx="2"/>
          </p:nvPr>
        </p:nvSpPr>
        <p:spPr>
          <a:xfrm>
            <a:off x="141288" y="768350"/>
            <a:ext cx="6816725" cy="3836988"/>
          </a:xfrm>
          <a:prstGeom prst="rect">
            <a:avLst/>
          </a:prstGeom>
          <a:noFill/>
          <a:ln w="12700">
            <a:solidFill>
              <a:prstClr val="black"/>
            </a:solidFill>
          </a:ln>
        </p:spPr>
        <p:txBody>
          <a:bodyPr vert="horz" lIns="99048" tIns="49524" rIns="99048" bIns="49524" rtlCol="0" anchor="ctr"/>
          <a:lstStyle/>
          <a:p>
            <a:endParaRPr/>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F93199CD-3E1B-4AE6-990F-76F925F5EA9F}" type="slidenum">
              <a:rPr/>
              <a:t>‹N°›</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6725" cy="3836988"/>
          </a:xfrm>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B0EC084-463C-4426-BF8E-D35822D42EE4}" type="slidenum">
              <a:rPr lang="fr-FR" smtClean="0"/>
              <a:pPr/>
              <a:t>2</a:t>
            </a:fld>
            <a:endParaRPr lang="fr-FR"/>
          </a:p>
        </p:txBody>
      </p:sp>
    </p:spTree>
    <p:extLst>
      <p:ext uri="{BB962C8B-B14F-4D97-AF65-F5344CB8AC3E}">
        <p14:creationId xmlns:p14="http://schemas.microsoft.com/office/powerpoint/2010/main" val="1638555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6725" cy="3836988"/>
          </a:xfrm>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B0EC084-463C-4426-BF8E-D35822D42EE4}" type="slidenum">
              <a:rPr lang="fr-FR" smtClean="0"/>
              <a:pPr/>
              <a:t>11</a:t>
            </a:fld>
            <a:endParaRPr lang="fr-FR"/>
          </a:p>
        </p:txBody>
      </p:sp>
    </p:spTree>
    <p:extLst>
      <p:ext uri="{BB962C8B-B14F-4D97-AF65-F5344CB8AC3E}">
        <p14:creationId xmlns:p14="http://schemas.microsoft.com/office/powerpoint/2010/main" val="1638555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6725" cy="383698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B0EC084-463C-4426-BF8E-D35822D42EE4}" type="slidenum">
              <a:rPr lang="fr-FR" smtClean="0"/>
              <a:pPr/>
              <a:t>13</a:t>
            </a:fld>
            <a:endParaRPr lang="fr-FR"/>
          </a:p>
        </p:txBody>
      </p:sp>
    </p:spTree>
    <p:extLst>
      <p:ext uri="{BB962C8B-B14F-4D97-AF65-F5344CB8AC3E}">
        <p14:creationId xmlns:p14="http://schemas.microsoft.com/office/powerpoint/2010/main" val="1638555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6725" cy="383698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B0EC084-463C-4426-BF8E-D35822D42EE4}" type="slidenum">
              <a:rPr lang="fr-FR" smtClean="0"/>
              <a:pPr/>
              <a:t>14</a:t>
            </a:fld>
            <a:endParaRPr lang="fr-FR"/>
          </a:p>
        </p:txBody>
      </p:sp>
    </p:spTree>
    <p:extLst>
      <p:ext uri="{BB962C8B-B14F-4D97-AF65-F5344CB8AC3E}">
        <p14:creationId xmlns:p14="http://schemas.microsoft.com/office/powerpoint/2010/main" val="1638555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6725" cy="383698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B0EC084-463C-4426-BF8E-D35822D42EE4}" type="slidenum">
              <a:rPr lang="fr-FR" smtClean="0"/>
              <a:pPr/>
              <a:t>17</a:t>
            </a:fld>
            <a:endParaRPr lang="fr-FR"/>
          </a:p>
        </p:txBody>
      </p:sp>
    </p:spTree>
    <p:extLst>
      <p:ext uri="{BB962C8B-B14F-4D97-AF65-F5344CB8AC3E}">
        <p14:creationId xmlns:p14="http://schemas.microsoft.com/office/powerpoint/2010/main" val="1638555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6725" cy="383698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B0EC084-463C-4426-BF8E-D35822D42EE4}" type="slidenum">
              <a:rPr lang="fr-FR" smtClean="0"/>
              <a:pPr/>
              <a:t>18</a:t>
            </a:fld>
            <a:endParaRPr lang="fr-FR"/>
          </a:p>
        </p:txBody>
      </p:sp>
    </p:spTree>
    <p:extLst>
      <p:ext uri="{BB962C8B-B14F-4D97-AF65-F5344CB8AC3E}">
        <p14:creationId xmlns:p14="http://schemas.microsoft.com/office/powerpoint/2010/main" val="1638555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6725" cy="383698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B0EC084-463C-4426-BF8E-D35822D42EE4}" type="slidenum">
              <a:rPr lang="fr-FR" smtClean="0"/>
              <a:pPr/>
              <a:t>19</a:t>
            </a:fld>
            <a:endParaRPr lang="fr-FR"/>
          </a:p>
        </p:txBody>
      </p:sp>
    </p:spTree>
    <p:extLst>
      <p:ext uri="{BB962C8B-B14F-4D97-AF65-F5344CB8AC3E}">
        <p14:creationId xmlns:p14="http://schemas.microsoft.com/office/powerpoint/2010/main" val="1638555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6725" cy="383698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B0EC084-463C-4426-BF8E-D35822D42EE4}" type="slidenum">
              <a:rPr lang="fr-FR" smtClean="0"/>
              <a:pPr/>
              <a:t>3</a:t>
            </a:fld>
            <a:endParaRPr lang="fr-FR"/>
          </a:p>
        </p:txBody>
      </p:sp>
    </p:spTree>
    <p:extLst>
      <p:ext uri="{BB962C8B-B14F-4D97-AF65-F5344CB8AC3E}">
        <p14:creationId xmlns:p14="http://schemas.microsoft.com/office/powerpoint/2010/main" val="1638555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6725" cy="383698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B0EC084-463C-4426-BF8E-D35822D42EE4}" type="slidenum">
              <a:rPr lang="fr-FR" smtClean="0"/>
              <a:pPr/>
              <a:t>4</a:t>
            </a:fld>
            <a:endParaRPr lang="fr-FR"/>
          </a:p>
        </p:txBody>
      </p:sp>
    </p:spTree>
    <p:extLst>
      <p:ext uri="{BB962C8B-B14F-4D97-AF65-F5344CB8AC3E}">
        <p14:creationId xmlns:p14="http://schemas.microsoft.com/office/powerpoint/2010/main" val="1638555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6725" cy="3836988"/>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B0EC084-463C-4426-BF8E-D35822D42EE4}" type="slidenum">
              <a:rPr lang="fr-FR" smtClean="0"/>
              <a:pPr/>
              <a:t>5</a:t>
            </a:fld>
            <a:endParaRPr lang="fr-FR"/>
          </a:p>
        </p:txBody>
      </p:sp>
    </p:spTree>
    <p:extLst>
      <p:ext uri="{BB962C8B-B14F-4D97-AF65-F5344CB8AC3E}">
        <p14:creationId xmlns:p14="http://schemas.microsoft.com/office/powerpoint/2010/main" val="1638555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p:cNvSpPr>
            <a:spLocks noGrp="1" noChangeArrowheads="1"/>
          </p:cNvSpPr>
          <p:nvPr>
            <p:ph type="sldNum" sz="quarter" idx="5"/>
          </p:nvPr>
        </p:nvSpPr>
        <p:spPr>
          <a:noFill/>
        </p:spPr>
        <p:txBody>
          <a:bodyPr/>
          <a:lstStyle/>
          <a:p>
            <a:fld id="{D6F48770-D420-42D0-9A59-BE3658E12EB9}" type="slidenum">
              <a:rPr lang="fr-FR"/>
              <a:pPr/>
              <a:t>6</a:t>
            </a:fld>
            <a:endParaRPr lang="fr-FR"/>
          </a:p>
        </p:txBody>
      </p:sp>
      <p:sp>
        <p:nvSpPr>
          <p:cNvPr id="30724" name="Rectangle 2"/>
          <p:cNvSpPr>
            <a:spLocks noGrp="1" noRot="1" noChangeAspect="1" noChangeArrowheads="1" noTextEdit="1"/>
          </p:cNvSpPr>
          <p:nvPr>
            <p:ph type="sldImg"/>
          </p:nvPr>
        </p:nvSpPr>
        <p:spPr>
          <a:xfrm>
            <a:off x="141288" y="768350"/>
            <a:ext cx="6816725" cy="3836988"/>
          </a:xfrm>
          <a:solidFill>
            <a:srgbClr val="FFFFFF"/>
          </a:solidFill>
          <a:ln/>
        </p:spPr>
      </p:sp>
      <p:sp>
        <p:nvSpPr>
          <p:cNvPr id="30725" name="Rectangle 3"/>
          <p:cNvSpPr>
            <a:spLocks noGrp="1" noChangeArrowheads="1"/>
          </p:cNvSpPr>
          <p:nvPr>
            <p:ph type="body" idx="1"/>
          </p:nvPr>
        </p:nvSpPr>
        <p:spPr>
          <a:solidFill>
            <a:srgbClr val="FFFFFF"/>
          </a:solidFill>
          <a:ln>
            <a:solidFill>
              <a:srgbClr val="000000"/>
            </a:solidFill>
          </a:ln>
        </p:spPr>
        <p:txBody>
          <a:bodyPr lIns="94929" tIns="47465" rIns="94929" bIns="47465"/>
          <a:lstStyle/>
          <a:p>
            <a:endParaRPr lang="fr-FR"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6725" cy="3836988"/>
          </a:xfrm>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B0EC084-463C-4426-BF8E-D35822D42EE4}" type="slidenum">
              <a:rPr lang="fr-FR" smtClean="0"/>
              <a:pPr/>
              <a:t>7</a:t>
            </a:fld>
            <a:endParaRPr lang="fr-FR"/>
          </a:p>
        </p:txBody>
      </p:sp>
    </p:spTree>
    <p:extLst>
      <p:ext uri="{BB962C8B-B14F-4D97-AF65-F5344CB8AC3E}">
        <p14:creationId xmlns:p14="http://schemas.microsoft.com/office/powerpoint/2010/main" val="1638555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6725" cy="3836988"/>
          </a:xfrm>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B0EC084-463C-4426-BF8E-D35822D42EE4}" type="slidenum">
              <a:rPr lang="fr-FR" smtClean="0"/>
              <a:pPr/>
              <a:t>8</a:t>
            </a:fld>
            <a:endParaRPr lang="fr-FR"/>
          </a:p>
        </p:txBody>
      </p:sp>
    </p:spTree>
    <p:extLst>
      <p:ext uri="{BB962C8B-B14F-4D97-AF65-F5344CB8AC3E}">
        <p14:creationId xmlns:p14="http://schemas.microsoft.com/office/powerpoint/2010/main" val="1638555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6725" cy="3836988"/>
          </a:xfrm>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B0EC084-463C-4426-BF8E-D35822D42EE4}" type="slidenum">
              <a:rPr lang="fr-FR" smtClean="0"/>
              <a:pPr/>
              <a:t>9</a:t>
            </a:fld>
            <a:endParaRPr lang="fr-FR"/>
          </a:p>
        </p:txBody>
      </p:sp>
    </p:spTree>
    <p:extLst>
      <p:ext uri="{BB962C8B-B14F-4D97-AF65-F5344CB8AC3E}">
        <p14:creationId xmlns:p14="http://schemas.microsoft.com/office/powerpoint/2010/main" val="1638555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1288" y="768350"/>
            <a:ext cx="6816725" cy="3836988"/>
          </a:xfrm>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B0EC084-463C-4426-BF8E-D35822D42EE4}" type="slidenum">
              <a:rPr lang="fr-FR" smtClean="0"/>
              <a:pPr/>
              <a:t>10</a:t>
            </a:fld>
            <a:endParaRPr lang="fr-FR"/>
          </a:p>
        </p:txBody>
      </p:sp>
    </p:spTree>
    <p:extLst>
      <p:ext uri="{BB962C8B-B14F-4D97-AF65-F5344CB8AC3E}">
        <p14:creationId xmlns:p14="http://schemas.microsoft.com/office/powerpoint/2010/main" val="16385554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06" name="Rectangle 6"/>
          <p:cNvSpPr>
            <a:spLocks noGrp="1" noChangeArrowheads="1"/>
          </p:cNvSpPr>
          <p:nvPr>
            <p:ph type="ctrTitle"/>
          </p:nvPr>
        </p:nvSpPr>
        <p:spPr>
          <a:xfrm>
            <a:off x="609441" y="103189"/>
            <a:ext cx="10969943" cy="1165225"/>
          </a:xfrm>
        </p:spPr>
        <p:txBody>
          <a:bodyPr/>
          <a:lstStyle>
            <a:lvl1pPr>
              <a:lnSpc>
                <a:spcPct val="80000"/>
              </a:lnSpc>
              <a:defRPr sz="4400"/>
            </a:lvl1pPr>
          </a:lstStyle>
          <a:p>
            <a:pPr lvl="0"/>
            <a:r>
              <a:rPr lang="fr-FR" altLang="fr-FR" noProof="0" smtClean="0"/>
              <a:t>Modifiez le style du titre</a:t>
            </a:r>
          </a:p>
        </p:txBody>
      </p:sp>
      <p:sp>
        <p:nvSpPr>
          <p:cNvPr id="51205" name="Rectangle 5"/>
          <p:cNvSpPr>
            <a:spLocks noGrp="1" noChangeArrowheads="1"/>
          </p:cNvSpPr>
          <p:nvPr>
            <p:ph type="subTitle" idx="1"/>
          </p:nvPr>
        </p:nvSpPr>
        <p:spPr>
          <a:xfrm>
            <a:off x="609441" y="1143001"/>
            <a:ext cx="8185135" cy="519113"/>
          </a:xfrm>
        </p:spPr>
        <p:txBody>
          <a:bodyPr/>
          <a:lstStyle>
            <a:lvl1pPr marL="0" indent="0">
              <a:buFontTx/>
              <a:buNone/>
              <a:defRPr sz="2800"/>
            </a:lvl1pPr>
          </a:lstStyle>
          <a:p>
            <a:pPr lvl="0"/>
            <a:r>
              <a:rPr lang="fr-FR" altLang="fr-FR" noProof="0" smtClean="0"/>
              <a:t>Modifiez le style des sous-titres du masque</a:t>
            </a:r>
          </a:p>
        </p:txBody>
      </p:sp>
      <p:sp>
        <p:nvSpPr>
          <p:cNvPr id="51203" name="Rectangle 3"/>
          <p:cNvSpPr>
            <a:spLocks noGrp="1" noChangeArrowheads="1"/>
          </p:cNvSpPr>
          <p:nvPr>
            <p:ph type="ftr" sz="quarter" idx="3"/>
          </p:nvPr>
        </p:nvSpPr>
        <p:spPr>
          <a:xfrm>
            <a:off x="3148780" y="6477000"/>
            <a:ext cx="5789692" cy="381000"/>
          </a:xfrm>
        </p:spPr>
        <p:txBody>
          <a:bodyPr/>
          <a:lstStyle>
            <a:lvl1pPr>
              <a:defRPr/>
            </a:lvl1pPr>
          </a:lstStyle>
          <a:p>
            <a:r>
              <a:rPr lang="fr-FR" dirty="0" smtClean="0"/>
              <a:t>IB Solutions Tous droits réservés 2015</a:t>
            </a:r>
            <a:endParaRPr lang="fr-FR" dirty="0"/>
          </a:p>
        </p:txBody>
      </p:sp>
      <p:sp>
        <p:nvSpPr>
          <p:cNvPr id="51202" name="Rectangle 2"/>
          <p:cNvSpPr>
            <a:spLocks noGrp="1" noChangeArrowheads="1"/>
          </p:cNvSpPr>
          <p:nvPr>
            <p:ph type="sldNum" sz="quarter" idx="4"/>
          </p:nvPr>
        </p:nvSpPr>
        <p:spPr>
          <a:xfrm>
            <a:off x="9344766" y="6477000"/>
            <a:ext cx="2539339" cy="381000"/>
          </a:xfrm>
        </p:spPr>
        <p:txBody>
          <a:bodyPr/>
          <a:lstStyle>
            <a:lvl1pPr>
              <a:defRPr/>
            </a:lvl1pPr>
          </a:lstStyle>
          <a:p>
            <a:fld id="{9648F39E-9C37-485F-AC97-16BB4BDF9F49}" type="slidenum">
              <a:rPr kumimoji="0" lang="en-US" smtClean="0"/>
              <a:t>‹N°›</a:t>
            </a:fld>
            <a:endParaRPr kumimoji="0"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fld id="{03F41C87-7AD9-4845-A077-840E4A0F3F06}" type="datetimeFigureOut">
              <a:rPr lang="en-US" smtClean="0"/>
              <a:t>1/30/2018</a:t>
            </a:fld>
            <a:endParaRPr lang="en-US"/>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2A013F82-EE5E-44EE-A61D-E31C6657F26F}" type="slidenum">
              <a:rPr lang="fr-FR" smtClean="0"/>
              <a:t>‹N°›</a:t>
            </a:fld>
            <a:endParaRPr lang="fr-FR"/>
          </a:p>
        </p:txBody>
      </p:sp>
    </p:spTree>
    <p:extLst>
      <p:ext uri="{BB962C8B-B14F-4D97-AF65-F5344CB8AC3E}">
        <p14:creationId xmlns:p14="http://schemas.microsoft.com/office/powerpoint/2010/main" val="1628367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913078" y="1828800"/>
            <a:ext cx="2767879" cy="4267200"/>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609441" y="1828800"/>
            <a:ext cx="8100490" cy="426720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fld id="{03F41C87-7AD9-4845-A077-840E4A0F3F06}" type="datetimeFigureOut">
              <a:rPr lang="en-US" smtClean="0"/>
              <a:t>1/30/2018</a:t>
            </a:fld>
            <a:endParaRPr lang="en-US"/>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2A013F82-EE5E-44EE-A61D-E31C6657F26F}" type="slidenum">
              <a:rPr lang="fr-FR" smtClean="0"/>
              <a:t>‹N°›</a:t>
            </a:fld>
            <a:endParaRPr lang="fr-FR"/>
          </a:p>
        </p:txBody>
      </p:sp>
    </p:spTree>
    <p:extLst>
      <p:ext uri="{BB962C8B-B14F-4D97-AF65-F5344CB8AC3E}">
        <p14:creationId xmlns:p14="http://schemas.microsoft.com/office/powerpoint/2010/main" val="3483285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fld id="{03F41C87-7AD9-4845-A077-840E4A0F3F06}" type="datetimeFigureOut">
              <a:rPr lang="en-US" smtClean="0"/>
              <a:t>1/30/2018</a:t>
            </a:fld>
            <a:endParaRPr lang="en-US"/>
          </a:p>
        </p:txBody>
      </p:sp>
      <p:sp>
        <p:nvSpPr>
          <p:cNvPr id="5" name="Espace réservé du pied de page 4"/>
          <p:cNvSpPr>
            <a:spLocks noGrp="1"/>
          </p:cNvSpPr>
          <p:nvPr>
            <p:ph type="ftr" sz="quarter" idx="11"/>
          </p:nvPr>
        </p:nvSpPr>
        <p:spPr/>
        <p:txBody>
          <a:bodyPr/>
          <a:lstStyle>
            <a:lvl1pPr>
              <a:defRPr/>
            </a:lvl1pPr>
          </a:lstStyle>
          <a:p>
            <a:r>
              <a:rPr lang="fr-FR" dirty="0" smtClean="0"/>
              <a:t>IB Solutions Tous droits réservés 2015</a:t>
            </a:r>
            <a:endParaRPr lang="fr-FR" dirty="0"/>
          </a:p>
        </p:txBody>
      </p:sp>
    </p:spTree>
    <p:extLst>
      <p:ext uri="{BB962C8B-B14F-4D97-AF65-F5344CB8AC3E}">
        <p14:creationId xmlns:p14="http://schemas.microsoft.com/office/powerpoint/2010/main" val="3725989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2833" y="4406901"/>
            <a:ext cx="10360501"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962833" y="2906713"/>
            <a:ext cx="1036050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lvl1pPr>
              <a:defRPr/>
            </a:lvl1pPr>
          </a:lstStyle>
          <a:p>
            <a:fld id="{03F41C87-7AD9-4845-A077-840E4A0F3F06}" type="datetimeFigureOut">
              <a:rPr lang="en-US" smtClean="0"/>
              <a:t>1/30/2018</a:t>
            </a:fld>
            <a:endParaRPr lang="en-US"/>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2A013F82-EE5E-44EE-A61D-E31C6657F26F}" type="slidenum">
              <a:rPr lang="fr-FR" smtClean="0"/>
              <a:t>‹N°›</a:t>
            </a:fld>
            <a:endParaRPr lang="fr-FR"/>
          </a:p>
        </p:txBody>
      </p:sp>
      <p:pic>
        <p:nvPicPr>
          <p:cNvPr id="7" name="Imag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74932" y="6022801"/>
            <a:ext cx="1400175" cy="790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3813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609441" y="2667000"/>
            <a:ext cx="5434184" cy="342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246773" y="2667000"/>
            <a:ext cx="5434184" cy="342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lvl1pPr>
              <a:defRPr/>
            </a:lvl1pPr>
          </a:lstStyle>
          <a:p>
            <a:fld id="{03F41C87-7AD9-4845-A077-840E4A0F3F06}" type="datetimeFigureOut">
              <a:rPr lang="en-US" smtClean="0"/>
              <a:t>1/30/2018</a:t>
            </a:fld>
            <a:endParaRPr lang="en-US"/>
          </a:p>
        </p:txBody>
      </p:sp>
      <p:sp>
        <p:nvSpPr>
          <p:cNvPr id="6" name="Espace réservé du pied de page 5"/>
          <p:cNvSpPr>
            <a:spLocks noGrp="1"/>
          </p:cNvSpPr>
          <p:nvPr>
            <p:ph type="ftr" sz="quarter" idx="11"/>
          </p:nvPr>
        </p:nvSpPr>
        <p:spPr/>
        <p:txBody>
          <a:bodyPr/>
          <a:lstStyle>
            <a:lvl1pPr>
              <a:defRPr/>
            </a:lvl1pPr>
          </a:lstStyle>
          <a:p>
            <a:endParaRPr lang="fr-FR" dirty="0"/>
          </a:p>
        </p:txBody>
      </p:sp>
      <p:sp>
        <p:nvSpPr>
          <p:cNvPr id="7" name="Espace réservé du numéro de diapositive 6"/>
          <p:cNvSpPr>
            <a:spLocks noGrp="1"/>
          </p:cNvSpPr>
          <p:nvPr>
            <p:ph type="sldNum" sz="quarter" idx="12"/>
          </p:nvPr>
        </p:nvSpPr>
        <p:spPr/>
        <p:txBody>
          <a:bodyPr/>
          <a:lstStyle>
            <a:lvl1pPr>
              <a:defRPr/>
            </a:lvl1pPr>
          </a:lstStyle>
          <a:p>
            <a:fld id="{2A013F82-EE5E-44EE-A61D-E31C6657F26F}" type="slidenum">
              <a:rPr lang="fr-FR" smtClean="0"/>
              <a:t>‹N°›</a:t>
            </a:fld>
            <a:endParaRPr lang="fr-FR"/>
          </a:p>
        </p:txBody>
      </p:sp>
      <p:pic>
        <p:nvPicPr>
          <p:cNvPr id="8" name="Imag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74932" y="6022801"/>
            <a:ext cx="1400175" cy="790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43558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441" y="274638"/>
            <a:ext cx="10969943" cy="1143000"/>
          </a:xfrm>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lvl1pPr>
              <a:defRPr/>
            </a:lvl1pPr>
          </a:lstStyle>
          <a:p>
            <a:fld id="{03F41C87-7AD9-4845-A077-840E4A0F3F06}" type="datetimeFigureOut">
              <a:rPr lang="en-US" smtClean="0"/>
              <a:t>1/30/2018</a:t>
            </a:fld>
            <a:endParaRPr lang="en-US"/>
          </a:p>
        </p:txBody>
      </p:sp>
      <p:sp>
        <p:nvSpPr>
          <p:cNvPr id="8" name="Espace réservé du pied de page 7"/>
          <p:cNvSpPr>
            <a:spLocks noGrp="1"/>
          </p:cNvSpPr>
          <p:nvPr>
            <p:ph type="ftr" sz="quarter" idx="11"/>
          </p:nvPr>
        </p:nvSpPr>
        <p:spPr/>
        <p:txBody>
          <a:bodyPr/>
          <a:lstStyle>
            <a:lvl1pPr>
              <a:defRPr/>
            </a:lvl1pPr>
          </a:lstStyle>
          <a:p>
            <a:endParaRPr lang="fr-FR"/>
          </a:p>
        </p:txBody>
      </p:sp>
      <p:sp>
        <p:nvSpPr>
          <p:cNvPr id="9" name="Espace réservé du numéro de diapositive 8"/>
          <p:cNvSpPr>
            <a:spLocks noGrp="1"/>
          </p:cNvSpPr>
          <p:nvPr>
            <p:ph type="sldNum" sz="quarter" idx="12"/>
          </p:nvPr>
        </p:nvSpPr>
        <p:spPr/>
        <p:txBody>
          <a:bodyPr/>
          <a:lstStyle>
            <a:lvl1pPr>
              <a:defRPr/>
            </a:lvl1pPr>
          </a:lstStyle>
          <a:p>
            <a:fld id="{2A013F82-EE5E-44EE-A61D-E31C6657F26F}" type="slidenum">
              <a:rPr lang="fr-FR" smtClean="0"/>
              <a:t>‹N°›</a:t>
            </a:fld>
            <a:endParaRPr lang="fr-FR"/>
          </a:p>
        </p:txBody>
      </p:sp>
    </p:spTree>
    <p:extLst>
      <p:ext uri="{BB962C8B-B14F-4D97-AF65-F5344CB8AC3E}">
        <p14:creationId xmlns:p14="http://schemas.microsoft.com/office/powerpoint/2010/main" val="1349225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lvl1pPr>
              <a:defRPr/>
            </a:lvl1pPr>
          </a:lstStyle>
          <a:p>
            <a:fld id="{03F41C87-7AD9-4845-A077-840E4A0F3F06}" type="datetimeFigureOut">
              <a:rPr lang="en-US" smtClean="0"/>
              <a:t>1/30/2018</a:t>
            </a:fld>
            <a:endParaRPr lang="en-US"/>
          </a:p>
        </p:txBody>
      </p:sp>
      <p:sp>
        <p:nvSpPr>
          <p:cNvPr id="4" name="Espace réservé du pied de page 3"/>
          <p:cNvSpPr>
            <a:spLocks noGrp="1"/>
          </p:cNvSpPr>
          <p:nvPr>
            <p:ph type="ftr" sz="quarter" idx="11"/>
          </p:nvPr>
        </p:nvSpPr>
        <p:spPr/>
        <p:txBody>
          <a:bodyPr/>
          <a:lstStyle>
            <a:lvl1pPr>
              <a:defRPr/>
            </a:lvl1pPr>
          </a:lstStyle>
          <a:p>
            <a:endParaRPr lang="fr-FR"/>
          </a:p>
        </p:txBody>
      </p:sp>
      <p:sp>
        <p:nvSpPr>
          <p:cNvPr id="5" name="Espace réservé du numéro de diapositive 4"/>
          <p:cNvSpPr>
            <a:spLocks noGrp="1"/>
          </p:cNvSpPr>
          <p:nvPr>
            <p:ph type="sldNum" sz="quarter" idx="12"/>
          </p:nvPr>
        </p:nvSpPr>
        <p:spPr/>
        <p:txBody>
          <a:bodyPr/>
          <a:lstStyle>
            <a:lvl1pPr>
              <a:defRPr/>
            </a:lvl1pPr>
          </a:lstStyle>
          <a:p>
            <a:fld id="{2A013F82-EE5E-44EE-A61D-E31C6657F26F}" type="slidenum">
              <a:rPr lang="fr-FR" smtClean="0"/>
              <a:t>‹N°›</a:t>
            </a:fld>
            <a:endParaRPr lang="fr-FR"/>
          </a:p>
        </p:txBody>
      </p:sp>
      <p:pic>
        <p:nvPicPr>
          <p:cNvPr id="6" name="Imag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74932" y="6022801"/>
            <a:ext cx="1400175" cy="790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15449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fld id="{03F41C87-7AD9-4845-A077-840E4A0F3F06}" type="datetimeFigureOut">
              <a:rPr lang="en-US" smtClean="0"/>
              <a:t>1/30/2018</a:t>
            </a:fld>
            <a:endParaRPr lang="en-US"/>
          </a:p>
        </p:txBody>
      </p:sp>
      <p:sp>
        <p:nvSpPr>
          <p:cNvPr id="3" name="Espace réservé du pied de page 2"/>
          <p:cNvSpPr>
            <a:spLocks noGrp="1"/>
          </p:cNvSpPr>
          <p:nvPr>
            <p:ph type="ftr" sz="quarter" idx="11"/>
          </p:nvPr>
        </p:nvSpPr>
        <p:spPr/>
        <p:txBody>
          <a:bodyPr/>
          <a:lstStyle>
            <a:lvl1pPr>
              <a:defRPr/>
            </a:lvl1pPr>
          </a:lstStyle>
          <a:p>
            <a:endParaRPr lang="fr-FR"/>
          </a:p>
        </p:txBody>
      </p:sp>
      <p:sp>
        <p:nvSpPr>
          <p:cNvPr id="4" name="Espace réservé du numéro de diapositive 3"/>
          <p:cNvSpPr>
            <a:spLocks noGrp="1"/>
          </p:cNvSpPr>
          <p:nvPr>
            <p:ph type="sldNum" sz="quarter" idx="12"/>
          </p:nvPr>
        </p:nvSpPr>
        <p:spPr/>
        <p:txBody>
          <a:bodyPr/>
          <a:lstStyle>
            <a:lvl1pPr>
              <a:defRPr/>
            </a:lvl1pPr>
          </a:lstStyle>
          <a:p>
            <a:fld id="{2A013F82-EE5E-44EE-A61D-E31C6657F26F}" type="slidenum">
              <a:rPr lang="fr-FR" smtClean="0"/>
              <a:t>‹N°›</a:t>
            </a:fld>
            <a:endParaRPr lang="fr-FR"/>
          </a:p>
        </p:txBody>
      </p:sp>
      <p:pic>
        <p:nvPicPr>
          <p:cNvPr id="5" name="Imag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74932" y="6022801"/>
            <a:ext cx="1400175" cy="790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0132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442" y="273050"/>
            <a:ext cx="4010039"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lvl1pPr>
              <a:defRPr/>
            </a:lvl1pPr>
          </a:lstStyle>
          <a:p>
            <a:fld id="{03F41C87-7AD9-4845-A077-840E4A0F3F06}" type="datetimeFigureOut">
              <a:rPr lang="en-US" smtClean="0"/>
              <a:t>1/30/2018</a:t>
            </a:fld>
            <a:endParaRPr lang="en-US"/>
          </a:p>
        </p:txBody>
      </p:sp>
      <p:sp>
        <p:nvSpPr>
          <p:cNvPr id="6" name="Espace réservé du pied de page 5"/>
          <p:cNvSpPr>
            <a:spLocks noGrp="1"/>
          </p:cNvSpPr>
          <p:nvPr>
            <p:ph type="ftr" sz="quarter" idx="11"/>
          </p:nvPr>
        </p:nvSpPr>
        <p:spPr/>
        <p:txBody>
          <a:bodyPr/>
          <a:lstStyle>
            <a:lvl1pPr>
              <a:defRPr/>
            </a:lvl1pPr>
          </a:lstStyle>
          <a:p>
            <a:endParaRPr lang="fr-FR"/>
          </a:p>
        </p:txBody>
      </p:sp>
      <p:sp>
        <p:nvSpPr>
          <p:cNvPr id="7" name="Espace réservé du numéro de diapositive 6"/>
          <p:cNvSpPr>
            <a:spLocks noGrp="1"/>
          </p:cNvSpPr>
          <p:nvPr>
            <p:ph type="sldNum" sz="quarter" idx="12"/>
          </p:nvPr>
        </p:nvSpPr>
        <p:spPr/>
        <p:txBody>
          <a:bodyPr/>
          <a:lstStyle>
            <a:lvl1pPr>
              <a:defRPr/>
            </a:lvl1pPr>
          </a:lstStyle>
          <a:p>
            <a:fld id="{2A013F82-EE5E-44EE-A61D-E31C6657F26F}" type="slidenum">
              <a:rPr lang="fr-FR" smtClean="0"/>
              <a:t>‹N°›</a:t>
            </a:fld>
            <a:endParaRPr lang="fr-FR"/>
          </a:p>
        </p:txBody>
      </p:sp>
    </p:spTree>
    <p:extLst>
      <p:ext uri="{BB962C8B-B14F-4D97-AF65-F5344CB8AC3E}">
        <p14:creationId xmlns:p14="http://schemas.microsoft.com/office/powerpoint/2010/main" val="88518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095" y="4800600"/>
            <a:ext cx="7313295"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fr-FR"/>
          </a:p>
        </p:txBody>
      </p:sp>
      <p:sp>
        <p:nvSpPr>
          <p:cNvPr id="4" name="Espace réservé du texte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lvl1pPr>
              <a:defRPr/>
            </a:lvl1pPr>
          </a:lstStyle>
          <a:p>
            <a:fld id="{03F41C87-7AD9-4845-A077-840E4A0F3F06}" type="datetimeFigureOut">
              <a:rPr lang="en-US" smtClean="0"/>
              <a:pPr/>
              <a:t>1/30/2018</a:t>
            </a:fld>
            <a:endParaRPr lang="en-US"/>
          </a:p>
        </p:txBody>
      </p:sp>
      <p:sp>
        <p:nvSpPr>
          <p:cNvPr id="6" name="Espace réservé du pied de page 5"/>
          <p:cNvSpPr>
            <a:spLocks noGrp="1"/>
          </p:cNvSpPr>
          <p:nvPr>
            <p:ph type="ftr" sz="quarter" idx="11"/>
          </p:nvPr>
        </p:nvSpPr>
        <p:spPr/>
        <p:txBody>
          <a:bodyPr/>
          <a:lstStyle>
            <a:lvl1pPr>
              <a:defRPr/>
            </a:lvl1pPr>
          </a:lstStyle>
          <a:p>
            <a:endParaRPr lang="fr-FR"/>
          </a:p>
        </p:txBody>
      </p:sp>
      <p:sp>
        <p:nvSpPr>
          <p:cNvPr id="7" name="Espace réservé du numéro de diapositive 6"/>
          <p:cNvSpPr>
            <a:spLocks noGrp="1"/>
          </p:cNvSpPr>
          <p:nvPr>
            <p:ph type="sldNum" sz="quarter" idx="12"/>
          </p:nvPr>
        </p:nvSpPr>
        <p:spPr/>
        <p:txBody>
          <a:bodyPr/>
          <a:lstStyle>
            <a:lvl1pPr>
              <a:defRPr/>
            </a:lvl1pPr>
          </a:lstStyle>
          <a:p>
            <a:fld id="{2A013F82-EE5E-44EE-A61D-E31C6657F26F}" type="slidenum">
              <a:rPr lang="fr-FR" smtClean="0"/>
              <a:pPr/>
              <a:t>‹N°›</a:t>
            </a:fld>
            <a:endParaRPr lang="fr-FR"/>
          </a:p>
        </p:txBody>
      </p:sp>
    </p:spTree>
    <p:extLst>
      <p:ext uri="{BB962C8B-B14F-4D97-AF65-F5344CB8AC3E}">
        <p14:creationId xmlns:p14="http://schemas.microsoft.com/office/powerpoint/2010/main" val="122750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441" y="1828800"/>
            <a:ext cx="11071516"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FR" altLang="fr-FR" smtClean="0"/>
              <a:t>Cliquer pour modifier le style du titre du masque</a:t>
            </a:r>
          </a:p>
        </p:txBody>
      </p:sp>
      <p:sp>
        <p:nvSpPr>
          <p:cNvPr id="1027" name="Rectangle 3"/>
          <p:cNvSpPr>
            <a:spLocks noGrp="1" noChangeArrowheads="1"/>
          </p:cNvSpPr>
          <p:nvPr>
            <p:ph type="body" idx="1"/>
          </p:nvPr>
        </p:nvSpPr>
        <p:spPr bwMode="auto">
          <a:xfrm>
            <a:off x="609441" y="2667000"/>
            <a:ext cx="11071516"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altLang="fr-FR" dirty="0" smtClean="0"/>
              <a:t>Cliquer pour modifier les styles du texte du masque</a:t>
            </a:r>
          </a:p>
          <a:p>
            <a:pPr lvl="1"/>
            <a:r>
              <a:rPr lang="fr-FR" altLang="fr-FR" dirty="0" smtClean="0"/>
              <a:t>Deuxième niveau</a:t>
            </a:r>
          </a:p>
          <a:p>
            <a:pPr lvl="2"/>
            <a:r>
              <a:rPr lang="fr-FR" altLang="fr-FR" dirty="0" smtClean="0"/>
              <a:t>Troisième niveau</a:t>
            </a:r>
          </a:p>
          <a:p>
            <a:pPr lvl="3"/>
            <a:r>
              <a:rPr lang="fr-FR" altLang="fr-FR" dirty="0" smtClean="0"/>
              <a:t>Quatrième niveau</a:t>
            </a:r>
          </a:p>
          <a:p>
            <a:pPr lvl="4"/>
            <a:r>
              <a:rPr lang="fr-FR" altLang="fr-FR" dirty="0" smtClean="0"/>
              <a:t>Cinquième niveau</a:t>
            </a:r>
          </a:p>
        </p:txBody>
      </p:sp>
      <p:sp>
        <p:nvSpPr>
          <p:cNvPr id="1028" name="Rectangle 4"/>
          <p:cNvSpPr>
            <a:spLocks noGrp="1" noChangeArrowheads="1"/>
          </p:cNvSpPr>
          <p:nvPr>
            <p:ph type="dt" sz="half" idx="2"/>
          </p:nvPr>
        </p:nvSpPr>
        <p:spPr bwMode="auto">
          <a:xfrm>
            <a:off x="3859795" y="6248400"/>
            <a:ext cx="1726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03F41C87-7AD9-4845-A077-840E4A0F3F06}" type="datetimeFigureOut">
              <a:rPr lang="en-US" smtClean="0"/>
              <a:pPr/>
              <a:t>1/30/2018</a:t>
            </a:fld>
            <a:endParaRPr lang="en-US"/>
          </a:p>
        </p:txBody>
      </p:sp>
      <p:sp>
        <p:nvSpPr>
          <p:cNvPr id="1029" name="Rectangle 5"/>
          <p:cNvSpPr>
            <a:spLocks noGrp="1" noChangeArrowheads="1"/>
          </p:cNvSpPr>
          <p:nvPr>
            <p:ph type="ftr" sz="quarter" idx="3"/>
          </p:nvPr>
        </p:nvSpPr>
        <p:spPr bwMode="auto">
          <a:xfrm>
            <a:off x="5789692" y="6248400"/>
            <a:ext cx="385979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r>
              <a:rPr lang="fr-FR" dirty="0" smtClean="0"/>
              <a:t>IB Solutions Tous droits réservés 2015</a:t>
            </a:r>
            <a:endParaRPr lang="fr-FR" dirty="0"/>
          </a:p>
        </p:txBody>
      </p:sp>
      <p:sp>
        <p:nvSpPr>
          <p:cNvPr id="1030" name="Rectangle 6"/>
          <p:cNvSpPr>
            <a:spLocks noGrp="1" noChangeArrowheads="1"/>
          </p:cNvSpPr>
          <p:nvPr>
            <p:ph type="sldNum" sz="quarter" idx="4"/>
          </p:nvPr>
        </p:nvSpPr>
        <p:spPr bwMode="auto">
          <a:xfrm>
            <a:off x="9852634" y="6248400"/>
            <a:ext cx="1726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cs typeface="Arial" charset="0"/>
              </a:defRPr>
            </a:lvl1pPr>
          </a:lstStyle>
          <a:p>
            <a:fld id="{2A013F82-EE5E-44EE-A61D-E31C6657F26F}" type="slidenum">
              <a:rPr lang="fr-FR" smtClean="0"/>
              <a:pPr/>
              <a:t>‹N°›</a:t>
            </a:fld>
            <a:endParaRPr lang="fr-FR"/>
          </a:p>
        </p:txBody>
      </p:sp>
      <p:pic>
        <p:nvPicPr>
          <p:cNvPr id="7" name="Imag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883" y="6059925"/>
            <a:ext cx="1400175" cy="790575"/>
          </a:xfrm>
          <a:prstGeom prst="rect">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Arial Black" pitchFamily="34" charset="0"/>
        </a:defRPr>
      </a:lvl2pPr>
      <a:lvl3pPr algn="l" rtl="0" eaLnBrk="1" fontAlgn="base" hangingPunct="1">
        <a:spcBef>
          <a:spcPct val="0"/>
        </a:spcBef>
        <a:spcAft>
          <a:spcPct val="0"/>
        </a:spcAft>
        <a:defRPr sz="3600">
          <a:solidFill>
            <a:schemeClr val="tx2"/>
          </a:solidFill>
          <a:latin typeface="Arial Black" pitchFamily="34" charset="0"/>
        </a:defRPr>
      </a:lvl3pPr>
      <a:lvl4pPr algn="l" rtl="0" eaLnBrk="1" fontAlgn="base" hangingPunct="1">
        <a:spcBef>
          <a:spcPct val="0"/>
        </a:spcBef>
        <a:spcAft>
          <a:spcPct val="0"/>
        </a:spcAft>
        <a:defRPr sz="3600">
          <a:solidFill>
            <a:schemeClr val="tx2"/>
          </a:solidFill>
          <a:latin typeface="Arial Black" pitchFamily="34" charset="0"/>
        </a:defRPr>
      </a:lvl4pPr>
      <a:lvl5pPr algn="l" rtl="0" eaLnBrk="1" fontAlgn="base" hangingPunct="1">
        <a:spcBef>
          <a:spcPct val="0"/>
        </a:spcBef>
        <a:spcAft>
          <a:spcPct val="0"/>
        </a:spcAft>
        <a:defRPr sz="3600">
          <a:solidFill>
            <a:schemeClr val="tx2"/>
          </a:solidFill>
          <a:latin typeface="Arial Black" pitchFamily="34" charset="0"/>
        </a:defRPr>
      </a:lvl5pPr>
      <a:lvl6pPr marL="457200" algn="l" rtl="0" eaLnBrk="1" fontAlgn="base" hangingPunct="1">
        <a:spcBef>
          <a:spcPct val="0"/>
        </a:spcBef>
        <a:spcAft>
          <a:spcPct val="0"/>
        </a:spcAft>
        <a:defRPr sz="3600">
          <a:solidFill>
            <a:schemeClr val="tx2"/>
          </a:solidFill>
          <a:latin typeface="Arial Black" pitchFamily="34" charset="0"/>
        </a:defRPr>
      </a:lvl6pPr>
      <a:lvl7pPr marL="914400" algn="l" rtl="0" eaLnBrk="1" fontAlgn="base" hangingPunct="1">
        <a:spcBef>
          <a:spcPct val="0"/>
        </a:spcBef>
        <a:spcAft>
          <a:spcPct val="0"/>
        </a:spcAft>
        <a:defRPr sz="3600">
          <a:solidFill>
            <a:schemeClr val="tx2"/>
          </a:solidFill>
          <a:latin typeface="Arial Black" pitchFamily="34" charset="0"/>
        </a:defRPr>
      </a:lvl7pPr>
      <a:lvl8pPr marL="1371600" algn="l" rtl="0" eaLnBrk="1" fontAlgn="base" hangingPunct="1">
        <a:spcBef>
          <a:spcPct val="0"/>
        </a:spcBef>
        <a:spcAft>
          <a:spcPct val="0"/>
        </a:spcAft>
        <a:defRPr sz="3600">
          <a:solidFill>
            <a:schemeClr val="tx2"/>
          </a:solidFill>
          <a:latin typeface="Arial Black" pitchFamily="34" charset="0"/>
        </a:defRPr>
      </a:lvl8pPr>
      <a:lvl9pPr marL="1828800" algn="l" rtl="0" eaLnBrk="1" fontAlgn="base" hangingPunct="1">
        <a:spcBef>
          <a:spcPct val="0"/>
        </a:spcBef>
        <a:spcAft>
          <a:spcPct val="0"/>
        </a:spcAft>
        <a:defRPr sz="3600">
          <a:solidFill>
            <a:schemeClr val="tx2"/>
          </a:solidFill>
          <a:latin typeface="Arial Black"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31258" y="1578242"/>
            <a:ext cx="11567810" cy="2282806"/>
          </a:xfrm>
        </p:spPr>
        <p:style>
          <a:lnRef idx="2">
            <a:schemeClr val="accent4"/>
          </a:lnRef>
          <a:fillRef idx="1">
            <a:schemeClr val="lt1"/>
          </a:fillRef>
          <a:effectRef idx="0">
            <a:schemeClr val="accent4"/>
          </a:effectRef>
          <a:fontRef idx="minor">
            <a:schemeClr val="dk1"/>
          </a:fontRef>
        </p:style>
        <p:txBody>
          <a:bodyPr>
            <a:normAutofit fontScale="90000"/>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r"/>
            <a:r>
              <a:rPr lang="fr-FR" sz="48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Black" pitchFamily="34" charset="0"/>
                <a:cs typeface="Aharoni" pitchFamily="2" charset="-79"/>
              </a:rPr>
              <a:t/>
            </a:r>
            <a:br>
              <a:rPr lang="fr-FR" sz="48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Black" pitchFamily="34" charset="0"/>
                <a:cs typeface="Aharoni" pitchFamily="2" charset="-79"/>
              </a:rPr>
            </a:br>
            <a:r>
              <a:rPr lang="fr-FR" sz="49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Black" pitchFamily="34" charset="0"/>
                <a:cs typeface="Aharoni" pitchFamily="2" charset="-79"/>
              </a:rPr>
              <a:t>IB SOLUTIONS</a:t>
            </a:r>
            <a:br>
              <a:rPr lang="fr-FR" sz="49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Black" pitchFamily="34" charset="0"/>
                <a:cs typeface="Aharoni" pitchFamily="2" charset="-79"/>
              </a:rPr>
            </a:br>
            <a:r>
              <a:rPr lang="fr-FR" sz="31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Black" pitchFamily="34" charset="0"/>
                <a:cs typeface="Aharoni" pitchFamily="2" charset="-79"/>
              </a:rPr>
              <a:t>Présentation du savoir-Faire</a:t>
            </a:r>
            <a:r>
              <a:rPr lang="fr-FR" sz="31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Black" pitchFamily="34" charset="0"/>
                <a:cs typeface="Aharoni" pitchFamily="2" charset="-79"/>
              </a:rPr>
              <a:t/>
            </a:r>
            <a:br>
              <a:rPr lang="fr-FR" sz="31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Black" pitchFamily="34" charset="0"/>
                <a:cs typeface="Aharoni" pitchFamily="2" charset="-79"/>
              </a:rPr>
            </a:br>
            <a:r>
              <a:rPr lang="fr-FR" sz="31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Black" pitchFamily="34" charset="0"/>
                <a:cs typeface="Aharoni" pitchFamily="2" charset="-79"/>
              </a:rPr>
              <a:t/>
            </a:r>
            <a:br>
              <a:rPr lang="fr-FR" sz="31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Black" pitchFamily="34" charset="0"/>
                <a:cs typeface="Aharoni" pitchFamily="2" charset="-79"/>
              </a:rPr>
            </a:br>
            <a:r>
              <a:rPr lang="fr-FR" sz="31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Aharoni" pitchFamily="2" charset="-79"/>
              </a:rPr>
              <a:t/>
            </a:r>
            <a:br>
              <a:rPr lang="fr-FR" sz="31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Aharoni" pitchFamily="2" charset="-79"/>
              </a:rPr>
            </a:br>
            <a:r>
              <a:rPr lang="fr-FR" sz="8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Aharoni" pitchFamily="2" charset="-79"/>
              </a:rPr>
              <a:t>IB Solutions Tous droits réservés </a:t>
            </a:r>
            <a:r>
              <a:rPr lang="fr-FR" sz="8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Aharoni" pitchFamily="2" charset="-79"/>
              </a:rPr>
              <a:t>2017</a:t>
            </a:r>
            <a:r>
              <a:rPr lang="fr-FR" sz="8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Aharoni" pitchFamily="2" charset="-79"/>
              </a:rPr>
              <a:t/>
            </a:r>
            <a:br>
              <a:rPr lang="fr-FR" sz="8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Aharoni" pitchFamily="2" charset="-79"/>
              </a:rPr>
            </a:br>
            <a:endParaRPr lang="fr-FR" sz="8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Aharoni" pitchFamily="2" charset="-79"/>
            </a:endParaRPr>
          </a:p>
        </p:txBody>
      </p:sp>
    </p:spTree>
    <p:extLst>
      <p:ext uri="{BB962C8B-B14F-4D97-AF65-F5344CB8AC3E}">
        <p14:creationId xmlns:p14="http://schemas.microsoft.com/office/powerpoint/2010/main" val="768513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239287" y="188640"/>
            <a:ext cx="11710251" cy="940966"/>
          </a:xfrm>
        </p:spPr>
        <p:style>
          <a:lnRef idx="2">
            <a:schemeClr val="accent4"/>
          </a:lnRef>
          <a:fillRef idx="1">
            <a:schemeClr val="lt1"/>
          </a:fillRef>
          <a:effectRef idx="0">
            <a:schemeClr val="accent4"/>
          </a:effectRef>
          <a:fontRef idx="minor">
            <a:schemeClr val="dk1"/>
          </a:fontRef>
        </p:style>
        <p:txBody>
          <a:bodyPr vert="horz" lIns="91440" tIns="45720" rIns="91440" bIns="45720" rtlCol="0" anchor="b">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r">
              <a:lnSpc>
                <a:spcPct val="80000"/>
              </a:lnSpc>
            </a:pPr>
            <a:r>
              <a:rPr lang="fr-FR" sz="4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Black" pitchFamily="34" charset="0"/>
                <a:cs typeface="Aharoni" pitchFamily="2" charset="-79"/>
              </a:rPr>
              <a:t>EXPERTISE et SAVOIR-FAIRE</a:t>
            </a:r>
          </a:p>
        </p:txBody>
      </p:sp>
      <p:sp>
        <p:nvSpPr>
          <p:cNvPr id="3" name="Espace réservé du contenu 2"/>
          <p:cNvSpPr>
            <a:spLocks noGrp="1"/>
          </p:cNvSpPr>
          <p:nvPr>
            <p:ph idx="1"/>
          </p:nvPr>
        </p:nvSpPr>
        <p:spPr>
          <a:xfrm>
            <a:off x="549796" y="1340768"/>
            <a:ext cx="11244111" cy="5112568"/>
          </a:xfrm>
          <a:solidFill>
            <a:schemeClr val="accent3"/>
          </a:solidFill>
        </p:spPr>
        <p:txBody>
          <a:bodyPr>
            <a:normAutofit/>
          </a:bodyPr>
          <a:lstStyle/>
          <a:p>
            <a:pPr>
              <a:buFont typeface="Wingdings" pitchFamily="2" charset="2"/>
              <a:buChar char="q"/>
            </a:pPr>
            <a:r>
              <a:rPr lang="fr-FR" sz="3100" dirty="0" smtClean="0">
                <a:latin typeface="Arial" pitchFamily="34" charset="0"/>
                <a:cs typeface="Arial" pitchFamily="34" charset="0"/>
              </a:rPr>
              <a:t> CERTIFICATIONS</a:t>
            </a:r>
          </a:p>
          <a:p>
            <a:pPr>
              <a:buFont typeface="Wingdings" panose="05000000000000000000" pitchFamily="2" charset="2"/>
              <a:buChar char="ü"/>
            </a:pPr>
            <a:endParaRPr lang="fr-FR" sz="3100" dirty="0" smtClean="0">
              <a:latin typeface="Arial" pitchFamily="34" charset="0"/>
              <a:cs typeface="Arial" pitchFamily="34" charset="0"/>
            </a:endParaRPr>
          </a:p>
        </p:txBody>
      </p:sp>
      <p:sp>
        <p:nvSpPr>
          <p:cNvPr id="6" name="Espace réservé du numéro de diapositive 5"/>
          <p:cNvSpPr>
            <a:spLocks noGrp="1"/>
          </p:cNvSpPr>
          <p:nvPr>
            <p:ph type="sldNum" sz="quarter" idx="4294967295"/>
          </p:nvPr>
        </p:nvSpPr>
        <p:spPr>
          <a:xfrm>
            <a:off x="9852634" y="6248400"/>
            <a:ext cx="1726750" cy="457200"/>
          </a:xfrm>
        </p:spPr>
        <p:txBody>
          <a:bodyPr/>
          <a:lstStyle/>
          <a:p>
            <a:fld id="{A9401E91-5F57-4F42-9AB6-5A54C4D5CF93}" type="slidenum">
              <a:rPr lang="fr-FR" smtClean="0"/>
              <a:pPr/>
              <a:t>10</a:t>
            </a:fld>
            <a:endParaRPr lang="fr-FR"/>
          </a:p>
        </p:txBody>
      </p:sp>
    </p:spTree>
    <p:extLst>
      <p:ext uri="{BB962C8B-B14F-4D97-AF65-F5344CB8AC3E}">
        <p14:creationId xmlns:p14="http://schemas.microsoft.com/office/powerpoint/2010/main" val="290634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239287" y="188640"/>
            <a:ext cx="11710251" cy="940966"/>
          </a:xfrm>
        </p:spPr>
        <p:style>
          <a:lnRef idx="2">
            <a:schemeClr val="accent4"/>
          </a:lnRef>
          <a:fillRef idx="1">
            <a:schemeClr val="lt1"/>
          </a:fillRef>
          <a:effectRef idx="0">
            <a:schemeClr val="accent4"/>
          </a:effectRef>
          <a:fontRef idx="minor">
            <a:schemeClr val="dk1"/>
          </a:fontRef>
        </p:style>
        <p:txBody>
          <a:bodyPr vert="horz" lIns="91440" tIns="45720" rIns="91440" bIns="45720" rtlCol="0" anchor="b">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r">
              <a:lnSpc>
                <a:spcPct val="80000"/>
              </a:lnSpc>
            </a:pPr>
            <a:r>
              <a:rPr lang="fr-FR" sz="4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Black" pitchFamily="34" charset="0"/>
                <a:cs typeface="Aharoni" pitchFamily="2" charset="-79"/>
              </a:rPr>
              <a:t>EXPERTISE et SAVOIR-FAIRE</a:t>
            </a:r>
          </a:p>
        </p:txBody>
      </p:sp>
      <p:sp>
        <p:nvSpPr>
          <p:cNvPr id="3" name="Espace réservé du contenu 2"/>
          <p:cNvSpPr>
            <a:spLocks noGrp="1"/>
          </p:cNvSpPr>
          <p:nvPr>
            <p:ph idx="1"/>
          </p:nvPr>
        </p:nvSpPr>
        <p:spPr>
          <a:xfrm>
            <a:off x="549796" y="1340768"/>
            <a:ext cx="11244111" cy="5112568"/>
          </a:xfrm>
          <a:solidFill>
            <a:schemeClr val="accent3"/>
          </a:solidFill>
        </p:spPr>
        <p:txBody>
          <a:bodyPr>
            <a:normAutofit/>
          </a:bodyPr>
          <a:lstStyle/>
          <a:p>
            <a:pPr>
              <a:buFont typeface="Wingdings" pitchFamily="2" charset="2"/>
              <a:buChar char="q"/>
            </a:pPr>
            <a:r>
              <a:rPr lang="fr-FR" sz="3100" dirty="0" smtClean="0">
                <a:latin typeface="Arial" pitchFamily="34" charset="0"/>
                <a:cs typeface="Arial" pitchFamily="34" charset="0"/>
              </a:rPr>
              <a:t> CERTIFICATIONS</a:t>
            </a:r>
          </a:p>
          <a:p>
            <a:pPr>
              <a:buFont typeface="Wingdings" panose="05000000000000000000" pitchFamily="2" charset="2"/>
              <a:buChar char="ü"/>
            </a:pPr>
            <a:endParaRPr lang="fr-FR" sz="3100" dirty="0" smtClean="0">
              <a:latin typeface="Arial" pitchFamily="34" charset="0"/>
              <a:cs typeface="Arial" pitchFamily="34" charset="0"/>
            </a:endParaRPr>
          </a:p>
        </p:txBody>
      </p:sp>
      <p:sp>
        <p:nvSpPr>
          <p:cNvPr id="6" name="Espace réservé du numéro de diapositive 5"/>
          <p:cNvSpPr>
            <a:spLocks noGrp="1"/>
          </p:cNvSpPr>
          <p:nvPr>
            <p:ph type="sldNum" sz="quarter" idx="4294967295"/>
          </p:nvPr>
        </p:nvSpPr>
        <p:spPr>
          <a:xfrm>
            <a:off x="9852634" y="6248400"/>
            <a:ext cx="1726750" cy="457200"/>
          </a:xfrm>
        </p:spPr>
        <p:txBody>
          <a:bodyPr/>
          <a:lstStyle/>
          <a:p>
            <a:fld id="{A9401E91-5F57-4F42-9AB6-5A54C4D5CF93}" type="slidenum">
              <a:rPr lang="fr-FR" smtClean="0"/>
              <a:pPr/>
              <a:t>11</a:t>
            </a:fld>
            <a:endParaRPr lang="fr-FR"/>
          </a:p>
        </p:txBody>
      </p:sp>
    </p:spTree>
    <p:extLst>
      <p:ext uri="{BB962C8B-B14F-4D97-AF65-F5344CB8AC3E}">
        <p14:creationId xmlns:p14="http://schemas.microsoft.com/office/powerpoint/2010/main" val="1167155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31258" y="1578242"/>
            <a:ext cx="11567810" cy="2282806"/>
          </a:xfrm>
        </p:spPr>
        <p:style>
          <a:lnRef idx="2">
            <a:schemeClr val="accent4"/>
          </a:lnRef>
          <a:fillRef idx="1">
            <a:schemeClr val="lt1"/>
          </a:fillRef>
          <a:effectRef idx="0">
            <a:schemeClr val="accent4"/>
          </a:effectRef>
          <a:fontRef idx="minor">
            <a:schemeClr val="dk1"/>
          </a:fontRef>
        </p:style>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r"/>
            <a:r>
              <a:rPr lang="fr-FR" sz="48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Black" pitchFamily="34" charset="0"/>
                <a:cs typeface="Aharoni" pitchFamily="2" charset="-79"/>
              </a:rPr>
              <a:t/>
            </a:r>
            <a:br>
              <a:rPr lang="fr-FR" sz="48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Black" pitchFamily="34" charset="0"/>
                <a:cs typeface="Aharoni" pitchFamily="2" charset="-79"/>
              </a:rPr>
            </a:br>
            <a:r>
              <a:rPr lang="fr-FR" sz="49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Black" pitchFamily="34" charset="0"/>
                <a:cs typeface="Aharoni" pitchFamily="2" charset="-79"/>
              </a:rPr>
              <a:t>APPROCHE IB SOLUTIONS</a:t>
            </a:r>
            <a:endParaRPr lang="fr-FR" sz="8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Aharoni" pitchFamily="2" charset="-79"/>
            </a:endParaRPr>
          </a:p>
        </p:txBody>
      </p:sp>
    </p:spTree>
    <p:extLst>
      <p:ext uri="{BB962C8B-B14F-4D97-AF65-F5344CB8AC3E}">
        <p14:creationId xmlns:p14="http://schemas.microsoft.com/office/powerpoint/2010/main" val="1798221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189756" y="260648"/>
            <a:ext cx="11710251" cy="940966"/>
          </a:xfrm>
        </p:spPr>
        <p:style>
          <a:lnRef idx="2">
            <a:schemeClr val="accent4"/>
          </a:lnRef>
          <a:fillRef idx="1">
            <a:schemeClr val="lt1"/>
          </a:fillRef>
          <a:effectRef idx="0">
            <a:schemeClr val="accent4"/>
          </a:effectRef>
          <a:fontRef idx="minor">
            <a:schemeClr val="dk1"/>
          </a:fontRef>
        </p:style>
        <p:txBody>
          <a:bodyPr vert="horz" lIns="91440" tIns="45720" rIns="91440" bIns="45720" rtlCol="0" anchor="b">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r">
              <a:lnSpc>
                <a:spcPct val="80000"/>
              </a:lnSpc>
            </a:pPr>
            <a:r>
              <a:rPr lang="fr-FR" sz="48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Black" pitchFamily="34" charset="0"/>
                <a:cs typeface="Aharoni" pitchFamily="2" charset="-79"/>
              </a:rPr>
              <a:t>Approche IB Solutions</a:t>
            </a:r>
            <a:endParaRPr lang="fr-FR" sz="48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Black" pitchFamily="34" charset="0"/>
              <a:cs typeface="Aharoni" pitchFamily="2" charset="-79"/>
            </a:endParaRPr>
          </a:p>
        </p:txBody>
      </p:sp>
      <p:sp>
        <p:nvSpPr>
          <p:cNvPr id="6" name="Espace réservé du numéro de diapositive 5"/>
          <p:cNvSpPr>
            <a:spLocks noGrp="1"/>
          </p:cNvSpPr>
          <p:nvPr>
            <p:ph type="sldNum" sz="quarter" idx="4294967295"/>
          </p:nvPr>
        </p:nvSpPr>
        <p:spPr>
          <a:xfrm>
            <a:off x="9852634" y="6248400"/>
            <a:ext cx="1726750" cy="457200"/>
          </a:xfrm>
        </p:spPr>
        <p:txBody>
          <a:bodyPr/>
          <a:lstStyle/>
          <a:p>
            <a:fld id="{A9401E91-5F57-4F42-9AB6-5A54C4D5CF93}" type="slidenum">
              <a:rPr lang="fr-FR" smtClean="0"/>
              <a:pPr/>
              <a:t>13</a:t>
            </a:fld>
            <a:endParaRPr lang="fr-FR" dirty="0"/>
          </a:p>
        </p:txBody>
      </p:sp>
      <p:sp>
        <p:nvSpPr>
          <p:cNvPr id="8" name="Espace réservé du pied de page 5"/>
          <p:cNvSpPr txBox="1">
            <a:spLocks/>
          </p:cNvSpPr>
          <p:nvPr/>
        </p:nvSpPr>
        <p:spPr>
          <a:xfrm>
            <a:off x="1080680" y="6307994"/>
            <a:ext cx="10846380"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dirty="0" smtClean="0"/>
              <a:t>IB Solutions – 13, Rue </a:t>
            </a:r>
            <a:r>
              <a:rPr lang="fr-FR" dirty="0" err="1" smtClean="0"/>
              <a:t>Khoudjet</a:t>
            </a:r>
            <a:r>
              <a:rPr lang="fr-FR" dirty="0" smtClean="0"/>
              <a:t> El </a:t>
            </a:r>
            <a:r>
              <a:rPr lang="fr-FR" dirty="0" err="1" smtClean="0"/>
              <a:t>Djeld</a:t>
            </a:r>
            <a:r>
              <a:rPr lang="fr-FR" dirty="0" smtClean="0"/>
              <a:t> – Les sources </a:t>
            </a:r>
            <a:r>
              <a:rPr lang="fr-FR" dirty="0" err="1" smtClean="0"/>
              <a:t>Birmandreis</a:t>
            </a:r>
            <a:r>
              <a:rPr lang="fr-FR" dirty="0" smtClean="0"/>
              <a:t> – Tél 021562636 Fax 021562639- www.ibsolutions-dz.com</a:t>
            </a:r>
            <a:endParaRPr lang="fr-FR" dirty="0"/>
          </a:p>
        </p:txBody>
      </p:sp>
      <p:sp>
        <p:nvSpPr>
          <p:cNvPr id="2" name="Espace réservé du contenu 1"/>
          <p:cNvSpPr>
            <a:spLocks noGrp="1"/>
          </p:cNvSpPr>
          <p:nvPr>
            <p:ph idx="1"/>
          </p:nvPr>
        </p:nvSpPr>
        <p:spPr>
          <a:xfrm>
            <a:off x="621804" y="2060848"/>
            <a:ext cx="11071516" cy="3429000"/>
          </a:xfrm>
        </p:spPr>
        <p:txBody>
          <a:bodyPr/>
          <a:lstStyle/>
          <a:p>
            <a:pPr>
              <a:buFont typeface="Wingdings" panose="05000000000000000000" pitchFamily="2" charset="2"/>
              <a:buChar char="ü"/>
            </a:pPr>
            <a:r>
              <a:rPr lang="fr-FR" dirty="0" smtClean="0"/>
              <a:t>Méthodologie </a:t>
            </a:r>
            <a:r>
              <a:rPr lang="fr-FR" dirty="0" err="1" smtClean="0"/>
              <a:t>SureStep</a:t>
            </a:r>
            <a:r>
              <a:rPr lang="fr-FR" dirty="0" smtClean="0"/>
              <a:t> ©</a:t>
            </a:r>
          </a:p>
          <a:p>
            <a:pPr>
              <a:buFont typeface="Wingdings" panose="05000000000000000000" pitchFamily="2" charset="2"/>
              <a:buChar char="ü"/>
            </a:pPr>
            <a:r>
              <a:rPr lang="fr-FR" dirty="0" smtClean="0"/>
              <a:t>Référentiel : ISO 9001</a:t>
            </a:r>
          </a:p>
          <a:p>
            <a:pPr>
              <a:buFont typeface="Wingdings" panose="05000000000000000000" pitchFamily="2" charset="2"/>
              <a:buChar char="ü"/>
            </a:pPr>
            <a:r>
              <a:rPr lang="fr-FR" dirty="0" smtClean="0"/>
              <a:t>Approche Processus tout le long du projet</a:t>
            </a:r>
          </a:p>
          <a:p>
            <a:pPr>
              <a:buFont typeface="Wingdings" panose="05000000000000000000" pitchFamily="2" charset="2"/>
              <a:buChar char="ü"/>
            </a:pPr>
            <a:r>
              <a:rPr lang="fr-FR" dirty="0" smtClean="0"/>
              <a:t>Exigences Client tout le long du projet</a:t>
            </a:r>
          </a:p>
          <a:p>
            <a:pPr>
              <a:buFont typeface="Wingdings" panose="05000000000000000000" pitchFamily="2" charset="2"/>
              <a:buChar char="ü"/>
            </a:pPr>
            <a:r>
              <a:rPr lang="fr-FR" dirty="0" smtClean="0"/>
              <a:t>Outils d’Assurance Qualité</a:t>
            </a:r>
          </a:p>
        </p:txBody>
      </p:sp>
    </p:spTree>
    <p:extLst>
      <p:ext uri="{BB962C8B-B14F-4D97-AF65-F5344CB8AC3E}">
        <p14:creationId xmlns:p14="http://schemas.microsoft.com/office/powerpoint/2010/main" val="1557222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189756" y="260648"/>
            <a:ext cx="11710251" cy="940966"/>
          </a:xfrm>
        </p:spPr>
        <p:style>
          <a:lnRef idx="2">
            <a:schemeClr val="accent4"/>
          </a:lnRef>
          <a:fillRef idx="1">
            <a:schemeClr val="lt1"/>
          </a:fillRef>
          <a:effectRef idx="0">
            <a:schemeClr val="accent4"/>
          </a:effectRef>
          <a:fontRef idx="minor">
            <a:schemeClr val="dk1"/>
          </a:fontRef>
        </p:style>
        <p:txBody>
          <a:bodyPr vert="horz" lIns="91440" tIns="45720" rIns="91440" bIns="45720" rtlCol="0" anchor="b">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r">
              <a:lnSpc>
                <a:spcPct val="80000"/>
              </a:lnSpc>
            </a:pPr>
            <a:r>
              <a:rPr lang="fr-FR" sz="48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Black" pitchFamily="34" charset="0"/>
                <a:cs typeface="Aharoni" pitchFamily="2" charset="-79"/>
              </a:rPr>
              <a:t>Approche IB Solutions</a:t>
            </a:r>
            <a:endParaRPr lang="fr-FR" sz="48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Black" pitchFamily="34" charset="0"/>
              <a:cs typeface="Aharoni" pitchFamily="2" charset="-79"/>
            </a:endParaRPr>
          </a:p>
        </p:txBody>
      </p:sp>
      <p:sp>
        <p:nvSpPr>
          <p:cNvPr id="6" name="Espace réservé du numéro de diapositive 5"/>
          <p:cNvSpPr>
            <a:spLocks noGrp="1"/>
          </p:cNvSpPr>
          <p:nvPr>
            <p:ph type="sldNum" sz="quarter" idx="4294967295"/>
          </p:nvPr>
        </p:nvSpPr>
        <p:spPr>
          <a:xfrm>
            <a:off x="9852634" y="6248400"/>
            <a:ext cx="1726750" cy="457200"/>
          </a:xfrm>
        </p:spPr>
        <p:txBody>
          <a:bodyPr/>
          <a:lstStyle/>
          <a:p>
            <a:fld id="{A9401E91-5F57-4F42-9AB6-5A54C4D5CF93}" type="slidenum">
              <a:rPr lang="fr-FR" smtClean="0"/>
              <a:pPr/>
              <a:t>14</a:t>
            </a:fld>
            <a:endParaRPr lang="fr-FR" dirty="0"/>
          </a:p>
        </p:txBody>
      </p:sp>
      <p:sp>
        <p:nvSpPr>
          <p:cNvPr id="8" name="Espace réservé du pied de page 5"/>
          <p:cNvSpPr txBox="1">
            <a:spLocks/>
          </p:cNvSpPr>
          <p:nvPr/>
        </p:nvSpPr>
        <p:spPr>
          <a:xfrm>
            <a:off x="1080680" y="6307994"/>
            <a:ext cx="10846380"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dirty="0" smtClean="0"/>
              <a:t>IB Solutions – 13, Rue </a:t>
            </a:r>
            <a:r>
              <a:rPr lang="fr-FR" dirty="0" err="1" smtClean="0"/>
              <a:t>Khoudjet</a:t>
            </a:r>
            <a:r>
              <a:rPr lang="fr-FR" dirty="0" smtClean="0"/>
              <a:t> El </a:t>
            </a:r>
            <a:r>
              <a:rPr lang="fr-FR" dirty="0" err="1" smtClean="0"/>
              <a:t>Djeld</a:t>
            </a:r>
            <a:r>
              <a:rPr lang="fr-FR" dirty="0" smtClean="0"/>
              <a:t> – Les sources </a:t>
            </a:r>
            <a:r>
              <a:rPr lang="fr-FR" dirty="0" err="1" smtClean="0"/>
              <a:t>Birmandreis</a:t>
            </a:r>
            <a:r>
              <a:rPr lang="fr-FR" dirty="0" smtClean="0"/>
              <a:t> – Tél 021562636 Fax 021562639- www.ibsolutions-dz.com</a:t>
            </a:r>
            <a:endParaRPr lang="fr-FR" dirty="0"/>
          </a:p>
        </p:txBody>
      </p:sp>
      <p:sp>
        <p:nvSpPr>
          <p:cNvPr id="2" name="Espace réservé du contenu 1"/>
          <p:cNvSpPr>
            <a:spLocks noGrp="1"/>
          </p:cNvSpPr>
          <p:nvPr>
            <p:ph idx="1"/>
          </p:nvPr>
        </p:nvSpPr>
        <p:spPr>
          <a:xfrm>
            <a:off x="117748" y="1225704"/>
            <a:ext cx="6912768" cy="4248472"/>
          </a:xfrm>
          <a:solidFill>
            <a:schemeClr val="accent5"/>
          </a:solidFill>
        </p:spPr>
        <p:txBody>
          <a:bodyPr/>
          <a:lstStyle/>
          <a:p>
            <a:pPr>
              <a:buFont typeface="Wingdings" panose="05000000000000000000" pitchFamily="2" charset="2"/>
              <a:buChar char="ü"/>
            </a:pPr>
            <a:r>
              <a:rPr lang="fr-FR" dirty="0"/>
              <a:t>Trois</a:t>
            </a:r>
            <a:r>
              <a:rPr lang="fr-FR" dirty="0" smtClean="0"/>
              <a:t> niveaux Qualité intégrés </a:t>
            </a:r>
          </a:p>
          <a:p>
            <a:pPr lvl="2">
              <a:buFont typeface="Wingdings" panose="05000000000000000000" pitchFamily="2" charset="2"/>
              <a:buChar char="Ø"/>
            </a:pPr>
            <a:r>
              <a:rPr lang="fr-FR" dirty="0" smtClean="0"/>
              <a:t> </a:t>
            </a:r>
            <a:r>
              <a:rPr lang="fr-FR" sz="2800" b="1" dirty="0" smtClean="0"/>
              <a:t>Revue</a:t>
            </a:r>
          </a:p>
          <a:p>
            <a:pPr lvl="2">
              <a:buFont typeface="Wingdings" panose="05000000000000000000" pitchFamily="2" charset="2"/>
              <a:buChar char="Ø"/>
            </a:pPr>
            <a:r>
              <a:rPr lang="fr-FR" sz="2800" b="1" dirty="0" smtClean="0"/>
              <a:t> Validation</a:t>
            </a:r>
          </a:p>
          <a:p>
            <a:pPr lvl="2">
              <a:buFont typeface="Wingdings" panose="05000000000000000000" pitchFamily="2" charset="2"/>
              <a:buChar char="Ø"/>
            </a:pPr>
            <a:r>
              <a:rPr lang="fr-FR" sz="2800" b="1" dirty="0" smtClean="0"/>
              <a:t> Approbation</a:t>
            </a:r>
          </a:p>
          <a:p>
            <a:pPr>
              <a:buFont typeface="Wingdings" panose="05000000000000000000" pitchFamily="2" charset="2"/>
              <a:buChar char="ü"/>
            </a:pPr>
            <a:r>
              <a:rPr lang="fr-FR" dirty="0" smtClean="0"/>
              <a:t>Trois étapes avant toute production</a:t>
            </a:r>
          </a:p>
          <a:p>
            <a:pPr lvl="2">
              <a:buFont typeface="Wingdings" panose="05000000000000000000" pitchFamily="2" charset="2"/>
              <a:buChar char="Ø"/>
            </a:pPr>
            <a:r>
              <a:rPr lang="fr-FR" sz="2800" b="1" dirty="0" smtClean="0"/>
              <a:t>Planification</a:t>
            </a:r>
          </a:p>
          <a:p>
            <a:pPr lvl="2">
              <a:buFont typeface="Wingdings" panose="05000000000000000000" pitchFamily="2" charset="2"/>
              <a:buChar char="Ø"/>
            </a:pPr>
            <a:r>
              <a:rPr lang="fr-FR" sz="2800" b="1" dirty="0" smtClean="0"/>
              <a:t>Conception</a:t>
            </a:r>
          </a:p>
          <a:p>
            <a:pPr lvl="2">
              <a:buFont typeface="Wingdings" panose="05000000000000000000" pitchFamily="2" charset="2"/>
              <a:buChar char="Ø"/>
            </a:pPr>
            <a:r>
              <a:rPr lang="fr-FR" sz="2800" b="1" dirty="0" smtClean="0"/>
              <a:t>Tests </a:t>
            </a:r>
          </a:p>
        </p:txBody>
      </p:sp>
      <p:sp>
        <p:nvSpPr>
          <p:cNvPr id="7" name="Espace réservé du contenu 1"/>
          <p:cNvSpPr txBox="1">
            <a:spLocks/>
          </p:cNvSpPr>
          <p:nvPr/>
        </p:nvSpPr>
        <p:spPr bwMode="auto">
          <a:xfrm>
            <a:off x="4876615" y="4255990"/>
            <a:ext cx="7056784" cy="2417129"/>
          </a:xfrm>
          <a:prstGeom prst="rect">
            <a:avLst/>
          </a:prstGeom>
          <a:solidFill>
            <a:schemeClr val="accent6">
              <a:lumMod val="9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buFont typeface="Wingdings" panose="05000000000000000000" pitchFamily="2" charset="2"/>
              <a:buChar char="ü"/>
            </a:pPr>
            <a:r>
              <a:rPr lang="fr-FR" kern="0" smtClean="0"/>
              <a:t>Trois étapes après toute production</a:t>
            </a:r>
          </a:p>
          <a:p>
            <a:pPr lvl="2">
              <a:buFont typeface="Wingdings" panose="05000000000000000000" pitchFamily="2" charset="2"/>
              <a:buChar char="Ø"/>
            </a:pPr>
            <a:r>
              <a:rPr lang="fr-FR" sz="2800" b="1" kern="0" smtClean="0"/>
              <a:t>Contrôle</a:t>
            </a:r>
          </a:p>
          <a:p>
            <a:pPr lvl="2">
              <a:buFont typeface="Wingdings" panose="05000000000000000000" pitchFamily="2" charset="2"/>
              <a:buChar char="Ø"/>
            </a:pPr>
            <a:r>
              <a:rPr lang="fr-FR" sz="2800" b="1" kern="0" smtClean="0"/>
              <a:t>Suivi</a:t>
            </a:r>
          </a:p>
          <a:p>
            <a:pPr lvl="2">
              <a:buFont typeface="Wingdings" panose="05000000000000000000" pitchFamily="2" charset="2"/>
              <a:buChar char="Ø"/>
            </a:pPr>
            <a:r>
              <a:rPr lang="fr-FR" sz="2800" b="1" kern="0" smtClean="0"/>
              <a:t>Traitement des N/C</a:t>
            </a:r>
            <a:endParaRPr lang="fr-FR" sz="2800" b="1" kern="0" dirty="0" smtClean="0"/>
          </a:p>
        </p:txBody>
      </p:sp>
    </p:spTree>
    <p:extLst>
      <p:ext uri="{BB962C8B-B14F-4D97-AF65-F5344CB8AC3E}">
        <p14:creationId xmlns:p14="http://schemas.microsoft.com/office/powerpoint/2010/main" val="2667651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500"/>
                                        <p:tgtEl>
                                          <p:spTgt spid="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fade">
                                      <p:cBhvr>
                                        <p:cTn id="30" dur="500"/>
                                        <p:tgtEl>
                                          <p:spTgt spid="2">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500"/>
                                        <p:tgtEl>
                                          <p:spTgt spid="2">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fade">
                                      <p:cBhvr>
                                        <p:cTn id="40" dur="500"/>
                                        <p:tgtEl>
                                          <p:spTgt spid="2">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7">
                                            <p:txEl>
                                              <p:pRg st="1" end="1"/>
                                            </p:txEl>
                                          </p:spTgt>
                                        </p:tgtEl>
                                        <p:attrNameLst>
                                          <p:attrName>style.visibility</p:attrName>
                                        </p:attrNameLst>
                                      </p:cBhvr>
                                      <p:to>
                                        <p:strVal val="visible"/>
                                      </p:to>
                                    </p:set>
                                    <p:animEffect transition="in" filter="fade">
                                      <p:cBhvr>
                                        <p:cTn id="49" dur="500"/>
                                        <p:tgtEl>
                                          <p:spTgt spid="7">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7">
                                            <p:txEl>
                                              <p:pRg st="2" end="2"/>
                                            </p:txEl>
                                          </p:spTgt>
                                        </p:tgtEl>
                                        <p:attrNameLst>
                                          <p:attrName>style.visibility</p:attrName>
                                        </p:attrNameLst>
                                      </p:cBhvr>
                                      <p:to>
                                        <p:strVal val="visible"/>
                                      </p:to>
                                    </p:set>
                                    <p:animEffect transition="in" filter="fade">
                                      <p:cBhvr>
                                        <p:cTn id="54" dur="500"/>
                                        <p:tgtEl>
                                          <p:spTgt spid="7">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7">
                                            <p:txEl>
                                              <p:pRg st="3" end="3"/>
                                            </p:txEl>
                                          </p:spTgt>
                                        </p:tgtEl>
                                        <p:attrNameLst>
                                          <p:attrName>style.visibility</p:attrName>
                                        </p:attrNameLst>
                                      </p:cBhvr>
                                      <p:to>
                                        <p:strVal val="visible"/>
                                      </p:to>
                                    </p:set>
                                    <p:animEffect transition="in" filter="fade">
                                      <p:cBhvr>
                                        <p:cTn id="59"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entagone 39"/>
          <p:cNvSpPr/>
          <p:nvPr/>
        </p:nvSpPr>
        <p:spPr>
          <a:xfrm>
            <a:off x="3365135" y="1844824"/>
            <a:ext cx="1721165" cy="576064"/>
          </a:xfrm>
          <a:prstGeom prst="homePlate">
            <a:avLst/>
          </a:prstGeom>
          <a:solidFill>
            <a:srgbClr val="FF0000"/>
          </a:solidFill>
        </p:spPr>
        <p:style>
          <a:lnRef idx="1">
            <a:schemeClr val="accent4"/>
          </a:lnRef>
          <a:fillRef idx="3">
            <a:schemeClr val="accent4"/>
          </a:fillRef>
          <a:effectRef idx="2">
            <a:schemeClr val="accent4"/>
          </a:effectRef>
          <a:fontRef idx="minor">
            <a:schemeClr val="lt1"/>
          </a:fontRef>
        </p:style>
        <p:txBody>
          <a:bodyPr rtlCol="0" anchor="t"/>
          <a:lstStyle/>
          <a:p>
            <a:r>
              <a:rPr lang="fr-FR" sz="1400" b="1" dirty="0" smtClean="0">
                <a:solidFill>
                  <a:schemeClr val="tx1"/>
                </a:solidFill>
              </a:rPr>
              <a:t>Diagnostic</a:t>
            </a:r>
            <a:endParaRPr lang="fr-FR" sz="1400" b="1" dirty="0">
              <a:solidFill>
                <a:schemeClr val="tx1"/>
              </a:solidFill>
            </a:endParaRPr>
          </a:p>
        </p:txBody>
      </p:sp>
      <p:sp>
        <p:nvSpPr>
          <p:cNvPr id="30" name="Pentagone 29"/>
          <p:cNvSpPr/>
          <p:nvPr/>
        </p:nvSpPr>
        <p:spPr>
          <a:xfrm>
            <a:off x="4006180" y="2204864"/>
            <a:ext cx="1701933" cy="59817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fr-FR" sz="1400" b="1" dirty="0" smtClean="0">
                <a:solidFill>
                  <a:schemeClr val="tx1"/>
                </a:solidFill>
              </a:rPr>
              <a:t>Analyse</a:t>
            </a:r>
            <a:endParaRPr lang="fr-FR" sz="1400" b="1" dirty="0">
              <a:solidFill>
                <a:schemeClr val="tx1"/>
              </a:solidFill>
            </a:endParaRPr>
          </a:p>
        </p:txBody>
      </p:sp>
      <p:sp>
        <p:nvSpPr>
          <p:cNvPr id="38" name="Pentagone 37"/>
          <p:cNvSpPr/>
          <p:nvPr/>
        </p:nvSpPr>
        <p:spPr>
          <a:xfrm>
            <a:off x="4819711" y="2612019"/>
            <a:ext cx="1715770" cy="600957"/>
          </a:xfrm>
          <a:prstGeom prst="homePlate">
            <a:avLst/>
          </a:prstGeom>
          <a:solidFill>
            <a:srgbClr val="00B050"/>
          </a:solidFill>
        </p:spPr>
        <p:style>
          <a:lnRef idx="1">
            <a:schemeClr val="accent4"/>
          </a:lnRef>
          <a:fillRef idx="3">
            <a:schemeClr val="accent4"/>
          </a:fillRef>
          <a:effectRef idx="2">
            <a:schemeClr val="accent4"/>
          </a:effectRef>
          <a:fontRef idx="minor">
            <a:schemeClr val="lt1"/>
          </a:fontRef>
        </p:style>
        <p:txBody>
          <a:bodyPr rtlCol="0" anchor="t"/>
          <a:lstStyle/>
          <a:p>
            <a:r>
              <a:rPr lang="fr-FR" sz="1400" b="1" dirty="0" smtClean="0">
                <a:solidFill>
                  <a:schemeClr val="tx1"/>
                </a:solidFill>
              </a:rPr>
              <a:t>Conception</a:t>
            </a:r>
            <a:endParaRPr lang="fr-FR" sz="1400" b="1" dirty="0">
              <a:solidFill>
                <a:schemeClr val="tx1"/>
              </a:solidFill>
            </a:endParaRPr>
          </a:p>
        </p:txBody>
      </p:sp>
      <p:sp>
        <p:nvSpPr>
          <p:cNvPr id="4" name="Pentagone 3"/>
          <p:cNvSpPr/>
          <p:nvPr/>
        </p:nvSpPr>
        <p:spPr>
          <a:xfrm rot="5400000">
            <a:off x="5832195" y="-5525807"/>
            <a:ext cx="504056" cy="1178893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FR" sz="2800" b="1" dirty="0">
                <a:solidFill>
                  <a:prstClr val="white"/>
                </a:solidFill>
                <a:effectLst>
                  <a:outerShdw blurRad="38100" dist="38100" dir="2700000" algn="tl">
                    <a:srgbClr val="000000">
                      <a:alpha val="43137"/>
                    </a:srgbClr>
                  </a:outerShdw>
                </a:effectLst>
              </a:rPr>
              <a:t>Processus de Réalisation Solution </a:t>
            </a:r>
          </a:p>
        </p:txBody>
      </p:sp>
      <p:sp>
        <p:nvSpPr>
          <p:cNvPr id="6" name="Pentagone 5"/>
          <p:cNvSpPr/>
          <p:nvPr/>
        </p:nvSpPr>
        <p:spPr>
          <a:xfrm>
            <a:off x="236910" y="980731"/>
            <a:ext cx="1897062" cy="3505057"/>
          </a:xfrm>
          <a:prstGeom prst="homePlate">
            <a:avLst>
              <a:gd name="adj" fmla="val 1999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sz="1400" u="sng" dirty="0">
              <a:solidFill>
                <a:srgbClr val="000000"/>
              </a:solidFill>
            </a:endParaRPr>
          </a:p>
          <a:p>
            <a:pPr algn="ctr"/>
            <a:r>
              <a:rPr lang="fr-FR" sz="1400" u="sng" dirty="0">
                <a:solidFill>
                  <a:srgbClr val="000000"/>
                </a:solidFill>
              </a:rPr>
              <a:t> </a:t>
            </a:r>
          </a:p>
          <a:p>
            <a:pPr marL="285750" indent="-285750">
              <a:buFontTx/>
              <a:buChar char="-"/>
            </a:pPr>
            <a:r>
              <a:rPr lang="fr-FR" sz="1400" dirty="0" smtClean="0">
                <a:solidFill>
                  <a:srgbClr val="000000"/>
                </a:solidFill>
              </a:rPr>
              <a:t>Ressource Humaine</a:t>
            </a:r>
            <a:endParaRPr lang="fr-FR" sz="1400" dirty="0">
              <a:solidFill>
                <a:srgbClr val="000000"/>
              </a:solidFill>
            </a:endParaRPr>
          </a:p>
          <a:p>
            <a:pPr marL="285750" indent="-285750">
              <a:buFontTx/>
              <a:buChar char="-"/>
            </a:pPr>
            <a:r>
              <a:rPr lang="fr-FR" sz="1400" dirty="0" smtClean="0">
                <a:solidFill>
                  <a:srgbClr val="000000"/>
                </a:solidFill>
              </a:rPr>
              <a:t>Contrat </a:t>
            </a:r>
            <a:r>
              <a:rPr lang="fr-FR" sz="1400" dirty="0">
                <a:solidFill>
                  <a:srgbClr val="000000"/>
                </a:solidFill>
              </a:rPr>
              <a:t>ERP</a:t>
            </a:r>
          </a:p>
          <a:p>
            <a:pPr marL="285750" indent="-285750">
              <a:buFontTx/>
              <a:buChar char="-"/>
            </a:pPr>
            <a:r>
              <a:rPr lang="fr-FR" sz="1400" dirty="0" smtClean="0">
                <a:solidFill>
                  <a:srgbClr val="000000"/>
                </a:solidFill>
              </a:rPr>
              <a:t>Offre </a:t>
            </a:r>
            <a:r>
              <a:rPr lang="fr-FR" sz="1400" dirty="0">
                <a:solidFill>
                  <a:srgbClr val="000000"/>
                </a:solidFill>
              </a:rPr>
              <a:t>technique</a:t>
            </a:r>
          </a:p>
          <a:p>
            <a:pPr marL="285750" indent="-285750">
              <a:buFontTx/>
              <a:buChar char="-"/>
            </a:pPr>
            <a:r>
              <a:rPr lang="fr-FR" sz="1400" dirty="0" smtClean="0">
                <a:solidFill>
                  <a:srgbClr val="000000"/>
                </a:solidFill>
              </a:rPr>
              <a:t>CDC</a:t>
            </a:r>
          </a:p>
          <a:p>
            <a:pPr marL="285750" indent="-285750">
              <a:buFontTx/>
              <a:buChar char="-"/>
            </a:pPr>
            <a:r>
              <a:rPr lang="fr-FR" sz="1400" dirty="0" smtClean="0">
                <a:solidFill>
                  <a:srgbClr val="000000"/>
                </a:solidFill>
              </a:rPr>
              <a:t>Doc Client</a:t>
            </a:r>
          </a:p>
          <a:p>
            <a:pPr marL="285750" indent="-285750">
              <a:buFontTx/>
              <a:buChar char="-"/>
            </a:pPr>
            <a:r>
              <a:rPr lang="fr-FR" sz="1400" dirty="0" smtClean="0">
                <a:solidFill>
                  <a:srgbClr val="000000"/>
                </a:solidFill>
              </a:rPr>
              <a:t>Exigences</a:t>
            </a:r>
            <a:endParaRPr lang="fr-FR" sz="1400" dirty="0">
              <a:solidFill>
                <a:srgbClr val="000000"/>
              </a:solidFill>
            </a:endParaRPr>
          </a:p>
          <a:p>
            <a:pPr marL="285750" indent="-285750">
              <a:buFontTx/>
              <a:buChar char="-"/>
            </a:pPr>
            <a:r>
              <a:rPr lang="fr-FR" sz="1400" dirty="0" smtClean="0">
                <a:solidFill>
                  <a:srgbClr val="000000"/>
                </a:solidFill>
              </a:rPr>
              <a:t>Logiciels </a:t>
            </a:r>
            <a:endParaRPr lang="fr-FR" sz="1400" dirty="0">
              <a:solidFill>
                <a:srgbClr val="000000"/>
              </a:solidFill>
            </a:endParaRPr>
          </a:p>
          <a:p>
            <a:pPr marL="285750" indent="-285750">
              <a:buFontTx/>
              <a:buChar char="-"/>
            </a:pPr>
            <a:r>
              <a:rPr lang="fr-FR" sz="1400" dirty="0">
                <a:solidFill>
                  <a:srgbClr val="000000"/>
                </a:solidFill>
              </a:rPr>
              <a:t>Environnements</a:t>
            </a:r>
          </a:p>
          <a:p>
            <a:r>
              <a:rPr lang="fr-FR" sz="1400" dirty="0">
                <a:solidFill>
                  <a:srgbClr val="000000"/>
                </a:solidFill>
              </a:rPr>
              <a:t> </a:t>
            </a:r>
          </a:p>
        </p:txBody>
      </p:sp>
      <p:sp>
        <p:nvSpPr>
          <p:cNvPr id="9" name="Organigramme : Connecteur page suivante 8"/>
          <p:cNvSpPr/>
          <p:nvPr/>
        </p:nvSpPr>
        <p:spPr>
          <a:xfrm rot="16200000">
            <a:off x="2006897" y="1916490"/>
            <a:ext cx="1346574" cy="1668486"/>
          </a:xfrm>
          <a:prstGeom prst="flowChartOffpageConnector">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nchorCtr="0">
            <a:noAutofit/>
          </a:bodyPr>
          <a:lstStyle/>
          <a:p>
            <a:pPr algn="ctr"/>
            <a:endParaRPr lang="fr-FR" sz="1200" b="1" u="sng" dirty="0">
              <a:solidFill>
                <a:prstClr val="white"/>
              </a:solidFill>
            </a:endParaRPr>
          </a:p>
          <a:p>
            <a:pPr algn="ctr"/>
            <a:r>
              <a:rPr lang="fr-FR" sz="1200" b="1" u="sng" dirty="0">
                <a:solidFill>
                  <a:prstClr val="white"/>
                </a:solidFill>
              </a:rPr>
              <a:t>METHODES </a:t>
            </a:r>
          </a:p>
          <a:p>
            <a:pPr algn="ctr"/>
            <a:r>
              <a:rPr lang="fr-FR" sz="1200" b="1" dirty="0">
                <a:solidFill>
                  <a:prstClr val="white"/>
                </a:solidFill>
              </a:rPr>
              <a:t>les normes et méthodes de </a:t>
            </a:r>
            <a:r>
              <a:rPr lang="fr-FR" sz="1200" b="1" dirty="0" smtClean="0">
                <a:solidFill>
                  <a:prstClr val="white"/>
                </a:solidFill>
              </a:rPr>
              <a:t>DEV</a:t>
            </a:r>
          </a:p>
          <a:p>
            <a:pPr algn="ctr"/>
            <a:r>
              <a:rPr lang="fr-FR" sz="1200" b="1" dirty="0" smtClean="0">
                <a:solidFill>
                  <a:prstClr val="white"/>
                </a:solidFill>
              </a:rPr>
              <a:t>Méthode </a:t>
            </a:r>
            <a:r>
              <a:rPr lang="fr-FR" sz="1200" b="1" dirty="0" err="1" smtClean="0">
                <a:solidFill>
                  <a:prstClr val="white"/>
                </a:solidFill>
              </a:rPr>
              <a:t>Surestep</a:t>
            </a:r>
            <a:r>
              <a:rPr lang="fr-FR" sz="1200" b="1" dirty="0" smtClean="0">
                <a:solidFill>
                  <a:prstClr val="white"/>
                </a:solidFill>
              </a:rPr>
              <a:t>© </a:t>
            </a:r>
            <a:endParaRPr lang="fr-FR" sz="1200" b="1" dirty="0">
              <a:solidFill>
                <a:prstClr val="white"/>
              </a:solidFill>
            </a:endParaRPr>
          </a:p>
        </p:txBody>
      </p:sp>
      <p:sp>
        <p:nvSpPr>
          <p:cNvPr id="10" name="Organigramme : Connecteur page suivante 9"/>
          <p:cNvSpPr/>
          <p:nvPr/>
        </p:nvSpPr>
        <p:spPr>
          <a:xfrm rot="16200000">
            <a:off x="2289017" y="3080820"/>
            <a:ext cx="936106" cy="1777370"/>
          </a:xfrm>
          <a:prstGeom prst="flowChartOffpageConnector">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nchorCtr="0">
            <a:noAutofit/>
          </a:bodyPr>
          <a:lstStyle/>
          <a:p>
            <a:pPr algn="ctr"/>
            <a:endParaRPr lang="fr-FR" sz="1200" b="1" u="sng" dirty="0">
              <a:solidFill>
                <a:prstClr val="white"/>
              </a:solidFill>
            </a:endParaRPr>
          </a:p>
          <a:p>
            <a:pPr algn="ctr"/>
            <a:r>
              <a:rPr lang="fr-FR" sz="1200" b="1" u="sng" dirty="0">
                <a:solidFill>
                  <a:prstClr val="white"/>
                </a:solidFill>
              </a:rPr>
              <a:t>SYSTEME</a:t>
            </a:r>
          </a:p>
          <a:p>
            <a:pPr algn="ctr"/>
            <a:r>
              <a:rPr lang="fr-FR" sz="1200" b="1" dirty="0" smtClean="0">
                <a:solidFill>
                  <a:prstClr val="white"/>
                </a:solidFill>
              </a:rPr>
              <a:t>Les architectures </a:t>
            </a:r>
            <a:r>
              <a:rPr lang="fr-FR" sz="1200" b="1" dirty="0">
                <a:solidFill>
                  <a:prstClr val="white"/>
                </a:solidFill>
              </a:rPr>
              <a:t>système</a:t>
            </a:r>
          </a:p>
        </p:txBody>
      </p:sp>
      <p:sp>
        <p:nvSpPr>
          <p:cNvPr id="12" name="Organigramme : Connecteur page suivante 11"/>
          <p:cNvSpPr/>
          <p:nvPr/>
        </p:nvSpPr>
        <p:spPr>
          <a:xfrm rot="16200000">
            <a:off x="2143803" y="618653"/>
            <a:ext cx="1048157" cy="1668484"/>
          </a:xfrm>
          <a:prstGeom prst="flowChartOffpageConnector">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nchorCtr="0">
            <a:noAutofit/>
          </a:bodyPr>
          <a:lstStyle/>
          <a:p>
            <a:pPr algn="ctr"/>
            <a:endParaRPr lang="fr-FR" sz="1200" b="1" u="sng" dirty="0">
              <a:solidFill>
                <a:prstClr val="white"/>
              </a:solidFill>
            </a:endParaRPr>
          </a:p>
          <a:p>
            <a:pPr algn="ctr"/>
            <a:r>
              <a:rPr lang="fr-FR" sz="1200" b="1" u="sng" dirty="0">
                <a:solidFill>
                  <a:prstClr val="white"/>
                </a:solidFill>
              </a:rPr>
              <a:t>SECURITE </a:t>
            </a:r>
          </a:p>
          <a:p>
            <a:pPr algn="ctr"/>
            <a:r>
              <a:rPr lang="fr-FR" sz="1200" dirty="0">
                <a:solidFill>
                  <a:prstClr val="white"/>
                </a:solidFill>
              </a:rPr>
              <a:t>les règles et dispositifs de sécurité</a:t>
            </a:r>
          </a:p>
        </p:txBody>
      </p:sp>
      <p:sp>
        <p:nvSpPr>
          <p:cNvPr id="25" name="Rectangle à coins arrondis 24"/>
          <p:cNvSpPr/>
          <p:nvPr/>
        </p:nvSpPr>
        <p:spPr>
          <a:xfrm>
            <a:off x="100368" y="312561"/>
            <a:ext cx="3104758" cy="61625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b="1" dirty="0" smtClean="0">
                <a:solidFill>
                  <a:schemeClr val="tx1"/>
                </a:solidFill>
              </a:rPr>
              <a:t>INPUTS</a:t>
            </a:r>
          </a:p>
        </p:txBody>
      </p:sp>
      <p:sp>
        <p:nvSpPr>
          <p:cNvPr id="26" name="Rectangle à coins arrondis 25"/>
          <p:cNvSpPr/>
          <p:nvPr/>
        </p:nvSpPr>
        <p:spPr>
          <a:xfrm>
            <a:off x="8326660" y="476675"/>
            <a:ext cx="3311860" cy="58884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b="1" dirty="0" smtClean="0">
                <a:solidFill>
                  <a:schemeClr val="tx1"/>
                </a:solidFill>
              </a:rPr>
              <a:t>OUTPUTS</a:t>
            </a:r>
          </a:p>
        </p:txBody>
      </p:sp>
      <p:sp>
        <p:nvSpPr>
          <p:cNvPr id="27" name="Rectangle à coins arrondis 26"/>
          <p:cNvSpPr/>
          <p:nvPr/>
        </p:nvSpPr>
        <p:spPr>
          <a:xfrm>
            <a:off x="3574133" y="476672"/>
            <a:ext cx="4457710" cy="61982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b="1" dirty="0" smtClean="0">
                <a:solidFill>
                  <a:schemeClr val="tx1"/>
                </a:solidFill>
              </a:rPr>
              <a:t>ACTIVITES PRINCIPALES</a:t>
            </a:r>
            <a:endParaRPr lang="fr-FR" b="1" dirty="0">
              <a:solidFill>
                <a:schemeClr val="tx1"/>
              </a:solidFill>
            </a:endParaRPr>
          </a:p>
        </p:txBody>
      </p:sp>
      <p:sp>
        <p:nvSpPr>
          <p:cNvPr id="31" name="Pentagone 30"/>
          <p:cNvSpPr/>
          <p:nvPr/>
        </p:nvSpPr>
        <p:spPr>
          <a:xfrm>
            <a:off x="8733666" y="1196753"/>
            <a:ext cx="3311859" cy="3228197"/>
          </a:xfrm>
          <a:prstGeom prst="homePlate">
            <a:avLst>
              <a:gd name="adj" fmla="val 1999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fr-FR" sz="1600" b="1" dirty="0" smtClean="0">
                <a:solidFill>
                  <a:srgbClr val="0070C0"/>
                </a:solidFill>
              </a:rPr>
              <a:t>Produit (Solution ERP /CRM, ADD-ON, BI)</a:t>
            </a:r>
          </a:p>
          <a:p>
            <a:pPr marL="285750" indent="-285750">
              <a:buFontTx/>
              <a:buChar char="-"/>
            </a:pPr>
            <a:r>
              <a:rPr lang="fr-FR" sz="1600" b="1" dirty="0" smtClean="0">
                <a:solidFill>
                  <a:srgbClr val="0070C0"/>
                </a:solidFill>
              </a:rPr>
              <a:t>Prestation (Intégration, accompagnement, tests, formation, assistance, installations techniques)</a:t>
            </a:r>
          </a:p>
        </p:txBody>
      </p:sp>
      <p:sp>
        <p:nvSpPr>
          <p:cNvPr id="32" name="Rectangle à coins arrondis 31"/>
          <p:cNvSpPr/>
          <p:nvPr/>
        </p:nvSpPr>
        <p:spPr>
          <a:xfrm>
            <a:off x="132580" y="4652233"/>
            <a:ext cx="5843195" cy="50495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600" b="1" dirty="0" smtClean="0"/>
              <a:t>Finalité </a:t>
            </a:r>
            <a:endParaRPr lang="fr-FR" sz="1600" b="1" dirty="0"/>
          </a:p>
        </p:txBody>
      </p:sp>
      <p:sp>
        <p:nvSpPr>
          <p:cNvPr id="33" name="Rectangle à coins arrondis 32"/>
          <p:cNvSpPr/>
          <p:nvPr/>
        </p:nvSpPr>
        <p:spPr>
          <a:xfrm>
            <a:off x="6137455" y="4650447"/>
            <a:ext cx="5616624" cy="50674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600" b="1" dirty="0" smtClean="0"/>
              <a:t>Indicateurs </a:t>
            </a:r>
            <a:endParaRPr lang="fr-FR" sz="1600" b="1" dirty="0"/>
          </a:p>
        </p:txBody>
      </p:sp>
      <p:sp>
        <p:nvSpPr>
          <p:cNvPr id="34" name="Rectangle à coins arrondis 33"/>
          <p:cNvSpPr/>
          <p:nvPr/>
        </p:nvSpPr>
        <p:spPr>
          <a:xfrm>
            <a:off x="165954" y="5227215"/>
            <a:ext cx="5809821" cy="910793"/>
          </a:xfrm>
          <a:prstGeom prst="roundRect">
            <a:avLst/>
          </a:prstGeom>
          <a:solidFill>
            <a:schemeClr val="accent4">
              <a:lumMod val="60000"/>
              <a:lumOff val="4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400" b="1" dirty="0" smtClean="0">
                <a:solidFill>
                  <a:schemeClr val="tx1"/>
                </a:solidFill>
              </a:rPr>
              <a:t>Réalisation du produit(solution paramétrée) et de la prestation d’intégration, accompagnement et assistance conforme aux exigences contractuelles</a:t>
            </a:r>
            <a:endParaRPr lang="fr-FR" sz="1400" b="1" dirty="0">
              <a:solidFill>
                <a:schemeClr val="tx1"/>
              </a:solidFill>
            </a:endParaRPr>
          </a:p>
        </p:txBody>
      </p:sp>
      <p:sp>
        <p:nvSpPr>
          <p:cNvPr id="35" name="Rectangle à coins arrondis 34"/>
          <p:cNvSpPr/>
          <p:nvPr/>
        </p:nvSpPr>
        <p:spPr>
          <a:xfrm>
            <a:off x="132581" y="6187361"/>
            <a:ext cx="5843194" cy="58677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b="1" dirty="0" smtClean="0">
                <a:solidFill>
                  <a:schemeClr val="tx1"/>
                </a:solidFill>
              </a:rPr>
              <a:t>PILOTAGE</a:t>
            </a:r>
          </a:p>
          <a:p>
            <a:pPr algn="ctr"/>
            <a:r>
              <a:rPr lang="fr-FR" sz="1600" b="1" dirty="0" smtClean="0">
                <a:ln w="1905"/>
                <a:solidFill>
                  <a:schemeClr val="tx1"/>
                </a:solidFill>
                <a:effectLst>
                  <a:innerShdw blurRad="69850" dist="43180" dir="5400000">
                    <a:srgbClr val="000000">
                      <a:alpha val="65000"/>
                    </a:srgbClr>
                  </a:innerShdw>
                </a:effectLst>
              </a:rPr>
              <a:t>DP</a:t>
            </a:r>
            <a:r>
              <a:rPr lang="fr-FR" sz="1600" b="1" dirty="0" smtClean="0">
                <a:solidFill>
                  <a:schemeClr val="tx1"/>
                </a:solidFill>
              </a:rPr>
              <a:t>/</a:t>
            </a:r>
            <a:r>
              <a:rPr lang="fr-FR" sz="1600" b="1" dirty="0" smtClean="0">
                <a:ln w="18000">
                  <a:solidFill>
                    <a:schemeClr val="accent2">
                      <a:satMod val="140000"/>
                    </a:schemeClr>
                  </a:solidFill>
                  <a:prstDash val="solid"/>
                  <a:miter lim="800000"/>
                </a:ln>
                <a:solidFill>
                  <a:schemeClr val="tx1"/>
                </a:solidFill>
                <a:effectLst>
                  <a:outerShdw blurRad="25500" dist="23000" dir="7020000" algn="tl">
                    <a:srgbClr val="000000">
                      <a:alpha val="50000"/>
                    </a:srgbClr>
                  </a:outerShdw>
                </a:effectLst>
              </a:rPr>
              <a:t>CP</a:t>
            </a:r>
            <a:r>
              <a:rPr lang="fr-FR" sz="1600" b="1" dirty="0" smtClean="0">
                <a:solidFill>
                  <a:schemeClr val="tx1"/>
                </a:solidFill>
              </a:rPr>
              <a:t>/RMQ</a:t>
            </a:r>
          </a:p>
        </p:txBody>
      </p:sp>
      <p:sp>
        <p:nvSpPr>
          <p:cNvPr id="36" name="Rectangle à coins arrondis 35"/>
          <p:cNvSpPr/>
          <p:nvPr/>
        </p:nvSpPr>
        <p:spPr>
          <a:xfrm>
            <a:off x="6145821" y="5157192"/>
            <a:ext cx="5577724" cy="1595417"/>
          </a:xfrm>
          <a:prstGeom prst="roundRect">
            <a:avLst/>
          </a:prstGeom>
          <a:solidFill>
            <a:schemeClr val="accent4">
              <a:lumMod val="60000"/>
              <a:lumOff val="40000"/>
            </a:schemeClr>
          </a:solidFill>
          <a:ln w="38100">
            <a:solidFill>
              <a:schemeClr val="accent5"/>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Tx/>
              <a:buChar char="-"/>
            </a:pPr>
            <a:r>
              <a:rPr lang="fr-FR" sz="1400" dirty="0" smtClean="0">
                <a:solidFill>
                  <a:schemeClr val="bg1"/>
                </a:solidFill>
              </a:rPr>
              <a:t>Nombre de projets/an</a:t>
            </a:r>
          </a:p>
          <a:p>
            <a:pPr marL="285750" indent="-285750" algn="ctr">
              <a:buFontTx/>
              <a:buChar char="-"/>
            </a:pPr>
            <a:r>
              <a:rPr lang="fr-FR" sz="1400" dirty="0" smtClean="0">
                <a:solidFill>
                  <a:schemeClr val="bg1"/>
                </a:solidFill>
              </a:rPr>
              <a:t>Nombre de projets dans les délais</a:t>
            </a:r>
          </a:p>
          <a:p>
            <a:pPr marL="285750" indent="-285750" algn="ctr">
              <a:buFontTx/>
              <a:buChar char="-"/>
            </a:pPr>
            <a:r>
              <a:rPr lang="fr-FR" sz="1400" dirty="0" smtClean="0">
                <a:solidFill>
                  <a:schemeClr val="bg1"/>
                </a:solidFill>
              </a:rPr>
              <a:t>Cout réel projet/ cout initial</a:t>
            </a:r>
          </a:p>
          <a:p>
            <a:pPr marL="285750" indent="-285750" algn="ctr">
              <a:buFontTx/>
              <a:buChar char="-"/>
            </a:pPr>
            <a:r>
              <a:rPr lang="fr-FR" sz="1400" dirty="0" smtClean="0">
                <a:solidFill>
                  <a:schemeClr val="bg1"/>
                </a:solidFill>
              </a:rPr>
              <a:t>Taux de couverture fonctionnelle</a:t>
            </a:r>
          </a:p>
          <a:p>
            <a:pPr marL="285750" indent="-285750" algn="ctr">
              <a:buFontTx/>
              <a:buChar char="-"/>
            </a:pPr>
            <a:r>
              <a:rPr lang="fr-FR" sz="1400" dirty="0" smtClean="0">
                <a:solidFill>
                  <a:schemeClr val="bg1"/>
                </a:solidFill>
              </a:rPr>
              <a:t>Taux de satisfaction client</a:t>
            </a:r>
          </a:p>
        </p:txBody>
      </p:sp>
      <p:sp>
        <p:nvSpPr>
          <p:cNvPr id="37" name="Pentagone 36"/>
          <p:cNvSpPr/>
          <p:nvPr/>
        </p:nvSpPr>
        <p:spPr>
          <a:xfrm>
            <a:off x="3430124" y="1196752"/>
            <a:ext cx="5267331" cy="597480"/>
          </a:xfrm>
          <a:prstGeom prst="homePlate">
            <a:avLst/>
          </a:prstGeom>
          <a:solidFill>
            <a:srgbClr val="FFFF00"/>
          </a:solidFill>
        </p:spPr>
        <p:style>
          <a:lnRef idx="1">
            <a:schemeClr val="accent3"/>
          </a:lnRef>
          <a:fillRef idx="3">
            <a:schemeClr val="accent3"/>
          </a:fillRef>
          <a:effectRef idx="2">
            <a:schemeClr val="accent3"/>
          </a:effectRef>
          <a:fontRef idx="minor">
            <a:schemeClr val="lt1"/>
          </a:fontRef>
        </p:style>
        <p:txBody>
          <a:bodyPr rtlCol="0" anchor="ctr"/>
          <a:lstStyle/>
          <a:p>
            <a:r>
              <a:rPr lang="fr-FR" b="1" dirty="0" smtClean="0">
                <a:solidFill>
                  <a:schemeClr val="tx1"/>
                </a:solidFill>
              </a:rPr>
              <a:t>Gestion de Projets </a:t>
            </a:r>
            <a:endParaRPr lang="fr-FR" b="1" dirty="0">
              <a:solidFill>
                <a:schemeClr val="tx1"/>
              </a:solidFill>
            </a:endParaRPr>
          </a:p>
        </p:txBody>
      </p:sp>
      <p:sp>
        <p:nvSpPr>
          <p:cNvPr id="29" name="Pentagone 28"/>
          <p:cNvSpPr/>
          <p:nvPr/>
        </p:nvSpPr>
        <p:spPr>
          <a:xfrm>
            <a:off x="5590356" y="2996952"/>
            <a:ext cx="1721165" cy="576064"/>
          </a:xfrm>
          <a:prstGeom prst="homePlate">
            <a:avLst/>
          </a:prstGeom>
          <a:solidFill>
            <a:schemeClr val="accent3">
              <a:lumMod val="50000"/>
            </a:schemeClr>
          </a:solidFill>
        </p:spPr>
        <p:style>
          <a:lnRef idx="1">
            <a:schemeClr val="accent4"/>
          </a:lnRef>
          <a:fillRef idx="3">
            <a:schemeClr val="accent4"/>
          </a:fillRef>
          <a:effectRef idx="2">
            <a:schemeClr val="accent4"/>
          </a:effectRef>
          <a:fontRef idx="minor">
            <a:schemeClr val="lt1"/>
          </a:fontRef>
        </p:style>
        <p:txBody>
          <a:bodyPr rtlCol="0" anchor="t"/>
          <a:lstStyle/>
          <a:p>
            <a:r>
              <a:rPr lang="fr-FR" sz="1400" b="1" dirty="0" smtClean="0">
                <a:solidFill>
                  <a:schemeClr val="tx1"/>
                </a:solidFill>
              </a:rPr>
              <a:t>Développement</a:t>
            </a:r>
            <a:endParaRPr lang="fr-FR" sz="1400" b="1" dirty="0">
              <a:solidFill>
                <a:schemeClr val="tx1"/>
              </a:solidFill>
            </a:endParaRPr>
          </a:p>
        </p:txBody>
      </p:sp>
      <p:sp>
        <p:nvSpPr>
          <p:cNvPr id="23" name="Pentagone 22"/>
          <p:cNvSpPr/>
          <p:nvPr/>
        </p:nvSpPr>
        <p:spPr>
          <a:xfrm>
            <a:off x="6454452" y="3404107"/>
            <a:ext cx="1715770" cy="600957"/>
          </a:xfrm>
          <a:prstGeom prst="homePlate">
            <a:avLst/>
          </a:prstGeom>
          <a:solidFill>
            <a:schemeClr val="accent1">
              <a:lumMod val="50000"/>
            </a:schemeClr>
          </a:solidFill>
        </p:spPr>
        <p:style>
          <a:lnRef idx="1">
            <a:schemeClr val="accent4"/>
          </a:lnRef>
          <a:fillRef idx="3">
            <a:schemeClr val="accent4"/>
          </a:fillRef>
          <a:effectRef idx="2">
            <a:schemeClr val="accent4"/>
          </a:effectRef>
          <a:fontRef idx="minor">
            <a:schemeClr val="lt1"/>
          </a:fontRef>
        </p:style>
        <p:txBody>
          <a:bodyPr rtlCol="0" anchor="t"/>
          <a:lstStyle/>
          <a:p>
            <a:r>
              <a:rPr lang="fr-FR" sz="1400" b="1" dirty="0" smtClean="0">
                <a:solidFill>
                  <a:schemeClr val="tx1"/>
                </a:solidFill>
              </a:rPr>
              <a:t>Déploiement</a:t>
            </a:r>
            <a:endParaRPr lang="fr-FR" sz="1400" b="1" dirty="0">
              <a:solidFill>
                <a:schemeClr val="tx1"/>
              </a:solidFill>
            </a:endParaRPr>
          </a:p>
        </p:txBody>
      </p:sp>
      <p:sp>
        <p:nvSpPr>
          <p:cNvPr id="24" name="Pentagone 23"/>
          <p:cNvSpPr/>
          <p:nvPr/>
        </p:nvSpPr>
        <p:spPr>
          <a:xfrm>
            <a:off x="47576" y="116632"/>
            <a:ext cx="574228" cy="6614777"/>
          </a:xfrm>
          <a:prstGeom prst="homePlate">
            <a:avLst/>
          </a:prstGeom>
          <a:solidFill>
            <a:srgbClr val="00B050"/>
          </a:solidFill>
        </p:spPr>
        <p:style>
          <a:lnRef idx="3">
            <a:schemeClr val="lt1"/>
          </a:lnRef>
          <a:fillRef idx="1">
            <a:schemeClr val="accent6"/>
          </a:fillRef>
          <a:effectRef idx="1">
            <a:schemeClr val="accent6"/>
          </a:effectRef>
          <a:fontRef idx="minor">
            <a:schemeClr val="lt1"/>
          </a:fontRef>
        </p:style>
        <p:txBody>
          <a:bodyPr vert="vert270" rtlCol="0" anchor="ctr"/>
          <a:lstStyle/>
          <a:p>
            <a:pPr algn="ctr"/>
            <a:r>
              <a:rPr lang="fr-FR" sz="2400" dirty="0" smtClean="0">
                <a:solidFill>
                  <a:prstClr val="white"/>
                </a:solidFill>
                <a:effectLst>
                  <a:outerShdw blurRad="38100" dist="38100" dir="2700000" algn="tl">
                    <a:srgbClr val="000000">
                      <a:alpha val="43137"/>
                    </a:srgbClr>
                  </a:outerShdw>
                </a:effectLst>
              </a:rPr>
              <a:t>Exigences et attentes Clients, partenaires</a:t>
            </a:r>
            <a:endParaRPr lang="fr-FR" sz="2400" dirty="0">
              <a:solidFill>
                <a:prstClr val="white"/>
              </a:solidFill>
              <a:effectLst>
                <a:outerShdw blurRad="38100" dist="38100" dir="2700000" algn="tl">
                  <a:srgbClr val="000000">
                    <a:alpha val="43137"/>
                  </a:srgbClr>
                </a:outerShdw>
              </a:effectLst>
            </a:endParaRPr>
          </a:p>
        </p:txBody>
      </p:sp>
      <p:sp>
        <p:nvSpPr>
          <p:cNvPr id="28" name="Pentagone 27"/>
          <p:cNvSpPr/>
          <p:nvPr/>
        </p:nvSpPr>
        <p:spPr>
          <a:xfrm rot="10800000" flipH="1">
            <a:off x="11725269" y="260648"/>
            <a:ext cx="364933" cy="6336704"/>
          </a:xfrm>
          <a:prstGeom prst="homePlate">
            <a:avLst/>
          </a:prstGeom>
          <a:solidFill>
            <a:srgbClr val="FF0000"/>
          </a:solidFill>
        </p:spPr>
        <p:style>
          <a:lnRef idx="3">
            <a:schemeClr val="lt1"/>
          </a:lnRef>
          <a:fillRef idx="1">
            <a:schemeClr val="accent6"/>
          </a:fillRef>
          <a:effectRef idx="1">
            <a:schemeClr val="accent6"/>
          </a:effectRef>
          <a:fontRef idx="minor">
            <a:schemeClr val="lt1"/>
          </a:fontRef>
        </p:style>
        <p:txBody>
          <a:bodyPr vert="vert270" rtlCol="0" anchor="ctr"/>
          <a:lstStyle/>
          <a:p>
            <a:pPr algn="ctr"/>
            <a:r>
              <a:rPr lang="fr-FR" sz="2400" dirty="0">
                <a:solidFill>
                  <a:prstClr val="white"/>
                </a:solidFill>
                <a:effectLst>
                  <a:outerShdw blurRad="38100" dist="38100" dir="2700000" algn="tl">
                    <a:srgbClr val="000000">
                      <a:alpha val="43137"/>
                    </a:srgbClr>
                  </a:outerShdw>
                </a:effectLst>
              </a:rPr>
              <a:t>Satisfaction </a:t>
            </a:r>
            <a:r>
              <a:rPr lang="fr-FR" sz="2400" dirty="0" smtClean="0">
                <a:solidFill>
                  <a:prstClr val="white"/>
                </a:solidFill>
                <a:effectLst>
                  <a:outerShdw blurRad="38100" dist="38100" dir="2700000" algn="tl">
                    <a:srgbClr val="000000">
                      <a:alpha val="43137"/>
                    </a:srgbClr>
                  </a:outerShdw>
                </a:effectLst>
              </a:rPr>
              <a:t>Clients, prospects, partenaires </a:t>
            </a:r>
            <a:endParaRPr lang="fr-FR" sz="2400" dirty="0">
              <a:solidFill>
                <a:prstClr val="white"/>
              </a:solidFill>
              <a:effectLst>
                <a:outerShdw blurRad="38100" dist="38100" dir="2700000" algn="tl">
                  <a:srgbClr val="000000">
                    <a:alpha val="43137"/>
                  </a:srgbClr>
                </a:outerShdw>
              </a:effectLst>
            </a:endParaRPr>
          </a:p>
        </p:txBody>
      </p:sp>
      <p:sp>
        <p:nvSpPr>
          <p:cNvPr id="22" name="Pentagone 21"/>
          <p:cNvSpPr/>
          <p:nvPr/>
        </p:nvSpPr>
        <p:spPr>
          <a:xfrm>
            <a:off x="7102524" y="3789040"/>
            <a:ext cx="1721165" cy="576064"/>
          </a:xfrm>
          <a:prstGeom prst="homePlate">
            <a:avLst/>
          </a:prstGeom>
          <a:solidFill>
            <a:schemeClr val="accent4">
              <a:lumMod val="50000"/>
            </a:schemeClr>
          </a:solidFill>
        </p:spPr>
        <p:style>
          <a:lnRef idx="1">
            <a:schemeClr val="accent4"/>
          </a:lnRef>
          <a:fillRef idx="3">
            <a:schemeClr val="accent4"/>
          </a:fillRef>
          <a:effectRef idx="2">
            <a:schemeClr val="accent4"/>
          </a:effectRef>
          <a:fontRef idx="minor">
            <a:schemeClr val="lt1"/>
          </a:fontRef>
        </p:style>
        <p:txBody>
          <a:bodyPr rtlCol="0" anchor="t"/>
          <a:lstStyle/>
          <a:p>
            <a:r>
              <a:rPr lang="fr-FR" sz="1400" b="1" dirty="0" smtClean="0">
                <a:solidFill>
                  <a:schemeClr val="tx1"/>
                </a:solidFill>
              </a:rPr>
              <a:t>Exploitation</a:t>
            </a:r>
            <a:endParaRPr lang="fr-FR" sz="1400" b="1" dirty="0">
              <a:solidFill>
                <a:schemeClr val="tx1"/>
              </a:solidFill>
            </a:endParaRPr>
          </a:p>
        </p:txBody>
      </p:sp>
      <p:sp>
        <p:nvSpPr>
          <p:cNvPr id="39" name="Pentagone 38"/>
          <p:cNvSpPr/>
          <p:nvPr/>
        </p:nvSpPr>
        <p:spPr>
          <a:xfrm>
            <a:off x="3539011" y="4210844"/>
            <a:ext cx="5284678" cy="442292"/>
          </a:xfrm>
          <a:prstGeom prst="homePlate">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r>
              <a:rPr lang="fr-FR" sz="1600" b="1" dirty="0" smtClean="0">
                <a:solidFill>
                  <a:schemeClr val="bg1"/>
                </a:solidFill>
              </a:rPr>
              <a:t>Contrôle Qualité Projets</a:t>
            </a:r>
            <a:endParaRPr lang="fr-FR" sz="1600" b="1" dirty="0">
              <a:solidFill>
                <a:schemeClr val="bg1"/>
              </a:solidFill>
            </a:endParaRPr>
          </a:p>
        </p:txBody>
      </p:sp>
    </p:spTree>
    <p:extLst>
      <p:ext uri="{BB962C8B-B14F-4D97-AF65-F5344CB8AC3E}">
        <p14:creationId xmlns:p14="http://schemas.microsoft.com/office/powerpoint/2010/main" val="5068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31258" y="1578242"/>
            <a:ext cx="11567810" cy="2282806"/>
          </a:xfrm>
        </p:spPr>
        <p:style>
          <a:lnRef idx="2">
            <a:schemeClr val="accent4"/>
          </a:lnRef>
          <a:fillRef idx="1">
            <a:schemeClr val="lt1"/>
          </a:fillRef>
          <a:effectRef idx="0">
            <a:schemeClr val="accent4"/>
          </a:effectRef>
          <a:fontRef idx="minor">
            <a:schemeClr val="dk1"/>
          </a:fontRef>
        </p:style>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r"/>
            <a:r>
              <a:rPr lang="fr-FR" sz="48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Black" pitchFamily="34" charset="0"/>
                <a:cs typeface="Aharoni" pitchFamily="2" charset="-79"/>
              </a:rPr>
              <a:t/>
            </a:r>
            <a:br>
              <a:rPr lang="fr-FR" sz="48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Black" pitchFamily="34" charset="0"/>
                <a:cs typeface="Aharoni" pitchFamily="2" charset="-79"/>
              </a:rPr>
            </a:br>
            <a:r>
              <a:rPr lang="fr-FR" sz="48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Black" pitchFamily="34" charset="0"/>
                <a:cs typeface="Aharoni" pitchFamily="2" charset="-79"/>
              </a:rPr>
              <a:t>REFERENCES</a:t>
            </a:r>
            <a:endParaRPr lang="fr-FR" sz="8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Aharoni" pitchFamily="2" charset="-79"/>
            </a:endParaRPr>
          </a:p>
        </p:txBody>
      </p:sp>
    </p:spTree>
    <p:extLst>
      <p:ext uri="{BB962C8B-B14F-4D97-AF65-F5344CB8AC3E}">
        <p14:creationId xmlns:p14="http://schemas.microsoft.com/office/powerpoint/2010/main" val="2426464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239287" y="188640"/>
            <a:ext cx="11710251" cy="940966"/>
          </a:xfrm>
        </p:spPr>
        <p:style>
          <a:lnRef idx="2">
            <a:schemeClr val="accent4"/>
          </a:lnRef>
          <a:fillRef idx="1">
            <a:schemeClr val="lt1"/>
          </a:fillRef>
          <a:effectRef idx="0">
            <a:schemeClr val="accent4"/>
          </a:effectRef>
          <a:fontRef idx="minor">
            <a:schemeClr val="dk1"/>
          </a:fontRef>
        </p:style>
        <p:txBody>
          <a:bodyPr vert="horz" lIns="91440" tIns="45720" rIns="91440" bIns="45720" rtlCol="0" anchor="b">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r">
              <a:lnSpc>
                <a:spcPct val="80000"/>
              </a:lnSpc>
            </a:pPr>
            <a:r>
              <a:rPr lang="fr-FR"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Black" pitchFamily="34" charset="0"/>
                <a:cs typeface="Aharoni" pitchFamily="2" charset="-79"/>
              </a:rPr>
              <a:t>NOS CLIENTS pour la solution AX2012</a:t>
            </a:r>
            <a:endParaRPr lang="fr-FR"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Black" pitchFamily="34" charset="0"/>
              <a:cs typeface="Aharoni" pitchFamily="2" charset="-79"/>
            </a:endParaRPr>
          </a:p>
        </p:txBody>
      </p:sp>
      <p:sp>
        <p:nvSpPr>
          <p:cNvPr id="6" name="Espace réservé du numéro de diapositive 5"/>
          <p:cNvSpPr>
            <a:spLocks noGrp="1"/>
          </p:cNvSpPr>
          <p:nvPr>
            <p:ph type="sldNum" sz="quarter" idx="4294967295"/>
          </p:nvPr>
        </p:nvSpPr>
        <p:spPr>
          <a:xfrm>
            <a:off x="9828211" y="6400800"/>
            <a:ext cx="838201" cy="276228"/>
          </a:xfrm>
          <a:prstGeom prst="rect">
            <a:avLst/>
          </a:prstGeom>
        </p:spPr>
        <p:txBody>
          <a:bodyPr/>
          <a:lstStyle/>
          <a:p>
            <a:fld id="{A9401E91-5F57-4F42-9AB6-5A54C4D5CF93}" type="slidenum">
              <a:rPr lang="fr-FR" smtClean="0"/>
              <a:pPr/>
              <a:t>17</a:t>
            </a:fld>
            <a:endParaRPr lang="fr-FR" dirty="0"/>
          </a:p>
        </p:txBody>
      </p:sp>
      <p:sp>
        <p:nvSpPr>
          <p:cNvPr id="9" name="Rectangle 2"/>
          <p:cNvSpPr txBox="1">
            <a:spLocks noChangeArrowheads="1"/>
          </p:cNvSpPr>
          <p:nvPr>
            <p:custDataLst>
              <p:tags r:id="rId1"/>
            </p:custDataLst>
          </p:nvPr>
        </p:nvSpPr>
        <p:spPr>
          <a:xfrm>
            <a:off x="397680" y="1124744"/>
            <a:ext cx="11617512" cy="5328592"/>
          </a:xfrm>
          <a:prstGeom prst="rect">
            <a:avLst/>
          </a:prstGeom>
          <a:solidFill>
            <a:schemeClr val="accent3"/>
          </a:solidFill>
        </p:spPr>
        <p:txBody>
          <a:bodyPr vert="horz" lIns="91440" tIns="45720" rIns="91440" bIns="45720" rtlCol="0" anchor="b" anchorCtr="0">
            <a:noAutofit/>
          </a:bodyPr>
          <a:lstStyle>
            <a:lvl1pPr algn="l" defTabSz="914400" rtl="0" eaLnBrk="1" latinLnBrk="0" hangingPunct="1">
              <a:spcBef>
                <a:spcPct val="0"/>
              </a:spcBef>
              <a:buNone/>
              <a:defRPr kumimoji="0" lang="fr-FR" sz="4000" b="1" kern="1200" cap="small" baseline="0">
                <a:solidFill>
                  <a:srgbClr val="003300"/>
                </a:solidFill>
                <a:latin typeface="+mj-lt"/>
                <a:ea typeface="+mj-ea"/>
                <a:cs typeface="+mj-cs"/>
              </a:defRPr>
            </a:lvl1pPr>
          </a:lstStyle>
          <a:p>
            <a:pPr marL="457200" lvl="0" indent="-457200">
              <a:buFont typeface="+mj-lt"/>
              <a:buAutoNum type="arabicPeriod"/>
              <a:defRPr/>
            </a:pPr>
            <a:r>
              <a:rPr lang="fr-FR" sz="2000" cap="all" dirty="0" smtClean="0">
                <a:ln w="11430"/>
                <a:solidFill>
                  <a:schemeClr val="bg2">
                    <a:lumMod val="75000"/>
                  </a:schemeClr>
                </a:solidFill>
                <a:latin typeface="+mn-lt"/>
                <a:ea typeface="+mn-ea"/>
                <a:cs typeface="+mn-cs"/>
              </a:rPr>
              <a:t>SARL GMZ  </a:t>
            </a:r>
            <a:r>
              <a:rPr lang="fr-FR" sz="2000" cap="none" dirty="0" smtClean="0">
                <a:ln w="10541" cmpd="sng">
                  <a:solidFill>
                    <a:schemeClr val="accent1">
                      <a:shade val="88000"/>
                      <a:satMod val="110000"/>
                    </a:schemeClr>
                  </a:solidFill>
                  <a:prstDash val="solid"/>
                </a:ln>
                <a:solidFill>
                  <a:schemeClr val="bg2">
                    <a:lumMod val="75000"/>
                  </a:schemeClr>
                </a:solidFill>
                <a:latin typeface="+mn-lt"/>
              </a:rPr>
              <a:t>pour la fabrication de </a:t>
            </a:r>
            <a:r>
              <a:rPr lang="fr-FR" sz="2000" cap="none" dirty="0">
                <a:ln w="10541" cmpd="sng">
                  <a:solidFill>
                    <a:schemeClr val="accent1">
                      <a:shade val="88000"/>
                      <a:satMod val="110000"/>
                    </a:schemeClr>
                  </a:solidFill>
                  <a:prstDash val="solid"/>
                </a:ln>
                <a:solidFill>
                  <a:schemeClr val="bg2">
                    <a:lumMod val="75000"/>
                  </a:schemeClr>
                </a:solidFill>
                <a:latin typeface="+mn-lt"/>
              </a:rPr>
              <a:t>pièces mécaniques industrielles à la ZI d’El Hadjar wilaya de Annaba</a:t>
            </a:r>
          </a:p>
          <a:p>
            <a:pPr marL="457200" lvl="0" indent="-457200">
              <a:buFont typeface="+mj-lt"/>
              <a:buAutoNum type="arabicPeriod"/>
              <a:defRPr/>
            </a:pPr>
            <a:r>
              <a:rPr lang="fr-FR" sz="2000" cap="all" dirty="0" smtClean="0">
                <a:ln w="11430"/>
                <a:solidFill>
                  <a:schemeClr val="bg2">
                    <a:lumMod val="75000"/>
                  </a:schemeClr>
                </a:solidFill>
                <a:latin typeface="+mn-lt"/>
                <a:ea typeface="+mn-ea"/>
                <a:cs typeface="+mn-cs"/>
              </a:rPr>
              <a:t>Sarl </a:t>
            </a:r>
            <a:r>
              <a:rPr lang="fr-FR" sz="2000" cap="all" dirty="0" err="1" smtClean="0">
                <a:ln w="11430"/>
                <a:solidFill>
                  <a:schemeClr val="bg2">
                    <a:lumMod val="75000"/>
                  </a:schemeClr>
                </a:solidFill>
                <a:latin typeface="+mn-lt"/>
                <a:ea typeface="+mn-ea"/>
                <a:cs typeface="+mn-cs"/>
              </a:rPr>
              <a:t>fizen</a:t>
            </a:r>
            <a:r>
              <a:rPr lang="fr-FR" sz="2000" cap="all" dirty="0" smtClean="0">
                <a:ln w="11430"/>
                <a:solidFill>
                  <a:schemeClr val="bg2">
                    <a:lumMod val="75000"/>
                  </a:schemeClr>
                </a:solidFill>
                <a:latin typeface="+mn-lt"/>
                <a:ea typeface="+mn-ea"/>
                <a:cs typeface="+mn-cs"/>
              </a:rPr>
              <a:t>  </a:t>
            </a:r>
            <a:r>
              <a:rPr lang="fr-FR" sz="2000" cap="none" dirty="0" err="1" smtClean="0">
                <a:ln w="10541" cmpd="sng">
                  <a:solidFill>
                    <a:schemeClr val="accent1">
                      <a:shade val="88000"/>
                      <a:satMod val="110000"/>
                    </a:schemeClr>
                  </a:solidFill>
                  <a:prstDash val="solid"/>
                </a:ln>
                <a:solidFill>
                  <a:schemeClr val="bg2">
                    <a:lumMod val="75000"/>
                  </a:schemeClr>
                </a:solidFill>
                <a:latin typeface="+mn-lt"/>
                <a:ea typeface="+mn-ea"/>
                <a:cs typeface="+mn-cs"/>
              </a:rPr>
              <a:t>Sociéte</a:t>
            </a:r>
            <a:r>
              <a:rPr lang="fr-FR" sz="2000" cap="none" dirty="0" smtClean="0">
                <a:ln w="10541" cmpd="sng">
                  <a:solidFill>
                    <a:schemeClr val="accent1">
                      <a:shade val="88000"/>
                      <a:satMod val="110000"/>
                    </a:schemeClr>
                  </a:solidFill>
                  <a:prstDash val="solid"/>
                </a:ln>
                <a:solidFill>
                  <a:schemeClr val="bg2">
                    <a:lumMod val="75000"/>
                  </a:schemeClr>
                </a:solidFill>
                <a:latin typeface="+mn-lt"/>
                <a:ea typeface="+mn-ea"/>
                <a:cs typeface="+mn-cs"/>
              </a:rPr>
              <a:t> de commercialisation de pièces de rechange industrielle</a:t>
            </a:r>
          </a:p>
          <a:p>
            <a:pPr marL="457200" lvl="0" indent="-457200">
              <a:buFont typeface="+mj-lt"/>
              <a:buAutoNum type="arabicPeriod"/>
              <a:defRPr/>
            </a:pPr>
            <a:r>
              <a:rPr lang="fr-FR" sz="2000" cap="all" dirty="0" smtClean="0">
                <a:ln w="11430"/>
                <a:solidFill>
                  <a:schemeClr val="bg2">
                    <a:lumMod val="75000"/>
                  </a:schemeClr>
                </a:solidFill>
                <a:latin typeface="+mn-lt"/>
                <a:ea typeface="+mn-ea"/>
                <a:cs typeface="+mn-cs"/>
              </a:rPr>
              <a:t>Nestlé </a:t>
            </a:r>
            <a:r>
              <a:rPr lang="fr-FR" sz="2000" cap="all" dirty="0">
                <a:ln w="11430"/>
                <a:solidFill>
                  <a:schemeClr val="bg2">
                    <a:lumMod val="75000"/>
                  </a:schemeClr>
                </a:solidFill>
                <a:latin typeface="+mn-lt"/>
                <a:ea typeface="+mn-ea"/>
                <a:cs typeface="+mn-cs"/>
              </a:rPr>
              <a:t>Waters Algérie,</a:t>
            </a:r>
            <a:r>
              <a:rPr lang="fr-FR" sz="2000" cap="none" dirty="0">
                <a:ln w="10541" cmpd="sng">
                  <a:solidFill>
                    <a:schemeClr val="accent1">
                      <a:shade val="88000"/>
                      <a:satMod val="110000"/>
                    </a:schemeClr>
                  </a:solidFill>
                  <a:prstDash val="solid"/>
                </a:ln>
                <a:solidFill>
                  <a:schemeClr val="bg2">
                    <a:lumMod val="75000"/>
                  </a:schemeClr>
                </a:solidFill>
                <a:latin typeface="+mn-lt"/>
                <a:ea typeface="+mn-ea"/>
                <a:cs typeface="+mn-cs"/>
              </a:rPr>
              <a:t> </a:t>
            </a:r>
            <a:r>
              <a:rPr lang="fr-FR" sz="2000" cap="none" dirty="0" smtClean="0">
                <a:ln w="10541" cmpd="sng">
                  <a:solidFill>
                    <a:schemeClr val="accent1">
                      <a:shade val="88000"/>
                      <a:satMod val="110000"/>
                    </a:schemeClr>
                  </a:solidFill>
                  <a:prstDash val="solid"/>
                </a:ln>
                <a:solidFill>
                  <a:schemeClr val="bg2">
                    <a:lumMod val="75000"/>
                  </a:schemeClr>
                </a:solidFill>
                <a:latin typeface="+mn-lt"/>
                <a:ea typeface="+mn-ea"/>
                <a:cs typeface="+mn-cs"/>
              </a:rPr>
              <a:t>Filiale du groupe NESTLE WATERS, avec une usine </a:t>
            </a:r>
            <a:r>
              <a:rPr lang="fr-FR" sz="2000" cap="none" dirty="0">
                <a:ln w="10541" cmpd="sng">
                  <a:solidFill>
                    <a:schemeClr val="accent1">
                      <a:shade val="88000"/>
                      <a:satMod val="110000"/>
                    </a:schemeClr>
                  </a:solidFill>
                  <a:prstDash val="solid"/>
                </a:ln>
                <a:solidFill>
                  <a:schemeClr val="bg2">
                    <a:lumMod val="75000"/>
                  </a:schemeClr>
                </a:solidFill>
                <a:latin typeface="+mn-lt"/>
                <a:ea typeface="+mn-ea"/>
                <a:cs typeface="+mn-cs"/>
              </a:rPr>
              <a:t>de production d’eau minérale à </a:t>
            </a:r>
            <a:r>
              <a:rPr lang="fr-FR" sz="2000" cap="none" dirty="0" err="1">
                <a:ln w="10541" cmpd="sng">
                  <a:solidFill>
                    <a:schemeClr val="accent1">
                      <a:shade val="88000"/>
                      <a:satMod val="110000"/>
                    </a:schemeClr>
                  </a:solidFill>
                  <a:prstDash val="solid"/>
                </a:ln>
                <a:solidFill>
                  <a:schemeClr val="bg2">
                    <a:lumMod val="75000"/>
                  </a:schemeClr>
                </a:solidFill>
                <a:latin typeface="+mn-lt"/>
                <a:ea typeface="+mn-ea"/>
                <a:cs typeface="+mn-cs"/>
              </a:rPr>
              <a:t>Chréa</a:t>
            </a:r>
            <a:r>
              <a:rPr lang="fr-FR" sz="2000" cap="none" dirty="0">
                <a:ln w="10541" cmpd="sng">
                  <a:solidFill>
                    <a:schemeClr val="accent1">
                      <a:shade val="88000"/>
                      <a:satMod val="110000"/>
                    </a:schemeClr>
                  </a:solidFill>
                  <a:prstDash val="solid"/>
                </a:ln>
                <a:solidFill>
                  <a:schemeClr val="bg2">
                    <a:lumMod val="75000"/>
                  </a:schemeClr>
                </a:solidFill>
                <a:latin typeface="+mn-lt"/>
                <a:ea typeface="+mn-ea"/>
                <a:cs typeface="+mn-cs"/>
              </a:rPr>
              <a:t> wilaya de Blida</a:t>
            </a:r>
          </a:p>
          <a:p>
            <a:pPr marL="457200" lvl="0" indent="-457200">
              <a:buFont typeface="+mj-lt"/>
              <a:buAutoNum type="arabicPeriod"/>
              <a:defRPr/>
            </a:pPr>
            <a:r>
              <a:rPr lang="fr-FR" sz="2000" cap="all" dirty="0" smtClean="0">
                <a:ln w="11430"/>
                <a:solidFill>
                  <a:schemeClr val="bg2">
                    <a:lumMod val="75000"/>
                  </a:schemeClr>
                </a:solidFill>
                <a:latin typeface="+mn-lt"/>
                <a:ea typeface="+mn-ea"/>
                <a:cs typeface="+mn-cs"/>
              </a:rPr>
              <a:t>SARL </a:t>
            </a:r>
            <a:r>
              <a:rPr lang="fr-FR" sz="2000" cap="all" dirty="0">
                <a:ln w="11430"/>
                <a:solidFill>
                  <a:schemeClr val="bg2">
                    <a:lumMod val="75000"/>
                  </a:schemeClr>
                </a:solidFill>
                <a:latin typeface="+mn-lt"/>
                <a:ea typeface="+mn-ea"/>
                <a:cs typeface="+mn-cs"/>
              </a:rPr>
              <a:t>TRANSBAOUCHI </a:t>
            </a:r>
            <a:r>
              <a:rPr lang="fr-FR" sz="2000" cap="none" dirty="0">
                <a:ln w="10541" cmpd="sng">
                  <a:solidFill>
                    <a:schemeClr val="accent1">
                      <a:shade val="88000"/>
                      <a:satMod val="110000"/>
                    </a:schemeClr>
                  </a:solidFill>
                  <a:prstDash val="solid"/>
                </a:ln>
                <a:solidFill>
                  <a:schemeClr val="bg2">
                    <a:lumMod val="75000"/>
                  </a:schemeClr>
                </a:solidFill>
                <a:latin typeface="+mn-lt"/>
                <a:ea typeface="+mn-ea"/>
                <a:cs typeface="+mn-cs"/>
              </a:rPr>
              <a:t>spécialisé dans le transport conventionnel et spécifique de matériel de forage pour les sociétés pétrolières dans le tout le territoire national. A </a:t>
            </a:r>
            <a:r>
              <a:rPr lang="fr-FR" sz="2000" cap="none" dirty="0" err="1">
                <a:ln w="10541" cmpd="sng">
                  <a:solidFill>
                    <a:schemeClr val="accent1">
                      <a:shade val="88000"/>
                      <a:satMod val="110000"/>
                    </a:schemeClr>
                  </a:solidFill>
                  <a:prstDash val="solid"/>
                </a:ln>
                <a:solidFill>
                  <a:schemeClr val="bg2">
                    <a:lumMod val="75000"/>
                  </a:schemeClr>
                </a:solidFill>
                <a:latin typeface="+mn-lt"/>
                <a:ea typeface="+mn-ea"/>
                <a:cs typeface="+mn-cs"/>
              </a:rPr>
              <a:t>Hassi</a:t>
            </a:r>
            <a:r>
              <a:rPr lang="fr-FR" sz="2000" cap="none" dirty="0">
                <a:ln w="10541" cmpd="sng">
                  <a:solidFill>
                    <a:schemeClr val="accent1">
                      <a:shade val="88000"/>
                      <a:satMod val="110000"/>
                    </a:schemeClr>
                  </a:solidFill>
                  <a:prstDash val="solid"/>
                </a:ln>
                <a:solidFill>
                  <a:schemeClr val="bg2">
                    <a:lumMod val="75000"/>
                  </a:schemeClr>
                </a:solidFill>
                <a:latin typeface="+mn-lt"/>
                <a:ea typeface="+mn-ea"/>
                <a:cs typeface="+mn-cs"/>
              </a:rPr>
              <a:t> Messaoud Wilaya de Ouargla</a:t>
            </a:r>
          </a:p>
          <a:p>
            <a:pPr marL="457200" lvl="0" indent="-457200">
              <a:buFont typeface="+mj-lt"/>
              <a:buAutoNum type="arabicPeriod"/>
              <a:defRPr/>
            </a:pPr>
            <a:r>
              <a:rPr lang="fr-FR" sz="2000" cap="all" dirty="0" err="1" smtClean="0">
                <a:ln w="11430"/>
                <a:solidFill>
                  <a:schemeClr val="bg2">
                    <a:lumMod val="75000"/>
                  </a:schemeClr>
                </a:solidFill>
                <a:latin typeface="+mn-lt"/>
                <a:ea typeface="+mn-ea"/>
                <a:cs typeface="+mn-cs"/>
              </a:rPr>
              <a:t>Taiba</a:t>
            </a:r>
            <a:r>
              <a:rPr lang="fr-FR" sz="2000" cap="all" dirty="0" smtClean="0">
                <a:ln w="11430"/>
                <a:solidFill>
                  <a:schemeClr val="bg2">
                    <a:lumMod val="75000"/>
                  </a:schemeClr>
                </a:solidFill>
                <a:latin typeface="+mn-lt"/>
                <a:ea typeface="+mn-ea"/>
                <a:cs typeface="+mn-cs"/>
              </a:rPr>
              <a:t> </a:t>
            </a:r>
            <a:r>
              <a:rPr lang="fr-FR" sz="2000" cap="all" dirty="0">
                <a:ln w="11430"/>
                <a:solidFill>
                  <a:schemeClr val="bg2">
                    <a:lumMod val="75000"/>
                  </a:schemeClr>
                </a:solidFill>
                <a:latin typeface="+mn-lt"/>
                <a:ea typeface="+mn-ea"/>
                <a:cs typeface="+mn-cs"/>
              </a:rPr>
              <a:t>Food </a:t>
            </a:r>
            <a:r>
              <a:rPr lang="fr-FR" sz="2000" cap="all" dirty="0" err="1">
                <a:ln w="11430"/>
                <a:solidFill>
                  <a:schemeClr val="bg2">
                    <a:lumMod val="75000"/>
                  </a:schemeClr>
                </a:solidFill>
                <a:latin typeface="+mn-lt"/>
                <a:ea typeface="+mn-ea"/>
                <a:cs typeface="+mn-cs"/>
              </a:rPr>
              <a:t>Compagny</a:t>
            </a:r>
            <a:r>
              <a:rPr lang="fr-FR" sz="2000" cap="all" dirty="0">
                <a:ln w="11430"/>
                <a:solidFill>
                  <a:schemeClr val="bg2">
                    <a:lumMod val="75000"/>
                  </a:schemeClr>
                </a:solidFill>
                <a:latin typeface="+mn-lt"/>
                <a:ea typeface="+mn-ea"/>
                <a:cs typeface="+mn-cs"/>
              </a:rPr>
              <a:t> </a:t>
            </a:r>
            <a:r>
              <a:rPr lang="fr-FR" sz="2000" cap="none" dirty="0">
                <a:ln w="10541" cmpd="sng">
                  <a:solidFill>
                    <a:schemeClr val="accent1">
                      <a:shade val="88000"/>
                      <a:satMod val="110000"/>
                    </a:schemeClr>
                  </a:solidFill>
                  <a:prstDash val="solid"/>
                </a:ln>
                <a:solidFill>
                  <a:schemeClr val="bg2">
                    <a:lumMod val="75000"/>
                  </a:schemeClr>
                </a:solidFill>
                <a:latin typeface="+mn-lt"/>
                <a:ea typeface="+mn-ea"/>
                <a:cs typeface="+mn-cs"/>
              </a:rPr>
              <a:t>pour la production industrielle de la boisson à base de fruits naturels de la marque RAMY. A la ZI de </a:t>
            </a:r>
            <a:r>
              <a:rPr lang="fr-FR" sz="2000" cap="none" dirty="0" err="1">
                <a:ln w="10541" cmpd="sng">
                  <a:solidFill>
                    <a:schemeClr val="accent1">
                      <a:shade val="88000"/>
                      <a:satMod val="110000"/>
                    </a:schemeClr>
                  </a:solidFill>
                  <a:prstDash val="solid"/>
                </a:ln>
                <a:solidFill>
                  <a:schemeClr val="bg2">
                    <a:lumMod val="75000"/>
                  </a:schemeClr>
                </a:solidFill>
                <a:latin typeface="+mn-lt"/>
                <a:ea typeface="+mn-ea"/>
                <a:cs typeface="+mn-cs"/>
              </a:rPr>
              <a:t>Rouiba</a:t>
            </a:r>
            <a:r>
              <a:rPr lang="fr-FR" sz="2000" cap="none" dirty="0">
                <a:ln w="10541" cmpd="sng">
                  <a:solidFill>
                    <a:schemeClr val="accent1">
                      <a:shade val="88000"/>
                      <a:satMod val="110000"/>
                    </a:schemeClr>
                  </a:solidFill>
                  <a:prstDash val="solid"/>
                </a:ln>
                <a:solidFill>
                  <a:schemeClr val="bg2">
                    <a:lumMod val="75000"/>
                  </a:schemeClr>
                </a:solidFill>
                <a:latin typeface="+mn-lt"/>
                <a:ea typeface="+mn-ea"/>
                <a:cs typeface="+mn-cs"/>
              </a:rPr>
              <a:t> wilaya d’Alger</a:t>
            </a:r>
          </a:p>
          <a:p>
            <a:pPr marL="457200" lvl="0" indent="-457200">
              <a:buFont typeface="+mj-lt"/>
              <a:buAutoNum type="arabicPeriod"/>
              <a:defRPr/>
            </a:pPr>
            <a:r>
              <a:rPr lang="fr-FR" sz="2000" cap="all" dirty="0" smtClean="0">
                <a:ln w="11430"/>
                <a:solidFill>
                  <a:schemeClr val="bg2">
                    <a:lumMod val="75000"/>
                  </a:schemeClr>
                </a:solidFill>
                <a:latin typeface="+mn-lt"/>
                <a:ea typeface="+mn-ea"/>
                <a:cs typeface="+mn-cs"/>
              </a:rPr>
              <a:t>SORFERT </a:t>
            </a:r>
            <a:r>
              <a:rPr lang="fr-FR" sz="2000" cap="all" dirty="0">
                <a:ln w="11430"/>
                <a:solidFill>
                  <a:schemeClr val="bg2">
                    <a:lumMod val="75000"/>
                  </a:schemeClr>
                </a:solidFill>
                <a:latin typeface="+mn-lt"/>
                <a:ea typeface="+mn-ea"/>
                <a:cs typeface="+mn-cs"/>
              </a:rPr>
              <a:t>SPA </a:t>
            </a:r>
            <a:r>
              <a:rPr lang="fr-FR" sz="2000" cap="none" dirty="0">
                <a:ln w="10541" cmpd="sng">
                  <a:solidFill>
                    <a:schemeClr val="accent1">
                      <a:shade val="88000"/>
                      <a:satMod val="110000"/>
                    </a:schemeClr>
                  </a:solidFill>
                  <a:prstDash val="solid"/>
                </a:ln>
                <a:solidFill>
                  <a:schemeClr val="bg2">
                    <a:lumMod val="75000"/>
                  </a:schemeClr>
                </a:solidFill>
                <a:latin typeface="+mn-lt"/>
                <a:ea typeface="+mn-ea"/>
                <a:cs typeface="+mn-cs"/>
              </a:rPr>
              <a:t>: société mixte entre SONATRACH et ORASCOM de l’industrie de transformation pétrolière. </a:t>
            </a:r>
            <a:r>
              <a:rPr lang="fr-FR" sz="2000" cap="none" dirty="0" smtClean="0">
                <a:ln w="10541" cmpd="sng">
                  <a:solidFill>
                    <a:schemeClr val="accent1">
                      <a:shade val="88000"/>
                      <a:satMod val="110000"/>
                    </a:schemeClr>
                  </a:solidFill>
                  <a:prstDash val="solid"/>
                </a:ln>
                <a:solidFill>
                  <a:schemeClr val="bg2">
                    <a:lumMod val="75000"/>
                  </a:schemeClr>
                </a:solidFill>
                <a:latin typeface="+mn-lt"/>
                <a:ea typeface="+mn-ea"/>
                <a:cs typeface="+mn-cs"/>
              </a:rPr>
              <a:t>Zone Industrielle </a:t>
            </a:r>
            <a:r>
              <a:rPr lang="fr-FR" sz="2000" cap="none" dirty="0">
                <a:ln w="10541" cmpd="sng">
                  <a:solidFill>
                    <a:schemeClr val="accent1">
                      <a:shade val="88000"/>
                      <a:satMod val="110000"/>
                    </a:schemeClr>
                  </a:solidFill>
                  <a:prstDash val="solid"/>
                </a:ln>
                <a:solidFill>
                  <a:schemeClr val="bg2">
                    <a:lumMod val="75000"/>
                  </a:schemeClr>
                </a:solidFill>
                <a:latin typeface="+mn-lt"/>
                <a:ea typeface="+mn-ea"/>
                <a:cs typeface="+mn-cs"/>
              </a:rPr>
              <a:t>d’Arzew.</a:t>
            </a:r>
          </a:p>
          <a:p>
            <a:pPr marL="457200" lvl="0" indent="-457200">
              <a:buFont typeface="+mj-lt"/>
              <a:buAutoNum type="arabicPeriod"/>
              <a:defRPr/>
            </a:pPr>
            <a:r>
              <a:rPr lang="fr-FR" sz="2000" cap="all" dirty="0" smtClean="0">
                <a:ln w="11430"/>
                <a:solidFill>
                  <a:schemeClr val="bg2">
                    <a:lumMod val="75000"/>
                  </a:schemeClr>
                </a:solidFill>
                <a:latin typeface="+mn-lt"/>
                <a:ea typeface="+mn-ea"/>
                <a:cs typeface="+mn-cs"/>
              </a:rPr>
              <a:t>SOVAC </a:t>
            </a:r>
            <a:r>
              <a:rPr lang="fr-FR" sz="2000" cap="none" dirty="0">
                <a:ln w="10541" cmpd="sng">
                  <a:solidFill>
                    <a:schemeClr val="accent1">
                      <a:shade val="88000"/>
                      <a:satMod val="110000"/>
                    </a:schemeClr>
                  </a:solidFill>
                  <a:prstDash val="solid"/>
                </a:ln>
                <a:solidFill>
                  <a:schemeClr val="bg2">
                    <a:lumMod val="75000"/>
                  </a:schemeClr>
                </a:solidFill>
                <a:latin typeface="+mn-lt"/>
                <a:ea typeface="+mn-ea"/>
                <a:cs typeface="+mn-cs"/>
              </a:rPr>
              <a:t>: société de </a:t>
            </a:r>
            <a:r>
              <a:rPr lang="fr-FR" sz="2000" cap="none" dirty="0" smtClean="0">
                <a:ln w="10541" cmpd="sng">
                  <a:solidFill>
                    <a:schemeClr val="accent1">
                      <a:shade val="88000"/>
                      <a:satMod val="110000"/>
                    </a:schemeClr>
                  </a:solidFill>
                  <a:prstDash val="solid"/>
                </a:ln>
                <a:solidFill>
                  <a:schemeClr val="bg2">
                    <a:lumMod val="75000"/>
                  </a:schemeClr>
                </a:solidFill>
                <a:latin typeface="+mn-lt"/>
                <a:ea typeface="+mn-ea"/>
                <a:cs typeface="+mn-cs"/>
              </a:rPr>
              <a:t>montage et de production de véhicules, </a:t>
            </a:r>
            <a:r>
              <a:rPr lang="fr-FR" sz="2000" cap="none" dirty="0">
                <a:ln w="10541" cmpd="sng">
                  <a:solidFill>
                    <a:schemeClr val="accent1">
                      <a:shade val="88000"/>
                      <a:satMod val="110000"/>
                    </a:schemeClr>
                  </a:solidFill>
                  <a:prstDash val="solid"/>
                </a:ln>
                <a:solidFill>
                  <a:schemeClr val="bg2">
                    <a:lumMod val="75000"/>
                  </a:schemeClr>
                </a:solidFill>
                <a:latin typeface="+mn-lt"/>
                <a:ea typeface="+mn-ea"/>
                <a:cs typeface="+mn-cs"/>
              </a:rPr>
              <a:t>wilaya d’Alger</a:t>
            </a:r>
          </a:p>
          <a:p>
            <a:pPr marL="457200" lvl="0" indent="-457200">
              <a:buFont typeface="+mj-lt"/>
              <a:buAutoNum type="arabicPeriod"/>
              <a:defRPr/>
            </a:pPr>
            <a:r>
              <a:rPr lang="fr-FR" sz="2000" cap="all" dirty="0" err="1" smtClean="0">
                <a:ln w="11430"/>
                <a:solidFill>
                  <a:schemeClr val="bg2">
                    <a:lumMod val="75000"/>
                  </a:schemeClr>
                </a:solidFill>
                <a:latin typeface="+mn-lt"/>
                <a:ea typeface="+mn-ea"/>
                <a:cs typeface="+mn-cs"/>
              </a:rPr>
              <a:t>HyGienix</a:t>
            </a:r>
            <a:r>
              <a:rPr lang="fr-FR" sz="2000" cap="all" dirty="0" smtClean="0">
                <a:ln w="11430"/>
                <a:solidFill>
                  <a:schemeClr val="bg2">
                    <a:lumMod val="75000"/>
                  </a:schemeClr>
                </a:solidFill>
                <a:latin typeface="+mn-lt"/>
                <a:ea typeface="+mn-ea"/>
                <a:cs typeface="+mn-cs"/>
              </a:rPr>
              <a:t> : Société </a:t>
            </a:r>
            <a:r>
              <a:rPr lang="fr-FR" sz="2000" cap="all" dirty="0">
                <a:ln w="11430"/>
                <a:solidFill>
                  <a:schemeClr val="bg2">
                    <a:lumMod val="75000"/>
                  </a:schemeClr>
                </a:solidFill>
                <a:latin typeface="+mn-lt"/>
                <a:ea typeface="+mn-ea"/>
                <a:cs typeface="+mn-cs"/>
              </a:rPr>
              <a:t>de Production dans l’hygiène personnelle </a:t>
            </a:r>
            <a:r>
              <a:rPr lang="fr-FR" sz="2000" cap="all" dirty="0" smtClean="0">
                <a:ln w="11430"/>
                <a:solidFill>
                  <a:schemeClr val="bg2">
                    <a:lumMod val="75000"/>
                  </a:schemeClr>
                </a:solidFill>
                <a:latin typeface="+mn-lt"/>
                <a:ea typeface="+mn-ea"/>
                <a:cs typeface="+mn-cs"/>
              </a:rPr>
              <a:t> </a:t>
            </a:r>
            <a:r>
              <a:rPr lang="fr-FR" sz="2000" cap="none" dirty="0" smtClean="0">
                <a:ln w="10541" cmpd="sng">
                  <a:solidFill>
                    <a:schemeClr val="accent1">
                      <a:shade val="88000"/>
                      <a:satMod val="110000"/>
                    </a:schemeClr>
                  </a:solidFill>
                  <a:prstDash val="solid"/>
                </a:ln>
                <a:solidFill>
                  <a:schemeClr val="bg2">
                    <a:lumMod val="75000"/>
                  </a:schemeClr>
                </a:solidFill>
                <a:latin typeface="+mn-lt"/>
                <a:ea typeface="+mn-ea"/>
                <a:cs typeface="+mn-cs"/>
              </a:rPr>
              <a:t>(couches, lingettes, divers produits hygiéniques) Zone Industrielle </a:t>
            </a:r>
            <a:r>
              <a:rPr lang="fr-FR" sz="2000" cap="none" dirty="0" err="1" smtClean="0">
                <a:ln w="10541" cmpd="sng">
                  <a:solidFill>
                    <a:schemeClr val="accent1">
                      <a:shade val="88000"/>
                      <a:satMod val="110000"/>
                    </a:schemeClr>
                  </a:solidFill>
                  <a:prstDash val="solid"/>
                </a:ln>
                <a:solidFill>
                  <a:schemeClr val="bg2">
                    <a:lumMod val="75000"/>
                  </a:schemeClr>
                </a:solidFill>
                <a:latin typeface="+mn-lt"/>
                <a:ea typeface="+mn-ea"/>
                <a:cs typeface="+mn-cs"/>
              </a:rPr>
              <a:t>Rouiba</a:t>
            </a:r>
            <a:endParaRPr lang="fr-FR" sz="2000" cap="none" dirty="0" smtClean="0">
              <a:ln w="10541" cmpd="sng">
                <a:solidFill>
                  <a:schemeClr val="accent1">
                    <a:shade val="88000"/>
                    <a:satMod val="110000"/>
                  </a:schemeClr>
                </a:solidFill>
                <a:prstDash val="solid"/>
              </a:ln>
              <a:solidFill>
                <a:schemeClr val="bg2">
                  <a:lumMod val="75000"/>
                </a:schemeClr>
              </a:solidFill>
              <a:latin typeface="+mn-lt"/>
              <a:ea typeface="+mn-ea"/>
              <a:cs typeface="+mn-cs"/>
            </a:endParaRPr>
          </a:p>
          <a:p>
            <a:pPr marL="457200" lvl="0" indent="-457200">
              <a:buFont typeface="+mj-lt"/>
              <a:buAutoNum type="arabicPeriod"/>
              <a:defRPr/>
            </a:pPr>
            <a:r>
              <a:rPr lang="fr-FR" sz="2000" cap="all" dirty="0" smtClean="0">
                <a:ln w="11430"/>
                <a:solidFill>
                  <a:schemeClr val="bg2">
                    <a:lumMod val="75000"/>
                  </a:schemeClr>
                </a:solidFill>
                <a:latin typeface="+mn-lt"/>
              </a:rPr>
              <a:t>SNVI : </a:t>
            </a:r>
            <a:r>
              <a:rPr lang="fr-FR" sz="2000" cap="all" dirty="0">
                <a:ln w="11430"/>
                <a:solidFill>
                  <a:schemeClr val="bg2">
                    <a:lumMod val="75000"/>
                  </a:schemeClr>
                </a:solidFill>
                <a:latin typeface="+mn-lt"/>
              </a:rPr>
              <a:t>Société </a:t>
            </a:r>
            <a:r>
              <a:rPr lang="fr-FR" sz="2000" cap="all" dirty="0" smtClean="0">
                <a:ln w="11430"/>
                <a:solidFill>
                  <a:schemeClr val="bg2">
                    <a:lumMod val="75000"/>
                  </a:schemeClr>
                </a:solidFill>
                <a:latin typeface="+mn-lt"/>
              </a:rPr>
              <a:t>NATIONALE DES VEHICULES INDUSTRIELS, </a:t>
            </a:r>
            <a:r>
              <a:rPr lang="fr-FR" sz="2000" b="0" cap="none" dirty="0">
                <a:ln w="10541" cmpd="sng">
                  <a:solidFill>
                    <a:schemeClr val="accent1">
                      <a:shade val="88000"/>
                      <a:satMod val="110000"/>
                    </a:schemeClr>
                  </a:solidFill>
                  <a:prstDash val="solid"/>
                </a:ln>
                <a:solidFill>
                  <a:schemeClr val="accent5">
                    <a:lumMod val="50000"/>
                  </a:schemeClr>
                </a:solidFill>
              </a:rPr>
              <a:t>Zone Industrielle </a:t>
            </a:r>
            <a:r>
              <a:rPr lang="fr-FR" sz="2000" b="0" cap="none" dirty="0" err="1">
                <a:ln w="10541" cmpd="sng">
                  <a:solidFill>
                    <a:schemeClr val="accent1">
                      <a:shade val="88000"/>
                      <a:satMod val="110000"/>
                    </a:schemeClr>
                  </a:solidFill>
                  <a:prstDash val="solid"/>
                </a:ln>
                <a:solidFill>
                  <a:schemeClr val="accent5">
                    <a:lumMod val="50000"/>
                  </a:schemeClr>
                </a:solidFill>
              </a:rPr>
              <a:t>Rouiba</a:t>
            </a:r>
            <a:endParaRPr lang="fr-FR" sz="2000" b="0" cap="none" dirty="0">
              <a:ln w="10541" cmpd="sng">
                <a:solidFill>
                  <a:schemeClr val="accent1">
                    <a:shade val="88000"/>
                    <a:satMod val="110000"/>
                  </a:schemeClr>
                </a:solidFill>
                <a:prstDash val="solid"/>
              </a:ln>
              <a:solidFill>
                <a:schemeClr val="accent5">
                  <a:lumMod val="50000"/>
                </a:schemeClr>
              </a:solidFill>
              <a:latin typeface="+mn-lt"/>
            </a:endParaRPr>
          </a:p>
          <a:p>
            <a:pPr lvl="0">
              <a:defRPr/>
            </a:pPr>
            <a:endParaRPr lang="fr-FR" sz="2000" cap="none" dirty="0">
              <a:ln w="10541" cmpd="sng">
                <a:solidFill>
                  <a:schemeClr val="accent1">
                    <a:shade val="88000"/>
                    <a:satMod val="110000"/>
                  </a:schemeClr>
                </a:solidFill>
                <a:prstDash val="solid"/>
              </a:ln>
              <a:solidFill>
                <a:schemeClr val="bg2">
                  <a:lumMod val="75000"/>
                </a:schemeClr>
              </a:solidFill>
              <a:latin typeface="+mn-lt"/>
              <a:ea typeface="+mn-ea"/>
              <a:cs typeface="+mn-cs"/>
            </a:endParaRPr>
          </a:p>
        </p:txBody>
      </p:sp>
      <p:sp>
        <p:nvSpPr>
          <p:cNvPr id="7" name="Espace réservé du pied de page 5"/>
          <p:cNvSpPr txBox="1">
            <a:spLocks/>
          </p:cNvSpPr>
          <p:nvPr/>
        </p:nvSpPr>
        <p:spPr>
          <a:xfrm>
            <a:off x="367280" y="6309321"/>
            <a:ext cx="10846380"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dirty="0" smtClean="0"/>
              <a:t>IB Solutions – 13, Rue </a:t>
            </a:r>
            <a:r>
              <a:rPr lang="fr-FR" dirty="0" err="1" smtClean="0"/>
              <a:t>Khoudjet</a:t>
            </a:r>
            <a:r>
              <a:rPr lang="fr-FR" dirty="0" smtClean="0"/>
              <a:t> El </a:t>
            </a:r>
            <a:r>
              <a:rPr lang="fr-FR" dirty="0" err="1" smtClean="0"/>
              <a:t>Djeld</a:t>
            </a:r>
            <a:r>
              <a:rPr lang="fr-FR" dirty="0" smtClean="0"/>
              <a:t> – Les sources </a:t>
            </a:r>
            <a:r>
              <a:rPr lang="fr-FR" dirty="0" err="1" smtClean="0"/>
              <a:t>Birmandreis</a:t>
            </a:r>
            <a:r>
              <a:rPr lang="fr-FR" dirty="0" smtClean="0"/>
              <a:t> – Tél 021562636 Fax 021562639- www.ibsolutions-dz.com</a:t>
            </a:r>
            <a:endParaRPr lang="fr-FR" dirty="0"/>
          </a:p>
        </p:txBody>
      </p:sp>
    </p:spTree>
    <p:extLst>
      <p:ext uri="{BB962C8B-B14F-4D97-AF65-F5344CB8AC3E}">
        <p14:creationId xmlns:p14="http://schemas.microsoft.com/office/powerpoint/2010/main" val="1257088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239287" y="188640"/>
            <a:ext cx="11710251" cy="940966"/>
          </a:xfrm>
        </p:spPr>
        <p:style>
          <a:lnRef idx="2">
            <a:schemeClr val="accent4"/>
          </a:lnRef>
          <a:fillRef idx="1">
            <a:schemeClr val="lt1"/>
          </a:fillRef>
          <a:effectRef idx="0">
            <a:schemeClr val="accent4"/>
          </a:effectRef>
          <a:fontRef idx="minor">
            <a:schemeClr val="dk1"/>
          </a:fontRef>
        </p:style>
        <p:txBody>
          <a:bodyPr vert="horz" lIns="91440" tIns="45720" rIns="91440" bIns="45720" rtlCol="0" anchor="b">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r">
              <a:lnSpc>
                <a:spcPct val="80000"/>
              </a:lnSpc>
            </a:pPr>
            <a:r>
              <a:rPr lang="fr-FR"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Black" pitchFamily="34" charset="0"/>
                <a:cs typeface="Aharoni" pitchFamily="2" charset="-79"/>
              </a:rPr>
              <a:t>ILS nous ont fait confiance</a:t>
            </a:r>
            <a:endParaRPr lang="fr-FR"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Black" pitchFamily="34" charset="0"/>
              <a:cs typeface="Aharoni" pitchFamily="2" charset="-79"/>
            </a:endParaRPr>
          </a:p>
        </p:txBody>
      </p:sp>
      <p:sp>
        <p:nvSpPr>
          <p:cNvPr id="6" name="Espace réservé du numéro de diapositive 5"/>
          <p:cNvSpPr>
            <a:spLocks noGrp="1"/>
          </p:cNvSpPr>
          <p:nvPr>
            <p:ph type="sldNum" sz="quarter" idx="4294967295"/>
          </p:nvPr>
        </p:nvSpPr>
        <p:spPr>
          <a:xfrm>
            <a:off x="9828211" y="6400800"/>
            <a:ext cx="838201" cy="276228"/>
          </a:xfrm>
          <a:prstGeom prst="rect">
            <a:avLst/>
          </a:prstGeom>
        </p:spPr>
        <p:txBody>
          <a:bodyPr/>
          <a:lstStyle/>
          <a:p>
            <a:fld id="{A9401E91-5F57-4F42-9AB6-5A54C4D5CF93}" type="slidenum">
              <a:rPr lang="fr-FR" smtClean="0"/>
              <a:pPr/>
              <a:t>18</a:t>
            </a:fld>
            <a:endParaRPr lang="fr-FR" dirty="0"/>
          </a:p>
        </p:txBody>
      </p:sp>
      <p:sp>
        <p:nvSpPr>
          <p:cNvPr id="7" name="Espace réservé du pied de page 5"/>
          <p:cNvSpPr txBox="1">
            <a:spLocks/>
          </p:cNvSpPr>
          <p:nvPr/>
        </p:nvSpPr>
        <p:spPr>
          <a:xfrm>
            <a:off x="367280" y="6309321"/>
            <a:ext cx="10846380"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dirty="0" smtClean="0"/>
              <a:t>IB Solutions – 13, Rue </a:t>
            </a:r>
            <a:r>
              <a:rPr lang="fr-FR" dirty="0" err="1" smtClean="0"/>
              <a:t>Khoudjet</a:t>
            </a:r>
            <a:r>
              <a:rPr lang="fr-FR" dirty="0" smtClean="0"/>
              <a:t> El </a:t>
            </a:r>
            <a:r>
              <a:rPr lang="fr-FR" dirty="0" err="1" smtClean="0"/>
              <a:t>Djeld</a:t>
            </a:r>
            <a:r>
              <a:rPr lang="fr-FR" dirty="0" smtClean="0"/>
              <a:t> – Les sources </a:t>
            </a:r>
            <a:r>
              <a:rPr lang="fr-FR" dirty="0" err="1" smtClean="0"/>
              <a:t>Birmandreis</a:t>
            </a:r>
            <a:r>
              <a:rPr lang="fr-FR" dirty="0" smtClean="0"/>
              <a:t> – Tél 021562636 Fax 021562639- www.ibsolutions-dz.com</a:t>
            </a:r>
            <a:endParaRPr lang="fr-FR" dirty="0"/>
          </a:p>
        </p:txBody>
      </p:sp>
      <p:sp>
        <p:nvSpPr>
          <p:cNvPr id="21" name="ZoneTexte 20"/>
          <p:cNvSpPr txBox="1"/>
          <p:nvPr/>
        </p:nvSpPr>
        <p:spPr>
          <a:xfrm>
            <a:off x="909836" y="1700808"/>
            <a:ext cx="10009112" cy="369332"/>
          </a:xfrm>
          <a:prstGeom prst="rect">
            <a:avLst/>
          </a:prstGeom>
          <a:noFill/>
        </p:spPr>
        <p:txBody>
          <a:bodyPr wrap="square" rtlCol="0">
            <a:spAutoFit/>
          </a:bodyPr>
          <a:lstStyle/>
          <a:p>
            <a:endParaRPr lang="fr-FR" dirty="0"/>
          </a:p>
        </p:txBody>
      </p:sp>
      <p:pic>
        <p:nvPicPr>
          <p:cNvPr id="1054"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0" y="1321983"/>
            <a:ext cx="9217024" cy="51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Image 36"/>
          <p:cNvPicPr/>
          <p:nvPr/>
        </p:nvPicPr>
        <p:blipFill>
          <a:blip r:embed="rId4">
            <a:extLst>
              <a:ext uri="{28A0092B-C50C-407E-A947-70E740481C1C}">
                <a14:useLocalDpi xmlns:a14="http://schemas.microsoft.com/office/drawing/2010/main" val="0"/>
              </a:ext>
            </a:extLst>
          </a:blip>
          <a:srcRect/>
          <a:stretch>
            <a:fillRect/>
          </a:stretch>
        </p:blipFill>
        <p:spPr bwMode="auto">
          <a:xfrm>
            <a:off x="189756" y="2276872"/>
            <a:ext cx="4962525" cy="810766"/>
          </a:xfrm>
          <a:prstGeom prst="rect">
            <a:avLst/>
          </a:prstGeom>
          <a:noFill/>
          <a:ln>
            <a:noFill/>
          </a:ln>
        </p:spPr>
      </p:pic>
      <p:pic>
        <p:nvPicPr>
          <p:cNvPr id="1055" name="Image 4" descr="Description : cid:image003.jpg@01D24E16.8B4EA5C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4492" y="5294256"/>
            <a:ext cx="4974237"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9831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239287" y="188640"/>
            <a:ext cx="11710251" cy="940966"/>
          </a:xfrm>
        </p:spPr>
        <p:style>
          <a:lnRef idx="2">
            <a:schemeClr val="accent4"/>
          </a:lnRef>
          <a:fillRef idx="1">
            <a:schemeClr val="lt1"/>
          </a:fillRef>
          <a:effectRef idx="0">
            <a:schemeClr val="accent4"/>
          </a:effectRef>
          <a:fontRef idx="minor">
            <a:schemeClr val="dk1"/>
          </a:fontRef>
        </p:style>
        <p:txBody>
          <a:bodyPr vert="horz" lIns="91440" tIns="45720" rIns="91440" bIns="45720" rtlCol="0" anchor="b">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r">
              <a:lnSpc>
                <a:spcPct val="80000"/>
              </a:lnSpc>
            </a:pPr>
            <a:r>
              <a:rPr lang="fr-FR"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Black" pitchFamily="34" charset="0"/>
                <a:cs typeface="Aharoni" pitchFamily="2" charset="-79"/>
              </a:rPr>
              <a:t>NOS PARTENAIRES</a:t>
            </a:r>
            <a:endParaRPr lang="fr-FR"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Black" pitchFamily="34" charset="0"/>
              <a:cs typeface="Aharoni" pitchFamily="2" charset="-79"/>
            </a:endParaRPr>
          </a:p>
        </p:txBody>
      </p:sp>
      <p:sp>
        <p:nvSpPr>
          <p:cNvPr id="6" name="Espace réservé du numéro de diapositive 5"/>
          <p:cNvSpPr>
            <a:spLocks noGrp="1"/>
          </p:cNvSpPr>
          <p:nvPr>
            <p:ph type="sldNum" sz="quarter" idx="4294967295"/>
          </p:nvPr>
        </p:nvSpPr>
        <p:spPr>
          <a:xfrm>
            <a:off x="9828211" y="6400800"/>
            <a:ext cx="838201" cy="276228"/>
          </a:xfrm>
          <a:prstGeom prst="rect">
            <a:avLst/>
          </a:prstGeom>
        </p:spPr>
        <p:txBody>
          <a:bodyPr/>
          <a:lstStyle/>
          <a:p>
            <a:fld id="{A9401E91-5F57-4F42-9AB6-5A54C4D5CF93}" type="slidenum">
              <a:rPr lang="fr-FR" smtClean="0"/>
              <a:pPr/>
              <a:t>19</a:t>
            </a:fld>
            <a:endParaRPr lang="fr-FR" dirty="0"/>
          </a:p>
        </p:txBody>
      </p:sp>
      <p:sp>
        <p:nvSpPr>
          <p:cNvPr id="7" name="Espace réservé du pied de page 5"/>
          <p:cNvSpPr txBox="1">
            <a:spLocks/>
          </p:cNvSpPr>
          <p:nvPr/>
        </p:nvSpPr>
        <p:spPr>
          <a:xfrm>
            <a:off x="367280" y="6309321"/>
            <a:ext cx="10846380"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dirty="0" smtClean="0"/>
              <a:t>IB Solutions – 13, Rue </a:t>
            </a:r>
            <a:r>
              <a:rPr lang="fr-FR" dirty="0" err="1" smtClean="0"/>
              <a:t>Khoudjet</a:t>
            </a:r>
            <a:r>
              <a:rPr lang="fr-FR" dirty="0" smtClean="0"/>
              <a:t> El </a:t>
            </a:r>
            <a:r>
              <a:rPr lang="fr-FR" dirty="0" err="1" smtClean="0"/>
              <a:t>Djeld</a:t>
            </a:r>
            <a:r>
              <a:rPr lang="fr-FR" dirty="0" smtClean="0"/>
              <a:t> – Les sources </a:t>
            </a:r>
            <a:r>
              <a:rPr lang="fr-FR" dirty="0" err="1" smtClean="0"/>
              <a:t>Birmandreis</a:t>
            </a:r>
            <a:r>
              <a:rPr lang="fr-FR" dirty="0" smtClean="0"/>
              <a:t> – Tél 021562636 Fax 021562639- www.ibsolutions-dz.com</a:t>
            </a:r>
            <a:endParaRPr lang="fr-FR" dirty="0"/>
          </a:p>
        </p:txBody>
      </p:sp>
      <p:sp>
        <p:nvSpPr>
          <p:cNvPr id="21" name="ZoneTexte 20"/>
          <p:cNvSpPr txBox="1"/>
          <p:nvPr/>
        </p:nvSpPr>
        <p:spPr>
          <a:xfrm>
            <a:off x="909836" y="1700808"/>
            <a:ext cx="10009112" cy="369332"/>
          </a:xfrm>
          <a:prstGeom prst="rect">
            <a:avLst/>
          </a:prstGeom>
          <a:noFill/>
        </p:spPr>
        <p:txBody>
          <a:bodyPr wrap="square" rtlCol="0">
            <a:spAutoFit/>
          </a:bodyPr>
          <a:lstStyle/>
          <a:p>
            <a:endParaRPr lang="fr-FR" dirty="0"/>
          </a:p>
        </p:txBody>
      </p:sp>
      <p:sp>
        <p:nvSpPr>
          <p:cNvPr id="2" name="AutoShape 2" descr="Résultat de recherche d'images pour &quot;microsoft&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5940" y="2325600"/>
            <a:ext cx="3028950" cy="151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Image 11"/>
          <p:cNvPicPr/>
          <p:nvPr/>
        </p:nvPicPr>
        <p:blipFill>
          <a:blip r:embed="rId4">
            <a:extLst>
              <a:ext uri="{28A0092B-C50C-407E-A947-70E740481C1C}">
                <a14:useLocalDpi xmlns:a14="http://schemas.microsoft.com/office/drawing/2010/main" val="0"/>
              </a:ext>
            </a:extLst>
          </a:blip>
          <a:srcRect/>
          <a:stretch>
            <a:fillRect/>
          </a:stretch>
        </p:blipFill>
        <p:spPr bwMode="auto">
          <a:xfrm>
            <a:off x="7606580" y="2348880"/>
            <a:ext cx="2362066" cy="1762373"/>
          </a:xfrm>
          <a:prstGeom prst="rect">
            <a:avLst/>
          </a:prstGeom>
          <a:noFill/>
          <a:ln>
            <a:noFill/>
          </a:ln>
        </p:spPr>
      </p:pic>
      <p:sp>
        <p:nvSpPr>
          <p:cNvPr id="5" name="AutoShape 5" descr="SAGlobal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054" name="Picture 6"/>
          <p:cNvPicPr>
            <a:picLocks noChangeAspect="1" noChangeArrowheads="1"/>
          </p:cNvPicPr>
          <p:nvPr/>
        </p:nvPicPr>
        <p:blipFill rotWithShape="1">
          <a:blip r:embed="rId5">
            <a:extLst>
              <a:ext uri="{28A0092B-C50C-407E-A947-70E740481C1C}">
                <a14:useLocalDpi xmlns:a14="http://schemas.microsoft.com/office/drawing/2010/main" val="0"/>
              </a:ext>
            </a:extLst>
          </a:blip>
          <a:srcRect r="50000"/>
          <a:stretch/>
        </p:blipFill>
        <p:spPr bwMode="auto">
          <a:xfrm>
            <a:off x="1989956" y="4154744"/>
            <a:ext cx="2376264" cy="1311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427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239287" y="188640"/>
            <a:ext cx="11710251" cy="940966"/>
          </a:xfrm>
        </p:spPr>
        <p:style>
          <a:lnRef idx="2">
            <a:schemeClr val="accent4"/>
          </a:lnRef>
          <a:fillRef idx="1">
            <a:schemeClr val="lt1"/>
          </a:fillRef>
          <a:effectRef idx="0">
            <a:schemeClr val="accent4"/>
          </a:effectRef>
          <a:fontRef idx="minor">
            <a:schemeClr val="dk1"/>
          </a:fontRef>
        </p:style>
        <p:txBody>
          <a:bodyPr vert="horz" lIns="91440" tIns="45720" rIns="91440" bIns="45720" rtlCol="0" anchor="b">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r">
              <a:lnSpc>
                <a:spcPct val="80000"/>
              </a:lnSpc>
            </a:pPr>
            <a:r>
              <a:rPr lang="fr-FR" sz="48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Black" pitchFamily="34" charset="0"/>
                <a:cs typeface="Aharoni" pitchFamily="2" charset="-79"/>
              </a:rPr>
              <a:t>SOMMAIRE</a:t>
            </a:r>
          </a:p>
        </p:txBody>
      </p:sp>
      <p:sp>
        <p:nvSpPr>
          <p:cNvPr id="3" name="Espace réservé du contenu 2"/>
          <p:cNvSpPr>
            <a:spLocks noGrp="1"/>
          </p:cNvSpPr>
          <p:nvPr>
            <p:ph idx="1"/>
          </p:nvPr>
        </p:nvSpPr>
        <p:spPr>
          <a:xfrm>
            <a:off x="549796" y="1883371"/>
            <a:ext cx="11244111" cy="4608512"/>
          </a:xfrm>
        </p:spPr>
        <p:txBody>
          <a:bodyPr>
            <a:normAutofit/>
          </a:bodyPr>
          <a:lstStyle/>
          <a:p>
            <a:pPr>
              <a:buFont typeface="Wingdings" pitchFamily="2" charset="2"/>
              <a:buChar char="q"/>
            </a:pPr>
            <a:r>
              <a:rPr lang="fr-FR" sz="3100" dirty="0" smtClean="0">
                <a:latin typeface="Arial" pitchFamily="34" charset="0"/>
                <a:cs typeface="Arial" pitchFamily="34" charset="0"/>
              </a:rPr>
              <a:t> PRESENTATION </a:t>
            </a:r>
          </a:p>
          <a:p>
            <a:pPr>
              <a:buFont typeface="Wingdings" pitchFamily="2" charset="2"/>
              <a:buChar char="q"/>
            </a:pPr>
            <a:r>
              <a:rPr lang="fr-FR" sz="3100" dirty="0">
                <a:latin typeface="Arial" pitchFamily="34" charset="0"/>
                <a:cs typeface="Arial" pitchFamily="34" charset="0"/>
              </a:rPr>
              <a:t> </a:t>
            </a:r>
            <a:r>
              <a:rPr lang="fr-FR" sz="3100" dirty="0" smtClean="0">
                <a:latin typeface="Arial" pitchFamily="34" charset="0"/>
                <a:cs typeface="Arial" pitchFamily="34" charset="0"/>
              </a:rPr>
              <a:t>MOYENS</a:t>
            </a:r>
          </a:p>
          <a:p>
            <a:pPr>
              <a:buFont typeface="Wingdings" pitchFamily="2" charset="2"/>
              <a:buChar char="q"/>
            </a:pPr>
            <a:r>
              <a:rPr lang="fr-FR" sz="3100" dirty="0" smtClean="0">
                <a:latin typeface="Arial" pitchFamily="34" charset="0"/>
                <a:cs typeface="Arial" pitchFamily="34" charset="0"/>
              </a:rPr>
              <a:t> EQUIPES PROJET </a:t>
            </a:r>
          </a:p>
          <a:p>
            <a:pPr>
              <a:buFont typeface="Wingdings" pitchFamily="2" charset="2"/>
              <a:buChar char="q"/>
            </a:pPr>
            <a:r>
              <a:rPr lang="fr-FR" sz="3100" dirty="0">
                <a:latin typeface="Arial" pitchFamily="34" charset="0"/>
                <a:cs typeface="Arial" pitchFamily="34" charset="0"/>
              </a:rPr>
              <a:t> </a:t>
            </a:r>
            <a:r>
              <a:rPr lang="fr-FR" sz="3100" dirty="0" smtClean="0">
                <a:latin typeface="Arial" pitchFamily="34" charset="0"/>
                <a:cs typeface="Arial" pitchFamily="34" charset="0"/>
              </a:rPr>
              <a:t>EXPERTISE ET SAVOIR-FAIRE</a:t>
            </a:r>
          </a:p>
          <a:p>
            <a:pPr>
              <a:buFont typeface="Wingdings" pitchFamily="2" charset="2"/>
              <a:buChar char="q"/>
            </a:pPr>
            <a:r>
              <a:rPr lang="fr-FR" sz="3200" dirty="0" smtClean="0">
                <a:latin typeface="Arial" pitchFamily="34" charset="0"/>
                <a:cs typeface="Arial" pitchFamily="34" charset="0"/>
              </a:rPr>
              <a:t> </a:t>
            </a:r>
            <a:r>
              <a:rPr lang="fr-FR" sz="3100" dirty="0" smtClean="0">
                <a:latin typeface="Arial" pitchFamily="34" charset="0"/>
                <a:cs typeface="Arial" pitchFamily="34" charset="0"/>
              </a:rPr>
              <a:t>METHODOLOGIE PROJETS IBS</a:t>
            </a:r>
          </a:p>
          <a:p>
            <a:pPr>
              <a:buFont typeface="Wingdings" pitchFamily="2" charset="2"/>
              <a:buChar char="q"/>
            </a:pPr>
            <a:r>
              <a:rPr lang="fr-FR" dirty="0" smtClean="0">
                <a:latin typeface="Arial" pitchFamily="34" charset="0"/>
                <a:cs typeface="Arial" pitchFamily="34" charset="0"/>
              </a:rPr>
              <a:t>RÉFÉRENCES</a:t>
            </a:r>
          </a:p>
          <a:p>
            <a:pPr>
              <a:buFont typeface="Wingdings" pitchFamily="2" charset="2"/>
              <a:buChar char="q"/>
            </a:pPr>
            <a:r>
              <a:rPr lang="fr-FR" dirty="0">
                <a:latin typeface="Arial" pitchFamily="34" charset="0"/>
                <a:cs typeface="Arial" pitchFamily="34" charset="0"/>
              </a:rPr>
              <a:t> </a:t>
            </a:r>
            <a:r>
              <a:rPr lang="fr-FR" dirty="0" smtClean="0">
                <a:latin typeface="Arial" pitchFamily="34" charset="0"/>
                <a:cs typeface="Arial" pitchFamily="34" charset="0"/>
              </a:rPr>
              <a:t>PARTENAIRES</a:t>
            </a:r>
            <a:endParaRPr lang="fr-FR" dirty="0" smtClean="0"/>
          </a:p>
        </p:txBody>
      </p:sp>
      <p:sp>
        <p:nvSpPr>
          <p:cNvPr id="6" name="Espace réservé du numéro de diapositive 5"/>
          <p:cNvSpPr>
            <a:spLocks noGrp="1"/>
          </p:cNvSpPr>
          <p:nvPr>
            <p:ph type="sldNum" sz="quarter" idx="4294967295"/>
          </p:nvPr>
        </p:nvSpPr>
        <p:spPr>
          <a:xfrm>
            <a:off x="9828211" y="6400800"/>
            <a:ext cx="838201" cy="276228"/>
          </a:xfrm>
          <a:prstGeom prst="rect">
            <a:avLst/>
          </a:prstGeom>
        </p:spPr>
        <p:txBody>
          <a:bodyPr/>
          <a:lstStyle/>
          <a:p>
            <a:fld id="{A9401E91-5F57-4F42-9AB6-5A54C4D5CF93}" type="slidenum">
              <a:rPr lang="fr-FR" smtClean="0"/>
              <a:pPr/>
              <a:t>2</a:t>
            </a:fld>
            <a:endParaRPr lang="fr-FR"/>
          </a:p>
        </p:txBody>
      </p:sp>
      <p:sp>
        <p:nvSpPr>
          <p:cNvPr id="7" name="Espace réservé du pied de page 5"/>
          <p:cNvSpPr txBox="1">
            <a:spLocks/>
          </p:cNvSpPr>
          <p:nvPr/>
        </p:nvSpPr>
        <p:spPr>
          <a:xfrm>
            <a:off x="367280" y="6309321"/>
            <a:ext cx="10846380"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dirty="0" smtClean="0"/>
              <a:t>IB Solutions – 13, Rue </a:t>
            </a:r>
            <a:r>
              <a:rPr lang="fr-FR" dirty="0" err="1" smtClean="0"/>
              <a:t>Khoudjet</a:t>
            </a:r>
            <a:r>
              <a:rPr lang="fr-FR" dirty="0" smtClean="0"/>
              <a:t> El </a:t>
            </a:r>
            <a:r>
              <a:rPr lang="fr-FR" dirty="0" err="1" smtClean="0"/>
              <a:t>Djeld</a:t>
            </a:r>
            <a:r>
              <a:rPr lang="fr-FR" dirty="0" smtClean="0"/>
              <a:t> – Les sources </a:t>
            </a:r>
            <a:r>
              <a:rPr lang="fr-FR" dirty="0" err="1" smtClean="0"/>
              <a:t>Birmandreis</a:t>
            </a:r>
            <a:r>
              <a:rPr lang="fr-FR" dirty="0" smtClean="0"/>
              <a:t> – Tél 021562636 Fax 021562639- www.ibsolutions-dz.com</a:t>
            </a:r>
            <a:endParaRPr lang="fr-FR" dirty="0"/>
          </a:p>
        </p:txBody>
      </p:sp>
    </p:spTree>
    <p:extLst>
      <p:ext uri="{BB962C8B-B14F-4D97-AF65-F5344CB8AC3E}">
        <p14:creationId xmlns:p14="http://schemas.microsoft.com/office/powerpoint/2010/main" val="1988619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67280" y="1268761"/>
            <a:ext cx="11559780" cy="5405686"/>
          </a:xfrm>
          <a:solidFill>
            <a:schemeClr val="accent3"/>
          </a:solidFill>
        </p:spPr>
        <p:txBody>
          <a:bodyPr>
            <a:noAutofit/>
          </a:bodyPr>
          <a:lstStyle/>
          <a:p>
            <a:pPr marL="36576" indent="0" algn="just">
              <a:buNone/>
            </a:pPr>
            <a:r>
              <a:rPr lang="fr-FR" sz="1600" b="1" dirty="0" smtClean="0">
                <a:solidFill>
                  <a:schemeClr val="bg2"/>
                </a:solidFill>
              </a:rPr>
              <a:t>Integrated </a:t>
            </a:r>
            <a:r>
              <a:rPr lang="fr-FR" sz="1600" b="1" dirty="0">
                <a:solidFill>
                  <a:schemeClr val="bg2"/>
                </a:solidFill>
              </a:rPr>
              <a:t>Business </a:t>
            </a:r>
            <a:r>
              <a:rPr lang="fr-FR" sz="1600" b="1" dirty="0" smtClean="0">
                <a:solidFill>
                  <a:schemeClr val="bg2"/>
                </a:solidFill>
              </a:rPr>
              <a:t>Solutions, depuis sa création en 2005, s’adresse aux PME</a:t>
            </a:r>
            <a:r>
              <a:rPr lang="fr-FR" sz="1600" b="1" dirty="0">
                <a:solidFill>
                  <a:schemeClr val="bg2"/>
                </a:solidFill>
              </a:rPr>
              <a:t>, </a:t>
            </a:r>
            <a:r>
              <a:rPr lang="fr-FR" sz="1600" b="1" dirty="0" smtClean="0">
                <a:solidFill>
                  <a:schemeClr val="bg2"/>
                </a:solidFill>
              </a:rPr>
              <a:t>PMI des </a:t>
            </a:r>
            <a:r>
              <a:rPr lang="fr-FR" sz="1600" b="1" dirty="0">
                <a:solidFill>
                  <a:schemeClr val="bg2"/>
                </a:solidFill>
              </a:rPr>
              <a:t>deux secteurs public et privé avec des solutions </a:t>
            </a:r>
            <a:r>
              <a:rPr lang="fr-FR" sz="1600" b="1" dirty="0" smtClean="0">
                <a:solidFill>
                  <a:schemeClr val="bg2"/>
                </a:solidFill>
              </a:rPr>
              <a:t>de </a:t>
            </a:r>
            <a:r>
              <a:rPr lang="fr-FR" sz="1600" b="1" dirty="0">
                <a:solidFill>
                  <a:schemeClr val="bg2"/>
                </a:solidFill>
              </a:rPr>
              <a:t>type ERP. Nous mettons tout notre savoir-faire dans le développement de Solutions totalement </a:t>
            </a:r>
            <a:r>
              <a:rPr lang="fr-FR" sz="1600" b="1" dirty="0" smtClean="0">
                <a:solidFill>
                  <a:schemeClr val="bg2"/>
                </a:solidFill>
              </a:rPr>
              <a:t>ou partiellement Intégrées </a:t>
            </a:r>
            <a:r>
              <a:rPr lang="fr-FR" sz="1600" b="1" dirty="0">
                <a:solidFill>
                  <a:schemeClr val="bg2"/>
                </a:solidFill>
              </a:rPr>
              <a:t>et orientées </a:t>
            </a:r>
            <a:r>
              <a:rPr lang="fr-FR" sz="1600" b="1" dirty="0" smtClean="0">
                <a:solidFill>
                  <a:schemeClr val="bg2"/>
                </a:solidFill>
              </a:rPr>
              <a:t>Métier</a:t>
            </a:r>
            <a:endParaRPr lang="fr-FR" sz="1600" b="1" dirty="0">
              <a:solidFill>
                <a:schemeClr val="bg2"/>
              </a:solidFill>
            </a:endParaRPr>
          </a:p>
          <a:p>
            <a:pPr marL="36576" indent="0" algn="just">
              <a:buNone/>
            </a:pPr>
            <a:r>
              <a:rPr lang="fr-FR" sz="1600" b="1" dirty="0">
                <a:solidFill>
                  <a:schemeClr val="bg2"/>
                </a:solidFill>
              </a:rPr>
              <a:t>Nos clients évoluent dans des secteurs hétérogènes comme l’industrie pétrolière, agro-alimentaire, mécanique ou chimique ainsi que les télécoms, et les services dans le secteur public</a:t>
            </a:r>
            <a:r>
              <a:rPr lang="fr-FR" sz="1600" b="1" dirty="0" smtClean="0">
                <a:solidFill>
                  <a:schemeClr val="bg2"/>
                </a:solidFill>
              </a:rPr>
              <a:t>. </a:t>
            </a:r>
            <a:r>
              <a:rPr lang="fr-FR" sz="1600" b="1" dirty="0">
                <a:solidFill>
                  <a:schemeClr val="bg2"/>
                </a:solidFill>
              </a:rPr>
              <a:t>Nous accompagnons nos clients également dans </a:t>
            </a:r>
          </a:p>
          <a:p>
            <a:pPr marL="322326" indent="-285750" algn="just"/>
            <a:r>
              <a:rPr lang="fr-FR" sz="1600" b="1" dirty="0" smtClean="0">
                <a:solidFill>
                  <a:schemeClr val="bg2"/>
                </a:solidFill>
              </a:rPr>
              <a:t>L’assistance Organisationnelle </a:t>
            </a:r>
            <a:r>
              <a:rPr lang="fr-FR" sz="1600" b="1" dirty="0">
                <a:solidFill>
                  <a:schemeClr val="bg2"/>
                </a:solidFill>
              </a:rPr>
              <a:t>et Technique dans le cadre de la refonte des Systèmes d’Information et la conduite du changement. </a:t>
            </a:r>
          </a:p>
          <a:p>
            <a:pPr marL="322326" indent="-285750" algn="just"/>
            <a:r>
              <a:rPr lang="fr-FR" sz="1600" b="1" dirty="0" smtClean="0">
                <a:solidFill>
                  <a:schemeClr val="bg2"/>
                </a:solidFill>
              </a:rPr>
              <a:t>Développement </a:t>
            </a:r>
            <a:r>
              <a:rPr lang="fr-FR" sz="1600" b="1" dirty="0">
                <a:solidFill>
                  <a:schemeClr val="bg2"/>
                </a:solidFill>
              </a:rPr>
              <a:t>de solutions sur-mesure : production, logistique, restauration, etc.</a:t>
            </a:r>
          </a:p>
          <a:p>
            <a:pPr marL="36576" indent="0" algn="just">
              <a:buNone/>
            </a:pPr>
            <a:r>
              <a:rPr lang="fr-FR" sz="1600" b="1" dirty="0" smtClean="0">
                <a:solidFill>
                  <a:schemeClr val="bg2"/>
                </a:solidFill>
              </a:rPr>
              <a:t>En 2009, IB </a:t>
            </a:r>
            <a:r>
              <a:rPr lang="fr-FR" sz="1600" b="1" dirty="0">
                <a:solidFill>
                  <a:schemeClr val="bg2"/>
                </a:solidFill>
              </a:rPr>
              <a:t>Solutions </a:t>
            </a:r>
            <a:r>
              <a:rPr lang="fr-FR" sz="1600" b="1" dirty="0" smtClean="0">
                <a:solidFill>
                  <a:schemeClr val="bg2"/>
                </a:solidFill>
              </a:rPr>
              <a:t>atteint le statut               </a:t>
            </a:r>
            <a:r>
              <a:rPr lang="fr-FR" sz="1800" b="1" dirty="0" smtClean="0">
                <a:solidFill>
                  <a:schemeClr val="accent2">
                    <a:lumMod val="25000"/>
                  </a:schemeClr>
                </a:solidFill>
              </a:rPr>
              <a:t>GOLD CERTIFIED PARTNER</a:t>
            </a:r>
          </a:p>
          <a:p>
            <a:pPr marL="36576" indent="0" algn="ctr">
              <a:buNone/>
            </a:pPr>
            <a:r>
              <a:rPr lang="fr-FR" sz="1600" b="1" dirty="0" smtClean="0">
                <a:solidFill>
                  <a:schemeClr val="bg2"/>
                </a:solidFill>
              </a:rPr>
              <a:t>Microsoft </a:t>
            </a:r>
            <a:r>
              <a:rPr lang="fr-FR" sz="1600" b="1" dirty="0">
                <a:solidFill>
                  <a:schemeClr val="bg2"/>
                </a:solidFill>
              </a:rPr>
              <a:t>Business Solutions </a:t>
            </a:r>
            <a:r>
              <a:rPr lang="fr-FR" sz="1600" b="1" dirty="0" smtClean="0">
                <a:solidFill>
                  <a:schemeClr val="bg2"/>
                </a:solidFill>
              </a:rPr>
              <a:t> (Dynamics </a:t>
            </a:r>
            <a:r>
              <a:rPr lang="fr-FR" sz="1600" b="1" dirty="0">
                <a:solidFill>
                  <a:schemeClr val="bg2"/>
                </a:solidFill>
              </a:rPr>
              <a:t>NAV et </a:t>
            </a:r>
            <a:r>
              <a:rPr lang="fr-FR" sz="1600" b="1" dirty="0" smtClean="0">
                <a:solidFill>
                  <a:schemeClr val="bg2"/>
                </a:solidFill>
              </a:rPr>
              <a:t>AX)</a:t>
            </a:r>
            <a:endParaRPr lang="fr-FR" sz="1600" b="1" dirty="0">
              <a:solidFill>
                <a:schemeClr val="bg2"/>
              </a:solidFill>
            </a:endParaRPr>
          </a:p>
          <a:p>
            <a:pPr marL="36576" indent="0" algn="ctr">
              <a:buNone/>
            </a:pPr>
            <a:r>
              <a:rPr lang="fr-FR" sz="1600" b="1" dirty="0" smtClean="0">
                <a:solidFill>
                  <a:schemeClr val="bg2"/>
                </a:solidFill>
              </a:rPr>
              <a:t>Data </a:t>
            </a:r>
            <a:r>
              <a:rPr lang="fr-FR" sz="1600" b="1" dirty="0">
                <a:solidFill>
                  <a:schemeClr val="bg2"/>
                </a:solidFill>
              </a:rPr>
              <a:t>Management solutions pour  la spécialisation </a:t>
            </a:r>
            <a:r>
              <a:rPr lang="fr-FR" sz="1600" b="1" dirty="0" smtClean="0">
                <a:solidFill>
                  <a:schemeClr val="bg2"/>
                </a:solidFill>
              </a:rPr>
              <a:t>BI</a:t>
            </a:r>
          </a:p>
          <a:p>
            <a:pPr marL="36576" indent="0" algn="ctr">
              <a:buNone/>
            </a:pPr>
            <a:endParaRPr lang="fr-FR" sz="1600" b="1" dirty="0" smtClean="0">
              <a:solidFill>
                <a:schemeClr val="bg2"/>
              </a:solidFill>
            </a:endParaRPr>
          </a:p>
          <a:p>
            <a:pPr marL="36576" indent="0" algn="just">
              <a:buNone/>
            </a:pPr>
            <a:r>
              <a:rPr lang="fr-FR" sz="2000" b="1" dirty="0" smtClean="0">
                <a:solidFill>
                  <a:schemeClr val="bg2"/>
                </a:solidFill>
              </a:rPr>
              <a:t>IB SOLUTIONS OCCUPE </a:t>
            </a:r>
            <a:r>
              <a:rPr lang="fr-FR" sz="2000" b="1" u="sng" dirty="0" smtClean="0">
                <a:solidFill>
                  <a:schemeClr val="bg2"/>
                </a:solidFill>
              </a:rPr>
              <a:t>LA POSITION N°1 </a:t>
            </a:r>
            <a:r>
              <a:rPr lang="fr-FR" sz="2000" b="1" dirty="0" smtClean="0">
                <a:solidFill>
                  <a:schemeClr val="bg2"/>
                </a:solidFill>
              </a:rPr>
              <a:t>EN QUALITÉ D’INTÉGRATEUR DE LA SOLUTIONS DYNAMICS AX SUR LE PLAN NATIONAL PARMI LES PARTENAIRES AGRÉES DE MICROSOFT.</a:t>
            </a:r>
            <a:endParaRPr lang="fr-FR" sz="2000" b="1" dirty="0">
              <a:solidFill>
                <a:schemeClr val="bg2"/>
              </a:solidFill>
            </a:endParaRPr>
          </a:p>
        </p:txBody>
      </p:sp>
      <p:sp>
        <p:nvSpPr>
          <p:cNvPr id="4" name="Titre 1"/>
          <p:cNvSpPr>
            <a:spLocks noGrp="1"/>
          </p:cNvSpPr>
          <p:nvPr>
            <p:ph type="title"/>
          </p:nvPr>
        </p:nvSpPr>
        <p:spPr>
          <a:xfrm>
            <a:off x="239287" y="188640"/>
            <a:ext cx="11710251" cy="940966"/>
          </a:xfrm>
        </p:spPr>
        <p:style>
          <a:lnRef idx="2">
            <a:schemeClr val="accent4"/>
          </a:lnRef>
          <a:fillRef idx="1">
            <a:schemeClr val="lt1"/>
          </a:fillRef>
          <a:effectRef idx="0">
            <a:schemeClr val="accent4"/>
          </a:effectRef>
          <a:fontRef idx="minor">
            <a:schemeClr val="dk1"/>
          </a:fontRef>
        </p:style>
        <p:txBody>
          <a:bodyPr vert="horz" lIns="91440" tIns="45720" rIns="91440" bIns="45720" rtlCol="0" anchor="b">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r">
              <a:lnSpc>
                <a:spcPct val="80000"/>
              </a:lnSpc>
            </a:pPr>
            <a:r>
              <a:rPr lang="fr-FR" sz="48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Black" pitchFamily="34" charset="0"/>
                <a:cs typeface="Aharoni" pitchFamily="2" charset="-79"/>
              </a:rPr>
              <a:t>PRESENTATION IB Solutions</a:t>
            </a:r>
          </a:p>
        </p:txBody>
      </p:sp>
      <p:sp>
        <p:nvSpPr>
          <p:cNvPr id="6" name="Espace réservé du numéro de diapositive 5"/>
          <p:cNvSpPr>
            <a:spLocks noGrp="1"/>
          </p:cNvSpPr>
          <p:nvPr>
            <p:ph type="sldNum" sz="quarter" idx="4294967295"/>
          </p:nvPr>
        </p:nvSpPr>
        <p:spPr>
          <a:xfrm>
            <a:off x="9828211" y="6400800"/>
            <a:ext cx="838201" cy="276228"/>
          </a:xfrm>
          <a:prstGeom prst="rect">
            <a:avLst/>
          </a:prstGeom>
        </p:spPr>
        <p:txBody>
          <a:bodyPr/>
          <a:lstStyle/>
          <a:p>
            <a:fld id="{A9401E91-5F57-4F42-9AB6-5A54C4D5CF93}" type="slidenum">
              <a:rPr lang="fr-FR" smtClean="0"/>
              <a:pPr/>
              <a:t>3</a:t>
            </a:fld>
            <a:endParaRPr lang="fr-FR" dirty="0"/>
          </a:p>
        </p:txBody>
      </p:sp>
      <p:sp>
        <p:nvSpPr>
          <p:cNvPr id="8" name="Espace réservé du pied de page 5"/>
          <p:cNvSpPr txBox="1">
            <a:spLocks/>
          </p:cNvSpPr>
          <p:nvPr/>
        </p:nvSpPr>
        <p:spPr>
          <a:xfrm>
            <a:off x="367280" y="6309321"/>
            <a:ext cx="10846380"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dirty="0" smtClean="0"/>
              <a:t>IB Solutions – 13, Rue </a:t>
            </a:r>
            <a:r>
              <a:rPr lang="fr-FR" dirty="0" err="1" smtClean="0"/>
              <a:t>Khoudjet</a:t>
            </a:r>
            <a:r>
              <a:rPr lang="fr-FR" dirty="0" smtClean="0"/>
              <a:t> El </a:t>
            </a:r>
            <a:r>
              <a:rPr lang="fr-FR" dirty="0" err="1" smtClean="0"/>
              <a:t>Djeld</a:t>
            </a:r>
            <a:r>
              <a:rPr lang="fr-FR" dirty="0" smtClean="0"/>
              <a:t> – Les sources </a:t>
            </a:r>
            <a:r>
              <a:rPr lang="fr-FR" dirty="0" err="1" smtClean="0"/>
              <a:t>Birmandreis</a:t>
            </a:r>
            <a:r>
              <a:rPr lang="fr-FR" dirty="0" smtClean="0"/>
              <a:t> – Tél 021562636 Fax 021562639- www.ibsolutions-dz.com</a:t>
            </a:r>
            <a:endParaRPr lang="fr-FR" dirty="0"/>
          </a:p>
        </p:txBody>
      </p:sp>
    </p:spTree>
    <p:extLst>
      <p:ext uri="{BB962C8B-B14F-4D97-AF65-F5344CB8AC3E}">
        <p14:creationId xmlns:p14="http://schemas.microsoft.com/office/powerpoint/2010/main" val="1682948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239287" y="188640"/>
            <a:ext cx="11710251" cy="940966"/>
          </a:xfrm>
        </p:spPr>
        <p:style>
          <a:lnRef idx="2">
            <a:schemeClr val="accent4"/>
          </a:lnRef>
          <a:fillRef idx="1">
            <a:schemeClr val="lt1"/>
          </a:fillRef>
          <a:effectRef idx="0">
            <a:schemeClr val="accent4"/>
          </a:effectRef>
          <a:fontRef idx="minor">
            <a:schemeClr val="dk1"/>
          </a:fontRef>
        </p:style>
        <p:txBody>
          <a:bodyPr vert="horz" lIns="91440" tIns="45720" rIns="91440" bIns="45720" rtlCol="0" anchor="b">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r">
              <a:lnSpc>
                <a:spcPct val="80000"/>
              </a:lnSpc>
            </a:pPr>
            <a:r>
              <a:rPr lang="fr-FR" sz="48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Black" pitchFamily="34" charset="0"/>
                <a:cs typeface="Aharoni" pitchFamily="2" charset="-79"/>
              </a:rPr>
              <a:t>PRESENTATION IB Solutions</a:t>
            </a:r>
          </a:p>
        </p:txBody>
      </p:sp>
      <p:sp>
        <p:nvSpPr>
          <p:cNvPr id="6" name="Espace réservé du numéro de diapositive 5"/>
          <p:cNvSpPr>
            <a:spLocks noGrp="1"/>
          </p:cNvSpPr>
          <p:nvPr>
            <p:ph type="sldNum" sz="quarter" idx="4294967295"/>
          </p:nvPr>
        </p:nvSpPr>
        <p:spPr>
          <a:xfrm>
            <a:off x="9828211" y="6400800"/>
            <a:ext cx="838201" cy="276228"/>
          </a:xfrm>
          <a:prstGeom prst="rect">
            <a:avLst/>
          </a:prstGeom>
        </p:spPr>
        <p:txBody>
          <a:bodyPr/>
          <a:lstStyle/>
          <a:p>
            <a:fld id="{A9401E91-5F57-4F42-9AB6-5A54C4D5CF93}" type="slidenum">
              <a:rPr lang="fr-FR" smtClean="0"/>
              <a:pPr/>
              <a:t>4</a:t>
            </a:fld>
            <a:endParaRPr lang="fr-FR" dirty="0"/>
          </a:p>
        </p:txBody>
      </p:sp>
      <p:sp>
        <p:nvSpPr>
          <p:cNvPr id="8" name="Espace réservé du pied de page 5"/>
          <p:cNvSpPr txBox="1">
            <a:spLocks/>
          </p:cNvSpPr>
          <p:nvPr/>
        </p:nvSpPr>
        <p:spPr>
          <a:xfrm>
            <a:off x="367280" y="6309321"/>
            <a:ext cx="10846380"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dirty="0" smtClean="0"/>
              <a:t>IB Solutions – 13, Rue </a:t>
            </a:r>
            <a:r>
              <a:rPr lang="fr-FR" dirty="0" err="1" smtClean="0"/>
              <a:t>Khoudjet</a:t>
            </a:r>
            <a:r>
              <a:rPr lang="fr-FR" dirty="0" smtClean="0"/>
              <a:t> El </a:t>
            </a:r>
            <a:r>
              <a:rPr lang="fr-FR" dirty="0" err="1" smtClean="0"/>
              <a:t>Djeld</a:t>
            </a:r>
            <a:r>
              <a:rPr lang="fr-FR" dirty="0" smtClean="0"/>
              <a:t> – Les sources </a:t>
            </a:r>
            <a:r>
              <a:rPr lang="fr-FR" dirty="0" err="1" smtClean="0"/>
              <a:t>Birmandreis</a:t>
            </a:r>
            <a:r>
              <a:rPr lang="fr-FR" dirty="0" smtClean="0"/>
              <a:t> – Tél 021562636 Fax 021562639- www.ibsolutions-dz.com</a:t>
            </a:r>
            <a:endParaRPr lang="fr-FR" dirty="0"/>
          </a:p>
        </p:txBody>
      </p:sp>
      <p:pic>
        <p:nvPicPr>
          <p:cNvPr id="3076" name="Picture 4"/>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413892" y="1636817"/>
            <a:ext cx="9001000" cy="4439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6473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239287" y="188640"/>
            <a:ext cx="11710251" cy="940966"/>
          </a:xfrm>
        </p:spPr>
        <p:style>
          <a:lnRef idx="2">
            <a:schemeClr val="accent4"/>
          </a:lnRef>
          <a:fillRef idx="1">
            <a:schemeClr val="lt1"/>
          </a:fillRef>
          <a:effectRef idx="0">
            <a:schemeClr val="accent4"/>
          </a:effectRef>
          <a:fontRef idx="minor">
            <a:schemeClr val="dk1"/>
          </a:fontRef>
        </p:style>
        <p:txBody>
          <a:bodyPr vert="horz" lIns="91440" tIns="45720" rIns="91440" bIns="45720" rtlCol="0" anchor="b">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r">
              <a:lnSpc>
                <a:spcPct val="80000"/>
              </a:lnSpc>
            </a:pPr>
            <a:r>
              <a:rPr lang="fr-FR" sz="48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Black" pitchFamily="34" charset="0"/>
                <a:cs typeface="Aharoni" pitchFamily="2" charset="-79"/>
              </a:rPr>
              <a:t>MOYENS</a:t>
            </a:r>
            <a:endParaRPr lang="fr-FR" sz="48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Black" pitchFamily="34" charset="0"/>
              <a:cs typeface="Aharoni" pitchFamily="2" charset="-79"/>
            </a:endParaRPr>
          </a:p>
        </p:txBody>
      </p:sp>
      <p:sp>
        <p:nvSpPr>
          <p:cNvPr id="2" name="Espace réservé du contenu 1"/>
          <p:cNvSpPr>
            <a:spLocks noGrp="1"/>
          </p:cNvSpPr>
          <p:nvPr>
            <p:ph idx="1"/>
          </p:nvPr>
        </p:nvSpPr>
        <p:spPr>
          <a:xfrm>
            <a:off x="693812" y="1555242"/>
            <a:ext cx="10860168" cy="4752527"/>
          </a:xfrm>
          <a:solidFill>
            <a:schemeClr val="accent3"/>
          </a:solidFill>
        </p:spPr>
        <p:txBody>
          <a:bodyPr>
            <a:noAutofit/>
          </a:bodyPr>
          <a:lstStyle/>
          <a:p>
            <a:pPr marL="0" lvl="0" indent="0">
              <a:buNone/>
            </a:pPr>
            <a:r>
              <a:rPr lang="fr-FR" sz="2000" b="1" dirty="0" smtClean="0"/>
              <a:t>Equipes </a:t>
            </a:r>
            <a:endParaRPr lang="fr-FR" sz="2000" b="1" dirty="0"/>
          </a:p>
          <a:p>
            <a:pPr marL="0" indent="0">
              <a:buNone/>
            </a:pPr>
            <a:r>
              <a:rPr lang="fr-FR" sz="1800" dirty="0"/>
              <a:t>IB Solutions a pu construire une équipe jeune et dynamique qui regroupe aujourd’hui un haut niveau de compétences dans les domaines fonctionnels, techniques et métier. Ceci est possible grâce aux niveaux d’expertise confirmés sur le plan national et international de ses éléments seniors ainsi qu’à la formation continue.</a:t>
            </a:r>
          </a:p>
          <a:p>
            <a:pPr marL="0" indent="0">
              <a:buNone/>
            </a:pPr>
            <a:r>
              <a:rPr lang="fr-FR" sz="1800" dirty="0"/>
              <a:t>Les équipes technique, fonctionnelle et métier, de développeurs et celle de la formation sont dirigés par la Direction des Projets. </a:t>
            </a:r>
          </a:p>
          <a:p>
            <a:pPr marL="0" indent="0">
              <a:buNone/>
            </a:pPr>
            <a:r>
              <a:rPr lang="fr-FR" sz="1800" dirty="0"/>
              <a:t>La méthodologie, les outils qualité et les outils projet sont assurés par la Direction Qualité. </a:t>
            </a:r>
          </a:p>
          <a:p>
            <a:pPr marL="0" indent="0">
              <a:buNone/>
            </a:pPr>
            <a:r>
              <a:rPr lang="fr-FR" sz="1800" dirty="0"/>
              <a:t>La Directrice générale et fondatrice d’IB </a:t>
            </a:r>
            <a:r>
              <a:rPr lang="fr-FR" sz="1800" dirty="0" smtClean="0"/>
              <a:t>Solutions</a:t>
            </a:r>
          </a:p>
          <a:p>
            <a:pPr marL="0" indent="0">
              <a:buNone/>
            </a:pPr>
            <a:r>
              <a:rPr lang="fr-FR" sz="1800" b="1" dirty="0" smtClean="0"/>
              <a:t>Environnement de Travail</a:t>
            </a:r>
            <a:endParaRPr lang="fr-FR" sz="1800" b="1" dirty="0"/>
          </a:p>
          <a:p>
            <a:pPr marL="0" indent="0">
              <a:buNone/>
            </a:pPr>
            <a:r>
              <a:rPr lang="fr-FR" sz="1600" dirty="0"/>
              <a:t>IB Solutions, installée dans un bâtiment d’affaires à Alger, dispose de bureaux, d’open-</a:t>
            </a:r>
            <a:r>
              <a:rPr lang="fr-FR" sz="1600" dirty="0" err="1"/>
              <a:t>space</a:t>
            </a:r>
            <a:r>
              <a:rPr lang="fr-FR" sz="1600" dirty="0"/>
              <a:t>, de quatre salles de formation d’une capacité d’une soixantaine de participants équipée des moyens technologiques et de communication les plus modernes ainsi que  </a:t>
            </a:r>
            <a:r>
              <a:rPr lang="fr-FR" sz="1600" dirty="0" smtClean="0"/>
              <a:t>d’une salle de conférences.</a:t>
            </a:r>
            <a:endParaRPr lang="fr-FR" sz="1600" dirty="0"/>
          </a:p>
          <a:p>
            <a:pPr marL="0" indent="0">
              <a:buNone/>
            </a:pPr>
            <a:r>
              <a:rPr lang="fr-FR" sz="1600" dirty="0"/>
              <a:t>Nos ingénieurs sont équipés des derniers matériels informatiques qui sont renouvelés tous les ans. Ainsi que de serveurs de capacités variables pouvant abriter les installations types et de référence de nos clients pour les phases de tests, pour les </a:t>
            </a:r>
            <a:r>
              <a:rPr lang="fr-FR" sz="1600" dirty="0" smtClean="0"/>
              <a:t>accompagnements </a:t>
            </a:r>
            <a:r>
              <a:rPr lang="fr-FR" sz="1600" dirty="0"/>
              <a:t>post-démarrage et pour les phases de support. Nous disposons également d’une ligne VPN et de </a:t>
            </a:r>
            <a:r>
              <a:rPr lang="fr-FR" sz="1600" dirty="0" smtClean="0"/>
              <a:t>WIFI</a:t>
            </a:r>
          </a:p>
          <a:p>
            <a:pPr marL="0" indent="0">
              <a:buNone/>
            </a:pPr>
            <a:endParaRPr lang="fr-FR" sz="1600" dirty="0" smtClean="0"/>
          </a:p>
          <a:p>
            <a:pPr lvl="0"/>
            <a:r>
              <a:rPr lang="fr-FR" sz="1600" dirty="0" smtClean="0"/>
              <a:t>.</a:t>
            </a:r>
            <a:endParaRPr lang="fr-FR" sz="1600" dirty="0"/>
          </a:p>
          <a:p>
            <a:pPr marL="0" indent="0">
              <a:buNone/>
            </a:pPr>
            <a:endParaRPr lang="fr-FR" sz="1600" b="1" dirty="0" smtClean="0"/>
          </a:p>
        </p:txBody>
      </p:sp>
      <p:sp>
        <p:nvSpPr>
          <p:cNvPr id="6" name="Espace réservé du numéro de diapositive 5"/>
          <p:cNvSpPr>
            <a:spLocks noGrp="1"/>
          </p:cNvSpPr>
          <p:nvPr>
            <p:ph type="sldNum" sz="quarter" idx="4294967295"/>
          </p:nvPr>
        </p:nvSpPr>
        <p:spPr>
          <a:xfrm>
            <a:off x="9828211" y="6400800"/>
            <a:ext cx="838201" cy="276228"/>
          </a:xfrm>
          <a:prstGeom prst="rect">
            <a:avLst/>
          </a:prstGeom>
        </p:spPr>
        <p:txBody>
          <a:bodyPr/>
          <a:lstStyle/>
          <a:p>
            <a:fld id="{A9401E91-5F57-4F42-9AB6-5A54C4D5CF93}" type="slidenum">
              <a:rPr lang="fr-FR" smtClean="0"/>
              <a:pPr/>
              <a:t>5</a:t>
            </a:fld>
            <a:endParaRPr lang="fr-FR" dirty="0"/>
          </a:p>
        </p:txBody>
      </p:sp>
      <p:sp>
        <p:nvSpPr>
          <p:cNvPr id="8" name="Espace réservé du pied de page 5"/>
          <p:cNvSpPr txBox="1">
            <a:spLocks/>
          </p:cNvSpPr>
          <p:nvPr/>
        </p:nvSpPr>
        <p:spPr>
          <a:xfrm>
            <a:off x="367280" y="6309321"/>
            <a:ext cx="10846380"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fr-FR" dirty="0" smtClean="0"/>
              <a:t>IB Solutions – 13, Rue </a:t>
            </a:r>
            <a:r>
              <a:rPr lang="fr-FR" dirty="0" err="1" smtClean="0"/>
              <a:t>Khoudjet</a:t>
            </a:r>
            <a:r>
              <a:rPr lang="fr-FR" dirty="0" smtClean="0"/>
              <a:t> El </a:t>
            </a:r>
            <a:r>
              <a:rPr lang="fr-FR" dirty="0" err="1" smtClean="0"/>
              <a:t>Djeld</a:t>
            </a:r>
            <a:r>
              <a:rPr lang="fr-FR" dirty="0" smtClean="0"/>
              <a:t> – Les sources </a:t>
            </a:r>
            <a:r>
              <a:rPr lang="fr-FR" dirty="0" err="1" smtClean="0"/>
              <a:t>Birmandreis</a:t>
            </a:r>
            <a:r>
              <a:rPr lang="fr-FR" dirty="0" smtClean="0"/>
              <a:t> – Tél 021562636 Fax 021562639- www.ibsolutions-dz.com</a:t>
            </a:r>
            <a:endParaRPr lang="fr-FR" dirty="0"/>
          </a:p>
        </p:txBody>
      </p:sp>
    </p:spTree>
    <p:extLst>
      <p:ext uri="{BB962C8B-B14F-4D97-AF65-F5344CB8AC3E}">
        <p14:creationId xmlns:p14="http://schemas.microsoft.com/office/powerpoint/2010/main" val="137310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1" name="Rectangle 1027"/>
          <p:cNvSpPr>
            <a:spLocks noChangeArrowheads="1"/>
          </p:cNvSpPr>
          <p:nvPr/>
        </p:nvSpPr>
        <p:spPr bwMode="auto">
          <a:xfrm>
            <a:off x="602983" y="410865"/>
            <a:ext cx="10941342" cy="5760640"/>
          </a:xfrm>
          <a:prstGeom prst="rect">
            <a:avLst/>
          </a:prstGeom>
          <a:noFill/>
          <a:ln w="9525">
            <a:noFill/>
            <a:miter lim="800000"/>
            <a:headEnd/>
            <a:tailEnd/>
          </a:ln>
          <a:effectLst/>
        </p:spPr>
        <p:txBody>
          <a:bodyPr lIns="92075" tIns="46038" rIns="92075" bIns="46038"/>
          <a:lstStyle/>
          <a:p>
            <a:pPr marL="285750" indent="-285750" algn="ctr">
              <a:spcBef>
                <a:spcPct val="20000"/>
              </a:spcBef>
              <a:defRPr/>
            </a:pPr>
            <a:r>
              <a:rPr lang="fr-FR" sz="2400" b="1" dirty="0" smtClean="0">
                <a:effectLst>
                  <a:outerShdw blurRad="38100" dist="38100" dir="2700000" algn="tl">
                    <a:srgbClr val="C0C0C0"/>
                  </a:outerShdw>
                </a:effectLst>
                <a:latin typeface="+mj-lt"/>
              </a:rPr>
              <a:t> </a:t>
            </a:r>
          </a:p>
          <a:p>
            <a:pPr algn="just">
              <a:spcBef>
                <a:spcPct val="20000"/>
              </a:spcBef>
              <a:defRPr/>
            </a:pPr>
            <a:endParaRPr lang="fr-FR" sz="2000" b="1" dirty="0" smtClean="0">
              <a:effectLst>
                <a:outerShdw blurRad="38100" dist="38100" dir="2700000" algn="tl">
                  <a:srgbClr val="C0C0C0"/>
                </a:outerShdw>
              </a:effectLst>
              <a:latin typeface="+mj-lt"/>
            </a:endParaRPr>
          </a:p>
          <a:p>
            <a:pPr algn="just">
              <a:spcBef>
                <a:spcPct val="20000"/>
              </a:spcBef>
              <a:defRPr/>
            </a:pPr>
            <a:endParaRPr lang="fr-FR" sz="2400" b="1" dirty="0" smtClean="0">
              <a:effectLst>
                <a:outerShdw blurRad="38100" dist="38100" dir="2700000" algn="tl">
                  <a:srgbClr val="C0C0C0"/>
                </a:outerShdw>
              </a:effectLst>
              <a:latin typeface="+mj-lt"/>
            </a:endParaRPr>
          </a:p>
        </p:txBody>
      </p:sp>
      <p:sp>
        <p:nvSpPr>
          <p:cNvPr id="3" name="Espace réservé du numéro de diapositive 2"/>
          <p:cNvSpPr>
            <a:spLocks noGrp="1"/>
          </p:cNvSpPr>
          <p:nvPr>
            <p:ph type="sldNum" sz="quarter" idx="4294967295"/>
          </p:nvPr>
        </p:nvSpPr>
        <p:spPr>
          <a:xfrm>
            <a:off x="9828211" y="6400800"/>
            <a:ext cx="838201" cy="276228"/>
          </a:xfrm>
          <a:prstGeom prst="rect">
            <a:avLst/>
          </a:prstGeom>
        </p:spPr>
        <p:txBody>
          <a:bodyPr/>
          <a:lstStyle/>
          <a:p>
            <a:pPr>
              <a:defRPr/>
            </a:pPr>
            <a:fld id="{7F2B37B3-973F-46E1-B5F4-104D8E0DC496}" type="slidenum">
              <a:rPr lang="en-US" smtClean="0"/>
              <a:pPr>
                <a:defRPr/>
              </a:pPr>
              <a:t>6</a:t>
            </a:fld>
            <a:endParaRPr lang="en-US"/>
          </a:p>
        </p:txBody>
      </p:sp>
      <p:sp>
        <p:nvSpPr>
          <p:cNvPr id="9" name="Espace réservé du pied de page 5"/>
          <p:cNvSpPr>
            <a:spLocks noGrp="1"/>
          </p:cNvSpPr>
          <p:nvPr>
            <p:ph type="ftr" sz="quarter" idx="11"/>
          </p:nvPr>
        </p:nvSpPr>
        <p:spPr>
          <a:xfrm>
            <a:off x="335274" y="6453337"/>
            <a:ext cx="10846380" cy="365125"/>
          </a:xfrm>
        </p:spPr>
        <p:txBody>
          <a:bodyPr/>
          <a:lstStyle/>
          <a:p>
            <a:pPr>
              <a:defRPr/>
            </a:pPr>
            <a:r>
              <a:rPr lang="fr-FR" dirty="0" smtClean="0"/>
              <a:t>IB Solutions – 1, Rue </a:t>
            </a:r>
            <a:r>
              <a:rPr lang="fr-FR" dirty="0" err="1" smtClean="0"/>
              <a:t>Khoudjet</a:t>
            </a:r>
            <a:r>
              <a:rPr lang="fr-FR" dirty="0" smtClean="0"/>
              <a:t> El </a:t>
            </a:r>
            <a:r>
              <a:rPr lang="fr-FR" dirty="0" err="1" smtClean="0"/>
              <a:t>Djeld</a:t>
            </a:r>
            <a:r>
              <a:rPr lang="fr-FR" dirty="0" smtClean="0"/>
              <a:t> – Les sources </a:t>
            </a:r>
            <a:r>
              <a:rPr lang="fr-FR" dirty="0" err="1" smtClean="0"/>
              <a:t>Birmandreis</a:t>
            </a:r>
            <a:r>
              <a:rPr lang="fr-FR" dirty="0" smtClean="0"/>
              <a:t> – Tél 021562636 Fax 021562639- www.ibsolutions-dz.com</a:t>
            </a:r>
            <a:endParaRPr lang="fr-FR" dirty="0"/>
          </a:p>
        </p:txBody>
      </p:sp>
      <p:sp>
        <p:nvSpPr>
          <p:cNvPr id="52" name="Titre 1"/>
          <p:cNvSpPr>
            <a:spLocks noGrp="1"/>
          </p:cNvSpPr>
          <p:nvPr>
            <p:ph type="title"/>
          </p:nvPr>
        </p:nvSpPr>
        <p:spPr>
          <a:xfrm>
            <a:off x="218528" y="183778"/>
            <a:ext cx="11710251" cy="940966"/>
          </a:xfrm>
        </p:spPr>
        <p:style>
          <a:lnRef idx="2">
            <a:schemeClr val="accent4"/>
          </a:lnRef>
          <a:fillRef idx="1">
            <a:schemeClr val="lt1"/>
          </a:fillRef>
          <a:effectRef idx="0">
            <a:schemeClr val="accent4"/>
          </a:effectRef>
          <a:fontRef idx="minor">
            <a:schemeClr val="dk1"/>
          </a:fontRef>
        </p:style>
        <p:txBody>
          <a:bodyPr vert="horz" lIns="91440" tIns="45720" rIns="91440" bIns="45720" rtlCol="0" anchor="b">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r">
              <a:lnSpc>
                <a:spcPct val="80000"/>
              </a:lnSpc>
            </a:pPr>
            <a:r>
              <a:rPr lang="fr-FR" sz="48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Black" pitchFamily="34" charset="0"/>
                <a:cs typeface="Aharoni" pitchFamily="2" charset="-79"/>
              </a:rPr>
              <a:t>EQUIPE </a:t>
            </a:r>
            <a:r>
              <a:rPr lang="fr-FR" sz="48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Black" pitchFamily="34" charset="0"/>
                <a:cs typeface="Aharoni" pitchFamily="2" charset="-79"/>
              </a:rPr>
              <a:t>PROJET</a:t>
            </a:r>
          </a:p>
        </p:txBody>
      </p:sp>
      <p:grpSp>
        <p:nvGrpSpPr>
          <p:cNvPr id="18" name="Groupe 17"/>
          <p:cNvGrpSpPr/>
          <p:nvPr/>
        </p:nvGrpSpPr>
        <p:grpSpPr>
          <a:xfrm>
            <a:off x="639149" y="1556792"/>
            <a:ext cx="10112869" cy="4327693"/>
            <a:chOff x="100504" y="1916832"/>
            <a:chExt cx="7586627" cy="4327693"/>
          </a:xfrm>
        </p:grpSpPr>
        <p:sp>
          <p:nvSpPr>
            <p:cNvPr id="4" name="Rectangle à coins arrondis 3"/>
            <p:cNvSpPr/>
            <p:nvPr/>
          </p:nvSpPr>
          <p:spPr>
            <a:xfrm>
              <a:off x="4060944" y="1916832"/>
              <a:ext cx="13681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solidFill>
                    <a:schemeClr val="bg1"/>
                  </a:solidFill>
                </a:rPr>
                <a:t>Directrice Générale</a:t>
              </a:r>
              <a:endParaRPr lang="fr-FR" sz="1400" b="1" dirty="0">
                <a:solidFill>
                  <a:schemeClr val="bg1"/>
                </a:solidFill>
              </a:endParaRPr>
            </a:p>
          </p:txBody>
        </p:sp>
        <p:sp>
          <p:nvSpPr>
            <p:cNvPr id="13" name="Rectangle à coins arrondis 12"/>
            <p:cNvSpPr/>
            <p:nvPr/>
          </p:nvSpPr>
          <p:spPr>
            <a:xfrm>
              <a:off x="6083719" y="4068290"/>
              <a:ext cx="1603412"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solidFill>
                    <a:schemeClr val="bg1"/>
                  </a:solidFill>
                </a:rPr>
                <a:t>Chef de Projets</a:t>
              </a:r>
              <a:endParaRPr lang="fr-FR" sz="1400" b="1" dirty="0">
                <a:solidFill>
                  <a:schemeClr val="bg1"/>
                </a:solidFill>
              </a:endParaRPr>
            </a:p>
          </p:txBody>
        </p:sp>
        <p:sp>
          <p:nvSpPr>
            <p:cNvPr id="14" name="Rectangle à coins arrondis 13"/>
            <p:cNvSpPr/>
            <p:nvPr/>
          </p:nvSpPr>
          <p:spPr>
            <a:xfrm>
              <a:off x="3595083" y="4077072"/>
              <a:ext cx="1584175"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solidFill>
                    <a:schemeClr val="bg1"/>
                  </a:solidFill>
                </a:rPr>
                <a:t>Architecte Solutions</a:t>
              </a:r>
              <a:endParaRPr lang="fr-FR" sz="1400" b="1" dirty="0">
                <a:solidFill>
                  <a:schemeClr val="bg1"/>
                </a:solidFill>
              </a:endParaRPr>
            </a:p>
          </p:txBody>
        </p:sp>
        <p:sp>
          <p:nvSpPr>
            <p:cNvPr id="15" name="Rectangle à coins arrondis 14"/>
            <p:cNvSpPr/>
            <p:nvPr/>
          </p:nvSpPr>
          <p:spPr>
            <a:xfrm>
              <a:off x="827584" y="4081636"/>
              <a:ext cx="1519168" cy="7875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solidFill>
                    <a:schemeClr val="bg1"/>
                  </a:solidFill>
                </a:rPr>
                <a:t>Chef de projet Technique</a:t>
              </a:r>
              <a:endParaRPr lang="fr-FR" sz="1400" b="1" dirty="0">
                <a:solidFill>
                  <a:schemeClr val="bg1"/>
                </a:solidFill>
              </a:endParaRPr>
            </a:p>
          </p:txBody>
        </p:sp>
        <p:sp>
          <p:nvSpPr>
            <p:cNvPr id="16" name="Rectangle à coins arrondis 15"/>
            <p:cNvSpPr/>
            <p:nvPr/>
          </p:nvSpPr>
          <p:spPr>
            <a:xfrm>
              <a:off x="1658456" y="2420888"/>
              <a:ext cx="1482613"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solidFill>
                    <a:schemeClr val="bg1"/>
                  </a:solidFill>
                </a:rPr>
                <a:t>Responsable Qualité Projets</a:t>
              </a:r>
              <a:endParaRPr lang="fr-FR" sz="1400" b="1" dirty="0">
                <a:solidFill>
                  <a:schemeClr val="bg1"/>
                </a:solidFill>
              </a:endParaRPr>
            </a:p>
          </p:txBody>
        </p:sp>
        <p:sp>
          <p:nvSpPr>
            <p:cNvPr id="17" name="Rectangle à coins arrondis 16"/>
            <p:cNvSpPr/>
            <p:nvPr/>
          </p:nvSpPr>
          <p:spPr>
            <a:xfrm>
              <a:off x="3720567" y="2966441"/>
              <a:ext cx="2032874" cy="6785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solidFill>
                    <a:schemeClr val="bg1"/>
                  </a:solidFill>
                </a:rPr>
                <a:t>Direction Projets</a:t>
              </a:r>
            </a:p>
          </p:txBody>
        </p:sp>
        <p:cxnSp>
          <p:nvCxnSpPr>
            <p:cNvPr id="11" name="Connecteur droit 10"/>
            <p:cNvCxnSpPr>
              <a:stCxn id="4" idx="2"/>
              <a:endCxn id="17" idx="0"/>
            </p:cNvCxnSpPr>
            <p:nvPr/>
          </p:nvCxnSpPr>
          <p:spPr>
            <a:xfrm flipH="1">
              <a:off x="4737005" y="2492896"/>
              <a:ext cx="8015" cy="473545"/>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Connecteur droit 19"/>
            <p:cNvCxnSpPr>
              <a:stCxn id="17" idx="2"/>
            </p:cNvCxnSpPr>
            <p:nvPr/>
          </p:nvCxnSpPr>
          <p:spPr>
            <a:xfrm flipH="1">
              <a:off x="4737004" y="3645023"/>
              <a:ext cx="1" cy="192808"/>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Connecteur droit 20"/>
            <p:cNvCxnSpPr/>
            <p:nvPr/>
          </p:nvCxnSpPr>
          <p:spPr>
            <a:xfrm flipV="1">
              <a:off x="1403648" y="3824883"/>
              <a:ext cx="5544393" cy="2"/>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Connecteur droit 26"/>
            <p:cNvCxnSpPr/>
            <p:nvPr/>
          </p:nvCxnSpPr>
          <p:spPr>
            <a:xfrm flipH="1">
              <a:off x="1403648" y="3824883"/>
              <a:ext cx="1" cy="243805"/>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Connecteur droit 29"/>
            <p:cNvCxnSpPr/>
            <p:nvPr/>
          </p:nvCxnSpPr>
          <p:spPr>
            <a:xfrm flipH="1">
              <a:off x="6948040" y="3837831"/>
              <a:ext cx="1" cy="243805"/>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Connecteur droit 31"/>
            <p:cNvCxnSpPr/>
            <p:nvPr/>
          </p:nvCxnSpPr>
          <p:spPr>
            <a:xfrm flipH="1">
              <a:off x="4382793" y="3833267"/>
              <a:ext cx="1" cy="243805"/>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Connecteur droit 27"/>
            <p:cNvCxnSpPr>
              <a:stCxn id="16" idx="3"/>
            </p:cNvCxnSpPr>
            <p:nvPr/>
          </p:nvCxnSpPr>
          <p:spPr>
            <a:xfrm>
              <a:off x="3141068" y="2708920"/>
              <a:ext cx="1595936" cy="0"/>
            </a:xfrm>
            <a:prstGeom prst="line">
              <a:avLst/>
            </a:prstGeom>
          </p:spPr>
          <p:style>
            <a:lnRef idx="2">
              <a:schemeClr val="accent1"/>
            </a:lnRef>
            <a:fillRef idx="0">
              <a:schemeClr val="accent1"/>
            </a:fillRef>
            <a:effectRef idx="1">
              <a:schemeClr val="accent1"/>
            </a:effectRef>
            <a:fontRef idx="minor">
              <a:schemeClr val="tx1"/>
            </a:fontRef>
          </p:style>
        </p:cxnSp>
        <p:sp>
          <p:nvSpPr>
            <p:cNvPr id="33" name="Rectangle à coins arrondis 32"/>
            <p:cNvSpPr/>
            <p:nvPr/>
          </p:nvSpPr>
          <p:spPr>
            <a:xfrm>
              <a:off x="100504" y="5457001"/>
              <a:ext cx="1519168" cy="7875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solidFill>
                    <a:schemeClr val="bg1"/>
                  </a:solidFill>
                </a:rPr>
                <a:t>Consultants techniques</a:t>
              </a:r>
              <a:endParaRPr lang="fr-FR" sz="1400" b="1" dirty="0">
                <a:solidFill>
                  <a:schemeClr val="bg1"/>
                </a:solidFill>
              </a:endParaRPr>
            </a:p>
          </p:txBody>
        </p:sp>
        <p:cxnSp>
          <p:nvCxnSpPr>
            <p:cNvPr id="34" name="Connecteur droit 33"/>
            <p:cNvCxnSpPr/>
            <p:nvPr/>
          </p:nvCxnSpPr>
          <p:spPr>
            <a:xfrm flipH="1">
              <a:off x="1889075" y="4864695"/>
              <a:ext cx="1" cy="361465"/>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Connecteur droit 41"/>
            <p:cNvCxnSpPr/>
            <p:nvPr/>
          </p:nvCxnSpPr>
          <p:spPr>
            <a:xfrm flipH="1">
              <a:off x="4382792" y="4853021"/>
              <a:ext cx="1" cy="361465"/>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Connecteur droit 43"/>
            <p:cNvCxnSpPr/>
            <p:nvPr/>
          </p:nvCxnSpPr>
          <p:spPr>
            <a:xfrm>
              <a:off x="6936625" y="4797152"/>
              <a:ext cx="1" cy="456832"/>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Connecteur droit 44"/>
            <p:cNvCxnSpPr>
              <a:endCxn id="40" idx="0"/>
            </p:cNvCxnSpPr>
            <p:nvPr/>
          </p:nvCxnSpPr>
          <p:spPr>
            <a:xfrm>
              <a:off x="6681244" y="5226160"/>
              <a:ext cx="0" cy="233282"/>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Connecteur droit 45"/>
            <p:cNvCxnSpPr/>
            <p:nvPr/>
          </p:nvCxnSpPr>
          <p:spPr>
            <a:xfrm flipV="1">
              <a:off x="4382793" y="5240372"/>
              <a:ext cx="2553832"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Connecteur droit 46"/>
            <p:cNvCxnSpPr>
              <a:endCxn id="35" idx="0"/>
            </p:cNvCxnSpPr>
            <p:nvPr/>
          </p:nvCxnSpPr>
          <p:spPr>
            <a:xfrm flipH="1">
              <a:off x="4603114" y="5261898"/>
              <a:ext cx="2820" cy="195103"/>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Connecteur droit 47"/>
            <p:cNvCxnSpPr/>
            <p:nvPr/>
          </p:nvCxnSpPr>
          <p:spPr>
            <a:xfrm>
              <a:off x="864150" y="5199603"/>
              <a:ext cx="162588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Connecteur droit 48"/>
            <p:cNvCxnSpPr/>
            <p:nvPr/>
          </p:nvCxnSpPr>
          <p:spPr>
            <a:xfrm flipH="1">
              <a:off x="2489799" y="5214486"/>
              <a:ext cx="2" cy="229903"/>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Connecteur droit 49"/>
            <p:cNvCxnSpPr/>
            <p:nvPr/>
          </p:nvCxnSpPr>
          <p:spPr>
            <a:xfrm flipH="1">
              <a:off x="856939" y="5201419"/>
              <a:ext cx="1" cy="243805"/>
            </a:xfrm>
            <a:prstGeom prst="line">
              <a:avLst/>
            </a:prstGeom>
          </p:spPr>
          <p:style>
            <a:lnRef idx="2">
              <a:schemeClr val="accent1"/>
            </a:lnRef>
            <a:fillRef idx="0">
              <a:schemeClr val="accent1"/>
            </a:fillRef>
            <a:effectRef idx="1">
              <a:schemeClr val="accent1"/>
            </a:effectRef>
            <a:fontRef idx="minor">
              <a:schemeClr val="tx1"/>
            </a:fontRef>
          </p:style>
        </p:cxnSp>
        <p:sp>
          <p:nvSpPr>
            <p:cNvPr id="43" name="Rectangle à coins arrondis 42"/>
            <p:cNvSpPr/>
            <p:nvPr/>
          </p:nvSpPr>
          <p:spPr>
            <a:xfrm>
              <a:off x="1907704" y="5444389"/>
              <a:ext cx="1519168" cy="7875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solidFill>
                    <a:schemeClr val="bg1"/>
                  </a:solidFill>
                </a:rPr>
                <a:t>Développeurs</a:t>
              </a:r>
              <a:endParaRPr lang="fr-FR" sz="1400" b="1" dirty="0">
                <a:solidFill>
                  <a:schemeClr val="bg1"/>
                </a:solidFill>
              </a:endParaRPr>
            </a:p>
          </p:txBody>
        </p:sp>
        <p:sp>
          <p:nvSpPr>
            <p:cNvPr id="35" name="Rectangle à coins arrondis 34"/>
            <p:cNvSpPr/>
            <p:nvPr/>
          </p:nvSpPr>
          <p:spPr>
            <a:xfrm>
              <a:off x="3843530" y="5457001"/>
              <a:ext cx="1519168" cy="7875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solidFill>
                    <a:schemeClr val="bg1"/>
                  </a:solidFill>
                </a:rPr>
                <a:t>Consultants Fonctionnels</a:t>
              </a:r>
              <a:endParaRPr lang="fr-FR" sz="1400" b="1" dirty="0">
                <a:solidFill>
                  <a:schemeClr val="bg1"/>
                </a:solidFill>
              </a:endParaRPr>
            </a:p>
          </p:txBody>
        </p:sp>
      </p:grpSp>
      <p:sp>
        <p:nvSpPr>
          <p:cNvPr id="40" name="Rectangle à coins arrondis 39"/>
          <p:cNvSpPr/>
          <p:nvPr/>
        </p:nvSpPr>
        <p:spPr>
          <a:xfrm>
            <a:off x="8398669" y="5099402"/>
            <a:ext cx="2025030" cy="7875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solidFill>
                  <a:schemeClr val="bg1"/>
                </a:solidFill>
              </a:rPr>
              <a:t>Consultants Métier</a:t>
            </a:r>
            <a:endParaRPr lang="fr-FR" sz="1400" b="1" dirty="0">
              <a:solidFill>
                <a:schemeClr val="bg1"/>
              </a:solidFill>
            </a:endParaRPr>
          </a:p>
        </p:txBody>
      </p:sp>
    </p:spTree>
    <p:extLst>
      <p:ext uri="{BB962C8B-B14F-4D97-AF65-F5344CB8AC3E}">
        <p14:creationId xmlns:p14="http://schemas.microsoft.com/office/powerpoint/2010/main" val="4226223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239287" y="188640"/>
            <a:ext cx="11710251" cy="940966"/>
          </a:xfrm>
        </p:spPr>
        <p:style>
          <a:lnRef idx="2">
            <a:schemeClr val="accent4"/>
          </a:lnRef>
          <a:fillRef idx="1">
            <a:schemeClr val="lt1"/>
          </a:fillRef>
          <a:effectRef idx="0">
            <a:schemeClr val="accent4"/>
          </a:effectRef>
          <a:fontRef idx="minor">
            <a:schemeClr val="dk1"/>
          </a:fontRef>
        </p:style>
        <p:txBody>
          <a:bodyPr vert="horz" lIns="91440" tIns="45720" rIns="91440" bIns="45720" rtlCol="0" anchor="b">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r">
              <a:lnSpc>
                <a:spcPct val="80000"/>
              </a:lnSpc>
            </a:pPr>
            <a:r>
              <a:rPr lang="fr-FR" sz="4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Black" pitchFamily="34" charset="0"/>
                <a:cs typeface="Aharoni" pitchFamily="2" charset="-79"/>
              </a:rPr>
              <a:t>EXPERTISE et SAVOIR-FAIRE</a:t>
            </a:r>
          </a:p>
        </p:txBody>
      </p:sp>
      <p:sp>
        <p:nvSpPr>
          <p:cNvPr id="3" name="Espace réservé du contenu 2"/>
          <p:cNvSpPr>
            <a:spLocks noGrp="1"/>
          </p:cNvSpPr>
          <p:nvPr>
            <p:ph idx="1"/>
          </p:nvPr>
        </p:nvSpPr>
        <p:spPr>
          <a:xfrm>
            <a:off x="549796" y="1340768"/>
            <a:ext cx="11244111" cy="5112568"/>
          </a:xfrm>
          <a:solidFill>
            <a:schemeClr val="accent3"/>
          </a:solidFill>
        </p:spPr>
        <p:txBody>
          <a:bodyPr>
            <a:normAutofit fontScale="92500" lnSpcReduction="10000"/>
          </a:bodyPr>
          <a:lstStyle/>
          <a:p>
            <a:pPr>
              <a:buFont typeface="Wingdings" pitchFamily="2" charset="2"/>
              <a:buChar char="q"/>
            </a:pPr>
            <a:r>
              <a:rPr lang="fr-FR" sz="3100" dirty="0" smtClean="0">
                <a:latin typeface="Arial" pitchFamily="34" charset="0"/>
                <a:cs typeface="Arial" pitchFamily="34" charset="0"/>
              </a:rPr>
              <a:t> EXPERTS </a:t>
            </a:r>
          </a:p>
          <a:p>
            <a:pPr lvl="1"/>
            <a:r>
              <a:rPr lang="fr-FR" sz="2600" dirty="0" smtClean="0"/>
              <a:t>Mme Yousfi, General </a:t>
            </a:r>
            <a:r>
              <a:rPr lang="fr-FR" sz="2600" dirty="0"/>
              <a:t>Manager, </a:t>
            </a:r>
            <a:r>
              <a:rPr lang="fr-FR" sz="2200" dirty="0" smtClean="0"/>
              <a:t>Expérience </a:t>
            </a:r>
            <a:r>
              <a:rPr lang="fr-FR" sz="2200" dirty="0"/>
              <a:t>multinationale dans la Direction des SI et le monde industriel. </a:t>
            </a:r>
            <a:r>
              <a:rPr lang="fr-FR" sz="2200" dirty="0" err="1"/>
              <a:t>Exp</a:t>
            </a:r>
            <a:r>
              <a:rPr lang="fr-FR" sz="2200" dirty="0"/>
              <a:t>&gt; 28 ans. </a:t>
            </a:r>
            <a:endParaRPr lang="fr-FR" sz="2200" dirty="0" smtClean="0"/>
          </a:p>
          <a:p>
            <a:pPr lvl="1"/>
            <a:r>
              <a:rPr lang="fr-FR" sz="2600" dirty="0" smtClean="0"/>
              <a:t>IB </a:t>
            </a:r>
            <a:r>
              <a:rPr lang="fr-FR" sz="2600" dirty="0"/>
              <a:t>Solutions </a:t>
            </a:r>
            <a:r>
              <a:rPr lang="fr-FR" sz="2600" dirty="0" err="1"/>
              <a:t>QualityDirectress</a:t>
            </a:r>
            <a:r>
              <a:rPr lang="fr-FR" sz="2600" dirty="0"/>
              <a:t>. Expérience multinationale dans des groupes industriels en Europe. </a:t>
            </a:r>
            <a:r>
              <a:rPr lang="fr-FR" sz="2600" dirty="0" err="1"/>
              <a:t>Exp</a:t>
            </a:r>
            <a:r>
              <a:rPr lang="fr-FR" sz="2600" dirty="0"/>
              <a:t>&gt; 18 ans. </a:t>
            </a:r>
          </a:p>
          <a:p>
            <a:pPr lvl="1"/>
            <a:r>
              <a:rPr lang="fr-FR" sz="2600" dirty="0" smtClean="0"/>
              <a:t>Architecte Solutions IB </a:t>
            </a:r>
            <a:r>
              <a:rPr lang="fr-FR" sz="2600" dirty="0"/>
              <a:t>Solutions : Ingénieur en SI. Intégrateur de solutions ERP – </a:t>
            </a:r>
            <a:r>
              <a:rPr lang="fr-FR" sz="2600" dirty="0" err="1"/>
              <a:t>Exp</a:t>
            </a:r>
            <a:r>
              <a:rPr lang="fr-FR" sz="2600" dirty="0"/>
              <a:t>&gt; 18 ans. </a:t>
            </a:r>
            <a:endParaRPr lang="fr-FR" sz="2600" dirty="0" smtClean="0"/>
          </a:p>
          <a:p>
            <a:pPr lvl="1"/>
            <a:r>
              <a:rPr lang="fr-FR" sz="2600" dirty="0" smtClean="0"/>
              <a:t>Architecte Solutions IB Solutions : Ingénieur en SI, Responsable Informatique et spécialiste solutions industrielles- EXP &gt; 25 ans</a:t>
            </a:r>
            <a:endParaRPr lang="fr-FR" sz="2600" dirty="0"/>
          </a:p>
          <a:p>
            <a:pPr lvl="1"/>
            <a:r>
              <a:rPr lang="fr-FR" sz="2600" dirty="0"/>
              <a:t>Responsable Projets IB Solutions : Ingénieur en SI. Intégrateur de solutions ERP– </a:t>
            </a:r>
            <a:r>
              <a:rPr lang="fr-FR" sz="2600" dirty="0" err="1"/>
              <a:t>Exp</a:t>
            </a:r>
            <a:r>
              <a:rPr lang="fr-FR" sz="2600" dirty="0"/>
              <a:t>&gt; 16 ans. </a:t>
            </a:r>
          </a:p>
          <a:p>
            <a:pPr lvl="1"/>
            <a:r>
              <a:rPr lang="fr-FR" sz="2600" dirty="0"/>
              <a:t>Responsable technique Ingénieur en SI. Architecte de solutions ERP– Expérience &gt; 15 ans. </a:t>
            </a:r>
            <a:endParaRPr lang="fr-FR" sz="1700" dirty="0"/>
          </a:p>
          <a:p>
            <a:pPr marL="114300" indent="0">
              <a:buNone/>
            </a:pPr>
            <a:endParaRPr lang="fr-FR" sz="1800" dirty="0" smtClean="0"/>
          </a:p>
        </p:txBody>
      </p:sp>
      <p:sp>
        <p:nvSpPr>
          <p:cNvPr id="6" name="Espace réservé du numéro de diapositive 5"/>
          <p:cNvSpPr>
            <a:spLocks noGrp="1"/>
          </p:cNvSpPr>
          <p:nvPr>
            <p:ph type="sldNum" sz="quarter" idx="4294967295"/>
          </p:nvPr>
        </p:nvSpPr>
        <p:spPr>
          <a:xfrm>
            <a:off x="9852634" y="6248400"/>
            <a:ext cx="1726750" cy="457200"/>
          </a:xfrm>
        </p:spPr>
        <p:txBody>
          <a:bodyPr/>
          <a:lstStyle/>
          <a:p>
            <a:fld id="{A9401E91-5F57-4F42-9AB6-5A54C4D5CF93}" type="slidenum">
              <a:rPr lang="fr-FR" smtClean="0"/>
              <a:pPr/>
              <a:t>7</a:t>
            </a:fld>
            <a:endParaRPr lang="fr-FR"/>
          </a:p>
        </p:txBody>
      </p:sp>
    </p:spTree>
    <p:extLst>
      <p:ext uri="{BB962C8B-B14F-4D97-AF65-F5344CB8AC3E}">
        <p14:creationId xmlns:p14="http://schemas.microsoft.com/office/powerpoint/2010/main" val="1853793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239287" y="188640"/>
            <a:ext cx="11710251" cy="940966"/>
          </a:xfrm>
        </p:spPr>
        <p:style>
          <a:lnRef idx="2">
            <a:schemeClr val="accent4"/>
          </a:lnRef>
          <a:fillRef idx="1">
            <a:schemeClr val="lt1"/>
          </a:fillRef>
          <a:effectRef idx="0">
            <a:schemeClr val="accent4"/>
          </a:effectRef>
          <a:fontRef idx="minor">
            <a:schemeClr val="dk1"/>
          </a:fontRef>
        </p:style>
        <p:txBody>
          <a:bodyPr vert="horz" lIns="91440" tIns="45720" rIns="91440" bIns="45720" rtlCol="0" anchor="b">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r">
              <a:lnSpc>
                <a:spcPct val="80000"/>
              </a:lnSpc>
            </a:pPr>
            <a:r>
              <a:rPr lang="fr-FR" sz="4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Black" pitchFamily="34" charset="0"/>
                <a:cs typeface="Aharoni" pitchFamily="2" charset="-79"/>
              </a:rPr>
              <a:t>EXPERTISE et SAVOIR-FAIRE</a:t>
            </a:r>
          </a:p>
        </p:txBody>
      </p:sp>
      <p:sp>
        <p:nvSpPr>
          <p:cNvPr id="3" name="Espace réservé du contenu 2"/>
          <p:cNvSpPr>
            <a:spLocks noGrp="1"/>
          </p:cNvSpPr>
          <p:nvPr>
            <p:ph idx="1"/>
          </p:nvPr>
        </p:nvSpPr>
        <p:spPr>
          <a:xfrm>
            <a:off x="549796" y="1340768"/>
            <a:ext cx="11244111" cy="5112568"/>
          </a:xfrm>
          <a:solidFill>
            <a:schemeClr val="accent3"/>
          </a:solidFill>
        </p:spPr>
        <p:txBody>
          <a:bodyPr>
            <a:normAutofit/>
          </a:bodyPr>
          <a:lstStyle/>
          <a:p>
            <a:pPr>
              <a:buFont typeface="Wingdings" pitchFamily="2" charset="2"/>
              <a:buChar char="q"/>
            </a:pPr>
            <a:r>
              <a:rPr lang="fr-FR" sz="3100" dirty="0" smtClean="0">
                <a:latin typeface="Arial" pitchFamily="34" charset="0"/>
                <a:cs typeface="Arial" pitchFamily="34" charset="0"/>
              </a:rPr>
              <a:t> SENIORS</a:t>
            </a:r>
          </a:p>
          <a:p>
            <a:pPr lvl="1"/>
            <a:r>
              <a:rPr lang="fr-FR" sz="2400" dirty="0"/>
              <a:t>Consultant technique IBS Ingénieur en SI. Architecte solutions </a:t>
            </a:r>
            <a:r>
              <a:rPr lang="fr-FR" sz="2400" dirty="0" smtClean="0"/>
              <a:t>ERP</a:t>
            </a:r>
            <a:r>
              <a:rPr lang="fr-FR" sz="2400" dirty="0"/>
              <a:t>– Expérience &gt; 10 ans. Niveau </a:t>
            </a:r>
            <a:r>
              <a:rPr lang="fr-FR" sz="2400" dirty="0" smtClean="0"/>
              <a:t>SENIOR</a:t>
            </a:r>
          </a:p>
          <a:p>
            <a:pPr lvl="1"/>
            <a:r>
              <a:rPr lang="fr-FR" sz="2400" dirty="0"/>
              <a:t>Consultant </a:t>
            </a:r>
            <a:r>
              <a:rPr lang="fr-FR" sz="2400" dirty="0" smtClean="0"/>
              <a:t>Fonctionnel IBS </a:t>
            </a:r>
            <a:r>
              <a:rPr lang="fr-FR" sz="2400" dirty="0"/>
              <a:t>Ingénieur en SI. </a:t>
            </a:r>
            <a:r>
              <a:rPr lang="fr-FR" sz="2400" dirty="0" smtClean="0"/>
              <a:t>Spécialiste des </a:t>
            </a:r>
            <a:r>
              <a:rPr lang="fr-FR" sz="2400" dirty="0"/>
              <a:t>solutions ERP– Expérience &gt; 10 ans. Niveau SENIOR</a:t>
            </a:r>
          </a:p>
          <a:p>
            <a:pPr lvl="1"/>
            <a:r>
              <a:rPr lang="fr-FR" sz="2400" dirty="0" smtClean="0"/>
              <a:t>Responsable </a:t>
            </a:r>
            <a:r>
              <a:rPr lang="fr-FR" sz="2400" dirty="0"/>
              <a:t>technique IBS Ingénieur en SI. Architecte de solutions ERP– Expérience &gt; 10 ans. Niveau SENIOR </a:t>
            </a:r>
          </a:p>
          <a:p>
            <a:pPr lvl="1"/>
            <a:r>
              <a:rPr lang="fr-FR" sz="2400" dirty="0"/>
              <a:t>Consultant technique IBS Ingénieur en SI. Architecte de solutions ERP– Expérience &gt; 15 ans. Niveau SENIOR </a:t>
            </a:r>
          </a:p>
          <a:p>
            <a:pPr marL="114300" indent="0">
              <a:buNone/>
            </a:pPr>
            <a:endParaRPr lang="fr-FR" sz="1800" dirty="0" smtClean="0"/>
          </a:p>
        </p:txBody>
      </p:sp>
      <p:sp>
        <p:nvSpPr>
          <p:cNvPr id="6" name="Espace réservé du numéro de diapositive 5"/>
          <p:cNvSpPr>
            <a:spLocks noGrp="1"/>
          </p:cNvSpPr>
          <p:nvPr>
            <p:ph type="sldNum" sz="quarter" idx="4294967295"/>
          </p:nvPr>
        </p:nvSpPr>
        <p:spPr>
          <a:xfrm>
            <a:off x="9852634" y="6248400"/>
            <a:ext cx="1726750" cy="457200"/>
          </a:xfrm>
        </p:spPr>
        <p:txBody>
          <a:bodyPr/>
          <a:lstStyle/>
          <a:p>
            <a:fld id="{A9401E91-5F57-4F42-9AB6-5A54C4D5CF93}" type="slidenum">
              <a:rPr lang="fr-FR" smtClean="0"/>
              <a:pPr/>
              <a:t>8</a:t>
            </a:fld>
            <a:endParaRPr lang="fr-FR"/>
          </a:p>
        </p:txBody>
      </p:sp>
    </p:spTree>
    <p:extLst>
      <p:ext uri="{BB962C8B-B14F-4D97-AF65-F5344CB8AC3E}">
        <p14:creationId xmlns:p14="http://schemas.microsoft.com/office/powerpoint/2010/main" val="171302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239287" y="188640"/>
            <a:ext cx="11710251" cy="940966"/>
          </a:xfrm>
        </p:spPr>
        <p:style>
          <a:lnRef idx="2">
            <a:schemeClr val="accent4"/>
          </a:lnRef>
          <a:fillRef idx="1">
            <a:schemeClr val="lt1"/>
          </a:fillRef>
          <a:effectRef idx="0">
            <a:schemeClr val="accent4"/>
          </a:effectRef>
          <a:fontRef idx="minor">
            <a:schemeClr val="dk1"/>
          </a:fontRef>
        </p:style>
        <p:txBody>
          <a:bodyPr vert="horz" lIns="91440" tIns="45720" rIns="91440" bIns="45720" rtlCol="0" anchor="b">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r">
              <a:lnSpc>
                <a:spcPct val="80000"/>
              </a:lnSpc>
            </a:pPr>
            <a:r>
              <a:rPr lang="fr-FR" sz="4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Black" pitchFamily="34" charset="0"/>
                <a:cs typeface="Aharoni" pitchFamily="2" charset="-79"/>
              </a:rPr>
              <a:t>EXPERTISE et SAVOIR-FAIRE</a:t>
            </a:r>
          </a:p>
        </p:txBody>
      </p:sp>
      <p:sp>
        <p:nvSpPr>
          <p:cNvPr id="3" name="Espace réservé du contenu 2"/>
          <p:cNvSpPr>
            <a:spLocks noGrp="1"/>
          </p:cNvSpPr>
          <p:nvPr>
            <p:ph idx="1"/>
          </p:nvPr>
        </p:nvSpPr>
        <p:spPr>
          <a:xfrm>
            <a:off x="549796" y="1340768"/>
            <a:ext cx="11244111" cy="5112568"/>
          </a:xfrm>
          <a:solidFill>
            <a:schemeClr val="accent3"/>
          </a:solidFill>
        </p:spPr>
        <p:txBody>
          <a:bodyPr>
            <a:normAutofit fontScale="92500"/>
          </a:bodyPr>
          <a:lstStyle/>
          <a:p>
            <a:pPr>
              <a:buFont typeface="Wingdings" pitchFamily="2" charset="2"/>
              <a:buChar char="q"/>
            </a:pPr>
            <a:r>
              <a:rPr lang="fr-FR" sz="3100" dirty="0" smtClean="0">
                <a:latin typeface="Arial" pitchFamily="34" charset="0"/>
                <a:cs typeface="Arial" pitchFamily="34" charset="0"/>
              </a:rPr>
              <a:t> CONFIRMES</a:t>
            </a:r>
          </a:p>
          <a:p>
            <a:pPr lvl="1"/>
            <a:r>
              <a:rPr lang="fr-FR" sz="2400" dirty="0"/>
              <a:t>Lead Project manager IBS Ingénieur en SI, Master SI, MBA – </a:t>
            </a:r>
            <a:r>
              <a:rPr lang="fr-FR" sz="2400" dirty="0" smtClean="0"/>
              <a:t>Spécialiste avant-vente et métiers RH - Expérience </a:t>
            </a:r>
            <a:r>
              <a:rPr lang="fr-FR" sz="2400" dirty="0"/>
              <a:t>&gt; 6 ans. Niveau CONFIRME</a:t>
            </a:r>
          </a:p>
          <a:p>
            <a:pPr lvl="1"/>
            <a:r>
              <a:rPr lang="fr-FR" sz="2400" dirty="0"/>
              <a:t>Chef de projets, Consultant fonctionnel IBS. Ingénieur en SI. Intégrateur de solutions ERP– Expérience &gt; 6 ans. Niveau Confirmé </a:t>
            </a:r>
          </a:p>
          <a:p>
            <a:pPr lvl="1"/>
            <a:r>
              <a:rPr lang="fr-FR" sz="2400" dirty="0"/>
              <a:t>Consultant fonctionnel IBS :Ingénieur en SI, Intégrateur et développeur de solutions ERP– Expérience &gt; 5 ans. Niveau Confirmé </a:t>
            </a:r>
          </a:p>
          <a:p>
            <a:pPr lvl="1"/>
            <a:r>
              <a:rPr lang="fr-FR" sz="2400" dirty="0"/>
              <a:t>Consultant fonctionnel/métier IBS : Contrôleur de Gestion. Expérience &gt; 6 ans. Niveau Confirmé </a:t>
            </a:r>
          </a:p>
          <a:p>
            <a:pPr lvl="1"/>
            <a:r>
              <a:rPr lang="fr-FR" sz="2400" dirty="0"/>
              <a:t>Chef de projets, Consultant fonctionnel/métier  IBS : Master en comptabilité - finances. Intégrateur de solutions ERP– Expérience &gt; 6 ans. Niveau Confirmé </a:t>
            </a:r>
          </a:p>
          <a:p>
            <a:pPr lvl="1"/>
            <a:r>
              <a:rPr lang="fr-FR" sz="2400" dirty="0"/>
              <a:t>Consultant fonctionnel/métier  IBS : Spécialiste Achats. Expérience &gt; 6 ans. Niveau Confirmé </a:t>
            </a:r>
          </a:p>
        </p:txBody>
      </p:sp>
      <p:sp>
        <p:nvSpPr>
          <p:cNvPr id="6" name="Espace réservé du numéro de diapositive 5"/>
          <p:cNvSpPr>
            <a:spLocks noGrp="1"/>
          </p:cNvSpPr>
          <p:nvPr>
            <p:ph type="sldNum" sz="quarter" idx="4294967295"/>
          </p:nvPr>
        </p:nvSpPr>
        <p:spPr>
          <a:xfrm>
            <a:off x="9852634" y="6248400"/>
            <a:ext cx="1726750" cy="457200"/>
          </a:xfrm>
        </p:spPr>
        <p:txBody>
          <a:bodyPr/>
          <a:lstStyle/>
          <a:p>
            <a:fld id="{A9401E91-5F57-4F42-9AB6-5A54C4D5CF93}" type="slidenum">
              <a:rPr lang="fr-FR" smtClean="0"/>
              <a:pPr/>
              <a:t>9</a:t>
            </a:fld>
            <a:endParaRPr lang="fr-FR"/>
          </a:p>
        </p:txBody>
      </p:sp>
    </p:spTree>
    <p:extLst>
      <p:ext uri="{BB962C8B-B14F-4D97-AF65-F5344CB8AC3E}">
        <p14:creationId xmlns:p14="http://schemas.microsoft.com/office/powerpoint/2010/main" val="17268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heme/theme1.xml><?xml version="1.0" encoding="utf-8"?>
<a:theme xmlns:a="http://schemas.openxmlformats.org/drawingml/2006/main" name="Technology at work design template">
  <a:themeElements>
    <a:clrScheme name="Thème Office 8">
      <a:dk1>
        <a:srgbClr val="58572B"/>
      </a:dk1>
      <a:lt1>
        <a:srgbClr val="FFFFFF"/>
      </a:lt1>
      <a:dk2>
        <a:srgbClr val="808000"/>
      </a:dk2>
      <a:lt2>
        <a:srgbClr val="333333"/>
      </a:lt2>
      <a:accent1>
        <a:srgbClr val="CCCC99"/>
      </a:accent1>
      <a:accent2>
        <a:srgbClr val="FFFFCC"/>
      </a:accent2>
      <a:accent3>
        <a:srgbClr val="FFFFFF"/>
      </a:accent3>
      <a:accent4>
        <a:srgbClr val="4A4923"/>
      </a:accent4>
      <a:accent5>
        <a:srgbClr val="E2E2CA"/>
      </a:accent5>
      <a:accent6>
        <a:srgbClr val="E7E7B9"/>
      </a:accent6>
      <a:hlink>
        <a:srgbClr val="990000"/>
      </a:hlink>
      <a:folHlink>
        <a:srgbClr val="663300"/>
      </a:folHlink>
    </a:clrScheme>
    <a:fontScheme name="Thème Office">
      <a:majorFont>
        <a:latin typeface="Arial Black"/>
        <a:ea typeface=""/>
        <a:cs typeface=""/>
      </a:majorFont>
      <a:minorFont>
        <a:latin typeface="Arial"/>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fr-F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fr-FR" sz="1800" b="0" i="0" u="none" strike="noStrike" cap="none" normalizeH="0" baseline="0" smtClean="0">
            <a:ln>
              <a:noFill/>
            </a:ln>
            <a:solidFill>
              <a:schemeClr val="tx1"/>
            </a:solidFill>
            <a:effectLst/>
            <a:latin typeface="Arial" charset="0"/>
          </a:defRPr>
        </a:defPPr>
      </a:lstStyle>
    </a:lnDef>
  </a:objectDefaults>
  <a:extraClrSchemeLst>
    <a:extraClrScheme>
      <a:clrScheme name="Thème Office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hème Office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hème Office 3">
        <a:dk1>
          <a:srgbClr val="4D4D4D"/>
        </a:dk1>
        <a:lt1>
          <a:srgbClr val="FFFFD9"/>
        </a:lt1>
        <a:dk2>
          <a:srgbClr val="000000"/>
        </a:dk2>
        <a:lt2>
          <a:srgbClr val="7F7F7D"/>
        </a:lt2>
        <a:accent1>
          <a:srgbClr val="DEDACF"/>
        </a:accent1>
        <a:accent2>
          <a:srgbClr val="536D89"/>
        </a:accent2>
        <a:accent3>
          <a:srgbClr val="FFFFE9"/>
        </a:accent3>
        <a:accent4>
          <a:srgbClr val="404040"/>
        </a:accent4>
        <a:accent5>
          <a:srgbClr val="ECEAE4"/>
        </a:accent5>
        <a:accent6>
          <a:srgbClr val="4A627C"/>
        </a:accent6>
        <a:hlink>
          <a:srgbClr val="943C35"/>
        </a:hlink>
        <a:folHlink>
          <a:srgbClr val="63406A"/>
        </a:folHlink>
      </a:clrScheme>
      <a:clrMap bg1="lt1" tx1="dk1" bg2="lt2" tx2="dk2" accent1="accent1" accent2="accent2" accent3="accent3" accent4="accent4" accent5="accent5" accent6="accent6" hlink="hlink" folHlink="folHlink"/>
    </a:extraClrScheme>
    <a:extraClrScheme>
      <a:clrScheme name="Thèm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FF9900"/>
        </a:folHlink>
      </a:clrScheme>
      <a:clrMap bg1="lt1" tx1="dk1" bg2="lt2" tx2="dk2" accent1="accent1" accent2="accent2" accent3="accent3" accent4="accent4" accent5="accent5" accent6="accent6" hlink="hlink" folHlink="folHlink"/>
    </a:extraClrScheme>
    <a:extraClrScheme>
      <a:clrScheme name="Thème Office 5">
        <a:dk1>
          <a:srgbClr val="000000"/>
        </a:dk1>
        <a:lt1>
          <a:srgbClr val="DEF6F1"/>
        </a:lt1>
        <a:dk2>
          <a:srgbClr val="000000"/>
        </a:dk2>
        <a:lt2>
          <a:srgbClr val="969696"/>
        </a:lt2>
        <a:accent1>
          <a:srgbClr val="E1EAED"/>
        </a:accent1>
        <a:accent2>
          <a:srgbClr val="8DC6FF"/>
        </a:accent2>
        <a:accent3>
          <a:srgbClr val="ECFAF7"/>
        </a:accent3>
        <a:accent4>
          <a:srgbClr val="000000"/>
        </a:accent4>
        <a:accent5>
          <a:srgbClr val="EEF3F4"/>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hème Office 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85B400"/>
        </a:folHlink>
      </a:clrScheme>
      <a:clrMap bg1="lt1" tx1="dk1" bg2="lt2" tx2="dk2" accent1="accent1" accent2="accent2" accent3="accent3" accent4="accent4" accent5="accent5" accent6="accent6" hlink="hlink" folHlink="folHlink"/>
    </a:extraClrScheme>
    <a:extraClrScheme>
      <a:clrScheme name="Thème Office 7">
        <a:dk1>
          <a:srgbClr val="666666"/>
        </a:dk1>
        <a:lt1>
          <a:srgbClr val="FFFFFF"/>
        </a:lt1>
        <a:dk2>
          <a:srgbClr val="000000"/>
        </a:dk2>
        <a:lt2>
          <a:srgbClr val="333333"/>
        </a:lt2>
        <a:accent1>
          <a:srgbClr val="D7DCC8"/>
        </a:accent1>
        <a:accent2>
          <a:srgbClr val="8DC6FF"/>
        </a:accent2>
        <a:accent3>
          <a:srgbClr val="FFFFFF"/>
        </a:accent3>
        <a:accent4>
          <a:srgbClr val="565656"/>
        </a:accent4>
        <a:accent5>
          <a:srgbClr val="E8EBE0"/>
        </a:accent5>
        <a:accent6>
          <a:srgbClr val="7FB3E7"/>
        </a:accent6>
        <a:hlink>
          <a:srgbClr val="0066CC"/>
        </a:hlink>
        <a:folHlink>
          <a:srgbClr val="FF9933"/>
        </a:folHlink>
      </a:clrScheme>
      <a:clrMap bg1="lt1" tx1="dk1" bg2="lt2" tx2="dk2" accent1="accent1" accent2="accent2" accent3="accent3" accent4="accent4" accent5="accent5" accent6="accent6" hlink="hlink" folHlink="folHlink"/>
    </a:extraClrScheme>
    <a:extraClrScheme>
      <a:clrScheme name="Thème Office 8">
        <a:dk1>
          <a:srgbClr val="58572B"/>
        </a:dk1>
        <a:lt1>
          <a:srgbClr val="FFFFFF"/>
        </a:lt1>
        <a:dk2>
          <a:srgbClr val="808000"/>
        </a:dk2>
        <a:lt2>
          <a:srgbClr val="333333"/>
        </a:lt2>
        <a:accent1>
          <a:srgbClr val="CCCC99"/>
        </a:accent1>
        <a:accent2>
          <a:srgbClr val="FFFFCC"/>
        </a:accent2>
        <a:accent3>
          <a:srgbClr val="FFFFFF"/>
        </a:accent3>
        <a:accent4>
          <a:srgbClr val="4A4923"/>
        </a:accent4>
        <a:accent5>
          <a:srgbClr val="E2E2CA"/>
        </a:accent5>
        <a:accent6>
          <a:srgbClr val="E7E7B9"/>
        </a:accent6>
        <a:hlink>
          <a:srgbClr val="990000"/>
        </a:hlink>
        <a:folHlink>
          <a:srgbClr val="663300"/>
        </a:folHlink>
      </a:clrScheme>
      <a:clrMap bg1="lt1" tx1="dk1" bg2="lt2" tx2="dk2" accent1="accent1" accent2="accent2" accent3="accent3" accent4="accent4" accent5="accent5" accent6="accent6" hlink="hlink" folHlink="folHlink"/>
    </a:extraClrScheme>
    <a:extraClrScheme>
      <a:clrScheme name="Thème Office 9">
        <a:dk1>
          <a:srgbClr val="666633"/>
        </a:dk1>
        <a:lt1>
          <a:srgbClr val="008080"/>
        </a:lt1>
        <a:dk2>
          <a:srgbClr val="808000"/>
        </a:dk2>
        <a:lt2>
          <a:srgbClr val="005A58"/>
        </a:lt2>
        <a:accent1>
          <a:srgbClr val="B5C6B3"/>
        </a:accent1>
        <a:accent2>
          <a:srgbClr val="FFA962"/>
        </a:accent2>
        <a:accent3>
          <a:srgbClr val="AAC0C0"/>
        </a:accent3>
        <a:accent4>
          <a:srgbClr val="56562A"/>
        </a:accent4>
        <a:accent5>
          <a:srgbClr val="D7DFD6"/>
        </a:accent5>
        <a:accent6>
          <a:srgbClr val="E79958"/>
        </a:accent6>
        <a:hlink>
          <a:srgbClr val="FFEFCE"/>
        </a:hlink>
        <a:folHlink>
          <a:srgbClr val="A74101"/>
        </a:folHlink>
      </a:clrScheme>
      <a:clrMap bg1="lt1" tx1="dk1" bg2="lt2" tx2="dk2" accent1="accent1" accent2="accent2" accent3="accent3" accent4="accent4" accent5="accent5" accent6="accent6" hlink="hlink" folHlink="folHlink"/>
    </a:extraClrScheme>
    <a:extraClrScheme>
      <a:clrScheme name="Thème Office 10">
        <a:dk1>
          <a:srgbClr val="003366"/>
        </a:dk1>
        <a:lt1>
          <a:srgbClr val="A28E73"/>
        </a:lt1>
        <a:dk2>
          <a:srgbClr val="000099"/>
        </a:dk2>
        <a:lt2>
          <a:srgbClr val="D2C368"/>
        </a:lt2>
        <a:accent1>
          <a:srgbClr val="D1EBEA"/>
        </a:accent1>
        <a:accent2>
          <a:srgbClr val="CEC975"/>
        </a:accent2>
        <a:accent3>
          <a:srgbClr val="AAAACA"/>
        </a:accent3>
        <a:accent4>
          <a:srgbClr val="8A7861"/>
        </a:accent4>
        <a:accent5>
          <a:srgbClr val="E5F3F3"/>
        </a:accent5>
        <a:accent6>
          <a:srgbClr val="BAB669"/>
        </a:accent6>
        <a:hlink>
          <a:srgbClr val="7EBA93"/>
        </a:hlink>
        <a:folHlink>
          <a:srgbClr val="F09D3D"/>
        </a:folHlink>
      </a:clrScheme>
      <a:clrMap bg1="dk2" tx1="lt1" bg2="dk1" tx2="lt2" accent1="accent1" accent2="accent2" accent3="accent3" accent4="accent4" accent5="accent5" accent6="accent6" hlink="hlink" folHlink="folHlink"/>
    </a:extraClrScheme>
    <a:extraClrScheme>
      <a:clrScheme name="Thème Office 11">
        <a:dk1>
          <a:srgbClr val="336699"/>
        </a:dk1>
        <a:lt1>
          <a:srgbClr val="969696"/>
        </a:lt1>
        <a:dk2>
          <a:srgbClr val="000000"/>
        </a:dk2>
        <a:lt2>
          <a:srgbClr val="517FA1"/>
        </a:lt2>
        <a:accent1>
          <a:srgbClr val="F3F5DD"/>
        </a:accent1>
        <a:accent2>
          <a:srgbClr val="CB4B0A"/>
        </a:accent2>
        <a:accent3>
          <a:srgbClr val="AAAAAA"/>
        </a:accent3>
        <a:accent4>
          <a:srgbClr val="7F7F7F"/>
        </a:accent4>
        <a:accent5>
          <a:srgbClr val="F8F9EB"/>
        </a:accent5>
        <a:accent6>
          <a:srgbClr val="B84308"/>
        </a:accent6>
        <a:hlink>
          <a:srgbClr val="D4B224"/>
        </a:hlink>
        <a:folHlink>
          <a:srgbClr val="D58E56"/>
        </a:folHlink>
      </a:clrScheme>
      <a:clrMap bg1="dk2" tx1="lt1" bg2="dk1" tx2="lt2" accent1="accent1" accent2="accent2" accent3="accent3" accent4="accent4" accent5="accent5" accent6="accent6" hlink="hlink" folHlink="folHlink"/>
    </a:extraClrScheme>
    <a:extraClrScheme>
      <a:clrScheme name="Thème Office 12">
        <a:dk1>
          <a:srgbClr val="5C1F00"/>
        </a:dk1>
        <a:lt1>
          <a:srgbClr val="8FA418"/>
        </a:lt1>
        <a:dk2>
          <a:srgbClr val="800000"/>
        </a:dk2>
        <a:lt2>
          <a:srgbClr val="A89546"/>
        </a:lt2>
        <a:accent1>
          <a:srgbClr val="EDF6BE"/>
        </a:accent1>
        <a:accent2>
          <a:srgbClr val="ADBC00"/>
        </a:accent2>
        <a:accent3>
          <a:srgbClr val="C0AAAA"/>
        </a:accent3>
        <a:accent4>
          <a:srgbClr val="798B13"/>
        </a:accent4>
        <a:accent5>
          <a:srgbClr val="F4FADB"/>
        </a:accent5>
        <a:accent6>
          <a:srgbClr val="9CAA00"/>
        </a:accent6>
        <a:hlink>
          <a:srgbClr val="FF7500"/>
        </a:hlink>
        <a:folHlink>
          <a:srgbClr val="3E5E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Digital Blue Tunnel">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Digital Blue Tunnel">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E257D54-B65D-4775-8A47-BF76CA13EE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Technology at work design template</Template>
  <TotalTime>0</TotalTime>
  <Words>1362</Words>
  <Application>Microsoft Office PowerPoint</Application>
  <PresentationFormat>Personnalisé</PresentationFormat>
  <Paragraphs>189</Paragraphs>
  <Slides>19</Slides>
  <Notes>15</Notes>
  <HiddenSlides>0</HiddenSlides>
  <MMClips>0</MMClips>
  <ScaleCrop>false</ScaleCrop>
  <HeadingPairs>
    <vt:vector size="4" baseType="variant">
      <vt:variant>
        <vt:lpstr>Thème</vt:lpstr>
      </vt:variant>
      <vt:variant>
        <vt:i4>1</vt:i4>
      </vt:variant>
      <vt:variant>
        <vt:lpstr>Titres des diapositives</vt:lpstr>
      </vt:variant>
      <vt:variant>
        <vt:i4>19</vt:i4>
      </vt:variant>
    </vt:vector>
  </HeadingPairs>
  <TitlesOfParts>
    <vt:vector size="20" baseType="lpstr">
      <vt:lpstr>Technology at work design template</vt:lpstr>
      <vt:lpstr> IB SOLUTIONS Présentation du savoir-Faire   IB Solutions Tous droits réservés 2017 </vt:lpstr>
      <vt:lpstr>SOMMAIRE</vt:lpstr>
      <vt:lpstr>PRESENTATION IB Solutions</vt:lpstr>
      <vt:lpstr>PRESENTATION IB Solutions</vt:lpstr>
      <vt:lpstr>MOYENS</vt:lpstr>
      <vt:lpstr>EQUIPE PROJET</vt:lpstr>
      <vt:lpstr>EXPERTISE et SAVOIR-FAIRE</vt:lpstr>
      <vt:lpstr>EXPERTISE et SAVOIR-FAIRE</vt:lpstr>
      <vt:lpstr>EXPERTISE et SAVOIR-FAIRE</vt:lpstr>
      <vt:lpstr>EXPERTISE et SAVOIR-FAIRE</vt:lpstr>
      <vt:lpstr>EXPERTISE et SAVOIR-FAIRE</vt:lpstr>
      <vt:lpstr> APPROCHE IB SOLUTIONS</vt:lpstr>
      <vt:lpstr>Approche IB Solutions</vt:lpstr>
      <vt:lpstr>Approche IB Solutions</vt:lpstr>
      <vt:lpstr>Présentation PowerPoint</vt:lpstr>
      <vt:lpstr> REFERENCES</vt:lpstr>
      <vt:lpstr>NOS CLIENTS pour la solution AX2012</vt:lpstr>
      <vt:lpstr>ILS nous ont fait confiance</vt:lpstr>
      <vt:lpstr>NOS PARTENAIRES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2015-05-19T13:25:09Z</dcterms:created>
  <dcterms:modified xsi:type="dcterms:W3CDTF">2018-01-30T20:57:34Z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TC028952619991</vt:lpwstr>
  </property>
</Properties>
</file>