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4"/>
    <p:sldMasterId id="2147483835" r:id="rId5"/>
  </p:sldMasterIdLst>
  <p:notesMasterIdLst>
    <p:notesMasterId r:id="rId11"/>
  </p:notesMasterIdLst>
  <p:handoutMasterIdLst>
    <p:handoutMasterId r:id="rId12"/>
  </p:handoutMasterIdLst>
  <p:sldIdLst>
    <p:sldId id="548" r:id="rId6"/>
    <p:sldId id="537" r:id="rId7"/>
    <p:sldId id="540" r:id="rId8"/>
    <p:sldId id="541" r:id="rId9"/>
    <p:sldId id="546" r:id="rId1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A27C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747"/>
    <a:srgbClr val="F5980F"/>
    <a:srgbClr val="FF6600"/>
    <a:srgbClr val="FFFF99"/>
    <a:srgbClr val="FFFFCC"/>
    <a:srgbClr val="FF0000"/>
    <a:srgbClr val="000066"/>
    <a:srgbClr val="333399"/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253" autoAdjust="0"/>
  </p:normalViewPr>
  <p:slideViewPr>
    <p:cSldViewPr snapToGrid="0">
      <p:cViewPr varScale="1">
        <p:scale>
          <a:sx n="115" d="100"/>
          <a:sy n="115" d="100"/>
        </p:scale>
        <p:origin x="2208" y="108"/>
      </p:cViewPr>
      <p:guideLst>
        <p:guide orient="horz" pos="43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46" y="114"/>
      </p:cViewPr>
      <p:guideLst>
        <p:guide orient="horz" pos="3025"/>
        <p:guide pos="2304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38" tIns="48371" rIns="96738" bIns="48371" numCol="1" anchor="t" anchorCtr="0" compatLnSpc="1">
            <a:prstTxWarp prst="textNoShape">
              <a:avLst/>
            </a:prstTxWarp>
          </a:bodyPr>
          <a:lstStyle>
            <a:lvl1pPr defTabSz="967209" eaLnBrk="1" hangingPunct="1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38" tIns="48371" rIns="96738" bIns="48371" numCol="1" anchor="t" anchorCtr="0" compatLnSpc="1">
            <a:prstTxWarp prst="textNoShape">
              <a:avLst/>
            </a:prstTxWarp>
          </a:bodyPr>
          <a:lstStyle>
            <a:lvl1pPr algn="r" defTabSz="967209" eaLnBrk="1" hangingPunct="1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38" tIns="48371" rIns="96738" bIns="48371" numCol="1" anchor="b" anchorCtr="0" compatLnSpc="1">
            <a:prstTxWarp prst="textNoShape">
              <a:avLst/>
            </a:prstTxWarp>
          </a:bodyPr>
          <a:lstStyle>
            <a:lvl1pPr defTabSz="967209" eaLnBrk="1" hangingPunct="1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38" tIns="48371" rIns="96738" bIns="48371" numCol="1" anchor="b" anchorCtr="0" compatLnSpc="1">
            <a:prstTxWarp prst="textNoShape">
              <a:avLst/>
            </a:prstTxWarp>
          </a:bodyPr>
          <a:lstStyle>
            <a:lvl1pPr algn="r" defTabSz="967209" eaLnBrk="1" hangingPunct="1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4F79908-A88F-400B-A47C-8F4654F6C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7" y="4560889"/>
            <a:ext cx="5365750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6738" tIns="48371" rIns="96738" bIns="48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38" tIns="48371" rIns="96738" bIns="48371" numCol="1" anchor="b" anchorCtr="0" compatLnSpc="1">
            <a:prstTxWarp prst="textNoShape">
              <a:avLst/>
            </a:prstTxWarp>
          </a:bodyPr>
          <a:lstStyle>
            <a:lvl1pPr defTabSz="967209" eaLnBrk="1" hangingPunct="1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38" tIns="48371" rIns="96738" bIns="48371" numCol="1" anchor="b" anchorCtr="0" compatLnSpc="1">
            <a:prstTxWarp prst="textNoShape">
              <a:avLst/>
            </a:prstTxWarp>
          </a:bodyPr>
          <a:lstStyle>
            <a:lvl1pPr algn="r" defTabSz="967209" eaLnBrk="1" hangingPunct="1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7E6B451-E2F1-4B0B-ADBA-1B6F3AFD3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74726" y="4560889"/>
            <a:ext cx="5521323" cy="43211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039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2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597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v1_ma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657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4098925" y="174943"/>
            <a:ext cx="49403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CC0000"/>
                </a:solidFill>
                <a:latin typeface="Arial" charset="0"/>
              </a:rPr>
              <a:t>ENG-202: Applied Systems Engineering in Defense Acquisition, Part II</a:t>
            </a:r>
            <a:endParaRPr lang="en-US" sz="2000" dirty="0">
              <a:solidFill>
                <a:srgbClr val="CC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8" y="1358900"/>
            <a:ext cx="4129087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358900"/>
            <a:ext cx="4130675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4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27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825" y="263525"/>
            <a:ext cx="6019800" cy="731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9888" y="1358900"/>
            <a:ext cx="8412162" cy="50323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8824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0048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733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3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733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733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733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7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733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733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ENG-301 Leadership in Engineering Defense Systems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v1_ma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5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11163" y="6096000"/>
            <a:ext cx="8320087" cy="0"/>
          </a:xfrm>
          <a:prstGeom prst="line">
            <a:avLst/>
          </a:prstGeom>
          <a:noFill/>
          <a:ln w="38100">
            <a:solidFill>
              <a:srgbClr val="E4C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30268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705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ENG-301 Leadership in Engineering Defense Systems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74D7819-F038-48C3-A718-02DA4AC2F33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49237"/>
            <a:ext cx="12858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412750" y="1179513"/>
            <a:ext cx="8320088" cy="0"/>
          </a:xfrm>
          <a:prstGeom prst="line">
            <a:avLst/>
          </a:prstGeom>
          <a:noFill/>
          <a:ln w="38100">
            <a:solidFill>
              <a:srgbClr val="E4C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77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DB37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358900"/>
            <a:ext cx="8412162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01825" y="263525"/>
            <a:ext cx="6019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8421688" y="6403975"/>
            <a:ext cx="547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A27C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rgbClr val="FFA27C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rgbClr val="FFA27C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rgbClr val="FFA27C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rgbClr val="FFA27C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A27C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A27C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A27C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A27C"/>
                </a:solidFill>
                <a:latin typeface="Arial Narrow" pitchFamily="34" charset="0"/>
              </a:defRPr>
            </a:lvl9pPr>
          </a:lstStyle>
          <a:p>
            <a:pPr algn="r">
              <a:defRPr/>
            </a:pPr>
            <a:r>
              <a:rPr lang="en-US" altLang="en-US" b="0" smtClean="0">
                <a:solidFill>
                  <a:prstClr val="black"/>
                </a:solidFill>
                <a:latin typeface="Arial" pitchFamily="34" charset="0"/>
              </a:rPr>
              <a:t> </a:t>
            </a:r>
            <a:fld id="{CF1F9A80-C8C4-40E1-B1C5-D52EE52E4AA1}" type="slidenum">
              <a:rPr lang="en-US" altLang="en-US" sz="1800" b="0" smtClean="0">
                <a:solidFill>
                  <a:prstClr val="black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altLang="en-US" sz="1800" b="0" smtClean="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1029" name="Picture 9" descr="DAU (Text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322263"/>
            <a:ext cx="12906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2"/>
          <p:cNvSpPr>
            <a:spLocks noChangeShapeType="1"/>
          </p:cNvSpPr>
          <p:nvPr userDrawn="1"/>
        </p:nvSpPr>
        <p:spPr bwMode="auto">
          <a:xfrm>
            <a:off x="412750" y="1179513"/>
            <a:ext cx="8320088" cy="0"/>
          </a:xfrm>
          <a:prstGeom prst="line">
            <a:avLst/>
          </a:prstGeom>
          <a:noFill/>
          <a:ln w="38100">
            <a:solidFill>
              <a:srgbClr val="E4C1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6617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charset="0"/>
        </a:defRPr>
      </a:lvl9pPr>
    </p:titleStyle>
    <p:bodyStyle>
      <a:lvl1pPr marL="352425" indent="-352425" algn="l" rtl="0" eaLnBrk="0" fontAlgn="base" hangingPunct="0">
        <a:spcBef>
          <a:spcPct val="0"/>
        </a:spcBef>
        <a:spcAft>
          <a:spcPct val="30000"/>
        </a:spcAft>
        <a:buClr>
          <a:srgbClr val="CC0000"/>
        </a:buClr>
        <a:buSzPct val="125000"/>
        <a:buFont typeface="Arial" pitchFamily="34" charset="0"/>
        <a:buChar char="•"/>
        <a:tabLst>
          <a:tab pos="8064500" algn="l"/>
        </a:tabLs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49313" indent="-341313" algn="l" rtl="0" eaLnBrk="0" fontAlgn="base" hangingPunct="0">
        <a:spcBef>
          <a:spcPct val="0"/>
        </a:spcBef>
        <a:spcAft>
          <a:spcPct val="30000"/>
        </a:spcAft>
        <a:buClr>
          <a:srgbClr val="CC0000"/>
        </a:buClr>
        <a:buSzPct val="125000"/>
        <a:buFont typeface="Arial" pitchFamily="34" charset="0"/>
        <a:buChar char="•"/>
        <a:tabLst>
          <a:tab pos="8064500" algn="l"/>
        </a:tabLst>
        <a:defRPr sz="2600">
          <a:solidFill>
            <a:schemeClr val="tx1"/>
          </a:solidFill>
          <a:latin typeface="+mn-lt"/>
        </a:defRPr>
      </a:lvl2pPr>
      <a:lvl3pPr marL="1304925" indent="-341313" algn="l" rtl="0" eaLnBrk="0" fontAlgn="base" hangingPunct="0">
        <a:spcBef>
          <a:spcPct val="0"/>
        </a:spcBef>
        <a:spcAft>
          <a:spcPct val="30000"/>
        </a:spcAft>
        <a:buClr>
          <a:srgbClr val="CC0000"/>
        </a:buClr>
        <a:buSzPct val="125000"/>
        <a:buFont typeface="Arial" pitchFamily="34" charset="0"/>
        <a:buChar char="•"/>
        <a:tabLst>
          <a:tab pos="8064500" algn="l"/>
        </a:tabLst>
        <a:defRPr sz="2600">
          <a:solidFill>
            <a:schemeClr val="tx1"/>
          </a:solidFill>
          <a:latin typeface="+mn-lt"/>
        </a:defRPr>
      </a:lvl3pPr>
      <a:lvl4pPr marL="1663700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8064500" algn="l"/>
        </a:tabLst>
        <a:defRPr sz="20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Arial Narrow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Arial Narrow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Arial Narrow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Arial Narrow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1534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10</a:t>
            </a:r>
            <a:r>
              <a:rPr lang="en-US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and Support (O&amp;S)</a:t>
            </a:r>
            <a:b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b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Turtle Speed</a:t>
            </a:r>
            <a:endParaRPr lang="en-US" sz="4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1" y="101598"/>
            <a:ext cx="7242628" cy="1176338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rgbClr val="C00000"/>
                </a:solidFill>
                <a:effectLst/>
              </a:rPr>
              <a:t>Operations &amp; Support Exercise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Issues and Risks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27912"/>
              </p:ext>
            </p:extLst>
          </p:nvPr>
        </p:nvGraphicFramePr>
        <p:xfrm>
          <a:off x="369888" y="1300163"/>
          <a:ext cx="8412160" cy="5532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2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3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Ranking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Issue/Risk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Modification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Funding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3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IFF Failure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IFF is failing to identify</a:t>
                      </a:r>
                      <a:r>
                        <a:rPr lang="en-US" sz="1050" baseline="0" dirty="0" smtClean="0"/>
                        <a:t> friendly vehicles, can be stopped by operator but is a high risk problem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Upgrade IFF to Mode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RDT&amp;E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3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Engine/Drive Train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Maintenance reports drive train as</a:t>
                      </a:r>
                      <a:r>
                        <a:rPr lang="en-US" sz="1050" baseline="0" dirty="0" smtClean="0"/>
                        <a:t> leading system for failures, non mission capability, second in aborts, and highest required man hours to resolve 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Upgrade to Diesel Hybrid Electric Vehicle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Procurement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3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Battery Overheating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Damage from battery overheating caused a Cat</a:t>
                      </a:r>
                      <a:r>
                        <a:rPr lang="en-US" sz="1050" baseline="0" dirty="0" smtClean="0"/>
                        <a:t> B mishap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Changeover to a Transformer/Rectifier charging system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Procurement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3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baseline="0" dirty="0" smtClean="0"/>
                        <a:t>Power Amplifier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Potential to increase</a:t>
                      </a:r>
                      <a:r>
                        <a:rPr lang="en-US" sz="1050" baseline="0" dirty="0" smtClean="0"/>
                        <a:t> abort trend. Repair of these amplifiers is leading maintenance challenge. 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Change to Wideband PA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Procurement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3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Bandwidth Improvement Program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Potential to be hacked and have interoperability issues.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Implement DBIP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RDT&amp;E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9563" y="193675"/>
            <a:ext cx="6515100" cy="85248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/>
              </a:rPr>
              <a:t>Operations &amp; Support Exercise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377370" y="1216025"/>
            <a:ext cx="8403773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charset="0"/>
              <a:buNone/>
              <a:defRPr/>
            </a:pPr>
            <a:r>
              <a:rPr lang="en-US" sz="2400" dirty="0" smtClean="0"/>
              <a:t>5. </a:t>
            </a:r>
            <a:r>
              <a:rPr lang="en-US" sz="2400" dirty="0"/>
              <a:t>T</a:t>
            </a:r>
            <a:r>
              <a:rPr lang="en-US" sz="2400" dirty="0" smtClean="0"/>
              <a:t>op ISR safety risk?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charset="0"/>
              <a:buNone/>
              <a:defRPr/>
            </a:pPr>
            <a:r>
              <a:rPr lang="en-US" sz="2400" dirty="0" smtClean="0"/>
              <a:t>MIL-STD-882E Severity and Probability categories?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charset="0"/>
              <a:buNone/>
              <a:defRPr/>
            </a:pPr>
            <a:r>
              <a:rPr lang="en-US" sz="2400" dirty="0" smtClean="0"/>
              <a:t>Risk </a:t>
            </a:r>
            <a:r>
              <a:rPr lang="en-US" sz="2400" dirty="0"/>
              <a:t>C</a:t>
            </a:r>
            <a:r>
              <a:rPr lang="en-US" sz="2400" dirty="0" smtClean="0"/>
              <a:t>ategory (High, Serious, Medium, or Low)?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charset="0"/>
              <a:buNone/>
              <a:defRPr/>
            </a:pPr>
            <a:r>
              <a:rPr lang="en-US" sz="2400" dirty="0"/>
              <a:t>R</a:t>
            </a:r>
            <a:r>
              <a:rPr lang="en-US" sz="2400" dirty="0" smtClean="0"/>
              <a:t>isk acceptance authority (CAE, PEO, or PM)? </a:t>
            </a:r>
            <a:endParaRPr lang="en-US" sz="1800" b="1" dirty="0" smtClean="0"/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sz="1800" b="1" dirty="0" smtClean="0"/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800" b="1" dirty="0" smtClean="0"/>
              <a:t>IFF Failure. 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800" b="1" dirty="0" smtClean="0"/>
              <a:t>Severity is Catastrophic and Probability is Occasional. 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800" b="1" dirty="0" smtClean="0"/>
              <a:t>Risk is High</a:t>
            </a:r>
          </a:p>
          <a:p>
            <a:pPr marL="571500" indent="-571500"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1800" b="1" dirty="0" smtClean="0"/>
              <a:t>Risk acceptance authority CAE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950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Disposal Plan</a:t>
            </a:r>
            <a:endParaRPr lang="en-US" dirty="0">
              <a:effectLst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19314" y="1228274"/>
            <a:ext cx="8360229" cy="50323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6</a:t>
            </a:r>
            <a:r>
              <a:rPr lang="en-US" sz="2400" dirty="0" smtClean="0">
                <a:effectLst/>
              </a:rPr>
              <a:t>. Explain how you would dispose of the Bull Dog at the end of its service life?  Refer to “Disposal Info” artifact for more information on the disposal process.</a:t>
            </a:r>
          </a:p>
          <a:p>
            <a:pPr lvl="1">
              <a:buClrTx/>
              <a:buSzPct val="100000"/>
            </a:pPr>
            <a:r>
              <a:rPr lang="en-US" sz="2400" dirty="0" smtClean="0">
                <a:effectLst/>
              </a:rPr>
              <a:t>What are the DoD preferred steps for getting rid of material that has reached its end of useful service life? </a:t>
            </a:r>
            <a:endParaRPr lang="en-US" sz="2400" dirty="0"/>
          </a:p>
          <a:p>
            <a:pPr lvl="1">
              <a:buClrTx/>
              <a:buSzPct val="100000"/>
              <a:buFontTx/>
              <a:buChar char="-"/>
            </a:pPr>
            <a:r>
              <a:rPr lang="en-US" sz="1400" dirty="0" smtClean="0"/>
              <a:t>Complete recycling of system components and mats</a:t>
            </a:r>
          </a:p>
          <a:p>
            <a:pPr lvl="1">
              <a:buClrTx/>
              <a:buSzPct val="100000"/>
              <a:buFontTx/>
              <a:buChar char="-"/>
            </a:pPr>
            <a:r>
              <a:rPr lang="en-US" sz="1400" dirty="0" smtClean="0">
                <a:effectLst/>
              </a:rPr>
              <a:t>Reprocess system components to useful format</a:t>
            </a:r>
          </a:p>
          <a:p>
            <a:pPr lvl="1">
              <a:buClrTx/>
              <a:buSzPct val="100000"/>
              <a:buFontTx/>
              <a:buChar char="-"/>
            </a:pPr>
            <a:r>
              <a:rPr lang="en-US" sz="1400" dirty="0" smtClean="0"/>
              <a:t>Sell to private sector or FMS</a:t>
            </a:r>
          </a:p>
          <a:p>
            <a:pPr lvl="1">
              <a:buClrTx/>
              <a:buSzPct val="100000"/>
              <a:buFontTx/>
              <a:buChar char="-"/>
            </a:pPr>
            <a:r>
              <a:rPr lang="en-US" sz="1400" dirty="0" smtClean="0"/>
              <a:t>Trash the rest</a:t>
            </a:r>
            <a:endParaRPr lang="en-US" sz="1400" dirty="0" smtClean="0">
              <a:effectLst/>
            </a:endParaRPr>
          </a:p>
          <a:p>
            <a:pPr lvl="1">
              <a:buClrTx/>
              <a:buSzPct val="100000"/>
            </a:pPr>
            <a:r>
              <a:rPr lang="en-US" sz="2400" dirty="0" smtClean="0">
                <a:effectLst/>
              </a:rPr>
              <a:t>What hazardous material may you have to manage in the Bull Dog design? Explain</a:t>
            </a:r>
            <a:r>
              <a:rPr lang="en-US" sz="2400" dirty="0" smtClean="0">
                <a:effectLst/>
              </a:rPr>
              <a:t>.</a:t>
            </a:r>
          </a:p>
          <a:p>
            <a:pPr lvl="1">
              <a:buClrTx/>
              <a:buSzPct val="100000"/>
              <a:buFontTx/>
              <a:buChar char="-"/>
            </a:pPr>
            <a:r>
              <a:rPr lang="en-US" sz="1200" dirty="0" smtClean="0"/>
              <a:t>Explosives, Composite Materials, Polychlorinated Biphenyls, Metals, Oils, Fuels, and Batteries. </a:t>
            </a:r>
            <a:endParaRPr lang="en-US" sz="1200" dirty="0"/>
          </a:p>
          <a:p>
            <a:pPr lvl="1">
              <a:buClrTx/>
              <a:buSzPct val="100000"/>
              <a:buFontTx/>
              <a:buChar char="-"/>
            </a:pPr>
            <a:r>
              <a:rPr lang="en-US" sz="1200" dirty="0" smtClean="0">
                <a:effectLst/>
              </a:rPr>
              <a:t>These are the hazardous materials found on our Bull Dog that are also found on the ESOH Hazard List. </a:t>
            </a:r>
            <a:endParaRPr lang="en-US" sz="1200" dirty="0" smtClean="0">
              <a:effectLst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4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254000"/>
            <a:ext cx="6070600" cy="800100"/>
          </a:xfrm>
        </p:spPr>
        <p:txBody>
          <a:bodyPr/>
          <a:lstStyle/>
          <a:p>
            <a:r>
              <a:rPr lang="en-US" dirty="0" smtClean="0">
                <a:effectLst/>
              </a:rPr>
              <a:t>Technical Management Processes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20914" y="1404675"/>
            <a:ext cx="8461829" cy="5402521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SzPct val="100000"/>
              <a:buNone/>
              <a:defRPr/>
            </a:pPr>
            <a:r>
              <a:rPr lang="en-US" sz="2000" dirty="0">
                <a:cs typeface="Arial" pitchFamily="34" charset="0"/>
              </a:rPr>
              <a:t>7</a:t>
            </a:r>
            <a:r>
              <a:rPr lang="en-US" sz="2000" dirty="0" smtClean="0">
                <a:cs typeface="Arial" pitchFamily="34" charset="0"/>
              </a:rPr>
              <a:t>.  Relate </a:t>
            </a:r>
            <a:r>
              <a:rPr lang="en-US" sz="2000" dirty="0">
                <a:cs typeface="Arial" pitchFamily="34" charset="0"/>
              </a:rPr>
              <a:t>the following Technical Management Processes to what you do at work </a:t>
            </a:r>
            <a:r>
              <a:rPr lang="en-US" sz="2000" b="1" dirty="0">
                <a:cs typeface="Arial" pitchFamily="34" charset="0"/>
              </a:rPr>
              <a:t>(</a:t>
            </a:r>
            <a:r>
              <a:rPr lang="en-US" sz="2000" b="1" u="sng" dirty="0">
                <a:cs typeface="Arial" pitchFamily="34" charset="0"/>
              </a:rPr>
              <a:t>Briefer pick </a:t>
            </a:r>
            <a:r>
              <a:rPr lang="en-US" sz="2000" b="1" u="sng" dirty="0" smtClean="0">
                <a:cs typeface="Arial" pitchFamily="34" charset="0"/>
              </a:rPr>
              <a:t>one</a:t>
            </a:r>
            <a:r>
              <a:rPr lang="en-US" sz="2000" b="1" dirty="0" smtClean="0">
                <a:cs typeface="Arial" pitchFamily="34" charset="0"/>
              </a:rPr>
              <a:t>).</a:t>
            </a:r>
            <a:endParaRPr lang="en-US" sz="2000" dirty="0">
              <a:cs typeface="Arial" pitchFamily="34" charset="0"/>
            </a:endParaRP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>
                <a:cs typeface="Arial" pitchFamily="34" charset="0"/>
              </a:rPr>
              <a:t>Decision Analysis</a:t>
            </a: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>
                <a:cs typeface="Arial" pitchFamily="34" charset="0"/>
              </a:rPr>
              <a:t>Technical Planning</a:t>
            </a: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>
                <a:cs typeface="Arial" pitchFamily="34" charset="0"/>
              </a:rPr>
              <a:t>Technical Assessment</a:t>
            </a: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>
                <a:cs typeface="Arial" pitchFamily="34" charset="0"/>
              </a:rPr>
              <a:t>Requirements Management</a:t>
            </a: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>
                <a:cs typeface="Arial" pitchFamily="34" charset="0"/>
              </a:rPr>
              <a:t>Risk Management</a:t>
            </a: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>
                <a:solidFill>
                  <a:srgbClr val="FF0000"/>
                </a:solidFill>
                <a:cs typeface="Arial" pitchFamily="34" charset="0"/>
              </a:rPr>
              <a:t>Configuration Management</a:t>
            </a: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 smtClean="0">
                <a:cs typeface="Arial" pitchFamily="34" charset="0"/>
              </a:rPr>
              <a:t>Technical Data </a:t>
            </a:r>
            <a:r>
              <a:rPr lang="en-US" sz="1800" dirty="0">
                <a:cs typeface="Arial" pitchFamily="34" charset="0"/>
              </a:rPr>
              <a:t>Management</a:t>
            </a:r>
          </a:p>
          <a:p>
            <a:pPr marL="954088" lvl="1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defRPr/>
            </a:pPr>
            <a:r>
              <a:rPr lang="en-US" sz="1800" dirty="0">
                <a:cs typeface="Arial" pitchFamily="34" charset="0"/>
              </a:rPr>
              <a:t>Interface </a:t>
            </a:r>
            <a:r>
              <a:rPr lang="en-US" sz="1800" dirty="0" smtClean="0">
                <a:cs typeface="Arial" pitchFamily="34" charset="0"/>
              </a:rPr>
              <a:t>Management</a:t>
            </a:r>
            <a:endParaRPr lang="en-US" sz="1600" dirty="0"/>
          </a:p>
          <a:p>
            <a:pPr marL="496888" lvl="1" indent="0">
              <a:spcBef>
                <a:spcPct val="0"/>
              </a:spcBef>
              <a:spcAft>
                <a:spcPts val="1200"/>
              </a:spcAft>
              <a:buClrTx/>
              <a:buSzPct val="100000"/>
              <a:buNone/>
              <a:defRPr/>
            </a:pPr>
            <a:r>
              <a:rPr lang="en-US" sz="1600" u="sng" dirty="0"/>
              <a:t>Note</a:t>
            </a:r>
            <a:r>
              <a:rPr lang="en-US" sz="1600" dirty="0"/>
              <a:t>: You must relate the above processes to your work tasks. Keep your answers top level. You do not have to tie your answers into this lesson exercise.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SzPct val="100000"/>
              <a:buFont typeface="Arial" charset="0"/>
              <a:buNone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587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BD Template Jan 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CBD Template Jan 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BD Template Jan 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BD Template Jan 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BD Template Jan 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BD Template Jan 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BD Template Jan 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BD Template Jan 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BD Template Jan 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8F3038119E4649BA9155001E147BA4" ma:contentTypeVersion="5" ma:contentTypeDescription="Create a new document." ma:contentTypeScope="" ma:versionID="e44cc2db714ddf7ecf75fb3256e235d9">
  <xsd:schema xmlns:xsd="http://www.w3.org/2001/XMLSchema" xmlns:xs="http://www.w3.org/2001/XMLSchema" xmlns:p="http://schemas.microsoft.com/office/2006/metadata/properties" xmlns:ns2="86d266ef-1517-44e7-8ac1-6399898acd76" targetNamespace="http://schemas.microsoft.com/office/2006/metadata/properties" ma:root="true" ma:fieldsID="b63b31da9821b9ac7437485a14dfdf04" ns2:_="">
    <xsd:import namespace="86d266ef-1517-44e7-8ac1-6399898acd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266ef-1517-44e7-8ac1-6399898acd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87B79-B9E8-4A3B-9DBB-4E03F8EB448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d266ef-1517-44e7-8ac1-6399898acd7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F00018-CB8D-465C-95B6-AC3EA0F5C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EF627C-671C-4829-9D90-8E31B3820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266ef-1517-44e7-8ac1-6399898ac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Lesson 02 Technical Planning</Template>
  <TotalTime>4885</TotalTime>
  <Words>416</Words>
  <Application>Microsoft Office PowerPoint</Application>
  <PresentationFormat>Letter Paper (8.5x11 in)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Office Theme</vt:lpstr>
      <vt:lpstr>2_CBD Template Jan 04</vt:lpstr>
      <vt:lpstr>  Lesson 10  Operations and Support (O&amp;S) Exercise Team # Turtle Speed</vt:lpstr>
      <vt:lpstr>Operations &amp; Support Exercise Issues and Risks</vt:lpstr>
      <vt:lpstr>Operations &amp; Support Exercise</vt:lpstr>
      <vt:lpstr>Disposal Plan</vt:lpstr>
      <vt:lpstr>Technical Management Processes</vt:lpstr>
    </vt:vector>
  </TitlesOfParts>
  <Company>DAU Mid Atlantic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8, Operations and Support</dc:title>
  <dc:creator>Bill Lankford</dc:creator>
  <cp:lastModifiedBy>SIMPKINSON, ERIC T GS-09 USAF AFMC 416 SCMS/GUEAA</cp:lastModifiedBy>
  <cp:revision>448</cp:revision>
  <cp:lastPrinted>2015-02-05T17:35:03Z</cp:lastPrinted>
  <dcterms:created xsi:type="dcterms:W3CDTF">2001-10-12T17:48:13Z</dcterms:created>
  <dcterms:modified xsi:type="dcterms:W3CDTF">2021-07-01T20:21:21Z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Bill Lankford</vt:lpwstr>
  </property>
  <property fmtid="{D5CDD505-2E9C-101B-9397-08002B2CF9AE}" pid="3" name="Organization">
    <vt:lpwstr>DAU Mid Atlantic</vt:lpwstr>
  </property>
  <property fmtid="{D5CDD505-2E9C-101B-9397-08002B2CF9AE}" pid="4" name="Editor">
    <vt:lpwstr>R. A. Findley</vt:lpwstr>
  </property>
  <property fmtid="{D5CDD505-2E9C-101B-9397-08002B2CF9AE}" pid="5" name="ContentTypeId">
    <vt:lpwstr>0x010100A78F3038119E4649BA9155001E147BA4</vt:lpwstr>
  </property>
</Properties>
</file>