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81" r:id="rId2"/>
    <p:sldMasterId id="2147483686" r:id="rId3"/>
    <p:sldMasterId id="2147483691" r:id="rId4"/>
  </p:sldMasterIdLst>
  <p:notesMasterIdLst>
    <p:notesMasterId r:id="rId23"/>
  </p:notesMasterIdLst>
  <p:handoutMasterIdLst>
    <p:handoutMasterId r:id="rId24"/>
  </p:handoutMasterIdLst>
  <p:sldIdLst>
    <p:sldId id="564" r:id="rId5"/>
    <p:sldId id="672" r:id="rId6"/>
    <p:sldId id="675" r:id="rId7"/>
    <p:sldId id="676" r:id="rId8"/>
    <p:sldId id="677" r:id="rId9"/>
    <p:sldId id="678" r:id="rId10"/>
    <p:sldId id="679" r:id="rId11"/>
    <p:sldId id="680" r:id="rId12"/>
    <p:sldId id="681" r:id="rId13"/>
    <p:sldId id="682" r:id="rId14"/>
    <p:sldId id="684" r:id="rId15"/>
    <p:sldId id="683" r:id="rId16"/>
    <p:sldId id="685" r:id="rId17"/>
    <p:sldId id="686" r:id="rId18"/>
    <p:sldId id="687" r:id="rId19"/>
    <p:sldId id="688" r:id="rId20"/>
    <p:sldId id="689" r:id="rId21"/>
    <p:sldId id="674"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1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FF"/>
    <a:srgbClr val="CC99FF"/>
    <a:srgbClr val="B40000"/>
    <a:srgbClr val="5B9BD5"/>
    <a:srgbClr val="DAE3F3"/>
    <a:srgbClr val="7F7F7F"/>
    <a:srgbClr val="2F5597"/>
    <a:srgbClr val="FF33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94353" autoAdjust="0"/>
  </p:normalViewPr>
  <p:slideViewPr>
    <p:cSldViewPr snapToGrid="0" showGuides="1">
      <p:cViewPr varScale="1">
        <p:scale>
          <a:sx n="96" d="100"/>
          <a:sy n="96" d="100"/>
        </p:scale>
        <p:origin x="750" y="72"/>
      </p:cViewPr>
      <p:guideLst>
        <p:guide pos="2880"/>
        <p:guide orient="horz" pos="1847"/>
      </p:guideLst>
    </p:cSldViewPr>
  </p:slideViewPr>
  <p:notesTextViewPr>
    <p:cViewPr>
      <p:scale>
        <a:sx n="66" d="100"/>
        <a:sy n="66"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025BE64-85B8-42A7-855C-2D3FC3C7C6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1C534C3-6873-41BB-B290-136CDC257A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AA9A3F-4E97-456C-902E-2AE223A2C43B}" type="datetimeFigureOut">
              <a:rPr kumimoji="1" lang="ja-JP" altLang="en-US" smtClean="0"/>
              <a:t>2021/7/19</a:t>
            </a:fld>
            <a:endParaRPr kumimoji="1" lang="ja-JP" altLang="en-US"/>
          </a:p>
        </p:txBody>
      </p:sp>
      <p:sp>
        <p:nvSpPr>
          <p:cNvPr id="4" name="フッター プレースホルダー 3">
            <a:extLst>
              <a:ext uri="{FF2B5EF4-FFF2-40B4-BE49-F238E27FC236}">
                <a16:creationId xmlns:a16="http://schemas.microsoft.com/office/drawing/2014/main" id="{08AB8E00-2C4F-4870-8407-D53211A18A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053A2DBC-FB0F-4A1B-BBF6-857B8BE5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81284E-66C0-492E-BBAC-6C421B9DAAD6}" type="slidenum">
              <a:rPr kumimoji="1" lang="ja-JP" altLang="en-US" smtClean="0"/>
              <a:t>‹#›</a:t>
            </a:fld>
            <a:endParaRPr kumimoji="1" lang="ja-JP" altLang="en-US"/>
          </a:p>
        </p:txBody>
      </p:sp>
    </p:spTree>
    <p:extLst>
      <p:ext uri="{BB962C8B-B14F-4D97-AF65-F5344CB8AC3E}">
        <p14:creationId xmlns:p14="http://schemas.microsoft.com/office/powerpoint/2010/main" val="53692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693FA-9D56-4022-9C68-0FB0627812F0}" type="datetimeFigureOut">
              <a:rPr kumimoji="1" lang="ja-JP" altLang="en-US" smtClean="0"/>
              <a:t>2021/7/19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2FB88-3657-45F0-846E-11AE123B3208}" type="slidenum">
              <a:rPr kumimoji="1" lang="ja-JP" altLang="en-US" smtClean="0"/>
              <a:t>‹#›</a:t>
            </a:fld>
            <a:endParaRPr kumimoji="1" lang="ja-JP" altLang="en-US"/>
          </a:p>
        </p:txBody>
      </p:sp>
    </p:spTree>
    <p:extLst>
      <p:ext uri="{BB962C8B-B14F-4D97-AF65-F5344CB8AC3E}">
        <p14:creationId xmlns:p14="http://schemas.microsoft.com/office/powerpoint/2010/main" val="2329632079"/>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slideMaster" Target="../slideMasters/slideMaster1.xml"/><Relationship Id="rId4"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w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image" Target="../media/image7.w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image" Target="../media/image6.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slideMaster" Target="../slideMasters/slideMaster2.xml"/><Relationship Id="rId4" Type="http://schemas.openxmlformats.org/officeDocument/2006/relationships/image" Target="../media/image1.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7.w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9080" y="2663190"/>
            <a:ext cx="6225540" cy="537210"/>
          </a:xfrm>
          <a:prstGeom prst="rect">
            <a:avLst/>
          </a:prstGeom>
        </p:spPr>
        <p:txBody>
          <a:bodyPr lIns="0" anchor="t" anchorCtr="0">
            <a:normAutofit/>
          </a:bodyPr>
          <a:lstStyle>
            <a:lvl1pPr algn="l">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74320" y="3158728"/>
            <a:ext cx="6210300" cy="460772"/>
          </a:xfrm>
          <a:prstGeom prst="rect">
            <a:avLst/>
          </a:prstGeom>
        </p:spPr>
        <p:txBody>
          <a:bodyPr lIns="0" anchor="t" anchorCtr="0"/>
          <a:lstStyle>
            <a:lvl1pPr marL="0" indent="0" algn="l">
              <a:buNone/>
              <a:defRPr sz="1400">
                <a:solidFill>
                  <a:schemeClr val="bg1">
                    <a:lumMod val="65000"/>
                  </a:schemeClr>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4"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51302" y="581957"/>
            <a:ext cx="1692132" cy="128851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p:cNvCxnSpPr/>
          <p:nvPr userDrawn="1"/>
        </p:nvCxnSpPr>
        <p:spPr>
          <a:xfrm>
            <a:off x="274320" y="2514600"/>
            <a:ext cx="63512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625593" y="87347"/>
            <a:ext cx="2426967" cy="49688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ERA093\OneDrive\デスクトップ\logo.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4840954" y="4747261"/>
            <a:ext cx="1590326" cy="27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11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pic>
        <p:nvPicPr>
          <p:cNvPr id="16"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17" name="角丸四角形 16"/>
          <p:cNvSpPr/>
          <p:nvPr userDrawn="1"/>
        </p:nvSpPr>
        <p:spPr>
          <a:xfrm>
            <a:off x="2159000" y="177801"/>
            <a:ext cx="6985000" cy="4765004"/>
          </a:xfrm>
          <a:prstGeom prst="roundRect">
            <a:avLst>
              <a:gd name="adj" fmla="val 1504"/>
            </a:avLst>
          </a:prstGeom>
          <a:solidFill>
            <a:schemeClr val="bg1">
              <a:alpha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 name="Title 1"/>
          <p:cNvSpPr>
            <a:spLocks noGrp="1"/>
          </p:cNvSpPr>
          <p:nvPr>
            <p:ph type="title"/>
          </p:nvPr>
        </p:nvSpPr>
        <p:spPr>
          <a:xfrm>
            <a:off x="2295524" y="2314575"/>
            <a:ext cx="6362701"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2434829"/>
            <a:ext cx="2057400" cy="273844"/>
          </a:xfrm>
          <a:effectLst/>
        </p:spPr>
        <p:txBody>
          <a:bodyPr/>
          <a:lstStyle>
            <a:lvl1pPr>
              <a:defRPr sz="700">
                <a:solidFill>
                  <a:schemeClr val="bg1">
                    <a:lumMod val="65000"/>
                  </a:schemeClr>
                </a:solidFill>
              </a:defRPr>
            </a:lvl1pPr>
          </a:lstStyle>
          <a:p>
            <a:fld id="{A3D2805E-6D50-43BA-8D18-41ECB12575F8}" type="slidenum">
              <a:rPr kumimoji="1" lang="ja-JP" altLang="en-US" smtClean="0"/>
              <a:pPr/>
              <a:t>‹#›</a:t>
            </a:fld>
            <a:endParaRPr kumimoji="1" lang="ja-JP" altLang="en-US" dirty="0"/>
          </a:p>
        </p:txBody>
      </p:sp>
      <p:pic>
        <p:nvPicPr>
          <p:cNvPr id="8"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6202" y="68298"/>
            <a:ext cx="1911688" cy="14557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TERA093\OneDrive\デスクトップ\corp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4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20980" y="99060"/>
            <a:ext cx="8732520" cy="419100"/>
          </a:xfrm>
          <a:prstGeom prst="rect">
            <a:avLst/>
          </a:prstGeom>
          <a:effectLst>
            <a:outerShdw blurRad="25400" dist="25400" dir="2700000" algn="tl" rotWithShape="0">
              <a:prstClr val="black">
                <a:alpha val="40000"/>
              </a:prstClr>
            </a:outerShdw>
          </a:effectLst>
        </p:spPr>
        <p:txBody>
          <a:bodyPr lIns="0" anchor="ctr" anchorCtr="0">
            <a:noAutofit/>
          </a:bodyPr>
          <a:lstStyle>
            <a:lvl1pPr algn="l">
              <a:defRPr lang="en-US" sz="2000" b="1" dirty="0">
                <a:solidFill>
                  <a:schemeClr val="bg1"/>
                </a:solidFill>
                <a:latin typeface="Yu Gothic UI" panose="020B0500000000000000" pitchFamily="50" charset="-128"/>
                <a:ea typeface="Yu Gothic UI" panose="020B0500000000000000" pitchFamily="50" charset="-128"/>
              </a:defRPr>
            </a:lvl1pPr>
          </a:lstStyle>
          <a:p>
            <a:pPr marL="0" lvl="0"/>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467632" y="4736784"/>
            <a:ext cx="534202" cy="273844"/>
          </a:xfrm>
        </p:spPr>
        <p:txBody>
          <a:bodyPr/>
          <a:lstStyle>
            <a:lvl1pPr>
              <a:defRPr sz="8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3105521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3"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153337" y="1491474"/>
            <a:ext cx="2837326" cy="216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444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286124" y="2219325"/>
            <a:ext cx="5553075" cy="537210"/>
          </a:xfrm>
          <a:prstGeom prst="rect">
            <a:avLst/>
          </a:prstGeom>
          <a:effectLst>
            <a:outerShdw blurRad="25400" dist="25400" dir="2700000" algn="tl" rotWithShape="0">
              <a:prstClr val="black">
                <a:alpha val="40000"/>
              </a:prstClr>
            </a:outerShdw>
          </a:effectLst>
        </p:spPr>
        <p:txBody>
          <a:bodyPr lIns="0" anchor="t" anchorCtr="0">
            <a:normAutofit/>
          </a:bodyPr>
          <a:lstStyle>
            <a:lvl1pPr algn="l">
              <a:defRPr sz="2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3301184" y="2714863"/>
            <a:ext cx="5547542" cy="460772"/>
          </a:xfrm>
          <a:prstGeom prst="rect">
            <a:avLst/>
          </a:prstGeom>
          <a:effectLst>
            <a:outerShdw blurRad="25400" dist="25400" dir="2700000" algn="tl" rotWithShape="0">
              <a:prstClr val="black">
                <a:alpha val="40000"/>
              </a:prstClr>
            </a:outerShdw>
          </a:effectLst>
        </p:spPr>
        <p:txBody>
          <a:bodyPr lIns="0" anchor="t" anchorCtr="0"/>
          <a:lstStyle>
            <a:lvl1pPr marL="0" indent="0" algn="l">
              <a:buNone/>
              <a:defRPr sz="1400" b="1">
                <a:solidFill>
                  <a:schemeClr val="bg1"/>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029" name="Picture 5" descr="C:\Users\TERA093\OneDrive\デスクトップ\corp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391400" y="4650774"/>
            <a:ext cx="1531620" cy="2691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work\musashi\application\wmf\gofa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76202" y="68298"/>
            <a:ext cx="2837326" cy="216055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3095625" y="266700"/>
            <a:ext cx="0" cy="4653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userDrawn="1"/>
        </p:nvSpPr>
        <p:spPr>
          <a:xfrm>
            <a:off x="7856220" y="288446"/>
            <a:ext cx="1028700" cy="228600"/>
          </a:xfrm>
          <a:prstGeom prst="rect">
            <a:avLst/>
          </a:prstGeom>
          <a:noFill/>
          <a:ln>
            <a:solidFill>
              <a:schemeClr val="bg1"/>
            </a:solidFill>
          </a:ln>
        </p:spPr>
        <p:txBody>
          <a:bodyPr wrap="square" lIns="54000" tIns="54000" rIns="54000" bIns="54000" rtlCol="0" anchor="ctr" anchorCtr="0">
            <a:noAutofit/>
          </a:bodyPr>
          <a:lstStyle/>
          <a:p>
            <a:pPr algn="ctr"/>
            <a:r>
              <a:rPr kumimoji="1" lang="en-US" altLang="ja-JP"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323241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pic>
        <p:nvPicPr>
          <p:cNvPr id="16"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17" name="角丸四角形 16"/>
          <p:cNvSpPr/>
          <p:nvPr userDrawn="1"/>
        </p:nvSpPr>
        <p:spPr>
          <a:xfrm>
            <a:off x="2159000" y="177801"/>
            <a:ext cx="6985000" cy="4765004"/>
          </a:xfrm>
          <a:prstGeom prst="roundRect">
            <a:avLst>
              <a:gd name="adj" fmla="val 1504"/>
            </a:avLst>
          </a:prstGeom>
          <a:solidFill>
            <a:schemeClr val="bg1">
              <a:alpha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 name="Title 1"/>
          <p:cNvSpPr>
            <a:spLocks noGrp="1"/>
          </p:cNvSpPr>
          <p:nvPr>
            <p:ph type="title"/>
          </p:nvPr>
        </p:nvSpPr>
        <p:spPr>
          <a:xfrm>
            <a:off x="2295524" y="2314575"/>
            <a:ext cx="6362701"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2434829"/>
            <a:ext cx="2057400" cy="273844"/>
          </a:xfrm>
          <a:effectLst/>
        </p:spPr>
        <p:txBody>
          <a:bodyPr/>
          <a:lstStyle>
            <a:lvl1pPr>
              <a:defRPr sz="700">
                <a:solidFill>
                  <a:schemeClr val="bg1">
                    <a:lumMod val="65000"/>
                  </a:schemeClr>
                </a:solidFill>
              </a:defRPr>
            </a:lvl1pPr>
          </a:lstStyle>
          <a:p>
            <a:fld id="{A3D2805E-6D50-43BA-8D18-41ECB12575F8}" type="slidenum">
              <a:rPr kumimoji="1" lang="ja-JP" altLang="en-US" smtClean="0"/>
              <a:pPr/>
              <a:t>‹#›</a:t>
            </a:fld>
            <a:endParaRPr kumimoji="1" lang="ja-JP" altLang="en-US" dirty="0"/>
          </a:p>
        </p:txBody>
      </p:sp>
      <p:pic>
        <p:nvPicPr>
          <p:cNvPr id="8"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6202" y="68298"/>
            <a:ext cx="1911688" cy="14557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TERA093\OneDrive\デスクトップ\corp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p:cNvSpPr txBox="1"/>
          <p:nvPr userDrawn="1"/>
        </p:nvSpPr>
        <p:spPr>
          <a:xfrm>
            <a:off x="7894320" y="288446"/>
            <a:ext cx="1028700" cy="228600"/>
          </a:xfrm>
          <a:prstGeom prst="rect">
            <a:avLst/>
          </a:prstGeom>
          <a:noFill/>
          <a:ln>
            <a:solidFill>
              <a:srgbClr val="C00000"/>
            </a:solidFill>
          </a:ln>
        </p:spPr>
        <p:txBody>
          <a:bodyPr wrap="square" lIns="54000" tIns="54000" rIns="54000" bIns="54000" rtlCol="0" anchor="ctr" anchorCtr="0">
            <a:noAutofit/>
          </a:bodyPr>
          <a:lstStyle/>
          <a:p>
            <a:pPr algn="ctr"/>
            <a:r>
              <a:rPr kumimoji="1" lang="en-US" altLang="ja-JP"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019849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14256" y="99060"/>
            <a:ext cx="8732520" cy="419100"/>
          </a:xfrm>
          <a:prstGeom prst="rect">
            <a:avLst/>
          </a:prstGeom>
          <a:effectLst>
            <a:outerShdw blurRad="25400" dist="25400" dir="2700000" algn="tl" rotWithShape="0">
              <a:prstClr val="black">
                <a:alpha val="40000"/>
              </a:prstClr>
            </a:outerShdw>
          </a:effectLst>
        </p:spPr>
        <p:txBody>
          <a:bodyPr lIns="0" anchor="ctr" anchorCtr="0">
            <a:noAutofit/>
          </a:bodyPr>
          <a:lstStyle>
            <a:lvl1pPr algn="l">
              <a:defRPr lang="en-US" sz="2000" b="1" dirty="0">
                <a:solidFill>
                  <a:schemeClr val="bg1"/>
                </a:solidFill>
                <a:latin typeface="Yu Gothic UI" panose="020B0500000000000000" pitchFamily="50" charset="-128"/>
                <a:ea typeface="Yu Gothic UI" panose="020B0500000000000000" pitchFamily="50" charset="-128"/>
              </a:defRPr>
            </a:lvl1pPr>
          </a:lstStyle>
          <a:p>
            <a:pPr marL="0" lvl="0"/>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467632" y="4736784"/>
            <a:ext cx="534202" cy="273844"/>
          </a:xfrm>
        </p:spPr>
        <p:txBody>
          <a:bodyPr/>
          <a:lstStyle>
            <a:lvl1pPr>
              <a:defRPr sz="8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1984254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3"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153337" y="1491474"/>
            <a:ext cx="2837326" cy="216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75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583180" y="2314575"/>
            <a:ext cx="6324600"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150813"/>
            <a:ext cx="2057400" cy="273844"/>
          </a:xfrm>
        </p:spPr>
        <p:txBody>
          <a:bodyPr/>
          <a:lstStyle>
            <a:lvl1pPr>
              <a:defRPr sz="700"/>
            </a:lvl1pPr>
          </a:lstStyle>
          <a:p>
            <a:fld id="{A3D2805E-6D50-43BA-8D18-41ECB12575F8}" type="slidenum">
              <a:rPr kumimoji="1" lang="ja-JP" altLang="en-US" smtClean="0"/>
              <a:pPr/>
              <a:t>‹#›</a:t>
            </a:fld>
            <a:endParaRPr kumimoji="1" lang="ja-JP" altLang="en-US" dirty="0"/>
          </a:p>
        </p:txBody>
      </p:sp>
      <p:pic>
        <p:nvPicPr>
          <p:cNvPr id="6"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55625" y="224998"/>
            <a:ext cx="1615518" cy="12301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ERA093\OneDrive\デスクトップ\logo.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724942" y="4827896"/>
            <a:ext cx="1261578" cy="22171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コネクタ 13"/>
          <p:cNvCxnSpPr/>
          <p:nvPr userDrawn="1"/>
        </p:nvCxnSpPr>
        <p:spPr>
          <a:xfrm>
            <a:off x="2362200" y="87347"/>
            <a:ext cx="0" cy="49622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58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7790" y="99060"/>
            <a:ext cx="6821170" cy="419100"/>
          </a:xfrm>
          <a:prstGeom prst="rect">
            <a:avLst/>
          </a:prstGeom>
        </p:spPr>
        <p:txBody>
          <a:bodyPr anchor="ctr" anchorCtr="0"/>
          <a:lstStyle>
            <a:lvl1pPr>
              <a:defRPr sz="1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526780" y="152084"/>
            <a:ext cx="534202" cy="273844"/>
          </a:xfrm>
        </p:spPr>
        <p:txBody>
          <a:bodyPr/>
          <a:lstStyle>
            <a:lvl1pPr>
              <a:defRPr sz="7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3944289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7"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122318" y="1905859"/>
            <a:ext cx="2580391" cy="1964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05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9080" y="2663190"/>
            <a:ext cx="6225540" cy="537210"/>
          </a:xfrm>
          <a:prstGeom prst="rect">
            <a:avLst/>
          </a:prstGeom>
        </p:spPr>
        <p:txBody>
          <a:bodyPr lIns="0" anchor="t" anchorCtr="0">
            <a:normAutofit/>
          </a:bodyPr>
          <a:lstStyle>
            <a:lvl1pPr algn="l">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74320" y="3158728"/>
            <a:ext cx="6210300" cy="460772"/>
          </a:xfrm>
          <a:prstGeom prst="rect">
            <a:avLst/>
          </a:prstGeom>
        </p:spPr>
        <p:txBody>
          <a:bodyPr lIns="0" anchor="t" anchorCtr="0"/>
          <a:lstStyle>
            <a:lvl1pPr marL="0" indent="0" algn="l">
              <a:buNone/>
              <a:defRPr sz="1400">
                <a:solidFill>
                  <a:schemeClr val="bg1">
                    <a:lumMod val="65000"/>
                  </a:schemeClr>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4"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9704" y="87346"/>
            <a:ext cx="2882273" cy="2194778"/>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p:cNvCxnSpPr/>
          <p:nvPr userDrawn="1"/>
        </p:nvCxnSpPr>
        <p:spPr>
          <a:xfrm>
            <a:off x="274320" y="2514600"/>
            <a:ext cx="63512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625593" y="87347"/>
            <a:ext cx="2426967" cy="49688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ERA093\OneDrive\デスクトップ\logo.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4840954" y="4747261"/>
            <a:ext cx="1590326" cy="27948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userDrawn="1"/>
        </p:nvSpPr>
        <p:spPr>
          <a:xfrm>
            <a:off x="274320" y="4754882"/>
            <a:ext cx="1028700" cy="228600"/>
          </a:xfrm>
          <a:prstGeom prst="rect">
            <a:avLst/>
          </a:prstGeom>
          <a:noFill/>
          <a:ln>
            <a:solidFill>
              <a:srgbClr val="C00000"/>
            </a:solidFill>
          </a:ln>
        </p:spPr>
        <p:txBody>
          <a:bodyPr wrap="square" lIns="54000" tIns="54000" rIns="54000" bIns="54000" rtlCol="0" anchor="ctr" anchorCtr="0">
            <a:noAutofit/>
          </a:bodyPr>
          <a:lstStyle/>
          <a:p>
            <a:pPr algn="ctr"/>
            <a:r>
              <a:rPr kumimoji="1" lang="en-US" altLang="ja-JP"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272594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583180" y="2314575"/>
            <a:ext cx="6324600"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150813"/>
            <a:ext cx="2057400" cy="273844"/>
          </a:xfrm>
        </p:spPr>
        <p:txBody>
          <a:bodyPr/>
          <a:lstStyle>
            <a:lvl1pPr>
              <a:defRPr sz="700"/>
            </a:lvl1pPr>
          </a:lstStyle>
          <a:p>
            <a:fld id="{A3D2805E-6D50-43BA-8D18-41ECB12575F8}" type="slidenum">
              <a:rPr kumimoji="1" lang="ja-JP" altLang="en-US" smtClean="0"/>
              <a:pPr/>
              <a:t>‹#›</a:t>
            </a:fld>
            <a:endParaRPr kumimoji="1" lang="ja-JP" altLang="en-US" dirty="0"/>
          </a:p>
        </p:txBody>
      </p:sp>
      <p:pic>
        <p:nvPicPr>
          <p:cNvPr id="6"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7804" y="87346"/>
            <a:ext cx="2016763" cy="153571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ERA093\OneDrive\デスクトップ\logo.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724942" y="4827896"/>
            <a:ext cx="1261578" cy="22171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コネクタ 13"/>
          <p:cNvCxnSpPr/>
          <p:nvPr userDrawn="1"/>
        </p:nvCxnSpPr>
        <p:spPr>
          <a:xfrm>
            <a:off x="2362200" y="87347"/>
            <a:ext cx="0" cy="49622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userDrawn="1"/>
        </p:nvSpPr>
        <p:spPr>
          <a:xfrm>
            <a:off x="274320" y="4754882"/>
            <a:ext cx="1028700" cy="228600"/>
          </a:xfrm>
          <a:prstGeom prst="rect">
            <a:avLst/>
          </a:prstGeom>
          <a:noFill/>
          <a:ln>
            <a:solidFill>
              <a:srgbClr val="C00000"/>
            </a:solidFill>
          </a:ln>
        </p:spPr>
        <p:txBody>
          <a:bodyPr wrap="square" lIns="54000" tIns="54000" rIns="54000" bIns="54000" rtlCol="0" anchor="ctr" anchorCtr="0">
            <a:noAutofit/>
          </a:bodyPr>
          <a:lstStyle/>
          <a:p>
            <a:pPr algn="ctr"/>
            <a:r>
              <a:rPr kumimoji="1" lang="en-US" altLang="ja-JP"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67790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7790" y="99060"/>
            <a:ext cx="6584950" cy="419100"/>
          </a:xfrm>
          <a:prstGeom prst="rect">
            <a:avLst/>
          </a:prstGeom>
        </p:spPr>
        <p:txBody>
          <a:bodyPr anchor="ctr" anchorCtr="0"/>
          <a:lstStyle>
            <a:lvl1pPr>
              <a:defRPr sz="1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526780" y="152084"/>
            <a:ext cx="534202" cy="273844"/>
          </a:xfrm>
        </p:spPr>
        <p:txBody>
          <a:bodyPr/>
          <a:lstStyle>
            <a:lvl1pPr>
              <a:defRPr sz="7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142867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7" name="Picture 2" descr="C:\Users\TERA093\OneDrive\デスクトップ\名称未設定-3.wmf"/>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2827351" y="1243245"/>
            <a:ext cx="3489298" cy="265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79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286124" y="2219325"/>
            <a:ext cx="5553075" cy="537210"/>
          </a:xfrm>
          <a:prstGeom prst="rect">
            <a:avLst/>
          </a:prstGeom>
          <a:effectLst>
            <a:outerShdw blurRad="25400" dist="25400" dir="2700000" algn="tl" rotWithShape="0">
              <a:prstClr val="black">
                <a:alpha val="40000"/>
              </a:prstClr>
            </a:outerShdw>
          </a:effectLst>
        </p:spPr>
        <p:txBody>
          <a:bodyPr lIns="0" anchor="t" anchorCtr="0">
            <a:normAutofit/>
          </a:bodyPr>
          <a:lstStyle>
            <a:lvl1pPr algn="l">
              <a:defRPr sz="2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3301184" y="2714863"/>
            <a:ext cx="5547542" cy="460772"/>
          </a:xfrm>
          <a:prstGeom prst="rect">
            <a:avLst/>
          </a:prstGeom>
          <a:effectLst>
            <a:outerShdw blurRad="25400" dist="25400" dir="2700000" algn="tl" rotWithShape="0">
              <a:prstClr val="black">
                <a:alpha val="40000"/>
              </a:prstClr>
            </a:outerShdw>
          </a:effectLst>
        </p:spPr>
        <p:txBody>
          <a:bodyPr lIns="0" anchor="t" anchorCtr="0"/>
          <a:lstStyle>
            <a:lvl1pPr marL="0" indent="0" algn="l">
              <a:buNone/>
              <a:defRPr sz="1400" b="1">
                <a:solidFill>
                  <a:schemeClr val="bg1"/>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029" name="Picture 5" descr="C:\Users\TERA093\OneDrive\デスクトップ\corp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391400" y="4650774"/>
            <a:ext cx="1531620" cy="2691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work\musashi\application\wmf\gofa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76202" y="68298"/>
            <a:ext cx="2837326" cy="216055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3095625" y="266700"/>
            <a:ext cx="0" cy="4653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50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slideLayout" Target="../slideLayouts/slideLayout3.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w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slideLayout" Target="../slideLayouts/slideLayout7.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wmf"/><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11.xml"/><Relationship Id="rId7" Type="http://schemas.openxmlformats.org/officeDocument/2006/relationships/image" Target="../media/image6.w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5.jpe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15.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987072" y="150813"/>
            <a:ext cx="2057400" cy="273844"/>
          </a:xfrm>
          <a:prstGeom prst="rect">
            <a:avLst/>
          </a:prstGeom>
        </p:spPr>
        <p:txBody>
          <a:bodyPr vert="horz" lIns="91440" tIns="45720" rIns="91440" bIns="45720" rtlCol="0" anchor="ctr"/>
          <a:lstStyle>
            <a:lvl1pPr algn="r">
              <a:defRPr sz="9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pic>
        <p:nvPicPr>
          <p:cNvPr id="9" name="Picture 2" descr="C:\Users\TERA093\OneDrive\デスクトップ\logo.wmf"/>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7917180" y="4992687"/>
            <a:ext cx="1199372" cy="14331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TERA093\OneDrive\デスクトップ\名称未設定-6.wmf"/>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89702" y="87348"/>
            <a:ext cx="8627578" cy="4021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TERA093\OneDrive\デスクトップ\名称未設定-3.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0" y="4588539"/>
            <a:ext cx="687044" cy="523167"/>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userDrawn="1"/>
        </p:nvSpPr>
        <p:spPr>
          <a:xfrm>
            <a:off x="1226820" y="4827895"/>
            <a:ext cx="6416040" cy="243840"/>
          </a:xfrm>
          <a:prstGeom prst="rect">
            <a:avLst/>
          </a:prstGeom>
          <a:noFill/>
        </p:spPr>
        <p:txBody>
          <a:bodyPr wrap="none" lIns="54000" tIns="54000" rIns="54000" bIns="54000" rtlCol="0" anchor="ctr" anchorCtr="0">
            <a:no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700" dirty="0" err="1">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Musashi</a:t>
            </a:r>
            <a:r>
              <a:rPr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 Seimitsu Industry </a:t>
            </a: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spTree>
    <p:extLst>
      <p:ext uri="{BB962C8B-B14F-4D97-AF65-F5344CB8AC3E}">
        <p14:creationId xmlns:p14="http://schemas.microsoft.com/office/powerpoint/2010/main" val="532943024"/>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7"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987072" y="150813"/>
            <a:ext cx="2057400" cy="273844"/>
          </a:xfrm>
          <a:prstGeom prst="rect">
            <a:avLst/>
          </a:prstGeom>
        </p:spPr>
        <p:txBody>
          <a:bodyPr vert="horz" lIns="91440" tIns="45720" rIns="91440" bIns="45720" rtlCol="0" anchor="ctr"/>
          <a:lstStyle>
            <a:lvl1pPr algn="r">
              <a:defRPr sz="9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pic>
        <p:nvPicPr>
          <p:cNvPr id="9" name="Picture 2" descr="C:\Users\TERA093\OneDrive\デスクトップ\logo.wmf"/>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7975132" y="4984496"/>
            <a:ext cx="1069340" cy="14331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TERA093\OneDrive\デスクトップ\名称未設定-6.wmf"/>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89702" y="87348"/>
            <a:ext cx="8627578" cy="4021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TERA093\OneDrive\デスクトップ\名称未設定-3.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0" y="4572604"/>
            <a:ext cx="716541" cy="545628"/>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userDrawn="1"/>
        </p:nvSpPr>
        <p:spPr>
          <a:xfrm>
            <a:off x="1226820" y="4827895"/>
            <a:ext cx="6416040" cy="243840"/>
          </a:xfrm>
          <a:prstGeom prst="rect">
            <a:avLst/>
          </a:prstGeom>
          <a:noFill/>
        </p:spPr>
        <p:txBody>
          <a:bodyPr wrap="none" lIns="54000" tIns="54000" rIns="54000" bIns="54000" rtlCol="0" anchor="ctr" anchorCtr="0">
            <a:no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700" dirty="0" err="1">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Musashi</a:t>
            </a:r>
            <a:r>
              <a:rPr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 Seimitsu Industry </a:t>
            </a: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sp>
        <p:nvSpPr>
          <p:cNvPr id="2" name="テキスト ボックス 1"/>
          <p:cNvSpPr txBox="1"/>
          <p:nvPr userDrawn="1"/>
        </p:nvSpPr>
        <p:spPr>
          <a:xfrm>
            <a:off x="6774180" y="174146"/>
            <a:ext cx="1028700" cy="228600"/>
          </a:xfrm>
          <a:prstGeom prst="rect">
            <a:avLst/>
          </a:prstGeom>
          <a:noFill/>
          <a:ln>
            <a:solidFill>
              <a:schemeClr val="bg1"/>
            </a:solidFill>
          </a:ln>
        </p:spPr>
        <p:txBody>
          <a:bodyPr wrap="square" lIns="54000" tIns="54000" rIns="54000" bIns="54000" rtlCol="0" anchor="ctr" anchorCtr="0">
            <a:noAutofit/>
          </a:bodyPr>
          <a:lstStyle/>
          <a:p>
            <a:pPr algn="ctr"/>
            <a:r>
              <a:rPr kumimoji="1" lang="en-US" altLang="ja-JP"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46609751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3" descr="\\sirius\integration\progress\m_武蔵精密工業\data_c\210407_高解像度サムネイル\GOFARBEYOND_サムネイル.jpg"/>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6987072" y="4717039"/>
            <a:ext cx="2057400" cy="273844"/>
          </a:xfrm>
          <a:prstGeom prst="rect">
            <a:avLst/>
          </a:prstGeom>
          <a:effectLst>
            <a:outerShdw blurRad="25400" dist="25400" dir="2700000" algn="tl" rotWithShape="0">
              <a:prstClr val="black">
                <a:alpha val="40000"/>
              </a:prstClr>
            </a:outerShdw>
          </a:effectLst>
        </p:spPr>
        <p:txBody>
          <a:bodyPr vert="horz" lIns="91440" tIns="45720" rIns="91440" bIns="45720" rtlCol="0" anchor="ctr"/>
          <a:lstStyle>
            <a:lvl1pPr algn="r">
              <a:defRPr sz="9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
        <p:nvSpPr>
          <p:cNvPr id="22" name="テキスト ボックス 21"/>
          <p:cNvSpPr txBox="1"/>
          <p:nvPr userDrawn="1"/>
        </p:nvSpPr>
        <p:spPr>
          <a:xfrm>
            <a:off x="1358900" y="4742439"/>
            <a:ext cx="6419850" cy="243840"/>
          </a:xfrm>
          <a:prstGeom prst="rect">
            <a:avLst/>
          </a:prstGeom>
          <a:noFill/>
        </p:spPr>
        <p:txBody>
          <a:bodyPr wrap="none" lIns="54000" tIns="54000" rIns="54000" bIns="54000" rtlCol="0" anchor="ctr"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600" dirty="0" err="1">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Musashi</a:t>
            </a:r>
            <a:r>
              <a:rPr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 Seimitsu Industry </a:t>
            </a: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pic>
        <p:nvPicPr>
          <p:cNvPr id="13" name="Picture 5" descr="C:\Users\TERA093\OneDrive\デスクトップ\corp_w.w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work\musashi\application\wmf\gofa_w.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7523063" y="68298"/>
            <a:ext cx="1491399" cy="1135662"/>
          </a:xfrm>
          <a:prstGeom prst="rect">
            <a:avLst/>
          </a:prstGeom>
          <a:noFill/>
          <a:extLst>
            <a:ext uri="{909E8E84-426E-40DD-AFC4-6F175D3DCCD1}">
              <a14:hiddenFill xmlns:a14="http://schemas.microsoft.com/office/drawing/2010/main">
                <a:solidFill>
                  <a:srgbClr val="FFFFFF"/>
                </a:solidFill>
              </a14:hiddenFill>
            </a:ext>
          </a:extLst>
        </p:spPr>
      </p:pic>
      <p:sp>
        <p:nvSpPr>
          <p:cNvPr id="8" name="角丸四角形 8">
            <a:extLst>
              <a:ext uri="{FF2B5EF4-FFF2-40B4-BE49-F238E27FC236}">
                <a16:creationId xmlns:a16="http://schemas.microsoft.com/office/drawing/2014/main" id="{A0A7F399-DF71-47FD-96AB-C7544D78EE0D}"/>
              </a:ext>
            </a:extLst>
          </p:cNvPr>
          <p:cNvSpPr/>
          <p:nvPr userDrawn="1"/>
        </p:nvSpPr>
        <p:spPr>
          <a:xfrm>
            <a:off x="219819" y="1290759"/>
            <a:ext cx="8924181" cy="3395541"/>
          </a:xfrm>
          <a:prstGeom prst="roundRect">
            <a:avLst>
              <a:gd name="adj" fmla="val 968"/>
            </a:avLst>
          </a:prstGeom>
          <a:solidFill>
            <a:schemeClr val="bg1">
              <a:alpha val="9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595329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3" descr="\\sirius\integration\progress\m_武蔵精密工業\data_c\210407_高解像度サムネイル\GOFARBEYOND_サムネイル.jpg"/>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6987072" y="4717039"/>
            <a:ext cx="2057400" cy="273844"/>
          </a:xfrm>
          <a:prstGeom prst="rect">
            <a:avLst/>
          </a:prstGeom>
          <a:effectLst>
            <a:outerShdw blurRad="25400" dist="25400" dir="2700000" algn="tl" rotWithShape="0">
              <a:prstClr val="black">
                <a:alpha val="40000"/>
              </a:prstClr>
            </a:outerShdw>
          </a:effectLst>
        </p:spPr>
        <p:txBody>
          <a:bodyPr vert="horz" lIns="91440" tIns="45720" rIns="91440" bIns="45720" rtlCol="0" anchor="ctr"/>
          <a:lstStyle>
            <a:lvl1pPr algn="r">
              <a:defRPr sz="9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
        <p:nvSpPr>
          <p:cNvPr id="22" name="テキスト ボックス 21"/>
          <p:cNvSpPr txBox="1"/>
          <p:nvPr userDrawn="1"/>
        </p:nvSpPr>
        <p:spPr>
          <a:xfrm>
            <a:off x="1358900" y="4742439"/>
            <a:ext cx="6419850" cy="243840"/>
          </a:xfrm>
          <a:prstGeom prst="rect">
            <a:avLst/>
          </a:prstGeom>
          <a:noFill/>
        </p:spPr>
        <p:txBody>
          <a:bodyPr wrap="none" lIns="54000" tIns="54000" rIns="54000" bIns="54000" rtlCol="0" anchor="ctr"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600" dirty="0" err="1">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Musashi</a:t>
            </a:r>
            <a:r>
              <a:rPr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 Seimitsu Industry </a:t>
            </a: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pic>
        <p:nvPicPr>
          <p:cNvPr id="13" name="Picture 5" descr="C:\Users\TERA093\OneDrive\デスクトップ\corp_w.w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userDrawn="1"/>
        </p:nvSpPr>
        <p:spPr>
          <a:xfrm>
            <a:off x="6384209" y="174146"/>
            <a:ext cx="1028700" cy="228600"/>
          </a:xfrm>
          <a:prstGeom prst="rect">
            <a:avLst/>
          </a:prstGeom>
          <a:noFill/>
          <a:ln>
            <a:solidFill>
              <a:schemeClr val="bg1"/>
            </a:solidFill>
          </a:ln>
        </p:spPr>
        <p:txBody>
          <a:bodyPr wrap="square" lIns="54000" tIns="54000" rIns="54000" bIns="54000" rtlCol="0" anchor="ctr" anchorCtr="0">
            <a:noAutofit/>
          </a:bodyPr>
          <a:lstStyle/>
          <a:p>
            <a:pPr algn="ctr"/>
            <a:r>
              <a:rPr kumimoji="1" lang="en-US" altLang="ja-JP"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pic>
        <p:nvPicPr>
          <p:cNvPr id="11" name="Picture 4" descr="D:\work\musashi\application\wmf\gofa_w.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7523063" y="68298"/>
            <a:ext cx="1491399" cy="1135662"/>
          </a:xfrm>
          <a:prstGeom prst="rect">
            <a:avLst/>
          </a:prstGeom>
          <a:noFill/>
          <a:extLst>
            <a:ext uri="{909E8E84-426E-40DD-AFC4-6F175D3DCCD1}">
              <a14:hiddenFill xmlns:a14="http://schemas.microsoft.com/office/drawing/2010/main">
                <a:solidFill>
                  <a:srgbClr val="FFFFFF"/>
                </a:solidFill>
              </a14:hiddenFill>
            </a:ext>
          </a:extLst>
        </p:spPr>
      </p:pic>
      <p:sp>
        <p:nvSpPr>
          <p:cNvPr id="9" name="角丸四角形 8"/>
          <p:cNvSpPr/>
          <p:nvPr userDrawn="1"/>
        </p:nvSpPr>
        <p:spPr>
          <a:xfrm>
            <a:off x="219819" y="1290759"/>
            <a:ext cx="8924181" cy="3395541"/>
          </a:xfrm>
          <a:prstGeom prst="roundRect">
            <a:avLst>
              <a:gd name="adj" fmla="val 968"/>
            </a:avLst>
          </a:prstGeom>
          <a:solidFill>
            <a:schemeClr val="bg1">
              <a:alpha val="9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455754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3.xml"/><Relationship Id="rId6" Type="http://schemas.openxmlformats.org/officeDocument/2006/relationships/image" Target="../media/image67.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11.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3.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jpeg"/></Relationships>
</file>

<file path=ppt/slides/_rels/slide12.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3.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13.xml.rels><?xml version="1.0" encoding="UTF-8" standalone="yes"?>
<Relationships xmlns="http://schemas.openxmlformats.org/package/2006/relationships"><Relationship Id="rId8" Type="http://schemas.openxmlformats.org/officeDocument/2006/relationships/image" Target="../media/image93.jpeg"/><Relationship Id="rId3" Type="http://schemas.openxmlformats.org/officeDocument/2006/relationships/image" Target="../media/image88.png"/><Relationship Id="rId7" Type="http://schemas.openxmlformats.org/officeDocument/2006/relationships/image" Target="../media/image92.jpeg"/><Relationship Id="rId2" Type="http://schemas.openxmlformats.org/officeDocument/2006/relationships/image" Target="../media/image87.png"/><Relationship Id="rId1" Type="http://schemas.openxmlformats.org/officeDocument/2006/relationships/slideLayout" Target="../slideLayouts/slideLayout3.xml"/><Relationship Id="rId6" Type="http://schemas.openxmlformats.org/officeDocument/2006/relationships/image" Target="../media/image91.jpeg"/><Relationship Id="rId5" Type="http://schemas.openxmlformats.org/officeDocument/2006/relationships/image" Target="../media/image90.jpeg"/><Relationship Id="rId4" Type="http://schemas.openxmlformats.org/officeDocument/2006/relationships/image" Target="../media/image89.jpeg"/></Relationships>
</file>

<file path=ppt/slides/_rels/slide14.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95.png"/><Relationship Id="rId7" Type="http://schemas.openxmlformats.org/officeDocument/2006/relationships/image" Target="../media/image99.png"/><Relationship Id="rId2" Type="http://schemas.openxmlformats.org/officeDocument/2006/relationships/image" Target="../media/image94.png"/><Relationship Id="rId1" Type="http://schemas.openxmlformats.org/officeDocument/2006/relationships/slideLayout" Target="../slideLayouts/slideLayout3.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15.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image" Target="../media/image101.png"/><Relationship Id="rId1" Type="http://schemas.openxmlformats.org/officeDocument/2006/relationships/slideLayout" Target="../slideLayouts/slideLayout3.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16.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image" Target="../media/image108.png"/><Relationship Id="rId1" Type="http://schemas.openxmlformats.org/officeDocument/2006/relationships/slideLayout" Target="../slideLayouts/slideLayout3.xml"/><Relationship Id="rId6" Type="http://schemas.openxmlformats.org/officeDocument/2006/relationships/image" Target="../media/image112.png"/><Relationship Id="rId5" Type="http://schemas.openxmlformats.org/officeDocument/2006/relationships/image" Target="../media/image111.png"/><Relationship Id="rId10" Type="http://schemas.openxmlformats.org/officeDocument/2006/relationships/image" Target="../media/image116.png"/><Relationship Id="rId4" Type="http://schemas.openxmlformats.org/officeDocument/2006/relationships/image" Target="../media/image110.png"/><Relationship Id="rId9" Type="http://schemas.openxmlformats.org/officeDocument/2006/relationships/image" Target="../media/image115.png"/></Relationships>
</file>

<file path=ppt/slides/_rels/slide17.xml.rels><?xml version="1.0" encoding="UTF-8" standalone="yes"?>
<Relationships xmlns="http://schemas.openxmlformats.org/package/2006/relationships"><Relationship Id="rId8" Type="http://schemas.openxmlformats.org/officeDocument/2006/relationships/image" Target="../media/image123.jpeg"/><Relationship Id="rId13" Type="http://schemas.openxmlformats.org/officeDocument/2006/relationships/image" Target="../media/image128.png"/><Relationship Id="rId3" Type="http://schemas.openxmlformats.org/officeDocument/2006/relationships/image" Target="../media/image118.jpeg"/><Relationship Id="rId7" Type="http://schemas.openxmlformats.org/officeDocument/2006/relationships/image" Target="../media/image122.jpeg"/><Relationship Id="rId12" Type="http://schemas.openxmlformats.org/officeDocument/2006/relationships/image" Target="../media/image127.jpeg"/><Relationship Id="rId2" Type="http://schemas.openxmlformats.org/officeDocument/2006/relationships/image" Target="../media/image117.jpeg"/><Relationship Id="rId1" Type="http://schemas.openxmlformats.org/officeDocument/2006/relationships/slideLayout" Target="../slideLayouts/slideLayout3.xml"/><Relationship Id="rId6" Type="http://schemas.openxmlformats.org/officeDocument/2006/relationships/image" Target="../media/image121.jpeg"/><Relationship Id="rId11" Type="http://schemas.openxmlformats.org/officeDocument/2006/relationships/image" Target="../media/image126.png"/><Relationship Id="rId5" Type="http://schemas.openxmlformats.org/officeDocument/2006/relationships/image" Target="../media/image120.jpeg"/><Relationship Id="rId10" Type="http://schemas.openxmlformats.org/officeDocument/2006/relationships/image" Target="../media/image125.png"/><Relationship Id="rId4" Type="http://schemas.openxmlformats.org/officeDocument/2006/relationships/image" Target="../media/image119.png"/><Relationship Id="rId9" Type="http://schemas.openxmlformats.org/officeDocument/2006/relationships/image" Target="../media/image1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172789" y="2545170"/>
            <a:ext cx="6225540" cy="537210"/>
          </a:xfrm>
        </p:spPr>
        <p:txBody>
          <a:bodyPr>
            <a:normAutofit/>
          </a:bodyPr>
          <a:lstStyle/>
          <a:p>
            <a:r>
              <a:rPr kumimoji="1" lang="ja-JP" altLang="en-US" dirty="0"/>
              <a:t>歯車勉強会</a:t>
            </a:r>
          </a:p>
        </p:txBody>
      </p:sp>
      <p:sp>
        <p:nvSpPr>
          <p:cNvPr id="8" name="サブタイトル 7"/>
          <p:cNvSpPr>
            <a:spLocks noGrp="1"/>
          </p:cNvSpPr>
          <p:nvPr>
            <p:ph type="subTitle" idx="1"/>
          </p:nvPr>
        </p:nvSpPr>
        <p:spPr>
          <a:xfrm>
            <a:off x="590085" y="3072387"/>
            <a:ext cx="2200708" cy="1529426"/>
          </a:xfrm>
        </p:spPr>
        <p:txBody>
          <a:bodyPr/>
          <a:lstStyle/>
          <a:p>
            <a:r>
              <a:rPr kumimoji="1" lang="ja-JP" altLang="en-US" dirty="0">
                <a:solidFill>
                  <a:schemeClr val="tx1"/>
                </a:solidFill>
              </a:rPr>
              <a:t>歯車とは</a:t>
            </a:r>
            <a:r>
              <a:rPr kumimoji="1" lang="ja-JP" altLang="en-US" dirty="0" err="1">
                <a:solidFill>
                  <a:schemeClr val="tx1"/>
                </a:solidFill>
              </a:rPr>
              <a:t>、、</a:t>
            </a:r>
            <a:endParaRPr kumimoji="1" lang="en-US" altLang="ja-JP" dirty="0">
              <a:solidFill>
                <a:schemeClr val="tx1"/>
              </a:solidFill>
            </a:endParaRPr>
          </a:p>
          <a:p>
            <a:r>
              <a:rPr lang="ja-JP" altLang="en-US" dirty="0">
                <a:solidFill>
                  <a:schemeClr val="tx1"/>
                </a:solidFill>
              </a:rPr>
              <a:t>歯車の種類・各部名称</a:t>
            </a:r>
            <a:endParaRPr lang="en-US" altLang="ja-JP" dirty="0">
              <a:solidFill>
                <a:schemeClr val="tx1"/>
              </a:solidFill>
            </a:endParaRPr>
          </a:p>
          <a:p>
            <a:r>
              <a:rPr kumimoji="1" lang="ja-JP" altLang="en-US" dirty="0">
                <a:solidFill>
                  <a:schemeClr val="tx1"/>
                </a:solidFill>
              </a:rPr>
              <a:t>歯車の精度</a:t>
            </a:r>
            <a:endParaRPr lang="en-US" altLang="ja-JP" dirty="0">
              <a:solidFill>
                <a:schemeClr val="tx1"/>
              </a:solidFill>
            </a:endParaRPr>
          </a:p>
          <a:p>
            <a:r>
              <a:rPr kumimoji="1" lang="ja-JP" altLang="en-US" dirty="0">
                <a:solidFill>
                  <a:schemeClr val="tx1"/>
                </a:solidFill>
              </a:rPr>
              <a:t>歯車材料・熱処理・強度</a:t>
            </a:r>
            <a:endParaRPr kumimoji="1" lang="en-US" altLang="ja-JP" dirty="0">
              <a:solidFill>
                <a:schemeClr val="tx1"/>
              </a:solidFill>
            </a:endParaRPr>
          </a:p>
          <a:p>
            <a:r>
              <a:rPr lang="ja-JP" altLang="en-US" dirty="0">
                <a:solidFill>
                  <a:schemeClr val="tx1"/>
                </a:solidFill>
              </a:rPr>
              <a:t>歯車の加工</a:t>
            </a:r>
            <a:endParaRPr lang="en-US" altLang="ja-JP" dirty="0">
              <a:solidFill>
                <a:schemeClr val="tx1"/>
              </a:solidFill>
            </a:endParaRPr>
          </a:p>
          <a:p>
            <a:endParaRPr kumimoji="1" lang="en-US" altLang="ja-JP" dirty="0"/>
          </a:p>
          <a:p>
            <a:endParaRPr kumimoji="1" lang="en-US" altLang="ja-JP" dirty="0"/>
          </a:p>
          <a:p>
            <a:endParaRPr kumimoji="1" lang="ja-JP" altLang="en-US" dirty="0"/>
          </a:p>
        </p:txBody>
      </p:sp>
      <p:sp>
        <p:nvSpPr>
          <p:cNvPr id="4" name="Rectangle 8">
            <a:extLst>
              <a:ext uri="{FF2B5EF4-FFF2-40B4-BE49-F238E27FC236}">
                <a16:creationId xmlns:a16="http://schemas.microsoft.com/office/drawing/2014/main" id="{C23A4C42-8706-4F8D-9ADF-4784E76A7CA0}"/>
              </a:ext>
            </a:extLst>
          </p:cNvPr>
          <p:cNvSpPr>
            <a:spLocks noChangeArrowheads="1"/>
          </p:cNvSpPr>
          <p:nvPr/>
        </p:nvSpPr>
        <p:spPr bwMode="auto">
          <a:xfrm>
            <a:off x="3176780" y="4307887"/>
            <a:ext cx="1769559" cy="83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buFont typeface="Wingdings" panose="05000000000000000000" pitchFamily="2" charset="2"/>
              <a:buNone/>
            </a:pPr>
            <a:r>
              <a:rPr lang="ja-JP" altLang="en-US" sz="1050" dirty="0">
                <a:latin typeface="Meiryo UI" panose="020B0604030504040204" pitchFamily="50" charset="-128"/>
                <a:ea typeface="Meiryo UI" panose="020B0604030504040204" pitchFamily="50" charset="-128"/>
              </a:rPr>
              <a:t>九州武蔵精密株式会社</a:t>
            </a:r>
            <a:endParaRPr lang="en-US" altLang="ja-JP" sz="1050" dirty="0">
              <a:latin typeface="Meiryo UI" panose="020B0604030504040204" pitchFamily="50" charset="-128"/>
              <a:ea typeface="Meiryo UI" panose="020B0604030504040204" pitchFamily="50" charset="-128"/>
            </a:endParaRPr>
          </a:p>
          <a:p>
            <a:pPr algn="ctr" eaLnBrk="1" hangingPunct="1">
              <a:buFont typeface="Wingdings" panose="05000000000000000000" pitchFamily="2" charset="2"/>
              <a:buNone/>
            </a:pPr>
            <a:r>
              <a:rPr lang="ja-JP" altLang="en-US" sz="1050" dirty="0">
                <a:latin typeface="Meiryo UI" panose="020B0604030504040204" pitchFamily="50" charset="-128"/>
                <a:ea typeface="Meiryo UI" panose="020B0604030504040204" pitchFamily="50" charset="-128"/>
              </a:rPr>
              <a:t>技術部　生産技術課</a:t>
            </a:r>
            <a:endParaRPr lang="en-US" altLang="ja-JP" sz="1050" dirty="0">
              <a:latin typeface="Meiryo UI" panose="020B0604030504040204" pitchFamily="50" charset="-128"/>
              <a:ea typeface="Meiryo UI" panose="020B0604030504040204" pitchFamily="50" charset="-128"/>
            </a:endParaRPr>
          </a:p>
          <a:p>
            <a:pPr algn="ctr" eaLnBrk="1" hangingPunct="1">
              <a:buFont typeface="Wingdings" panose="05000000000000000000" pitchFamily="2" charset="2"/>
              <a:buNone/>
            </a:pPr>
            <a:r>
              <a:rPr lang="ja-JP" altLang="en-US" sz="1050" dirty="0">
                <a:latin typeface="Meiryo UI" panose="020B0604030504040204" pitchFamily="50" charset="-128"/>
                <a:ea typeface="Meiryo UI" panose="020B0604030504040204" pitchFamily="50" charset="-128"/>
              </a:rPr>
              <a:t>　柳原</a:t>
            </a:r>
            <a:endParaRPr lang="en-US" altLang="ja-JP" sz="1050" dirty="0">
              <a:latin typeface="Meiryo UI" panose="020B0604030504040204" pitchFamily="50" charset="-128"/>
              <a:ea typeface="Meiryo UI" panose="020B0604030504040204" pitchFamily="50" charset="-128"/>
            </a:endParaRPr>
          </a:p>
          <a:p>
            <a:pPr algn="ctr" eaLnBrk="1" hangingPunct="1">
              <a:buFont typeface="Wingdings" panose="05000000000000000000" pitchFamily="2" charset="2"/>
              <a:buNone/>
            </a:pPr>
            <a:r>
              <a:rPr lang="en-US" altLang="ja-JP" sz="1050" dirty="0">
                <a:latin typeface="Meiryo UI" panose="020B0604030504040204" pitchFamily="50" charset="-128"/>
                <a:ea typeface="Meiryo UI" panose="020B0604030504040204" pitchFamily="50" charset="-128"/>
              </a:rPr>
              <a:t>2021-04-12</a:t>
            </a:r>
            <a:endParaRPr lang="ja-JP" altLang="en-US" sz="105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6BBD4625-BDCB-49B1-84FD-6473ED36B1E7}"/>
              </a:ext>
            </a:extLst>
          </p:cNvPr>
          <p:cNvSpPr/>
          <p:nvPr/>
        </p:nvSpPr>
        <p:spPr>
          <a:xfrm>
            <a:off x="0" y="4601813"/>
            <a:ext cx="2200708" cy="5263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引用資料　歯車勉強会中級編</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en-US" altLang="ja-JP" sz="1000" dirty="0">
                <a:solidFill>
                  <a:schemeClr val="tx1"/>
                </a:solidFill>
                <a:latin typeface="Meiryo UI" panose="020B0604030504040204" pitchFamily="50" charset="-128"/>
                <a:ea typeface="Meiryo UI" panose="020B0604030504040204" pitchFamily="50" charset="-128"/>
              </a:rPr>
              <a:t>KHK</a:t>
            </a:r>
            <a:r>
              <a:rPr kumimoji="1" lang="ja-JP" altLang="en-US" sz="1000" dirty="0">
                <a:solidFill>
                  <a:schemeClr val="tx1"/>
                </a:solidFill>
                <a:latin typeface="Meiryo UI" panose="020B0604030504040204" pitchFamily="50" charset="-128"/>
                <a:ea typeface="Meiryo UI" panose="020B0604030504040204" pitchFamily="50" charset="-128"/>
              </a:rPr>
              <a:t>歯車資料</a:t>
            </a:r>
          </a:p>
        </p:txBody>
      </p:sp>
      <p:pic>
        <p:nvPicPr>
          <p:cNvPr id="7" name="Picture 4" descr="https://upload.wikimedia.org/wikipedia/commons/e/ee/Epicyclic_gear_small.png">
            <a:extLst>
              <a:ext uri="{FF2B5EF4-FFF2-40B4-BE49-F238E27FC236}">
                <a16:creationId xmlns:a16="http://schemas.microsoft.com/office/drawing/2014/main" id="{716FB0CE-D41F-4169-8646-DC4D4814601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447874" y="2076118"/>
            <a:ext cx="1395220" cy="1428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451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歯車の材料と熱</a:t>
            </a:r>
            <a:r>
              <a:rPr lang="ja-JP" altLang="en-US" dirty="0"/>
              <a:t>処理</a:t>
            </a:r>
            <a:endParaRPr kumimoji="1" lang="ja-JP" altLang="en-US" dirty="0"/>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10</a:t>
            </a:fld>
            <a:endParaRPr kumimoji="1" lang="ja-JP" altLang="en-US" dirty="0"/>
          </a:p>
        </p:txBody>
      </p:sp>
      <p:pic>
        <p:nvPicPr>
          <p:cNvPr id="7" name="図 6">
            <a:extLst>
              <a:ext uri="{FF2B5EF4-FFF2-40B4-BE49-F238E27FC236}">
                <a16:creationId xmlns:a16="http://schemas.microsoft.com/office/drawing/2014/main" id="{CF1AB892-1CB9-49B6-83D3-56F6A9EAEB9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92522" y="805636"/>
            <a:ext cx="1644450" cy="1343515"/>
          </a:xfrm>
          <a:prstGeom prst="rect">
            <a:avLst/>
          </a:prstGeom>
        </p:spPr>
      </p:pic>
      <p:graphicFrame>
        <p:nvGraphicFramePr>
          <p:cNvPr id="9" name="表 8">
            <a:extLst>
              <a:ext uri="{FF2B5EF4-FFF2-40B4-BE49-F238E27FC236}">
                <a16:creationId xmlns:a16="http://schemas.microsoft.com/office/drawing/2014/main" id="{1FA52488-D463-4DDA-AC25-CC48EC0C8206}"/>
              </a:ext>
            </a:extLst>
          </p:cNvPr>
          <p:cNvGraphicFramePr>
            <a:graphicFrameLocks noGrp="1"/>
          </p:cNvGraphicFramePr>
          <p:nvPr>
            <p:extLst>
              <p:ext uri="{D42A27DB-BD31-4B8C-83A1-F6EECF244321}">
                <p14:modId xmlns:p14="http://schemas.microsoft.com/office/powerpoint/2010/main" val="776202195"/>
              </p:ext>
            </p:extLst>
          </p:nvPr>
        </p:nvGraphicFramePr>
        <p:xfrm>
          <a:off x="97789" y="518160"/>
          <a:ext cx="2587411" cy="1863633"/>
        </p:xfrm>
        <a:graphic>
          <a:graphicData uri="http://schemas.openxmlformats.org/drawingml/2006/table">
            <a:tbl>
              <a:tblPr firstRow="1" bandRow="1">
                <a:tableStyleId>{5C22544A-7EE6-4342-B048-85BDC9FD1C3A}</a:tableStyleId>
              </a:tblPr>
              <a:tblGrid>
                <a:gridCol w="2587411">
                  <a:extLst>
                    <a:ext uri="{9D8B030D-6E8A-4147-A177-3AD203B41FA5}">
                      <a16:colId xmlns:a16="http://schemas.microsoft.com/office/drawing/2014/main" val="3462743255"/>
                    </a:ext>
                  </a:extLst>
                </a:gridCol>
              </a:tblGrid>
              <a:tr h="226854">
                <a:tc>
                  <a:txBody>
                    <a:bodyPr/>
                    <a:lstStyle/>
                    <a:p>
                      <a:r>
                        <a:rPr kumimoji="1" lang="ja-JP" altLang="en-US" sz="900" b="0" dirty="0">
                          <a:solidFill>
                            <a:schemeClr val="tx1"/>
                          </a:solidFill>
                          <a:latin typeface="Meiryo UI" panose="020B0604030504040204" pitchFamily="50" charset="-128"/>
                          <a:ea typeface="Meiryo UI" panose="020B0604030504040204" pitchFamily="50" charset="-128"/>
                        </a:rPr>
                        <a:t>代表的な金属材料</a:t>
                      </a:r>
                      <a:endParaRPr kumimoji="1" lang="en-US" altLang="ja-JP" sz="9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745033"/>
                  </a:ext>
                </a:extLst>
              </a:tr>
              <a:tr h="20795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S45C </a:t>
                      </a:r>
                      <a:r>
                        <a:rPr kumimoji="1" lang="ja-JP" altLang="en-US" sz="800" b="0" dirty="0">
                          <a:solidFill>
                            <a:schemeClr val="tx1"/>
                          </a:solidFill>
                          <a:latin typeface="Meiryo UI" panose="020B0604030504040204" pitchFamily="50" charset="-128"/>
                          <a:ea typeface="Meiryo UI" panose="020B0604030504040204" pitchFamily="50" charset="-128"/>
                        </a:rPr>
                        <a:t>（機械構造用炭素鋼）</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3165711"/>
                  </a:ext>
                </a:extLst>
              </a:tr>
              <a:tr h="542699">
                <a:tc>
                  <a:txBody>
                    <a:bodyPr/>
                    <a:lstStyle/>
                    <a:p>
                      <a:r>
                        <a:rPr kumimoji="1" lang="en-US" altLang="ja-JP" sz="800" b="0" dirty="0">
                          <a:solidFill>
                            <a:schemeClr val="tx1"/>
                          </a:solidFill>
                          <a:latin typeface="Meiryo UI" panose="020B0604030504040204" pitchFamily="50" charset="-128"/>
                          <a:ea typeface="Meiryo UI" panose="020B0604030504040204" pitchFamily="50" charset="-128"/>
                        </a:rPr>
                        <a:t>S45C</a:t>
                      </a:r>
                      <a:r>
                        <a:rPr kumimoji="1" lang="ja-JP" altLang="en-US" sz="800" b="0" dirty="0">
                          <a:solidFill>
                            <a:schemeClr val="tx1"/>
                          </a:solidFill>
                          <a:latin typeface="Meiryo UI" panose="020B0604030504040204" pitchFamily="50" charset="-128"/>
                          <a:ea typeface="Meiryo UI" panose="020B0604030504040204" pitchFamily="50" charset="-128"/>
                        </a:rPr>
                        <a:t>は中程度（</a:t>
                      </a:r>
                      <a:r>
                        <a:rPr kumimoji="1" lang="en-US" altLang="ja-JP" sz="800" b="0" dirty="0">
                          <a:solidFill>
                            <a:schemeClr val="tx1"/>
                          </a:solidFill>
                          <a:latin typeface="Meiryo UI" panose="020B0604030504040204" pitchFamily="50" charset="-128"/>
                          <a:ea typeface="Meiryo UI" panose="020B0604030504040204" pitchFamily="50" charset="-128"/>
                        </a:rPr>
                        <a:t>0.45%</a:t>
                      </a:r>
                      <a:r>
                        <a:rPr kumimoji="1" lang="ja-JP" altLang="en-US" sz="800" b="0" dirty="0">
                          <a:solidFill>
                            <a:schemeClr val="tx1"/>
                          </a:solidFill>
                          <a:latin typeface="Meiryo UI" panose="020B0604030504040204" pitchFamily="50" charset="-128"/>
                          <a:ea typeface="Meiryo UI" panose="020B0604030504040204" pitchFamily="50" charset="-128"/>
                        </a:rPr>
                        <a:t>）の炭素を含んだ鋼（スチール）の代表選手です。大変入手しやすい材料で、平歯車、はす</a:t>
                      </a:r>
                      <a:r>
                        <a:rPr kumimoji="1" lang="ja-JP" altLang="en-US" sz="800" b="0" dirty="0" err="1">
                          <a:solidFill>
                            <a:schemeClr val="tx1"/>
                          </a:solidFill>
                          <a:latin typeface="Meiryo UI" panose="020B0604030504040204" pitchFamily="50" charset="-128"/>
                          <a:ea typeface="Meiryo UI" panose="020B0604030504040204" pitchFamily="50" charset="-128"/>
                        </a:rPr>
                        <a:t>ば</a:t>
                      </a:r>
                      <a:r>
                        <a:rPr kumimoji="1" lang="ja-JP" altLang="en-US" sz="800" b="0" dirty="0">
                          <a:solidFill>
                            <a:schemeClr val="tx1"/>
                          </a:solidFill>
                          <a:latin typeface="Meiryo UI" panose="020B0604030504040204" pitchFamily="50" charset="-128"/>
                          <a:ea typeface="Meiryo UI" panose="020B0604030504040204" pitchFamily="50" charset="-128"/>
                        </a:rPr>
                        <a:t>歯車、ラック、かさ歯車、ウオームなど各種の歯車に使われる</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7918690"/>
                  </a:ext>
                </a:extLst>
              </a:tr>
              <a:tr h="20795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SCM440</a:t>
                      </a:r>
                      <a:r>
                        <a:rPr kumimoji="1" lang="ja-JP" altLang="en-US" sz="800" b="0" dirty="0">
                          <a:solidFill>
                            <a:schemeClr val="tx1"/>
                          </a:solidFill>
                          <a:latin typeface="Meiryo UI" panose="020B0604030504040204" pitchFamily="50" charset="-128"/>
                          <a:ea typeface="Meiryo UI" panose="020B0604030504040204" pitchFamily="50" charset="-128"/>
                        </a:rPr>
                        <a:t>（クロムモリブデン合金鋼）</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0260167"/>
                  </a:ext>
                </a:extLst>
              </a:tr>
              <a:tr h="661647">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中程度の炭素（</a:t>
                      </a:r>
                      <a:r>
                        <a:rPr kumimoji="1" lang="en-US" altLang="ja-JP" sz="800" b="0" dirty="0">
                          <a:solidFill>
                            <a:schemeClr val="tx1"/>
                          </a:solidFill>
                          <a:latin typeface="Meiryo UI" panose="020B0604030504040204" pitchFamily="50" charset="-128"/>
                          <a:ea typeface="Meiryo UI" panose="020B0604030504040204" pitchFamily="50" charset="-128"/>
                        </a:rPr>
                        <a:t>C</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0.40</a:t>
                      </a:r>
                      <a:r>
                        <a:rPr kumimoji="1" lang="ja-JP" altLang="en-US" sz="800" b="0" dirty="0">
                          <a:solidFill>
                            <a:schemeClr val="tx1"/>
                          </a:solidFill>
                          <a:latin typeface="Meiryo UI" panose="020B0604030504040204" pitchFamily="50" charset="-128"/>
                          <a:ea typeface="Meiryo UI" panose="020B0604030504040204" pitchFamily="50" charset="-128"/>
                        </a:rPr>
                        <a:t>％）を含有し、クロム</a:t>
                      </a:r>
                      <a:r>
                        <a:rPr kumimoji="1" lang="en-US" altLang="ja-JP" sz="800" b="0" dirty="0">
                          <a:solidFill>
                            <a:schemeClr val="tx1"/>
                          </a:solidFill>
                          <a:latin typeface="Meiryo UI" panose="020B0604030504040204" pitchFamily="50" charset="-128"/>
                          <a:ea typeface="Meiryo UI" panose="020B0604030504040204" pitchFamily="50" charset="-128"/>
                        </a:rPr>
                        <a:t>/</a:t>
                      </a:r>
                      <a:r>
                        <a:rPr kumimoji="1" lang="ja-JP" altLang="en-US" sz="800" b="0" dirty="0">
                          <a:solidFill>
                            <a:schemeClr val="tx1"/>
                          </a:solidFill>
                          <a:latin typeface="Meiryo UI" panose="020B0604030504040204" pitchFamily="50" charset="-128"/>
                          <a:ea typeface="Meiryo UI" panose="020B0604030504040204" pitchFamily="50" charset="-128"/>
                        </a:rPr>
                        <a:t>モリブデンなどの成分も含んだ合金鋼</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en-US" altLang="ja-JP" sz="800" b="0" dirty="0">
                          <a:solidFill>
                            <a:schemeClr val="tx1"/>
                          </a:solidFill>
                          <a:latin typeface="Meiryo UI" panose="020B0604030504040204" pitchFamily="50" charset="-128"/>
                          <a:ea typeface="Meiryo UI" panose="020B0604030504040204" pitchFamily="50" charset="-128"/>
                        </a:rPr>
                        <a:t>S45C</a:t>
                      </a:r>
                      <a:r>
                        <a:rPr kumimoji="1" lang="ja-JP" altLang="en-US" sz="800" b="0" dirty="0">
                          <a:solidFill>
                            <a:schemeClr val="tx1"/>
                          </a:solidFill>
                          <a:latin typeface="Meiryo UI" panose="020B0604030504040204" pitchFamily="50" charset="-128"/>
                          <a:ea typeface="Meiryo UI" panose="020B0604030504040204" pitchFamily="50" charset="-128"/>
                        </a:rPr>
                        <a:t>より強い材料で、調質や高周波焼き入れして硬度を高め</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各種歯車に使用します</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918956"/>
                  </a:ext>
                </a:extLst>
              </a:tr>
            </a:tbl>
          </a:graphicData>
        </a:graphic>
      </p:graphicFrame>
      <p:graphicFrame>
        <p:nvGraphicFramePr>
          <p:cNvPr id="10" name="表 9">
            <a:extLst>
              <a:ext uri="{FF2B5EF4-FFF2-40B4-BE49-F238E27FC236}">
                <a16:creationId xmlns:a16="http://schemas.microsoft.com/office/drawing/2014/main" id="{3A786D0A-ABFB-44B6-8E4C-10A07EC0DFD8}"/>
              </a:ext>
            </a:extLst>
          </p:cNvPr>
          <p:cNvGraphicFramePr>
            <a:graphicFrameLocks noGrp="1"/>
          </p:cNvGraphicFramePr>
          <p:nvPr>
            <p:extLst>
              <p:ext uri="{D42A27DB-BD31-4B8C-83A1-F6EECF244321}">
                <p14:modId xmlns:p14="http://schemas.microsoft.com/office/powerpoint/2010/main" val="2473171942"/>
              </p:ext>
            </p:extLst>
          </p:nvPr>
        </p:nvGraphicFramePr>
        <p:xfrm>
          <a:off x="114876" y="2388425"/>
          <a:ext cx="4428493" cy="1636960"/>
        </p:xfrm>
        <a:graphic>
          <a:graphicData uri="http://schemas.openxmlformats.org/drawingml/2006/table">
            <a:tbl>
              <a:tblPr firstRow="1" bandRow="1">
                <a:tableStyleId>{5C22544A-7EE6-4342-B048-85BDC9FD1C3A}</a:tableStyleId>
              </a:tblPr>
              <a:tblGrid>
                <a:gridCol w="4428493">
                  <a:extLst>
                    <a:ext uri="{9D8B030D-6E8A-4147-A177-3AD203B41FA5}">
                      <a16:colId xmlns:a16="http://schemas.microsoft.com/office/drawing/2014/main" val="3462743255"/>
                    </a:ext>
                  </a:extLst>
                </a:gridCol>
              </a:tblGrid>
              <a:tr h="234868">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SCM415</a:t>
                      </a:r>
                      <a:r>
                        <a:rPr kumimoji="1" lang="ja-JP" altLang="en-US" sz="800" b="0" dirty="0">
                          <a:solidFill>
                            <a:schemeClr val="tx1"/>
                          </a:solidFill>
                          <a:latin typeface="Meiryo UI" panose="020B0604030504040204" pitchFamily="50" charset="-128"/>
                          <a:ea typeface="Meiryo UI" panose="020B0604030504040204" pitchFamily="50" charset="-128"/>
                        </a:rPr>
                        <a:t>（クロムモリブデン合金鋼）</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3165711"/>
                  </a:ext>
                </a:extLst>
              </a:tr>
              <a:tr h="370096">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低炭素合金鋼（</a:t>
                      </a:r>
                      <a:r>
                        <a:rPr kumimoji="1" lang="en-US" altLang="ja-JP" sz="800" b="0" dirty="0">
                          <a:solidFill>
                            <a:schemeClr val="tx1"/>
                          </a:solidFill>
                          <a:latin typeface="Meiryo UI" panose="020B0604030504040204" pitchFamily="50" charset="-128"/>
                          <a:ea typeface="Meiryo UI" panose="020B0604030504040204" pitchFamily="50" charset="-128"/>
                        </a:rPr>
                        <a:t>C=0.15%</a:t>
                      </a:r>
                      <a:r>
                        <a:rPr kumimoji="1" lang="ja-JP" altLang="en-US" sz="800" b="0" dirty="0">
                          <a:solidFill>
                            <a:schemeClr val="tx1"/>
                          </a:solidFill>
                          <a:latin typeface="Meiryo UI" panose="020B0604030504040204" pitchFamily="50" charset="-128"/>
                          <a:ea typeface="Meiryo UI" panose="020B0604030504040204" pitchFamily="50" charset="-128"/>
                        </a:rPr>
                        <a:t>）の代表です。一般的には、浸炭焼き入れして使用します</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en-US" altLang="ja-JP" sz="800" b="0" dirty="0">
                          <a:solidFill>
                            <a:schemeClr val="tx1"/>
                          </a:solidFill>
                          <a:latin typeface="Meiryo UI" panose="020B0604030504040204" pitchFamily="50" charset="-128"/>
                          <a:ea typeface="Meiryo UI" panose="020B0604030504040204" pitchFamily="50" charset="-128"/>
                        </a:rPr>
                        <a:t>S45C</a:t>
                      </a:r>
                      <a:r>
                        <a:rPr kumimoji="1" lang="ja-JP" altLang="en-US" sz="800" b="0" dirty="0">
                          <a:solidFill>
                            <a:schemeClr val="tx1"/>
                          </a:solidFill>
                          <a:latin typeface="Meiryo UI" panose="020B0604030504040204" pitchFamily="50" charset="-128"/>
                          <a:ea typeface="Meiryo UI" panose="020B0604030504040204" pitchFamily="50" charset="-128"/>
                        </a:rPr>
                        <a:t>や</a:t>
                      </a:r>
                      <a:r>
                        <a:rPr kumimoji="1" lang="en-US" altLang="ja-JP" sz="800" b="0" dirty="0">
                          <a:solidFill>
                            <a:schemeClr val="tx1"/>
                          </a:solidFill>
                          <a:latin typeface="Meiryo UI" panose="020B0604030504040204" pitchFamily="50" charset="-128"/>
                          <a:ea typeface="Meiryo UI" panose="020B0604030504040204" pitchFamily="50" charset="-128"/>
                        </a:rPr>
                        <a:t>SCM440</a:t>
                      </a:r>
                      <a:r>
                        <a:rPr kumimoji="1" lang="ja-JP" altLang="en-US" sz="800" b="0" dirty="0">
                          <a:solidFill>
                            <a:schemeClr val="tx1"/>
                          </a:solidFill>
                          <a:latin typeface="Meiryo UI" panose="020B0604030504040204" pitchFamily="50" charset="-128"/>
                          <a:ea typeface="Meiryo UI" panose="020B0604030504040204" pitchFamily="50" charset="-128"/>
                        </a:rPr>
                        <a:t>よりも強い材料です。表面硬度は</a:t>
                      </a:r>
                      <a:r>
                        <a:rPr kumimoji="1" lang="en-US" altLang="ja-JP" sz="800" b="0" dirty="0">
                          <a:solidFill>
                            <a:schemeClr val="tx1"/>
                          </a:solidFill>
                          <a:latin typeface="Meiryo UI" panose="020B0604030504040204" pitchFamily="50" charset="-128"/>
                          <a:ea typeface="Meiryo UI" panose="020B0604030504040204" pitchFamily="50" charset="-128"/>
                        </a:rPr>
                        <a:t>55</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60HRC</a:t>
                      </a:r>
                      <a:r>
                        <a:rPr kumimoji="1" lang="ja-JP" altLang="en-US" sz="800" b="0" dirty="0">
                          <a:solidFill>
                            <a:schemeClr val="tx1"/>
                          </a:solidFill>
                          <a:latin typeface="Meiryo UI" panose="020B0604030504040204" pitchFamily="50" charset="-128"/>
                          <a:ea typeface="Meiryo UI" panose="020B0604030504040204" pitchFamily="50" charset="-128"/>
                        </a:rPr>
                        <a:t>くらいで使用します</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7918690"/>
                  </a:ext>
                </a:extLst>
              </a:tr>
              <a:tr h="234868">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SUS303</a:t>
                      </a:r>
                      <a:r>
                        <a:rPr kumimoji="1" lang="ja-JP" altLang="en-US" sz="800" b="0" dirty="0">
                          <a:solidFill>
                            <a:schemeClr val="tx1"/>
                          </a:solidFill>
                          <a:latin typeface="Meiryo UI" panose="020B0604030504040204" pitchFamily="50" charset="-128"/>
                          <a:ea typeface="Meiryo UI" panose="020B0604030504040204" pitchFamily="50" charset="-128"/>
                        </a:rPr>
                        <a:t>（ステンレススチール：</a:t>
                      </a:r>
                      <a:r>
                        <a:rPr kumimoji="1" lang="en-US" altLang="ja-JP" sz="800" b="0" dirty="0">
                          <a:solidFill>
                            <a:schemeClr val="tx1"/>
                          </a:solidFill>
                          <a:latin typeface="Meiryo UI" panose="020B0604030504040204" pitchFamily="50" charset="-128"/>
                          <a:ea typeface="Meiryo UI" panose="020B0604030504040204" pitchFamily="50" charset="-128"/>
                        </a:rPr>
                        <a:t>18Cr-8Ni</a:t>
                      </a:r>
                      <a:r>
                        <a:rPr kumimoji="1" lang="ja-JP" altLang="en-US" sz="800" b="0" dirty="0">
                          <a:solidFill>
                            <a:schemeClr val="tx1"/>
                          </a:solidFill>
                          <a:latin typeface="Meiryo UI" panose="020B0604030504040204" pitchFamily="50" charset="-128"/>
                          <a:ea typeface="Meiryo UI" panose="020B0604030504040204" pitchFamily="50" charset="-128"/>
                        </a:rPr>
                        <a:t>鋼）</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0260167"/>
                  </a:ext>
                </a:extLst>
              </a:tr>
              <a:tr h="797128">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ステンレススチールという名前の通り、錆が発生しにくい鋼（スチール）です</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オーステナイト系のステンレス鋼で基本的には非磁性です</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錆の発生をきらう食品機械などの歯車に使われる</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似たような成分の材料に</a:t>
                      </a:r>
                      <a:r>
                        <a:rPr kumimoji="1" lang="en-US" altLang="ja-JP" sz="800" b="0" dirty="0">
                          <a:solidFill>
                            <a:schemeClr val="tx1"/>
                          </a:solidFill>
                          <a:latin typeface="Meiryo UI" panose="020B0604030504040204" pitchFamily="50" charset="-128"/>
                          <a:ea typeface="Meiryo UI" panose="020B0604030504040204" pitchFamily="50" charset="-128"/>
                        </a:rPr>
                        <a:t>SUS304</a:t>
                      </a:r>
                      <a:r>
                        <a:rPr kumimoji="1" lang="ja-JP" altLang="en-US" sz="800" b="0" dirty="0">
                          <a:solidFill>
                            <a:schemeClr val="tx1"/>
                          </a:solidFill>
                          <a:latin typeface="Meiryo UI" panose="020B0604030504040204" pitchFamily="50" charset="-128"/>
                          <a:ea typeface="Meiryo UI" panose="020B0604030504040204" pitchFamily="50" charset="-128"/>
                        </a:rPr>
                        <a:t>というステンレス鋼がありますが、これは</a:t>
                      </a:r>
                      <a:r>
                        <a:rPr kumimoji="1" lang="en-US" altLang="ja-JP" sz="800" b="0" dirty="0">
                          <a:solidFill>
                            <a:schemeClr val="tx1"/>
                          </a:solidFill>
                          <a:latin typeface="Meiryo UI" panose="020B0604030504040204" pitchFamily="50" charset="-128"/>
                          <a:ea typeface="Meiryo UI" panose="020B0604030504040204" pitchFamily="50" charset="-128"/>
                        </a:rPr>
                        <a:t>SUS303</a:t>
                      </a:r>
                      <a:r>
                        <a:rPr kumimoji="1" lang="ja-JP" altLang="en-US" sz="800" b="0" dirty="0">
                          <a:solidFill>
                            <a:schemeClr val="tx1"/>
                          </a:solidFill>
                          <a:latin typeface="Meiryo UI" panose="020B0604030504040204" pitchFamily="50" charset="-128"/>
                          <a:ea typeface="Meiryo UI" panose="020B0604030504040204" pitchFamily="50" charset="-128"/>
                        </a:rPr>
                        <a:t>より耐食性がすぐれています</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918956"/>
                  </a:ext>
                </a:extLst>
              </a:tr>
            </a:tbl>
          </a:graphicData>
        </a:graphic>
      </p:graphicFrame>
      <p:graphicFrame>
        <p:nvGraphicFramePr>
          <p:cNvPr id="11" name="表 10">
            <a:extLst>
              <a:ext uri="{FF2B5EF4-FFF2-40B4-BE49-F238E27FC236}">
                <a16:creationId xmlns:a16="http://schemas.microsoft.com/office/drawing/2014/main" id="{2FC95B58-5FC3-4CDA-AA3A-FBD3D7F4F184}"/>
              </a:ext>
            </a:extLst>
          </p:cNvPr>
          <p:cNvGraphicFramePr>
            <a:graphicFrameLocks noGrp="1"/>
          </p:cNvGraphicFramePr>
          <p:nvPr>
            <p:extLst>
              <p:ext uri="{D42A27DB-BD31-4B8C-83A1-F6EECF244321}">
                <p14:modId xmlns:p14="http://schemas.microsoft.com/office/powerpoint/2010/main" val="2095867574"/>
              </p:ext>
            </p:extLst>
          </p:nvPr>
        </p:nvGraphicFramePr>
        <p:xfrm>
          <a:off x="114876" y="3885937"/>
          <a:ext cx="4351757" cy="669208"/>
        </p:xfrm>
        <a:graphic>
          <a:graphicData uri="http://schemas.openxmlformats.org/drawingml/2006/table">
            <a:tbl>
              <a:tblPr firstRow="1" bandRow="1">
                <a:tableStyleId>{5C22544A-7EE6-4342-B048-85BDC9FD1C3A}</a:tableStyleId>
              </a:tblPr>
              <a:tblGrid>
                <a:gridCol w="4351757">
                  <a:extLst>
                    <a:ext uri="{9D8B030D-6E8A-4147-A177-3AD203B41FA5}">
                      <a16:colId xmlns:a16="http://schemas.microsoft.com/office/drawing/2014/main" val="3462743255"/>
                    </a:ext>
                  </a:extLst>
                </a:gridCol>
              </a:tblGrid>
              <a:tr h="234868">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■銅合金鋳物</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3165711"/>
                  </a:ext>
                </a:extLst>
              </a:tr>
              <a:tr h="41148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ウオームホイールの材料としてよく使われる。</a:t>
                      </a:r>
                      <a:r>
                        <a:rPr kumimoji="1" lang="ja-JP" altLang="en-US" sz="800" b="0" dirty="0" err="1">
                          <a:solidFill>
                            <a:schemeClr val="tx1"/>
                          </a:solidFill>
                          <a:latin typeface="Meiryo UI" panose="020B0604030504040204" pitchFamily="50" charset="-128"/>
                          <a:ea typeface="Meiryo UI" panose="020B0604030504040204" pitchFamily="50" charset="-128"/>
                        </a:rPr>
                        <a:t>りん</a:t>
                      </a:r>
                      <a:r>
                        <a:rPr kumimoji="1" lang="ja-JP" altLang="en-US" sz="800" b="0" dirty="0">
                          <a:solidFill>
                            <a:schemeClr val="tx1"/>
                          </a:solidFill>
                          <a:latin typeface="Meiryo UI" panose="020B0604030504040204" pitchFamily="50" charset="-128"/>
                          <a:ea typeface="Meiryo UI" panose="020B0604030504040204" pitchFamily="50" charset="-128"/>
                        </a:rPr>
                        <a:t>青銅鋳物（</a:t>
                      </a:r>
                      <a:r>
                        <a:rPr kumimoji="1" lang="en-US" altLang="ja-JP" sz="800" b="0" dirty="0">
                          <a:solidFill>
                            <a:schemeClr val="tx1"/>
                          </a:solidFill>
                          <a:latin typeface="Meiryo UI" panose="020B0604030504040204" pitchFamily="50" charset="-128"/>
                          <a:ea typeface="Meiryo UI" panose="020B0604030504040204" pitchFamily="50" charset="-128"/>
                        </a:rPr>
                        <a:t>CAC502</a:t>
                      </a:r>
                      <a:r>
                        <a:rPr kumimoji="1" lang="ja-JP" altLang="en-US" sz="800" b="0" dirty="0">
                          <a:solidFill>
                            <a:schemeClr val="tx1"/>
                          </a:solidFill>
                          <a:latin typeface="Meiryo UI" panose="020B0604030504040204" pitchFamily="50" charset="-128"/>
                          <a:ea typeface="Meiryo UI" panose="020B0604030504040204" pitchFamily="50" charset="-128"/>
                        </a:rPr>
                        <a:t>）やアルミニウム青銅（</a:t>
                      </a:r>
                      <a:r>
                        <a:rPr kumimoji="1" lang="en-US" altLang="ja-JP" sz="800" b="0" dirty="0">
                          <a:solidFill>
                            <a:schemeClr val="tx1"/>
                          </a:solidFill>
                          <a:latin typeface="Meiryo UI" panose="020B0604030504040204" pitchFamily="50" charset="-128"/>
                          <a:ea typeface="Meiryo UI" panose="020B0604030504040204" pitchFamily="50" charset="-128"/>
                        </a:rPr>
                        <a:t>CAC702</a:t>
                      </a:r>
                      <a:r>
                        <a:rPr kumimoji="1" lang="ja-JP" altLang="en-US" sz="800" b="0" dirty="0">
                          <a:solidFill>
                            <a:schemeClr val="tx1"/>
                          </a:solidFill>
                          <a:latin typeface="Meiryo UI" panose="020B0604030504040204" pitchFamily="50" charset="-128"/>
                          <a:ea typeface="Meiryo UI" panose="020B0604030504040204" pitchFamily="50" charset="-128"/>
                        </a:rPr>
                        <a:t>）などが一般的です。相手ウオームは</a:t>
                      </a:r>
                      <a:r>
                        <a:rPr kumimoji="1" lang="en-US" altLang="ja-JP" sz="800" b="0" dirty="0">
                          <a:solidFill>
                            <a:schemeClr val="tx1"/>
                          </a:solidFill>
                          <a:latin typeface="Meiryo UI" panose="020B0604030504040204" pitchFamily="50" charset="-128"/>
                          <a:ea typeface="Meiryo UI" panose="020B0604030504040204" pitchFamily="50" charset="-128"/>
                        </a:rPr>
                        <a:t>S45C/SCM440/SCM415</a:t>
                      </a:r>
                      <a:r>
                        <a:rPr kumimoji="1" lang="ja-JP" altLang="en-US" sz="800" b="0" dirty="0">
                          <a:solidFill>
                            <a:schemeClr val="tx1"/>
                          </a:solidFill>
                          <a:latin typeface="Meiryo UI" panose="020B0604030504040204" pitchFamily="50" charset="-128"/>
                          <a:ea typeface="Meiryo UI" panose="020B0604030504040204" pitchFamily="50" charset="-128"/>
                        </a:rPr>
                        <a:t>などの鉄系金属材料を使います。</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ウオームとウオームホイールの材料を変えるのは、滑りによる歯面のカジリや焼き付きを防ぐためです</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7918690"/>
                  </a:ext>
                </a:extLst>
              </a:tr>
            </a:tbl>
          </a:graphicData>
        </a:graphic>
      </p:graphicFrame>
      <p:graphicFrame>
        <p:nvGraphicFramePr>
          <p:cNvPr id="12" name="表 11">
            <a:extLst>
              <a:ext uri="{FF2B5EF4-FFF2-40B4-BE49-F238E27FC236}">
                <a16:creationId xmlns:a16="http://schemas.microsoft.com/office/drawing/2014/main" id="{623ACD66-7929-45CA-80A4-E90FCEF81B62}"/>
              </a:ext>
            </a:extLst>
          </p:cNvPr>
          <p:cNvGraphicFramePr>
            <a:graphicFrameLocks noGrp="1"/>
          </p:cNvGraphicFramePr>
          <p:nvPr>
            <p:extLst>
              <p:ext uri="{D42A27DB-BD31-4B8C-83A1-F6EECF244321}">
                <p14:modId xmlns:p14="http://schemas.microsoft.com/office/powerpoint/2010/main" val="4053794934"/>
              </p:ext>
            </p:extLst>
          </p:nvPr>
        </p:nvGraphicFramePr>
        <p:xfrm>
          <a:off x="4519822" y="490427"/>
          <a:ext cx="4401000" cy="1596666"/>
        </p:xfrm>
        <a:graphic>
          <a:graphicData uri="http://schemas.openxmlformats.org/drawingml/2006/table">
            <a:tbl>
              <a:tblPr firstRow="1" bandRow="1">
                <a:tableStyleId>{5C22544A-7EE6-4342-B048-85BDC9FD1C3A}</a:tableStyleId>
              </a:tblPr>
              <a:tblGrid>
                <a:gridCol w="4401000">
                  <a:extLst>
                    <a:ext uri="{9D8B030D-6E8A-4147-A177-3AD203B41FA5}">
                      <a16:colId xmlns:a16="http://schemas.microsoft.com/office/drawing/2014/main" val="3462743255"/>
                    </a:ext>
                  </a:extLst>
                </a:gridCol>
              </a:tblGrid>
              <a:tr h="225066">
                <a:tc>
                  <a:txBody>
                    <a:bodyPr/>
                    <a:lstStyle/>
                    <a:p>
                      <a:r>
                        <a:rPr kumimoji="1" lang="ja-JP" altLang="en-US" sz="900" b="0" dirty="0">
                          <a:solidFill>
                            <a:schemeClr val="tx1"/>
                          </a:solidFill>
                          <a:latin typeface="Meiryo UI" panose="020B0604030504040204" pitchFamily="50" charset="-128"/>
                          <a:ea typeface="Meiryo UI" panose="020B0604030504040204" pitchFamily="50" charset="-128"/>
                        </a:rPr>
                        <a:t>代表的な熱処理</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1267570"/>
                  </a:ext>
                </a:extLst>
              </a:tr>
              <a:tr h="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■焼き入れ</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3165711"/>
                  </a:ext>
                </a:extLst>
              </a:tr>
              <a:tr h="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鋼の硬度を高めるために高温</a:t>
                      </a:r>
                      <a:r>
                        <a:rPr kumimoji="1" lang="en-US" altLang="ja-JP" sz="800" b="0" dirty="0">
                          <a:solidFill>
                            <a:schemeClr val="tx1"/>
                          </a:solidFill>
                          <a:latin typeface="Meiryo UI" panose="020B0604030504040204" pitchFamily="50" charset="-128"/>
                          <a:ea typeface="Meiryo UI" panose="020B0604030504040204" pitchFamily="50" charset="-128"/>
                        </a:rPr>
                        <a:t>(</a:t>
                      </a:r>
                      <a:r>
                        <a:rPr kumimoji="1" lang="ja-JP" altLang="en-US" sz="800" b="0" dirty="0">
                          <a:solidFill>
                            <a:schemeClr val="tx1"/>
                          </a:solidFill>
                          <a:latin typeface="Meiryo UI" panose="020B0604030504040204" pitchFamily="50" charset="-128"/>
                          <a:ea typeface="Meiryo UI" panose="020B0604030504040204" pitchFamily="50" charset="-128"/>
                        </a:rPr>
                        <a:t>約</a:t>
                      </a:r>
                      <a:r>
                        <a:rPr kumimoji="1" lang="en-US" altLang="ja-JP" sz="800" b="0" dirty="0">
                          <a:solidFill>
                            <a:schemeClr val="tx1"/>
                          </a:solidFill>
                          <a:latin typeface="Meiryo UI" panose="020B0604030504040204" pitchFamily="50" charset="-128"/>
                          <a:ea typeface="Meiryo UI" panose="020B0604030504040204" pitchFamily="50" charset="-128"/>
                        </a:rPr>
                        <a:t>800</a:t>
                      </a:r>
                      <a:r>
                        <a:rPr kumimoji="1" lang="ja-JP" altLang="en-US" sz="800" b="0" dirty="0">
                          <a:solidFill>
                            <a:schemeClr val="tx1"/>
                          </a:solidFill>
                          <a:latin typeface="Meiryo UI" panose="020B0604030504040204" pitchFamily="50" charset="-128"/>
                          <a:ea typeface="Meiryo UI" panose="020B0604030504040204" pitchFamily="50" charset="-128"/>
                        </a:rPr>
                        <a:t>℃）に加熱してから急冷する処理です。冷却剤の種類により油焼き入れ</a:t>
                      </a:r>
                      <a:r>
                        <a:rPr kumimoji="1" lang="en-US" altLang="ja-JP" sz="800" b="0" dirty="0">
                          <a:solidFill>
                            <a:schemeClr val="tx1"/>
                          </a:solidFill>
                          <a:latin typeface="Meiryo UI" panose="020B0604030504040204" pitchFamily="50" charset="-128"/>
                          <a:ea typeface="Meiryo UI" panose="020B0604030504040204" pitchFamily="50" charset="-128"/>
                        </a:rPr>
                        <a:t>/</a:t>
                      </a:r>
                      <a:r>
                        <a:rPr kumimoji="1" lang="ja-JP" altLang="en-US" sz="800" b="0" dirty="0">
                          <a:solidFill>
                            <a:schemeClr val="tx1"/>
                          </a:solidFill>
                          <a:latin typeface="Meiryo UI" panose="020B0604030504040204" pitchFamily="50" charset="-128"/>
                          <a:ea typeface="Meiryo UI" panose="020B0604030504040204" pitchFamily="50" charset="-128"/>
                        </a:rPr>
                        <a:t>水焼き入れ</a:t>
                      </a:r>
                      <a:r>
                        <a:rPr kumimoji="1" lang="en-US" altLang="ja-JP" sz="800" b="0" dirty="0">
                          <a:solidFill>
                            <a:schemeClr val="tx1"/>
                          </a:solidFill>
                          <a:latin typeface="Meiryo UI" panose="020B0604030504040204" pitchFamily="50" charset="-128"/>
                          <a:ea typeface="Meiryo UI" panose="020B0604030504040204" pitchFamily="50" charset="-128"/>
                        </a:rPr>
                        <a:t>/</a:t>
                      </a:r>
                      <a:r>
                        <a:rPr kumimoji="1" lang="ja-JP" altLang="en-US" sz="800" b="0" dirty="0">
                          <a:solidFill>
                            <a:schemeClr val="tx1"/>
                          </a:solidFill>
                          <a:latin typeface="Meiryo UI" panose="020B0604030504040204" pitchFamily="50" charset="-128"/>
                          <a:ea typeface="Meiryo UI" panose="020B0604030504040204" pitchFamily="50" charset="-128"/>
                        </a:rPr>
                        <a:t>スプレー焼き入れなどがあります。焼き入れ後、硬くなりすぎた鋼（スチール）に靭性を与える焼き戻しを行うのが一般的です</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純粋な鉄は焼き入れして硬くすることは出来ませんが、炭素を</a:t>
                      </a:r>
                      <a:r>
                        <a:rPr kumimoji="1" lang="en-US" altLang="ja-JP" sz="800" b="0" dirty="0">
                          <a:solidFill>
                            <a:schemeClr val="tx1"/>
                          </a:solidFill>
                          <a:latin typeface="Meiryo UI" panose="020B0604030504040204" pitchFamily="50" charset="-128"/>
                          <a:ea typeface="Meiryo UI" panose="020B0604030504040204" pitchFamily="50" charset="-128"/>
                        </a:rPr>
                        <a:t>0.35%</a:t>
                      </a:r>
                      <a:r>
                        <a:rPr kumimoji="1" lang="ja-JP" altLang="en-US" sz="800" b="0" dirty="0">
                          <a:solidFill>
                            <a:schemeClr val="tx1"/>
                          </a:solidFill>
                          <a:latin typeface="Meiryo UI" panose="020B0604030504040204" pitchFamily="50" charset="-128"/>
                          <a:ea typeface="Meiryo UI" panose="020B0604030504040204" pitchFamily="50" charset="-128"/>
                        </a:rPr>
                        <a:t>以上含有した鉄であれば焼き入れすることが可能です</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7918690"/>
                  </a:ext>
                </a:extLst>
              </a:tr>
              <a:tr h="182549">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■調質</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0260167"/>
                  </a:ext>
                </a:extLst>
              </a:tr>
              <a:tr h="299381">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焼入れと焼き戻しを組み合わせて、鋼の硬さ</a:t>
                      </a:r>
                      <a:r>
                        <a:rPr kumimoji="1" lang="en-US" altLang="ja-JP" sz="800" b="0" dirty="0">
                          <a:solidFill>
                            <a:schemeClr val="tx1"/>
                          </a:solidFill>
                          <a:latin typeface="Meiryo UI" panose="020B0604030504040204" pitchFamily="50" charset="-128"/>
                          <a:ea typeface="Meiryo UI" panose="020B0604030504040204" pitchFamily="50" charset="-128"/>
                        </a:rPr>
                        <a:t>/</a:t>
                      </a:r>
                      <a:r>
                        <a:rPr kumimoji="1" lang="ja-JP" altLang="en-US" sz="800" b="0" dirty="0">
                          <a:solidFill>
                            <a:schemeClr val="tx1"/>
                          </a:solidFill>
                          <a:latin typeface="Meiryo UI" panose="020B0604030504040204" pitchFamily="50" charset="-128"/>
                          <a:ea typeface="Meiryo UI" panose="020B0604030504040204" pitchFamily="50" charset="-128"/>
                        </a:rPr>
                        <a:t>強度</a:t>
                      </a:r>
                      <a:r>
                        <a:rPr kumimoji="1" lang="en-US" altLang="ja-JP" sz="800" b="0" dirty="0">
                          <a:solidFill>
                            <a:schemeClr val="tx1"/>
                          </a:solidFill>
                          <a:latin typeface="Meiryo UI" panose="020B0604030504040204" pitchFamily="50" charset="-128"/>
                          <a:ea typeface="Meiryo UI" panose="020B0604030504040204" pitchFamily="50" charset="-128"/>
                        </a:rPr>
                        <a:t>/</a:t>
                      </a:r>
                      <a:r>
                        <a:rPr kumimoji="1" lang="ja-JP" altLang="en-US" sz="800" b="0" dirty="0">
                          <a:solidFill>
                            <a:schemeClr val="tx1"/>
                          </a:solidFill>
                          <a:latin typeface="Meiryo UI" panose="020B0604030504040204" pitchFamily="50" charset="-128"/>
                          <a:ea typeface="Meiryo UI" panose="020B0604030504040204" pitchFamily="50" charset="-128"/>
                        </a:rPr>
                        <a:t>靭性を調整する熱処理です・</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調質後に製品を機械加工しますから焼き入れほどは硬度を高くしない</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918956"/>
                  </a:ext>
                </a:extLst>
              </a:tr>
            </a:tbl>
          </a:graphicData>
        </a:graphic>
      </p:graphicFrame>
      <p:graphicFrame>
        <p:nvGraphicFramePr>
          <p:cNvPr id="13" name="表 12">
            <a:extLst>
              <a:ext uri="{FF2B5EF4-FFF2-40B4-BE49-F238E27FC236}">
                <a16:creationId xmlns:a16="http://schemas.microsoft.com/office/drawing/2014/main" id="{7E38F72F-934B-44F4-83F2-59F62218F4AC}"/>
              </a:ext>
            </a:extLst>
          </p:cNvPr>
          <p:cNvGraphicFramePr>
            <a:graphicFrameLocks noGrp="1"/>
          </p:cNvGraphicFramePr>
          <p:nvPr>
            <p:extLst>
              <p:ext uri="{D42A27DB-BD31-4B8C-83A1-F6EECF244321}">
                <p14:modId xmlns:p14="http://schemas.microsoft.com/office/powerpoint/2010/main" val="2573698573"/>
              </p:ext>
            </p:extLst>
          </p:nvPr>
        </p:nvGraphicFramePr>
        <p:xfrm>
          <a:off x="4509352" y="2126624"/>
          <a:ext cx="4401000" cy="2103120"/>
        </p:xfrm>
        <a:graphic>
          <a:graphicData uri="http://schemas.openxmlformats.org/drawingml/2006/table">
            <a:tbl>
              <a:tblPr firstRow="1" bandRow="1">
                <a:tableStyleId>{5C22544A-7EE6-4342-B048-85BDC9FD1C3A}</a:tableStyleId>
              </a:tblPr>
              <a:tblGrid>
                <a:gridCol w="4401000">
                  <a:extLst>
                    <a:ext uri="{9D8B030D-6E8A-4147-A177-3AD203B41FA5}">
                      <a16:colId xmlns:a16="http://schemas.microsoft.com/office/drawing/2014/main" val="3462743255"/>
                    </a:ext>
                  </a:extLst>
                </a:gridCol>
              </a:tblGrid>
              <a:tr h="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■高周波焼き入れ</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3165711"/>
                  </a:ext>
                </a:extLst>
              </a:tr>
              <a:tr h="0">
                <a:tc>
                  <a:txBody>
                    <a:bodyPr/>
                    <a:lstStyle/>
                    <a:p>
                      <a:r>
                        <a:rPr kumimoji="1" lang="en-US" altLang="ja-JP" sz="800" b="0" dirty="0">
                          <a:solidFill>
                            <a:schemeClr val="tx1"/>
                          </a:solidFill>
                          <a:latin typeface="Meiryo UI" panose="020B0604030504040204" pitchFamily="50" charset="-128"/>
                          <a:ea typeface="Meiryo UI" panose="020B0604030504040204" pitchFamily="50" charset="-128"/>
                        </a:rPr>
                        <a:t>S45C</a:t>
                      </a:r>
                      <a:r>
                        <a:rPr kumimoji="1" lang="ja-JP" altLang="en-US" sz="800" b="0" dirty="0">
                          <a:solidFill>
                            <a:schemeClr val="tx1"/>
                          </a:solidFill>
                          <a:latin typeface="Meiryo UI" panose="020B0604030504040204" pitchFamily="50" charset="-128"/>
                          <a:ea typeface="Meiryo UI" panose="020B0604030504040204" pitchFamily="50" charset="-128"/>
                        </a:rPr>
                        <a:t>や</a:t>
                      </a:r>
                      <a:r>
                        <a:rPr kumimoji="1" lang="en-US" altLang="ja-JP" sz="800" b="0" dirty="0">
                          <a:solidFill>
                            <a:schemeClr val="tx1"/>
                          </a:solidFill>
                          <a:latin typeface="Meiryo UI" panose="020B0604030504040204" pitchFamily="50" charset="-128"/>
                          <a:ea typeface="Meiryo UI" panose="020B0604030504040204" pitchFamily="50" charset="-128"/>
                        </a:rPr>
                        <a:t>SCM440</a:t>
                      </a:r>
                      <a:r>
                        <a:rPr kumimoji="1" lang="ja-JP" altLang="en-US" sz="800" b="0" dirty="0" err="1">
                          <a:solidFill>
                            <a:schemeClr val="tx1"/>
                          </a:solidFill>
                          <a:latin typeface="Meiryo UI" panose="020B0604030504040204" pitchFamily="50" charset="-128"/>
                          <a:ea typeface="Meiryo UI" panose="020B0604030504040204" pitchFamily="50" charset="-128"/>
                        </a:rPr>
                        <a:t>のような</a:t>
                      </a:r>
                      <a:r>
                        <a:rPr kumimoji="1" lang="en-US" altLang="ja-JP" sz="800" b="0" dirty="0">
                          <a:solidFill>
                            <a:schemeClr val="tx1"/>
                          </a:solidFill>
                          <a:latin typeface="Meiryo UI" panose="020B0604030504040204" pitchFamily="50" charset="-128"/>
                          <a:ea typeface="Meiryo UI" panose="020B0604030504040204" pitchFamily="50" charset="-128"/>
                        </a:rPr>
                        <a:t>0.35%</a:t>
                      </a:r>
                      <a:r>
                        <a:rPr kumimoji="1" lang="ja-JP" altLang="en-US" sz="800" b="0" dirty="0">
                          <a:solidFill>
                            <a:schemeClr val="tx1"/>
                          </a:solidFill>
                          <a:latin typeface="Meiryo UI" panose="020B0604030504040204" pitchFamily="50" charset="-128"/>
                          <a:ea typeface="Meiryo UI" panose="020B0604030504040204" pitchFamily="50" charset="-128"/>
                        </a:rPr>
                        <a:t>以上の炭素を含有した鋼（スチール）</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の表面を硬くする焼き入れ方法</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歯車を高周波焼き入れする場合、歯面及び歯先を硬くすることが出来ても、</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歯底を硬くすることはできないことがあります。硬さは浸炭焼き入れした場合よりも低い</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高周波焼き入れする事により歯車精度は低下する</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高精度な歯車とするには歯車研削を行う</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7918690"/>
                  </a:ext>
                </a:extLst>
              </a:tr>
              <a:tr h="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■浸炭焼き入れ</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0260167"/>
                  </a:ext>
                </a:extLst>
              </a:tr>
              <a:tr h="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低炭素鋼の表面に炭素をしみ込ませて、高炭素の状態にして、表面だけ</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硬化する熱処理です</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炭素がしみ込んだ表面は特別硬くなります。芯部（</a:t>
                      </a:r>
                      <a:r>
                        <a:rPr kumimoji="1" lang="en-US" altLang="ja-JP" sz="800" b="0" dirty="0">
                          <a:solidFill>
                            <a:schemeClr val="tx1"/>
                          </a:solidFill>
                          <a:latin typeface="Meiryo UI" panose="020B0604030504040204" pitchFamily="50" charset="-128"/>
                          <a:ea typeface="Meiryo UI" panose="020B0604030504040204" pitchFamily="50" charset="-128"/>
                        </a:rPr>
                        <a:t>C=0.15%</a:t>
                      </a:r>
                      <a:r>
                        <a:rPr kumimoji="1" lang="ja-JP" altLang="en-US" sz="800" b="0" dirty="0">
                          <a:solidFill>
                            <a:schemeClr val="tx1"/>
                          </a:solidFill>
                          <a:latin typeface="Meiryo UI" panose="020B0604030504040204" pitchFamily="50" charset="-128"/>
                          <a:ea typeface="Meiryo UI" panose="020B0604030504040204" pitchFamily="50" charset="-128"/>
                        </a:rPr>
                        <a:t>の低炭素）</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もある程度硬くなりますが表面程硬くなりません</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浸炭焼き入れした歯車は変形（寸法プラス）したり、歪んだりして精度は</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一等級程度悪くなります。</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歯車の精度を高めるには、歯車研削が必要です。</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918956"/>
                  </a:ext>
                </a:extLst>
              </a:tr>
            </a:tbl>
          </a:graphicData>
        </a:graphic>
      </p:graphicFrame>
      <p:pic>
        <p:nvPicPr>
          <p:cNvPr id="14" name="図 13">
            <a:extLst>
              <a:ext uri="{FF2B5EF4-FFF2-40B4-BE49-F238E27FC236}">
                <a16:creationId xmlns:a16="http://schemas.microsoft.com/office/drawing/2014/main" id="{3D417A6E-1557-4F13-B3DB-284E0FE5B44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146838" y="2762441"/>
            <a:ext cx="809173" cy="594529"/>
          </a:xfrm>
          <a:prstGeom prst="rect">
            <a:avLst/>
          </a:prstGeom>
        </p:spPr>
      </p:pic>
      <p:graphicFrame>
        <p:nvGraphicFramePr>
          <p:cNvPr id="16" name="表 15">
            <a:extLst>
              <a:ext uri="{FF2B5EF4-FFF2-40B4-BE49-F238E27FC236}">
                <a16:creationId xmlns:a16="http://schemas.microsoft.com/office/drawing/2014/main" id="{5771A996-D083-4C3B-A416-1A70C31C786B}"/>
              </a:ext>
            </a:extLst>
          </p:cNvPr>
          <p:cNvGraphicFramePr>
            <a:graphicFrameLocks noGrp="1"/>
          </p:cNvGraphicFramePr>
          <p:nvPr>
            <p:extLst>
              <p:ext uri="{D42A27DB-BD31-4B8C-83A1-F6EECF244321}">
                <p14:modId xmlns:p14="http://schemas.microsoft.com/office/powerpoint/2010/main" val="972237092"/>
              </p:ext>
            </p:extLst>
          </p:nvPr>
        </p:nvGraphicFramePr>
        <p:xfrm>
          <a:off x="4519822" y="4280873"/>
          <a:ext cx="4572000" cy="648233"/>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462743255"/>
                    </a:ext>
                  </a:extLst>
                </a:gridCol>
              </a:tblGrid>
              <a:tr h="18859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■窒化</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165711"/>
                  </a:ext>
                </a:extLst>
              </a:tr>
              <a:tr h="457733">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鋼の表面に窒素を拡散侵入させて表面を硬くする熱処理です。鋼に、アルミニュウム、クロム、モリブデンが含まれていると窒化しやすく硬くなります。代表的な窒化鋼としては、</a:t>
                      </a:r>
                      <a:r>
                        <a:rPr kumimoji="1" lang="en-US" altLang="ja-JP" sz="800" b="0" dirty="0">
                          <a:solidFill>
                            <a:schemeClr val="tx1"/>
                          </a:solidFill>
                          <a:latin typeface="Meiryo UI" panose="020B0604030504040204" pitchFamily="50" charset="-128"/>
                          <a:ea typeface="Meiryo UI" panose="020B0604030504040204" pitchFamily="50" charset="-128"/>
                        </a:rPr>
                        <a:t>SACM645</a:t>
                      </a:r>
                      <a:r>
                        <a:rPr kumimoji="1" lang="ja-JP" altLang="en-US" sz="800" b="0" dirty="0">
                          <a:solidFill>
                            <a:schemeClr val="tx1"/>
                          </a:solidFill>
                          <a:latin typeface="Meiryo UI" panose="020B0604030504040204" pitchFamily="50" charset="-128"/>
                          <a:ea typeface="Meiryo UI" panose="020B0604030504040204" pitchFamily="50" charset="-128"/>
                        </a:rPr>
                        <a:t>（アルミニュウムクロムモリブデン鋼）があります</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7918690"/>
                  </a:ext>
                </a:extLst>
              </a:tr>
            </a:tbl>
          </a:graphicData>
        </a:graphic>
      </p:graphicFrame>
      <p:pic>
        <p:nvPicPr>
          <p:cNvPr id="17" name="図 16">
            <a:extLst>
              <a:ext uri="{FF2B5EF4-FFF2-40B4-BE49-F238E27FC236}">
                <a16:creationId xmlns:a16="http://schemas.microsoft.com/office/drawing/2014/main" id="{49262BA1-663E-45EA-AD52-EF581AAF4E6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330948" y="3378842"/>
            <a:ext cx="943856" cy="524813"/>
          </a:xfrm>
          <a:prstGeom prst="rect">
            <a:avLst/>
          </a:prstGeom>
        </p:spPr>
      </p:pic>
      <p:sp>
        <p:nvSpPr>
          <p:cNvPr id="18" name="四角形: 角を丸くする 17">
            <a:extLst>
              <a:ext uri="{FF2B5EF4-FFF2-40B4-BE49-F238E27FC236}">
                <a16:creationId xmlns:a16="http://schemas.microsoft.com/office/drawing/2014/main" id="{CCC9EC3F-47C6-4065-89A0-16D9C580B8F4}"/>
              </a:ext>
            </a:extLst>
          </p:cNvPr>
          <p:cNvSpPr/>
          <p:nvPr/>
        </p:nvSpPr>
        <p:spPr>
          <a:xfrm>
            <a:off x="8352420" y="2517745"/>
            <a:ext cx="108012" cy="2702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9" name="四角形: 角を丸くする 18">
            <a:extLst>
              <a:ext uri="{FF2B5EF4-FFF2-40B4-BE49-F238E27FC236}">
                <a16:creationId xmlns:a16="http://schemas.microsoft.com/office/drawing/2014/main" id="{1943FC9B-0393-406E-B016-173A657AAFEA}"/>
              </a:ext>
            </a:extLst>
          </p:cNvPr>
          <p:cNvSpPr/>
          <p:nvPr/>
        </p:nvSpPr>
        <p:spPr>
          <a:xfrm>
            <a:off x="8347153" y="3952881"/>
            <a:ext cx="82157" cy="1095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20" name="図 19">
            <a:extLst>
              <a:ext uri="{FF2B5EF4-FFF2-40B4-BE49-F238E27FC236}">
                <a16:creationId xmlns:a16="http://schemas.microsoft.com/office/drawing/2014/main" id="{C9E4E803-3152-47A5-AF62-1F7B8B046CE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146838" y="1545397"/>
            <a:ext cx="844259" cy="1000204"/>
          </a:xfrm>
          <a:prstGeom prst="rect">
            <a:avLst/>
          </a:prstGeom>
        </p:spPr>
      </p:pic>
      <p:pic>
        <p:nvPicPr>
          <p:cNvPr id="15" name="図 14">
            <a:extLst>
              <a:ext uri="{FF2B5EF4-FFF2-40B4-BE49-F238E27FC236}">
                <a16:creationId xmlns:a16="http://schemas.microsoft.com/office/drawing/2014/main" id="{3DE0F637-425D-421A-BD8B-8B3AB3D5761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283634" y="3457765"/>
            <a:ext cx="839405" cy="825257"/>
          </a:xfrm>
          <a:prstGeom prst="rect">
            <a:avLst/>
          </a:prstGeom>
        </p:spPr>
      </p:pic>
      <p:pic>
        <p:nvPicPr>
          <p:cNvPr id="21" name="図 20">
            <a:extLst>
              <a:ext uri="{FF2B5EF4-FFF2-40B4-BE49-F238E27FC236}">
                <a16:creationId xmlns:a16="http://schemas.microsoft.com/office/drawing/2014/main" id="{B7C9F66D-C059-46DF-8341-11A8F4A28F42}"/>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9330948" y="2760861"/>
            <a:ext cx="796847" cy="557195"/>
          </a:xfrm>
          <a:prstGeom prst="rect">
            <a:avLst/>
          </a:prstGeom>
        </p:spPr>
      </p:pic>
      <p:pic>
        <p:nvPicPr>
          <p:cNvPr id="23" name="図 22">
            <a:extLst>
              <a:ext uri="{FF2B5EF4-FFF2-40B4-BE49-F238E27FC236}">
                <a16:creationId xmlns:a16="http://schemas.microsoft.com/office/drawing/2014/main" id="{2E775F72-E6B2-4AAE-8B58-C2668FBF7159}"/>
              </a:ext>
            </a:extLst>
          </p:cNvPr>
          <p:cNvPicPr>
            <a:picLocks noChangeAspect="1"/>
          </p:cNvPicPr>
          <p:nvPr/>
        </p:nvPicPr>
        <p:blipFill>
          <a:blip r:embed="rId8"/>
          <a:stretch>
            <a:fillRect/>
          </a:stretch>
        </p:blipFill>
        <p:spPr>
          <a:xfrm>
            <a:off x="7831050" y="1495854"/>
            <a:ext cx="1258763" cy="1051357"/>
          </a:xfrm>
          <a:prstGeom prst="rect">
            <a:avLst/>
          </a:prstGeom>
        </p:spPr>
      </p:pic>
      <p:graphicFrame>
        <p:nvGraphicFramePr>
          <p:cNvPr id="25" name="表 24">
            <a:extLst>
              <a:ext uri="{FF2B5EF4-FFF2-40B4-BE49-F238E27FC236}">
                <a16:creationId xmlns:a16="http://schemas.microsoft.com/office/drawing/2014/main" id="{89BBEE84-A8C2-42C2-B036-C1D019867BF6}"/>
              </a:ext>
            </a:extLst>
          </p:cNvPr>
          <p:cNvGraphicFramePr>
            <a:graphicFrameLocks noGrp="1"/>
          </p:cNvGraphicFramePr>
          <p:nvPr>
            <p:extLst>
              <p:ext uri="{D42A27DB-BD31-4B8C-83A1-F6EECF244321}">
                <p14:modId xmlns:p14="http://schemas.microsoft.com/office/powerpoint/2010/main" val="2979225123"/>
              </p:ext>
            </p:extLst>
          </p:nvPr>
        </p:nvGraphicFramePr>
        <p:xfrm>
          <a:off x="9305710" y="785761"/>
          <a:ext cx="1728000" cy="1005840"/>
        </p:xfrm>
        <a:graphic>
          <a:graphicData uri="http://schemas.openxmlformats.org/drawingml/2006/table">
            <a:tbl>
              <a:tblPr firstRow="1" bandRow="1">
                <a:tableStyleId>{5C22544A-7EE6-4342-B048-85BDC9FD1C3A}</a:tableStyleId>
              </a:tblPr>
              <a:tblGrid>
                <a:gridCol w="792000">
                  <a:extLst>
                    <a:ext uri="{9D8B030D-6E8A-4147-A177-3AD203B41FA5}">
                      <a16:colId xmlns:a16="http://schemas.microsoft.com/office/drawing/2014/main" val="3604136708"/>
                    </a:ext>
                  </a:extLst>
                </a:gridCol>
                <a:gridCol w="936000">
                  <a:extLst>
                    <a:ext uri="{9D8B030D-6E8A-4147-A177-3AD203B41FA5}">
                      <a16:colId xmlns:a16="http://schemas.microsoft.com/office/drawing/2014/main" val="168172301"/>
                    </a:ext>
                  </a:extLst>
                </a:gridCol>
              </a:tblGrid>
              <a:tr h="0">
                <a:tc gridSpan="2">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一般的な熱処理と硬度</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81872887"/>
                  </a:ext>
                </a:extLst>
              </a:tr>
              <a:tr h="0">
                <a:tc>
                  <a:txBody>
                    <a:bodyPr/>
                    <a:lstStyle/>
                    <a:p>
                      <a:r>
                        <a:rPr kumimoji="1" lang="ja-JP" altLang="en-US" sz="700" dirty="0">
                          <a:latin typeface="Meiryo UI" panose="020B0604030504040204" pitchFamily="50" charset="-128"/>
                          <a:ea typeface="Meiryo UI" panose="020B0604030504040204" pitchFamily="50" charset="-128"/>
                        </a:rPr>
                        <a:t>熱処理</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kumimoji="1" lang="ja-JP" altLang="en-US" sz="700" dirty="0">
                          <a:latin typeface="Meiryo UI" panose="020B0604030504040204" pitchFamily="50" charset="-128"/>
                          <a:ea typeface="Meiryo UI" panose="020B0604030504040204" pitchFamily="50" charset="-128"/>
                        </a:rPr>
                        <a:t>硬度</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024052460"/>
                  </a:ext>
                </a:extLst>
              </a:tr>
              <a:tr h="0">
                <a:tc>
                  <a:txBody>
                    <a:bodyPr/>
                    <a:lstStyle/>
                    <a:p>
                      <a:r>
                        <a:rPr kumimoji="1" lang="ja-JP" altLang="en-US" sz="700" dirty="0">
                          <a:latin typeface="Meiryo UI" panose="020B0604030504040204" pitchFamily="50" charset="-128"/>
                          <a:ea typeface="Meiryo UI" panose="020B0604030504040204" pitchFamily="50" charset="-128"/>
                        </a:rPr>
                        <a:t>なし</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kumimoji="1" lang="en-US" altLang="ja-JP" sz="700" dirty="0">
                          <a:latin typeface="Meiryo UI" panose="020B0604030504040204" pitchFamily="50" charset="-128"/>
                          <a:ea typeface="Meiryo UI" panose="020B0604030504040204" pitchFamily="50" charset="-128"/>
                        </a:rPr>
                        <a:t>194HB</a:t>
                      </a:r>
                      <a:r>
                        <a:rPr kumimoji="1" lang="ja-JP" altLang="en-US" sz="700" dirty="0">
                          <a:latin typeface="Meiryo UI" panose="020B0604030504040204" pitchFamily="50" charset="-128"/>
                          <a:ea typeface="Meiryo UI" panose="020B0604030504040204" pitchFamily="50" charset="-128"/>
                        </a:rPr>
                        <a:t>以下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887703473"/>
                  </a:ext>
                </a:extLst>
              </a:tr>
              <a:tr h="0">
                <a:tc>
                  <a:txBody>
                    <a:bodyPr/>
                    <a:lstStyle/>
                    <a:p>
                      <a:r>
                        <a:rPr kumimoji="1" lang="ja-JP" altLang="en-US" sz="700" dirty="0">
                          <a:latin typeface="Meiryo UI" panose="020B0604030504040204" pitchFamily="50" charset="-128"/>
                          <a:ea typeface="Meiryo UI" panose="020B0604030504040204" pitchFamily="50" charset="-128"/>
                        </a:rPr>
                        <a:t>調質</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kumimoji="1" lang="en-US" altLang="ja-JP" sz="700" dirty="0">
                          <a:latin typeface="Meiryo UI" panose="020B0604030504040204" pitchFamily="50" charset="-128"/>
                          <a:ea typeface="Meiryo UI" panose="020B0604030504040204" pitchFamily="50" charset="-128"/>
                        </a:rPr>
                        <a:t>200</a:t>
                      </a:r>
                      <a:r>
                        <a:rPr kumimoji="1" lang="ja-JP" altLang="en-US" sz="700" dirty="0">
                          <a:latin typeface="Meiryo UI" panose="020B0604030504040204" pitchFamily="50" charset="-128"/>
                          <a:ea typeface="Meiryo UI" panose="020B0604030504040204" pitchFamily="50" charset="-128"/>
                        </a:rPr>
                        <a:t>～</a:t>
                      </a:r>
                      <a:r>
                        <a:rPr kumimoji="1" lang="en-US" altLang="ja-JP" sz="700" dirty="0">
                          <a:latin typeface="Meiryo UI" panose="020B0604030504040204" pitchFamily="50" charset="-128"/>
                          <a:ea typeface="Meiryo UI" panose="020B0604030504040204" pitchFamily="50" charset="-128"/>
                        </a:rPr>
                        <a:t>270HB</a:t>
                      </a:r>
                      <a:endParaRPr kumimoji="1" lang="ja-JP" altLang="en-US" sz="7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879608401"/>
                  </a:ext>
                </a:extLst>
              </a:tr>
              <a:tr h="0">
                <a:tc>
                  <a:txBody>
                    <a:bodyPr/>
                    <a:lstStyle/>
                    <a:p>
                      <a:r>
                        <a:rPr kumimoji="1" lang="ja-JP" altLang="en-US" sz="700" dirty="0">
                          <a:latin typeface="Meiryo UI" panose="020B0604030504040204" pitchFamily="50" charset="-128"/>
                          <a:ea typeface="Meiryo UI" panose="020B0604030504040204" pitchFamily="50" charset="-128"/>
                        </a:rPr>
                        <a:t>高周波焼入れ</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kumimoji="1" lang="en-US" altLang="ja-JP" sz="700" dirty="0">
                          <a:latin typeface="Meiryo UI" panose="020B0604030504040204" pitchFamily="50" charset="-128"/>
                          <a:ea typeface="Meiryo UI" panose="020B0604030504040204" pitchFamily="50" charset="-128"/>
                        </a:rPr>
                        <a:t>50</a:t>
                      </a:r>
                      <a:r>
                        <a:rPr kumimoji="1" lang="ja-JP" altLang="en-US" sz="700" dirty="0">
                          <a:latin typeface="Meiryo UI" panose="020B0604030504040204" pitchFamily="50" charset="-128"/>
                          <a:ea typeface="Meiryo UI" panose="020B0604030504040204" pitchFamily="50" charset="-128"/>
                        </a:rPr>
                        <a:t>～</a:t>
                      </a:r>
                      <a:r>
                        <a:rPr kumimoji="1" lang="en-US" altLang="ja-JP" sz="700" dirty="0">
                          <a:latin typeface="Meiryo UI" panose="020B0604030504040204" pitchFamily="50" charset="-128"/>
                          <a:ea typeface="Meiryo UI" panose="020B0604030504040204" pitchFamily="50" charset="-128"/>
                        </a:rPr>
                        <a:t>60HRC</a:t>
                      </a:r>
                      <a:endParaRPr kumimoji="1" lang="ja-JP" altLang="en-US" sz="7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930166726"/>
                  </a:ext>
                </a:extLst>
              </a:tr>
            </a:tbl>
          </a:graphicData>
        </a:graphic>
      </p:graphicFrame>
      <p:graphicFrame>
        <p:nvGraphicFramePr>
          <p:cNvPr id="26" name="表 25">
            <a:extLst>
              <a:ext uri="{FF2B5EF4-FFF2-40B4-BE49-F238E27FC236}">
                <a16:creationId xmlns:a16="http://schemas.microsoft.com/office/drawing/2014/main" id="{81C7DA24-4655-4BD7-807D-5D67EE036406}"/>
              </a:ext>
            </a:extLst>
          </p:cNvPr>
          <p:cNvGraphicFramePr>
            <a:graphicFrameLocks noGrp="1"/>
          </p:cNvGraphicFramePr>
          <p:nvPr>
            <p:extLst>
              <p:ext uri="{D42A27DB-BD31-4B8C-83A1-F6EECF244321}">
                <p14:modId xmlns:p14="http://schemas.microsoft.com/office/powerpoint/2010/main" val="4220431893"/>
              </p:ext>
            </p:extLst>
          </p:nvPr>
        </p:nvGraphicFramePr>
        <p:xfrm>
          <a:off x="9306885" y="1891670"/>
          <a:ext cx="1728000" cy="807720"/>
        </p:xfrm>
        <a:graphic>
          <a:graphicData uri="http://schemas.openxmlformats.org/drawingml/2006/table">
            <a:tbl>
              <a:tblPr firstRow="1" bandRow="1">
                <a:tableStyleId>{5C22544A-7EE6-4342-B048-85BDC9FD1C3A}</a:tableStyleId>
              </a:tblPr>
              <a:tblGrid>
                <a:gridCol w="792000">
                  <a:extLst>
                    <a:ext uri="{9D8B030D-6E8A-4147-A177-3AD203B41FA5}">
                      <a16:colId xmlns:a16="http://schemas.microsoft.com/office/drawing/2014/main" val="3604136708"/>
                    </a:ext>
                  </a:extLst>
                </a:gridCol>
                <a:gridCol w="936000">
                  <a:extLst>
                    <a:ext uri="{9D8B030D-6E8A-4147-A177-3AD203B41FA5}">
                      <a16:colId xmlns:a16="http://schemas.microsoft.com/office/drawing/2014/main" val="168172301"/>
                    </a:ext>
                  </a:extLst>
                </a:gridCol>
              </a:tblGrid>
              <a:tr h="0">
                <a:tc gridSpan="2">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一般的な熱処理と硬度</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81872887"/>
                  </a:ext>
                </a:extLst>
              </a:tr>
              <a:tr h="0">
                <a:tc>
                  <a:txBody>
                    <a:bodyPr/>
                    <a:lstStyle/>
                    <a:p>
                      <a:r>
                        <a:rPr kumimoji="1" lang="ja-JP" altLang="en-US" sz="700" dirty="0">
                          <a:latin typeface="Meiryo UI" panose="020B0604030504040204" pitchFamily="50" charset="-128"/>
                          <a:ea typeface="Meiryo UI" panose="020B0604030504040204" pitchFamily="50" charset="-128"/>
                        </a:rPr>
                        <a:t>熱処理</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700" dirty="0">
                          <a:latin typeface="Meiryo UI" panose="020B0604030504040204" pitchFamily="50" charset="-128"/>
                          <a:ea typeface="Meiryo UI" panose="020B0604030504040204" pitchFamily="50" charset="-128"/>
                        </a:rPr>
                        <a:t>硬度</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24052460"/>
                  </a:ext>
                </a:extLst>
              </a:tr>
              <a:tr h="0">
                <a:tc>
                  <a:txBody>
                    <a:bodyPr/>
                    <a:lstStyle/>
                    <a:p>
                      <a:r>
                        <a:rPr kumimoji="1" lang="ja-JP" altLang="en-US" sz="700" dirty="0">
                          <a:latin typeface="Meiryo UI" panose="020B0604030504040204" pitchFamily="50" charset="-128"/>
                          <a:ea typeface="Meiryo UI" panose="020B0604030504040204" pitchFamily="50" charset="-128"/>
                        </a:rPr>
                        <a:t>調質</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en-US" altLang="ja-JP" sz="700" dirty="0">
                          <a:latin typeface="Meiryo UI" panose="020B0604030504040204" pitchFamily="50" charset="-128"/>
                          <a:ea typeface="Meiryo UI" panose="020B0604030504040204" pitchFamily="50" charset="-128"/>
                        </a:rPr>
                        <a:t>225</a:t>
                      </a:r>
                      <a:r>
                        <a:rPr kumimoji="1" lang="ja-JP" altLang="en-US" sz="700" dirty="0">
                          <a:latin typeface="Meiryo UI" panose="020B0604030504040204" pitchFamily="50" charset="-128"/>
                          <a:ea typeface="Meiryo UI" panose="020B0604030504040204" pitchFamily="50" charset="-128"/>
                        </a:rPr>
                        <a:t>～</a:t>
                      </a:r>
                      <a:r>
                        <a:rPr kumimoji="1" lang="en-US" altLang="ja-JP" sz="700" dirty="0">
                          <a:latin typeface="Meiryo UI" panose="020B0604030504040204" pitchFamily="50" charset="-128"/>
                          <a:ea typeface="Meiryo UI" panose="020B0604030504040204" pitchFamily="50" charset="-128"/>
                        </a:rPr>
                        <a:t>285HB</a:t>
                      </a:r>
                      <a:endParaRPr kumimoji="1" lang="ja-JP" altLang="en-US" sz="7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79608401"/>
                  </a:ext>
                </a:extLst>
              </a:tr>
              <a:tr h="0">
                <a:tc>
                  <a:txBody>
                    <a:bodyPr/>
                    <a:lstStyle/>
                    <a:p>
                      <a:r>
                        <a:rPr kumimoji="1" lang="ja-JP" altLang="en-US" sz="700" dirty="0">
                          <a:latin typeface="Meiryo UI" panose="020B0604030504040204" pitchFamily="50" charset="-128"/>
                          <a:ea typeface="Meiryo UI" panose="020B0604030504040204" pitchFamily="50" charset="-128"/>
                        </a:rPr>
                        <a:t>高周波焼入れ</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en-US" altLang="ja-JP" sz="700" dirty="0">
                          <a:latin typeface="Meiryo UI" panose="020B0604030504040204" pitchFamily="50" charset="-128"/>
                          <a:ea typeface="Meiryo UI" panose="020B0604030504040204" pitchFamily="50" charset="-128"/>
                        </a:rPr>
                        <a:t>50</a:t>
                      </a:r>
                      <a:r>
                        <a:rPr kumimoji="1" lang="ja-JP" altLang="en-US" sz="700" dirty="0">
                          <a:latin typeface="Meiryo UI" panose="020B0604030504040204" pitchFamily="50" charset="-128"/>
                          <a:ea typeface="Meiryo UI" panose="020B0604030504040204" pitchFamily="50" charset="-128"/>
                        </a:rPr>
                        <a:t>～</a:t>
                      </a:r>
                      <a:r>
                        <a:rPr kumimoji="1" lang="en-US" altLang="ja-JP" sz="700" dirty="0">
                          <a:latin typeface="Meiryo UI" panose="020B0604030504040204" pitchFamily="50" charset="-128"/>
                          <a:ea typeface="Meiryo UI" panose="020B0604030504040204" pitchFamily="50" charset="-128"/>
                        </a:rPr>
                        <a:t>60HRC</a:t>
                      </a:r>
                      <a:endParaRPr kumimoji="1" lang="ja-JP" altLang="en-US" sz="7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30166726"/>
                  </a:ext>
                </a:extLst>
              </a:tr>
            </a:tbl>
          </a:graphicData>
        </a:graphic>
      </p:graphicFrame>
      <p:pic>
        <p:nvPicPr>
          <p:cNvPr id="2" name="図 1">
            <a:extLst>
              <a:ext uri="{FF2B5EF4-FFF2-40B4-BE49-F238E27FC236}">
                <a16:creationId xmlns:a16="http://schemas.microsoft.com/office/drawing/2014/main" id="{4F1E1349-A750-4D50-8150-C6A70DBE390F}"/>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7541537" y="3688339"/>
            <a:ext cx="647361" cy="795714"/>
          </a:xfrm>
          <a:prstGeom prst="rect">
            <a:avLst/>
          </a:prstGeom>
        </p:spPr>
      </p:pic>
      <p:pic>
        <p:nvPicPr>
          <p:cNvPr id="24" name="図 23">
            <a:extLst>
              <a:ext uri="{FF2B5EF4-FFF2-40B4-BE49-F238E27FC236}">
                <a16:creationId xmlns:a16="http://schemas.microsoft.com/office/drawing/2014/main" id="{14C0E454-625F-4420-B165-C8B16F5BF88F}"/>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199589" y="3465153"/>
            <a:ext cx="861393" cy="804121"/>
          </a:xfrm>
          <a:prstGeom prst="rect">
            <a:avLst/>
          </a:prstGeom>
        </p:spPr>
      </p:pic>
    </p:spTree>
    <p:extLst>
      <p:ext uri="{BB962C8B-B14F-4D97-AF65-F5344CB8AC3E}">
        <p14:creationId xmlns:p14="http://schemas.microsoft.com/office/powerpoint/2010/main" val="1276314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歯車の表面処理</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11</a:t>
            </a:fld>
            <a:endParaRPr kumimoji="1" lang="ja-JP" altLang="en-US" dirty="0"/>
          </a:p>
        </p:txBody>
      </p:sp>
      <p:graphicFrame>
        <p:nvGraphicFramePr>
          <p:cNvPr id="6" name="表 5">
            <a:extLst>
              <a:ext uri="{FF2B5EF4-FFF2-40B4-BE49-F238E27FC236}">
                <a16:creationId xmlns:a16="http://schemas.microsoft.com/office/drawing/2014/main" id="{D37BA535-C00E-4271-B695-02C9BBEEA307}"/>
              </a:ext>
            </a:extLst>
          </p:cNvPr>
          <p:cNvGraphicFramePr>
            <a:graphicFrameLocks noGrp="1"/>
          </p:cNvGraphicFramePr>
          <p:nvPr>
            <p:extLst>
              <p:ext uri="{D42A27DB-BD31-4B8C-83A1-F6EECF244321}">
                <p14:modId xmlns:p14="http://schemas.microsoft.com/office/powerpoint/2010/main" val="4073380763"/>
              </p:ext>
            </p:extLst>
          </p:nvPr>
        </p:nvGraphicFramePr>
        <p:xfrm>
          <a:off x="17707" y="1308997"/>
          <a:ext cx="4860000" cy="3270180"/>
        </p:xfrm>
        <a:graphic>
          <a:graphicData uri="http://schemas.openxmlformats.org/drawingml/2006/table">
            <a:tbl>
              <a:tblPr firstRow="1" bandRow="1">
                <a:tableStyleId>{5C22544A-7EE6-4342-B048-85BDC9FD1C3A}</a:tableStyleId>
              </a:tblPr>
              <a:tblGrid>
                <a:gridCol w="3600000">
                  <a:extLst>
                    <a:ext uri="{9D8B030D-6E8A-4147-A177-3AD203B41FA5}">
                      <a16:colId xmlns:a16="http://schemas.microsoft.com/office/drawing/2014/main" val="470522941"/>
                    </a:ext>
                  </a:extLst>
                </a:gridCol>
                <a:gridCol w="1260000">
                  <a:extLst>
                    <a:ext uri="{9D8B030D-6E8A-4147-A177-3AD203B41FA5}">
                      <a16:colId xmlns:a16="http://schemas.microsoft.com/office/drawing/2014/main" val="3215461103"/>
                    </a:ext>
                  </a:extLst>
                </a:gridCol>
              </a:tblGrid>
              <a:tr h="64800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■電気亜鉛めっき</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鉄の防錆を目的とした代表的なめっき法</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クロメート処理の進歩によって外観性能も向上</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めっき厚は</a:t>
                      </a:r>
                      <a:r>
                        <a:rPr kumimoji="1" lang="en-US" altLang="ja-JP" sz="800" b="0" dirty="0">
                          <a:solidFill>
                            <a:schemeClr val="tx1"/>
                          </a:solidFill>
                          <a:latin typeface="Meiryo UI" panose="020B0604030504040204" pitchFamily="50" charset="-128"/>
                          <a:ea typeface="Meiryo UI" panose="020B0604030504040204" pitchFamily="50" charset="-128"/>
                        </a:rPr>
                        <a:t>2</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2.5μ</a:t>
                      </a:r>
                      <a:r>
                        <a:rPr kumimoji="1" lang="ja-JP" altLang="en-US" sz="800" b="0" dirty="0" err="1">
                          <a:solidFill>
                            <a:schemeClr val="tx1"/>
                          </a:solidFill>
                          <a:latin typeface="Meiryo UI" panose="020B0604030504040204" pitchFamily="50" charset="-128"/>
                          <a:ea typeface="Meiryo UI" panose="020B0604030504040204" pitchFamily="50" charset="-128"/>
                        </a:rPr>
                        <a:t>ｍ</a:t>
                      </a:r>
                      <a:r>
                        <a:rPr kumimoji="1" lang="ja-JP" altLang="en-US" sz="800" b="0" dirty="0">
                          <a:solidFill>
                            <a:schemeClr val="tx1"/>
                          </a:solidFill>
                          <a:latin typeface="Meiryo UI" panose="020B0604030504040204" pitchFamily="50" charset="-128"/>
                          <a:ea typeface="Meiryo UI" panose="020B0604030504040204" pitchFamily="50" charset="-128"/>
                        </a:rPr>
                        <a:t>くらいが一般的</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730510566"/>
                  </a:ext>
                </a:extLst>
              </a:tr>
              <a:tr h="648000">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◇ユニクロメート</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en-US" altLang="ja-JP" sz="800" dirty="0">
                          <a:solidFill>
                            <a:schemeClr val="tx1"/>
                          </a:solidFill>
                          <a:latin typeface="Meiryo UI" panose="020B0604030504040204" pitchFamily="50" charset="-128"/>
                          <a:ea typeface="Meiryo UI" panose="020B0604030504040204" pitchFamily="50" charset="-128"/>
                        </a:rPr>
                        <a:t>RoHS</a:t>
                      </a:r>
                      <a:r>
                        <a:rPr kumimoji="1" lang="ja-JP" altLang="en-US" sz="800" dirty="0">
                          <a:solidFill>
                            <a:schemeClr val="tx1"/>
                          </a:solidFill>
                          <a:latin typeface="Meiryo UI" panose="020B0604030504040204" pitchFamily="50" charset="-128"/>
                          <a:ea typeface="Meiryo UI" panose="020B0604030504040204" pitchFamily="50" charset="-128"/>
                        </a:rPr>
                        <a:t>非対応の表面処理です。青みがかった銀白色です。防錆性能は他の亜鉛めっき</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より劣りますが、低価格です。</a:t>
                      </a:r>
                      <a:r>
                        <a:rPr kumimoji="1" lang="en-US" altLang="ja-JP" sz="800" dirty="0">
                          <a:solidFill>
                            <a:schemeClr val="tx1"/>
                          </a:solidFill>
                          <a:latin typeface="Meiryo UI" panose="020B0604030504040204" pitchFamily="50" charset="-128"/>
                          <a:ea typeface="Meiryo UI" panose="020B0604030504040204" pitchFamily="50" charset="-128"/>
                        </a:rPr>
                        <a:t>RoHS</a:t>
                      </a:r>
                      <a:r>
                        <a:rPr kumimoji="1" lang="ja-JP" altLang="en-US" sz="800" dirty="0">
                          <a:solidFill>
                            <a:schemeClr val="tx1"/>
                          </a:solidFill>
                          <a:latin typeface="Meiryo UI" panose="020B0604030504040204" pitchFamily="50" charset="-128"/>
                          <a:ea typeface="Meiryo UI" panose="020B0604030504040204" pitchFamily="50" charset="-128"/>
                        </a:rPr>
                        <a:t>対応の場合、三価クロメート（三価ホワイト）を</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指定する</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931797241"/>
                  </a:ext>
                </a:extLst>
              </a:tr>
              <a:tr h="648000">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◇黒クロメート</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en-US" altLang="ja-JP" sz="800" dirty="0">
                          <a:solidFill>
                            <a:schemeClr val="tx1"/>
                          </a:solidFill>
                          <a:latin typeface="Meiryo UI" panose="020B0604030504040204" pitchFamily="50" charset="-128"/>
                          <a:ea typeface="Meiryo UI" panose="020B0604030504040204" pitchFamily="50" charset="-128"/>
                        </a:rPr>
                        <a:t>RoHS</a:t>
                      </a:r>
                      <a:r>
                        <a:rPr kumimoji="1" lang="ja-JP" altLang="en-US" sz="800" dirty="0">
                          <a:solidFill>
                            <a:schemeClr val="tx1"/>
                          </a:solidFill>
                          <a:latin typeface="Meiryo UI" panose="020B0604030504040204" pitchFamily="50" charset="-128"/>
                          <a:ea typeface="Meiryo UI" panose="020B0604030504040204" pitchFamily="50" charset="-128"/>
                        </a:rPr>
                        <a:t>非対応の表面処理です。黒色ですが、形状によってやや赤みを帯びます。電気亜鉛めっきのうちで耐食性に優れています。</a:t>
                      </a:r>
                      <a:r>
                        <a:rPr kumimoji="1" lang="en-US" altLang="ja-JP" sz="800" dirty="0">
                          <a:solidFill>
                            <a:schemeClr val="tx1"/>
                          </a:solidFill>
                          <a:latin typeface="Meiryo UI" panose="020B0604030504040204" pitchFamily="50" charset="-128"/>
                          <a:ea typeface="Meiryo UI" panose="020B0604030504040204" pitchFamily="50" charset="-128"/>
                        </a:rPr>
                        <a:t>RoHS</a:t>
                      </a:r>
                      <a:r>
                        <a:rPr kumimoji="1" lang="ja-JP" altLang="en-US" sz="800" dirty="0">
                          <a:solidFill>
                            <a:schemeClr val="tx1"/>
                          </a:solidFill>
                          <a:latin typeface="Meiryo UI" panose="020B0604030504040204" pitchFamily="50" charset="-128"/>
                          <a:ea typeface="Meiryo UI" panose="020B0604030504040204" pitchFamily="50" charset="-128"/>
                        </a:rPr>
                        <a:t>対応の場合、三価クロメート（三価ブラック）を指定する</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0482793"/>
                  </a:ext>
                </a:extLst>
              </a:tr>
              <a:tr h="648000">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■無電解ニッケルめっき（カニゼンめっき）</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耐食性</a:t>
                      </a:r>
                      <a:r>
                        <a:rPr kumimoji="1" lang="en-US" altLang="ja-JP" sz="800" dirty="0">
                          <a:solidFill>
                            <a:schemeClr val="tx1"/>
                          </a:solidFill>
                          <a:latin typeface="Meiryo UI" panose="020B0604030504040204" pitchFamily="50" charset="-128"/>
                          <a:ea typeface="Meiryo UI" panose="020B0604030504040204" pitchFamily="50" charset="-128"/>
                        </a:rPr>
                        <a:t>/</a:t>
                      </a:r>
                      <a:r>
                        <a:rPr kumimoji="1" lang="ja-JP" altLang="en-US" sz="800" dirty="0">
                          <a:solidFill>
                            <a:schemeClr val="tx1"/>
                          </a:solidFill>
                          <a:latin typeface="Meiryo UI" panose="020B0604030504040204" pitchFamily="50" charset="-128"/>
                          <a:ea typeface="Meiryo UI" panose="020B0604030504040204" pitchFamily="50" charset="-128"/>
                        </a:rPr>
                        <a:t>耐摩耗性を向上します。電気を使用しないめっきです</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めっきの膜厚（</a:t>
                      </a:r>
                      <a:r>
                        <a:rPr kumimoji="1" lang="en-US" altLang="ja-JP" sz="800" dirty="0">
                          <a:solidFill>
                            <a:schemeClr val="tx1"/>
                          </a:solidFill>
                          <a:latin typeface="Meiryo UI" panose="020B0604030504040204" pitchFamily="50" charset="-128"/>
                          <a:ea typeface="Meiryo UI" panose="020B0604030504040204" pitchFamily="50" charset="-128"/>
                        </a:rPr>
                        <a:t>3</a:t>
                      </a:r>
                      <a:r>
                        <a:rPr kumimoji="1" lang="ja-JP" altLang="en-US" sz="800" dirty="0">
                          <a:solidFill>
                            <a:schemeClr val="tx1"/>
                          </a:solidFill>
                          <a:latin typeface="Meiryo UI" panose="020B0604030504040204" pitchFamily="50" charset="-128"/>
                          <a:ea typeface="Meiryo UI" panose="020B0604030504040204" pitchFamily="50" charset="-128"/>
                        </a:rPr>
                        <a:t>～</a:t>
                      </a:r>
                      <a:r>
                        <a:rPr kumimoji="1" lang="en-US" altLang="ja-JP" sz="800" dirty="0">
                          <a:solidFill>
                            <a:schemeClr val="tx1"/>
                          </a:solidFill>
                          <a:latin typeface="Meiryo UI" panose="020B0604030504040204" pitchFamily="50" charset="-128"/>
                          <a:ea typeface="Meiryo UI" panose="020B0604030504040204" pitchFamily="50" charset="-128"/>
                        </a:rPr>
                        <a:t>10μ</a:t>
                      </a:r>
                      <a:r>
                        <a:rPr kumimoji="1" lang="ja-JP" altLang="en-US" sz="800" dirty="0">
                          <a:solidFill>
                            <a:schemeClr val="tx1"/>
                          </a:solidFill>
                          <a:latin typeface="Meiryo UI" panose="020B0604030504040204" pitchFamily="50" charset="-128"/>
                          <a:ea typeface="Meiryo UI" panose="020B0604030504040204" pitchFamily="50" charset="-128"/>
                        </a:rPr>
                        <a:t>ｍ）が均一で［複雑な形状」［寸法精度の厳しいもの」に</a:t>
                      </a:r>
                      <a:r>
                        <a:rPr kumimoji="1" lang="ja-JP" altLang="en-US" sz="800" dirty="0" err="1">
                          <a:solidFill>
                            <a:schemeClr val="tx1"/>
                          </a:solidFill>
                          <a:latin typeface="Meiryo UI" panose="020B0604030504040204" pitchFamily="50" charset="-128"/>
                          <a:ea typeface="Meiryo UI" panose="020B0604030504040204" pitchFamily="50" charset="-128"/>
                        </a:rPr>
                        <a:t>滝して</a:t>
                      </a:r>
                      <a:r>
                        <a:rPr kumimoji="1" lang="ja-JP" altLang="en-US" sz="800" dirty="0">
                          <a:solidFill>
                            <a:schemeClr val="tx1"/>
                          </a:solidFill>
                          <a:latin typeface="Meiryo UI" panose="020B0604030504040204" pitchFamily="50" charset="-128"/>
                          <a:ea typeface="Meiryo UI" panose="020B0604030504040204" pitchFamily="50" charset="-128"/>
                        </a:rPr>
                        <a:t>います</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51637538"/>
                  </a:ext>
                </a:extLst>
              </a:tr>
              <a:tr h="648000">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■黒染め</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アルカリ黒色酸化着色のこと</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強アルカリ性処理液を</a:t>
                      </a:r>
                      <a:r>
                        <a:rPr kumimoji="1" lang="en-US" altLang="ja-JP" sz="800" dirty="0">
                          <a:solidFill>
                            <a:schemeClr val="tx1"/>
                          </a:solidFill>
                          <a:latin typeface="Meiryo UI" panose="020B0604030504040204" pitchFamily="50" charset="-128"/>
                          <a:ea typeface="Meiryo UI" panose="020B0604030504040204" pitchFamily="50" charset="-128"/>
                        </a:rPr>
                        <a:t>140</a:t>
                      </a:r>
                      <a:r>
                        <a:rPr kumimoji="1" lang="ja-JP" altLang="en-US" sz="800" dirty="0">
                          <a:solidFill>
                            <a:schemeClr val="tx1"/>
                          </a:solidFill>
                          <a:latin typeface="Meiryo UI" panose="020B0604030504040204" pitchFamily="50" charset="-128"/>
                          <a:ea typeface="Meiryo UI" panose="020B0604030504040204" pitchFamily="50" charset="-128"/>
                        </a:rPr>
                        <a:t>℃に加熱して金属自身の化学変化によって黒色にします。</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防錆効果があります。表面に膜厚</a:t>
                      </a:r>
                      <a:r>
                        <a:rPr kumimoji="1" lang="en-US" altLang="ja-JP" sz="800" dirty="0">
                          <a:solidFill>
                            <a:schemeClr val="tx1"/>
                          </a:solidFill>
                          <a:latin typeface="Meiryo UI" panose="020B0604030504040204" pitchFamily="50" charset="-128"/>
                          <a:ea typeface="Meiryo UI" panose="020B0604030504040204" pitchFamily="50" charset="-128"/>
                        </a:rPr>
                        <a:t>3μ</a:t>
                      </a:r>
                      <a:r>
                        <a:rPr kumimoji="1" lang="ja-JP" altLang="en-US" sz="800" dirty="0" err="1">
                          <a:solidFill>
                            <a:schemeClr val="tx1"/>
                          </a:solidFill>
                          <a:latin typeface="Meiryo UI" panose="020B0604030504040204" pitchFamily="50" charset="-128"/>
                          <a:ea typeface="Meiryo UI" panose="020B0604030504040204" pitchFamily="50" charset="-128"/>
                        </a:rPr>
                        <a:t>ｍ</a:t>
                      </a:r>
                      <a:r>
                        <a:rPr kumimoji="1" lang="ja-JP" altLang="en-US" sz="800" dirty="0">
                          <a:solidFill>
                            <a:schemeClr val="tx1"/>
                          </a:solidFill>
                          <a:latin typeface="Meiryo UI" panose="020B0604030504040204" pitchFamily="50" charset="-128"/>
                          <a:ea typeface="Meiryo UI" panose="020B0604030504040204" pitchFamily="50" charset="-128"/>
                        </a:rPr>
                        <a:t>以下の四三酸化皮膜ができます</a:t>
                      </a:r>
                      <a:endParaRPr kumimoji="1" lang="en-US" altLang="ja-JP" sz="800" dirty="0">
                        <a:solidFill>
                          <a:schemeClr val="tx1"/>
                        </a:solidFill>
                        <a:latin typeface="Meiryo UI" panose="020B0604030504040204" pitchFamily="50" charset="-128"/>
                        <a:ea typeface="Meiryo UI" panose="020B0604030504040204" pitchFamily="50" charset="-128"/>
                      </a:endParaRPr>
                    </a:p>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556506606"/>
                  </a:ext>
                </a:extLst>
              </a:tr>
            </a:tbl>
          </a:graphicData>
        </a:graphic>
      </p:graphicFrame>
      <p:graphicFrame>
        <p:nvGraphicFramePr>
          <p:cNvPr id="8" name="表 7">
            <a:extLst>
              <a:ext uri="{FF2B5EF4-FFF2-40B4-BE49-F238E27FC236}">
                <a16:creationId xmlns:a16="http://schemas.microsoft.com/office/drawing/2014/main" id="{A7D9EA6C-6274-4941-A78F-558B178D1906}"/>
              </a:ext>
            </a:extLst>
          </p:cNvPr>
          <p:cNvGraphicFramePr>
            <a:graphicFrameLocks noGrp="1"/>
          </p:cNvGraphicFramePr>
          <p:nvPr>
            <p:extLst>
              <p:ext uri="{D42A27DB-BD31-4B8C-83A1-F6EECF244321}">
                <p14:modId xmlns:p14="http://schemas.microsoft.com/office/powerpoint/2010/main" val="3653802685"/>
              </p:ext>
            </p:extLst>
          </p:nvPr>
        </p:nvGraphicFramePr>
        <p:xfrm>
          <a:off x="30237" y="466588"/>
          <a:ext cx="4867754" cy="822960"/>
        </p:xfrm>
        <a:graphic>
          <a:graphicData uri="http://schemas.openxmlformats.org/drawingml/2006/table">
            <a:tbl>
              <a:tblPr firstRow="1" bandRow="1">
                <a:tableStyleId>{5C22544A-7EE6-4342-B048-85BDC9FD1C3A}</a:tableStyleId>
              </a:tblPr>
              <a:tblGrid>
                <a:gridCol w="1745981">
                  <a:extLst>
                    <a:ext uri="{9D8B030D-6E8A-4147-A177-3AD203B41FA5}">
                      <a16:colId xmlns:a16="http://schemas.microsoft.com/office/drawing/2014/main" val="3462743255"/>
                    </a:ext>
                  </a:extLst>
                </a:gridCol>
                <a:gridCol w="3121773">
                  <a:extLst>
                    <a:ext uri="{9D8B030D-6E8A-4147-A177-3AD203B41FA5}">
                      <a16:colId xmlns:a16="http://schemas.microsoft.com/office/drawing/2014/main" val="1105350804"/>
                    </a:ext>
                  </a:extLst>
                </a:gridCol>
              </a:tblGrid>
              <a:tr h="205740">
                <a:tc gridSpan="2">
                  <a:txBody>
                    <a:bodyPr/>
                    <a:lstStyle/>
                    <a:p>
                      <a:r>
                        <a:rPr kumimoji="1" lang="ja-JP" altLang="en-US" sz="900" b="0" dirty="0">
                          <a:solidFill>
                            <a:schemeClr val="tx1"/>
                          </a:solidFill>
                          <a:latin typeface="Meiryo UI" panose="020B0604030504040204" pitchFamily="50" charset="-128"/>
                          <a:ea typeface="Meiryo UI" panose="020B0604030504040204" pitchFamily="50" charset="-128"/>
                        </a:rPr>
                        <a:t>表面処理は防錆や耐摩耗性を改善する為に行う</a:t>
                      </a:r>
                      <a:endParaRPr kumimoji="1" lang="en-US" altLang="ja-JP" sz="9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en-US" altLang="ja-JP" sz="12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3165711"/>
                  </a:ext>
                </a:extLst>
              </a:tr>
              <a:tr h="525780">
                <a:tc>
                  <a:txBody>
                    <a:bodyPr/>
                    <a:lstStyle/>
                    <a:p>
                      <a:r>
                        <a:rPr kumimoji="1" lang="ja-JP" altLang="en-US" sz="900" b="0" dirty="0">
                          <a:solidFill>
                            <a:schemeClr val="tx1"/>
                          </a:solidFill>
                          <a:latin typeface="Meiryo UI" panose="020B0604030504040204" pitchFamily="50" charset="-128"/>
                          <a:ea typeface="Meiryo UI" panose="020B0604030504040204" pitchFamily="50" charset="-128"/>
                        </a:rPr>
                        <a:t>耐食性向上</a:t>
                      </a:r>
                      <a:r>
                        <a:rPr kumimoji="1" lang="en-US" altLang="ja-JP" sz="900" b="0" dirty="0">
                          <a:solidFill>
                            <a:schemeClr val="tx1"/>
                          </a:solidFill>
                          <a:latin typeface="Meiryo UI" panose="020B0604030504040204" pitchFamily="50" charset="-128"/>
                          <a:ea typeface="Meiryo UI" panose="020B0604030504040204" pitchFamily="50" charset="-128"/>
                        </a:rPr>
                        <a:t>/</a:t>
                      </a:r>
                      <a:r>
                        <a:rPr kumimoji="1" lang="ja-JP" altLang="en-US" sz="900" b="0" dirty="0">
                          <a:solidFill>
                            <a:schemeClr val="tx1"/>
                          </a:solidFill>
                          <a:latin typeface="Meiryo UI" panose="020B0604030504040204" pitchFamily="50" charset="-128"/>
                          <a:ea typeface="Meiryo UI" panose="020B0604030504040204" pitchFamily="50" charset="-128"/>
                        </a:rPr>
                        <a:t>防錆効果</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ja-JP" altLang="en-US" sz="900" b="0" dirty="0">
                          <a:solidFill>
                            <a:schemeClr val="tx1"/>
                          </a:solidFill>
                          <a:latin typeface="Meiryo UI" panose="020B0604030504040204" pitchFamily="50" charset="-128"/>
                          <a:ea typeface="Meiryo UI" panose="020B0604030504040204" pitchFamily="50" charset="-128"/>
                        </a:rPr>
                        <a:t>耐摩耗性向上</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ja-JP" altLang="en-US" sz="900" b="0" dirty="0">
                          <a:solidFill>
                            <a:schemeClr val="tx1"/>
                          </a:solidFill>
                          <a:latin typeface="Meiryo UI" panose="020B0604030504040204" pitchFamily="50" charset="-128"/>
                          <a:ea typeface="Meiryo UI" panose="020B0604030504040204" pitchFamily="50" charset="-128"/>
                        </a:rPr>
                        <a:t>表面粗さ向上（表面を滑らかに）</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ja-JP" altLang="en-US" sz="900" b="0" dirty="0">
                          <a:solidFill>
                            <a:schemeClr val="tx1"/>
                          </a:solidFill>
                          <a:latin typeface="Meiryo UI" panose="020B0604030504040204" pitchFamily="50" charset="-128"/>
                          <a:ea typeface="Meiryo UI" panose="020B0604030504040204" pitchFamily="50" charset="-128"/>
                        </a:rPr>
                        <a:t>表面を美しく、きれいにする</a:t>
                      </a:r>
                      <a:endParaRPr kumimoji="1" lang="en-US" altLang="ja-JP" sz="9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800" b="0" dirty="0">
                          <a:solidFill>
                            <a:srgbClr val="C00000"/>
                          </a:solidFill>
                          <a:latin typeface="Meiryo UI" panose="020B0604030504040204" pitchFamily="50" charset="-128"/>
                          <a:ea typeface="Meiryo UI" panose="020B0604030504040204" pitchFamily="50" charset="-128"/>
                        </a:rPr>
                        <a:t>注意</a:t>
                      </a:r>
                      <a:endParaRPr kumimoji="1" lang="en-US" altLang="ja-JP" sz="800" b="0" dirty="0">
                        <a:solidFill>
                          <a:srgbClr val="C00000"/>
                        </a:solidFill>
                        <a:latin typeface="Meiryo UI" panose="020B0604030504040204" pitchFamily="50" charset="-128"/>
                        <a:ea typeface="Meiryo UI" panose="020B0604030504040204" pitchFamily="50" charset="-128"/>
                      </a:endParaRPr>
                    </a:p>
                    <a:p>
                      <a:r>
                        <a:rPr kumimoji="1" lang="ja-JP" altLang="en-US" sz="800" b="0" dirty="0">
                          <a:solidFill>
                            <a:srgbClr val="C00000"/>
                          </a:solidFill>
                          <a:latin typeface="Meiryo UI" panose="020B0604030504040204" pitchFamily="50" charset="-128"/>
                          <a:ea typeface="Meiryo UI" panose="020B0604030504040204" pitchFamily="50" charset="-128"/>
                        </a:rPr>
                        <a:t>１</a:t>
                      </a:r>
                      <a:r>
                        <a:rPr kumimoji="1" lang="en-US" altLang="ja-JP" sz="800" b="0" dirty="0">
                          <a:solidFill>
                            <a:srgbClr val="C00000"/>
                          </a:solidFill>
                          <a:latin typeface="Meiryo UI" panose="020B0604030504040204" pitchFamily="50" charset="-128"/>
                          <a:ea typeface="Meiryo UI" panose="020B0604030504040204" pitchFamily="50" charset="-128"/>
                        </a:rPr>
                        <a:t>.</a:t>
                      </a:r>
                      <a:r>
                        <a:rPr kumimoji="1" lang="ja-JP" altLang="en-US" sz="800" b="0" dirty="0">
                          <a:solidFill>
                            <a:srgbClr val="C00000"/>
                          </a:solidFill>
                          <a:latin typeface="Meiryo UI" panose="020B0604030504040204" pitchFamily="50" charset="-128"/>
                          <a:ea typeface="Meiryo UI" panose="020B0604030504040204" pitchFamily="50" charset="-128"/>
                        </a:rPr>
                        <a:t>耐摩耗性が向上しても無潤滑運転は行えない</a:t>
                      </a:r>
                      <a:endParaRPr kumimoji="1" lang="en-US" altLang="ja-JP" sz="800" b="0" dirty="0">
                        <a:solidFill>
                          <a:srgbClr val="C00000"/>
                        </a:solidFill>
                        <a:latin typeface="Meiryo UI" panose="020B0604030504040204" pitchFamily="50" charset="-128"/>
                        <a:ea typeface="Meiryo UI" panose="020B0604030504040204" pitchFamily="50" charset="-128"/>
                      </a:endParaRPr>
                    </a:p>
                    <a:p>
                      <a:r>
                        <a:rPr kumimoji="1" lang="en-US" altLang="ja-JP" sz="800" b="0" dirty="0">
                          <a:solidFill>
                            <a:srgbClr val="C00000"/>
                          </a:solidFill>
                          <a:latin typeface="Meiryo UI" panose="020B0604030504040204" pitchFamily="50" charset="-128"/>
                          <a:ea typeface="Meiryo UI" panose="020B0604030504040204" pitchFamily="50" charset="-128"/>
                        </a:rPr>
                        <a:t>2.</a:t>
                      </a:r>
                      <a:r>
                        <a:rPr kumimoji="1" lang="ja-JP" altLang="en-US" sz="800" b="0" dirty="0">
                          <a:solidFill>
                            <a:srgbClr val="C00000"/>
                          </a:solidFill>
                          <a:latin typeface="Meiryo UI" panose="020B0604030504040204" pitchFamily="50" charset="-128"/>
                          <a:ea typeface="Meiryo UI" panose="020B0604030504040204" pitchFamily="50" charset="-128"/>
                        </a:rPr>
                        <a:t>焼き入れ硬化された歯車にめっきを行うと脆くなる</a:t>
                      </a:r>
                      <a:endParaRPr kumimoji="1" lang="en-US" altLang="ja-JP" sz="800" b="0" dirty="0">
                        <a:solidFill>
                          <a:srgbClr val="C00000"/>
                        </a:solidFill>
                        <a:latin typeface="Meiryo UI" panose="020B0604030504040204" pitchFamily="50" charset="-128"/>
                        <a:ea typeface="Meiryo UI" panose="020B0604030504040204" pitchFamily="50" charset="-128"/>
                      </a:endParaRPr>
                    </a:p>
                    <a:p>
                      <a:r>
                        <a:rPr kumimoji="1" lang="en-US" altLang="ja-JP" sz="800" b="0" dirty="0">
                          <a:solidFill>
                            <a:srgbClr val="C00000"/>
                          </a:solidFill>
                          <a:latin typeface="Meiryo UI" panose="020B0604030504040204" pitchFamily="50" charset="-128"/>
                          <a:ea typeface="Meiryo UI" panose="020B0604030504040204" pitchFamily="50" charset="-128"/>
                        </a:rPr>
                        <a:t>3.</a:t>
                      </a:r>
                      <a:r>
                        <a:rPr kumimoji="1" lang="ja-JP" altLang="en-US" sz="800" b="0" dirty="0">
                          <a:solidFill>
                            <a:srgbClr val="C00000"/>
                          </a:solidFill>
                          <a:latin typeface="Meiryo UI" panose="020B0604030504040204" pitchFamily="50" charset="-128"/>
                          <a:ea typeface="Meiryo UI" panose="020B0604030504040204" pitchFamily="50" charset="-128"/>
                        </a:rPr>
                        <a:t>めっきの厚みによって歯車精度や寸法精度が悪化します</a:t>
                      </a:r>
                      <a:endParaRPr kumimoji="1" lang="en-US" altLang="ja-JP" sz="800" b="0" dirty="0">
                        <a:solidFill>
                          <a:srgbClr val="C00000"/>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7918690"/>
                  </a:ext>
                </a:extLst>
              </a:tr>
            </a:tbl>
          </a:graphicData>
        </a:graphic>
      </p:graphicFrame>
      <p:pic>
        <p:nvPicPr>
          <p:cNvPr id="9" name="図 8">
            <a:extLst>
              <a:ext uri="{FF2B5EF4-FFF2-40B4-BE49-F238E27FC236}">
                <a16:creationId xmlns:a16="http://schemas.microsoft.com/office/drawing/2014/main" id="{1B6FF468-AD42-4AF8-9293-32908686C4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83511" y="1332584"/>
            <a:ext cx="629322" cy="585267"/>
          </a:xfrm>
          <a:prstGeom prst="rect">
            <a:avLst/>
          </a:prstGeom>
        </p:spPr>
      </p:pic>
      <p:pic>
        <p:nvPicPr>
          <p:cNvPr id="10" name="図 9">
            <a:extLst>
              <a:ext uri="{FF2B5EF4-FFF2-40B4-BE49-F238E27FC236}">
                <a16:creationId xmlns:a16="http://schemas.microsoft.com/office/drawing/2014/main" id="{5C2D30C7-6275-4984-AEB7-CFCBEA09D22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883511" y="2003924"/>
            <a:ext cx="629322" cy="551065"/>
          </a:xfrm>
          <a:prstGeom prst="rect">
            <a:avLst/>
          </a:prstGeom>
        </p:spPr>
      </p:pic>
      <p:pic>
        <p:nvPicPr>
          <p:cNvPr id="11" name="図 10">
            <a:extLst>
              <a:ext uri="{FF2B5EF4-FFF2-40B4-BE49-F238E27FC236}">
                <a16:creationId xmlns:a16="http://schemas.microsoft.com/office/drawing/2014/main" id="{03099CA8-98CC-4C4F-BA3E-6EE80A9B30C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870437" y="2629391"/>
            <a:ext cx="688489" cy="585267"/>
          </a:xfrm>
          <a:prstGeom prst="rect">
            <a:avLst/>
          </a:prstGeom>
        </p:spPr>
      </p:pic>
      <p:pic>
        <p:nvPicPr>
          <p:cNvPr id="12" name="図 11">
            <a:extLst>
              <a:ext uri="{FF2B5EF4-FFF2-40B4-BE49-F238E27FC236}">
                <a16:creationId xmlns:a16="http://schemas.microsoft.com/office/drawing/2014/main" id="{9E877225-36FD-4274-A722-456F9CA9D64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883511" y="3289060"/>
            <a:ext cx="688490" cy="590343"/>
          </a:xfrm>
          <a:prstGeom prst="rect">
            <a:avLst/>
          </a:prstGeom>
        </p:spPr>
      </p:pic>
      <p:pic>
        <p:nvPicPr>
          <p:cNvPr id="13" name="図 12">
            <a:extLst>
              <a:ext uri="{FF2B5EF4-FFF2-40B4-BE49-F238E27FC236}">
                <a16:creationId xmlns:a16="http://schemas.microsoft.com/office/drawing/2014/main" id="{098BF4D9-57D9-4A3B-947D-5BD834EC4E8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900019" y="3982495"/>
            <a:ext cx="629323" cy="552557"/>
          </a:xfrm>
          <a:prstGeom prst="rect">
            <a:avLst/>
          </a:prstGeom>
        </p:spPr>
      </p:pic>
      <p:graphicFrame>
        <p:nvGraphicFramePr>
          <p:cNvPr id="15" name="表 14">
            <a:extLst>
              <a:ext uri="{FF2B5EF4-FFF2-40B4-BE49-F238E27FC236}">
                <a16:creationId xmlns:a16="http://schemas.microsoft.com/office/drawing/2014/main" id="{0E4ED68E-9873-47DA-8426-E0692B84E673}"/>
              </a:ext>
            </a:extLst>
          </p:cNvPr>
          <p:cNvGraphicFramePr>
            <a:graphicFrameLocks noGrp="1"/>
          </p:cNvGraphicFramePr>
          <p:nvPr>
            <p:extLst>
              <p:ext uri="{D42A27DB-BD31-4B8C-83A1-F6EECF244321}">
                <p14:modId xmlns:p14="http://schemas.microsoft.com/office/powerpoint/2010/main" val="2563616770"/>
              </p:ext>
            </p:extLst>
          </p:nvPr>
        </p:nvGraphicFramePr>
        <p:xfrm>
          <a:off x="4928633" y="969738"/>
          <a:ext cx="4215367" cy="4020360"/>
        </p:xfrm>
        <a:graphic>
          <a:graphicData uri="http://schemas.openxmlformats.org/drawingml/2006/table">
            <a:tbl>
              <a:tblPr firstRow="1" bandRow="1">
                <a:tableStyleId>{5C22544A-7EE6-4342-B048-85BDC9FD1C3A}</a:tableStyleId>
              </a:tblPr>
              <a:tblGrid>
                <a:gridCol w="2842889">
                  <a:extLst>
                    <a:ext uri="{9D8B030D-6E8A-4147-A177-3AD203B41FA5}">
                      <a16:colId xmlns:a16="http://schemas.microsoft.com/office/drawing/2014/main" val="470522941"/>
                    </a:ext>
                  </a:extLst>
                </a:gridCol>
                <a:gridCol w="1372478">
                  <a:extLst>
                    <a:ext uri="{9D8B030D-6E8A-4147-A177-3AD203B41FA5}">
                      <a16:colId xmlns:a16="http://schemas.microsoft.com/office/drawing/2014/main" val="3215461103"/>
                    </a:ext>
                  </a:extLst>
                </a:gridCol>
              </a:tblGrid>
              <a:tr h="64800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■レイデント処理</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防錆効果大</a:t>
                      </a:r>
                      <a:r>
                        <a:rPr kumimoji="1" lang="en-US" altLang="ja-JP" sz="800" b="0" dirty="0">
                          <a:solidFill>
                            <a:schemeClr val="tx1"/>
                          </a:solidFill>
                          <a:latin typeface="Meiryo UI" panose="020B0604030504040204" pitchFamily="50" charset="-128"/>
                          <a:ea typeface="Meiryo UI" panose="020B0604030504040204" pitchFamily="50" charset="-128"/>
                        </a:rPr>
                        <a:t>/</a:t>
                      </a:r>
                      <a:r>
                        <a:rPr kumimoji="1" lang="ja-JP" altLang="en-US" sz="800" b="0" dirty="0">
                          <a:solidFill>
                            <a:schemeClr val="tx1"/>
                          </a:solidFill>
                          <a:latin typeface="Meiryo UI" panose="020B0604030504040204" pitchFamily="50" charset="-128"/>
                          <a:ea typeface="Meiryo UI" panose="020B0604030504040204" pitchFamily="50" charset="-128"/>
                        </a:rPr>
                        <a:t>耐摩耗性も向上。色は黒。レイデントは、レイデント工業の登録商標です。</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めっきに似た処理で表面に大変剥がれにくいクローム系のレイデント皮膜（</a:t>
                      </a:r>
                      <a:r>
                        <a:rPr kumimoji="1" lang="en-US" altLang="ja-JP" sz="800" b="0" dirty="0">
                          <a:solidFill>
                            <a:schemeClr val="tx1"/>
                          </a:solidFill>
                          <a:latin typeface="Meiryo UI" panose="020B0604030504040204" pitchFamily="50" charset="-128"/>
                          <a:ea typeface="Meiryo UI" panose="020B0604030504040204" pitchFamily="50" charset="-128"/>
                        </a:rPr>
                        <a:t>1</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2μ</a:t>
                      </a:r>
                      <a:r>
                        <a:rPr kumimoji="1" lang="ja-JP" altLang="en-US" sz="800" b="0" dirty="0">
                          <a:solidFill>
                            <a:schemeClr val="tx1"/>
                          </a:solidFill>
                          <a:latin typeface="Meiryo UI" panose="020B0604030504040204" pitchFamily="50" charset="-128"/>
                          <a:ea typeface="Meiryo UI" panose="020B0604030504040204" pitchFamily="50" charset="-128"/>
                        </a:rPr>
                        <a:t>ｍ）を作ります</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268633039"/>
                  </a:ext>
                </a:extLst>
              </a:tr>
              <a:tr h="54000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■パーカー処理（リン酸塩処理）</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err="1">
                          <a:solidFill>
                            <a:schemeClr val="tx1"/>
                          </a:solidFill>
                          <a:latin typeface="Meiryo UI" panose="020B0604030504040204" pitchFamily="50" charset="-128"/>
                          <a:ea typeface="Meiryo UI" panose="020B0604030504040204" pitchFamily="50" charset="-128"/>
                        </a:rPr>
                        <a:t>りんさん</a:t>
                      </a:r>
                      <a:r>
                        <a:rPr kumimoji="1" lang="ja-JP" altLang="en-US" sz="800" b="0" dirty="0">
                          <a:solidFill>
                            <a:schemeClr val="tx1"/>
                          </a:solidFill>
                          <a:latin typeface="Meiryo UI" panose="020B0604030504040204" pitchFamily="50" charset="-128"/>
                          <a:ea typeface="Meiryo UI" panose="020B0604030504040204" pitchFamily="50" charset="-128"/>
                        </a:rPr>
                        <a:t>鉄系化成処理のこと</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err="1">
                          <a:solidFill>
                            <a:schemeClr val="tx1"/>
                          </a:solidFill>
                          <a:latin typeface="Meiryo UI" panose="020B0604030504040204" pitchFamily="50" charset="-128"/>
                          <a:ea typeface="Meiryo UI" panose="020B0604030504040204" pitchFamily="50" charset="-128"/>
                        </a:rPr>
                        <a:t>りん</a:t>
                      </a:r>
                      <a:r>
                        <a:rPr kumimoji="1" lang="ja-JP" altLang="en-US" sz="800" b="0" dirty="0">
                          <a:solidFill>
                            <a:schemeClr val="tx1"/>
                          </a:solidFill>
                          <a:latin typeface="Meiryo UI" panose="020B0604030504040204" pitchFamily="50" charset="-128"/>
                          <a:ea typeface="Meiryo UI" panose="020B0604030504040204" pitchFamily="50" charset="-128"/>
                        </a:rPr>
                        <a:t>酸鉄系皮膜は、薄膜非晶質皮膜で屋内塗装製品の塗装下地比較として利用される</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2">
                  <a:txBody>
                    <a:bodyPr/>
                    <a:lstStyle/>
                    <a:p>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730510566"/>
                  </a:ext>
                </a:extLst>
              </a:tr>
              <a:tr h="648000">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◇パルポス</a:t>
                      </a:r>
                      <a:r>
                        <a:rPr kumimoji="1" lang="en-US" altLang="ja-JP" sz="800" dirty="0">
                          <a:solidFill>
                            <a:schemeClr val="tx1"/>
                          </a:solidFill>
                          <a:latin typeface="Meiryo UI" panose="020B0604030504040204" pitchFamily="50" charset="-128"/>
                          <a:ea typeface="Meiryo UI" panose="020B0604030504040204" pitchFamily="50" charset="-128"/>
                        </a:rPr>
                        <a:t>M</a:t>
                      </a:r>
                    </a:p>
                    <a:p>
                      <a:r>
                        <a:rPr kumimoji="1" lang="ja-JP" altLang="en-US" sz="800" dirty="0" err="1">
                          <a:solidFill>
                            <a:schemeClr val="tx1"/>
                          </a:solidFill>
                          <a:latin typeface="Meiryo UI" panose="020B0604030504040204" pitchFamily="50" charset="-128"/>
                          <a:ea typeface="Meiryo UI" panose="020B0604030504040204" pitchFamily="50" charset="-128"/>
                        </a:rPr>
                        <a:t>りん</a:t>
                      </a:r>
                      <a:r>
                        <a:rPr kumimoji="1" lang="ja-JP" altLang="en-US" sz="800" dirty="0">
                          <a:solidFill>
                            <a:schemeClr val="tx1"/>
                          </a:solidFill>
                          <a:latin typeface="Meiryo UI" panose="020B0604030504040204" pitchFamily="50" charset="-128"/>
                          <a:ea typeface="Meiryo UI" panose="020B0604030504040204" pitchFamily="50" charset="-128"/>
                        </a:rPr>
                        <a:t>酸マンガン系化成処理のことです。めっき厚は</a:t>
                      </a:r>
                      <a:r>
                        <a:rPr kumimoji="1" lang="en-US" altLang="ja-JP" sz="800" dirty="0">
                          <a:solidFill>
                            <a:schemeClr val="tx1"/>
                          </a:solidFill>
                          <a:latin typeface="Meiryo UI" panose="020B0604030504040204" pitchFamily="50" charset="-128"/>
                          <a:ea typeface="Meiryo UI" panose="020B0604030504040204" pitchFamily="50" charset="-128"/>
                        </a:rPr>
                        <a:t>,</a:t>
                      </a:r>
                      <a:r>
                        <a:rPr kumimoji="1" lang="ja-JP" altLang="en-US" sz="800" dirty="0">
                          <a:solidFill>
                            <a:schemeClr val="tx1"/>
                          </a:solidFill>
                          <a:latin typeface="Meiryo UI" panose="020B0604030504040204" pitchFamily="50" charset="-128"/>
                          <a:ea typeface="Meiryo UI" panose="020B0604030504040204" pitchFamily="50" charset="-128"/>
                        </a:rPr>
                        <a:t>３～</a:t>
                      </a:r>
                      <a:r>
                        <a:rPr kumimoji="1" lang="en-US" altLang="ja-JP" sz="800" dirty="0">
                          <a:solidFill>
                            <a:schemeClr val="tx1"/>
                          </a:solidFill>
                          <a:latin typeface="Meiryo UI" panose="020B0604030504040204" pitchFamily="50" charset="-128"/>
                          <a:ea typeface="Meiryo UI" panose="020B0604030504040204" pitchFamily="50" charset="-128"/>
                        </a:rPr>
                        <a:t>15μ</a:t>
                      </a:r>
                      <a:r>
                        <a:rPr kumimoji="1" lang="ja-JP" altLang="en-US" sz="800" dirty="0" err="1">
                          <a:solidFill>
                            <a:schemeClr val="tx1"/>
                          </a:solidFill>
                          <a:latin typeface="Meiryo UI" panose="020B0604030504040204" pitchFamily="50" charset="-128"/>
                          <a:ea typeface="Meiryo UI" panose="020B0604030504040204" pitchFamily="50" charset="-128"/>
                        </a:rPr>
                        <a:t>ｍ</a:t>
                      </a:r>
                      <a:r>
                        <a:rPr kumimoji="1" lang="ja-JP" altLang="en-US" sz="800" dirty="0">
                          <a:solidFill>
                            <a:schemeClr val="tx1"/>
                          </a:solidFill>
                          <a:latin typeface="Meiryo UI" panose="020B0604030504040204" pitchFamily="50" charset="-128"/>
                          <a:ea typeface="Meiryo UI" panose="020B0604030504040204" pitchFamily="50" charset="-128"/>
                        </a:rPr>
                        <a:t>くらいです。防錆皮膜としても利用されますが、耐摩耗性に優れていることにより、摺動部品などに使用される</a:t>
                      </a:r>
                      <a:endParaRPr kumimoji="1" lang="en-US" altLang="ja-JP" sz="8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10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1797241"/>
                  </a:ext>
                </a:extLst>
              </a:tr>
              <a:tr h="972000">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■固体潤滑処理</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油では不可能な潤滑を加工にする固体潤滑処理としてドライｺｰﾄスプレーがあります</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歯車の歯面にスプレーするだけで潤滑剤が付着乾燥すると共に、配合されている二硫化モリブデンによって、微小</a:t>
                      </a:r>
                      <a:r>
                        <a:rPr kumimoji="1" lang="ja-JP" altLang="en-US" sz="800" dirty="0" err="1">
                          <a:solidFill>
                            <a:schemeClr val="tx1"/>
                          </a:solidFill>
                          <a:latin typeface="Meiryo UI" panose="020B0604030504040204" pitchFamily="50" charset="-128"/>
                          <a:ea typeface="Meiryo UI" panose="020B0604030504040204" pitchFamily="50" charset="-128"/>
                        </a:rPr>
                        <a:t>すり</a:t>
                      </a:r>
                      <a:r>
                        <a:rPr kumimoji="1" lang="ja-JP" altLang="en-US" sz="800" dirty="0">
                          <a:solidFill>
                            <a:schemeClr val="tx1"/>
                          </a:solidFill>
                          <a:latin typeface="Meiryo UI" panose="020B0604030504040204" pitchFamily="50" charset="-128"/>
                          <a:ea typeface="Meiryo UI" panose="020B0604030504040204" pitchFamily="50" charset="-128"/>
                        </a:rPr>
                        <a:t>動作による摩耗</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（フレッティングコロージョン）防止や初期なじみ用として効果を発揮します</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0482793"/>
                  </a:ext>
                </a:extLst>
              </a:tr>
              <a:tr h="1044000">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a:t>
                      </a:r>
                      <a:r>
                        <a:rPr kumimoji="1" lang="en-US" altLang="ja-JP" sz="800" dirty="0">
                          <a:solidFill>
                            <a:schemeClr val="tx1"/>
                          </a:solidFill>
                          <a:latin typeface="Meiryo UI" panose="020B0604030504040204" pitchFamily="50" charset="-128"/>
                          <a:ea typeface="Meiryo UI" panose="020B0604030504040204" pitchFamily="50" charset="-128"/>
                        </a:rPr>
                        <a:t>WPC</a:t>
                      </a:r>
                      <a:r>
                        <a:rPr kumimoji="1" lang="ja-JP" altLang="en-US" sz="800" dirty="0">
                          <a:solidFill>
                            <a:schemeClr val="tx1"/>
                          </a:solidFill>
                          <a:latin typeface="Meiryo UI" panose="020B0604030504040204" pitchFamily="50" charset="-128"/>
                          <a:ea typeface="Meiryo UI" panose="020B0604030504040204" pitchFamily="50" charset="-128"/>
                        </a:rPr>
                        <a:t>処理</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金属の疲労強度向上</a:t>
                      </a:r>
                      <a:r>
                        <a:rPr kumimoji="1" lang="en-US" altLang="ja-JP" sz="800" dirty="0">
                          <a:solidFill>
                            <a:schemeClr val="tx1"/>
                          </a:solidFill>
                          <a:latin typeface="Meiryo UI" panose="020B0604030504040204" pitchFamily="50" charset="-128"/>
                          <a:ea typeface="Meiryo UI" panose="020B0604030504040204" pitchFamily="50" charset="-128"/>
                        </a:rPr>
                        <a:t>/</a:t>
                      </a:r>
                      <a:r>
                        <a:rPr kumimoji="1" lang="ja-JP" altLang="en-US" sz="800" dirty="0">
                          <a:solidFill>
                            <a:schemeClr val="tx1"/>
                          </a:solidFill>
                          <a:latin typeface="Meiryo UI" panose="020B0604030504040204" pitchFamily="50" charset="-128"/>
                          <a:ea typeface="Meiryo UI" panose="020B0604030504040204" pitchFamily="50" charset="-128"/>
                        </a:rPr>
                        <a:t>摺動性向上に有効です</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疲労強度の向上であって、曲げ強度を向上させるものではない</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en-US" altLang="ja-JP" sz="800" dirty="0">
                          <a:solidFill>
                            <a:schemeClr val="tx1"/>
                          </a:solidFill>
                          <a:latin typeface="Meiryo UI" panose="020B0604030504040204" pitchFamily="50" charset="-128"/>
                          <a:ea typeface="Meiryo UI" panose="020B0604030504040204" pitchFamily="50" charset="-128"/>
                        </a:rPr>
                        <a:t>40</a:t>
                      </a:r>
                      <a:r>
                        <a:rPr kumimoji="1" lang="ja-JP" altLang="en-US" sz="800" dirty="0">
                          <a:solidFill>
                            <a:schemeClr val="tx1"/>
                          </a:solidFill>
                          <a:latin typeface="Meiryo UI" panose="020B0604030504040204" pitchFamily="50" charset="-128"/>
                          <a:ea typeface="Meiryo UI" panose="020B0604030504040204" pitchFamily="50" charset="-128"/>
                        </a:rPr>
                        <a:t>～</a:t>
                      </a:r>
                      <a:r>
                        <a:rPr kumimoji="1" lang="en-US" altLang="ja-JP" sz="800" dirty="0">
                          <a:solidFill>
                            <a:schemeClr val="tx1"/>
                          </a:solidFill>
                          <a:latin typeface="Meiryo UI" panose="020B0604030504040204" pitchFamily="50" charset="-128"/>
                          <a:ea typeface="Meiryo UI" panose="020B0604030504040204" pitchFamily="50" charset="-128"/>
                        </a:rPr>
                        <a:t>200μ</a:t>
                      </a:r>
                      <a:r>
                        <a:rPr kumimoji="1" lang="ja-JP" altLang="en-US" sz="800" dirty="0" err="1">
                          <a:solidFill>
                            <a:schemeClr val="tx1"/>
                          </a:solidFill>
                          <a:latin typeface="Meiryo UI" panose="020B0604030504040204" pitchFamily="50" charset="-128"/>
                          <a:ea typeface="Meiryo UI" panose="020B0604030504040204" pitchFamily="50" charset="-128"/>
                        </a:rPr>
                        <a:t>ｍ</a:t>
                      </a:r>
                      <a:r>
                        <a:rPr kumimoji="1" lang="ja-JP" altLang="en-US" sz="800" dirty="0">
                          <a:solidFill>
                            <a:schemeClr val="tx1"/>
                          </a:solidFill>
                          <a:latin typeface="Meiryo UI" panose="020B0604030504040204" pitchFamily="50" charset="-128"/>
                          <a:ea typeface="Meiryo UI" panose="020B0604030504040204" pitchFamily="50" charset="-128"/>
                        </a:rPr>
                        <a:t>の極小ショットを歯車に対して</a:t>
                      </a:r>
                      <a:r>
                        <a:rPr kumimoji="1" lang="en-US" altLang="ja-JP" sz="800" dirty="0">
                          <a:solidFill>
                            <a:schemeClr val="tx1"/>
                          </a:solidFill>
                          <a:latin typeface="Meiryo UI" panose="020B0604030504040204" pitchFamily="50" charset="-128"/>
                          <a:ea typeface="Meiryo UI" panose="020B0604030504040204" pitchFamily="50" charset="-128"/>
                        </a:rPr>
                        <a:t>100m/sec</a:t>
                      </a:r>
                      <a:r>
                        <a:rPr kumimoji="1" lang="ja-JP" altLang="en-US" sz="800" dirty="0">
                          <a:solidFill>
                            <a:schemeClr val="tx1"/>
                          </a:solidFill>
                          <a:latin typeface="Meiryo UI" panose="020B0604030504040204" pitchFamily="50" charset="-128"/>
                          <a:ea typeface="Meiryo UI" panose="020B0604030504040204" pitchFamily="50" charset="-128"/>
                        </a:rPr>
                        <a:t>以上の高速で噴射して処理します</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これにより瞬間的に熱が発生し、表面の金属結晶を溶かし、急冷することにより、金属の結晶が細くなります。寸法変化は</a:t>
                      </a:r>
                      <a:r>
                        <a:rPr kumimoji="1" lang="en-US" altLang="ja-JP" sz="800" dirty="0">
                          <a:solidFill>
                            <a:schemeClr val="tx1"/>
                          </a:solidFill>
                          <a:latin typeface="Meiryo UI" panose="020B0604030504040204" pitchFamily="50" charset="-128"/>
                          <a:ea typeface="Meiryo UI" panose="020B0604030504040204" pitchFamily="50" charset="-128"/>
                        </a:rPr>
                        <a:t>1</a:t>
                      </a:r>
                      <a:r>
                        <a:rPr kumimoji="1" lang="ja-JP" altLang="en-US" sz="800" dirty="0">
                          <a:solidFill>
                            <a:schemeClr val="tx1"/>
                          </a:solidFill>
                          <a:latin typeface="Meiryo UI" panose="020B0604030504040204" pitchFamily="50" charset="-128"/>
                          <a:ea typeface="Meiryo UI" panose="020B0604030504040204" pitchFamily="50" charset="-128"/>
                        </a:rPr>
                        <a:t>～</a:t>
                      </a:r>
                      <a:r>
                        <a:rPr kumimoji="1" lang="en-US" altLang="ja-JP" sz="800" dirty="0">
                          <a:solidFill>
                            <a:schemeClr val="tx1"/>
                          </a:solidFill>
                          <a:latin typeface="Meiryo UI" panose="020B0604030504040204" pitchFamily="50" charset="-128"/>
                          <a:ea typeface="Meiryo UI" panose="020B0604030504040204" pitchFamily="50" charset="-128"/>
                        </a:rPr>
                        <a:t>2μ</a:t>
                      </a:r>
                      <a:r>
                        <a:rPr kumimoji="1" lang="ja-JP" altLang="en-US" sz="800" dirty="0">
                          <a:solidFill>
                            <a:schemeClr val="tx1"/>
                          </a:solidFill>
                          <a:latin typeface="Meiryo UI" panose="020B0604030504040204" pitchFamily="50" charset="-128"/>
                          <a:ea typeface="Meiryo UI" panose="020B0604030504040204" pitchFamily="50" charset="-128"/>
                        </a:rPr>
                        <a:t>ｍくらいです</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8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556506606"/>
                  </a:ext>
                </a:extLst>
              </a:tr>
            </a:tbl>
          </a:graphicData>
        </a:graphic>
      </p:graphicFrame>
      <p:pic>
        <p:nvPicPr>
          <p:cNvPr id="16" name="図 15">
            <a:extLst>
              <a:ext uri="{FF2B5EF4-FFF2-40B4-BE49-F238E27FC236}">
                <a16:creationId xmlns:a16="http://schemas.microsoft.com/office/drawing/2014/main" id="{8C27163B-09A1-4A60-A98C-8B6CAD95A16F}"/>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8028718" y="1972811"/>
            <a:ext cx="818171" cy="927000"/>
          </a:xfrm>
          <a:prstGeom prst="rect">
            <a:avLst/>
          </a:prstGeom>
        </p:spPr>
      </p:pic>
      <p:grpSp>
        <p:nvGrpSpPr>
          <p:cNvPr id="17" name="グループ化 16">
            <a:extLst>
              <a:ext uri="{FF2B5EF4-FFF2-40B4-BE49-F238E27FC236}">
                <a16:creationId xmlns:a16="http://schemas.microsoft.com/office/drawing/2014/main" id="{A04EE369-4751-4252-8938-A2279971D956}"/>
              </a:ext>
            </a:extLst>
          </p:cNvPr>
          <p:cNvGrpSpPr/>
          <p:nvPr/>
        </p:nvGrpSpPr>
        <p:grpSpPr>
          <a:xfrm>
            <a:off x="7862111" y="3084455"/>
            <a:ext cx="1151387" cy="815636"/>
            <a:chOff x="10238038" y="3048735"/>
            <a:chExt cx="1868832" cy="1236000"/>
          </a:xfrm>
        </p:grpSpPr>
        <p:pic>
          <p:nvPicPr>
            <p:cNvPr id="18" name="図 17">
              <a:extLst>
                <a:ext uri="{FF2B5EF4-FFF2-40B4-BE49-F238E27FC236}">
                  <a16:creationId xmlns:a16="http://schemas.microsoft.com/office/drawing/2014/main" id="{FA0E6A4D-8E2A-4254-8D0E-6FF2D5073CFA}"/>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0238038" y="3048735"/>
              <a:ext cx="1868832" cy="1236000"/>
            </a:xfrm>
            <a:prstGeom prst="rect">
              <a:avLst/>
            </a:prstGeom>
          </p:spPr>
        </p:pic>
        <p:sp>
          <p:nvSpPr>
            <p:cNvPr id="19" name="正方形/長方形 18">
              <a:extLst>
                <a:ext uri="{FF2B5EF4-FFF2-40B4-BE49-F238E27FC236}">
                  <a16:creationId xmlns:a16="http://schemas.microsoft.com/office/drawing/2014/main" id="{44195EFE-1201-40B6-A4AB-EE83EBF778BD}"/>
                </a:ext>
              </a:extLst>
            </p:cNvPr>
            <p:cNvSpPr/>
            <p:nvPr/>
          </p:nvSpPr>
          <p:spPr>
            <a:xfrm>
              <a:off x="10238038" y="4077072"/>
              <a:ext cx="394466" cy="207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grpSp>
      <p:pic>
        <p:nvPicPr>
          <p:cNvPr id="20" name="図 19">
            <a:extLst>
              <a:ext uri="{FF2B5EF4-FFF2-40B4-BE49-F238E27FC236}">
                <a16:creationId xmlns:a16="http://schemas.microsoft.com/office/drawing/2014/main" id="{3200F367-99EA-4930-80C7-C04D8ACD0A1A}"/>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7932063" y="4129214"/>
            <a:ext cx="1086566" cy="815636"/>
          </a:xfrm>
          <a:prstGeom prst="rect">
            <a:avLst/>
          </a:prstGeom>
        </p:spPr>
      </p:pic>
      <p:pic>
        <p:nvPicPr>
          <p:cNvPr id="14" name="図 13">
            <a:extLst>
              <a:ext uri="{FF2B5EF4-FFF2-40B4-BE49-F238E27FC236}">
                <a16:creationId xmlns:a16="http://schemas.microsoft.com/office/drawing/2014/main" id="{CABAA0A2-6A36-4BC4-A60C-19D091D0E5EE}"/>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7898982" y="1014286"/>
            <a:ext cx="959310" cy="691591"/>
          </a:xfrm>
          <a:prstGeom prst="rect">
            <a:avLst/>
          </a:prstGeom>
        </p:spPr>
      </p:pic>
    </p:spTree>
    <p:extLst>
      <p:ext uri="{BB962C8B-B14F-4D97-AF65-F5344CB8AC3E}">
        <p14:creationId xmlns:p14="http://schemas.microsoft.com/office/powerpoint/2010/main" val="139800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A0CD7543-8C99-4611-9CB2-D2392EDAFBF9}"/>
              </a:ext>
            </a:extLst>
          </p:cNvPr>
          <p:cNvSpPr/>
          <p:nvPr/>
        </p:nvSpPr>
        <p:spPr>
          <a:xfrm>
            <a:off x="5269639" y="4276560"/>
            <a:ext cx="2735293" cy="822960"/>
          </a:xfrm>
          <a:prstGeom prst="roundRect">
            <a:avLst/>
          </a:prstGeom>
          <a:solidFill>
            <a:schemeClr val="accent6">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 name="四角形: 角を丸くする 1">
            <a:extLst>
              <a:ext uri="{FF2B5EF4-FFF2-40B4-BE49-F238E27FC236}">
                <a16:creationId xmlns:a16="http://schemas.microsoft.com/office/drawing/2014/main" id="{62841D6E-300B-4526-B621-2A8CEAA6BF97}"/>
              </a:ext>
            </a:extLst>
          </p:cNvPr>
          <p:cNvSpPr/>
          <p:nvPr/>
        </p:nvSpPr>
        <p:spPr>
          <a:xfrm>
            <a:off x="738597" y="3691574"/>
            <a:ext cx="2950534" cy="1352866"/>
          </a:xfrm>
          <a:prstGeom prst="roundRect">
            <a:avLst/>
          </a:prstGeom>
          <a:solidFill>
            <a:schemeClr val="accent5">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5" name="タイトル 4"/>
          <p:cNvSpPr>
            <a:spLocks noGrp="1"/>
          </p:cNvSpPr>
          <p:nvPr>
            <p:ph type="title"/>
          </p:nvPr>
        </p:nvSpPr>
        <p:spPr/>
        <p:txBody>
          <a:bodyPr/>
          <a:lstStyle/>
          <a:p>
            <a:r>
              <a:rPr lang="ja-JP" altLang="en-US" dirty="0"/>
              <a:t>歯車の強度</a:t>
            </a:r>
            <a:endParaRPr kumimoji="1" lang="ja-JP" altLang="en-US" dirty="0"/>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12</a:t>
            </a:fld>
            <a:endParaRPr kumimoji="1" lang="ja-JP" altLang="en-US" dirty="0"/>
          </a:p>
        </p:txBody>
      </p:sp>
      <p:pic>
        <p:nvPicPr>
          <p:cNvPr id="6" name="図 5">
            <a:extLst>
              <a:ext uri="{FF2B5EF4-FFF2-40B4-BE49-F238E27FC236}">
                <a16:creationId xmlns:a16="http://schemas.microsoft.com/office/drawing/2014/main" id="{30E9F239-30C3-4F03-9640-8246A535347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97790" y="1862817"/>
            <a:ext cx="3968705" cy="1828758"/>
          </a:xfrm>
          <a:prstGeom prst="rect">
            <a:avLst/>
          </a:prstGeom>
        </p:spPr>
      </p:pic>
      <p:pic>
        <p:nvPicPr>
          <p:cNvPr id="7" name="図 6">
            <a:extLst>
              <a:ext uri="{FF2B5EF4-FFF2-40B4-BE49-F238E27FC236}">
                <a16:creationId xmlns:a16="http://schemas.microsoft.com/office/drawing/2014/main" id="{1437C7AE-7332-48BC-BB4D-96562C6A28F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687610" y="956183"/>
            <a:ext cx="4277921" cy="702078"/>
          </a:xfrm>
          <a:prstGeom prst="rect">
            <a:avLst/>
          </a:prstGeom>
        </p:spPr>
      </p:pic>
      <p:pic>
        <p:nvPicPr>
          <p:cNvPr id="8" name="図 7">
            <a:extLst>
              <a:ext uri="{FF2B5EF4-FFF2-40B4-BE49-F238E27FC236}">
                <a16:creationId xmlns:a16="http://schemas.microsoft.com/office/drawing/2014/main" id="{81A9E944-4A8C-4A79-AA40-EA2AE25A742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764550" y="1662852"/>
            <a:ext cx="4091189" cy="2613940"/>
          </a:xfrm>
          <a:prstGeom prst="rect">
            <a:avLst/>
          </a:prstGeom>
        </p:spPr>
      </p:pic>
      <p:graphicFrame>
        <p:nvGraphicFramePr>
          <p:cNvPr id="9" name="表 8">
            <a:extLst>
              <a:ext uri="{FF2B5EF4-FFF2-40B4-BE49-F238E27FC236}">
                <a16:creationId xmlns:a16="http://schemas.microsoft.com/office/drawing/2014/main" id="{522A7F0A-4B82-4939-8FA6-2E202A67069C}"/>
              </a:ext>
            </a:extLst>
          </p:cNvPr>
          <p:cNvGraphicFramePr>
            <a:graphicFrameLocks noGrp="1"/>
          </p:cNvGraphicFramePr>
          <p:nvPr>
            <p:extLst>
              <p:ext uri="{D42A27DB-BD31-4B8C-83A1-F6EECF244321}">
                <p14:modId xmlns:p14="http://schemas.microsoft.com/office/powerpoint/2010/main" val="538389716"/>
              </p:ext>
            </p:extLst>
          </p:nvPr>
        </p:nvGraphicFramePr>
        <p:xfrm>
          <a:off x="26515" y="513576"/>
          <a:ext cx="4533859" cy="1021091"/>
        </p:xfrm>
        <a:graphic>
          <a:graphicData uri="http://schemas.openxmlformats.org/drawingml/2006/table">
            <a:tbl>
              <a:tblPr firstRow="1" bandRow="1">
                <a:tableStyleId>{5C22544A-7EE6-4342-B048-85BDC9FD1C3A}</a:tableStyleId>
              </a:tblPr>
              <a:tblGrid>
                <a:gridCol w="4533859">
                  <a:extLst>
                    <a:ext uri="{9D8B030D-6E8A-4147-A177-3AD203B41FA5}">
                      <a16:colId xmlns:a16="http://schemas.microsoft.com/office/drawing/2014/main" val="3462743255"/>
                    </a:ext>
                  </a:extLst>
                </a:gridCol>
              </a:tblGrid>
              <a:tr h="34290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歯車の設計者は歯車に働く負荷、回転数、期待する寿命時間などから歯車も仕様を決定</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ここでは歯車の強さとして、曲げ強さと歯面強さ簡単に説明します</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745033"/>
                  </a:ext>
                </a:extLst>
              </a:tr>
              <a:tr h="213146">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■平歯車及びはす</a:t>
                      </a:r>
                      <a:r>
                        <a:rPr kumimoji="1" lang="ja-JP" altLang="en-US" sz="800" b="0" dirty="0" err="1">
                          <a:solidFill>
                            <a:schemeClr val="tx1"/>
                          </a:solidFill>
                          <a:latin typeface="Meiryo UI" panose="020B0604030504040204" pitchFamily="50" charset="-128"/>
                          <a:ea typeface="Meiryo UI" panose="020B0604030504040204" pitchFamily="50" charset="-128"/>
                        </a:rPr>
                        <a:t>ば</a:t>
                      </a:r>
                      <a:r>
                        <a:rPr kumimoji="1" lang="ja-JP" altLang="en-US" sz="800" b="0" dirty="0">
                          <a:solidFill>
                            <a:schemeClr val="tx1"/>
                          </a:solidFill>
                          <a:latin typeface="Meiryo UI" panose="020B0604030504040204" pitchFamily="50" charset="-128"/>
                          <a:ea typeface="Meiryo UI" panose="020B0604030504040204" pitchFamily="50" charset="-128"/>
                        </a:rPr>
                        <a:t>歯車の曲げ強さ計算式　</a:t>
                      </a:r>
                      <a:r>
                        <a:rPr kumimoji="1" lang="en-US" altLang="ja-JP" sz="800" b="0" dirty="0">
                          <a:solidFill>
                            <a:schemeClr val="tx1"/>
                          </a:solidFill>
                          <a:latin typeface="Meiryo UI" panose="020B0604030504040204" pitchFamily="50" charset="-128"/>
                          <a:ea typeface="Meiryo UI" panose="020B0604030504040204" pitchFamily="50" charset="-128"/>
                        </a:rPr>
                        <a:t>JGMA401-01(</a:t>
                      </a:r>
                      <a:r>
                        <a:rPr kumimoji="1" lang="ja-JP" altLang="en-US" sz="800" b="0" dirty="0">
                          <a:solidFill>
                            <a:schemeClr val="tx1"/>
                          </a:solidFill>
                          <a:latin typeface="Meiryo UI" panose="020B0604030504040204" pitchFamily="50" charset="-128"/>
                          <a:ea typeface="Meiryo UI" panose="020B0604030504040204" pitchFamily="50" charset="-128"/>
                        </a:rPr>
                        <a:t>日本歯車工業会）</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165711"/>
                  </a:ext>
                </a:extLst>
              </a:tr>
              <a:tr h="46504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限界を超えた力が歯に加わった場合は、歯は図に示した歯底すみ肉部から破損す</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7918690"/>
                  </a:ext>
                </a:extLst>
              </a:tr>
            </a:tbl>
          </a:graphicData>
        </a:graphic>
      </p:graphicFrame>
      <p:pic>
        <p:nvPicPr>
          <p:cNvPr id="10" name="図 9">
            <a:extLst>
              <a:ext uri="{FF2B5EF4-FFF2-40B4-BE49-F238E27FC236}">
                <a16:creationId xmlns:a16="http://schemas.microsoft.com/office/drawing/2014/main" id="{5E7BEC08-6F8E-4FC2-9652-ED835DDDD67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483459" y="819858"/>
            <a:ext cx="1088541" cy="999414"/>
          </a:xfrm>
          <a:prstGeom prst="rect">
            <a:avLst/>
          </a:prstGeom>
        </p:spPr>
      </p:pic>
      <p:graphicFrame>
        <p:nvGraphicFramePr>
          <p:cNvPr id="11" name="表 10">
            <a:extLst>
              <a:ext uri="{FF2B5EF4-FFF2-40B4-BE49-F238E27FC236}">
                <a16:creationId xmlns:a16="http://schemas.microsoft.com/office/drawing/2014/main" id="{BAA8D3FC-F761-4A03-A157-58AA61D8765B}"/>
              </a:ext>
            </a:extLst>
          </p:cNvPr>
          <p:cNvGraphicFramePr>
            <a:graphicFrameLocks noGrp="1"/>
          </p:cNvGraphicFramePr>
          <p:nvPr>
            <p:extLst>
              <p:ext uri="{D42A27DB-BD31-4B8C-83A1-F6EECF244321}">
                <p14:modId xmlns:p14="http://schemas.microsoft.com/office/powerpoint/2010/main" val="2042692533"/>
              </p:ext>
            </p:extLst>
          </p:nvPr>
        </p:nvGraphicFramePr>
        <p:xfrm>
          <a:off x="738597" y="3691574"/>
          <a:ext cx="3581976" cy="1371600"/>
        </p:xfrm>
        <a:graphic>
          <a:graphicData uri="http://schemas.openxmlformats.org/drawingml/2006/table">
            <a:tbl>
              <a:tblPr firstRow="1" bandRow="1">
                <a:tableStyleId>{5C22544A-7EE6-4342-B048-85BDC9FD1C3A}</a:tableStyleId>
              </a:tblPr>
              <a:tblGrid>
                <a:gridCol w="3581976">
                  <a:extLst>
                    <a:ext uri="{9D8B030D-6E8A-4147-A177-3AD203B41FA5}">
                      <a16:colId xmlns:a16="http://schemas.microsoft.com/office/drawing/2014/main" val="3462743255"/>
                    </a:ext>
                  </a:extLst>
                </a:gridCol>
              </a:tblGrid>
              <a:tr h="0">
                <a:tc>
                  <a:txBody>
                    <a:bodyPr/>
                    <a:lstStyle/>
                    <a:p>
                      <a:r>
                        <a:rPr kumimoji="1" lang="ja-JP" altLang="en-US" sz="900" b="1" dirty="0">
                          <a:solidFill>
                            <a:schemeClr val="tx1"/>
                          </a:solidFill>
                          <a:latin typeface="Meiryo UI" panose="020B0604030504040204" pitchFamily="50" charset="-128"/>
                          <a:ea typeface="Meiryo UI" panose="020B0604030504040204" pitchFamily="50" charset="-128"/>
                        </a:rPr>
                        <a:t>■曲げ強さを大きくする</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165711"/>
                  </a:ext>
                </a:extLst>
              </a:tr>
              <a:tr h="0">
                <a:tc>
                  <a:txBody>
                    <a:bodyPr/>
                    <a:lstStyle/>
                    <a:p>
                      <a:r>
                        <a:rPr kumimoji="1" lang="ja-JP" altLang="en-US" sz="900" b="0" dirty="0">
                          <a:solidFill>
                            <a:schemeClr val="tx1"/>
                          </a:solidFill>
                          <a:latin typeface="Meiryo UI" panose="020B0604030504040204" pitchFamily="50" charset="-128"/>
                          <a:ea typeface="Meiryo UI" panose="020B0604030504040204" pitchFamily="50" charset="-128"/>
                        </a:rPr>
                        <a:t>許容円周力の式（</a:t>
                      </a:r>
                      <a:r>
                        <a:rPr kumimoji="1" lang="en-US" altLang="ja-JP" sz="900" b="0" dirty="0">
                          <a:solidFill>
                            <a:schemeClr val="tx1"/>
                          </a:solidFill>
                          <a:latin typeface="Meiryo UI" panose="020B0604030504040204" pitchFamily="50" charset="-128"/>
                          <a:ea typeface="Meiryo UI" panose="020B0604030504040204" pitchFamily="50" charset="-128"/>
                        </a:rPr>
                        <a:t>7.1</a:t>
                      </a:r>
                      <a:r>
                        <a:rPr kumimoji="1" lang="ja-JP" altLang="en-US" sz="900" b="0" dirty="0">
                          <a:solidFill>
                            <a:schemeClr val="tx1"/>
                          </a:solidFill>
                          <a:latin typeface="Meiryo UI" panose="020B0604030504040204" pitchFamily="50" charset="-128"/>
                          <a:ea typeface="Meiryo UI" panose="020B0604030504040204" pitchFamily="50" charset="-128"/>
                        </a:rPr>
                        <a:t>）の分母を小さく、分子を大きくします。</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en-US" altLang="ja-JP" sz="900" b="0" dirty="0">
                          <a:solidFill>
                            <a:schemeClr val="tx1"/>
                          </a:solidFill>
                          <a:latin typeface="Meiryo UI" panose="020B0604030504040204" pitchFamily="50" charset="-128"/>
                          <a:ea typeface="Meiryo UI" panose="020B0604030504040204" pitchFamily="50" charset="-128"/>
                        </a:rPr>
                        <a:t>a)</a:t>
                      </a:r>
                      <a:r>
                        <a:rPr kumimoji="1" lang="ja-JP" altLang="en-US" sz="900" b="0" dirty="0">
                          <a:solidFill>
                            <a:schemeClr val="tx1"/>
                          </a:solidFill>
                          <a:latin typeface="Meiryo UI" panose="020B0604030504040204" pitchFamily="50" charset="-128"/>
                          <a:ea typeface="Meiryo UI" panose="020B0604030504040204" pitchFamily="50" charset="-128"/>
                        </a:rPr>
                        <a:t>強い材料を使う（許容歯元曲げ応力を大きく）</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en-US" altLang="ja-JP" sz="900" b="0" dirty="0">
                          <a:solidFill>
                            <a:schemeClr val="tx1"/>
                          </a:solidFill>
                          <a:latin typeface="Meiryo UI" panose="020B0604030504040204" pitchFamily="50" charset="-128"/>
                          <a:ea typeface="Meiryo UI" panose="020B0604030504040204" pitchFamily="50" charset="-128"/>
                        </a:rPr>
                        <a:t>b)</a:t>
                      </a:r>
                      <a:r>
                        <a:rPr kumimoji="1" lang="ja-JP" altLang="en-US" sz="900" b="0" dirty="0">
                          <a:solidFill>
                            <a:schemeClr val="tx1"/>
                          </a:solidFill>
                          <a:latin typeface="Meiryo UI" panose="020B0604030504040204" pitchFamily="50" charset="-128"/>
                          <a:ea typeface="Meiryo UI" panose="020B0604030504040204" pitchFamily="50" charset="-128"/>
                        </a:rPr>
                        <a:t>歯車を大きくする（大きなモジュール</a:t>
                      </a:r>
                      <a:r>
                        <a:rPr kumimoji="1" lang="en-US" altLang="ja-JP" sz="900" b="0" dirty="0">
                          <a:solidFill>
                            <a:schemeClr val="tx1"/>
                          </a:solidFill>
                          <a:latin typeface="Meiryo UI" panose="020B0604030504040204" pitchFamily="50" charset="-128"/>
                          <a:ea typeface="Meiryo UI" panose="020B0604030504040204" pitchFamily="50" charset="-128"/>
                        </a:rPr>
                        <a:t>/</a:t>
                      </a:r>
                      <a:r>
                        <a:rPr kumimoji="1" lang="ja-JP" altLang="en-US" sz="900" b="0" dirty="0">
                          <a:solidFill>
                            <a:schemeClr val="tx1"/>
                          </a:solidFill>
                          <a:latin typeface="Meiryo UI" panose="020B0604030504040204" pitchFamily="50" charset="-128"/>
                          <a:ea typeface="Meiryo UI" panose="020B0604030504040204" pitchFamily="50" charset="-128"/>
                        </a:rPr>
                        <a:t>広い歯幅）</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en-US" altLang="ja-JP" sz="900" b="0" dirty="0">
                          <a:solidFill>
                            <a:schemeClr val="tx1"/>
                          </a:solidFill>
                          <a:latin typeface="Meiryo UI" panose="020B0604030504040204" pitchFamily="50" charset="-128"/>
                          <a:ea typeface="Meiryo UI" panose="020B0604030504040204" pitchFamily="50" charset="-128"/>
                        </a:rPr>
                        <a:t>c)</a:t>
                      </a:r>
                      <a:r>
                        <a:rPr kumimoji="1" lang="ja-JP" altLang="en-US" sz="900" b="0" dirty="0">
                          <a:solidFill>
                            <a:schemeClr val="tx1"/>
                          </a:solidFill>
                          <a:latin typeface="Meiryo UI" panose="020B0604030504040204" pitchFamily="50" charset="-128"/>
                          <a:ea typeface="Meiryo UI" panose="020B0604030504040204" pitchFamily="50" charset="-128"/>
                        </a:rPr>
                        <a:t>強い歯形に</a:t>
                      </a:r>
                      <a:r>
                        <a:rPr kumimoji="1" lang="ja-JP" altLang="en-US" sz="900" b="0" dirty="0" err="1">
                          <a:solidFill>
                            <a:schemeClr val="tx1"/>
                          </a:solidFill>
                          <a:latin typeface="Meiryo UI" panose="020B0604030504040204" pitchFamily="50" charset="-128"/>
                          <a:ea typeface="Meiryo UI" panose="020B0604030504040204" pitchFamily="50" charset="-128"/>
                        </a:rPr>
                        <a:t>す</a:t>
                      </a:r>
                      <a:r>
                        <a:rPr kumimoji="1" lang="ja-JP" altLang="en-US" sz="900" b="0" dirty="0">
                          <a:solidFill>
                            <a:schemeClr val="tx1"/>
                          </a:solidFill>
                          <a:latin typeface="Meiryo UI" panose="020B0604030504040204" pitchFamily="50" charset="-128"/>
                          <a:ea typeface="Meiryo UI" panose="020B0604030504040204" pitchFamily="50" charset="-128"/>
                        </a:rPr>
                        <a:t>（歯形係数を小さく）</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ja-JP" altLang="en-US" sz="900" b="0" dirty="0">
                          <a:solidFill>
                            <a:schemeClr val="tx1"/>
                          </a:solidFill>
                          <a:latin typeface="Meiryo UI" panose="020B0604030504040204" pitchFamily="50" charset="-128"/>
                          <a:ea typeface="Meiryo UI" panose="020B0604030504040204" pitchFamily="50" charset="-128"/>
                        </a:rPr>
                        <a:t>　・大きな圧力角　　　・プラス転位</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en-US" altLang="ja-JP" sz="900" b="0" dirty="0">
                          <a:solidFill>
                            <a:schemeClr val="tx1"/>
                          </a:solidFill>
                          <a:latin typeface="Meiryo UI" panose="020B0604030504040204" pitchFamily="50" charset="-128"/>
                          <a:ea typeface="Meiryo UI" panose="020B0604030504040204" pitchFamily="50" charset="-128"/>
                        </a:rPr>
                        <a:t>d)</a:t>
                      </a:r>
                      <a:r>
                        <a:rPr kumimoji="1" lang="ja-JP" altLang="en-US" sz="900" b="0" dirty="0">
                          <a:solidFill>
                            <a:schemeClr val="tx1"/>
                          </a:solidFill>
                          <a:latin typeface="Meiryo UI" panose="020B0604030504040204" pitchFamily="50" charset="-128"/>
                          <a:ea typeface="Meiryo UI" panose="020B0604030504040204" pitchFamily="50" charset="-128"/>
                        </a:rPr>
                        <a:t>かみ合い率を大きくする（荷重分布係数を小さく）</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ja-JP" altLang="en-US" sz="900" b="0" dirty="0">
                          <a:solidFill>
                            <a:schemeClr val="tx1"/>
                          </a:solidFill>
                          <a:latin typeface="Meiryo UI" panose="020B0604030504040204" pitchFamily="50" charset="-128"/>
                          <a:ea typeface="Meiryo UI" panose="020B0604030504040204" pitchFamily="50" charset="-128"/>
                        </a:rPr>
                        <a:t>　・歯数を増やす　　　・はす</a:t>
                      </a:r>
                      <a:r>
                        <a:rPr kumimoji="1" lang="ja-JP" altLang="en-US" sz="900" b="0" dirty="0" err="1">
                          <a:solidFill>
                            <a:schemeClr val="tx1"/>
                          </a:solidFill>
                          <a:latin typeface="Meiryo UI" panose="020B0604030504040204" pitchFamily="50" charset="-128"/>
                          <a:ea typeface="Meiryo UI" panose="020B0604030504040204" pitchFamily="50" charset="-128"/>
                        </a:rPr>
                        <a:t>ば</a:t>
                      </a:r>
                      <a:r>
                        <a:rPr kumimoji="1" lang="ja-JP" altLang="en-US" sz="900" b="0" dirty="0">
                          <a:solidFill>
                            <a:schemeClr val="tx1"/>
                          </a:solidFill>
                          <a:latin typeface="Meiryo UI" panose="020B0604030504040204" pitchFamily="50" charset="-128"/>
                          <a:ea typeface="Meiryo UI" panose="020B0604030504040204" pitchFamily="50" charset="-128"/>
                        </a:rPr>
                        <a:t>歯車にする</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en-US" altLang="ja-JP" sz="900" b="0" dirty="0">
                          <a:solidFill>
                            <a:schemeClr val="tx1"/>
                          </a:solidFill>
                          <a:latin typeface="Meiryo UI" panose="020B0604030504040204" pitchFamily="50" charset="-128"/>
                          <a:ea typeface="Meiryo UI" panose="020B0604030504040204" pitchFamily="50" charset="-128"/>
                        </a:rPr>
                        <a:t>e)</a:t>
                      </a:r>
                      <a:r>
                        <a:rPr kumimoji="1" lang="ja-JP" altLang="en-US" sz="900" b="0" dirty="0">
                          <a:solidFill>
                            <a:schemeClr val="tx1"/>
                          </a:solidFill>
                          <a:latin typeface="Meiryo UI" panose="020B0604030504040204" pitchFamily="50" charset="-128"/>
                          <a:ea typeface="Meiryo UI" panose="020B0604030504040204" pitchFamily="50" charset="-128"/>
                        </a:rPr>
                        <a:t>高精度にする</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7918690"/>
                  </a:ext>
                </a:extLst>
              </a:tr>
            </a:tbl>
          </a:graphicData>
        </a:graphic>
      </p:graphicFrame>
      <p:graphicFrame>
        <p:nvGraphicFramePr>
          <p:cNvPr id="12" name="表 11">
            <a:extLst>
              <a:ext uri="{FF2B5EF4-FFF2-40B4-BE49-F238E27FC236}">
                <a16:creationId xmlns:a16="http://schemas.microsoft.com/office/drawing/2014/main" id="{931D2C1B-DCEB-4719-B74A-5AF52C9BEB0B}"/>
              </a:ext>
            </a:extLst>
          </p:cNvPr>
          <p:cNvGraphicFramePr>
            <a:graphicFrameLocks noGrp="1"/>
          </p:cNvGraphicFramePr>
          <p:nvPr>
            <p:extLst>
              <p:ext uri="{D42A27DB-BD31-4B8C-83A1-F6EECF244321}">
                <p14:modId xmlns:p14="http://schemas.microsoft.com/office/powerpoint/2010/main" val="2376639746"/>
              </p:ext>
            </p:extLst>
          </p:nvPr>
        </p:nvGraphicFramePr>
        <p:xfrm>
          <a:off x="4645229" y="504509"/>
          <a:ext cx="3052370" cy="502920"/>
        </p:xfrm>
        <a:graphic>
          <a:graphicData uri="http://schemas.openxmlformats.org/drawingml/2006/table">
            <a:tbl>
              <a:tblPr firstRow="1" bandRow="1">
                <a:tableStyleId>{5C22544A-7EE6-4342-B048-85BDC9FD1C3A}</a:tableStyleId>
              </a:tblPr>
              <a:tblGrid>
                <a:gridCol w="3052370">
                  <a:extLst>
                    <a:ext uri="{9D8B030D-6E8A-4147-A177-3AD203B41FA5}">
                      <a16:colId xmlns:a16="http://schemas.microsoft.com/office/drawing/2014/main" val="3462743255"/>
                    </a:ext>
                  </a:extLst>
                </a:gridCol>
              </a:tblGrid>
              <a:tr h="176448">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■平歯車及びはす</a:t>
                      </a:r>
                      <a:r>
                        <a:rPr kumimoji="1" lang="ja-JP" altLang="en-US" sz="800" b="0" dirty="0" err="1">
                          <a:solidFill>
                            <a:schemeClr val="tx1"/>
                          </a:solidFill>
                          <a:latin typeface="Meiryo UI" panose="020B0604030504040204" pitchFamily="50" charset="-128"/>
                          <a:ea typeface="Meiryo UI" panose="020B0604030504040204" pitchFamily="50" charset="-128"/>
                        </a:rPr>
                        <a:t>ば</a:t>
                      </a:r>
                      <a:r>
                        <a:rPr kumimoji="1" lang="ja-JP" altLang="en-US" sz="800" b="0" dirty="0">
                          <a:solidFill>
                            <a:schemeClr val="tx1"/>
                          </a:solidFill>
                          <a:latin typeface="Meiryo UI" panose="020B0604030504040204" pitchFamily="50" charset="-128"/>
                          <a:ea typeface="Meiryo UI" panose="020B0604030504040204" pitchFamily="50" charset="-128"/>
                        </a:rPr>
                        <a:t>歯車の歯面強さ計算式　</a:t>
                      </a:r>
                      <a:r>
                        <a:rPr kumimoji="1" lang="en-US" altLang="ja-JP" sz="800" b="0" dirty="0">
                          <a:solidFill>
                            <a:schemeClr val="tx1"/>
                          </a:solidFill>
                          <a:latin typeface="Meiryo UI" panose="020B0604030504040204" pitchFamily="50" charset="-128"/>
                          <a:ea typeface="Meiryo UI" panose="020B0604030504040204" pitchFamily="50" charset="-128"/>
                        </a:rPr>
                        <a:t>JGMA402-01</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165711"/>
                  </a:ext>
                </a:extLst>
              </a:tr>
              <a:tr h="27804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歯面強さは歯面の接触応力に基づいて歯面損傷（ピッチング）に対する</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強さを計算します</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7918690"/>
                  </a:ext>
                </a:extLst>
              </a:tr>
            </a:tbl>
          </a:graphicData>
        </a:graphic>
      </p:graphicFrame>
      <p:pic>
        <p:nvPicPr>
          <p:cNvPr id="13" name="図 12">
            <a:extLst>
              <a:ext uri="{FF2B5EF4-FFF2-40B4-BE49-F238E27FC236}">
                <a16:creationId xmlns:a16="http://schemas.microsoft.com/office/drawing/2014/main" id="{DC77CE6B-B18D-4565-A026-76262160DBA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725213" y="549023"/>
            <a:ext cx="1179340" cy="722752"/>
          </a:xfrm>
          <a:prstGeom prst="rect">
            <a:avLst/>
          </a:prstGeom>
        </p:spPr>
      </p:pic>
      <p:graphicFrame>
        <p:nvGraphicFramePr>
          <p:cNvPr id="14" name="表 13">
            <a:extLst>
              <a:ext uri="{FF2B5EF4-FFF2-40B4-BE49-F238E27FC236}">
                <a16:creationId xmlns:a16="http://schemas.microsoft.com/office/drawing/2014/main" id="{C8535A3A-3340-4259-A096-0179371EAD94}"/>
              </a:ext>
            </a:extLst>
          </p:cNvPr>
          <p:cNvGraphicFramePr>
            <a:graphicFrameLocks noGrp="1"/>
          </p:cNvGraphicFramePr>
          <p:nvPr>
            <p:extLst>
              <p:ext uri="{D42A27DB-BD31-4B8C-83A1-F6EECF244321}">
                <p14:modId xmlns:p14="http://schemas.microsoft.com/office/powerpoint/2010/main" val="1059175531"/>
              </p:ext>
            </p:extLst>
          </p:nvPr>
        </p:nvGraphicFramePr>
        <p:xfrm>
          <a:off x="5273594" y="4276560"/>
          <a:ext cx="2983996" cy="822960"/>
        </p:xfrm>
        <a:graphic>
          <a:graphicData uri="http://schemas.openxmlformats.org/drawingml/2006/table">
            <a:tbl>
              <a:tblPr firstRow="1" bandRow="1">
                <a:tableStyleId>{5C22544A-7EE6-4342-B048-85BDC9FD1C3A}</a:tableStyleId>
              </a:tblPr>
              <a:tblGrid>
                <a:gridCol w="2983996">
                  <a:extLst>
                    <a:ext uri="{9D8B030D-6E8A-4147-A177-3AD203B41FA5}">
                      <a16:colId xmlns:a16="http://schemas.microsoft.com/office/drawing/2014/main" val="3462743255"/>
                    </a:ext>
                  </a:extLst>
                </a:gridCol>
              </a:tblGrid>
              <a:tr h="0">
                <a:tc>
                  <a:txBody>
                    <a:bodyPr/>
                    <a:lstStyle/>
                    <a:p>
                      <a:r>
                        <a:rPr kumimoji="1" lang="ja-JP" altLang="en-US" sz="900" b="1" dirty="0">
                          <a:solidFill>
                            <a:schemeClr val="tx1"/>
                          </a:solidFill>
                          <a:latin typeface="Meiryo UI" panose="020B0604030504040204" pitchFamily="50" charset="-128"/>
                          <a:ea typeface="Meiryo UI" panose="020B0604030504040204" pitchFamily="50" charset="-128"/>
                        </a:rPr>
                        <a:t>■歯面強さを大きくする</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3165711"/>
                  </a:ext>
                </a:extLst>
              </a:tr>
              <a:tr h="0">
                <a:tc>
                  <a:txBody>
                    <a:bodyPr/>
                    <a:lstStyle/>
                    <a:p>
                      <a:r>
                        <a:rPr kumimoji="1" lang="en-US" altLang="ja-JP" sz="900" b="0" dirty="0">
                          <a:solidFill>
                            <a:schemeClr val="tx1"/>
                          </a:solidFill>
                          <a:latin typeface="Meiryo UI" panose="020B0604030504040204" pitchFamily="50" charset="-128"/>
                          <a:ea typeface="Meiryo UI" panose="020B0604030504040204" pitchFamily="50" charset="-128"/>
                        </a:rPr>
                        <a:t>a)</a:t>
                      </a:r>
                      <a:r>
                        <a:rPr kumimoji="1" lang="ja-JP" altLang="en-US" sz="900" b="0" dirty="0">
                          <a:solidFill>
                            <a:schemeClr val="tx1"/>
                          </a:solidFill>
                          <a:latin typeface="Meiryo UI" panose="020B0604030504040204" pitchFamily="50" charset="-128"/>
                          <a:ea typeface="Meiryo UI" panose="020B0604030504040204" pitchFamily="50" charset="-128"/>
                        </a:rPr>
                        <a:t>焼き入れした固い材料を使う（許容ヘルツ応力を大きく）</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en-US" altLang="ja-JP" sz="900" b="0" dirty="0">
                          <a:solidFill>
                            <a:schemeClr val="tx1"/>
                          </a:solidFill>
                          <a:latin typeface="Meiryo UI" panose="020B0604030504040204" pitchFamily="50" charset="-128"/>
                          <a:ea typeface="Meiryo UI" panose="020B0604030504040204" pitchFamily="50" charset="-128"/>
                        </a:rPr>
                        <a:t>b)</a:t>
                      </a:r>
                      <a:r>
                        <a:rPr kumimoji="1" lang="ja-JP" altLang="en-US" sz="900" b="0" dirty="0">
                          <a:solidFill>
                            <a:schemeClr val="tx1"/>
                          </a:solidFill>
                          <a:latin typeface="Meiryo UI" panose="020B0604030504040204" pitchFamily="50" charset="-128"/>
                          <a:ea typeface="Meiryo UI" panose="020B0604030504040204" pitchFamily="50" charset="-128"/>
                        </a:rPr>
                        <a:t>歯車を大きくする（大きなピッチ円直径</a:t>
                      </a:r>
                      <a:r>
                        <a:rPr kumimoji="1" lang="en-US" altLang="ja-JP" sz="900" b="0" dirty="0">
                          <a:solidFill>
                            <a:schemeClr val="tx1"/>
                          </a:solidFill>
                          <a:latin typeface="Meiryo UI" panose="020B0604030504040204" pitchFamily="50" charset="-128"/>
                          <a:ea typeface="Meiryo UI" panose="020B0604030504040204" pitchFamily="50" charset="-128"/>
                        </a:rPr>
                        <a:t>/</a:t>
                      </a:r>
                      <a:r>
                        <a:rPr kumimoji="1" lang="ja-JP" altLang="en-US" sz="900" b="0" dirty="0">
                          <a:solidFill>
                            <a:schemeClr val="tx1"/>
                          </a:solidFill>
                          <a:latin typeface="Meiryo UI" panose="020B0604030504040204" pitchFamily="50" charset="-128"/>
                          <a:ea typeface="Meiryo UI" panose="020B0604030504040204" pitchFamily="50" charset="-128"/>
                        </a:rPr>
                        <a:t>広い有効歯幅）</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en-US" altLang="ja-JP" sz="900" b="0" dirty="0">
                          <a:solidFill>
                            <a:schemeClr val="tx1"/>
                          </a:solidFill>
                          <a:latin typeface="Meiryo UI" panose="020B0604030504040204" pitchFamily="50" charset="-128"/>
                          <a:ea typeface="Meiryo UI" panose="020B0604030504040204" pitchFamily="50" charset="-128"/>
                        </a:rPr>
                        <a:t>c)</a:t>
                      </a:r>
                      <a:r>
                        <a:rPr kumimoji="1" lang="ja-JP" altLang="en-US" sz="900" b="0" dirty="0">
                          <a:solidFill>
                            <a:schemeClr val="tx1"/>
                          </a:solidFill>
                          <a:latin typeface="Meiryo UI" panose="020B0604030504040204" pitchFamily="50" charset="-128"/>
                          <a:ea typeface="Meiryo UI" panose="020B0604030504040204" pitchFamily="50" charset="-128"/>
                        </a:rPr>
                        <a:t>かみ合い率を大きくする（かみ合い率係数を小さく）</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en-US" altLang="ja-JP" sz="900" b="0" dirty="0">
                          <a:solidFill>
                            <a:schemeClr val="tx1"/>
                          </a:solidFill>
                          <a:latin typeface="Meiryo UI" panose="020B0604030504040204" pitchFamily="50" charset="-128"/>
                          <a:ea typeface="Meiryo UI" panose="020B0604030504040204" pitchFamily="50" charset="-128"/>
                        </a:rPr>
                        <a:t>d)</a:t>
                      </a:r>
                      <a:r>
                        <a:rPr kumimoji="1" lang="ja-JP" altLang="en-US" sz="900" b="0" dirty="0">
                          <a:solidFill>
                            <a:schemeClr val="tx1"/>
                          </a:solidFill>
                          <a:latin typeface="Meiryo UI" panose="020B0604030504040204" pitchFamily="50" charset="-128"/>
                          <a:ea typeface="Meiryo UI" panose="020B0604030504040204" pitchFamily="50" charset="-128"/>
                        </a:rPr>
                        <a:t>高精度にする</a:t>
                      </a:r>
                      <a:endParaRPr kumimoji="1" lang="en-US" altLang="ja-JP" sz="900" b="0" dirty="0">
                        <a:solidFill>
                          <a:schemeClr val="tx1"/>
                        </a:solidFill>
                        <a:latin typeface="Meiryo UI" panose="020B0604030504040204" pitchFamily="50" charset="-128"/>
                        <a:ea typeface="Meiryo UI" panose="020B0604030504040204" pitchFamily="50" charset="-128"/>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7918690"/>
                  </a:ext>
                </a:extLst>
              </a:tr>
            </a:tbl>
          </a:graphicData>
        </a:graphic>
      </p:graphicFrame>
      <p:pic>
        <p:nvPicPr>
          <p:cNvPr id="15" name="図 14">
            <a:extLst>
              <a:ext uri="{FF2B5EF4-FFF2-40B4-BE49-F238E27FC236}">
                <a16:creationId xmlns:a16="http://schemas.microsoft.com/office/drawing/2014/main" id="{F5314620-8C11-44E5-952C-0810127D4C95}"/>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6515" y="1257540"/>
            <a:ext cx="3213586" cy="400721"/>
          </a:xfrm>
          <a:prstGeom prst="rect">
            <a:avLst/>
          </a:prstGeom>
        </p:spPr>
      </p:pic>
      <p:sp>
        <p:nvSpPr>
          <p:cNvPr id="24" name="楕円 23">
            <a:extLst>
              <a:ext uri="{FF2B5EF4-FFF2-40B4-BE49-F238E27FC236}">
                <a16:creationId xmlns:a16="http://schemas.microsoft.com/office/drawing/2014/main" id="{97210B58-D435-478A-8FD2-0079D2654570}"/>
              </a:ext>
            </a:extLst>
          </p:cNvPr>
          <p:cNvSpPr/>
          <p:nvPr/>
        </p:nvSpPr>
        <p:spPr>
          <a:xfrm>
            <a:off x="3356223" y="765036"/>
            <a:ext cx="1292205" cy="1184147"/>
          </a:xfrm>
          <a:prstGeom prst="ellipse">
            <a:avLst/>
          </a:prstGeom>
          <a:noFill/>
          <a:ln/>
        </p:spPr>
        <p:style>
          <a:lnRef idx="2">
            <a:schemeClr val="accent2"/>
          </a:lnRef>
          <a:fillRef idx="1">
            <a:schemeClr val="lt1"/>
          </a:fillRef>
          <a:effectRef idx="0">
            <a:schemeClr val="accent2"/>
          </a:effectRef>
          <a:fontRef idx="minor">
            <a:schemeClr val="dk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5" name="楕円 24">
            <a:extLst>
              <a:ext uri="{FF2B5EF4-FFF2-40B4-BE49-F238E27FC236}">
                <a16:creationId xmlns:a16="http://schemas.microsoft.com/office/drawing/2014/main" id="{AB22382B-0287-416A-B626-7CF1759AC103}"/>
              </a:ext>
            </a:extLst>
          </p:cNvPr>
          <p:cNvSpPr/>
          <p:nvPr/>
        </p:nvSpPr>
        <p:spPr>
          <a:xfrm>
            <a:off x="7609545" y="513576"/>
            <a:ext cx="1410676" cy="811902"/>
          </a:xfrm>
          <a:prstGeom prst="ellipse">
            <a:avLst/>
          </a:prstGeom>
          <a:noFill/>
          <a:ln/>
        </p:spPr>
        <p:style>
          <a:lnRef idx="2">
            <a:schemeClr val="accent2"/>
          </a:lnRef>
          <a:fillRef idx="1">
            <a:schemeClr val="lt1"/>
          </a:fillRef>
          <a:effectRef idx="0">
            <a:schemeClr val="accent2"/>
          </a:effectRef>
          <a:fontRef idx="minor">
            <a:schemeClr val="dk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cxnSp>
        <p:nvCxnSpPr>
          <p:cNvPr id="27" name="コネクタ: カギ線 26">
            <a:extLst>
              <a:ext uri="{FF2B5EF4-FFF2-40B4-BE49-F238E27FC236}">
                <a16:creationId xmlns:a16="http://schemas.microsoft.com/office/drawing/2014/main" id="{314A0551-ED53-4E78-BC19-D16AF5BCC514}"/>
              </a:ext>
            </a:extLst>
          </p:cNvPr>
          <p:cNvCxnSpPr>
            <a:cxnSpLocks/>
            <a:stCxn id="24" idx="5"/>
          </p:cNvCxnSpPr>
          <p:nvPr/>
        </p:nvCxnSpPr>
        <p:spPr>
          <a:xfrm rot="5400000">
            <a:off x="2728595" y="2736305"/>
            <a:ext cx="2691131" cy="770058"/>
          </a:xfrm>
          <a:prstGeom prst="bentConnector3">
            <a:avLst>
              <a:gd name="adj1" fmla="val 999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0EE10CAA-CFE5-4156-BA20-F4591767686E}"/>
              </a:ext>
            </a:extLst>
          </p:cNvPr>
          <p:cNvCxnSpPr>
            <a:stCxn id="25" idx="6"/>
          </p:cNvCxnSpPr>
          <p:nvPr/>
        </p:nvCxnSpPr>
        <p:spPr>
          <a:xfrm flipH="1">
            <a:off x="8004932" y="919527"/>
            <a:ext cx="1015289" cy="3799618"/>
          </a:xfrm>
          <a:prstGeom prst="bentConnector4">
            <a:avLst>
              <a:gd name="adj1" fmla="val -4918"/>
              <a:gd name="adj2" fmla="val 9987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89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歯車加工の種類</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13</a:t>
            </a:fld>
            <a:endParaRPr kumimoji="1" lang="ja-JP" altLang="en-US" dirty="0"/>
          </a:p>
        </p:txBody>
      </p:sp>
      <p:sp>
        <p:nvSpPr>
          <p:cNvPr id="6" name="矢印: 右 5">
            <a:extLst>
              <a:ext uri="{FF2B5EF4-FFF2-40B4-BE49-F238E27FC236}">
                <a16:creationId xmlns:a16="http://schemas.microsoft.com/office/drawing/2014/main" id="{A0CA5EA6-DB31-483B-830F-D54CD577BFA9}"/>
              </a:ext>
            </a:extLst>
          </p:cNvPr>
          <p:cNvSpPr/>
          <p:nvPr/>
        </p:nvSpPr>
        <p:spPr>
          <a:xfrm>
            <a:off x="2766686" y="4113737"/>
            <a:ext cx="3479518" cy="170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7" name="図 6">
            <a:extLst>
              <a:ext uri="{FF2B5EF4-FFF2-40B4-BE49-F238E27FC236}">
                <a16:creationId xmlns:a16="http://schemas.microsoft.com/office/drawing/2014/main" id="{0750C876-DA0A-4FA6-A537-0D923C0461E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766" y="608895"/>
            <a:ext cx="3860504" cy="2430270"/>
          </a:xfrm>
          <a:prstGeom prst="rect">
            <a:avLst/>
          </a:prstGeom>
        </p:spPr>
      </p:pic>
      <p:sp>
        <p:nvSpPr>
          <p:cNvPr id="9" name="四角形: 角を丸くする 8">
            <a:extLst>
              <a:ext uri="{FF2B5EF4-FFF2-40B4-BE49-F238E27FC236}">
                <a16:creationId xmlns:a16="http://schemas.microsoft.com/office/drawing/2014/main" id="{52EA0720-CE5E-4D5D-8076-7B72959011C3}"/>
              </a:ext>
            </a:extLst>
          </p:cNvPr>
          <p:cNvSpPr/>
          <p:nvPr/>
        </p:nvSpPr>
        <p:spPr>
          <a:xfrm>
            <a:off x="1510978" y="500883"/>
            <a:ext cx="2480222" cy="2646294"/>
          </a:xfrm>
          <a:prstGeom prst="roundRect">
            <a:avLst>
              <a:gd name="adj" fmla="val 89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10" name="Picture 2">
            <a:extLst>
              <a:ext uri="{FF2B5EF4-FFF2-40B4-BE49-F238E27FC236}">
                <a16:creationId xmlns:a16="http://schemas.microsoft.com/office/drawing/2014/main" id="{6121F2A6-A181-41EE-A2E3-B4CFEE7F2E14}"/>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025019" y="500884"/>
            <a:ext cx="5118982" cy="2860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グループ化 10">
            <a:extLst>
              <a:ext uri="{FF2B5EF4-FFF2-40B4-BE49-F238E27FC236}">
                <a16:creationId xmlns:a16="http://schemas.microsoft.com/office/drawing/2014/main" id="{97EB4DD1-4F3F-4D70-BD34-49C965716773}"/>
              </a:ext>
            </a:extLst>
          </p:cNvPr>
          <p:cNvGrpSpPr/>
          <p:nvPr/>
        </p:nvGrpSpPr>
        <p:grpSpPr>
          <a:xfrm>
            <a:off x="596211" y="3449269"/>
            <a:ext cx="4390592" cy="1214996"/>
            <a:chOff x="3296414" y="980331"/>
            <a:chExt cx="5854124" cy="1619994"/>
          </a:xfrm>
        </p:grpSpPr>
        <p:pic>
          <p:nvPicPr>
            <p:cNvPr id="12" name="Picture 84" descr="GS">
              <a:extLst>
                <a:ext uri="{FF2B5EF4-FFF2-40B4-BE49-F238E27FC236}">
                  <a16:creationId xmlns:a16="http://schemas.microsoft.com/office/drawing/2014/main" id="{27B9584D-E05A-4562-B46C-2062B71F43CE}"/>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87900" y="1412875"/>
              <a:ext cx="14049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2" descr="HOB">
              <a:extLst>
                <a:ext uri="{FF2B5EF4-FFF2-40B4-BE49-F238E27FC236}">
                  <a16:creationId xmlns:a16="http://schemas.microsoft.com/office/drawing/2014/main" id="{F078520C-02D2-40E6-8740-B9213CEB460C}"/>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352800" y="1414463"/>
              <a:ext cx="1363663"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14">
              <a:extLst>
                <a:ext uri="{FF2B5EF4-FFF2-40B4-BE49-F238E27FC236}">
                  <a16:creationId xmlns:a16="http://schemas.microsoft.com/office/drawing/2014/main" id="{04D114FB-EAAB-4600-9C64-F71B1A9E86AC}"/>
                </a:ext>
              </a:extLst>
            </p:cNvPr>
            <p:cNvSpPr txBox="1">
              <a:spLocks noChangeArrowheads="1"/>
            </p:cNvSpPr>
            <p:nvPr/>
          </p:nvSpPr>
          <p:spPr bwMode="auto">
            <a:xfrm>
              <a:off x="4967288" y="1196231"/>
              <a:ext cx="122469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ギヤシェーパー（ＧＳ）</a:t>
              </a:r>
            </a:p>
          </p:txBody>
        </p:sp>
        <p:sp>
          <p:nvSpPr>
            <p:cNvPr id="15" name="Text Box 125">
              <a:extLst>
                <a:ext uri="{FF2B5EF4-FFF2-40B4-BE49-F238E27FC236}">
                  <a16:creationId xmlns:a16="http://schemas.microsoft.com/office/drawing/2014/main" id="{736DF5AE-2CE6-4108-A5AD-2408AA04E78D}"/>
                </a:ext>
              </a:extLst>
            </p:cNvPr>
            <p:cNvSpPr txBox="1">
              <a:spLocks noChangeArrowheads="1"/>
            </p:cNvSpPr>
            <p:nvPr/>
          </p:nvSpPr>
          <p:spPr bwMode="auto">
            <a:xfrm>
              <a:off x="3708400" y="1196231"/>
              <a:ext cx="842111"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ホブ（ＨＯＢ）</a:t>
              </a:r>
            </a:p>
          </p:txBody>
        </p:sp>
        <p:sp>
          <p:nvSpPr>
            <p:cNvPr id="16" name="Text Box 141">
              <a:extLst>
                <a:ext uri="{FF2B5EF4-FFF2-40B4-BE49-F238E27FC236}">
                  <a16:creationId xmlns:a16="http://schemas.microsoft.com/office/drawing/2014/main" id="{29C3E239-EEF0-4336-88AE-B7807066AB71}"/>
                </a:ext>
              </a:extLst>
            </p:cNvPr>
            <p:cNvSpPr txBox="1">
              <a:spLocks noChangeArrowheads="1"/>
            </p:cNvSpPr>
            <p:nvPr/>
          </p:nvSpPr>
          <p:spPr bwMode="auto">
            <a:xfrm>
              <a:off x="7920038" y="1196231"/>
              <a:ext cx="1083631"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シェービング（ＳＶ）</a:t>
              </a:r>
            </a:p>
          </p:txBody>
        </p:sp>
        <p:sp>
          <p:nvSpPr>
            <p:cNvPr id="17" name="Text Box 175">
              <a:extLst>
                <a:ext uri="{FF2B5EF4-FFF2-40B4-BE49-F238E27FC236}">
                  <a16:creationId xmlns:a16="http://schemas.microsoft.com/office/drawing/2014/main" id="{3E6ABB04-BAB5-4A29-9E0D-F5F9A0D3BEFA}"/>
                </a:ext>
              </a:extLst>
            </p:cNvPr>
            <p:cNvSpPr txBox="1">
              <a:spLocks noChangeArrowheads="1"/>
            </p:cNvSpPr>
            <p:nvPr/>
          </p:nvSpPr>
          <p:spPr bwMode="auto">
            <a:xfrm>
              <a:off x="4338637" y="980331"/>
              <a:ext cx="90195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歯切り （荒切り</a:t>
              </a:r>
              <a:r>
                <a:rPr lang="en-US" altLang="ja-JP" sz="750">
                  <a:latin typeface="Meiryo UI" panose="020B0604030504040204" pitchFamily="50" charset="-128"/>
                  <a:ea typeface="Meiryo UI" panose="020B0604030504040204" pitchFamily="50" charset="-128"/>
                </a:rPr>
                <a:t>)</a:t>
              </a:r>
            </a:p>
          </p:txBody>
        </p:sp>
        <p:sp>
          <p:nvSpPr>
            <p:cNvPr id="18" name="Text Box 177">
              <a:extLst>
                <a:ext uri="{FF2B5EF4-FFF2-40B4-BE49-F238E27FC236}">
                  <a16:creationId xmlns:a16="http://schemas.microsoft.com/office/drawing/2014/main" id="{6840BCB7-A4CA-4C1F-81F8-C624A5B9F13E}"/>
                </a:ext>
              </a:extLst>
            </p:cNvPr>
            <p:cNvSpPr txBox="1">
              <a:spLocks noChangeArrowheads="1"/>
            </p:cNvSpPr>
            <p:nvPr/>
          </p:nvSpPr>
          <p:spPr bwMode="auto">
            <a:xfrm>
              <a:off x="8043863" y="980331"/>
              <a:ext cx="617691"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歯面仕上げ</a:t>
              </a:r>
            </a:p>
          </p:txBody>
        </p:sp>
        <p:pic>
          <p:nvPicPr>
            <p:cNvPr id="19" name="Picture 203" descr="SV3">
              <a:extLst>
                <a:ext uri="{FF2B5EF4-FFF2-40B4-BE49-F238E27FC236}">
                  <a16:creationId xmlns:a16="http://schemas.microsoft.com/office/drawing/2014/main" id="{B609C3C9-7889-46DA-8BC6-7DA7296F6448}"/>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704138" y="1406525"/>
              <a:ext cx="1404937"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Line 213">
              <a:extLst>
                <a:ext uri="{FF2B5EF4-FFF2-40B4-BE49-F238E27FC236}">
                  <a16:creationId xmlns:a16="http://schemas.microsoft.com/office/drawing/2014/main" id="{BEB98FE3-21A0-4246-B645-29A78F6DEBB7}"/>
                </a:ext>
              </a:extLst>
            </p:cNvPr>
            <p:cNvSpPr>
              <a:spLocks noChangeShapeType="1"/>
            </p:cNvSpPr>
            <p:nvPr/>
          </p:nvSpPr>
          <p:spPr bwMode="auto">
            <a:xfrm flipH="1" flipV="1">
              <a:off x="4319588" y="2168525"/>
              <a:ext cx="144462"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21" name="Text Box 215">
              <a:extLst>
                <a:ext uri="{FF2B5EF4-FFF2-40B4-BE49-F238E27FC236}">
                  <a16:creationId xmlns:a16="http://schemas.microsoft.com/office/drawing/2014/main" id="{FE1C464F-47A6-4D04-A39E-9BBD9F071517}"/>
                </a:ext>
              </a:extLst>
            </p:cNvPr>
            <p:cNvSpPr txBox="1">
              <a:spLocks noChangeArrowheads="1"/>
            </p:cNvSpPr>
            <p:nvPr/>
          </p:nvSpPr>
          <p:spPr bwMode="auto">
            <a:xfrm>
              <a:off x="4450765" y="2282390"/>
              <a:ext cx="22659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ﾜｰｸ</a:t>
              </a:r>
            </a:p>
          </p:txBody>
        </p:sp>
        <p:sp>
          <p:nvSpPr>
            <p:cNvPr id="22" name="Text Box 216">
              <a:extLst>
                <a:ext uri="{FF2B5EF4-FFF2-40B4-BE49-F238E27FC236}">
                  <a16:creationId xmlns:a16="http://schemas.microsoft.com/office/drawing/2014/main" id="{D7565F2A-25DD-4998-A36B-E9573C74AFB9}"/>
                </a:ext>
              </a:extLst>
            </p:cNvPr>
            <p:cNvSpPr txBox="1">
              <a:spLocks noChangeArrowheads="1"/>
            </p:cNvSpPr>
            <p:nvPr/>
          </p:nvSpPr>
          <p:spPr bwMode="auto">
            <a:xfrm>
              <a:off x="3363039" y="1634689"/>
              <a:ext cx="451012"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en-US" altLang="ja-JP" sz="600">
                  <a:latin typeface="Meiryo UI" panose="020B0604030504040204" pitchFamily="50" charset="-128"/>
                  <a:ea typeface="Meiryo UI" panose="020B0604030504040204" pitchFamily="50" charset="-128"/>
                </a:rPr>
                <a:t>HOB</a:t>
              </a:r>
              <a:r>
                <a:rPr lang="ja-JP" altLang="en-US" sz="600">
                  <a:latin typeface="Meiryo UI" panose="020B0604030504040204" pitchFamily="50" charset="-128"/>
                  <a:ea typeface="Meiryo UI" panose="020B0604030504040204" pitchFamily="50" charset="-128"/>
                </a:rPr>
                <a:t>ｶｯﾀ</a:t>
              </a:r>
            </a:p>
          </p:txBody>
        </p:sp>
        <p:sp>
          <p:nvSpPr>
            <p:cNvPr id="23" name="Line 217">
              <a:extLst>
                <a:ext uri="{FF2B5EF4-FFF2-40B4-BE49-F238E27FC236}">
                  <a16:creationId xmlns:a16="http://schemas.microsoft.com/office/drawing/2014/main" id="{1F58660D-6850-4AE9-942B-34507D3399EC}"/>
                </a:ext>
              </a:extLst>
            </p:cNvPr>
            <p:cNvSpPr>
              <a:spLocks noChangeShapeType="1"/>
            </p:cNvSpPr>
            <p:nvPr/>
          </p:nvSpPr>
          <p:spPr bwMode="auto">
            <a:xfrm rot="12174729" flipH="1" flipV="1">
              <a:off x="3527425" y="1808163"/>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24" name="Arc 219">
              <a:extLst>
                <a:ext uri="{FF2B5EF4-FFF2-40B4-BE49-F238E27FC236}">
                  <a16:creationId xmlns:a16="http://schemas.microsoft.com/office/drawing/2014/main" id="{AA9A6E06-6304-46AF-A90E-0B972A6A74D5}"/>
                </a:ext>
              </a:extLst>
            </p:cNvPr>
            <p:cNvSpPr>
              <a:spLocks/>
            </p:cNvSpPr>
            <p:nvPr/>
          </p:nvSpPr>
          <p:spPr bwMode="auto">
            <a:xfrm rot="3644773" flipV="1">
              <a:off x="4083049" y="1554928"/>
              <a:ext cx="179387" cy="400109"/>
            </a:xfrm>
            <a:custGeom>
              <a:avLst/>
              <a:gdLst>
                <a:gd name="T0" fmla="*/ 43185394 w 21600"/>
                <a:gd name="T1" fmla="*/ 0 h 19600"/>
                <a:gd name="T2" fmla="*/ 102754933 w 21600"/>
                <a:gd name="T3" fmla="*/ 263935276 h 19600"/>
                <a:gd name="T4" fmla="*/ 0 w 21600"/>
                <a:gd name="T5" fmla="*/ 263935276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25" name="Arc 220">
              <a:extLst>
                <a:ext uri="{FF2B5EF4-FFF2-40B4-BE49-F238E27FC236}">
                  <a16:creationId xmlns:a16="http://schemas.microsoft.com/office/drawing/2014/main" id="{780C7BFF-74BD-486A-A4C4-9A5CB66FD50D}"/>
                </a:ext>
              </a:extLst>
            </p:cNvPr>
            <p:cNvSpPr>
              <a:spLocks/>
            </p:cNvSpPr>
            <p:nvPr/>
          </p:nvSpPr>
          <p:spPr bwMode="auto">
            <a:xfrm rot="3058352">
              <a:off x="3383756" y="2009746"/>
              <a:ext cx="225425" cy="400109"/>
            </a:xfrm>
            <a:custGeom>
              <a:avLst/>
              <a:gdLst>
                <a:gd name="T0" fmla="*/ 0 w 32146"/>
                <a:gd name="T1" fmla="*/ 6532980 h 21600"/>
                <a:gd name="T2" fmla="*/ 77736948 w 32146"/>
                <a:gd name="T3" fmla="*/ 51331308 h 21600"/>
                <a:gd name="T4" fmla="*/ 25502751 w 32146"/>
                <a:gd name="T5" fmla="*/ 51331308 h 21600"/>
                <a:gd name="T6" fmla="*/ 0 60000 65536"/>
                <a:gd name="T7" fmla="*/ 0 60000 65536"/>
                <a:gd name="T8" fmla="*/ 0 60000 65536"/>
              </a:gdLst>
              <a:ahLst/>
              <a:cxnLst>
                <a:cxn ang="T6">
                  <a:pos x="T0" y="T1"/>
                </a:cxn>
                <a:cxn ang="T7">
                  <a:pos x="T2" y="T3"/>
                </a:cxn>
                <a:cxn ang="T8">
                  <a:pos x="T4" y="T5"/>
                </a:cxn>
              </a:cxnLst>
              <a:rect l="0" t="0" r="r" b="b"/>
              <a:pathLst>
                <a:path w="32146" h="21600" fill="none" extrusionOk="0">
                  <a:moveTo>
                    <a:pt x="0" y="2749"/>
                  </a:moveTo>
                  <a:cubicBezTo>
                    <a:pt x="3222" y="946"/>
                    <a:pt x="6853" y="-1"/>
                    <a:pt x="10546" y="0"/>
                  </a:cubicBezTo>
                  <a:cubicBezTo>
                    <a:pt x="22475" y="0"/>
                    <a:pt x="32146" y="9670"/>
                    <a:pt x="32146" y="21600"/>
                  </a:cubicBezTo>
                </a:path>
                <a:path w="32146" h="21600" stroke="0" extrusionOk="0">
                  <a:moveTo>
                    <a:pt x="0" y="2749"/>
                  </a:moveTo>
                  <a:cubicBezTo>
                    <a:pt x="3222" y="946"/>
                    <a:pt x="6853" y="-1"/>
                    <a:pt x="10546" y="0"/>
                  </a:cubicBezTo>
                  <a:cubicBezTo>
                    <a:pt x="22475" y="0"/>
                    <a:pt x="32146" y="9670"/>
                    <a:pt x="32146" y="21600"/>
                  </a:cubicBezTo>
                  <a:lnTo>
                    <a:pt x="10546" y="21600"/>
                  </a:lnTo>
                  <a:lnTo>
                    <a:pt x="0" y="2749"/>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26" name="Arc 221">
              <a:extLst>
                <a:ext uri="{FF2B5EF4-FFF2-40B4-BE49-F238E27FC236}">
                  <a16:creationId xmlns:a16="http://schemas.microsoft.com/office/drawing/2014/main" id="{8BE1A871-D004-44B5-9D6C-B9438ED2E41D}"/>
                </a:ext>
              </a:extLst>
            </p:cNvPr>
            <p:cNvSpPr>
              <a:spLocks/>
            </p:cNvSpPr>
            <p:nvPr/>
          </p:nvSpPr>
          <p:spPr bwMode="auto">
            <a:xfrm rot="4104621" flipV="1">
              <a:off x="5678488" y="2166114"/>
              <a:ext cx="179388" cy="400109"/>
            </a:xfrm>
            <a:custGeom>
              <a:avLst/>
              <a:gdLst>
                <a:gd name="T0" fmla="*/ 43186698 w 21600"/>
                <a:gd name="T1" fmla="*/ 0 h 19600"/>
                <a:gd name="T2" fmla="*/ 102757184 w 21600"/>
                <a:gd name="T3" fmla="*/ 1122594973 h 19600"/>
                <a:gd name="T4" fmla="*/ 0 w 21600"/>
                <a:gd name="T5" fmla="*/ 1122594973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27" name="Line 223">
              <a:extLst>
                <a:ext uri="{FF2B5EF4-FFF2-40B4-BE49-F238E27FC236}">
                  <a16:creationId xmlns:a16="http://schemas.microsoft.com/office/drawing/2014/main" id="{05FC82B4-AD38-4269-AA58-CC343D4C9A35}"/>
                </a:ext>
              </a:extLst>
            </p:cNvPr>
            <p:cNvSpPr>
              <a:spLocks noChangeShapeType="1"/>
            </p:cNvSpPr>
            <p:nvPr/>
          </p:nvSpPr>
          <p:spPr bwMode="auto">
            <a:xfrm flipV="1">
              <a:off x="4859338" y="1844675"/>
              <a:ext cx="0" cy="360363"/>
            </a:xfrm>
            <a:prstGeom prst="line">
              <a:avLst/>
            </a:prstGeom>
            <a:noFill/>
            <a:ln w="28575">
              <a:solidFill>
                <a:srgbClr val="66FF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sz="1350">
                <a:latin typeface="Meiryo UI" panose="020B0604030504040204" pitchFamily="50" charset="-128"/>
                <a:ea typeface="Meiryo UI" panose="020B0604030504040204" pitchFamily="50" charset="-128"/>
              </a:endParaRPr>
            </a:p>
          </p:txBody>
        </p:sp>
        <p:sp>
          <p:nvSpPr>
            <p:cNvPr id="28" name="Text Box 225">
              <a:extLst>
                <a:ext uri="{FF2B5EF4-FFF2-40B4-BE49-F238E27FC236}">
                  <a16:creationId xmlns:a16="http://schemas.microsoft.com/office/drawing/2014/main" id="{32069BA5-3EB4-4A41-9C6B-4E724D5979FC}"/>
                </a:ext>
              </a:extLst>
            </p:cNvPr>
            <p:cNvSpPr txBox="1">
              <a:spLocks noChangeArrowheads="1"/>
            </p:cNvSpPr>
            <p:nvPr/>
          </p:nvSpPr>
          <p:spPr bwMode="auto">
            <a:xfrm>
              <a:off x="4972608" y="1628339"/>
              <a:ext cx="48307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ﾋﾟﾆｵﾝｶｯﾀ</a:t>
              </a:r>
            </a:p>
          </p:txBody>
        </p:sp>
        <p:sp>
          <p:nvSpPr>
            <p:cNvPr id="29" name="Line 226">
              <a:extLst>
                <a:ext uri="{FF2B5EF4-FFF2-40B4-BE49-F238E27FC236}">
                  <a16:creationId xmlns:a16="http://schemas.microsoft.com/office/drawing/2014/main" id="{96B27D77-7BE5-4310-84D7-AE65B488D2F0}"/>
                </a:ext>
              </a:extLst>
            </p:cNvPr>
            <p:cNvSpPr>
              <a:spLocks noChangeShapeType="1"/>
            </p:cNvSpPr>
            <p:nvPr/>
          </p:nvSpPr>
          <p:spPr bwMode="auto">
            <a:xfrm rot="12174729" flipH="1" flipV="1">
              <a:off x="5184775" y="1808163"/>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0" name="Text Box 227">
              <a:extLst>
                <a:ext uri="{FF2B5EF4-FFF2-40B4-BE49-F238E27FC236}">
                  <a16:creationId xmlns:a16="http://schemas.microsoft.com/office/drawing/2014/main" id="{A9FD779E-0EA5-4F0B-AFD8-C2D402CB7ADE}"/>
                </a:ext>
              </a:extLst>
            </p:cNvPr>
            <p:cNvSpPr txBox="1">
              <a:spLocks noChangeArrowheads="1"/>
            </p:cNvSpPr>
            <p:nvPr/>
          </p:nvSpPr>
          <p:spPr bwMode="auto">
            <a:xfrm>
              <a:off x="5125453" y="2349065"/>
              <a:ext cx="22659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ﾜｰｸ</a:t>
              </a:r>
            </a:p>
          </p:txBody>
        </p:sp>
        <p:sp>
          <p:nvSpPr>
            <p:cNvPr id="31" name="Line 228">
              <a:extLst>
                <a:ext uri="{FF2B5EF4-FFF2-40B4-BE49-F238E27FC236}">
                  <a16:creationId xmlns:a16="http://schemas.microsoft.com/office/drawing/2014/main" id="{96818BAE-21AF-4295-AD3E-0A8B236F4869}"/>
                </a:ext>
              </a:extLst>
            </p:cNvPr>
            <p:cNvSpPr>
              <a:spLocks noChangeShapeType="1"/>
            </p:cNvSpPr>
            <p:nvPr/>
          </p:nvSpPr>
          <p:spPr bwMode="auto">
            <a:xfrm rot="5400000" flipH="1" flipV="1">
              <a:off x="5309394" y="2223294"/>
              <a:ext cx="144462"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2" name="Line 230">
              <a:extLst>
                <a:ext uri="{FF2B5EF4-FFF2-40B4-BE49-F238E27FC236}">
                  <a16:creationId xmlns:a16="http://schemas.microsoft.com/office/drawing/2014/main" id="{9CC091EE-3DF9-4298-9DB5-54103655D867}"/>
                </a:ext>
              </a:extLst>
            </p:cNvPr>
            <p:cNvSpPr>
              <a:spLocks noChangeShapeType="1"/>
            </p:cNvSpPr>
            <p:nvPr/>
          </p:nvSpPr>
          <p:spPr bwMode="auto">
            <a:xfrm rot="5400000" flipH="1" flipV="1">
              <a:off x="6641306" y="2294732"/>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3" name="Line 232">
              <a:extLst>
                <a:ext uri="{FF2B5EF4-FFF2-40B4-BE49-F238E27FC236}">
                  <a16:creationId xmlns:a16="http://schemas.microsoft.com/office/drawing/2014/main" id="{BF9DF2E6-1B0F-4D3D-8545-512EFC382C0E}"/>
                </a:ext>
              </a:extLst>
            </p:cNvPr>
            <p:cNvSpPr>
              <a:spLocks noChangeShapeType="1"/>
            </p:cNvSpPr>
            <p:nvPr/>
          </p:nvSpPr>
          <p:spPr bwMode="auto">
            <a:xfrm rot="10800000" flipH="1" flipV="1">
              <a:off x="6677025" y="1719263"/>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4" name="Text Box 234">
              <a:extLst>
                <a:ext uri="{FF2B5EF4-FFF2-40B4-BE49-F238E27FC236}">
                  <a16:creationId xmlns:a16="http://schemas.microsoft.com/office/drawing/2014/main" id="{A1385DB2-388E-42DE-B737-3645F6B121CF}"/>
                </a:ext>
              </a:extLst>
            </p:cNvPr>
            <p:cNvSpPr txBox="1">
              <a:spLocks noChangeArrowheads="1"/>
            </p:cNvSpPr>
            <p:nvPr/>
          </p:nvSpPr>
          <p:spPr bwMode="auto">
            <a:xfrm>
              <a:off x="7862303" y="2383990"/>
              <a:ext cx="22659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ﾜｰｸ</a:t>
              </a:r>
            </a:p>
          </p:txBody>
        </p:sp>
        <p:sp>
          <p:nvSpPr>
            <p:cNvPr id="35" name="Line 235">
              <a:extLst>
                <a:ext uri="{FF2B5EF4-FFF2-40B4-BE49-F238E27FC236}">
                  <a16:creationId xmlns:a16="http://schemas.microsoft.com/office/drawing/2014/main" id="{32F7C4E5-295E-401E-9A17-6E70BBFA9A6B}"/>
                </a:ext>
              </a:extLst>
            </p:cNvPr>
            <p:cNvSpPr>
              <a:spLocks noChangeShapeType="1"/>
            </p:cNvSpPr>
            <p:nvPr/>
          </p:nvSpPr>
          <p:spPr bwMode="auto">
            <a:xfrm rot="5400000" flipH="1" flipV="1">
              <a:off x="8117682" y="2331244"/>
              <a:ext cx="144462"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6" name="Text Box 236">
              <a:extLst>
                <a:ext uri="{FF2B5EF4-FFF2-40B4-BE49-F238E27FC236}">
                  <a16:creationId xmlns:a16="http://schemas.microsoft.com/office/drawing/2014/main" id="{9D0C2497-AA64-469A-8D38-177C9B838CFB}"/>
                </a:ext>
              </a:extLst>
            </p:cNvPr>
            <p:cNvSpPr txBox="1">
              <a:spLocks noChangeArrowheads="1"/>
            </p:cNvSpPr>
            <p:nvPr/>
          </p:nvSpPr>
          <p:spPr bwMode="auto">
            <a:xfrm>
              <a:off x="8513578" y="1664852"/>
              <a:ext cx="636960"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ｼｪｰﾋﾞﾝｸﾞｶｯﾀ</a:t>
              </a:r>
            </a:p>
          </p:txBody>
        </p:sp>
        <p:sp>
          <p:nvSpPr>
            <p:cNvPr id="37" name="Line 237">
              <a:extLst>
                <a:ext uri="{FF2B5EF4-FFF2-40B4-BE49-F238E27FC236}">
                  <a16:creationId xmlns:a16="http://schemas.microsoft.com/office/drawing/2014/main" id="{45E9B623-3732-4EC7-85AC-2C8F5B5D0F14}"/>
                </a:ext>
              </a:extLst>
            </p:cNvPr>
            <p:cNvSpPr>
              <a:spLocks noChangeShapeType="1"/>
            </p:cNvSpPr>
            <p:nvPr/>
          </p:nvSpPr>
          <p:spPr bwMode="auto">
            <a:xfrm rot="21251119" flipH="1" flipV="1">
              <a:off x="8459788" y="1592263"/>
              <a:ext cx="144462"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8" name="Arc 270">
              <a:extLst>
                <a:ext uri="{FF2B5EF4-FFF2-40B4-BE49-F238E27FC236}">
                  <a16:creationId xmlns:a16="http://schemas.microsoft.com/office/drawing/2014/main" id="{B5424303-FD36-4EE2-9124-84F88F74F8FB}"/>
                </a:ext>
              </a:extLst>
            </p:cNvPr>
            <p:cNvSpPr>
              <a:spLocks/>
            </p:cNvSpPr>
            <p:nvPr/>
          </p:nvSpPr>
          <p:spPr bwMode="auto">
            <a:xfrm rot="7348932" flipV="1">
              <a:off x="8286751" y="1273940"/>
              <a:ext cx="144463" cy="400109"/>
            </a:xfrm>
            <a:custGeom>
              <a:avLst/>
              <a:gdLst>
                <a:gd name="T0" fmla="*/ 18163053 w 21600"/>
                <a:gd name="T1" fmla="*/ 0 h 19600"/>
                <a:gd name="T2" fmla="*/ 43216871 w 21600"/>
                <a:gd name="T3" fmla="*/ 193068612 h 19600"/>
                <a:gd name="T4" fmla="*/ 0 w 21600"/>
                <a:gd name="T5" fmla="*/ 193068612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39" name="Arc 272">
              <a:extLst>
                <a:ext uri="{FF2B5EF4-FFF2-40B4-BE49-F238E27FC236}">
                  <a16:creationId xmlns:a16="http://schemas.microsoft.com/office/drawing/2014/main" id="{FC0FD1FD-685D-41B8-AB2C-59CFF7BFA5C7}"/>
                </a:ext>
              </a:extLst>
            </p:cNvPr>
            <p:cNvSpPr>
              <a:spLocks/>
            </p:cNvSpPr>
            <p:nvPr/>
          </p:nvSpPr>
          <p:spPr bwMode="auto">
            <a:xfrm rot="11141714">
              <a:off x="8459789" y="1843853"/>
              <a:ext cx="36512" cy="400109"/>
            </a:xfrm>
            <a:custGeom>
              <a:avLst/>
              <a:gdLst>
                <a:gd name="T0" fmla="*/ 74118 w 21600"/>
                <a:gd name="T1" fmla="*/ 0 h 19600"/>
                <a:gd name="T2" fmla="*/ 176353 w 21600"/>
                <a:gd name="T3" fmla="*/ 905311396 h 19600"/>
                <a:gd name="T4" fmla="*/ 0 w 21600"/>
                <a:gd name="T5" fmla="*/ 905311396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grpSp>
      <p:grpSp>
        <p:nvGrpSpPr>
          <p:cNvPr id="40" name="グループ化 39">
            <a:extLst>
              <a:ext uri="{FF2B5EF4-FFF2-40B4-BE49-F238E27FC236}">
                <a16:creationId xmlns:a16="http://schemas.microsoft.com/office/drawing/2014/main" id="{780B47A0-B556-4891-867F-8EDC18048754}"/>
              </a:ext>
            </a:extLst>
          </p:cNvPr>
          <p:cNvGrpSpPr/>
          <p:nvPr/>
        </p:nvGrpSpPr>
        <p:grpSpPr>
          <a:xfrm>
            <a:off x="6218820" y="3422759"/>
            <a:ext cx="2133600" cy="1242380"/>
            <a:chOff x="6249988" y="3860056"/>
            <a:chExt cx="2844800" cy="1656507"/>
          </a:xfrm>
        </p:grpSpPr>
        <p:pic>
          <p:nvPicPr>
            <p:cNvPr id="41" name="Picture 78" descr="歯研機2">
              <a:extLst>
                <a:ext uri="{FF2B5EF4-FFF2-40B4-BE49-F238E27FC236}">
                  <a16:creationId xmlns:a16="http://schemas.microsoft.com/office/drawing/2014/main" id="{9C07C085-1BE0-4144-A867-9671DA3C74A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726363" y="4329113"/>
              <a:ext cx="1368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94" descr="MCA G-HO">
              <a:extLst>
                <a:ext uri="{FF2B5EF4-FFF2-40B4-BE49-F238E27FC236}">
                  <a16:creationId xmlns:a16="http://schemas.microsoft.com/office/drawing/2014/main" id="{FE82CFC0-A4FC-4EF4-A328-B9384ACE5DCF}"/>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t="-1508"/>
            <a:stretch>
              <a:fillRect/>
            </a:stretch>
          </p:blipFill>
          <p:spPr bwMode="auto">
            <a:xfrm>
              <a:off x="6249988" y="4329113"/>
              <a:ext cx="136842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149">
              <a:extLst>
                <a:ext uri="{FF2B5EF4-FFF2-40B4-BE49-F238E27FC236}">
                  <a16:creationId xmlns:a16="http://schemas.microsoft.com/office/drawing/2014/main" id="{96B5690F-2F05-4957-9DF4-00012BC3CF72}"/>
                </a:ext>
              </a:extLst>
            </p:cNvPr>
            <p:cNvSpPr txBox="1">
              <a:spLocks noChangeArrowheads="1"/>
            </p:cNvSpPr>
            <p:nvPr/>
          </p:nvSpPr>
          <p:spPr bwMode="auto">
            <a:xfrm>
              <a:off x="6286500" y="4075956"/>
              <a:ext cx="148117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ギヤホーニング（Ｇ／ＨＯ）</a:t>
              </a:r>
            </a:p>
          </p:txBody>
        </p:sp>
        <p:sp>
          <p:nvSpPr>
            <p:cNvPr id="44" name="Text Box 150">
              <a:extLst>
                <a:ext uri="{FF2B5EF4-FFF2-40B4-BE49-F238E27FC236}">
                  <a16:creationId xmlns:a16="http://schemas.microsoft.com/office/drawing/2014/main" id="{9356C537-D759-4566-A338-B08FCB1755AD}"/>
                </a:ext>
              </a:extLst>
            </p:cNvPr>
            <p:cNvSpPr txBox="1">
              <a:spLocks noChangeArrowheads="1"/>
            </p:cNvSpPr>
            <p:nvPr/>
          </p:nvSpPr>
          <p:spPr bwMode="auto">
            <a:xfrm>
              <a:off x="8027988" y="4104531"/>
              <a:ext cx="98317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歯　　研 （ＧＧ）</a:t>
              </a:r>
            </a:p>
          </p:txBody>
        </p:sp>
        <p:sp>
          <p:nvSpPr>
            <p:cNvPr id="45" name="Text Box 167">
              <a:extLst>
                <a:ext uri="{FF2B5EF4-FFF2-40B4-BE49-F238E27FC236}">
                  <a16:creationId xmlns:a16="http://schemas.microsoft.com/office/drawing/2014/main" id="{91B36532-E1D5-4D7E-B86C-2270F468352C}"/>
                </a:ext>
              </a:extLst>
            </p:cNvPr>
            <p:cNvSpPr txBox="1">
              <a:spLocks noChangeArrowheads="1"/>
            </p:cNvSpPr>
            <p:nvPr/>
          </p:nvSpPr>
          <p:spPr bwMode="auto">
            <a:xfrm>
              <a:off x="7343775" y="3860056"/>
              <a:ext cx="1241793"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歯面仕上げ</a:t>
              </a:r>
              <a:r>
                <a:rPr lang="en-US" altLang="ja-JP" sz="750" dirty="0">
                  <a:latin typeface="Meiryo UI" panose="020B0604030504040204" pitchFamily="50" charset="-128"/>
                  <a:ea typeface="Meiryo UI" panose="020B0604030504040204" pitchFamily="50" charset="-128"/>
                </a:rPr>
                <a:t>(</a:t>
              </a:r>
              <a:r>
                <a:rPr lang="ja-JP" altLang="en-US" sz="750" dirty="0">
                  <a:latin typeface="Meiryo UI" panose="020B0604030504040204" pitchFamily="50" charset="-128"/>
                  <a:ea typeface="Meiryo UI" panose="020B0604030504040204" pitchFamily="50" charset="-128"/>
                </a:rPr>
                <a:t>熱処理後</a:t>
              </a:r>
              <a:r>
                <a:rPr lang="en-US" altLang="ja-JP" sz="750" dirty="0">
                  <a:latin typeface="Meiryo UI" panose="020B0604030504040204" pitchFamily="50" charset="-128"/>
                  <a:ea typeface="Meiryo UI" panose="020B0604030504040204" pitchFamily="50" charset="-128"/>
                </a:rPr>
                <a:t>)</a:t>
              </a:r>
            </a:p>
          </p:txBody>
        </p:sp>
        <p:sp>
          <p:nvSpPr>
            <p:cNvPr id="46" name="Text Box 251">
              <a:extLst>
                <a:ext uri="{FF2B5EF4-FFF2-40B4-BE49-F238E27FC236}">
                  <a16:creationId xmlns:a16="http://schemas.microsoft.com/office/drawing/2014/main" id="{3C55C27E-AF5A-42AE-94F3-4EECBA56C10F}"/>
                </a:ext>
              </a:extLst>
            </p:cNvPr>
            <p:cNvSpPr txBox="1">
              <a:spLocks noChangeArrowheads="1"/>
            </p:cNvSpPr>
            <p:nvPr/>
          </p:nvSpPr>
          <p:spPr bwMode="auto">
            <a:xfrm>
              <a:off x="7249528" y="5120840"/>
              <a:ext cx="22659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ﾜｰｸ</a:t>
              </a:r>
            </a:p>
          </p:txBody>
        </p:sp>
        <p:sp>
          <p:nvSpPr>
            <p:cNvPr id="47" name="Line 252">
              <a:extLst>
                <a:ext uri="{FF2B5EF4-FFF2-40B4-BE49-F238E27FC236}">
                  <a16:creationId xmlns:a16="http://schemas.microsoft.com/office/drawing/2014/main" id="{AB419FFB-875E-4786-9478-349CB82A46A1}"/>
                </a:ext>
              </a:extLst>
            </p:cNvPr>
            <p:cNvSpPr>
              <a:spLocks noChangeShapeType="1"/>
            </p:cNvSpPr>
            <p:nvPr/>
          </p:nvSpPr>
          <p:spPr bwMode="auto">
            <a:xfrm flipH="1" flipV="1">
              <a:off x="7127875" y="5084763"/>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48" name="Text Box 253">
              <a:extLst>
                <a:ext uri="{FF2B5EF4-FFF2-40B4-BE49-F238E27FC236}">
                  <a16:creationId xmlns:a16="http://schemas.microsoft.com/office/drawing/2014/main" id="{BEB215E9-610B-48CE-8BA8-B6FF687E14CA}"/>
                </a:ext>
              </a:extLst>
            </p:cNvPr>
            <p:cNvSpPr txBox="1">
              <a:spLocks noChangeArrowheads="1"/>
            </p:cNvSpPr>
            <p:nvPr/>
          </p:nvSpPr>
          <p:spPr bwMode="auto">
            <a:xfrm>
              <a:off x="6593743" y="4400115"/>
              <a:ext cx="585665"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ｲﾝﾀｰﾅﾙ砥石</a:t>
              </a:r>
            </a:p>
          </p:txBody>
        </p:sp>
        <p:sp>
          <p:nvSpPr>
            <p:cNvPr id="49" name="Line 254">
              <a:extLst>
                <a:ext uri="{FF2B5EF4-FFF2-40B4-BE49-F238E27FC236}">
                  <a16:creationId xmlns:a16="http://schemas.microsoft.com/office/drawing/2014/main" id="{9CC038FD-6C1C-442B-83E4-C23830FD2296}"/>
                </a:ext>
              </a:extLst>
            </p:cNvPr>
            <p:cNvSpPr>
              <a:spLocks noChangeShapeType="1"/>
            </p:cNvSpPr>
            <p:nvPr/>
          </p:nvSpPr>
          <p:spPr bwMode="auto">
            <a:xfrm rot="13748453" flipH="1" flipV="1">
              <a:off x="7020719" y="4544219"/>
              <a:ext cx="144462"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50" name="Text Box 255">
              <a:extLst>
                <a:ext uri="{FF2B5EF4-FFF2-40B4-BE49-F238E27FC236}">
                  <a16:creationId xmlns:a16="http://schemas.microsoft.com/office/drawing/2014/main" id="{A4F2D4AF-C0CC-4BBF-890C-D7B23FDC0DA2}"/>
                </a:ext>
              </a:extLst>
            </p:cNvPr>
            <p:cNvSpPr txBox="1">
              <a:spLocks noChangeArrowheads="1"/>
            </p:cNvSpPr>
            <p:nvPr/>
          </p:nvSpPr>
          <p:spPr bwMode="auto">
            <a:xfrm>
              <a:off x="8798928" y="5228790"/>
              <a:ext cx="22659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ﾜｰｸ</a:t>
              </a:r>
            </a:p>
          </p:txBody>
        </p:sp>
        <p:sp>
          <p:nvSpPr>
            <p:cNvPr id="51" name="Line 256">
              <a:extLst>
                <a:ext uri="{FF2B5EF4-FFF2-40B4-BE49-F238E27FC236}">
                  <a16:creationId xmlns:a16="http://schemas.microsoft.com/office/drawing/2014/main" id="{6CDB2299-5010-4301-BA14-71E718764E0B}"/>
                </a:ext>
              </a:extLst>
            </p:cNvPr>
            <p:cNvSpPr>
              <a:spLocks noChangeShapeType="1"/>
            </p:cNvSpPr>
            <p:nvPr/>
          </p:nvSpPr>
          <p:spPr bwMode="auto">
            <a:xfrm flipH="1" flipV="1">
              <a:off x="8820150" y="5084763"/>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52" name="Text Box 257">
              <a:extLst>
                <a:ext uri="{FF2B5EF4-FFF2-40B4-BE49-F238E27FC236}">
                  <a16:creationId xmlns:a16="http://schemas.microsoft.com/office/drawing/2014/main" id="{48BF0256-F28D-4900-A3CB-5AB560DE40ED}"/>
                </a:ext>
              </a:extLst>
            </p:cNvPr>
            <p:cNvSpPr txBox="1">
              <a:spLocks noChangeArrowheads="1"/>
            </p:cNvSpPr>
            <p:nvPr/>
          </p:nvSpPr>
          <p:spPr bwMode="auto">
            <a:xfrm>
              <a:off x="8243056" y="4365189"/>
              <a:ext cx="277889"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砥石</a:t>
              </a:r>
            </a:p>
          </p:txBody>
        </p:sp>
        <p:sp>
          <p:nvSpPr>
            <p:cNvPr id="53" name="Line 258">
              <a:extLst>
                <a:ext uri="{FF2B5EF4-FFF2-40B4-BE49-F238E27FC236}">
                  <a16:creationId xmlns:a16="http://schemas.microsoft.com/office/drawing/2014/main" id="{E1837535-A6B1-4835-9DD7-1945A6FDAD22}"/>
                </a:ext>
              </a:extLst>
            </p:cNvPr>
            <p:cNvSpPr>
              <a:spLocks noChangeShapeType="1"/>
            </p:cNvSpPr>
            <p:nvPr/>
          </p:nvSpPr>
          <p:spPr bwMode="auto">
            <a:xfrm rot="15275603" flipH="1" flipV="1">
              <a:off x="8298656" y="4491832"/>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54" name="Arc 265">
              <a:extLst>
                <a:ext uri="{FF2B5EF4-FFF2-40B4-BE49-F238E27FC236}">
                  <a16:creationId xmlns:a16="http://schemas.microsoft.com/office/drawing/2014/main" id="{C03D0A19-0591-46E6-858E-96FA9AA6BC60}"/>
                </a:ext>
              </a:extLst>
            </p:cNvPr>
            <p:cNvSpPr>
              <a:spLocks/>
            </p:cNvSpPr>
            <p:nvPr/>
          </p:nvSpPr>
          <p:spPr bwMode="auto">
            <a:xfrm rot="2234578" flipH="1" flipV="1">
              <a:off x="6345239" y="4718815"/>
              <a:ext cx="184151" cy="400109"/>
            </a:xfrm>
            <a:custGeom>
              <a:avLst/>
              <a:gdLst>
                <a:gd name="T0" fmla="*/ 47958040 w 21600"/>
                <a:gd name="T1" fmla="*/ 0 h 19600"/>
                <a:gd name="T2" fmla="*/ 114110508 w 21600"/>
                <a:gd name="T3" fmla="*/ 438521550 h 19600"/>
                <a:gd name="T4" fmla="*/ 0 w 21600"/>
                <a:gd name="T5" fmla="*/ 438521550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55" name="Arc 266">
              <a:extLst>
                <a:ext uri="{FF2B5EF4-FFF2-40B4-BE49-F238E27FC236}">
                  <a16:creationId xmlns:a16="http://schemas.microsoft.com/office/drawing/2014/main" id="{C98EBB1E-9493-44AF-B801-592A09C19DBE}"/>
                </a:ext>
              </a:extLst>
            </p:cNvPr>
            <p:cNvSpPr>
              <a:spLocks/>
            </p:cNvSpPr>
            <p:nvPr/>
          </p:nvSpPr>
          <p:spPr bwMode="auto">
            <a:xfrm rot="4034400" flipV="1">
              <a:off x="6948488" y="4756122"/>
              <a:ext cx="136525" cy="400109"/>
            </a:xfrm>
            <a:custGeom>
              <a:avLst/>
              <a:gdLst>
                <a:gd name="T0" fmla="*/ 14488387 w 21600"/>
                <a:gd name="T1" fmla="*/ 0 h 19600"/>
                <a:gd name="T2" fmla="*/ 34473662 w 21600"/>
                <a:gd name="T3" fmla="*/ 383264169 h 19600"/>
                <a:gd name="T4" fmla="*/ 0 w 21600"/>
                <a:gd name="T5" fmla="*/ 383264169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56" name="Arc 267">
              <a:extLst>
                <a:ext uri="{FF2B5EF4-FFF2-40B4-BE49-F238E27FC236}">
                  <a16:creationId xmlns:a16="http://schemas.microsoft.com/office/drawing/2014/main" id="{D1D11308-7CF6-47FA-A6FA-10130DB2B578}"/>
                </a:ext>
              </a:extLst>
            </p:cNvPr>
            <p:cNvSpPr>
              <a:spLocks/>
            </p:cNvSpPr>
            <p:nvPr/>
          </p:nvSpPr>
          <p:spPr bwMode="auto">
            <a:xfrm rot="3058352">
              <a:off x="8063707" y="4781522"/>
              <a:ext cx="225425" cy="400109"/>
            </a:xfrm>
            <a:custGeom>
              <a:avLst/>
              <a:gdLst>
                <a:gd name="T0" fmla="*/ 0 w 32146"/>
                <a:gd name="T1" fmla="*/ 6532980 h 21600"/>
                <a:gd name="T2" fmla="*/ 77736948 w 32146"/>
                <a:gd name="T3" fmla="*/ 51331308 h 21600"/>
                <a:gd name="T4" fmla="*/ 25502751 w 32146"/>
                <a:gd name="T5" fmla="*/ 51331308 h 21600"/>
                <a:gd name="T6" fmla="*/ 0 60000 65536"/>
                <a:gd name="T7" fmla="*/ 0 60000 65536"/>
                <a:gd name="T8" fmla="*/ 0 60000 65536"/>
              </a:gdLst>
              <a:ahLst/>
              <a:cxnLst>
                <a:cxn ang="T6">
                  <a:pos x="T0" y="T1"/>
                </a:cxn>
                <a:cxn ang="T7">
                  <a:pos x="T2" y="T3"/>
                </a:cxn>
                <a:cxn ang="T8">
                  <a:pos x="T4" y="T5"/>
                </a:cxn>
              </a:cxnLst>
              <a:rect l="0" t="0" r="r" b="b"/>
              <a:pathLst>
                <a:path w="32146" h="21600" fill="none" extrusionOk="0">
                  <a:moveTo>
                    <a:pt x="0" y="2749"/>
                  </a:moveTo>
                  <a:cubicBezTo>
                    <a:pt x="3222" y="946"/>
                    <a:pt x="6853" y="-1"/>
                    <a:pt x="10546" y="0"/>
                  </a:cubicBezTo>
                  <a:cubicBezTo>
                    <a:pt x="22475" y="0"/>
                    <a:pt x="32146" y="9670"/>
                    <a:pt x="32146" y="21600"/>
                  </a:cubicBezTo>
                </a:path>
                <a:path w="32146" h="21600" stroke="0" extrusionOk="0">
                  <a:moveTo>
                    <a:pt x="0" y="2749"/>
                  </a:moveTo>
                  <a:cubicBezTo>
                    <a:pt x="3222" y="946"/>
                    <a:pt x="6853" y="-1"/>
                    <a:pt x="10546" y="0"/>
                  </a:cubicBezTo>
                  <a:cubicBezTo>
                    <a:pt x="22475" y="0"/>
                    <a:pt x="32146" y="9670"/>
                    <a:pt x="32146" y="21600"/>
                  </a:cubicBezTo>
                  <a:lnTo>
                    <a:pt x="10546" y="21600"/>
                  </a:lnTo>
                  <a:lnTo>
                    <a:pt x="0" y="2749"/>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57" name="Arc 268">
              <a:extLst>
                <a:ext uri="{FF2B5EF4-FFF2-40B4-BE49-F238E27FC236}">
                  <a16:creationId xmlns:a16="http://schemas.microsoft.com/office/drawing/2014/main" id="{3E43E733-B958-49CE-A6A0-FF7D9936F2E5}"/>
                </a:ext>
              </a:extLst>
            </p:cNvPr>
            <p:cNvSpPr>
              <a:spLocks/>
            </p:cNvSpPr>
            <p:nvPr/>
          </p:nvSpPr>
          <p:spPr bwMode="auto">
            <a:xfrm rot="4034400" flipV="1">
              <a:off x="8615363" y="4918047"/>
              <a:ext cx="136525" cy="400109"/>
            </a:xfrm>
            <a:custGeom>
              <a:avLst/>
              <a:gdLst>
                <a:gd name="T0" fmla="*/ 14488387 w 21600"/>
                <a:gd name="T1" fmla="*/ 0 h 19600"/>
                <a:gd name="T2" fmla="*/ 34473662 w 21600"/>
                <a:gd name="T3" fmla="*/ 383264169 h 19600"/>
                <a:gd name="T4" fmla="*/ 0 w 21600"/>
                <a:gd name="T5" fmla="*/ 383264169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180330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歯車の加工（ホブ加工）</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14</a:t>
            </a:fld>
            <a:endParaRPr kumimoji="1" lang="ja-JP" altLang="en-US" dirty="0"/>
          </a:p>
        </p:txBody>
      </p:sp>
      <p:graphicFrame>
        <p:nvGraphicFramePr>
          <p:cNvPr id="6" name="表 5">
            <a:extLst>
              <a:ext uri="{FF2B5EF4-FFF2-40B4-BE49-F238E27FC236}">
                <a16:creationId xmlns:a16="http://schemas.microsoft.com/office/drawing/2014/main" id="{1114BC73-8BFE-4E09-A07E-593EF6A04BA9}"/>
              </a:ext>
            </a:extLst>
          </p:cNvPr>
          <p:cNvGraphicFramePr>
            <a:graphicFrameLocks noGrp="1"/>
          </p:cNvGraphicFramePr>
          <p:nvPr>
            <p:extLst>
              <p:ext uri="{D42A27DB-BD31-4B8C-83A1-F6EECF244321}">
                <p14:modId xmlns:p14="http://schemas.microsoft.com/office/powerpoint/2010/main" val="2459816826"/>
              </p:ext>
            </p:extLst>
          </p:nvPr>
        </p:nvGraphicFramePr>
        <p:xfrm>
          <a:off x="3857533" y="513121"/>
          <a:ext cx="5283156" cy="4623885"/>
        </p:xfrm>
        <a:graphic>
          <a:graphicData uri="http://schemas.openxmlformats.org/drawingml/2006/table">
            <a:tbl>
              <a:tblPr firstRow="1" bandRow="1">
                <a:tableStyleId>{5C22544A-7EE6-4342-B048-85BDC9FD1C3A}</a:tableStyleId>
              </a:tblPr>
              <a:tblGrid>
                <a:gridCol w="1791078">
                  <a:extLst>
                    <a:ext uri="{9D8B030D-6E8A-4147-A177-3AD203B41FA5}">
                      <a16:colId xmlns:a16="http://schemas.microsoft.com/office/drawing/2014/main" val="2380154809"/>
                    </a:ext>
                  </a:extLst>
                </a:gridCol>
                <a:gridCol w="1194052">
                  <a:extLst>
                    <a:ext uri="{9D8B030D-6E8A-4147-A177-3AD203B41FA5}">
                      <a16:colId xmlns:a16="http://schemas.microsoft.com/office/drawing/2014/main" val="2130096742"/>
                    </a:ext>
                  </a:extLst>
                </a:gridCol>
                <a:gridCol w="597026">
                  <a:extLst>
                    <a:ext uri="{9D8B030D-6E8A-4147-A177-3AD203B41FA5}">
                      <a16:colId xmlns:a16="http://schemas.microsoft.com/office/drawing/2014/main" val="1772424942"/>
                    </a:ext>
                  </a:extLst>
                </a:gridCol>
                <a:gridCol w="1701000">
                  <a:extLst>
                    <a:ext uri="{9D8B030D-6E8A-4147-A177-3AD203B41FA5}">
                      <a16:colId xmlns:a16="http://schemas.microsoft.com/office/drawing/2014/main" val="4223864315"/>
                    </a:ext>
                  </a:extLst>
                </a:gridCol>
              </a:tblGrid>
              <a:tr h="222885">
                <a:tc gridSpan="4">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84025"/>
                  </a:ext>
                </a:extLst>
              </a:tr>
              <a:tr h="1269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gridSpan="2">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1477585"/>
                  </a:ext>
                </a:extLst>
              </a:tr>
              <a:tr h="3132000">
                <a:tc gridSpan="2">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gridSpan="2">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2229187"/>
                  </a:ext>
                </a:extLst>
              </a:tr>
            </a:tbl>
          </a:graphicData>
        </a:graphic>
      </p:graphicFrame>
      <p:sp>
        <p:nvSpPr>
          <p:cNvPr id="7" name="Line 11">
            <a:extLst>
              <a:ext uri="{FF2B5EF4-FFF2-40B4-BE49-F238E27FC236}">
                <a16:creationId xmlns:a16="http://schemas.microsoft.com/office/drawing/2014/main" id="{F6EBEE78-98F4-4126-BE17-193A2D297A41}"/>
              </a:ext>
            </a:extLst>
          </p:cNvPr>
          <p:cNvSpPr>
            <a:spLocks noChangeShapeType="1"/>
          </p:cNvSpPr>
          <p:nvPr/>
        </p:nvSpPr>
        <p:spPr bwMode="auto">
          <a:xfrm>
            <a:off x="139042" y="1194179"/>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p>
        </p:txBody>
      </p:sp>
      <p:sp>
        <p:nvSpPr>
          <p:cNvPr id="8" name="Rectangle 149">
            <a:extLst>
              <a:ext uri="{FF2B5EF4-FFF2-40B4-BE49-F238E27FC236}">
                <a16:creationId xmlns:a16="http://schemas.microsoft.com/office/drawing/2014/main" id="{E6062198-8C01-4B82-A3BB-1BE6E8B8C3C1}"/>
              </a:ext>
            </a:extLst>
          </p:cNvPr>
          <p:cNvSpPr>
            <a:spLocks noChangeArrowheads="1"/>
          </p:cNvSpPr>
          <p:nvPr/>
        </p:nvSpPr>
        <p:spPr bwMode="auto">
          <a:xfrm>
            <a:off x="3311" y="465516"/>
            <a:ext cx="13949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(1) </a:t>
            </a:r>
            <a:r>
              <a:rPr lang="ja-JP" altLang="en-US" sz="1000" dirty="0">
                <a:latin typeface="Meiryo UI" panose="020B0604030504040204" pitchFamily="50" charset="-128"/>
                <a:ea typeface="Meiryo UI" panose="020B0604030504040204" pitchFamily="50" charset="-128"/>
              </a:rPr>
              <a:t>カッター各部の名称</a:t>
            </a:r>
          </a:p>
        </p:txBody>
      </p:sp>
      <p:pic>
        <p:nvPicPr>
          <p:cNvPr id="9" name="Picture 150" descr="HOBｶｯﾀｰ">
            <a:extLst>
              <a:ext uri="{FF2B5EF4-FFF2-40B4-BE49-F238E27FC236}">
                <a16:creationId xmlns:a16="http://schemas.microsoft.com/office/drawing/2014/main" id="{127DF1FE-22A1-4E66-BBFE-6D816978CCF5}"/>
              </a:ext>
            </a:extLst>
          </p:cNvPr>
          <p:cNvPicPr>
            <a:picLocks noChangeAspect="1" noChangeArrowheads="1"/>
          </p:cNvPicPr>
          <p:nvPr/>
        </p:nvPicPr>
        <p:blipFill>
          <a:blip r:embed="rId2" cstate="screen">
            <a:clrChange>
              <a:clrFrom>
                <a:srgbClr val="FEFEFE"/>
              </a:clrFrom>
              <a:clrTo>
                <a:srgbClr val="FEFEFE">
                  <a:alpha val="0"/>
                </a:srgbClr>
              </a:clrTo>
            </a:clrChange>
            <a:extLst>
              <a:ext uri="{28A0092B-C50C-407E-A947-70E740481C1C}">
                <a14:useLocalDpi xmlns:a14="http://schemas.microsoft.com/office/drawing/2010/main"/>
              </a:ext>
            </a:extLst>
          </a:blip>
          <a:srcRect t="4785" r="12334"/>
          <a:stretch>
            <a:fillRect/>
          </a:stretch>
        </p:blipFill>
        <p:spPr>
          <a:xfrm>
            <a:off x="72267" y="743340"/>
            <a:ext cx="1565672" cy="16109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152" descr="HOBｶｯﾀｰ2">
            <a:extLst>
              <a:ext uri="{FF2B5EF4-FFF2-40B4-BE49-F238E27FC236}">
                <a16:creationId xmlns:a16="http://schemas.microsoft.com/office/drawing/2014/main" id="{BE7C3DA5-4908-4383-8C11-F2398507D987}"/>
              </a:ext>
            </a:extLst>
          </p:cNvPr>
          <p:cNvPicPr>
            <a:picLocks noChangeAspect="1" noChangeArrowheads="1"/>
          </p:cNvPicPr>
          <p:nvPr/>
        </p:nvPicPr>
        <p:blipFill>
          <a:blip r:embed="rId3" cstate="screen">
            <a:clrChange>
              <a:clrFrom>
                <a:srgbClr val="FEFEFE"/>
              </a:clrFrom>
              <a:clrTo>
                <a:srgbClr val="FEFEFE">
                  <a:alpha val="0"/>
                </a:srgbClr>
              </a:clrTo>
            </a:clrChange>
            <a:extLst>
              <a:ext uri="{28A0092B-C50C-407E-A947-70E740481C1C}">
                <a14:useLocalDpi xmlns:a14="http://schemas.microsoft.com/office/drawing/2010/main"/>
              </a:ext>
            </a:extLst>
          </a:blip>
          <a:srcRect t="3789" r="2730"/>
          <a:stretch>
            <a:fillRect/>
          </a:stretch>
        </p:blipFill>
        <p:spPr bwMode="auto">
          <a:xfrm>
            <a:off x="1566935" y="681299"/>
            <a:ext cx="2286300" cy="205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54" descr="HOB歯形">
            <a:extLst>
              <a:ext uri="{FF2B5EF4-FFF2-40B4-BE49-F238E27FC236}">
                <a16:creationId xmlns:a16="http://schemas.microsoft.com/office/drawing/2014/main" id="{24AA4D80-4387-4256-B38E-862FB636CE93}"/>
              </a:ext>
            </a:extLst>
          </p:cNvPr>
          <p:cNvPicPr>
            <a:picLocks noChangeAspect="1" noChangeArrowheads="1"/>
          </p:cNvPicPr>
          <p:nvPr/>
        </p:nvPicPr>
        <p:blipFill>
          <a:blip r:embed="rId4" cstate="screen">
            <a:clrChange>
              <a:clrFrom>
                <a:srgbClr val="FEFEFE"/>
              </a:clrFrom>
              <a:clrTo>
                <a:srgbClr val="FEFEFE">
                  <a:alpha val="0"/>
                </a:srgbClr>
              </a:clrTo>
            </a:clrChange>
            <a:extLst>
              <a:ext uri="{28A0092B-C50C-407E-A947-70E740481C1C}">
                <a14:useLocalDpi xmlns:a14="http://schemas.microsoft.com/office/drawing/2010/main"/>
              </a:ext>
            </a:extLst>
          </a:blip>
          <a:srcRect l="4539" t="4129" r="16582" b="7710"/>
          <a:stretch>
            <a:fillRect/>
          </a:stretch>
        </p:blipFill>
        <p:spPr bwMode="auto">
          <a:xfrm>
            <a:off x="489996" y="2880906"/>
            <a:ext cx="3051742" cy="205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11">
            <a:extLst>
              <a:ext uri="{FF2B5EF4-FFF2-40B4-BE49-F238E27FC236}">
                <a16:creationId xmlns:a16="http://schemas.microsoft.com/office/drawing/2014/main" id="{39E4A9CC-D13C-493E-8E2A-1EDFDF7EDA1E}"/>
              </a:ext>
            </a:extLst>
          </p:cNvPr>
          <p:cNvSpPr>
            <a:spLocks noChangeShapeType="1"/>
          </p:cNvSpPr>
          <p:nvPr/>
        </p:nvSpPr>
        <p:spPr bwMode="auto">
          <a:xfrm>
            <a:off x="7186352" y="1449833"/>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p>
        </p:txBody>
      </p:sp>
      <p:sp>
        <p:nvSpPr>
          <p:cNvPr id="13" name="Rectangle 21">
            <a:extLst>
              <a:ext uri="{FF2B5EF4-FFF2-40B4-BE49-F238E27FC236}">
                <a16:creationId xmlns:a16="http://schemas.microsoft.com/office/drawing/2014/main" id="{484F6D06-D7C9-44F5-A54F-F7FA2CDABBAD}"/>
              </a:ext>
            </a:extLst>
          </p:cNvPr>
          <p:cNvSpPr>
            <a:spLocks noChangeArrowheads="1"/>
          </p:cNvSpPr>
          <p:nvPr/>
        </p:nvSpPr>
        <p:spPr bwMode="auto">
          <a:xfrm>
            <a:off x="3816501" y="497119"/>
            <a:ext cx="123783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(2) </a:t>
            </a:r>
            <a:r>
              <a:rPr lang="ja-JP" altLang="en-US" sz="1000" dirty="0">
                <a:latin typeface="Meiryo UI" panose="020B0604030504040204" pitchFamily="50" charset="-128"/>
                <a:ea typeface="Meiryo UI" panose="020B0604030504040204" pitchFamily="50" charset="-128"/>
              </a:rPr>
              <a:t>特殊ホブの歯形</a:t>
            </a:r>
          </a:p>
        </p:txBody>
      </p:sp>
      <p:pic>
        <p:nvPicPr>
          <p:cNvPr id="14" name="Picture 22" descr="ｾﾐﾄｯﾋﾟﾝｸﾞ">
            <a:extLst>
              <a:ext uri="{FF2B5EF4-FFF2-40B4-BE49-F238E27FC236}">
                <a16:creationId xmlns:a16="http://schemas.microsoft.com/office/drawing/2014/main" id="{04895111-FE1F-4E49-A764-70D246194647}"/>
              </a:ext>
            </a:extLst>
          </p:cNvPr>
          <p:cNvPicPr>
            <a:picLocks noChangeAspect="1" noChangeArrowheads="1"/>
          </p:cNvPicPr>
          <p:nvPr/>
        </p:nvPicPr>
        <p:blipFill>
          <a:blip r:embed="rId5" cstate="screen">
            <a:clrChange>
              <a:clrFrom>
                <a:srgbClr val="FEFEFE"/>
              </a:clrFrom>
              <a:clrTo>
                <a:srgbClr val="FEFEFE">
                  <a:alpha val="0"/>
                </a:srgbClr>
              </a:clrTo>
            </a:clrChange>
            <a:extLst>
              <a:ext uri="{28A0092B-C50C-407E-A947-70E740481C1C}">
                <a14:useLocalDpi xmlns:a14="http://schemas.microsoft.com/office/drawing/2010/main"/>
              </a:ext>
            </a:extLst>
          </a:blip>
          <a:srcRect l="3625" t="10045" r="4477" b="9601"/>
          <a:stretch>
            <a:fillRect/>
          </a:stretch>
        </p:blipFill>
        <p:spPr>
          <a:xfrm>
            <a:off x="3920869" y="730888"/>
            <a:ext cx="1724025" cy="10880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 name="Picture 26" descr="ﾄｯﾋﾟﾝｸﾞ">
            <a:extLst>
              <a:ext uri="{FF2B5EF4-FFF2-40B4-BE49-F238E27FC236}">
                <a16:creationId xmlns:a16="http://schemas.microsoft.com/office/drawing/2014/main" id="{CD6BE850-FB6A-43BE-B6FC-DC0EDAE87B6D}"/>
              </a:ext>
            </a:extLst>
          </p:cNvPr>
          <p:cNvPicPr>
            <a:picLocks noChangeAspect="1" noChangeArrowheads="1"/>
          </p:cNvPicPr>
          <p:nvPr/>
        </p:nvPicPr>
        <p:blipFill>
          <a:blip r:embed="rId6" cstate="screen">
            <a:clrChange>
              <a:clrFrom>
                <a:srgbClr val="FEFEFE"/>
              </a:clrFrom>
              <a:clrTo>
                <a:srgbClr val="FEFEFE">
                  <a:alpha val="0"/>
                </a:srgbClr>
              </a:clrTo>
            </a:clrChange>
            <a:extLst>
              <a:ext uri="{28A0092B-C50C-407E-A947-70E740481C1C}">
                <a14:useLocalDpi xmlns:a14="http://schemas.microsoft.com/office/drawing/2010/main"/>
              </a:ext>
            </a:extLst>
          </a:blip>
          <a:srcRect t="11197" r="25476" b="14697"/>
          <a:stretch>
            <a:fillRect/>
          </a:stretch>
        </p:blipFill>
        <p:spPr bwMode="auto">
          <a:xfrm>
            <a:off x="5659581" y="725437"/>
            <a:ext cx="1611099" cy="115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8" descr="ﾌﾟﾛﾁｭｳ">
            <a:extLst>
              <a:ext uri="{FF2B5EF4-FFF2-40B4-BE49-F238E27FC236}">
                <a16:creationId xmlns:a16="http://schemas.microsoft.com/office/drawing/2014/main" id="{0516A386-BEF2-46DD-A48D-FA1C604D1B8E}"/>
              </a:ext>
            </a:extLst>
          </p:cNvPr>
          <p:cNvPicPr>
            <a:picLocks noChangeAspect="1" noChangeArrowheads="1"/>
          </p:cNvPicPr>
          <p:nvPr/>
        </p:nvPicPr>
        <p:blipFill>
          <a:blip r:embed="rId7" cstate="screen">
            <a:clrChange>
              <a:clrFrom>
                <a:srgbClr val="FEFEFE"/>
              </a:clrFrom>
              <a:clrTo>
                <a:srgbClr val="FEFEFE">
                  <a:alpha val="0"/>
                </a:srgbClr>
              </a:clrTo>
            </a:clrChange>
            <a:extLst>
              <a:ext uri="{28A0092B-C50C-407E-A947-70E740481C1C}">
                <a14:useLocalDpi xmlns:a14="http://schemas.microsoft.com/office/drawing/2010/main"/>
              </a:ext>
            </a:extLst>
          </a:blip>
          <a:srcRect l="8186" t="8324" r="4819" b="4222"/>
          <a:stretch>
            <a:fillRect/>
          </a:stretch>
        </p:blipFill>
        <p:spPr bwMode="auto">
          <a:xfrm>
            <a:off x="7501100" y="736756"/>
            <a:ext cx="1542783" cy="115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30">
            <a:extLst>
              <a:ext uri="{FF2B5EF4-FFF2-40B4-BE49-F238E27FC236}">
                <a16:creationId xmlns:a16="http://schemas.microsoft.com/office/drawing/2014/main" id="{D07AA013-780A-40CC-8EC5-363E5A070787}"/>
              </a:ext>
            </a:extLst>
          </p:cNvPr>
          <p:cNvSpPr>
            <a:spLocks noChangeArrowheads="1"/>
          </p:cNvSpPr>
          <p:nvPr/>
        </p:nvSpPr>
        <p:spPr bwMode="auto">
          <a:xfrm>
            <a:off x="4349216" y="1800455"/>
            <a:ext cx="805029"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750" dirty="0">
                <a:latin typeface="Meiryo UI" panose="020B0604030504040204" pitchFamily="50" charset="-128"/>
                <a:ea typeface="Meiryo UI" panose="020B0604030504040204" pitchFamily="50" charset="-128"/>
              </a:rPr>
              <a:t>セミトッピングﾎﾌﾞ</a:t>
            </a:r>
          </a:p>
        </p:txBody>
      </p:sp>
      <p:sp>
        <p:nvSpPr>
          <p:cNvPr id="18" name="Rectangle 31">
            <a:extLst>
              <a:ext uri="{FF2B5EF4-FFF2-40B4-BE49-F238E27FC236}">
                <a16:creationId xmlns:a16="http://schemas.microsoft.com/office/drawing/2014/main" id="{3C9E9855-8AC4-4ABD-B9EE-7019A810CBC6}"/>
              </a:ext>
            </a:extLst>
          </p:cNvPr>
          <p:cNvSpPr>
            <a:spLocks noChangeArrowheads="1"/>
          </p:cNvSpPr>
          <p:nvPr/>
        </p:nvSpPr>
        <p:spPr bwMode="auto">
          <a:xfrm>
            <a:off x="6215716" y="1800455"/>
            <a:ext cx="668774"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750" dirty="0">
                <a:latin typeface="Meiryo UI" panose="020B0604030504040204" pitchFamily="50" charset="-128"/>
                <a:ea typeface="Meiryo UI" panose="020B0604030504040204" pitchFamily="50" charset="-128"/>
              </a:rPr>
              <a:t>トッピングﾎﾌﾞ</a:t>
            </a:r>
          </a:p>
        </p:txBody>
      </p:sp>
      <p:sp>
        <p:nvSpPr>
          <p:cNvPr id="19" name="Rectangle 32">
            <a:extLst>
              <a:ext uri="{FF2B5EF4-FFF2-40B4-BE49-F238E27FC236}">
                <a16:creationId xmlns:a16="http://schemas.microsoft.com/office/drawing/2014/main" id="{49703945-190C-46F2-8924-F77E62EC2862}"/>
              </a:ext>
            </a:extLst>
          </p:cNvPr>
          <p:cNvSpPr>
            <a:spLocks noChangeArrowheads="1"/>
          </p:cNvSpPr>
          <p:nvPr/>
        </p:nvSpPr>
        <p:spPr bwMode="auto">
          <a:xfrm>
            <a:off x="7794124" y="1798767"/>
            <a:ext cx="979955"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750" dirty="0">
                <a:latin typeface="Meiryo UI" panose="020B0604030504040204" pitchFamily="50" charset="-128"/>
                <a:ea typeface="Meiryo UI" panose="020B0604030504040204" pitchFamily="50" charset="-128"/>
              </a:rPr>
              <a:t>ﾌﾟﾚｼｪｰﾋﾞﾝｸﾞﾎﾌﾞ</a:t>
            </a:r>
          </a:p>
        </p:txBody>
      </p:sp>
      <p:pic>
        <p:nvPicPr>
          <p:cNvPr id="20" name="Picture 33" descr="ﾎﾌﾞ切り方法">
            <a:extLst>
              <a:ext uri="{FF2B5EF4-FFF2-40B4-BE49-F238E27FC236}">
                <a16:creationId xmlns:a16="http://schemas.microsoft.com/office/drawing/2014/main" id="{DB97D4C2-8DCA-4AAE-AD5E-B2372B7A1CDD}"/>
              </a:ext>
            </a:extLst>
          </p:cNvPr>
          <p:cNvPicPr>
            <a:picLocks noChangeAspect="1" noChangeArrowheads="1"/>
          </p:cNvPicPr>
          <p:nvPr/>
        </p:nvPicPr>
        <p:blipFill rotWithShape="1">
          <a:blip r:embed="rId8" cstate="screen">
            <a:clrChange>
              <a:clrFrom>
                <a:srgbClr val="FEFEFE"/>
              </a:clrFrom>
              <a:clrTo>
                <a:srgbClr val="FEFEFE">
                  <a:alpha val="0"/>
                </a:srgbClr>
              </a:clrTo>
            </a:clrChange>
            <a:extLst>
              <a:ext uri="{28A0092B-C50C-407E-A947-70E740481C1C}">
                <a14:useLocalDpi xmlns:a14="http://schemas.microsoft.com/office/drawing/2010/main"/>
              </a:ext>
            </a:extLst>
          </a:blip>
          <a:srcRect l="11198" t="3625" r="50062" b="3305"/>
          <a:stretch/>
        </p:blipFill>
        <p:spPr bwMode="auto">
          <a:xfrm>
            <a:off x="7042905" y="2018969"/>
            <a:ext cx="1611099" cy="158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35">
            <a:extLst>
              <a:ext uri="{FF2B5EF4-FFF2-40B4-BE49-F238E27FC236}">
                <a16:creationId xmlns:a16="http://schemas.microsoft.com/office/drawing/2014/main" id="{EDFBDB1C-4E93-4D43-8D4D-FD36E24331B0}"/>
              </a:ext>
            </a:extLst>
          </p:cNvPr>
          <p:cNvSpPr>
            <a:spLocks noChangeArrowheads="1"/>
          </p:cNvSpPr>
          <p:nvPr/>
        </p:nvSpPr>
        <p:spPr bwMode="auto">
          <a:xfrm>
            <a:off x="3810576" y="1970228"/>
            <a:ext cx="114165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(3) </a:t>
            </a:r>
            <a:r>
              <a:rPr lang="ja-JP" altLang="en-US" sz="1000" dirty="0">
                <a:latin typeface="Meiryo UI" panose="020B0604030504040204" pitchFamily="50" charset="-128"/>
                <a:ea typeface="Meiryo UI" panose="020B0604030504040204" pitchFamily="50" charset="-128"/>
              </a:rPr>
              <a:t>切削送り方向</a:t>
            </a:r>
          </a:p>
        </p:txBody>
      </p:sp>
      <p:sp>
        <p:nvSpPr>
          <p:cNvPr id="22" name="Rectangle 36">
            <a:extLst>
              <a:ext uri="{FF2B5EF4-FFF2-40B4-BE49-F238E27FC236}">
                <a16:creationId xmlns:a16="http://schemas.microsoft.com/office/drawing/2014/main" id="{AA9FF3D9-17F2-4E37-94E8-992313F6AB03}"/>
              </a:ext>
            </a:extLst>
          </p:cNvPr>
          <p:cNvSpPr>
            <a:spLocks noChangeArrowheads="1"/>
          </p:cNvSpPr>
          <p:nvPr/>
        </p:nvSpPr>
        <p:spPr bwMode="auto">
          <a:xfrm>
            <a:off x="3930673" y="2268050"/>
            <a:ext cx="2898447"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ﾎﾌﾞで歯切りするとき、ﾎﾌﾞを歯車素材の上方から下方に</a:t>
            </a:r>
            <a:r>
              <a:rPr lang="ja-JP" altLang="en-US" sz="800" dirty="0" err="1">
                <a:latin typeface="Meiryo UI" panose="020B0604030504040204" pitchFamily="50" charset="-128"/>
                <a:ea typeface="Meiryo UI" panose="020B0604030504040204" pitchFamily="50" charset="-128"/>
              </a:rPr>
              <a:t>る</a:t>
            </a:r>
            <a:endParaRPr lang="ja-JP" altLang="en-US"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ｺﾝﾍﾞﾝｼｮﾅﾙｶｯﾄと、下方から上方へ送るｸﾗｲﾑｶｯﾄとがある。</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ｺﾝﾍﾞﾝｼｮﾅﾙｶｯﾄは、ﾎﾌﾞの回転方向と送り向きが同方向</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あるので、切屑は歯底から歯末に向かって削り出される。</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このために切屑は、はじめは薄いが次第に厚くなって出て</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てﾎﾌﾞの切刃に付着し、歯面をいためやすくなる。</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ｸﾗｲﾑｶｯﾄでは、ﾎﾌﾞの回転と送りが逆方向になるために、屑</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はｺﾝﾍﾞﾝｼｮﾅﾙｶｯﾄの逆になり、歯切り仕上げ面が良好と</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なる。またﾎﾌﾞのくい込みはじめまでの滑りがないから、摩擦</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によって切刃をいためることも少なく、ﾎﾌﾞの寿命が長く</a:t>
            </a:r>
            <a:r>
              <a:rPr lang="ja-JP" altLang="en-US" sz="800" dirty="0" err="1">
                <a:latin typeface="Meiryo UI" panose="020B0604030504040204" pitchFamily="50" charset="-128"/>
                <a:ea typeface="Meiryo UI" panose="020B0604030504040204" pitchFamily="50" charset="-128"/>
              </a:rPr>
              <a:t>な</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有利な点がある。硬い材料や高速切削にはｸﾗｲﾑｶｯﾄの</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が良い。</a:t>
            </a:r>
          </a:p>
        </p:txBody>
      </p:sp>
      <p:pic>
        <p:nvPicPr>
          <p:cNvPr id="23" name="Picture 33" descr="ﾎﾌﾞ切り方法">
            <a:extLst>
              <a:ext uri="{FF2B5EF4-FFF2-40B4-BE49-F238E27FC236}">
                <a16:creationId xmlns:a16="http://schemas.microsoft.com/office/drawing/2014/main" id="{02A9C11B-0297-45A2-A3B9-98B2C3EC731D}"/>
              </a:ext>
            </a:extLst>
          </p:cNvPr>
          <p:cNvPicPr>
            <a:picLocks noChangeAspect="1" noChangeArrowheads="1"/>
          </p:cNvPicPr>
          <p:nvPr/>
        </p:nvPicPr>
        <p:blipFill rotWithShape="1">
          <a:blip r:embed="rId8" cstate="screen">
            <a:clrChange>
              <a:clrFrom>
                <a:srgbClr val="FEFEFE"/>
              </a:clrFrom>
              <a:clrTo>
                <a:srgbClr val="FEFEFE">
                  <a:alpha val="0"/>
                </a:srgbClr>
              </a:clrTo>
            </a:clrChange>
            <a:extLst>
              <a:ext uri="{28A0092B-C50C-407E-A947-70E740481C1C}">
                <a14:useLocalDpi xmlns:a14="http://schemas.microsoft.com/office/drawing/2010/main"/>
              </a:ext>
            </a:extLst>
          </a:blip>
          <a:srcRect l="51363" t="3625" r="12534" b="3305"/>
          <a:stretch/>
        </p:blipFill>
        <p:spPr bwMode="auto">
          <a:xfrm>
            <a:off x="6972582" y="3288697"/>
            <a:ext cx="1751743" cy="1800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矢印: 下 24">
            <a:extLst>
              <a:ext uri="{FF2B5EF4-FFF2-40B4-BE49-F238E27FC236}">
                <a16:creationId xmlns:a16="http://schemas.microsoft.com/office/drawing/2014/main" id="{1E02A751-1113-4EFC-AAC1-90F958943CB9}"/>
              </a:ext>
            </a:extLst>
          </p:cNvPr>
          <p:cNvSpPr/>
          <p:nvPr/>
        </p:nvSpPr>
        <p:spPr>
          <a:xfrm>
            <a:off x="7195165" y="2389387"/>
            <a:ext cx="133819" cy="5884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6" name="矢印: 上 25">
            <a:extLst>
              <a:ext uri="{FF2B5EF4-FFF2-40B4-BE49-F238E27FC236}">
                <a16:creationId xmlns:a16="http://schemas.microsoft.com/office/drawing/2014/main" id="{3EC8D15C-72B7-4DCA-88A7-9367DAE41B55}"/>
              </a:ext>
            </a:extLst>
          </p:cNvPr>
          <p:cNvSpPr/>
          <p:nvPr/>
        </p:nvSpPr>
        <p:spPr>
          <a:xfrm>
            <a:off x="7154426" y="3909011"/>
            <a:ext cx="116254" cy="702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3" name="フリーフォーム: 図形 2">
            <a:extLst>
              <a:ext uri="{FF2B5EF4-FFF2-40B4-BE49-F238E27FC236}">
                <a16:creationId xmlns:a16="http://schemas.microsoft.com/office/drawing/2014/main" id="{8557F58C-8AFF-4626-9959-EFD35E37283E}"/>
              </a:ext>
            </a:extLst>
          </p:cNvPr>
          <p:cNvSpPr/>
          <p:nvPr/>
        </p:nvSpPr>
        <p:spPr>
          <a:xfrm>
            <a:off x="4616067" y="889612"/>
            <a:ext cx="426904" cy="575631"/>
          </a:xfrm>
          <a:custGeom>
            <a:avLst/>
            <a:gdLst>
              <a:gd name="connsiteX0" fmla="*/ 426904 w 426904"/>
              <a:gd name="connsiteY0" fmla="*/ 0 h 575631"/>
              <a:gd name="connsiteX1" fmla="*/ 377328 w 426904"/>
              <a:gd name="connsiteY1" fmla="*/ 13771 h 575631"/>
              <a:gd name="connsiteX2" fmla="*/ 371820 w 426904"/>
              <a:gd name="connsiteY2" fmla="*/ 24788 h 575631"/>
              <a:gd name="connsiteX3" fmla="*/ 371820 w 426904"/>
              <a:gd name="connsiteY3" fmla="*/ 35805 h 575631"/>
              <a:gd name="connsiteX4" fmla="*/ 371820 w 426904"/>
              <a:gd name="connsiteY4" fmla="*/ 46822 h 575631"/>
              <a:gd name="connsiteX5" fmla="*/ 253388 w 426904"/>
              <a:gd name="connsiteY5" fmla="*/ 132202 h 575631"/>
              <a:gd name="connsiteX6" fmla="*/ 184533 w 426904"/>
              <a:gd name="connsiteY6" fmla="*/ 341523 h 575631"/>
              <a:gd name="connsiteX7" fmla="*/ 143220 w 426904"/>
              <a:gd name="connsiteY7" fmla="*/ 443429 h 575631"/>
              <a:gd name="connsiteX8" fmla="*/ 126694 w 426904"/>
              <a:gd name="connsiteY8" fmla="*/ 506776 h 575631"/>
              <a:gd name="connsiteX9" fmla="*/ 107415 w 426904"/>
              <a:gd name="connsiteY9" fmla="*/ 537072 h 575631"/>
              <a:gd name="connsiteX10" fmla="*/ 96398 w 426904"/>
              <a:gd name="connsiteY10" fmla="*/ 553598 h 575631"/>
              <a:gd name="connsiteX11" fmla="*/ 79873 w 426904"/>
              <a:gd name="connsiteY11" fmla="*/ 567369 h 575631"/>
              <a:gd name="connsiteX12" fmla="*/ 46822 w 426904"/>
              <a:gd name="connsiteY12" fmla="*/ 572877 h 575631"/>
              <a:gd name="connsiteX13" fmla="*/ 0 w 426904"/>
              <a:gd name="connsiteY13" fmla="*/ 575631 h 5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904" h="575631">
                <a:moveTo>
                  <a:pt x="426904" y="0"/>
                </a:moveTo>
                <a:lnTo>
                  <a:pt x="377328" y="13771"/>
                </a:lnTo>
                <a:lnTo>
                  <a:pt x="371820" y="24788"/>
                </a:lnTo>
                <a:lnTo>
                  <a:pt x="371820" y="35805"/>
                </a:lnTo>
                <a:lnTo>
                  <a:pt x="371820" y="46822"/>
                </a:lnTo>
                <a:lnTo>
                  <a:pt x="253388" y="132202"/>
                </a:lnTo>
                <a:lnTo>
                  <a:pt x="184533" y="341523"/>
                </a:lnTo>
                <a:lnTo>
                  <a:pt x="143220" y="443429"/>
                </a:lnTo>
                <a:lnTo>
                  <a:pt x="126694" y="506776"/>
                </a:lnTo>
                <a:lnTo>
                  <a:pt x="107415" y="537072"/>
                </a:lnTo>
                <a:lnTo>
                  <a:pt x="96398" y="553598"/>
                </a:lnTo>
                <a:lnTo>
                  <a:pt x="79873" y="567369"/>
                </a:lnTo>
                <a:lnTo>
                  <a:pt x="46822" y="572877"/>
                </a:lnTo>
                <a:lnTo>
                  <a:pt x="0" y="575631"/>
                </a:lnTo>
              </a:path>
            </a:pathLst>
          </a:cu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4AA8666-B5B5-4B23-85C0-D5DE205CA1DD}"/>
              </a:ext>
            </a:extLst>
          </p:cNvPr>
          <p:cNvSpPr/>
          <p:nvPr/>
        </p:nvSpPr>
        <p:spPr>
          <a:xfrm>
            <a:off x="5202933" y="975360"/>
            <a:ext cx="422479" cy="10287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400" dirty="0">
                <a:solidFill>
                  <a:srgbClr val="FF0000"/>
                </a:solidFill>
                <a:latin typeface="Meiryo UI" panose="020B0604030504040204" pitchFamily="50" charset="-128"/>
                <a:ea typeface="Meiryo UI" panose="020B0604030504040204" pitchFamily="50" charset="-128"/>
              </a:rPr>
              <a:t>セミトッピング</a:t>
            </a:r>
          </a:p>
        </p:txBody>
      </p:sp>
      <p:sp>
        <p:nvSpPr>
          <p:cNvPr id="28" name="フリーフォーム: 図形 27">
            <a:extLst>
              <a:ext uri="{FF2B5EF4-FFF2-40B4-BE49-F238E27FC236}">
                <a16:creationId xmlns:a16="http://schemas.microsoft.com/office/drawing/2014/main" id="{307B87F6-9903-4211-832B-E171802832B9}"/>
              </a:ext>
            </a:extLst>
          </p:cNvPr>
          <p:cNvSpPr/>
          <p:nvPr/>
        </p:nvSpPr>
        <p:spPr>
          <a:xfrm>
            <a:off x="4659629" y="1181100"/>
            <a:ext cx="366969" cy="529590"/>
          </a:xfrm>
          <a:custGeom>
            <a:avLst/>
            <a:gdLst>
              <a:gd name="connsiteX0" fmla="*/ 407670 w 407670"/>
              <a:gd name="connsiteY0" fmla="*/ 0 h 529590"/>
              <a:gd name="connsiteX1" fmla="*/ 285750 w 407670"/>
              <a:gd name="connsiteY1" fmla="*/ 57150 h 529590"/>
              <a:gd name="connsiteX2" fmla="*/ 259080 w 407670"/>
              <a:gd name="connsiteY2" fmla="*/ 102870 h 529590"/>
              <a:gd name="connsiteX3" fmla="*/ 220980 w 407670"/>
              <a:gd name="connsiteY3" fmla="*/ 198120 h 529590"/>
              <a:gd name="connsiteX4" fmla="*/ 179070 w 407670"/>
              <a:gd name="connsiteY4" fmla="*/ 266700 h 529590"/>
              <a:gd name="connsiteX5" fmla="*/ 140970 w 407670"/>
              <a:gd name="connsiteY5" fmla="*/ 377190 h 529590"/>
              <a:gd name="connsiteX6" fmla="*/ 110490 w 407670"/>
              <a:gd name="connsiteY6" fmla="*/ 453390 h 529590"/>
              <a:gd name="connsiteX7" fmla="*/ 102870 w 407670"/>
              <a:gd name="connsiteY7" fmla="*/ 495300 h 529590"/>
              <a:gd name="connsiteX8" fmla="*/ 0 w 407670"/>
              <a:gd name="connsiteY8" fmla="*/ 529590 h 529590"/>
              <a:gd name="connsiteX0" fmla="*/ 380536 w 380536"/>
              <a:gd name="connsiteY0" fmla="*/ 0 h 532303"/>
              <a:gd name="connsiteX1" fmla="*/ 285750 w 380536"/>
              <a:gd name="connsiteY1" fmla="*/ 59863 h 532303"/>
              <a:gd name="connsiteX2" fmla="*/ 259080 w 380536"/>
              <a:gd name="connsiteY2" fmla="*/ 105583 h 532303"/>
              <a:gd name="connsiteX3" fmla="*/ 220980 w 380536"/>
              <a:gd name="connsiteY3" fmla="*/ 200833 h 532303"/>
              <a:gd name="connsiteX4" fmla="*/ 179070 w 380536"/>
              <a:gd name="connsiteY4" fmla="*/ 269413 h 532303"/>
              <a:gd name="connsiteX5" fmla="*/ 140970 w 380536"/>
              <a:gd name="connsiteY5" fmla="*/ 379903 h 532303"/>
              <a:gd name="connsiteX6" fmla="*/ 110490 w 380536"/>
              <a:gd name="connsiteY6" fmla="*/ 456103 h 532303"/>
              <a:gd name="connsiteX7" fmla="*/ 102870 w 380536"/>
              <a:gd name="connsiteY7" fmla="*/ 498013 h 532303"/>
              <a:gd name="connsiteX8" fmla="*/ 0 w 380536"/>
              <a:gd name="connsiteY8" fmla="*/ 532303 h 532303"/>
              <a:gd name="connsiteX0" fmla="*/ 366969 w 366969"/>
              <a:gd name="connsiteY0" fmla="*/ 0 h 529590"/>
              <a:gd name="connsiteX1" fmla="*/ 285750 w 366969"/>
              <a:gd name="connsiteY1" fmla="*/ 57150 h 529590"/>
              <a:gd name="connsiteX2" fmla="*/ 259080 w 366969"/>
              <a:gd name="connsiteY2" fmla="*/ 102870 h 529590"/>
              <a:gd name="connsiteX3" fmla="*/ 220980 w 366969"/>
              <a:gd name="connsiteY3" fmla="*/ 198120 h 529590"/>
              <a:gd name="connsiteX4" fmla="*/ 179070 w 366969"/>
              <a:gd name="connsiteY4" fmla="*/ 266700 h 529590"/>
              <a:gd name="connsiteX5" fmla="*/ 140970 w 366969"/>
              <a:gd name="connsiteY5" fmla="*/ 377190 h 529590"/>
              <a:gd name="connsiteX6" fmla="*/ 110490 w 366969"/>
              <a:gd name="connsiteY6" fmla="*/ 453390 h 529590"/>
              <a:gd name="connsiteX7" fmla="*/ 102870 w 366969"/>
              <a:gd name="connsiteY7" fmla="*/ 495300 h 529590"/>
              <a:gd name="connsiteX8" fmla="*/ 0 w 366969"/>
              <a:gd name="connsiteY8" fmla="*/ 529590 h 52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969" h="529590">
                <a:moveTo>
                  <a:pt x="366969" y="0"/>
                </a:moveTo>
                <a:lnTo>
                  <a:pt x="285750" y="57150"/>
                </a:lnTo>
                <a:lnTo>
                  <a:pt x="259080" y="102870"/>
                </a:lnTo>
                <a:lnTo>
                  <a:pt x="220980" y="198120"/>
                </a:lnTo>
                <a:lnTo>
                  <a:pt x="179070" y="266700"/>
                </a:lnTo>
                <a:lnTo>
                  <a:pt x="140970" y="377190"/>
                </a:lnTo>
                <a:lnTo>
                  <a:pt x="110490" y="453390"/>
                </a:lnTo>
                <a:lnTo>
                  <a:pt x="102870" y="495300"/>
                </a:lnTo>
                <a:lnTo>
                  <a:pt x="0" y="529590"/>
                </a:ln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EA3AC8EE-003C-4D59-BC68-4DE40298249B}"/>
              </a:ext>
            </a:extLst>
          </p:cNvPr>
          <p:cNvSpPr/>
          <p:nvPr/>
        </p:nvSpPr>
        <p:spPr>
          <a:xfrm>
            <a:off x="6456066" y="854110"/>
            <a:ext cx="547635" cy="628022"/>
          </a:xfrm>
          <a:custGeom>
            <a:avLst/>
            <a:gdLst>
              <a:gd name="connsiteX0" fmla="*/ 0 w 547635"/>
              <a:gd name="connsiteY0" fmla="*/ 612949 h 628022"/>
              <a:gd name="connsiteX1" fmla="*/ 70338 w 547635"/>
              <a:gd name="connsiteY1" fmla="*/ 628022 h 628022"/>
              <a:gd name="connsiteX2" fmla="*/ 85411 w 547635"/>
              <a:gd name="connsiteY2" fmla="*/ 622998 h 628022"/>
              <a:gd name="connsiteX3" fmla="*/ 110532 w 547635"/>
              <a:gd name="connsiteY3" fmla="*/ 617974 h 628022"/>
              <a:gd name="connsiteX4" fmla="*/ 140677 w 547635"/>
              <a:gd name="connsiteY4" fmla="*/ 597877 h 628022"/>
              <a:gd name="connsiteX5" fmla="*/ 165798 w 547635"/>
              <a:gd name="connsiteY5" fmla="*/ 542611 h 628022"/>
              <a:gd name="connsiteX6" fmla="*/ 306475 w 547635"/>
              <a:gd name="connsiteY6" fmla="*/ 125604 h 628022"/>
              <a:gd name="connsiteX7" fmla="*/ 326571 w 547635"/>
              <a:gd name="connsiteY7" fmla="*/ 45217 h 628022"/>
              <a:gd name="connsiteX8" fmla="*/ 326571 w 547635"/>
              <a:gd name="connsiteY8" fmla="*/ 20097 h 628022"/>
              <a:gd name="connsiteX9" fmla="*/ 361741 w 547635"/>
              <a:gd name="connsiteY9" fmla="*/ 0 h 628022"/>
              <a:gd name="connsiteX10" fmla="*/ 401934 w 547635"/>
              <a:gd name="connsiteY10" fmla="*/ 0 h 628022"/>
              <a:gd name="connsiteX11" fmla="*/ 547635 w 547635"/>
              <a:gd name="connsiteY11" fmla="*/ 0 h 62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7635" h="628022">
                <a:moveTo>
                  <a:pt x="0" y="612949"/>
                </a:moveTo>
                <a:lnTo>
                  <a:pt x="70338" y="628022"/>
                </a:lnTo>
                <a:lnTo>
                  <a:pt x="85411" y="622998"/>
                </a:lnTo>
                <a:lnTo>
                  <a:pt x="110532" y="617974"/>
                </a:lnTo>
                <a:lnTo>
                  <a:pt x="140677" y="597877"/>
                </a:lnTo>
                <a:lnTo>
                  <a:pt x="165798" y="542611"/>
                </a:lnTo>
                <a:lnTo>
                  <a:pt x="306475" y="125604"/>
                </a:lnTo>
                <a:lnTo>
                  <a:pt x="326571" y="45217"/>
                </a:lnTo>
                <a:lnTo>
                  <a:pt x="326571" y="20097"/>
                </a:lnTo>
                <a:lnTo>
                  <a:pt x="361741" y="0"/>
                </a:lnTo>
                <a:lnTo>
                  <a:pt x="401934" y="0"/>
                </a:lnTo>
                <a:lnTo>
                  <a:pt x="547635" y="0"/>
                </a:lnTo>
              </a:path>
            </a:pathLst>
          </a:custGeom>
          <a:ln w="127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7061DAF6-1535-4911-9B88-77460385BFAB}"/>
              </a:ext>
            </a:extLst>
          </p:cNvPr>
          <p:cNvSpPr/>
          <p:nvPr/>
        </p:nvSpPr>
        <p:spPr>
          <a:xfrm>
            <a:off x="7123749" y="889612"/>
            <a:ext cx="293862" cy="13718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400" dirty="0">
                <a:solidFill>
                  <a:srgbClr val="FF0000"/>
                </a:solidFill>
                <a:latin typeface="Meiryo UI" panose="020B0604030504040204" pitchFamily="50" charset="-128"/>
                <a:ea typeface="Meiryo UI" panose="020B0604030504040204" pitchFamily="50" charset="-128"/>
              </a:rPr>
              <a:t>トッピング</a:t>
            </a:r>
          </a:p>
        </p:txBody>
      </p:sp>
      <p:sp>
        <p:nvSpPr>
          <p:cNvPr id="31" name="フリーフォーム: 図形 30">
            <a:extLst>
              <a:ext uri="{FF2B5EF4-FFF2-40B4-BE49-F238E27FC236}">
                <a16:creationId xmlns:a16="http://schemas.microsoft.com/office/drawing/2014/main" id="{C209CF4A-3AB7-4AB4-B15B-121C18AF3EB3}"/>
              </a:ext>
            </a:extLst>
          </p:cNvPr>
          <p:cNvSpPr/>
          <p:nvPr/>
        </p:nvSpPr>
        <p:spPr>
          <a:xfrm>
            <a:off x="6526404" y="1115367"/>
            <a:ext cx="628022" cy="668215"/>
          </a:xfrm>
          <a:custGeom>
            <a:avLst/>
            <a:gdLst>
              <a:gd name="connsiteX0" fmla="*/ 0 w 628022"/>
              <a:gd name="connsiteY0" fmla="*/ 668215 h 668215"/>
              <a:gd name="connsiteX1" fmla="*/ 110532 w 628022"/>
              <a:gd name="connsiteY1" fmla="*/ 633046 h 668215"/>
              <a:gd name="connsiteX2" fmla="*/ 150726 w 628022"/>
              <a:gd name="connsiteY2" fmla="*/ 607925 h 668215"/>
              <a:gd name="connsiteX3" fmla="*/ 165798 w 628022"/>
              <a:gd name="connsiteY3" fmla="*/ 517490 h 668215"/>
              <a:gd name="connsiteX4" fmla="*/ 221064 w 628022"/>
              <a:gd name="connsiteY4" fmla="*/ 351692 h 668215"/>
              <a:gd name="connsiteX5" fmla="*/ 271306 w 628022"/>
              <a:gd name="connsiteY5" fmla="*/ 221064 h 668215"/>
              <a:gd name="connsiteX6" fmla="*/ 346669 w 628022"/>
              <a:gd name="connsiteY6" fmla="*/ 90435 h 668215"/>
              <a:gd name="connsiteX7" fmla="*/ 381838 w 628022"/>
              <a:gd name="connsiteY7" fmla="*/ 25121 h 668215"/>
              <a:gd name="connsiteX8" fmla="*/ 411983 w 628022"/>
              <a:gd name="connsiteY8" fmla="*/ 0 h 668215"/>
              <a:gd name="connsiteX9" fmla="*/ 507442 w 628022"/>
              <a:gd name="connsiteY9" fmla="*/ 0 h 668215"/>
              <a:gd name="connsiteX10" fmla="*/ 582805 w 628022"/>
              <a:gd name="connsiteY10" fmla="*/ 10048 h 668215"/>
              <a:gd name="connsiteX11" fmla="*/ 628022 w 628022"/>
              <a:gd name="connsiteY11" fmla="*/ 60290 h 66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022" h="668215">
                <a:moveTo>
                  <a:pt x="0" y="668215"/>
                </a:moveTo>
                <a:lnTo>
                  <a:pt x="110532" y="633046"/>
                </a:lnTo>
                <a:lnTo>
                  <a:pt x="150726" y="607925"/>
                </a:lnTo>
                <a:lnTo>
                  <a:pt x="165798" y="517490"/>
                </a:lnTo>
                <a:lnTo>
                  <a:pt x="221064" y="351692"/>
                </a:lnTo>
                <a:lnTo>
                  <a:pt x="271306" y="221064"/>
                </a:lnTo>
                <a:lnTo>
                  <a:pt x="346669" y="90435"/>
                </a:lnTo>
                <a:lnTo>
                  <a:pt x="381838" y="25121"/>
                </a:lnTo>
                <a:lnTo>
                  <a:pt x="411983" y="0"/>
                </a:lnTo>
                <a:lnTo>
                  <a:pt x="507442" y="0"/>
                </a:lnTo>
                <a:lnTo>
                  <a:pt x="582805" y="10048"/>
                </a:lnTo>
                <a:lnTo>
                  <a:pt x="628022" y="60290"/>
                </a:ln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 name="フリーフォーム: 図形 31">
            <a:extLst>
              <a:ext uri="{FF2B5EF4-FFF2-40B4-BE49-F238E27FC236}">
                <a16:creationId xmlns:a16="http://schemas.microsoft.com/office/drawing/2014/main" id="{4A1CF493-3C6E-4C98-AA13-6EDE67D8473A}"/>
              </a:ext>
            </a:extLst>
          </p:cNvPr>
          <p:cNvSpPr/>
          <p:nvPr/>
        </p:nvSpPr>
        <p:spPr>
          <a:xfrm>
            <a:off x="7900532" y="827037"/>
            <a:ext cx="457200" cy="658135"/>
          </a:xfrm>
          <a:custGeom>
            <a:avLst/>
            <a:gdLst>
              <a:gd name="connsiteX0" fmla="*/ 457200 w 457200"/>
              <a:gd name="connsiteY0" fmla="*/ 0 h 658135"/>
              <a:gd name="connsiteX1" fmla="*/ 401871 w 457200"/>
              <a:gd name="connsiteY1" fmla="*/ 14560 h 658135"/>
              <a:gd name="connsiteX2" fmla="*/ 375662 w 457200"/>
              <a:gd name="connsiteY2" fmla="*/ 34945 h 658135"/>
              <a:gd name="connsiteX3" fmla="*/ 346541 w 457200"/>
              <a:gd name="connsiteY3" fmla="*/ 119396 h 658135"/>
              <a:gd name="connsiteX4" fmla="*/ 291211 w 457200"/>
              <a:gd name="connsiteY4" fmla="*/ 273738 h 658135"/>
              <a:gd name="connsiteX5" fmla="*/ 244617 w 457200"/>
              <a:gd name="connsiteY5" fmla="*/ 384397 h 658135"/>
              <a:gd name="connsiteX6" fmla="*/ 209672 w 457200"/>
              <a:gd name="connsiteY6" fmla="*/ 480497 h 658135"/>
              <a:gd name="connsiteX7" fmla="*/ 203848 w 457200"/>
              <a:gd name="connsiteY7" fmla="*/ 518354 h 658135"/>
              <a:gd name="connsiteX8" fmla="*/ 212584 w 457200"/>
              <a:gd name="connsiteY8" fmla="*/ 573684 h 658135"/>
              <a:gd name="connsiteX9" fmla="*/ 209672 w 457200"/>
              <a:gd name="connsiteY9" fmla="*/ 623190 h 658135"/>
              <a:gd name="connsiteX10" fmla="*/ 192199 w 457200"/>
              <a:gd name="connsiteY10" fmla="*/ 652311 h 658135"/>
              <a:gd name="connsiteX11" fmla="*/ 151430 w 457200"/>
              <a:gd name="connsiteY11" fmla="*/ 658135 h 658135"/>
              <a:gd name="connsiteX12" fmla="*/ 0 w 457200"/>
              <a:gd name="connsiteY12" fmla="*/ 658135 h 65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658135">
                <a:moveTo>
                  <a:pt x="457200" y="0"/>
                </a:moveTo>
                <a:lnTo>
                  <a:pt x="401871" y="14560"/>
                </a:lnTo>
                <a:lnTo>
                  <a:pt x="375662" y="34945"/>
                </a:lnTo>
                <a:lnTo>
                  <a:pt x="346541" y="119396"/>
                </a:lnTo>
                <a:lnTo>
                  <a:pt x="291211" y="273738"/>
                </a:lnTo>
                <a:lnTo>
                  <a:pt x="244617" y="384397"/>
                </a:lnTo>
                <a:lnTo>
                  <a:pt x="209672" y="480497"/>
                </a:lnTo>
                <a:lnTo>
                  <a:pt x="203848" y="518354"/>
                </a:lnTo>
                <a:lnTo>
                  <a:pt x="212584" y="573684"/>
                </a:lnTo>
                <a:lnTo>
                  <a:pt x="209672" y="623190"/>
                </a:lnTo>
                <a:lnTo>
                  <a:pt x="192199" y="652311"/>
                </a:lnTo>
                <a:lnTo>
                  <a:pt x="151430" y="658135"/>
                </a:lnTo>
                <a:lnTo>
                  <a:pt x="0" y="658135"/>
                </a:lnTo>
              </a:path>
            </a:pathLst>
          </a:custGeom>
          <a:ln w="1905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B2B331A-7995-434D-A26F-BCC7B92A832B}"/>
              </a:ext>
            </a:extLst>
          </p:cNvPr>
          <p:cNvSpPr/>
          <p:nvPr/>
        </p:nvSpPr>
        <p:spPr>
          <a:xfrm>
            <a:off x="7542436" y="1598584"/>
            <a:ext cx="457200" cy="13718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r"/>
            <a:r>
              <a:rPr kumimoji="1" lang="ja-JP" altLang="en-US" sz="400" dirty="0">
                <a:solidFill>
                  <a:srgbClr val="FF0000"/>
                </a:solidFill>
                <a:latin typeface="Meiryo UI" panose="020B0604030504040204" pitchFamily="50" charset="-128"/>
                <a:ea typeface="Meiryo UI" panose="020B0604030504040204" pitchFamily="50" charset="-128"/>
              </a:rPr>
              <a:t>プロチュバランス</a:t>
            </a:r>
          </a:p>
        </p:txBody>
      </p:sp>
      <p:sp>
        <p:nvSpPr>
          <p:cNvPr id="34" name="フリーフォーム: 図形 33">
            <a:extLst>
              <a:ext uri="{FF2B5EF4-FFF2-40B4-BE49-F238E27FC236}">
                <a16:creationId xmlns:a16="http://schemas.microsoft.com/office/drawing/2014/main" id="{E04DE4D4-AF0F-4FA8-A0BE-C415C2D24544}"/>
              </a:ext>
            </a:extLst>
          </p:cNvPr>
          <p:cNvSpPr/>
          <p:nvPr/>
        </p:nvSpPr>
        <p:spPr>
          <a:xfrm>
            <a:off x="7987896" y="1161929"/>
            <a:ext cx="497969" cy="675607"/>
          </a:xfrm>
          <a:custGeom>
            <a:avLst/>
            <a:gdLst>
              <a:gd name="connsiteX0" fmla="*/ 497969 w 497969"/>
              <a:gd name="connsiteY0" fmla="*/ 0 h 675607"/>
              <a:gd name="connsiteX1" fmla="*/ 398958 w 497969"/>
              <a:gd name="connsiteY1" fmla="*/ 2912 h 675607"/>
              <a:gd name="connsiteX2" fmla="*/ 375661 w 497969"/>
              <a:gd name="connsiteY2" fmla="*/ 8736 h 675607"/>
              <a:gd name="connsiteX3" fmla="*/ 355276 w 497969"/>
              <a:gd name="connsiteY3" fmla="*/ 32033 h 675607"/>
              <a:gd name="connsiteX4" fmla="*/ 232968 w 497969"/>
              <a:gd name="connsiteY4" fmla="*/ 256265 h 675607"/>
              <a:gd name="connsiteX5" fmla="*/ 168901 w 497969"/>
              <a:gd name="connsiteY5" fmla="*/ 422254 h 675607"/>
              <a:gd name="connsiteX6" fmla="*/ 168901 w 497969"/>
              <a:gd name="connsiteY6" fmla="*/ 445551 h 675607"/>
              <a:gd name="connsiteX7" fmla="*/ 180550 w 497969"/>
              <a:gd name="connsiteY7" fmla="*/ 477584 h 675607"/>
              <a:gd name="connsiteX8" fmla="*/ 200935 w 497969"/>
              <a:gd name="connsiteY8" fmla="*/ 538739 h 675607"/>
              <a:gd name="connsiteX9" fmla="*/ 192198 w 497969"/>
              <a:gd name="connsiteY9" fmla="*/ 591156 h 675607"/>
              <a:gd name="connsiteX10" fmla="*/ 171814 w 497969"/>
              <a:gd name="connsiteY10" fmla="*/ 626102 h 675607"/>
              <a:gd name="connsiteX11" fmla="*/ 136868 w 497969"/>
              <a:gd name="connsiteY11" fmla="*/ 658135 h 675607"/>
              <a:gd name="connsiteX12" fmla="*/ 110659 w 497969"/>
              <a:gd name="connsiteY12" fmla="*/ 672695 h 675607"/>
              <a:gd name="connsiteX13" fmla="*/ 78626 w 497969"/>
              <a:gd name="connsiteY13" fmla="*/ 675607 h 675607"/>
              <a:gd name="connsiteX14" fmla="*/ 0 w 497969"/>
              <a:gd name="connsiteY14" fmla="*/ 672695 h 67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7969" h="675607">
                <a:moveTo>
                  <a:pt x="497969" y="0"/>
                </a:moveTo>
                <a:lnTo>
                  <a:pt x="398958" y="2912"/>
                </a:lnTo>
                <a:lnTo>
                  <a:pt x="375661" y="8736"/>
                </a:lnTo>
                <a:lnTo>
                  <a:pt x="355276" y="32033"/>
                </a:lnTo>
                <a:lnTo>
                  <a:pt x="232968" y="256265"/>
                </a:lnTo>
                <a:lnTo>
                  <a:pt x="168901" y="422254"/>
                </a:lnTo>
                <a:lnTo>
                  <a:pt x="168901" y="445551"/>
                </a:lnTo>
                <a:lnTo>
                  <a:pt x="180550" y="477584"/>
                </a:lnTo>
                <a:lnTo>
                  <a:pt x="200935" y="538739"/>
                </a:lnTo>
                <a:lnTo>
                  <a:pt x="192198" y="591156"/>
                </a:lnTo>
                <a:lnTo>
                  <a:pt x="171814" y="626102"/>
                </a:lnTo>
                <a:lnTo>
                  <a:pt x="136868" y="658135"/>
                </a:lnTo>
                <a:lnTo>
                  <a:pt x="110659" y="672695"/>
                </a:lnTo>
                <a:lnTo>
                  <a:pt x="78626" y="675607"/>
                </a:lnTo>
                <a:lnTo>
                  <a:pt x="0" y="672695"/>
                </a:ln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フリーフォーム: 図形 34">
            <a:extLst>
              <a:ext uri="{FF2B5EF4-FFF2-40B4-BE49-F238E27FC236}">
                <a16:creationId xmlns:a16="http://schemas.microsoft.com/office/drawing/2014/main" id="{BC5D7DC0-8949-48FC-B651-CC044D50E318}"/>
              </a:ext>
            </a:extLst>
          </p:cNvPr>
          <p:cNvSpPr/>
          <p:nvPr/>
        </p:nvSpPr>
        <p:spPr>
          <a:xfrm>
            <a:off x="8165534" y="1167753"/>
            <a:ext cx="227144" cy="541651"/>
          </a:xfrm>
          <a:custGeom>
            <a:avLst/>
            <a:gdLst>
              <a:gd name="connsiteX0" fmla="*/ 227144 w 227144"/>
              <a:gd name="connsiteY0" fmla="*/ 0 h 541651"/>
              <a:gd name="connsiteX1" fmla="*/ 189286 w 227144"/>
              <a:gd name="connsiteY1" fmla="*/ 69890 h 541651"/>
              <a:gd name="connsiteX2" fmla="*/ 148517 w 227144"/>
              <a:gd name="connsiteY2" fmla="*/ 139781 h 541651"/>
              <a:gd name="connsiteX3" fmla="*/ 107748 w 227144"/>
              <a:gd name="connsiteY3" fmla="*/ 238792 h 541651"/>
              <a:gd name="connsiteX4" fmla="*/ 61154 w 227144"/>
              <a:gd name="connsiteY4" fmla="*/ 352364 h 541651"/>
              <a:gd name="connsiteX5" fmla="*/ 32033 w 227144"/>
              <a:gd name="connsiteY5" fmla="*/ 425167 h 541651"/>
              <a:gd name="connsiteX6" fmla="*/ 20384 w 227144"/>
              <a:gd name="connsiteY6" fmla="*/ 483409 h 541651"/>
              <a:gd name="connsiteX7" fmla="*/ 0 w 227144"/>
              <a:gd name="connsiteY7" fmla="*/ 541651 h 54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144" h="541651">
                <a:moveTo>
                  <a:pt x="227144" y="0"/>
                </a:moveTo>
                <a:lnTo>
                  <a:pt x="189286" y="69890"/>
                </a:lnTo>
                <a:lnTo>
                  <a:pt x="148517" y="139781"/>
                </a:lnTo>
                <a:lnTo>
                  <a:pt x="107748" y="238792"/>
                </a:lnTo>
                <a:lnTo>
                  <a:pt x="61154" y="352364"/>
                </a:lnTo>
                <a:lnTo>
                  <a:pt x="32033" y="425167"/>
                </a:lnTo>
                <a:lnTo>
                  <a:pt x="20384" y="483409"/>
                </a:lnTo>
                <a:lnTo>
                  <a:pt x="0" y="541651"/>
                </a:lnTo>
              </a:path>
            </a:pathLst>
          </a:cu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3C2E2D0A-ECCE-4155-BE77-AC161E6C25CB}"/>
              </a:ext>
            </a:extLst>
          </p:cNvPr>
          <p:cNvSpPr/>
          <p:nvPr/>
        </p:nvSpPr>
        <p:spPr>
          <a:xfrm>
            <a:off x="5393077" y="1374342"/>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400" dirty="0">
                <a:solidFill>
                  <a:srgbClr val="0000FF"/>
                </a:solidFill>
                <a:latin typeface="Meiryo UI" panose="020B0604030504040204" pitchFamily="50" charset="-128"/>
                <a:ea typeface="Meiryo UI" panose="020B0604030504040204" pitchFamily="50" charset="-128"/>
              </a:rPr>
              <a:t>歯車</a:t>
            </a:r>
          </a:p>
        </p:txBody>
      </p:sp>
      <p:sp>
        <p:nvSpPr>
          <p:cNvPr id="37" name="正方形/長方形 36">
            <a:extLst>
              <a:ext uri="{FF2B5EF4-FFF2-40B4-BE49-F238E27FC236}">
                <a16:creationId xmlns:a16="http://schemas.microsoft.com/office/drawing/2014/main" id="{B127FA16-517B-477F-8A0D-3599B2AE454C}"/>
              </a:ext>
            </a:extLst>
          </p:cNvPr>
          <p:cNvSpPr/>
          <p:nvPr/>
        </p:nvSpPr>
        <p:spPr>
          <a:xfrm>
            <a:off x="6967025" y="1502897"/>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400" dirty="0">
                <a:solidFill>
                  <a:srgbClr val="0000FF"/>
                </a:solidFill>
                <a:latin typeface="Meiryo UI" panose="020B0604030504040204" pitchFamily="50" charset="-128"/>
                <a:ea typeface="Meiryo UI" panose="020B0604030504040204" pitchFamily="50" charset="-128"/>
              </a:rPr>
              <a:t>歯車</a:t>
            </a:r>
          </a:p>
        </p:txBody>
      </p:sp>
      <p:sp>
        <p:nvSpPr>
          <p:cNvPr id="38" name="正方形/長方形 37">
            <a:extLst>
              <a:ext uri="{FF2B5EF4-FFF2-40B4-BE49-F238E27FC236}">
                <a16:creationId xmlns:a16="http://schemas.microsoft.com/office/drawing/2014/main" id="{2508BF90-BC08-4594-9716-836E466E2E95}"/>
              </a:ext>
            </a:extLst>
          </p:cNvPr>
          <p:cNvSpPr/>
          <p:nvPr/>
        </p:nvSpPr>
        <p:spPr>
          <a:xfrm>
            <a:off x="8379567" y="1538740"/>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400" dirty="0">
                <a:solidFill>
                  <a:srgbClr val="0000FF"/>
                </a:solidFill>
                <a:latin typeface="Meiryo UI" panose="020B0604030504040204" pitchFamily="50" charset="-128"/>
                <a:ea typeface="Meiryo UI" panose="020B0604030504040204" pitchFamily="50" charset="-128"/>
              </a:rPr>
              <a:t>歯車</a:t>
            </a:r>
          </a:p>
        </p:txBody>
      </p:sp>
      <p:sp>
        <p:nvSpPr>
          <p:cNvPr id="39" name="正方形/長方形 38">
            <a:extLst>
              <a:ext uri="{FF2B5EF4-FFF2-40B4-BE49-F238E27FC236}">
                <a16:creationId xmlns:a16="http://schemas.microsoft.com/office/drawing/2014/main" id="{1A95211D-9121-450C-AF98-1137E05FA2ED}"/>
              </a:ext>
            </a:extLst>
          </p:cNvPr>
          <p:cNvSpPr/>
          <p:nvPr/>
        </p:nvSpPr>
        <p:spPr>
          <a:xfrm>
            <a:off x="4494859" y="753761"/>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400" dirty="0">
                <a:solidFill>
                  <a:srgbClr val="FF0000"/>
                </a:solidFill>
                <a:latin typeface="Meiryo UI" panose="020B0604030504040204" pitchFamily="50" charset="-128"/>
                <a:ea typeface="Meiryo UI" panose="020B0604030504040204" pitchFamily="50" charset="-128"/>
              </a:rPr>
              <a:t>ホブ</a:t>
            </a:r>
          </a:p>
        </p:txBody>
      </p:sp>
      <p:sp>
        <p:nvSpPr>
          <p:cNvPr id="40" name="正方形/長方形 39">
            <a:extLst>
              <a:ext uri="{FF2B5EF4-FFF2-40B4-BE49-F238E27FC236}">
                <a16:creationId xmlns:a16="http://schemas.microsoft.com/office/drawing/2014/main" id="{6C4CE83E-A5FF-44D2-8E2E-0E9E382642B0}"/>
              </a:ext>
            </a:extLst>
          </p:cNvPr>
          <p:cNvSpPr/>
          <p:nvPr/>
        </p:nvSpPr>
        <p:spPr>
          <a:xfrm>
            <a:off x="6357287" y="841123"/>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400" dirty="0">
                <a:solidFill>
                  <a:srgbClr val="FF0000"/>
                </a:solidFill>
                <a:latin typeface="Meiryo UI" panose="020B0604030504040204" pitchFamily="50" charset="-128"/>
                <a:ea typeface="Meiryo UI" panose="020B0604030504040204" pitchFamily="50" charset="-128"/>
              </a:rPr>
              <a:t>ホブ</a:t>
            </a:r>
          </a:p>
        </p:txBody>
      </p:sp>
      <p:sp>
        <p:nvSpPr>
          <p:cNvPr id="41" name="正方形/長方形 40">
            <a:extLst>
              <a:ext uri="{FF2B5EF4-FFF2-40B4-BE49-F238E27FC236}">
                <a16:creationId xmlns:a16="http://schemas.microsoft.com/office/drawing/2014/main" id="{05AE6AC4-63BA-4CF1-AD27-095D5E23455D}"/>
              </a:ext>
            </a:extLst>
          </p:cNvPr>
          <p:cNvSpPr/>
          <p:nvPr/>
        </p:nvSpPr>
        <p:spPr>
          <a:xfrm>
            <a:off x="7830938" y="823391"/>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400" dirty="0">
                <a:solidFill>
                  <a:srgbClr val="FF0000"/>
                </a:solidFill>
                <a:latin typeface="Meiryo UI" panose="020B0604030504040204" pitchFamily="50" charset="-128"/>
                <a:ea typeface="Meiryo UI" panose="020B0604030504040204" pitchFamily="50" charset="-128"/>
              </a:rPr>
              <a:t>ホブ</a:t>
            </a:r>
          </a:p>
        </p:txBody>
      </p:sp>
    </p:spTree>
    <p:extLst>
      <p:ext uri="{BB962C8B-B14F-4D97-AF65-F5344CB8AC3E}">
        <p14:creationId xmlns:p14="http://schemas.microsoft.com/office/powerpoint/2010/main" val="45365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歯車の加工　（ギヤシェーパー加工）</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15</a:t>
            </a:fld>
            <a:endParaRPr kumimoji="1" lang="ja-JP" altLang="en-US" dirty="0"/>
          </a:p>
        </p:txBody>
      </p:sp>
      <p:sp>
        <p:nvSpPr>
          <p:cNvPr id="6" name="Line 10">
            <a:extLst>
              <a:ext uri="{FF2B5EF4-FFF2-40B4-BE49-F238E27FC236}">
                <a16:creationId xmlns:a16="http://schemas.microsoft.com/office/drawing/2014/main" id="{FD8978E2-903A-4D7B-A6CD-30DD6364E1B0}"/>
              </a:ext>
            </a:extLst>
          </p:cNvPr>
          <p:cNvSpPr>
            <a:spLocks noChangeShapeType="1"/>
          </p:cNvSpPr>
          <p:nvPr/>
        </p:nvSpPr>
        <p:spPr bwMode="auto">
          <a:xfrm>
            <a:off x="161925" y="1518047"/>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p>
        </p:txBody>
      </p:sp>
      <p:sp>
        <p:nvSpPr>
          <p:cNvPr id="7" name="Rectangle 11">
            <a:extLst>
              <a:ext uri="{FF2B5EF4-FFF2-40B4-BE49-F238E27FC236}">
                <a16:creationId xmlns:a16="http://schemas.microsoft.com/office/drawing/2014/main" id="{DCC1EE16-1ADD-4B23-8A94-D08D06AC70D3}"/>
              </a:ext>
            </a:extLst>
          </p:cNvPr>
          <p:cNvSpPr>
            <a:spLocks noChangeArrowheads="1"/>
          </p:cNvSpPr>
          <p:nvPr/>
        </p:nvSpPr>
        <p:spPr bwMode="auto">
          <a:xfrm>
            <a:off x="-79433" y="462428"/>
            <a:ext cx="13949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(1) </a:t>
            </a:r>
            <a:r>
              <a:rPr lang="ja-JP" altLang="en-US" sz="1000" dirty="0">
                <a:latin typeface="Meiryo UI" panose="020B0604030504040204" pitchFamily="50" charset="-128"/>
                <a:ea typeface="Meiryo UI" panose="020B0604030504040204" pitchFamily="50" charset="-128"/>
              </a:rPr>
              <a:t>カッター各部の名称</a:t>
            </a:r>
          </a:p>
        </p:txBody>
      </p:sp>
      <p:pic>
        <p:nvPicPr>
          <p:cNvPr id="8" name="Picture 19" descr="ﾋﾟﾆｵﾝｶｯﾀｰ2">
            <a:extLst>
              <a:ext uri="{FF2B5EF4-FFF2-40B4-BE49-F238E27FC236}">
                <a16:creationId xmlns:a16="http://schemas.microsoft.com/office/drawing/2014/main" id="{51D0E715-2C11-4359-8E9C-C239BF1C01E9}"/>
              </a:ext>
            </a:extLst>
          </p:cNvPr>
          <p:cNvPicPr>
            <a:picLocks noChangeAspect="1" noChangeArrowheads="1"/>
          </p:cNvPicPr>
          <p:nvPr/>
        </p:nvPicPr>
        <p:blipFill>
          <a:blip r:embed="rId2" cstate="screen">
            <a:clrChange>
              <a:clrFrom>
                <a:srgbClr val="FEFEFE"/>
              </a:clrFrom>
              <a:clrTo>
                <a:srgbClr val="FEFEFE">
                  <a:alpha val="0"/>
                </a:srgbClr>
              </a:clrTo>
            </a:clrChange>
            <a:extLst>
              <a:ext uri="{28A0092B-C50C-407E-A947-70E740481C1C}">
                <a14:useLocalDpi xmlns:a14="http://schemas.microsoft.com/office/drawing/2010/main"/>
              </a:ext>
            </a:extLst>
          </a:blip>
          <a:srcRect t="2863" r="15842" b="3983"/>
          <a:stretch>
            <a:fillRect/>
          </a:stretch>
        </p:blipFill>
        <p:spPr>
          <a:xfrm>
            <a:off x="66915" y="714402"/>
            <a:ext cx="1858115" cy="14505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23" descr="ﾋﾟﾆｵﾝｶｯﾀｰ1">
            <a:extLst>
              <a:ext uri="{FF2B5EF4-FFF2-40B4-BE49-F238E27FC236}">
                <a16:creationId xmlns:a16="http://schemas.microsoft.com/office/drawing/2014/main" id="{412FFB34-A139-4492-976F-5A9716FC5E6E}"/>
              </a:ext>
            </a:extLst>
          </p:cNvPr>
          <p:cNvPicPr>
            <a:picLocks noChangeAspect="1" noChangeArrowheads="1"/>
          </p:cNvPicPr>
          <p:nvPr/>
        </p:nvPicPr>
        <p:blipFill>
          <a:blip r:embed="rId3" cstate="screen">
            <a:clrChange>
              <a:clrFrom>
                <a:srgbClr val="FEFEFE"/>
              </a:clrFrom>
              <a:clrTo>
                <a:srgbClr val="FEFEFE">
                  <a:alpha val="0"/>
                </a:srgbClr>
              </a:clrTo>
            </a:clrChange>
            <a:extLst>
              <a:ext uri="{28A0092B-C50C-407E-A947-70E740481C1C}">
                <a14:useLocalDpi xmlns:a14="http://schemas.microsoft.com/office/drawing/2010/main"/>
              </a:ext>
            </a:extLst>
          </a:blip>
          <a:srcRect l="3648" t="13744" r="3593" b="4324"/>
          <a:stretch>
            <a:fillRect/>
          </a:stretch>
        </p:blipFill>
        <p:spPr bwMode="auto">
          <a:xfrm>
            <a:off x="20101" y="2361203"/>
            <a:ext cx="1928312" cy="157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5" descr="ﾋﾟﾆｵﾝｶｯﾀｰ4">
            <a:extLst>
              <a:ext uri="{FF2B5EF4-FFF2-40B4-BE49-F238E27FC236}">
                <a16:creationId xmlns:a16="http://schemas.microsoft.com/office/drawing/2014/main" id="{EA6D58D1-3FE0-4EA9-99EE-661180289C3F}"/>
              </a:ext>
            </a:extLst>
          </p:cNvPr>
          <p:cNvPicPr>
            <a:picLocks noChangeAspect="1" noChangeArrowheads="1"/>
          </p:cNvPicPr>
          <p:nvPr/>
        </p:nvPicPr>
        <p:blipFill>
          <a:blip r:embed="rId4" cstate="screen">
            <a:clrChange>
              <a:clrFrom>
                <a:srgbClr val="FEFEFE"/>
              </a:clrFrom>
              <a:clrTo>
                <a:srgbClr val="FEFEFE">
                  <a:alpha val="0"/>
                </a:srgbClr>
              </a:clrTo>
            </a:clrChange>
            <a:extLst>
              <a:ext uri="{28A0092B-C50C-407E-A947-70E740481C1C}">
                <a14:useLocalDpi xmlns:a14="http://schemas.microsoft.com/office/drawing/2010/main"/>
              </a:ext>
            </a:extLst>
          </a:blip>
          <a:srcRect l="10933" r="15581" b="3137"/>
          <a:stretch>
            <a:fillRect/>
          </a:stretch>
        </p:blipFill>
        <p:spPr bwMode="auto">
          <a:xfrm>
            <a:off x="1453317" y="3404534"/>
            <a:ext cx="1987720" cy="139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0">
            <a:extLst>
              <a:ext uri="{FF2B5EF4-FFF2-40B4-BE49-F238E27FC236}">
                <a16:creationId xmlns:a16="http://schemas.microsoft.com/office/drawing/2014/main" id="{1201FA71-7383-42B2-980A-64016BD91808}"/>
              </a:ext>
            </a:extLst>
          </p:cNvPr>
          <p:cNvSpPr>
            <a:spLocks noChangeArrowheads="1"/>
          </p:cNvSpPr>
          <p:nvPr/>
        </p:nvSpPr>
        <p:spPr bwMode="auto">
          <a:xfrm>
            <a:off x="1986053" y="4774486"/>
            <a:ext cx="83708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600" dirty="0">
                <a:latin typeface="ＭＳ Ｐゴシック" panose="020B0600070205080204" pitchFamily="50" charset="-128"/>
              </a:rPr>
              <a:t>ﾋﾟﾆｵﾝｶｯﾀｰに歯切り</a:t>
            </a:r>
          </a:p>
        </p:txBody>
      </p:sp>
      <p:sp>
        <p:nvSpPr>
          <p:cNvPr id="12" name="Rectangle 31">
            <a:extLst>
              <a:ext uri="{FF2B5EF4-FFF2-40B4-BE49-F238E27FC236}">
                <a16:creationId xmlns:a16="http://schemas.microsoft.com/office/drawing/2014/main" id="{12B0C5F9-5A47-455F-AA0D-25453012D3DD}"/>
              </a:ext>
            </a:extLst>
          </p:cNvPr>
          <p:cNvSpPr>
            <a:spLocks noChangeArrowheads="1"/>
          </p:cNvSpPr>
          <p:nvPr/>
        </p:nvSpPr>
        <p:spPr bwMode="auto">
          <a:xfrm>
            <a:off x="1925030" y="655294"/>
            <a:ext cx="1992495" cy="2579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一対の歯車のかみあい運動において、一方を</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歯切工具におきかえ</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ﾋﾟﾆｵﾝｶｯﾀ</a:t>
            </a:r>
            <a:r>
              <a:rPr lang="en-US" altLang="ja-JP" sz="800" dirty="0">
                <a:latin typeface="Meiryo UI" panose="020B0604030504040204" pitchFamily="50" charset="-128"/>
                <a:ea typeface="Meiryo UI" panose="020B0604030504040204" pitchFamily="50" charset="-128"/>
              </a:rPr>
              <a:t>)</a:t>
            </a:r>
            <a:r>
              <a:rPr lang="ja-JP" altLang="en-US" sz="800" dirty="0" err="1">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それと歯</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車素材とを正しくかみあうような回転運動をさ</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せながら、ﾋﾟﾆｵﾝｶｯﾀを往復運動させることに</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より歯形を創成する。この方法がﾋﾟﾆｵﾝｶｯﾀに</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よる歯切りである。</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＝長所＝</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1)</a:t>
            </a:r>
            <a:r>
              <a:rPr lang="ja-JP" altLang="en-US" sz="800" dirty="0">
                <a:latin typeface="Meiryo UI" panose="020B0604030504040204" pitchFamily="50" charset="-128"/>
                <a:ea typeface="Meiryo UI" panose="020B0604030504040204" pitchFamily="50" charset="-128"/>
              </a:rPr>
              <a:t>段付歯車、内歯車の加工が可能</a:t>
            </a: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2)</a:t>
            </a:r>
            <a:r>
              <a:rPr lang="ja-JP" altLang="en-US" sz="800" dirty="0">
                <a:latin typeface="Meiryo UI" panose="020B0604030504040204" pitchFamily="50" charset="-128"/>
                <a:ea typeface="Meiryo UI" panose="020B0604030504040204" pitchFamily="50" charset="-128"/>
              </a:rPr>
              <a:t>特殊歯車</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欠歯、結合歯</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の歯切り加</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工が可能</a:t>
            </a: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3)</a:t>
            </a:r>
            <a:r>
              <a:rPr lang="ja-JP" altLang="en-US" sz="800" dirty="0">
                <a:latin typeface="Meiryo UI" panose="020B0604030504040204" pitchFamily="50" charset="-128"/>
                <a:ea typeface="Meiryo UI" panose="020B0604030504040204" pitchFamily="50" charset="-128"/>
              </a:rPr>
              <a:t>工具の価格が比較的安価</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＝短所＝</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1)</a:t>
            </a:r>
            <a:r>
              <a:rPr lang="ja-JP" altLang="en-US" sz="800" dirty="0">
                <a:latin typeface="Meiryo UI" panose="020B0604030504040204" pitchFamily="50" charset="-128"/>
                <a:ea typeface="Meiryo UI" panose="020B0604030504040204" pitchFamily="50" charset="-128"/>
              </a:rPr>
              <a:t>加工時間がﾎﾌﾞと比べ長くかかる</a:t>
            </a: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2)1Reg</a:t>
            </a:r>
            <a:r>
              <a:rPr lang="ja-JP" altLang="en-US" sz="800" dirty="0">
                <a:latin typeface="Meiryo UI" panose="020B0604030504040204" pitchFamily="50" charset="-128"/>
                <a:ea typeface="Meiryo UI" panose="020B0604030504040204" pitchFamily="50" charset="-128"/>
              </a:rPr>
              <a:t>当りの加工数が少ない</a:t>
            </a: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3)</a:t>
            </a:r>
            <a:r>
              <a:rPr lang="ja-JP" altLang="en-US" sz="800" dirty="0">
                <a:latin typeface="Meiryo UI" panose="020B0604030504040204" pitchFamily="50" charset="-128"/>
                <a:ea typeface="Meiryo UI" panose="020B0604030504040204" pitchFamily="50" charset="-128"/>
              </a:rPr>
              <a:t>ﾜｰｸ歯底径及び面取り量の変化が大きい</a:t>
            </a:r>
          </a:p>
        </p:txBody>
      </p:sp>
      <p:sp>
        <p:nvSpPr>
          <p:cNvPr id="13" name="Rectangle 32">
            <a:extLst>
              <a:ext uri="{FF2B5EF4-FFF2-40B4-BE49-F238E27FC236}">
                <a16:creationId xmlns:a16="http://schemas.microsoft.com/office/drawing/2014/main" id="{0475CCB6-14AA-4CB3-A2E4-BED373C869E4}"/>
              </a:ext>
            </a:extLst>
          </p:cNvPr>
          <p:cNvSpPr>
            <a:spLocks noChangeArrowheads="1"/>
          </p:cNvSpPr>
          <p:nvPr/>
        </p:nvSpPr>
        <p:spPr bwMode="auto">
          <a:xfrm>
            <a:off x="1789517" y="468181"/>
            <a:ext cx="20120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(2) </a:t>
            </a:r>
            <a:r>
              <a:rPr lang="ja-JP" altLang="en-US" sz="1000" dirty="0">
                <a:latin typeface="Meiryo UI" panose="020B0604030504040204" pitchFamily="50" charset="-128"/>
                <a:ea typeface="Meiryo UI" panose="020B0604030504040204" pitchFamily="50" charset="-128"/>
              </a:rPr>
              <a:t>ピニオンカッタの歯切原理と特徴</a:t>
            </a:r>
          </a:p>
        </p:txBody>
      </p:sp>
      <p:graphicFrame>
        <p:nvGraphicFramePr>
          <p:cNvPr id="14" name="表 13">
            <a:extLst>
              <a:ext uri="{FF2B5EF4-FFF2-40B4-BE49-F238E27FC236}">
                <a16:creationId xmlns:a16="http://schemas.microsoft.com/office/drawing/2014/main" id="{AFE334A1-1B4A-4E24-B939-7E82E74FB53C}"/>
              </a:ext>
            </a:extLst>
          </p:cNvPr>
          <p:cNvGraphicFramePr>
            <a:graphicFrameLocks noGrp="1"/>
          </p:cNvGraphicFramePr>
          <p:nvPr>
            <p:extLst>
              <p:ext uri="{D42A27DB-BD31-4B8C-83A1-F6EECF244321}">
                <p14:modId xmlns:p14="http://schemas.microsoft.com/office/powerpoint/2010/main" val="3592174590"/>
              </p:ext>
            </p:extLst>
          </p:nvPr>
        </p:nvGraphicFramePr>
        <p:xfrm>
          <a:off x="3849942" y="687585"/>
          <a:ext cx="5292775" cy="4377120"/>
        </p:xfrm>
        <a:graphic>
          <a:graphicData uri="http://schemas.openxmlformats.org/drawingml/2006/table">
            <a:tbl>
              <a:tblPr firstRow="1" bandRow="1">
                <a:tableStyleId>{5C22544A-7EE6-4342-B048-85BDC9FD1C3A}</a:tableStyleId>
              </a:tblPr>
              <a:tblGrid>
                <a:gridCol w="291753">
                  <a:extLst>
                    <a:ext uri="{9D8B030D-6E8A-4147-A177-3AD203B41FA5}">
                      <a16:colId xmlns:a16="http://schemas.microsoft.com/office/drawing/2014/main" val="3001607503"/>
                    </a:ext>
                  </a:extLst>
                </a:gridCol>
                <a:gridCol w="286059">
                  <a:extLst>
                    <a:ext uri="{9D8B030D-6E8A-4147-A177-3AD203B41FA5}">
                      <a16:colId xmlns:a16="http://schemas.microsoft.com/office/drawing/2014/main" val="2757305116"/>
                    </a:ext>
                  </a:extLst>
                </a:gridCol>
                <a:gridCol w="352569">
                  <a:extLst>
                    <a:ext uri="{9D8B030D-6E8A-4147-A177-3AD203B41FA5}">
                      <a16:colId xmlns:a16="http://schemas.microsoft.com/office/drawing/2014/main" val="1122473562"/>
                    </a:ext>
                  </a:extLst>
                </a:gridCol>
                <a:gridCol w="2181197">
                  <a:extLst>
                    <a:ext uri="{9D8B030D-6E8A-4147-A177-3AD203B41FA5}">
                      <a16:colId xmlns:a16="http://schemas.microsoft.com/office/drawing/2014/main" val="68975085"/>
                    </a:ext>
                  </a:extLst>
                </a:gridCol>
                <a:gridCol w="2181197">
                  <a:extLst>
                    <a:ext uri="{9D8B030D-6E8A-4147-A177-3AD203B41FA5}">
                      <a16:colId xmlns:a16="http://schemas.microsoft.com/office/drawing/2014/main" val="940160875"/>
                    </a:ext>
                  </a:extLst>
                </a:gridCol>
              </a:tblGrid>
              <a:tr h="182880">
                <a:tc rowSpan="3" gridSpan="3">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歯切り方法</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3" h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hMerge="1">
                  <a:txBody>
                    <a:bodyPr/>
                    <a:lstStyle/>
                    <a:p>
                      <a:endParaRPr kumimoji="1" lang="ja-JP" altLang="en-US"/>
                    </a:p>
                  </a:txBody>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往復運動＋回転（ギヤシェーパー）</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回転＋回転（ホブ）</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7767049"/>
                  </a:ext>
                </a:extLst>
              </a:tr>
              <a:tr h="1080000">
                <a:tc gridSpan="3"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a:p>
                  </a:txBody>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7095186"/>
                  </a:ext>
                </a:extLst>
              </a:tr>
              <a:tr h="525780">
                <a:tc gridSpan="3"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a:p>
                  </a:txBody>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一対の平歯車のかみ合い運動において、カッタとブランクを正しくかみ合うような回転運動をさせながらカッタを往復運動させることにより歯形を創成する</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ホブを回転させ、それに応じた回転をブランクに与え、歯形を創成させる歯切り法でカッタとブランクがともに一方向に連続回転運動して歯数の割出しと歯形を同時創成する</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6895328"/>
                  </a:ext>
                </a:extLst>
              </a:tr>
              <a:tr h="189000">
                <a:tc rowSpan="3">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対称歯車</a:t>
                      </a:r>
                    </a:p>
                  </a:txBody>
                  <a:tcPr marL="68580" marR="68580" marT="34290" marB="34290" vert="eaVert"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gridSpan="2">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外歯車</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〇</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〇</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7397104"/>
                  </a:ext>
                </a:extLst>
              </a:tr>
              <a:tr h="189000">
                <a:tc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2">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段付き歯車</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〇</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en-US" altLang="ja-JP" sz="800" b="0" dirty="0">
                          <a:solidFill>
                            <a:schemeClr val="tx1"/>
                          </a:solidFill>
                          <a:latin typeface="Meiryo UI" panose="020B0604030504040204" pitchFamily="50" charset="-128"/>
                          <a:ea typeface="Meiryo UI" panose="020B0604030504040204" pitchFamily="50" charset="-128"/>
                        </a:rPr>
                        <a:t>×</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8192138"/>
                  </a:ext>
                </a:extLst>
              </a:tr>
              <a:tr h="189000">
                <a:tc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2">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内歯車</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〇</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en-US" altLang="ja-JP" sz="800" b="0" dirty="0">
                          <a:solidFill>
                            <a:schemeClr val="tx1"/>
                          </a:solidFill>
                          <a:latin typeface="Meiryo UI" panose="020B0604030504040204" pitchFamily="50" charset="-128"/>
                          <a:ea typeface="Meiryo UI" panose="020B0604030504040204" pitchFamily="50" charset="-128"/>
                        </a:rPr>
                        <a:t>×</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2974481"/>
                  </a:ext>
                </a:extLst>
              </a:tr>
              <a:tr h="189000">
                <a:tc rowSpan="3">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加工精度</a:t>
                      </a:r>
                    </a:p>
                  </a:txBody>
                  <a:tcPr marL="68580" marR="68580" marT="34290" marB="34290" vert="eaVert"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2">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歯面</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粗さ</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小</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大</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6391893"/>
                  </a:ext>
                </a:extLst>
              </a:tr>
              <a:tr h="432000">
                <a:tc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切削目</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8660934"/>
                  </a:ext>
                </a:extLst>
              </a:tr>
              <a:tr h="189000">
                <a:tc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2">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ピッチ誤差</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大</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小</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2752842"/>
                  </a:ext>
                </a:extLst>
              </a:tr>
              <a:tr h="1152000">
                <a:tc gridSpan="3">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特徴</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ギヤシェーパーにより歯切りされた歯車の精度上の特徴としては、ピニオンカッタの円周上の各歯が歯車の対応する歯を仕上げるのでカッタの精度がそのまま写る為歯車の円周上の各歯に差がでやすい</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また、往復運動の為、切削負荷が大きくかかりホブより精度がおち、加工能率も悪い。一般的にホブ加工が出来ない段付歯車、内歯車を加工する場合、ホブの代用として使われる</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歯車の円周上の各歯はホブの同じ切れ刃により、同じように削られるので、ホブカッタの精度誤差は歯車の各歯に同じ誤差をもたらし不連続点の無い均一な歯車がつくられる。製品のピッチ誤差がカッタ精度に影響されることは少ない</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回転運動による切削の為、切削負荷が軽減され高能率で加工できる。</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一般的に精度、生産性に優れる為、標準的な歯切り法として使われる</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5786835"/>
                  </a:ext>
                </a:extLst>
              </a:tr>
            </a:tbl>
          </a:graphicData>
        </a:graphic>
      </p:graphicFrame>
      <p:grpSp>
        <p:nvGrpSpPr>
          <p:cNvPr id="15" name="グループ化 14">
            <a:extLst>
              <a:ext uri="{FF2B5EF4-FFF2-40B4-BE49-F238E27FC236}">
                <a16:creationId xmlns:a16="http://schemas.microsoft.com/office/drawing/2014/main" id="{3F946E0E-8AC7-48D9-B302-B2248B07A2F8}"/>
              </a:ext>
            </a:extLst>
          </p:cNvPr>
          <p:cNvGrpSpPr/>
          <p:nvPr/>
        </p:nvGrpSpPr>
        <p:grpSpPr>
          <a:xfrm>
            <a:off x="5135026" y="974382"/>
            <a:ext cx="1478033" cy="912788"/>
            <a:chOff x="7949378" y="1214632"/>
            <a:chExt cx="2449513" cy="1852613"/>
          </a:xfrm>
        </p:grpSpPr>
        <p:pic>
          <p:nvPicPr>
            <p:cNvPr id="16" name="Picture 4" descr="Untitled">
              <a:extLst>
                <a:ext uri="{FF2B5EF4-FFF2-40B4-BE49-F238E27FC236}">
                  <a16:creationId xmlns:a16="http://schemas.microsoft.com/office/drawing/2014/main" id="{B2ED7E11-1E6F-41F4-B3E1-78BA2FCAB184}"/>
                </a:ext>
              </a:extLst>
            </p:cNvPr>
            <p:cNvPicPr>
              <a:picLocks noChangeAspect="1" noChangeArrowheads="1"/>
            </p:cNvPicPr>
            <p:nvPr/>
          </p:nvPicPr>
          <p:blipFill>
            <a:blip r:embed="rId5"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7949378" y="1227332"/>
              <a:ext cx="2449513"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5">
              <a:extLst>
                <a:ext uri="{FF2B5EF4-FFF2-40B4-BE49-F238E27FC236}">
                  <a16:creationId xmlns:a16="http://schemas.microsoft.com/office/drawing/2014/main" id="{B8D40839-CA8F-4A71-A2D2-9F4C6E4B5F79}"/>
                </a:ext>
              </a:extLst>
            </p:cNvPr>
            <p:cNvSpPr txBox="1">
              <a:spLocks noChangeArrowheads="1"/>
            </p:cNvSpPr>
            <p:nvPr/>
          </p:nvSpPr>
          <p:spPr bwMode="auto">
            <a:xfrm>
              <a:off x="9486077" y="1214632"/>
              <a:ext cx="453852" cy="153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a:latin typeface="Times New Roman" panose="02020603050405020304" pitchFamily="18" charset="0"/>
                </a:rPr>
                <a:t>ﾋﾟﾆｵﾝｶｯﾀ</a:t>
              </a:r>
            </a:p>
          </p:txBody>
        </p:sp>
        <p:sp>
          <p:nvSpPr>
            <p:cNvPr id="18" name="Text Box 6">
              <a:extLst>
                <a:ext uri="{FF2B5EF4-FFF2-40B4-BE49-F238E27FC236}">
                  <a16:creationId xmlns:a16="http://schemas.microsoft.com/office/drawing/2014/main" id="{050D7082-F8B6-4CB2-9B04-14D08C47B59B}"/>
                </a:ext>
              </a:extLst>
            </p:cNvPr>
            <p:cNvSpPr txBox="1">
              <a:spLocks noChangeArrowheads="1"/>
            </p:cNvSpPr>
            <p:nvPr/>
          </p:nvSpPr>
          <p:spPr bwMode="auto">
            <a:xfrm>
              <a:off x="8268465" y="1936945"/>
              <a:ext cx="437304" cy="153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a:latin typeface="Times New Roman" panose="02020603050405020304" pitchFamily="18" charset="0"/>
                </a:rPr>
                <a:t>被削歯車</a:t>
              </a:r>
            </a:p>
          </p:txBody>
        </p:sp>
        <p:sp>
          <p:nvSpPr>
            <p:cNvPr id="19" name="Text Box 7">
              <a:extLst>
                <a:ext uri="{FF2B5EF4-FFF2-40B4-BE49-F238E27FC236}">
                  <a16:creationId xmlns:a16="http://schemas.microsoft.com/office/drawing/2014/main" id="{0454977C-EB3A-4EA6-8C9B-47065101686B}"/>
                </a:ext>
              </a:extLst>
            </p:cNvPr>
            <p:cNvSpPr txBox="1">
              <a:spLocks noChangeArrowheads="1"/>
            </p:cNvSpPr>
            <p:nvPr/>
          </p:nvSpPr>
          <p:spPr bwMode="auto">
            <a:xfrm>
              <a:off x="9508302" y="2519557"/>
              <a:ext cx="437304" cy="153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dirty="0">
                  <a:latin typeface="Times New Roman" panose="02020603050405020304" pitchFamily="18" charset="0"/>
                </a:rPr>
                <a:t>仮想歯車</a:t>
              </a:r>
            </a:p>
          </p:txBody>
        </p:sp>
        <p:sp>
          <p:nvSpPr>
            <p:cNvPr id="20" name="Line 8">
              <a:extLst>
                <a:ext uri="{FF2B5EF4-FFF2-40B4-BE49-F238E27FC236}">
                  <a16:creationId xmlns:a16="http://schemas.microsoft.com/office/drawing/2014/main" id="{A03DCC02-FE7E-4F9F-8DCA-3429BB1B86A2}"/>
                </a:ext>
              </a:extLst>
            </p:cNvPr>
            <p:cNvSpPr>
              <a:spLocks noChangeShapeType="1"/>
            </p:cNvSpPr>
            <p:nvPr/>
          </p:nvSpPr>
          <p:spPr bwMode="auto">
            <a:xfrm flipV="1">
              <a:off x="9179691" y="1506732"/>
              <a:ext cx="428625" cy="0"/>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1" name="Line 9">
              <a:extLst>
                <a:ext uri="{FF2B5EF4-FFF2-40B4-BE49-F238E27FC236}">
                  <a16:creationId xmlns:a16="http://schemas.microsoft.com/office/drawing/2014/main" id="{FC2C2B1A-D759-48E1-928F-64518FD0FBEE}"/>
                </a:ext>
              </a:extLst>
            </p:cNvPr>
            <p:cNvSpPr>
              <a:spLocks noChangeShapeType="1"/>
            </p:cNvSpPr>
            <p:nvPr/>
          </p:nvSpPr>
          <p:spPr bwMode="auto">
            <a:xfrm>
              <a:off x="9397178" y="1292420"/>
              <a:ext cx="17463" cy="1544637"/>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2" name="Line 10">
              <a:extLst>
                <a:ext uri="{FF2B5EF4-FFF2-40B4-BE49-F238E27FC236}">
                  <a16:creationId xmlns:a16="http://schemas.microsoft.com/office/drawing/2014/main" id="{8AB231C9-68BC-4789-924F-4C37EEBB4D87}"/>
                </a:ext>
              </a:extLst>
            </p:cNvPr>
            <p:cNvSpPr>
              <a:spLocks noChangeShapeType="1"/>
            </p:cNvSpPr>
            <p:nvPr/>
          </p:nvSpPr>
          <p:spPr bwMode="auto">
            <a:xfrm>
              <a:off x="8785991" y="1533720"/>
              <a:ext cx="11112" cy="59055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3" name="Line 11">
              <a:extLst>
                <a:ext uri="{FF2B5EF4-FFF2-40B4-BE49-F238E27FC236}">
                  <a16:creationId xmlns:a16="http://schemas.microsoft.com/office/drawing/2014/main" id="{3202A8A3-9E92-434C-9EA4-0D19A50528BA}"/>
                </a:ext>
              </a:extLst>
            </p:cNvPr>
            <p:cNvSpPr>
              <a:spLocks noChangeShapeType="1"/>
            </p:cNvSpPr>
            <p:nvPr/>
          </p:nvSpPr>
          <p:spPr bwMode="auto">
            <a:xfrm>
              <a:off x="9108253" y="1975045"/>
              <a:ext cx="0" cy="39370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4" name="Line 12">
              <a:extLst>
                <a:ext uri="{FF2B5EF4-FFF2-40B4-BE49-F238E27FC236}">
                  <a16:creationId xmlns:a16="http://schemas.microsoft.com/office/drawing/2014/main" id="{48BA6636-FAD8-4A2B-9B52-D80FDFB24582}"/>
                </a:ext>
              </a:extLst>
            </p:cNvPr>
            <p:cNvSpPr>
              <a:spLocks noChangeShapeType="1"/>
            </p:cNvSpPr>
            <p:nvPr/>
          </p:nvSpPr>
          <p:spPr bwMode="auto">
            <a:xfrm>
              <a:off x="9151116" y="2006795"/>
              <a:ext cx="7937" cy="461962"/>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5" name="Line 13">
              <a:extLst>
                <a:ext uri="{FF2B5EF4-FFF2-40B4-BE49-F238E27FC236}">
                  <a16:creationId xmlns:a16="http://schemas.microsoft.com/office/drawing/2014/main" id="{5500DF16-B563-4D43-8060-121C548E047D}"/>
                </a:ext>
              </a:extLst>
            </p:cNvPr>
            <p:cNvSpPr>
              <a:spLocks noChangeShapeType="1"/>
            </p:cNvSpPr>
            <p:nvPr/>
          </p:nvSpPr>
          <p:spPr bwMode="auto">
            <a:xfrm>
              <a:off x="9278116" y="1906782"/>
              <a:ext cx="3175" cy="493713"/>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6" name="Line 14">
              <a:extLst>
                <a:ext uri="{FF2B5EF4-FFF2-40B4-BE49-F238E27FC236}">
                  <a16:creationId xmlns:a16="http://schemas.microsoft.com/office/drawing/2014/main" id="{B911FF84-B56F-44BC-BEF4-DA78047C07C2}"/>
                </a:ext>
              </a:extLst>
            </p:cNvPr>
            <p:cNvSpPr>
              <a:spLocks noChangeShapeType="1"/>
            </p:cNvSpPr>
            <p:nvPr/>
          </p:nvSpPr>
          <p:spPr bwMode="auto">
            <a:xfrm flipV="1">
              <a:off x="8244653" y="2219520"/>
              <a:ext cx="430213" cy="0"/>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7" name="Line 15">
              <a:extLst>
                <a:ext uri="{FF2B5EF4-FFF2-40B4-BE49-F238E27FC236}">
                  <a16:creationId xmlns:a16="http://schemas.microsoft.com/office/drawing/2014/main" id="{A0D64031-86BB-407D-A5F2-284796A200E3}"/>
                </a:ext>
              </a:extLst>
            </p:cNvPr>
            <p:cNvSpPr>
              <a:spLocks noChangeShapeType="1"/>
            </p:cNvSpPr>
            <p:nvPr/>
          </p:nvSpPr>
          <p:spPr bwMode="auto">
            <a:xfrm>
              <a:off x="8460553" y="2076645"/>
              <a:ext cx="7938" cy="644525"/>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grpSp>
      <p:grpSp>
        <p:nvGrpSpPr>
          <p:cNvPr id="28" name="グループ化 27">
            <a:extLst>
              <a:ext uri="{FF2B5EF4-FFF2-40B4-BE49-F238E27FC236}">
                <a16:creationId xmlns:a16="http://schemas.microsoft.com/office/drawing/2014/main" id="{D6023F74-670A-4931-9EC1-9DDEDDE8A633}"/>
              </a:ext>
            </a:extLst>
          </p:cNvPr>
          <p:cNvGrpSpPr/>
          <p:nvPr/>
        </p:nvGrpSpPr>
        <p:grpSpPr>
          <a:xfrm>
            <a:off x="7271589" y="881951"/>
            <a:ext cx="1502301" cy="1175084"/>
            <a:chOff x="11633966" y="1235270"/>
            <a:chExt cx="1870075" cy="1874818"/>
          </a:xfrm>
        </p:grpSpPr>
        <p:sp>
          <p:nvSpPr>
            <p:cNvPr id="29" name="Text Box 22">
              <a:extLst>
                <a:ext uri="{FF2B5EF4-FFF2-40B4-BE49-F238E27FC236}">
                  <a16:creationId xmlns:a16="http://schemas.microsoft.com/office/drawing/2014/main" id="{2BBF44A0-0510-444C-A438-66E91FCA3086}"/>
                </a:ext>
              </a:extLst>
            </p:cNvPr>
            <p:cNvSpPr txBox="1">
              <a:spLocks noChangeArrowheads="1"/>
            </p:cNvSpPr>
            <p:nvPr/>
          </p:nvSpPr>
          <p:spPr bwMode="auto">
            <a:xfrm>
              <a:off x="12305478" y="2970407"/>
              <a:ext cx="33839" cy="1396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endParaRPr lang="ja-JP" altLang="ja-JP" sz="525">
                <a:latin typeface="Times New Roman" panose="02020603050405020304" pitchFamily="18" charset="0"/>
              </a:endParaRPr>
            </a:p>
          </p:txBody>
        </p:sp>
        <p:pic>
          <p:nvPicPr>
            <p:cNvPr id="30" name="Picture 18" descr="Untitled">
              <a:extLst>
                <a:ext uri="{FF2B5EF4-FFF2-40B4-BE49-F238E27FC236}">
                  <a16:creationId xmlns:a16="http://schemas.microsoft.com/office/drawing/2014/main" id="{EE64B642-4B43-4271-A73B-FCD19E91D131}"/>
                </a:ext>
              </a:extLst>
            </p:cNvPr>
            <p:cNvPicPr>
              <a:picLocks noChangeAspect="1" noChangeArrowheads="1"/>
            </p:cNvPicPr>
            <p:nvPr/>
          </p:nvPicPr>
          <p:blipFill>
            <a:blip r:embed="rId6" cstate="screen">
              <a:clrChange>
                <a:clrFrom>
                  <a:srgbClr val="FEFEFE"/>
                </a:clrFrom>
                <a:clrTo>
                  <a:srgbClr val="FEFEFE">
                    <a:alpha val="0"/>
                  </a:srgbClr>
                </a:clrTo>
              </a:clrChange>
              <a:extLst>
                <a:ext uri="{28A0092B-C50C-407E-A947-70E740481C1C}">
                  <a14:useLocalDpi xmlns:a14="http://schemas.microsoft.com/office/drawing/2010/main"/>
                </a:ext>
              </a:extLst>
            </a:blip>
            <a:srcRect b="7478"/>
            <a:stretch>
              <a:fillRect/>
            </a:stretch>
          </p:blipFill>
          <p:spPr bwMode="auto">
            <a:xfrm>
              <a:off x="11633966" y="1235270"/>
              <a:ext cx="18700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9">
              <a:extLst>
                <a:ext uri="{FF2B5EF4-FFF2-40B4-BE49-F238E27FC236}">
                  <a16:creationId xmlns:a16="http://schemas.microsoft.com/office/drawing/2014/main" id="{66ADBE63-858F-45E3-80F3-515C8046DECC}"/>
                </a:ext>
              </a:extLst>
            </p:cNvPr>
            <p:cNvSpPr txBox="1">
              <a:spLocks noChangeArrowheads="1"/>
            </p:cNvSpPr>
            <p:nvPr/>
          </p:nvSpPr>
          <p:spPr bwMode="auto">
            <a:xfrm>
              <a:off x="12397553" y="2630683"/>
              <a:ext cx="367350" cy="1396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a:latin typeface="Times New Roman" panose="02020603050405020304" pitchFamily="18" charset="0"/>
                </a:rPr>
                <a:t>被削歯車</a:t>
              </a:r>
            </a:p>
          </p:txBody>
        </p:sp>
        <p:sp>
          <p:nvSpPr>
            <p:cNvPr id="32" name="Text Box 20">
              <a:extLst>
                <a:ext uri="{FF2B5EF4-FFF2-40B4-BE49-F238E27FC236}">
                  <a16:creationId xmlns:a16="http://schemas.microsoft.com/office/drawing/2014/main" id="{84DEB835-45F5-4D29-A945-22BC477E43A1}"/>
                </a:ext>
              </a:extLst>
            </p:cNvPr>
            <p:cNvSpPr txBox="1">
              <a:spLocks noChangeArrowheads="1"/>
            </p:cNvSpPr>
            <p:nvPr/>
          </p:nvSpPr>
          <p:spPr bwMode="auto">
            <a:xfrm>
              <a:off x="12034016" y="1262256"/>
              <a:ext cx="184670" cy="1396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a:latin typeface="Times New Roman" panose="02020603050405020304" pitchFamily="18" charset="0"/>
                </a:rPr>
                <a:t>ホブ</a:t>
              </a:r>
            </a:p>
          </p:txBody>
        </p:sp>
        <p:sp>
          <p:nvSpPr>
            <p:cNvPr id="33" name="Text Box 21">
              <a:extLst>
                <a:ext uri="{FF2B5EF4-FFF2-40B4-BE49-F238E27FC236}">
                  <a16:creationId xmlns:a16="http://schemas.microsoft.com/office/drawing/2014/main" id="{CA560029-37D9-47DB-9AC2-9953A161A5C1}"/>
                </a:ext>
              </a:extLst>
            </p:cNvPr>
            <p:cNvSpPr txBox="1">
              <a:spLocks noChangeArrowheads="1"/>
            </p:cNvSpPr>
            <p:nvPr/>
          </p:nvSpPr>
          <p:spPr bwMode="auto">
            <a:xfrm>
              <a:off x="12761091" y="1254321"/>
              <a:ext cx="430891" cy="1396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a:latin typeface="Times New Roman" panose="02020603050405020304" pitchFamily="18" charset="0"/>
                </a:rPr>
                <a:t>基礎ねじ面</a:t>
              </a:r>
            </a:p>
          </p:txBody>
        </p:sp>
        <p:sp>
          <p:nvSpPr>
            <p:cNvPr id="34" name="Text Box 23">
              <a:extLst>
                <a:ext uri="{FF2B5EF4-FFF2-40B4-BE49-F238E27FC236}">
                  <a16:creationId xmlns:a16="http://schemas.microsoft.com/office/drawing/2014/main" id="{611F09D3-09B9-45E4-BE88-25E95971E187}"/>
                </a:ext>
              </a:extLst>
            </p:cNvPr>
            <p:cNvSpPr txBox="1">
              <a:spLocks noChangeArrowheads="1"/>
            </p:cNvSpPr>
            <p:nvPr/>
          </p:nvSpPr>
          <p:spPr bwMode="auto">
            <a:xfrm>
              <a:off x="13083353" y="2343345"/>
              <a:ext cx="389194" cy="2250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lnSpc>
                  <a:spcPct val="60000"/>
                </a:lnSpc>
                <a:spcBef>
                  <a:spcPct val="50000"/>
                </a:spcBef>
                <a:buClrTx/>
                <a:buSzTx/>
                <a:buFontTx/>
                <a:buNone/>
              </a:pPr>
              <a:r>
                <a:rPr lang="ja-JP" altLang="en-US" sz="525">
                  <a:latin typeface="Times New Roman" panose="02020603050405020304" pitchFamily="18" charset="0"/>
                </a:rPr>
                <a:t>投影輪郭</a:t>
              </a:r>
            </a:p>
            <a:p>
              <a:pPr eaLnBrk="1" hangingPunct="1">
                <a:lnSpc>
                  <a:spcPct val="60000"/>
                </a:lnSpc>
                <a:spcBef>
                  <a:spcPct val="50000"/>
                </a:spcBef>
                <a:buClrTx/>
                <a:buSzTx/>
                <a:buFontTx/>
                <a:buNone/>
              </a:pPr>
              <a:r>
                <a:rPr lang="en-US" altLang="ja-JP" sz="525">
                  <a:latin typeface="Times New Roman" panose="02020603050405020304" pitchFamily="18" charset="0"/>
                </a:rPr>
                <a:t>(</a:t>
              </a:r>
              <a:r>
                <a:rPr lang="ja-JP" altLang="en-US" sz="525">
                  <a:latin typeface="Times New Roman" panose="02020603050405020304" pitchFamily="18" charset="0"/>
                </a:rPr>
                <a:t>切削ﾗｯｸ</a:t>
              </a:r>
              <a:r>
                <a:rPr lang="en-US" altLang="ja-JP" sz="525">
                  <a:latin typeface="Times New Roman" panose="02020603050405020304" pitchFamily="18" charset="0"/>
                </a:rPr>
                <a:t>)</a:t>
              </a:r>
            </a:p>
          </p:txBody>
        </p:sp>
        <p:sp>
          <p:nvSpPr>
            <p:cNvPr id="35" name="Line 24">
              <a:extLst>
                <a:ext uri="{FF2B5EF4-FFF2-40B4-BE49-F238E27FC236}">
                  <a16:creationId xmlns:a16="http://schemas.microsoft.com/office/drawing/2014/main" id="{836F5D3C-17CF-4894-ACDC-991BE2030C80}"/>
                </a:ext>
              </a:extLst>
            </p:cNvPr>
            <p:cNvSpPr>
              <a:spLocks noChangeShapeType="1"/>
            </p:cNvSpPr>
            <p:nvPr/>
          </p:nvSpPr>
          <p:spPr bwMode="auto">
            <a:xfrm>
              <a:off x="12572178" y="2186182"/>
              <a:ext cx="0" cy="719138"/>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p>
              <a:endParaRPr lang="ja-JP" altLang="en-US" sz="1350"/>
            </a:p>
          </p:txBody>
        </p:sp>
        <p:sp>
          <p:nvSpPr>
            <p:cNvPr id="36" name="Line 25">
              <a:extLst>
                <a:ext uri="{FF2B5EF4-FFF2-40B4-BE49-F238E27FC236}">
                  <a16:creationId xmlns:a16="http://schemas.microsoft.com/office/drawing/2014/main" id="{DA12B499-1D53-4660-BE9A-2867187866F1}"/>
                </a:ext>
              </a:extLst>
            </p:cNvPr>
            <p:cNvSpPr>
              <a:spLocks noChangeShapeType="1"/>
            </p:cNvSpPr>
            <p:nvPr/>
          </p:nvSpPr>
          <p:spPr bwMode="auto">
            <a:xfrm>
              <a:off x="11940353" y="2800545"/>
              <a:ext cx="1317625" cy="0"/>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p>
              <a:endParaRPr lang="ja-JP" altLang="en-US" sz="1350"/>
            </a:p>
          </p:txBody>
        </p:sp>
      </p:grpSp>
      <p:pic>
        <p:nvPicPr>
          <p:cNvPr id="37" name="Picture 26" descr="a">
            <a:extLst>
              <a:ext uri="{FF2B5EF4-FFF2-40B4-BE49-F238E27FC236}">
                <a16:creationId xmlns:a16="http://schemas.microsoft.com/office/drawing/2014/main" id="{B290FCD0-04C4-41A4-A6DC-93513C111F9D}"/>
              </a:ext>
            </a:extLst>
          </p:cNvPr>
          <p:cNvPicPr>
            <a:picLocks noChangeAspect="1" noChangeArrowheads="1"/>
          </p:cNvPicPr>
          <p:nvPr/>
        </p:nvPicPr>
        <p:blipFill>
          <a:blip r:embed="rId7"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5591432" y="3288560"/>
            <a:ext cx="566036" cy="374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27" descr="Untitled">
            <a:extLst>
              <a:ext uri="{FF2B5EF4-FFF2-40B4-BE49-F238E27FC236}">
                <a16:creationId xmlns:a16="http://schemas.microsoft.com/office/drawing/2014/main" id="{4EB36C2E-2E80-4C1D-B9E9-EF8F26B3BE81}"/>
              </a:ext>
            </a:extLst>
          </p:cNvPr>
          <p:cNvPicPr>
            <a:picLocks noChangeAspect="1" noChangeArrowheads="1"/>
          </p:cNvPicPr>
          <p:nvPr/>
        </p:nvPicPr>
        <p:blipFill>
          <a:blip r:embed="rId8"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7741316" y="3306682"/>
            <a:ext cx="660696" cy="43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32">
            <a:extLst>
              <a:ext uri="{FF2B5EF4-FFF2-40B4-BE49-F238E27FC236}">
                <a16:creationId xmlns:a16="http://schemas.microsoft.com/office/drawing/2014/main" id="{FEECF7F9-76F2-4EB5-A986-BB641195CA4F}"/>
              </a:ext>
            </a:extLst>
          </p:cNvPr>
          <p:cNvSpPr>
            <a:spLocks noChangeArrowheads="1"/>
          </p:cNvSpPr>
          <p:nvPr/>
        </p:nvSpPr>
        <p:spPr bwMode="auto">
          <a:xfrm>
            <a:off x="3753270" y="450791"/>
            <a:ext cx="178286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50" dirty="0">
                <a:latin typeface="Meiryo UI" panose="020B0604030504040204" pitchFamily="50" charset="-128"/>
                <a:ea typeface="Meiryo UI" panose="020B0604030504040204" pitchFamily="50" charset="-128"/>
              </a:rPr>
              <a:t>(3) </a:t>
            </a:r>
            <a:r>
              <a:rPr lang="ja-JP" altLang="en-US" sz="1050" dirty="0">
                <a:latin typeface="Meiryo UI" panose="020B0604030504040204" pitchFamily="50" charset="-128"/>
                <a:ea typeface="Meiryo UI" panose="020B0604030504040204" pitchFamily="50" charset="-128"/>
              </a:rPr>
              <a:t>ピニオンとホブ歯切の特徴</a:t>
            </a:r>
          </a:p>
        </p:txBody>
      </p:sp>
    </p:spTree>
    <p:extLst>
      <p:ext uri="{BB962C8B-B14F-4D97-AF65-F5344CB8AC3E}">
        <p14:creationId xmlns:p14="http://schemas.microsoft.com/office/powerpoint/2010/main" val="1411681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歯車の加工（シェービング加工）</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16</a:t>
            </a:fld>
            <a:endParaRPr kumimoji="1" lang="ja-JP" altLang="en-US" dirty="0"/>
          </a:p>
        </p:txBody>
      </p:sp>
      <p:sp>
        <p:nvSpPr>
          <p:cNvPr id="6" name="Line 10">
            <a:extLst>
              <a:ext uri="{FF2B5EF4-FFF2-40B4-BE49-F238E27FC236}">
                <a16:creationId xmlns:a16="http://schemas.microsoft.com/office/drawing/2014/main" id="{1DB5DF58-9D63-4BE1-947E-F7DEED79B981}"/>
              </a:ext>
            </a:extLst>
          </p:cNvPr>
          <p:cNvSpPr>
            <a:spLocks noChangeShapeType="1"/>
          </p:cNvSpPr>
          <p:nvPr/>
        </p:nvSpPr>
        <p:spPr bwMode="auto">
          <a:xfrm>
            <a:off x="179285" y="119470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p>
        </p:txBody>
      </p:sp>
      <p:sp>
        <p:nvSpPr>
          <p:cNvPr id="7" name="Rectangle 103">
            <a:extLst>
              <a:ext uri="{FF2B5EF4-FFF2-40B4-BE49-F238E27FC236}">
                <a16:creationId xmlns:a16="http://schemas.microsoft.com/office/drawing/2014/main" id="{C96C1D35-CAFC-435D-B85B-99E392D7E9F8}"/>
              </a:ext>
            </a:extLst>
          </p:cNvPr>
          <p:cNvSpPr>
            <a:spLocks noChangeArrowheads="1"/>
          </p:cNvSpPr>
          <p:nvPr/>
        </p:nvSpPr>
        <p:spPr bwMode="auto">
          <a:xfrm>
            <a:off x="43553" y="466037"/>
            <a:ext cx="146065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50">
                <a:latin typeface="Meiryo UI" panose="020B0604030504040204" pitchFamily="50" charset="-128"/>
                <a:ea typeface="Meiryo UI" panose="020B0604030504040204" pitchFamily="50" charset="-128"/>
              </a:rPr>
              <a:t>(1) </a:t>
            </a:r>
            <a:r>
              <a:rPr lang="ja-JP" altLang="en-US" sz="1050">
                <a:latin typeface="Meiryo UI" panose="020B0604030504040204" pitchFamily="50" charset="-128"/>
                <a:ea typeface="Meiryo UI" panose="020B0604030504040204" pitchFamily="50" charset="-128"/>
              </a:rPr>
              <a:t>カッター各部の名称</a:t>
            </a:r>
          </a:p>
        </p:txBody>
      </p:sp>
      <p:pic>
        <p:nvPicPr>
          <p:cNvPr id="8" name="Picture 104" descr="SVｶｯﾀｰ1">
            <a:extLst>
              <a:ext uri="{FF2B5EF4-FFF2-40B4-BE49-F238E27FC236}">
                <a16:creationId xmlns:a16="http://schemas.microsoft.com/office/drawing/2014/main" id="{75B7E2D3-D245-414E-8BD2-EF4BC067D64B}"/>
              </a:ext>
            </a:extLst>
          </p:cNvPr>
          <p:cNvPicPr>
            <a:picLocks noChangeAspect="1" noChangeArrowheads="1"/>
          </p:cNvPicPr>
          <p:nvPr/>
        </p:nvPicPr>
        <p:blipFill>
          <a:blip r:embed="rId2" cstate="screen">
            <a:clrChange>
              <a:clrFrom>
                <a:srgbClr val="FEFEFE"/>
              </a:clrFrom>
              <a:clrTo>
                <a:srgbClr val="FEFEFE">
                  <a:alpha val="0"/>
                </a:srgbClr>
              </a:clrTo>
            </a:clrChange>
            <a:extLst>
              <a:ext uri="{28A0092B-C50C-407E-A947-70E740481C1C}">
                <a14:useLocalDpi xmlns:a14="http://schemas.microsoft.com/office/drawing/2010/main"/>
              </a:ext>
            </a:extLst>
          </a:blip>
          <a:srcRect r="8298"/>
          <a:stretch>
            <a:fillRect/>
          </a:stretch>
        </p:blipFill>
        <p:spPr>
          <a:xfrm>
            <a:off x="12221" y="550425"/>
            <a:ext cx="2261592" cy="2052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106" descr="SVｶｯﾀｰ2">
            <a:extLst>
              <a:ext uri="{FF2B5EF4-FFF2-40B4-BE49-F238E27FC236}">
                <a16:creationId xmlns:a16="http://schemas.microsoft.com/office/drawing/2014/main" id="{070CBC2A-D8F4-4C24-A00D-45C0556E221D}"/>
              </a:ext>
            </a:extLst>
          </p:cNvPr>
          <p:cNvPicPr>
            <a:picLocks noChangeAspect="1" noChangeArrowheads="1"/>
          </p:cNvPicPr>
          <p:nvPr/>
        </p:nvPicPr>
        <p:blipFill>
          <a:blip r:embed="rId3" cstate="screen">
            <a:clrChange>
              <a:clrFrom>
                <a:srgbClr val="FEFEFE"/>
              </a:clrFrom>
              <a:clrTo>
                <a:srgbClr val="FEFEFE">
                  <a:alpha val="0"/>
                </a:srgbClr>
              </a:clrTo>
            </a:clrChange>
            <a:extLst>
              <a:ext uri="{28A0092B-C50C-407E-A947-70E740481C1C}">
                <a14:useLocalDpi xmlns:a14="http://schemas.microsoft.com/office/drawing/2010/main"/>
              </a:ext>
            </a:extLst>
          </a:blip>
          <a:srcRect t="9406" r="15402" b="10651"/>
          <a:stretch>
            <a:fillRect/>
          </a:stretch>
        </p:blipFill>
        <p:spPr bwMode="auto">
          <a:xfrm>
            <a:off x="1693366" y="632775"/>
            <a:ext cx="2106215" cy="166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8" descr="SVｶｯﾀｰ3">
            <a:extLst>
              <a:ext uri="{FF2B5EF4-FFF2-40B4-BE49-F238E27FC236}">
                <a16:creationId xmlns:a16="http://schemas.microsoft.com/office/drawing/2014/main" id="{00D75E51-0FD6-403F-8FCC-FA214F76FE1B}"/>
              </a:ext>
            </a:extLst>
          </p:cNvPr>
          <p:cNvPicPr>
            <a:picLocks noChangeAspect="1" noChangeArrowheads="1"/>
          </p:cNvPicPr>
          <p:nvPr/>
        </p:nvPicPr>
        <p:blipFill>
          <a:blip r:embed="rId4" cstate="screen">
            <a:clrChange>
              <a:clrFrom>
                <a:srgbClr val="FEFEFE"/>
              </a:clrFrom>
              <a:clrTo>
                <a:srgbClr val="FEFEFE">
                  <a:alpha val="0"/>
                </a:srgbClr>
              </a:clrTo>
            </a:clrChange>
            <a:extLst>
              <a:ext uri="{28A0092B-C50C-407E-A947-70E740481C1C}">
                <a14:useLocalDpi xmlns:a14="http://schemas.microsoft.com/office/drawing/2010/main"/>
              </a:ext>
            </a:extLst>
          </a:blip>
          <a:srcRect l="1654" t="15051" r="5154"/>
          <a:stretch>
            <a:fillRect/>
          </a:stretch>
        </p:blipFill>
        <p:spPr bwMode="auto">
          <a:xfrm>
            <a:off x="144322" y="2416437"/>
            <a:ext cx="3421512" cy="125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5" descr="SVｶｯﾀｰ5">
            <a:extLst>
              <a:ext uri="{FF2B5EF4-FFF2-40B4-BE49-F238E27FC236}">
                <a16:creationId xmlns:a16="http://schemas.microsoft.com/office/drawing/2014/main" id="{7FA4AA5F-8BC2-4AC8-93F3-8EF818E8C8A9}"/>
              </a:ext>
            </a:extLst>
          </p:cNvPr>
          <p:cNvPicPr>
            <a:picLocks noChangeAspect="1" noChangeArrowheads="1"/>
          </p:cNvPicPr>
          <p:nvPr/>
        </p:nvPicPr>
        <p:blipFill>
          <a:blip r:embed="rId5" cstate="screen">
            <a:clrChange>
              <a:clrFrom>
                <a:srgbClr val="FEFEFE"/>
              </a:clrFrom>
              <a:clrTo>
                <a:srgbClr val="FEFEFE">
                  <a:alpha val="0"/>
                </a:srgbClr>
              </a:clrTo>
            </a:clrChange>
            <a:extLst>
              <a:ext uri="{28A0092B-C50C-407E-A947-70E740481C1C}">
                <a14:useLocalDpi xmlns:a14="http://schemas.microsoft.com/office/drawing/2010/main"/>
              </a:ext>
            </a:extLst>
          </a:blip>
          <a:srcRect l="43016" t="2840" r="9181" b="3395"/>
          <a:stretch>
            <a:fillRect/>
          </a:stretch>
        </p:blipFill>
        <p:spPr bwMode="auto">
          <a:xfrm>
            <a:off x="2082173" y="3573516"/>
            <a:ext cx="1685807" cy="15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7" descr="SVｶｯﾀｰ6">
            <a:extLst>
              <a:ext uri="{FF2B5EF4-FFF2-40B4-BE49-F238E27FC236}">
                <a16:creationId xmlns:a16="http://schemas.microsoft.com/office/drawing/2014/main" id="{ED842289-5F09-4E0D-8362-62CE1E3622B3}"/>
              </a:ext>
            </a:extLst>
          </p:cNvPr>
          <p:cNvPicPr>
            <a:picLocks noChangeAspect="1" noChangeArrowheads="1"/>
          </p:cNvPicPr>
          <p:nvPr/>
        </p:nvPicPr>
        <p:blipFill>
          <a:blip r:embed="rId6" cstate="screen">
            <a:clrChange>
              <a:clrFrom>
                <a:srgbClr val="FEFEFE"/>
              </a:clrFrom>
              <a:clrTo>
                <a:srgbClr val="FEFEFE">
                  <a:alpha val="0"/>
                </a:srgbClr>
              </a:clrTo>
            </a:clrChange>
            <a:extLst>
              <a:ext uri="{28A0092B-C50C-407E-A947-70E740481C1C}">
                <a14:useLocalDpi xmlns:a14="http://schemas.microsoft.com/office/drawing/2010/main"/>
              </a:ext>
            </a:extLst>
          </a:blip>
          <a:srcRect l="6322" t="9383" r="52046" b="9383"/>
          <a:stretch>
            <a:fillRect/>
          </a:stretch>
        </p:blipFill>
        <p:spPr bwMode="auto">
          <a:xfrm>
            <a:off x="692168" y="3663943"/>
            <a:ext cx="1520960" cy="1447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AB2459E5-4310-4D31-A21F-186788677DBD}"/>
              </a:ext>
            </a:extLst>
          </p:cNvPr>
          <p:cNvSpPr>
            <a:spLocks noChangeArrowheads="1"/>
          </p:cNvSpPr>
          <p:nvPr/>
        </p:nvSpPr>
        <p:spPr bwMode="auto">
          <a:xfrm>
            <a:off x="3631138" y="453044"/>
            <a:ext cx="125386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100" dirty="0">
                <a:latin typeface="Meiryo UI" panose="020B0604030504040204" pitchFamily="50" charset="-128"/>
                <a:ea typeface="Meiryo UI" panose="020B0604030504040204" pitchFamily="50" charset="-128"/>
              </a:rPr>
              <a:t>(2) </a:t>
            </a:r>
            <a:r>
              <a:rPr lang="ja-JP" altLang="en-US" sz="1100" dirty="0">
                <a:latin typeface="Meiryo UI" panose="020B0604030504040204" pitchFamily="50" charset="-128"/>
                <a:ea typeface="Meiryo UI" panose="020B0604030504040204" pitchFamily="50" charset="-128"/>
              </a:rPr>
              <a:t>ｼｪｰビング方式</a:t>
            </a:r>
          </a:p>
        </p:txBody>
      </p:sp>
      <p:graphicFrame>
        <p:nvGraphicFramePr>
          <p:cNvPr id="14" name="表 13">
            <a:extLst>
              <a:ext uri="{FF2B5EF4-FFF2-40B4-BE49-F238E27FC236}">
                <a16:creationId xmlns:a16="http://schemas.microsoft.com/office/drawing/2014/main" id="{EC809320-F306-4CB1-99C2-708B0EFFE8E2}"/>
              </a:ext>
            </a:extLst>
          </p:cNvPr>
          <p:cNvGraphicFramePr>
            <a:graphicFrameLocks noGrp="1"/>
          </p:cNvGraphicFramePr>
          <p:nvPr>
            <p:extLst>
              <p:ext uri="{D42A27DB-BD31-4B8C-83A1-F6EECF244321}">
                <p14:modId xmlns:p14="http://schemas.microsoft.com/office/powerpoint/2010/main" val="984949016"/>
              </p:ext>
            </p:extLst>
          </p:nvPr>
        </p:nvGraphicFramePr>
        <p:xfrm>
          <a:off x="3758779" y="749273"/>
          <a:ext cx="5373000" cy="4196550"/>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1341279974"/>
                    </a:ext>
                  </a:extLst>
                </a:gridCol>
                <a:gridCol w="1134000">
                  <a:extLst>
                    <a:ext uri="{9D8B030D-6E8A-4147-A177-3AD203B41FA5}">
                      <a16:colId xmlns:a16="http://schemas.microsoft.com/office/drawing/2014/main" val="302425151"/>
                    </a:ext>
                  </a:extLst>
                </a:gridCol>
                <a:gridCol w="1134000">
                  <a:extLst>
                    <a:ext uri="{9D8B030D-6E8A-4147-A177-3AD203B41FA5}">
                      <a16:colId xmlns:a16="http://schemas.microsoft.com/office/drawing/2014/main" val="4046900684"/>
                    </a:ext>
                  </a:extLst>
                </a:gridCol>
                <a:gridCol w="1134000">
                  <a:extLst>
                    <a:ext uri="{9D8B030D-6E8A-4147-A177-3AD203B41FA5}">
                      <a16:colId xmlns:a16="http://schemas.microsoft.com/office/drawing/2014/main" val="755361080"/>
                    </a:ext>
                  </a:extLst>
                </a:gridCol>
                <a:gridCol w="1134000">
                  <a:extLst>
                    <a:ext uri="{9D8B030D-6E8A-4147-A177-3AD203B41FA5}">
                      <a16:colId xmlns:a16="http://schemas.microsoft.com/office/drawing/2014/main" val="578727990"/>
                    </a:ext>
                  </a:extLst>
                </a:gridCol>
              </a:tblGrid>
              <a:tr h="27813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シェービング方式</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コンベンショナル</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アンダーパス</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ダイヤｺﾞﾅﾙ</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プランジカット</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8662994"/>
                  </a:ext>
                </a:extLst>
              </a:tr>
              <a:tr h="57150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用途</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最も一般的な加工法で歯幅の広い歯車や大型歯車の加工に適する</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カッタ幅より少しは幅の広い歯車の加工に用いれれる量産加工に適する</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段付き歯車等の加工に用いられる</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量産歯車の高能率加工に適する</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7985501"/>
                  </a:ext>
                </a:extLst>
              </a:tr>
              <a:tr h="82296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加工時間　　（参考）</a:t>
                      </a:r>
                      <a:r>
                        <a:rPr kumimoji="1" lang="en-US" altLang="ja-JP" sz="800" b="0" dirty="0">
                          <a:solidFill>
                            <a:schemeClr val="tx1"/>
                          </a:solidFill>
                          <a:latin typeface="Meiryo UI" panose="020B0604030504040204" pitchFamily="50" charset="-128"/>
                          <a:ea typeface="Meiryo UI" panose="020B0604030504040204" pitchFamily="50" charset="-128"/>
                        </a:rPr>
                        <a:t>m3</a:t>
                      </a:r>
                      <a:r>
                        <a:rPr kumimoji="1" lang="ja-JP" altLang="en-US" sz="800" b="0" dirty="0">
                          <a:solidFill>
                            <a:schemeClr val="tx1"/>
                          </a:solidFill>
                          <a:latin typeface="Meiryo UI" panose="020B0604030504040204" pitchFamily="50" charset="-128"/>
                          <a:ea typeface="Meiryo UI" panose="020B0604030504040204" pitchFamily="50" charset="-128"/>
                        </a:rPr>
                        <a:t> </a:t>
                      </a:r>
                      <a:r>
                        <a:rPr kumimoji="1" lang="en-US" altLang="ja-JP" sz="800" b="0" dirty="0">
                          <a:solidFill>
                            <a:schemeClr val="tx1"/>
                          </a:solidFill>
                          <a:latin typeface="Meiryo UI" panose="020B0604030504040204" pitchFamily="50" charset="-128"/>
                          <a:ea typeface="Meiryo UI" panose="020B0604030504040204" pitchFamily="50" charset="-128"/>
                        </a:rPr>
                        <a:t>PA20°NT30 </a:t>
                      </a:r>
                      <a:r>
                        <a:rPr kumimoji="1" lang="ja-JP" altLang="en-US" sz="800" b="0" dirty="0">
                          <a:solidFill>
                            <a:schemeClr val="tx1"/>
                          </a:solidFill>
                          <a:latin typeface="Meiryo UI" panose="020B0604030504040204" pitchFamily="50" charset="-128"/>
                          <a:ea typeface="Meiryo UI" panose="020B0604030504040204" pitchFamily="50" charset="-128"/>
                        </a:rPr>
                        <a:t>幅</a:t>
                      </a:r>
                      <a:r>
                        <a:rPr kumimoji="1" lang="en-US" altLang="ja-JP" sz="800" b="0" dirty="0">
                          <a:solidFill>
                            <a:schemeClr val="tx1"/>
                          </a:solidFill>
                          <a:latin typeface="Meiryo UI" panose="020B0604030504040204" pitchFamily="50" charset="-128"/>
                          <a:ea typeface="Meiryo UI" panose="020B0604030504040204" pitchFamily="50" charset="-128"/>
                        </a:rPr>
                        <a:t>20 </a:t>
                      </a:r>
                      <a:r>
                        <a:rPr kumimoji="1" lang="ja-JP" altLang="en-US" sz="800" b="0" dirty="0">
                          <a:solidFill>
                            <a:schemeClr val="tx1"/>
                          </a:solidFill>
                          <a:latin typeface="Meiryo UI" panose="020B0604030504040204" pitchFamily="50" charset="-128"/>
                          <a:ea typeface="Meiryo UI" panose="020B0604030504040204" pitchFamily="50" charset="-128"/>
                        </a:rPr>
                        <a:t>ギヤを</a:t>
                      </a:r>
                      <a:r>
                        <a:rPr kumimoji="1" lang="en-US" altLang="ja-JP" sz="800" b="0" dirty="0">
                          <a:solidFill>
                            <a:schemeClr val="tx1"/>
                          </a:solidFill>
                          <a:latin typeface="Meiryo UI" panose="020B0604030504040204" pitchFamily="50" charset="-128"/>
                          <a:ea typeface="Meiryo UI" panose="020B0604030504040204" pitchFamily="50" charset="-128"/>
                        </a:rPr>
                        <a:t>3</a:t>
                      </a:r>
                      <a:r>
                        <a:rPr kumimoji="1" lang="ja-JP" altLang="en-US" sz="800" b="0" dirty="0">
                          <a:solidFill>
                            <a:schemeClr val="tx1"/>
                          </a:solidFill>
                          <a:latin typeface="Meiryo UI" panose="020B0604030504040204" pitchFamily="50" charset="-128"/>
                          <a:ea typeface="Meiryo UI" panose="020B0604030504040204" pitchFamily="50" charset="-128"/>
                        </a:rPr>
                        <a:t>往復加工（　）は２往復</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en-US" altLang="ja-JP" sz="800" b="0" dirty="0">
                          <a:solidFill>
                            <a:schemeClr val="tx1"/>
                          </a:solidFill>
                          <a:latin typeface="Meiryo UI" panose="020B0604030504040204" pitchFamily="50" charset="-128"/>
                          <a:ea typeface="Meiryo UI" panose="020B0604030504040204" pitchFamily="50" charset="-128"/>
                        </a:rPr>
                        <a:t>95</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100″</a:t>
                      </a:r>
                    </a:p>
                    <a:p>
                      <a:pPr algn="ct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65</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70″</a:t>
                      </a:r>
                      <a:r>
                        <a:rPr kumimoji="1" lang="ja-JP" altLang="en-US" sz="8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kumimoji="1" lang="en-US" altLang="ja-JP" sz="800" b="0" dirty="0">
                        <a:solidFill>
                          <a:schemeClr val="tx1"/>
                        </a:solidFill>
                        <a:latin typeface="Meiryo UI" panose="020B0604030504040204" pitchFamily="50" charset="-128"/>
                        <a:ea typeface="Meiryo UI" panose="020B0604030504040204" pitchFamily="50" charset="-128"/>
                      </a:endParaRPr>
                    </a:p>
                    <a:p>
                      <a:pPr algn="ctr"/>
                      <a:r>
                        <a:rPr kumimoji="1" lang="en-US" altLang="ja-JP" sz="800" b="0" dirty="0">
                          <a:solidFill>
                            <a:schemeClr val="tx1"/>
                          </a:solidFill>
                          <a:latin typeface="Meiryo UI" panose="020B0604030504040204" pitchFamily="50" charset="-128"/>
                          <a:ea typeface="Meiryo UI" panose="020B0604030504040204" pitchFamily="50" charset="-128"/>
                        </a:rPr>
                        <a:t>60</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65″</a:t>
                      </a:r>
                    </a:p>
                    <a:p>
                      <a:pPr algn="ct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40</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45″</a:t>
                      </a:r>
                      <a:r>
                        <a:rPr kumimoji="1" lang="ja-JP" altLang="en-US" sz="800" b="0" dirty="0">
                          <a:solidFill>
                            <a:schemeClr val="tx1"/>
                          </a:solidFill>
                          <a:latin typeface="Meiryo UI" panose="020B0604030504040204" pitchFamily="50" charset="-128"/>
                          <a:ea typeface="Meiryo UI" panose="020B0604030504040204" pitchFamily="50" charset="-128"/>
                        </a:rPr>
                        <a:t>）</a:t>
                      </a:r>
                    </a:p>
                    <a:p>
                      <a:pPr algn="ct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kumimoji="1" lang="en-US" altLang="ja-JP" sz="800" b="0" dirty="0">
                        <a:solidFill>
                          <a:schemeClr val="tx1"/>
                        </a:solidFill>
                        <a:latin typeface="Meiryo UI" panose="020B0604030504040204" pitchFamily="50" charset="-128"/>
                        <a:ea typeface="Meiryo UI" panose="020B0604030504040204" pitchFamily="50" charset="-128"/>
                      </a:endParaRPr>
                    </a:p>
                    <a:p>
                      <a:pPr algn="ctr"/>
                      <a:r>
                        <a:rPr kumimoji="1" lang="en-US" altLang="ja-JP" sz="800" b="0" dirty="0">
                          <a:solidFill>
                            <a:schemeClr val="tx1"/>
                          </a:solidFill>
                          <a:latin typeface="Meiryo UI" panose="020B0604030504040204" pitchFamily="50" charset="-128"/>
                          <a:ea typeface="Meiryo UI" panose="020B0604030504040204" pitchFamily="50" charset="-128"/>
                        </a:rPr>
                        <a:t>60</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65″</a:t>
                      </a:r>
                    </a:p>
                    <a:p>
                      <a:pPr algn="ct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40</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45″</a:t>
                      </a:r>
                      <a:r>
                        <a:rPr kumimoji="1" lang="ja-JP" altLang="en-US" sz="800" b="0" dirty="0">
                          <a:solidFill>
                            <a:schemeClr val="tx1"/>
                          </a:solidFill>
                          <a:latin typeface="Meiryo UI" panose="020B0604030504040204" pitchFamily="50" charset="-128"/>
                          <a:ea typeface="Meiryo UI" panose="020B0604030504040204" pitchFamily="50" charset="-128"/>
                        </a:rPr>
                        <a:t>）</a:t>
                      </a:r>
                    </a:p>
                    <a:p>
                      <a:pPr algn="ct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kumimoji="1" lang="en-US" altLang="ja-JP" sz="800" b="0" dirty="0">
                        <a:solidFill>
                          <a:schemeClr val="tx1"/>
                        </a:solidFill>
                        <a:latin typeface="Meiryo UI" panose="020B0604030504040204" pitchFamily="50" charset="-128"/>
                        <a:ea typeface="Meiryo UI" panose="020B0604030504040204" pitchFamily="50" charset="-128"/>
                      </a:endParaRPr>
                    </a:p>
                    <a:p>
                      <a:pPr algn="ctr"/>
                      <a:r>
                        <a:rPr kumimoji="1" lang="en-US" altLang="ja-JP" sz="800" b="0" dirty="0">
                          <a:solidFill>
                            <a:schemeClr val="tx1"/>
                          </a:solidFill>
                          <a:latin typeface="Meiryo UI" panose="020B0604030504040204" pitchFamily="50" charset="-128"/>
                          <a:ea typeface="Meiryo UI" panose="020B0604030504040204" pitchFamily="50" charset="-128"/>
                        </a:rPr>
                        <a:t>25</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30″</a:t>
                      </a:r>
                    </a:p>
                    <a:p>
                      <a:pPr algn="ctr"/>
                      <a:endParaRPr kumimoji="1" lang="ja-JP" altLang="en-US" sz="800" b="0" dirty="0">
                        <a:solidFill>
                          <a:schemeClr val="tx1"/>
                        </a:solidFill>
                        <a:latin typeface="Meiryo UI" panose="020B0604030504040204" pitchFamily="50" charset="-128"/>
                        <a:ea typeface="Meiryo UI" panose="020B0604030504040204" pitchFamily="50" charset="-128"/>
                      </a:endParaRPr>
                    </a:p>
                    <a:p>
                      <a:pPr algn="ct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9104139"/>
                  </a:ext>
                </a:extLst>
              </a:tr>
              <a:tr h="82296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特徴</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・歯車軸方向に送る</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・送り長さは歯車の歯幅とほぼ同一</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・歯車軸に対して斜め方向に送る</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・送り長さは歯車の歯幅より短い</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・歯車軸に対して垂直方向に送る</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・送り長さは左記２方向より短い</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・デファレンシャルセレーション</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・インフイードのみ</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・デファレンシャルセレーション</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9533056"/>
                  </a:ext>
                </a:extLst>
              </a:tr>
              <a:tr h="170100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概要図</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2688699"/>
                  </a:ext>
                </a:extLst>
              </a:tr>
            </a:tbl>
          </a:graphicData>
        </a:graphic>
      </p:graphicFrame>
      <p:pic>
        <p:nvPicPr>
          <p:cNvPr id="15" name="Picture 19" descr="ｱﾝﾀﾞｰﾊﾟｽ">
            <a:extLst>
              <a:ext uri="{FF2B5EF4-FFF2-40B4-BE49-F238E27FC236}">
                <a16:creationId xmlns:a16="http://schemas.microsoft.com/office/drawing/2014/main" id="{992DE920-9542-4E3A-A8F8-C0283E30AA89}"/>
              </a:ext>
            </a:extLst>
          </p:cNvPr>
          <p:cNvPicPr>
            <a:picLocks noChangeAspect="1" noChangeArrowheads="1"/>
          </p:cNvPicPr>
          <p:nvPr/>
        </p:nvPicPr>
        <p:blipFill>
          <a:blip r:embed="rId7"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a:xfrm>
            <a:off x="5734512" y="3270635"/>
            <a:ext cx="1231106" cy="14549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 name="Picture 21" descr="ｺﾝﾍﾞﾝｼｮﾅﾙ">
            <a:extLst>
              <a:ext uri="{FF2B5EF4-FFF2-40B4-BE49-F238E27FC236}">
                <a16:creationId xmlns:a16="http://schemas.microsoft.com/office/drawing/2014/main" id="{E4791B94-9AD1-4BA8-8F94-98E1BB00930C}"/>
              </a:ext>
            </a:extLst>
          </p:cNvPr>
          <p:cNvPicPr>
            <a:picLocks noChangeAspect="1" noChangeArrowheads="1"/>
          </p:cNvPicPr>
          <p:nvPr/>
        </p:nvPicPr>
        <p:blipFill>
          <a:blip r:embed="rId8" cstate="screen">
            <a:clrChange>
              <a:clrFrom>
                <a:srgbClr val="FEFEFE"/>
              </a:clrFrom>
              <a:clrTo>
                <a:srgbClr val="FEFEFE">
                  <a:alpha val="0"/>
                </a:srgbClr>
              </a:clrTo>
            </a:clrChange>
            <a:extLst>
              <a:ext uri="{28A0092B-C50C-407E-A947-70E740481C1C}">
                <a14:useLocalDpi xmlns:a14="http://schemas.microsoft.com/office/drawing/2010/main"/>
              </a:ext>
            </a:extLst>
          </a:blip>
          <a:srcRect t="2455"/>
          <a:stretch>
            <a:fillRect/>
          </a:stretch>
        </p:blipFill>
        <p:spPr bwMode="auto">
          <a:xfrm>
            <a:off x="4566103" y="3305759"/>
            <a:ext cx="1178719" cy="13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3" descr="ﾀﾞｲﾔｺﾞﾅﾙ">
            <a:extLst>
              <a:ext uri="{FF2B5EF4-FFF2-40B4-BE49-F238E27FC236}">
                <a16:creationId xmlns:a16="http://schemas.microsoft.com/office/drawing/2014/main" id="{B7566F15-E3D8-4ACD-BBC6-89EF47DC51AC}"/>
              </a:ext>
            </a:extLst>
          </p:cNvPr>
          <p:cNvPicPr>
            <a:picLocks noChangeAspect="1" noChangeArrowheads="1"/>
          </p:cNvPicPr>
          <p:nvPr/>
        </p:nvPicPr>
        <p:blipFill>
          <a:blip r:embed="rId9" cstate="screen">
            <a:clrChange>
              <a:clrFrom>
                <a:srgbClr val="FEFEFE"/>
              </a:clrFrom>
              <a:clrTo>
                <a:srgbClr val="FEFEFE">
                  <a:alpha val="0"/>
                </a:srgbClr>
              </a:clrTo>
            </a:clrChange>
            <a:extLst>
              <a:ext uri="{28A0092B-C50C-407E-A947-70E740481C1C}">
                <a14:useLocalDpi xmlns:a14="http://schemas.microsoft.com/office/drawing/2010/main"/>
              </a:ext>
            </a:extLst>
          </a:blip>
          <a:srcRect b="3526"/>
          <a:stretch>
            <a:fillRect/>
          </a:stretch>
        </p:blipFill>
        <p:spPr bwMode="auto">
          <a:xfrm>
            <a:off x="6913231" y="3314595"/>
            <a:ext cx="1163241" cy="132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ﾌﾟﾗﾝｼﾞ">
            <a:extLst>
              <a:ext uri="{FF2B5EF4-FFF2-40B4-BE49-F238E27FC236}">
                <a16:creationId xmlns:a16="http://schemas.microsoft.com/office/drawing/2014/main" id="{9C826D7E-0BC5-4EDE-953C-4BD2C2AEAD60}"/>
              </a:ext>
            </a:extLst>
          </p:cNvPr>
          <p:cNvPicPr>
            <a:picLocks noChangeAspect="1" noChangeArrowheads="1"/>
          </p:cNvPicPr>
          <p:nvPr/>
        </p:nvPicPr>
        <p:blipFill>
          <a:blip r:embed="rId10" cstate="screen">
            <a:clrChange>
              <a:clrFrom>
                <a:srgbClr val="FEFEFE"/>
              </a:clrFrom>
              <a:clrTo>
                <a:srgbClr val="FEFEFE">
                  <a:alpha val="0"/>
                </a:srgbClr>
              </a:clrTo>
            </a:clrChange>
            <a:extLst>
              <a:ext uri="{28A0092B-C50C-407E-A947-70E740481C1C}">
                <a14:useLocalDpi xmlns:a14="http://schemas.microsoft.com/office/drawing/2010/main"/>
              </a:ext>
            </a:extLst>
          </a:blip>
          <a:srcRect b="5913"/>
          <a:stretch>
            <a:fillRect/>
          </a:stretch>
        </p:blipFill>
        <p:spPr bwMode="auto">
          <a:xfrm>
            <a:off x="7947674" y="3311929"/>
            <a:ext cx="1199489" cy="128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5454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表 42">
            <a:extLst>
              <a:ext uri="{FF2B5EF4-FFF2-40B4-BE49-F238E27FC236}">
                <a16:creationId xmlns:a16="http://schemas.microsoft.com/office/drawing/2014/main" id="{D9DDF818-E488-4DAB-B496-5D407B423977}"/>
              </a:ext>
            </a:extLst>
          </p:cNvPr>
          <p:cNvGraphicFramePr>
            <a:graphicFrameLocks noGrp="1"/>
          </p:cNvGraphicFramePr>
          <p:nvPr>
            <p:extLst>
              <p:ext uri="{D42A27DB-BD31-4B8C-83A1-F6EECF244321}">
                <p14:modId xmlns:p14="http://schemas.microsoft.com/office/powerpoint/2010/main" val="3958704446"/>
              </p:ext>
            </p:extLst>
          </p:nvPr>
        </p:nvGraphicFramePr>
        <p:xfrm>
          <a:off x="7566003" y="504752"/>
          <a:ext cx="1510081" cy="4532040"/>
        </p:xfrm>
        <a:graphic>
          <a:graphicData uri="http://schemas.openxmlformats.org/drawingml/2006/table">
            <a:tbl>
              <a:tblPr firstRow="1" bandRow="1">
                <a:tableStyleId>{5C22544A-7EE6-4342-B048-85BDC9FD1C3A}</a:tableStyleId>
              </a:tblPr>
              <a:tblGrid>
                <a:gridCol w="1510081">
                  <a:extLst>
                    <a:ext uri="{9D8B030D-6E8A-4147-A177-3AD203B41FA5}">
                      <a16:colId xmlns:a16="http://schemas.microsoft.com/office/drawing/2014/main" val="2785487809"/>
                    </a:ext>
                  </a:extLst>
                </a:gridCol>
              </a:tblGrid>
              <a:tr h="320040">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研削砥石及びフランジ</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5234920"/>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018300"/>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6117255"/>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8935585"/>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1096569"/>
                  </a:ext>
                </a:extLst>
              </a:tr>
            </a:tbl>
          </a:graphicData>
        </a:graphic>
      </p:graphicFrame>
      <p:sp>
        <p:nvSpPr>
          <p:cNvPr id="5" name="タイトル 4"/>
          <p:cNvSpPr>
            <a:spLocks noGrp="1"/>
          </p:cNvSpPr>
          <p:nvPr>
            <p:ph type="title"/>
          </p:nvPr>
        </p:nvSpPr>
        <p:spPr/>
        <p:txBody>
          <a:bodyPr/>
          <a:lstStyle/>
          <a:p>
            <a:r>
              <a:rPr kumimoji="1" lang="ja-JP" altLang="en-US" dirty="0"/>
              <a:t>歯車の加工（ギヤ　グライディング）</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17</a:t>
            </a:fld>
            <a:endParaRPr kumimoji="1" lang="ja-JP" altLang="en-US" dirty="0"/>
          </a:p>
        </p:txBody>
      </p:sp>
      <p:graphicFrame>
        <p:nvGraphicFramePr>
          <p:cNvPr id="6" name="表 5">
            <a:extLst>
              <a:ext uri="{FF2B5EF4-FFF2-40B4-BE49-F238E27FC236}">
                <a16:creationId xmlns:a16="http://schemas.microsoft.com/office/drawing/2014/main" id="{DA3C88CE-EBC5-4415-93EF-BC7B5E8AC638}"/>
              </a:ext>
            </a:extLst>
          </p:cNvPr>
          <p:cNvGraphicFramePr>
            <a:graphicFrameLocks noGrp="1"/>
          </p:cNvGraphicFramePr>
          <p:nvPr>
            <p:extLst>
              <p:ext uri="{D42A27DB-BD31-4B8C-83A1-F6EECF244321}">
                <p14:modId xmlns:p14="http://schemas.microsoft.com/office/powerpoint/2010/main" val="2157644339"/>
              </p:ext>
            </p:extLst>
          </p:nvPr>
        </p:nvGraphicFramePr>
        <p:xfrm>
          <a:off x="6158040" y="502629"/>
          <a:ext cx="1345697" cy="4532040"/>
        </p:xfrm>
        <a:graphic>
          <a:graphicData uri="http://schemas.openxmlformats.org/drawingml/2006/table">
            <a:tbl>
              <a:tblPr firstRow="1" bandRow="1">
                <a:tableStyleId>{5C22544A-7EE6-4342-B048-85BDC9FD1C3A}</a:tableStyleId>
              </a:tblPr>
              <a:tblGrid>
                <a:gridCol w="1345697">
                  <a:extLst>
                    <a:ext uri="{9D8B030D-6E8A-4147-A177-3AD203B41FA5}">
                      <a16:colId xmlns:a16="http://schemas.microsoft.com/office/drawing/2014/main" val="2785487809"/>
                    </a:ext>
                  </a:extLst>
                </a:gridCol>
              </a:tblGrid>
              <a:tr h="320040">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ダイヤモンドドレス工具の種類</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5234920"/>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018300"/>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6117255"/>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8935585"/>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1096569"/>
                  </a:ext>
                </a:extLst>
              </a:tr>
            </a:tbl>
          </a:graphicData>
        </a:graphic>
      </p:graphicFrame>
      <p:sp>
        <p:nvSpPr>
          <p:cNvPr id="7" name="Line 10">
            <a:extLst>
              <a:ext uri="{FF2B5EF4-FFF2-40B4-BE49-F238E27FC236}">
                <a16:creationId xmlns:a16="http://schemas.microsoft.com/office/drawing/2014/main" id="{77A094AB-ACA3-4449-97D2-D80E09E276BC}"/>
              </a:ext>
            </a:extLst>
          </p:cNvPr>
          <p:cNvSpPr>
            <a:spLocks noChangeShapeType="1"/>
          </p:cNvSpPr>
          <p:nvPr/>
        </p:nvSpPr>
        <p:spPr bwMode="auto">
          <a:xfrm>
            <a:off x="184136" y="1193704"/>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sz="1350"/>
          </a:p>
        </p:txBody>
      </p:sp>
      <p:sp>
        <p:nvSpPr>
          <p:cNvPr id="8" name="Rectangle 16">
            <a:extLst>
              <a:ext uri="{FF2B5EF4-FFF2-40B4-BE49-F238E27FC236}">
                <a16:creationId xmlns:a16="http://schemas.microsoft.com/office/drawing/2014/main" id="{9453BAA4-B809-4D3C-9081-6CE8D84172E2}"/>
              </a:ext>
            </a:extLst>
          </p:cNvPr>
          <p:cNvSpPr>
            <a:spLocks noChangeArrowheads="1"/>
          </p:cNvSpPr>
          <p:nvPr/>
        </p:nvSpPr>
        <p:spPr bwMode="auto">
          <a:xfrm>
            <a:off x="32837" y="454569"/>
            <a:ext cx="138371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50" b="1" dirty="0">
                <a:latin typeface="Meiryo UI" panose="020B0604030504040204" pitchFamily="50" charset="-128"/>
                <a:ea typeface="Meiryo UI" panose="020B0604030504040204" pitchFamily="50" charset="-128"/>
              </a:rPr>
              <a:t>(1) </a:t>
            </a:r>
            <a:r>
              <a:rPr lang="ja-JP" altLang="en-US" sz="1050" b="1" dirty="0">
                <a:latin typeface="Meiryo UI" panose="020B0604030504040204" pitchFamily="50" charset="-128"/>
                <a:ea typeface="Meiryo UI" panose="020B0604030504040204" pitchFamily="50" charset="-128"/>
              </a:rPr>
              <a:t>歯車研削の理論</a:t>
            </a:r>
          </a:p>
        </p:txBody>
      </p:sp>
      <p:sp>
        <p:nvSpPr>
          <p:cNvPr id="9" name="Text Box 56">
            <a:extLst>
              <a:ext uri="{FF2B5EF4-FFF2-40B4-BE49-F238E27FC236}">
                <a16:creationId xmlns:a16="http://schemas.microsoft.com/office/drawing/2014/main" id="{D40F5A90-C746-47B5-9577-53A1268F3737}"/>
              </a:ext>
            </a:extLst>
          </p:cNvPr>
          <p:cNvSpPr txBox="1">
            <a:spLocks noChangeArrowheads="1"/>
          </p:cNvSpPr>
          <p:nvPr/>
        </p:nvSpPr>
        <p:spPr bwMode="auto">
          <a:xfrm>
            <a:off x="15374" y="3523123"/>
            <a:ext cx="2856181" cy="102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371600" indent="-4572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909763" indent="-4572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546350" indent="-4572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30035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34607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9179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43751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ｳｫｰﾑ状砥石はﾗｯｸ歯形又は研削歯車の圧力角に相当</a:t>
            </a:r>
            <a:endParaRPr lang="en-US" altLang="ja-JP" sz="900" dirty="0">
              <a:latin typeface="Meiryo UI" panose="020B0604030504040204" pitchFamily="50" charset="-128"/>
              <a:ea typeface="Meiryo UI" panose="020B0604030504040204" pitchFamily="50" charset="-128"/>
            </a:endParaRP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る直</a:t>
            </a:r>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辺形の歯形を有する。この砥石のﾗｯｸ歯が被研削</a:t>
            </a:r>
            <a:endParaRPr lang="en-US" altLang="ja-JP" sz="900" dirty="0">
              <a:latin typeface="Meiryo UI" panose="020B0604030504040204" pitchFamily="50" charset="-128"/>
              <a:ea typeface="Meiryo UI" panose="020B0604030504040204" pitchFamily="50" charset="-128"/>
            </a:endParaRP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ギﾔと噛み合い運動を行うことによって、ｲﾝﾎﾞﾘｭｰﾄ創成を行</a:t>
            </a:r>
            <a:endParaRPr lang="en-US" altLang="ja-JP" sz="900" dirty="0">
              <a:latin typeface="Meiryo UI" panose="020B0604030504040204" pitchFamily="50" charset="-128"/>
              <a:ea typeface="Meiryo UI" panose="020B0604030504040204" pitchFamily="50" charset="-128"/>
            </a:endParaRPr>
          </a:p>
          <a:p>
            <a:pPr eaLnBrk="1" hangingPunct="1">
              <a:lnSpc>
                <a:spcPct val="70000"/>
              </a:lnSpc>
              <a:spcBef>
                <a:spcPct val="50000"/>
              </a:spcBef>
              <a:buFont typeface="Wingdings" panose="05000000000000000000" pitchFamily="2" charset="2"/>
              <a:buNone/>
            </a:pPr>
            <a:r>
              <a:rPr lang="ja-JP" altLang="en-US" sz="900" dirty="0" err="1">
                <a:latin typeface="Meiryo UI" panose="020B0604030504040204" pitchFamily="50" charset="-128"/>
                <a:ea typeface="Meiryo UI" panose="020B0604030504040204" pitchFamily="50" charset="-128"/>
              </a:rPr>
              <a:t>ながら</a:t>
            </a:r>
            <a:r>
              <a:rPr lang="ja-JP" altLang="en-US" sz="900" dirty="0">
                <a:latin typeface="Meiryo UI" panose="020B0604030504040204" pitchFamily="50" charset="-128"/>
                <a:ea typeface="Meiryo UI" panose="020B0604030504040204" pitchFamily="50" charset="-128"/>
              </a:rPr>
              <a:t>歯車研削を行う。</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　利点　・累積ﾋﾟｯﾁ誤差が少ない</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　　　　　・歯形，歯筋制度の安定</a:t>
            </a:r>
          </a:p>
        </p:txBody>
      </p:sp>
      <p:pic>
        <p:nvPicPr>
          <p:cNvPr id="10" name="Picture 24" descr="歯車研削">
            <a:extLst>
              <a:ext uri="{FF2B5EF4-FFF2-40B4-BE49-F238E27FC236}">
                <a16:creationId xmlns:a16="http://schemas.microsoft.com/office/drawing/2014/main" id="{3BCBC314-E8CB-4B05-B46A-27138F25ED31}"/>
              </a:ext>
            </a:extLst>
          </p:cNvPr>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97791" y="693892"/>
            <a:ext cx="2683346" cy="2659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85">
            <a:extLst>
              <a:ext uri="{FF2B5EF4-FFF2-40B4-BE49-F238E27FC236}">
                <a16:creationId xmlns:a16="http://schemas.microsoft.com/office/drawing/2014/main" id="{F58D9A23-2AA3-4854-B3E8-1ED66E33178F}"/>
              </a:ext>
            </a:extLst>
          </p:cNvPr>
          <p:cNvGrpSpPr>
            <a:grpSpLocks/>
          </p:cNvGrpSpPr>
          <p:nvPr/>
        </p:nvGrpSpPr>
        <p:grpSpPr bwMode="auto">
          <a:xfrm>
            <a:off x="241669" y="1733024"/>
            <a:ext cx="1286668" cy="1313685"/>
            <a:chOff x="262" y="1772"/>
            <a:chExt cx="1007" cy="1046"/>
          </a:xfrm>
        </p:grpSpPr>
        <p:sp>
          <p:nvSpPr>
            <p:cNvPr id="12" name="Line 44">
              <a:extLst>
                <a:ext uri="{FF2B5EF4-FFF2-40B4-BE49-F238E27FC236}">
                  <a16:creationId xmlns:a16="http://schemas.microsoft.com/office/drawing/2014/main" id="{9F1AE007-BEA9-42BE-B3DD-E6DAF32F0F85}"/>
                </a:ext>
              </a:extLst>
            </p:cNvPr>
            <p:cNvSpPr>
              <a:spLocks noChangeShapeType="1"/>
            </p:cNvSpPr>
            <p:nvPr/>
          </p:nvSpPr>
          <p:spPr bwMode="auto">
            <a:xfrm flipH="1">
              <a:off x="833" y="2477"/>
              <a:ext cx="182" cy="91"/>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sz="1350"/>
            </a:p>
          </p:txBody>
        </p:sp>
        <p:sp>
          <p:nvSpPr>
            <p:cNvPr id="13" name="Arc 45">
              <a:extLst>
                <a:ext uri="{FF2B5EF4-FFF2-40B4-BE49-F238E27FC236}">
                  <a16:creationId xmlns:a16="http://schemas.microsoft.com/office/drawing/2014/main" id="{2E478249-B5D2-4EEA-9B01-EDF392EC86A7}"/>
                </a:ext>
              </a:extLst>
            </p:cNvPr>
            <p:cNvSpPr>
              <a:spLocks/>
            </p:cNvSpPr>
            <p:nvPr/>
          </p:nvSpPr>
          <p:spPr bwMode="auto">
            <a:xfrm rot="15103735" flipH="1" flipV="1">
              <a:off x="187" y="2008"/>
              <a:ext cx="720" cy="248"/>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686" y="2003"/>
                  </a:moveTo>
                  <a:cubicBezTo>
                    <a:pt x="38317" y="5542"/>
                    <a:pt x="43200" y="13188"/>
                    <a:pt x="43200" y="21600"/>
                  </a:cubicBezTo>
                  <a:cubicBezTo>
                    <a:pt x="43200" y="33529"/>
                    <a:pt x="33529" y="43200"/>
                    <a:pt x="21600" y="43200"/>
                  </a:cubicBezTo>
                  <a:cubicBezTo>
                    <a:pt x="9670" y="43200"/>
                    <a:pt x="0" y="33529"/>
                    <a:pt x="0" y="21600"/>
                  </a:cubicBezTo>
                  <a:cubicBezTo>
                    <a:pt x="0" y="9670"/>
                    <a:pt x="9670" y="0"/>
                    <a:pt x="21600" y="0"/>
                  </a:cubicBezTo>
                  <a:cubicBezTo>
                    <a:pt x="22527" y="-1"/>
                    <a:pt x="23453" y="59"/>
                    <a:pt x="24373" y="178"/>
                  </a:cubicBezTo>
                </a:path>
                <a:path w="43200" h="43200" stroke="0" extrusionOk="0">
                  <a:moveTo>
                    <a:pt x="30686" y="2003"/>
                  </a:moveTo>
                  <a:cubicBezTo>
                    <a:pt x="38317" y="5542"/>
                    <a:pt x="43200" y="13188"/>
                    <a:pt x="43200" y="21600"/>
                  </a:cubicBezTo>
                  <a:cubicBezTo>
                    <a:pt x="43200" y="33529"/>
                    <a:pt x="33529" y="43200"/>
                    <a:pt x="21600" y="43200"/>
                  </a:cubicBezTo>
                  <a:cubicBezTo>
                    <a:pt x="9670" y="43200"/>
                    <a:pt x="0" y="33529"/>
                    <a:pt x="0" y="21600"/>
                  </a:cubicBezTo>
                  <a:cubicBezTo>
                    <a:pt x="0" y="9670"/>
                    <a:pt x="9670" y="0"/>
                    <a:pt x="21600" y="0"/>
                  </a:cubicBezTo>
                  <a:cubicBezTo>
                    <a:pt x="22527" y="-1"/>
                    <a:pt x="23453" y="59"/>
                    <a:pt x="24373" y="178"/>
                  </a:cubicBezTo>
                  <a:lnTo>
                    <a:pt x="21600" y="21600"/>
                  </a:lnTo>
                  <a:lnTo>
                    <a:pt x="30686" y="2003"/>
                  </a:lnTo>
                  <a:close/>
                </a:path>
              </a:pathLst>
            </a:custGeom>
            <a:noFill/>
            <a:ln w="5715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p>
          </p:txBody>
        </p:sp>
        <p:sp>
          <p:nvSpPr>
            <p:cNvPr id="14" name="Line 46">
              <a:extLst>
                <a:ext uri="{FF2B5EF4-FFF2-40B4-BE49-F238E27FC236}">
                  <a16:creationId xmlns:a16="http://schemas.microsoft.com/office/drawing/2014/main" id="{9852C237-BB06-48BB-8A86-645DAC0C6222}"/>
                </a:ext>
              </a:extLst>
            </p:cNvPr>
            <p:cNvSpPr>
              <a:spLocks noChangeShapeType="1"/>
            </p:cNvSpPr>
            <p:nvPr/>
          </p:nvSpPr>
          <p:spPr bwMode="auto">
            <a:xfrm rot="14978144" flipH="1">
              <a:off x="211" y="2205"/>
              <a:ext cx="221" cy="119"/>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sz="1350"/>
            </a:p>
          </p:txBody>
        </p:sp>
        <p:sp>
          <p:nvSpPr>
            <p:cNvPr id="15" name="Line 47">
              <a:extLst>
                <a:ext uri="{FF2B5EF4-FFF2-40B4-BE49-F238E27FC236}">
                  <a16:creationId xmlns:a16="http://schemas.microsoft.com/office/drawing/2014/main" id="{66B2A7DF-883F-4D93-9CBA-23BDAD02BECB}"/>
                </a:ext>
              </a:extLst>
            </p:cNvPr>
            <p:cNvSpPr>
              <a:spLocks noChangeShapeType="1"/>
            </p:cNvSpPr>
            <p:nvPr/>
          </p:nvSpPr>
          <p:spPr bwMode="auto">
            <a:xfrm rot="6978504" flipH="1">
              <a:off x="1122" y="2098"/>
              <a:ext cx="182" cy="91"/>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sz="1350"/>
            </a:p>
          </p:txBody>
        </p:sp>
        <p:sp>
          <p:nvSpPr>
            <p:cNvPr id="16" name="Line 48">
              <a:extLst>
                <a:ext uri="{FF2B5EF4-FFF2-40B4-BE49-F238E27FC236}">
                  <a16:creationId xmlns:a16="http://schemas.microsoft.com/office/drawing/2014/main" id="{9730E1AA-5CFC-4CEB-9492-975C16FE74C6}"/>
                </a:ext>
              </a:extLst>
            </p:cNvPr>
            <p:cNvSpPr>
              <a:spLocks noChangeShapeType="1"/>
            </p:cNvSpPr>
            <p:nvPr/>
          </p:nvSpPr>
          <p:spPr bwMode="auto">
            <a:xfrm rot="14621496" flipH="1" flipV="1">
              <a:off x="1104" y="2681"/>
              <a:ext cx="182" cy="91"/>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sz="1350"/>
            </a:p>
          </p:txBody>
        </p:sp>
        <p:sp>
          <p:nvSpPr>
            <p:cNvPr id="17" name="Arc 53">
              <a:extLst>
                <a:ext uri="{FF2B5EF4-FFF2-40B4-BE49-F238E27FC236}">
                  <a16:creationId xmlns:a16="http://schemas.microsoft.com/office/drawing/2014/main" id="{FA4A3445-04DB-4F24-A44B-69B80302F5C0}"/>
                </a:ext>
              </a:extLst>
            </p:cNvPr>
            <p:cNvSpPr>
              <a:spLocks/>
            </p:cNvSpPr>
            <p:nvPr/>
          </p:nvSpPr>
          <p:spPr bwMode="auto">
            <a:xfrm flipH="1" flipV="1">
              <a:off x="1109" y="2307"/>
              <a:ext cx="160" cy="11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6523" y="604"/>
                  </a:moveTo>
                  <a:cubicBezTo>
                    <a:pt x="18186" y="203"/>
                    <a:pt x="19890" y="-1"/>
                    <a:pt x="21600" y="0"/>
                  </a:cubicBezTo>
                  <a:cubicBezTo>
                    <a:pt x="33529" y="0"/>
                    <a:pt x="43200" y="9670"/>
                    <a:pt x="43200" y="21600"/>
                  </a:cubicBezTo>
                  <a:cubicBezTo>
                    <a:pt x="43200" y="33529"/>
                    <a:pt x="33529" y="43200"/>
                    <a:pt x="21600" y="43200"/>
                  </a:cubicBezTo>
                  <a:cubicBezTo>
                    <a:pt x="9670" y="43200"/>
                    <a:pt x="0" y="33529"/>
                    <a:pt x="0" y="21600"/>
                  </a:cubicBezTo>
                  <a:cubicBezTo>
                    <a:pt x="-1" y="15756"/>
                    <a:pt x="2367" y="10161"/>
                    <a:pt x="6562" y="6093"/>
                  </a:cubicBezTo>
                </a:path>
                <a:path w="43200" h="43200" stroke="0" extrusionOk="0">
                  <a:moveTo>
                    <a:pt x="16523" y="604"/>
                  </a:moveTo>
                  <a:cubicBezTo>
                    <a:pt x="18186" y="203"/>
                    <a:pt x="19890" y="-1"/>
                    <a:pt x="21600" y="0"/>
                  </a:cubicBezTo>
                  <a:cubicBezTo>
                    <a:pt x="33529" y="0"/>
                    <a:pt x="43200" y="9670"/>
                    <a:pt x="43200" y="21600"/>
                  </a:cubicBezTo>
                  <a:cubicBezTo>
                    <a:pt x="43200" y="33529"/>
                    <a:pt x="33529" y="43200"/>
                    <a:pt x="21600" y="43200"/>
                  </a:cubicBezTo>
                  <a:cubicBezTo>
                    <a:pt x="9670" y="43200"/>
                    <a:pt x="0" y="33529"/>
                    <a:pt x="0" y="21600"/>
                  </a:cubicBezTo>
                  <a:cubicBezTo>
                    <a:pt x="-1" y="15756"/>
                    <a:pt x="2367" y="10161"/>
                    <a:pt x="6562" y="6093"/>
                  </a:cubicBezTo>
                  <a:lnTo>
                    <a:pt x="21600" y="21600"/>
                  </a:lnTo>
                  <a:lnTo>
                    <a:pt x="16523" y="604"/>
                  </a:lnTo>
                  <a:close/>
                </a:path>
              </a:pathLst>
            </a:custGeom>
            <a:noFill/>
            <a:ln w="28575">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ja-JP" altLang="en-US" sz="1350"/>
            </a:p>
          </p:txBody>
        </p:sp>
        <p:sp>
          <p:nvSpPr>
            <p:cNvPr id="18" name="Line 54">
              <a:extLst>
                <a:ext uri="{FF2B5EF4-FFF2-40B4-BE49-F238E27FC236}">
                  <a16:creationId xmlns:a16="http://schemas.microsoft.com/office/drawing/2014/main" id="{6822062D-AF60-43A1-BAF8-87C6D5311887}"/>
                </a:ext>
              </a:extLst>
            </p:cNvPr>
            <p:cNvSpPr>
              <a:spLocks noChangeShapeType="1"/>
            </p:cNvSpPr>
            <p:nvPr/>
          </p:nvSpPr>
          <p:spPr bwMode="auto">
            <a:xfrm flipH="1">
              <a:off x="703" y="2568"/>
              <a:ext cx="136" cy="159"/>
            </a:xfrm>
            <a:prstGeom prst="line">
              <a:avLst/>
            </a:prstGeom>
            <a:noFill/>
            <a:ln w="9525">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sz="1350"/>
            </a:p>
          </p:txBody>
        </p:sp>
      </p:grpSp>
      <p:sp>
        <p:nvSpPr>
          <p:cNvPr id="19" name="Rectangle 57">
            <a:extLst>
              <a:ext uri="{FF2B5EF4-FFF2-40B4-BE49-F238E27FC236}">
                <a16:creationId xmlns:a16="http://schemas.microsoft.com/office/drawing/2014/main" id="{F8DD1502-903F-4A81-9D9C-199553A31BD5}"/>
              </a:ext>
            </a:extLst>
          </p:cNvPr>
          <p:cNvSpPr>
            <a:spLocks noChangeArrowheads="1"/>
          </p:cNvSpPr>
          <p:nvPr/>
        </p:nvSpPr>
        <p:spPr bwMode="auto">
          <a:xfrm>
            <a:off x="3705338" y="1651126"/>
            <a:ext cx="184731" cy="230832"/>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buFont typeface="Wingdings" panose="05000000000000000000" pitchFamily="2" charset="2"/>
              <a:buNone/>
            </a:pPr>
            <a:endParaRPr lang="ja-JP" altLang="en-US" sz="900">
              <a:latin typeface="ＭＳ Ｐ明朝" panose="02020600040205080304" pitchFamily="18" charset="-128"/>
              <a:ea typeface="ＭＳ Ｐ明朝" panose="02020600040205080304" pitchFamily="18" charset="-128"/>
            </a:endParaRPr>
          </a:p>
        </p:txBody>
      </p:sp>
      <p:pic>
        <p:nvPicPr>
          <p:cNvPr id="20" name="Picture 64" descr="nza-03">
            <a:extLst>
              <a:ext uri="{FF2B5EF4-FFF2-40B4-BE49-F238E27FC236}">
                <a16:creationId xmlns:a16="http://schemas.microsoft.com/office/drawing/2014/main" id="{09619FF6-1CA4-4FAA-81CC-14ED79519FD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86077" y="733443"/>
            <a:ext cx="1261884" cy="87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80">
            <a:extLst>
              <a:ext uri="{FF2B5EF4-FFF2-40B4-BE49-F238E27FC236}">
                <a16:creationId xmlns:a16="http://schemas.microsoft.com/office/drawing/2014/main" id="{27175B37-DA77-4C1F-A285-944FF5730932}"/>
              </a:ext>
            </a:extLst>
          </p:cNvPr>
          <p:cNvSpPr>
            <a:spLocks noChangeArrowheads="1"/>
          </p:cNvSpPr>
          <p:nvPr/>
        </p:nvSpPr>
        <p:spPr bwMode="auto">
          <a:xfrm>
            <a:off x="2390123" y="469975"/>
            <a:ext cx="99097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50" b="1" dirty="0">
                <a:latin typeface="Meiryo UI" panose="020B0604030504040204" pitchFamily="50" charset="-128"/>
                <a:ea typeface="Meiryo UI" panose="020B0604030504040204" pitchFamily="50" charset="-128"/>
              </a:rPr>
              <a:t>(2) </a:t>
            </a:r>
            <a:r>
              <a:rPr lang="ja-JP" altLang="en-US" sz="1050" b="1" dirty="0">
                <a:latin typeface="Meiryo UI" panose="020B0604030504040204" pitchFamily="50" charset="-128"/>
                <a:ea typeface="Meiryo UI" panose="020B0604030504040204" pitchFamily="50" charset="-128"/>
              </a:rPr>
              <a:t>ﾄﾞﾚｽ装置</a:t>
            </a:r>
          </a:p>
        </p:txBody>
      </p:sp>
      <p:sp>
        <p:nvSpPr>
          <p:cNvPr id="22" name="Text Box 81">
            <a:extLst>
              <a:ext uri="{FF2B5EF4-FFF2-40B4-BE49-F238E27FC236}">
                <a16:creationId xmlns:a16="http://schemas.microsoft.com/office/drawing/2014/main" id="{57D9490D-5C1D-4A4A-8FFD-46C22CCAEC76}"/>
              </a:ext>
            </a:extLst>
          </p:cNvPr>
          <p:cNvSpPr txBox="1">
            <a:spLocks noChangeArrowheads="1"/>
          </p:cNvSpPr>
          <p:nvPr/>
        </p:nvSpPr>
        <p:spPr bwMode="auto">
          <a:xfrm>
            <a:off x="2452253" y="1650548"/>
            <a:ext cx="819455" cy="189283"/>
          </a:xfrm>
          <a:prstGeom prst="rect">
            <a:avLst/>
          </a:prstGeom>
          <a:solidFill>
            <a:schemeClr val="bg1"/>
          </a:solidFill>
          <a:ln>
            <a:noFill/>
          </a:ln>
          <a:effectLst/>
          <a:extLst/>
        </p:spPr>
        <p:txBody>
          <a:bodyPr wrap="none" anchor="ctr">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371600" indent="-4572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909763" indent="-4572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546350" indent="-4572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30035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34607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9179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43751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ﾛｰﾀﾘｰﾄﾞﾚｯｻｰ</a:t>
            </a:r>
          </a:p>
        </p:txBody>
      </p:sp>
      <p:sp>
        <p:nvSpPr>
          <p:cNvPr id="23" name="Text Box 82">
            <a:extLst>
              <a:ext uri="{FF2B5EF4-FFF2-40B4-BE49-F238E27FC236}">
                <a16:creationId xmlns:a16="http://schemas.microsoft.com/office/drawing/2014/main" id="{9FD4150B-706B-40E0-9D00-B45D2E139EF7}"/>
              </a:ext>
            </a:extLst>
          </p:cNvPr>
          <p:cNvSpPr txBox="1">
            <a:spLocks noChangeArrowheads="1"/>
          </p:cNvSpPr>
          <p:nvPr/>
        </p:nvSpPr>
        <p:spPr bwMode="auto">
          <a:xfrm>
            <a:off x="2425797" y="1853428"/>
            <a:ext cx="1411500" cy="485902"/>
          </a:xfrm>
          <a:prstGeom prst="rect">
            <a:avLst/>
          </a:prstGeom>
          <a:solidFill>
            <a:schemeClr val="bg1"/>
          </a:solidFill>
          <a:ln>
            <a:noFill/>
          </a:ln>
          <a:effectLst/>
          <a:extLst/>
        </p:spPr>
        <p:txBody>
          <a:bodyPr wrap="square" anchor="ctr">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371600" indent="-4572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909763" indent="-4572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546350" indent="-4572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30035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34607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9179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43751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lnSpc>
                <a:spcPct val="70000"/>
              </a:lnSpc>
              <a:spcBef>
                <a:spcPct val="50000"/>
              </a:spcBef>
              <a:buFont typeface="Wingdings" panose="05000000000000000000" pitchFamily="2" charset="2"/>
              <a:buNone/>
            </a:pPr>
            <a:r>
              <a:rPr lang="ja-JP" altLang="en-US" sz="825" dirty="0">
                <a:latin typeface="Meiryo UI" panose="020B0604030504040204" pitchFamily="50" charset="-128"/>
                <a:ea typeface="Meiryo UI" panose="020B0604030504040204" pitchFamily="50" charset="-128"/>
              </a:rPr>
              <a:t>ﾋﾟｯﾁ送り、</a:t>
            </a:r>
            <a:endParaRPr lang="en-US" altLang="ja-JP" sz="825" dirty="0">
              <a:latin typeface="Meiryo UI" panose="020B0604030504040204" pitchFamily="50" charset="-128"/>
              <a:ea typeface="Meiryo UI" panose="020B0604030504040204" pitchFamily="50" charset="-128"/>
            </a:endParaRPr>
          </a:p>
          <a:p>
            <a:pPr eaLnBrk="1" hangingPunct="1">
              <a:lnSpc>
                <a:spcPct val="70000"/>
              </a:lnSpc>
              <a:spcBef>
                <a:spcPct val="50000"/>
              </a:spcBef>
              <a:buFont typeface="Wingdings" panose="05000000000000000000" pitchFamily="2" charset="2"/>
              <a:buNone/>
            </a:pPr>
            <a:r>
              <a:rPr lang="ja-JP" altLang="en-US" sz="825" dirty="0">
                <a:latin typeface="Meiryo UI" panose="020B0604030504040204" pitchFamily="50" charset="-128"/>
                <a:ea typeface="Meiryo UI" panose="020B0604030504040204" pitchFamily="50" charset="-128"/>
              </a:rPr>
              <a:t>ﾄﾞﾚｽ切込み軸の</a:t>
            </a:r>
            <a:r>
              <a:rPr lang="en-US" altLang="ja-JP" sz="825" dirty="0">
                <a:latin typeface="Meiryo UI" panose="020B0604030504040204" pitchFamily="50" charset="-128"/>
                <a:ea typeface="Meiryo UI" panose="020B0604030504040204" pitchFamily="50" charset="-128"/>
              </a:rPr>
              <a:t>NC</a:t>
            </a:r>
          </a:p>
          <a:p>
            <a:pPr eaLnBrk="1" hangingPunct="1">
              <a:lnSpc>
                <a:spcPct val="70000"/>
              </a:lnSpc>
              <a:spcBef>
                <a:spcPct val="50000"/>
              </a:spcBef>
              <a:buFont typeface="Wingdings" panose="05000000000000000000" pitchFamily="2" charset="2"/>
              <a:buNone/>
            </a:pPr>
            <a:r>
              <a:rPr lang="ja-JP" altLang="en-US" sz="825" dirty="0">
                <a:latin typeface="Meiryo UI" panose="020B0604030504040204" pitchFamily="50" charset="-128"/>
                <a:ea typeface="Meiryo UI" panose="020B0604030504040204" pitchFamily="50" charset="-128"/>
              </a:rPr>
              <a:t>制御で自動ﾄﾞﾚｽ可能</a:t>
            </a:r>
          </a:p>
        </p:txBody>
      </p:sp>
      <p:sp>
        <p:nvSpPr>
          <p:cNvPr id="24" name="Rectangle 83">
            <a:extLst>
              <a:ext uri="{FF2B5EF4-FFF2-40B4-BE49-F238E27FC236}">
                <a16:creationId xmlns:a16="http://schemas.microsoft.com/office/drawing/2014/main" id="{68F998E9-A191-47A2-B9B5-5A9CB222E2FD}"/>
              </a:ext>
            </a:extLst>
          </p:cNvPr>
          <p:cNvSpPr>
            <a:spLocks noChangeArrowheads="1"/>
          </p:cNvSpPr>
          <p:nvPr/>
        </p:nvSpPr>
        <p:spPr bwMode="auto">
          <a:xfrm>
            <a:off x="2846149" y="2341734"/>
            <a:ext cx="103425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50" b="1" dirty="0">
                <a:latin typeface="Meiryo UI" panose="020B0604030504040204" pitchFamily="50" charset="-128"/>
                <a:ea typeface="Meiryo UI" panose="020B0604030504040204" pitchFamily="50" charset="-128"/>
              </a:rPr>
              <a:t>(</a:t>
            </a:r>
            <a:r>
              <a:rPr lang="ja-JP" altLang="en-US" sz="1050" b="1" dirty="0">
                <a:latin typeface="Meiryo UI" panose="020B0604030504040204" pitchFamily="50" charset="-128"/>
                <a:ea typeface="Meiryo UI" panose="020B0604030504040204" pitchFamily="50" charset="-128"/>
              </a:rPr>
              <a:t>４</a:t>
            </a:r>
            <a:r>
              <a:rPr lang="en-US" altLang="ja-JP" sz="1050" b="1" dirty="0">
                <a:latin typeface="Meiryo UI" panose="020B0604030504040204" pitchFamily="50" charset="-128"/>
                <a:ea typeface="Meiryo UI" panose="020B0604030504040204" pitchFamily="50" charset="-128"/>
              </a:rPr>
              <a:t>) </a:t>
            </a:r>
            <a:r>
              <a:rPr lang="ja-JP" altLang="en-US" sz="1050" b="1" dirty="0">
                <a:latin typeface="Meiryo UI" panose="020B0604030504040204" pitchFamily="50" charset="-128"/>
                <a:ea typeface="Meiryo UI" panose="020B0604030504040204" pitchFamily="50" charset="-128"/>
              </a:rPr>
              <a:t>研削砥石</a:t>
            </a:r>
          </a:p>
        </p:txBody>
      </p:sp>
      <p:sp>
        <p:nvSpPr>
          <p:cNvPr id="25" name="Text Box 84">
            <a:extLst>
              <a:ext uri="{FF2B5EF4-FFF2-40B4-BE49-F238E27FC236}">
                <a16:creationId xmlns:a16="http://schemas.microsoft.com/office/drawing/2014/main" id="{BE14D8D7-BC39-41F9-AB1D-37AAE8DF5FA5}"/>
              </a:ext>
            </a:extLst>
          </p:cNvPr>
          <p:cNvSpPr txBox="1">
            <a:spLocks noChangeArrowheads="1"/>
          </p:cNvSpPr>
          <p:nvPr/>
        </p:nvSpPr>
        <p:spPr bwMode="auto">
          <a:xfrm>
            <a:off x="2845081" y="2565996"/>
            <a:ext cx="3435556" cy="2516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371600" indent="-4572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909763" indent="-4572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546350" indent="-4572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30035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34607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9179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43751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ｱﾙﾐﾅ質砥粒のＷＡ</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ﾎﾜｲﾄ ｱﾙﾐﾆｭｳﾑ ｵｷｻｲﾄﾞ</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砥石が一般的で</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ＷＡ歯研とも呼ばれている。</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最近は米国ﾉｰﾄﾝ社のｾﾗﾐｯｸ系砥石</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ＳＧＦ</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が高能率研削用とし</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て使われている。</a:t>
            </a:r>
          </a:p>
          <a:p>
            <a:pPr eaLnBrk="1" hangingPunct="1">
              <a:lnSpc>
                <a:spcPct val="70000"/>
              </a:lnSpc>
              <a:spcBef>
                <a:spcPct val="50000"/>
              </a:spcBef>
              <a:buFont typeface="Wingdings" panose="05000000000000000000" pitchFamily="2" charset="2"/>
              <a:buNone/>
            </a:pPr>
            <a:r>
              <a:rPr lang="en-US" altLang="ja-JP" sz="900" dirty="0">
                <a:latin typeface="Meiryo UI" panose="020B0604030504040204" pitchFamily="50" charset="-128"/>
                <a:ea typeface="Meiryo UI" panose="020B0604030504040204" pitchFamily="50" charset="-128"/>
              </a:rPr>
              <a:t>WA</a:t>
            </a:r>
            <a:r>
              <a:rPr lang="ja-JP" altLang="en-US" sz="900" dirty="0">
                <a:latin typeface="Meiryo UI" panose="020B0604030504040204" pitchFamily="50" charset="-128"/>
                <a:ea typeface="Meiryo UI" panose="020B0604030504040204" pitchFamily="50" charset="-128"/>
              </a:rPr>
              <a:t>：ﾎﾞｰｷｻｲﾄや白色ｱﾙﾐﾅなどの原材料を炉内で溶融し、凝固</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させた塊を粉砕整位したもの。全体として白色をおびている。</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砥粒の結晶は極めて大きな結晶が成長しています。</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ＳＧＦ：</a:t>
            </a:r>
            <a:r>
              <a:rPr lang="en-US" altLang="ja-JP" sz="900" dirty="0">
                <a:latin typeface="Meiryo UI" panose="020B0604030504040204" pitchFamily="50" charset="-128"/>
                <a:ea typeface="Meiryo UI" panose="020B0604030504040204" pitchFamily="50" charset="-128"/>
              </a:rPr>
              <a:t>Seeded Gel(</a:t>
            </a:r>
            <a:r>
              <a:rPr lang="ja-JP" altLang="en-US" sz="900" dirty="0">
                <a:latin typeface="Meiryo UI" panose="020B0604030504040204" pitchFamily="50" charset="-128"/>
                <a:ea typeface="Meiryo UI" panose="020B0604030504040204" pitchFamily="50" charset="-128"/>
              </a:rPr>
              <a:t>ｼｰﾃﾞｯﾄﾞ・ｹﾞﾙ</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製法の化学ﾌﾟﾛｾｽによって製造</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されます。これは、主原料をｻﾌﾞﾐｸﾛﾝｻｲｽﾞの粒子から始め、乾燥</a:t>
            </a:r>
          </a:p>
          <a:p>
            <a:pPr eaLnBrk="1" hangingPunct="1">
              <a:lnSpc>
                <a:spcPct val="70000"/>
              </a:lnSpc>
              <a:spcBef>
                <a:spcPct val="50000"/>
              </a:spcBef>
              <a:buFont typeface="Wingdings" panose="05000000000000000000" pitchFamily="2" charset="2"/>
              <a:buNone/>
            </a:pPr>
            <a:r>
              <a:rPr lang="ja-JP" altLang="en-US" sz="900" dirty="0" err="1">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粉砕、焼成工程を経て砥粒とします。こうして精製された砥粒は</a:t>
            </a:r>
          </a:p>
          <a:p>
            <a:pPr eaLnBrk="1" hangingPunct="1">
              <a:lnSpc>
                <a:spcPct val="70000"/>
              </a:lnSpc>
              <a:spcBef>
                <a:spcPct val="50000"/>
              </a:spcBef>
              <a:buFont typeface="Wingdings" panose="05000000000000000000" pitchFamily="2" charset="2"/>
              <a:buNone/>
            </a:pPr>
            <a:r>
              <a:rPr lang="en-US" altLang="ja-JP" sz="900" dirty="0">
                <a:latin typeface="Meiryo UI" panose="020B0604030504040204" pitchFamily="50" charset="-128"/>
                <a:ea typeface="Meiryo UI" panose="020B0604030504040204" pitchFamily="50" charset="-128"/>
              </a:rPr>
              <a:t>Al2O3</a:t>
            </a:r>
            <a:r>
              <a:rPr lang="ja-JP" altLang="en-US" sz="900" dirty="0">
                <a:latin typeface="Meiryo UI" panose="020B0604030504040204" pitchFamily="50" charset="-128"/>
                <a:ea typeface="Meiryo UI" panose="020B0604030504040204" pitchFamily="50" charset="-128"/>
              </a:rPr>
              <a:t>純度の高い、微結晶</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ｻﾌﾞﾐｸﾛﾝ</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ｾﾗﾐｯｸ体となります。一個</a:t>
            </a:r>
          </a:p>
          <a:p>
            <a:pPr eaLnBrk="1" hangingPunct="1">
              <a:lnSpc>
                <a:spcPct val="70000"/>
              </a:lnSpc>
              <a:spcBef>
                <a:spcPct val="50000"/>
              </a:spcBef>
              <a:buFont typeface="Wingdings" panose="05000000000000000000" pitchFamily="2" charset="2"/>
              <a:buNone/>
            </a:pPr>
            <a:r>
              <a:rPr lang="ja-JP" altLang="en-US" sz="900" dirty="0" err="1">
                <a:latin typeface="Meiryo UI" panose="020B0604030504040204" pitchFamily="50" charset="-128"/>
                <a:ea typeface="Meiryo UI" panose="020B0604030504040204" pitchFamily="50" charset="-128"/>
              </a:rPr>
              <a:t>の砥</a:t>
            </a:r>
            <a:r>
              <a:rPr lang="ja-JP" altLang="en-US" sz="900" dirty="0">
                <a:latin typeface="Meiryo UI" panose="020B0604030504040204" pitchFamily="50" charset="-128"/>
                <a:ea typeface="Meiryo UI" panose="020B0604030504040204" pitchFamily="50" charset="-128"/>
              </a:rPr>
              <a:t>粒の中には数十億個の粒子が存在し、これが砥粒を強固に</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し、独特の破砕性</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ﾐｸﾛ破砕</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を生み出します。</a:t>
            </a:r>
          </a:p>
          <a:p>
            <a:pPr eaLnBrk="1" hangingPunct="1">
              <a:lnSpc>
                <a:spcPct val="70000"/>
              </a:lnSpc>
              <a:spcBef>
                <a:spcPct val="50000"/>
              </a:spcBef>
              <a:buFont typeface="Wingdings" panose="05000000000000000000" pitchFamily="2" charset="2"/>
              <a:buNone/>
            </a:pPr>
            <a:r>
              <a:rPr lang="en-US" altLang="ja-JP" sz="900" dirty="0">
                <a:latin typeface="Meiryo UI" panose="020B0604030504040204" pitchFamily="50" charset="-128"/>
                <a:ea typeface="Meiryo UI" panose="020B0604030504040204" pitchFamily="50" charset="-128"/>
              </a:rPr>
              <a:t>WA</a:t>
            </a:r>
            <a:r>
              <a:rPr lang="ja-JP" altLang="en-US" sz="900" dirty="0">
                <a:latin typeface="Meiryo UI" panose="020B0604030504040204" pitchFamily="50" charset="-128"/>
                <a:ea typeface="Meiryo UI" panose="020B0604030504040204" pitchFamily="50" charset="-128"/>
              </a:rPr>
              <a:t>の粒界破砕やﾏｸﾛ破砕と違いﾐｸﾛ破砕の為、安定的に鋭利な</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状態を確実にします。</a:t>
            </a:r>
          </a:p>
        </p:txBody>
      </p:sp>
      <p:pic>
        <p:nvPicPr>
          <p:cNvPr id="26" name="Picture 5">
            <a:extLst>
              <a:ext uri="{FF2B5EF4-FFF2-40B4-BE49-F238E27FC236}">
                <a16:creationId xmlns:a16="http://schemas.microsoft.com/office/drawing/2014/main" id="{EB54D800-6F7A-42DC-8912-FDA159D1206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6174507" y="973597"/>
            <a:ext cx="1306058" cy="71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7" name="Gruppieren 78">
            <a:extLst>
              <a:ext uri="{FF2B5EF4-FFF2-40B4-BE49-F238E27FC236}">
                <a16:creationId xmlns:a16="http://schemas.microsoft.com/office/drawing/2014/main" id="{A368A045-78E1-4A5B-BD9F-FC90DA6A34B4}"/>
              </a:ext>
            </a:extLst>
          </p:cNvPr>
          <p:cNvGrpSpPr>
            <a:grpSpLocks/>
          </p:cNvGrpSpPr>
          <p:nvPr/>
        </p:nvGrpSpPr>
        <p:grpSpPr bwMode="auto">
          <a:xfrm>
            <a:off x="7644668" y="3013052"/>
            <a:ext cx="1401541" cy="841772"/>
            <a:chOff x="3786697" y="4366483"/>
            <a:chExt cx="1317201" cy="972071"/>
          </a:xfrm>
        </p:grpSpPr>
        <p:sp>
          <p:nvSpPr>
            <p:cNvPr id="28" name="Textfeld 61">
              <a:extLst>
                <a:ext uri="{FF2B5EF4-FFF2-40B4-BE49-F238E27FC236}">
                  <a16:creationId xmlns:a16="http://schemas.microsoft.com/office/drawing/2014/main" id="{FB0BBAE2-61B3-4AEF-B25C-EDAFB983DFDD}"/>
                </a:ext>
              </a:extLst>
            </p:cNvPr>
            <p:cNvSpPr txBox="1">
              <a:spLocks noChangeArrowheads="1"/>
            </p:cNvSpPr>
            <p:nvPr/>
          </p:nvSpPr>
          <p:spPr bwMode="auto">
            <a:xfrm>
              <a:off x="3786697" y="4366483"/>
              <a:ext cx="1317201" cy="972071"/>
            </a:xfrm>
            <a:prstGeom prst="rect">
              <a:avLst/>
            </a:prstGeom>
            <a:solidFill>
              <a:srgbClr val="969696">
                <a:alpha val="49803"/>
              </a:srgbClr>
            </a:solidFill>
            <a:ln w="9525">
              <a:solidFill>
                <a:schemeClr val="bg2"/>
              </a:solidFill>
              <a:miter lim="800000"/>
              <a:headEnd/>
              <a:tailEnd/>
            </a:ln>
          </p:spPr>
          <p:txBody>
            <a:bodyPr lIns="40500" anchor="ctr"/>
            <a:lstStyle>
              <a:lvl1pPr eaLnBrk="0" hangingPunct="0">
                <a:defRPr kumimoji="1" sz="1200" b="1">
                  <a:solidFill>
                    <a:schemeClr val="tx1"/>
                  </a:solidFill>
                  <a:latin typeface="ＭＳ Ｐゴシック" pitchFamily="50" charset="-128"/>
                  <a:ea typeface="ＭＳ Ｐゴシック" pitchFamily="50" charset="-128"/>
                </a:defRPr>
              </a:lvl1pPr>
              <a:lvl2pPr marL="742950" indent="-285750" eaLnBrk="0" hangingPunct="0">
                <a:defRPr kumimoji="1" sz="1200" b="1">
                  <a:solidFill>
                    <a:schemeClr val="tx1"/>
                  </a:solidFill>
                  <a:latin typeface="ＭＳ Ｐゴシック" pitchFamily="50" charset="-128"/>
                  <a:ea typeface="ＭＳ Ｐゴシック" pitchFamily="50" charset="-128"/>
                </a:defRPr>
              </a:lvl2pPr>
              <a:lvl3pPr marL="1143000" indent="-228600" eaLnBrk="0" hangingPunct="0">
                <a:defRPr kumimoji="1" sz="1200" b="1">
                  <a:solidFill>
                    <a:schemeClr val="tx1"/>
                  </a:solidFill>
                  <a:latin typeface="ＭＳ Ｐゴシック" pitchFamily="50" charset="-128"/>
                  <a:ea typeface="ＭＳ Ｐゴシック" pitchFamily="50" charset="-128"/>
                </a:defRPr>
              </a:lvl3pPr>
              <a:lvl4pPr marL="1600200" indent="-228600" eaLnBrk="0" hangingPunct="0">
                <a:defRPr kumimoji="1" sz="1200" b="1">
                  <a:solidFill>
                    <a:schemeClr val="tx1"/>
                  </a:solidFill>
                  <a:latin typeface="ＭＳ Ｐゴシック" pitchFamily="50" charset="-128"/>
                  <a:ea typeface="ＭＳ Ｐゴシック" pitchFamily="50" charset="-128"/>
                </a:defRPr>
              </a:lvl4pPr>
              <a:lvl5pPr marL="2057400" indent="-228600" eaLnBrk="0" hangingPunct="0">
                <a:defRPr kumimoji="1" sz="1200" b="1">
                  <a:solidFill>
                    <a:schemeClr val="tx1"/>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9pPr>
            </a:lstStyle>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砥石フランジ</a:t>
              </a:r>
              <a:endParaRPr kumimoji="0" lang="de-CH" altLang="ja-JP" sz="675" b="0" dirty="0">
                <a:latin typeface="Meiryo UI" panose="020B0604030504040204" pitchFamily="50" charset="-128"/>
                <a:ea typeface="Meiryo UI" panose="020B0604030504040204" pitchFamily="50" charset="-128"/>
              </a:endParaRPr>
            </a:p>
          </p:txBody>
        </p:sp>
        <p:pic>
          <p:nvPicPr>
            <p:cNvPr id="29" name="Grafik 88" descr="Schleifscheibenflansch.jpg">
              <a:extLst>
                <a:ext uri="{FF2B5EF4-FFF2-40B4-BE49-F238E27FC236}">
                  <a16:creationId xmlns:a16="http://schemas.microsoft.com/office/drawing/2014/main" id="{0B30ED35-9478-4CF2-A7BA-4ED7F63191E6}"/>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372874" y="4539189"/>
              <a:ext cx="645027" cy="681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uppieren 77">
            <a:extLst>
              <a:ext uri="{FF2B5EF4-FFF2-40B4-BE49-F238E27FC236}">
                <a16:creationId xmlns:a16="http://schemas.microsoft.com/office/drawing/2014/main" id="{1F5BFB35-B2EC-4F2D-B86A-E03A05BD1754}"/>
              </a:ext>
            </a:extLst>
          </p:cNvPr>
          <p:cNvGrpSpPr>
            <a:grpSpLocks/>
          </p:cNvGrpSpPr>
          <p:nvPr/>
        </p:nvGrpSpPr>
        <p:grpSpPr bwMode="auto">
          <a:xfrm>
            <a:off x="7640128" y="4079548"/>
            <a:ext cx="1420853" cy="844153"/>
            <a:chOff x="3786697" y="5450161"/>
            <a:chExt cx="1332523" cy="972071"/>
          </a:xfrm>
        </p:grpSpPr>
        <p:sp>
          <p:nvSpPr>
            <p:cNvPr id="31" name="Textfeld 62">
              <a:extLst>
                <a:ext uri="{FF2B5EF4-FFF2-40B4-BE49-F238E27FC236}">
                  <a16:creationId xmlns:a16="http://schemas.microsoft.com/office/drawing/2014/main" id="{B270C8F7-F493-470F-A565-52CEE18811BA}"/>
                </a:ext>
              </a:extLst>
            </p:cNvPr>
            <p:cNvSpPr txBox="1">
              <a:spLocks noChangeArrowheads="1"/>
            </p:cNvSpPr>
            <p:nvPr/>
          </p:nvSpPr>
          <p:spPr bwMode="auto">
            <a:xfrm>
              <a:off x="3786697" y="5450161"/>
              <a:ext cx="1332523" cy="972071"/>
            </a:xfrm>
            <a:prstGeom prst="rect">
              <a:avLst/>
            </a:prstGeom>
            <a:solidFill>
              <a:srgbClr val="969696">
                <a:alpha val="49803"/>
              </a:srgbClr>
            </a:solidFill>
            <a:ln w="9525">
              <a:solidFill>
                <a:schemeClr val="bg2"/>
              </a:solidFill>
              <a:miter lim="800000"/>
              <a:headEnd/>
              <a:tailEnd/>
            </a:ln>
          </p:spPr>
          <p:txBody>
            <a:bodyPr lIns="40500" anchor="ctr"/>
            <a:lstStyle>
              <a:lvl1pPr eaLnBrk="0" hangingPunct="0">
                <a:defRPr kumimoji="1" sz="1200" b="1">
                  <a:solidFill>
                    <a:schemeClr val="tx1"/>
                  </a:solidFill>
                  <a:latin typeface="ＭＳ Ｐゴシック" pitchFamily="50" charset="-128"/>
                  <a:ea typeface="ＭＳ Ｐゴシック" pitchFamily="50" charset="-128"/>
                </a:defRPr>
              </a:lvl1pPr>
              <a:lvl2pPr marL="742950" indent="-285750" eaLnBrk="0" hangingPunct="0">
                <a:defRPr kumimoji="1" sz="1200" b="1">
                  <a:solidFill>
                    <a:schemeClr val="tx1"/>
                  </a:solidFill>
                  <a:latin typeface="ＭＳ Ｐゴシック" pitchFamily="50" charset="-128"/>
                  <a:ea typeface="ＭＳ Ｐゴシック" pitchFamily="50" charset="-128"/>
                </a:defRPr>
              </a:lvl2pPr>
              <a:lvl3pPr marL="1143000" indent="-228600" eaLnBrk="0" hangingPunct="0">
                <a:defRPr kumimoji="1" sz="1200" b="1">
                  <a:solidFill>
                    <a:schemeClr val="tx1"/>
                  </a:solidFill>
                  <a:latin typeface="ＭＳ Ｐゴシック" pitchFamily="50" charset="-128"/>
                  <a:ea typeface="ＭＳ Ｐゴシック" pitchFamily="50" charset="-128"/>
                </a:defRPr>
              </a:lvl3pPr>
              <a:lvl4pPr marL="1600200" indent="-228600" eaLnBrk="0" hangingPunct="0">
                <a:defRPr kumimoji="1" sz="1200" b="1">
                  <a:solidFill>
                    <a:schemeClr val="tx1"/>
                  </a:solidFill>
                  <a:latin typeface="ＭＳ Ｐゴシック" pitchFamily="50" charset="-128"/>
                  <a:ea typeface="ＭＳ Ｐゴシック" pitchFamily="50" charset="-128"/>
                </a:defRPr>
              </a:lvl4pPr>
              <a:lvl5pPr marL="2057400" indent="-228600" eaLnBrk="0" hangingPunct="0">
                <a:defRPr kumimoji="1" sz="1200" b="1">
                  <a:solidFill>
                    <a:schemeClr val="tx1"/>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9pPr>
            </a:lstStyle>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フランジ付き</a:t>
              </a:r>
            </a:p>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研削砥石</a:t>
              </a:r>
              <a:endParaRPr kumimoji="0" lang="de-CH" altLang="ja-JP" sz="675" b="0" dirty="0">
                <a:latin typeface="Meiryo UI" panose="020B0604030504040204" pitchFamily="50" charset="-128"/>
                <a:ea typeface="Meiryo UI" panose="020B0604030504040204" pitchFamily="50" charset="-128"/>
              </a:endParaRPr>
            </a:p>
          </p:txBody>
        </p:sp>
        <p:pic>
          <p:nvPicPr>
            <p:cNvPr id="32" name="Grafik 89" descr="Schleifscheibe mit Flansch_heller.jpg">
              <a:extLst>
                <a:ext uri="{FF2B5EF4-FFF2-40B4-BE49-F238E27FC236}">
                  <a16:creationId xmlns:a16="http://schemas.microsoft.com/office/drawing/2014/main" id="{C63F8F45-8C73-4362-851A-41235F304C75}"/>
                </a:ext>
              </a:extLst>
            </p:cNvPr>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4312505" y="5588601"/>
              <a:ext cx="748020" cy="762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 name="Gruppieren 79">
            <a:extLst>
              <a:ext uri="{FF2B5EF4-FFF2-40B4-BE49-F238E27FC236}">
                <a16:creationId xmlns:a16="http://schemas.microsoft.com/office/drawing/2014/main" id="{1EA61B9E-CF79-428E-8408-3197B9DEE952}"/>
              </a:ext>
            </a:extLst>
          </p:cNvPr>
          <p:cNvGrpSpPr>
            <a:grpSpLocks/>
          </p:cNvGrpSpPr>
          <p:nvPr/>
        </p:nvGrpSpPr>
        <p:grpSpPr bwMode="auto">
          <a:xfrm>
            <a:off x="7644668" y="1952356"/>
            <a:ext cx="1431415" cy="841772"/>
            <a:chOff x="3786696" y="3282804"/>
            <a:chExt cx="1332523" cy="972071"/>
          </a:xfrm>
        </p:grpSpPr>
        <p:sp>
          <p:nvSpPr>
            <p:cNvPr id="34" name="Textfeld 60">
              <a:extLst>
                <a:ext uri="{FF2B5EF4-FFF2-40B4-BE49-F238E27FC236}">
                  <a16:creationId xmlns:a16="http://schemas.microsoft.com/office/drawing/2014/main" id="{194DDB87-159F-42D1-923E-D8AE0CD01998}"/>
                </a:ext>
              </a:extLst>
            </p:cNvPr>
            <p:cNvSpPr txBox="1">
              <a:spLocks noChangeArrowheads="1"/>
            </p:cNvSpPr>
            <p:nvPr/>
          </p:nvSpPr>
          <p:spPr bwMode="auto">
            <a:xfrm>
              <a:off x="3786696" y="3282804"/>
              <a:ext cx="1332523" cy="972071"/>
            </a:xfrm>
            <a:prstGeom prst="rect">
              <a:avLst/>
            </a:prstGeom>
            <a:solidFill>
              <a:srgbClr val="969696">
                <a:alpha val="49803"/>
              </a:srgbClr>
            </a:solidFill>
            <a:ln w="9525">
              <a:solidFill>
                <a:schemeClr val="bg2"/>
              </a:solidFill>
              <a:miter lim="800000"/>
              <a:headEnd/>
              <a:tailEnd/>
            </a:ln>
          </p:spPr>
          <p:txBody>
            <a:bodyPr lIns="40500" anchor="ctr"/>
            <a:lstStyle>
              <a:lvl1pPr eaLnBrk="0" hangingPunct="0">
                <a:defRPr kumimoji="1" sz="1200" b="1">
                  <a:solidFill>
                    <a:schemeClr val="tx1"/>
                  </a:solidFill>
                  <a:latin typeface="ＭＳ Ｐゴシック" pitchFamily="50" charset="-128"/>
                  <a:ea typeface="ＭＳ Ｐゴシック" pitchFamily="50" charset="-128"/>
                </a:defRPr>
              </a:lvl1pPr>
              <a:lvl2pPr marL="742950" indent="-285750" eaLnBrk="0" hangingPunct="0">
                <a:defRPr kumimoji="1" sz="1200" b="1">
                  <a:solidFill>
                    <a:schemeClr val="tx1"/>
                  </a:solidFill>
                  <a:latin typeface="ＭＳ Ｐゴシック" pitchFamily="50" charset="-128"/>
                  <a:ea typeface="ＭＳ Ｐゴシック" pitchFamily="50" charset="-128"/>
                </a:defRPr>
              </a:lvl2pPr>
              <a:lvl3pPr marL="1143000" indent="-228600" eaLnBrk="0" hangingPunct="0">
                <a:defRPr kumimoji="1" sz="1200" b="1">
                  <a:solidFill>
                    <a:schemeClr val="tx1"/>
                  </a:solidFill>
                  <a:latin typeface="ＭＳ Ｐゴシック" pitchFamily="50" charset="-128"/>
                  <a:ea typeface="ＭＳ Ｐゴシック" pitchFamily="50" charset="-128"/>
                </a:defRPr>
              </a:lvl3pPr>
              <a:lvl4pPr marL="1600200" indent="-228600" eaLnBrk="0" hangingPunct="0">
                <a:defRPr kumimoji="1" sz="1200" b="1">
                  <a:solidFill>
                    <a:schemeClr val="tx1"/>
                  </a:solidFill>
                  <a:latin typeface="ＭＳ Ｐゴシック" pitchFamily="50" charset="-128"/>
                  <a:ea typeface="ＭＳ Ｐゴシック" pitchFamily="50" charset="-128"/>
                </a:defRPr>
              </a:lvl4pPr>
              <a:lvl5pPr marL="2057400" indent="-228600" eaLnBrk="0" hangingPunct="0">
                <a:defRPr kumimoji="1" sz="1200" b="1">
                  <a:solidFill>
                    <a:schemeClr val="tx1"/>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9pPr>
            </a:lstStyle>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研削砥石</a:t>
              </a:r>
            </a:p>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ドレス済み</a:t>
              </a:r>
              <a:endParaRPr kumimoji="0" lang="de-CH" altLang="ja-JP" sz="675" b="0" dirty="0">
                <a:latin typeface="Meiryo UI" panose="020B0604030504040204" pitchFamily="50" charset="-128"/>
                <a:ea typeface="Meiryo UI" panose="020B0604030504040204" pitchFamily="50" charset="-128"/>
              </a:endParaRPr>
            </a:p>
          </p:txBody>
        </p:sp>
        <p:pic>
          <p:nvPicPr>
            <p:cNvPr id="35" name="Grafik 90" descr="Schleifscheibe profiliert_heller.jpg">
              <a:extLst>
                <a:ext uri="{FF2B5EF4-FFF2-40B4-BE49-F238E27FC236}">
                  <a16:creationId xmlns:a16="http://schemas.microsoft.com/office/drawing/2014/main" id="{7CFB8049-B6C9-4CAE-897D-C7E64EB5E604}"/>
                </a:ext>
              </a:extLst>
            </p:cNvPr>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310394" y="3378698"/>
              <a:ext cx="741142" cy="747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Gruppieren 76">
            <a:extLst>
              <a:ext uri="{FF2B5EF4-FFF2-40B4-BE49-F238E27FC236}">
                <a16:creationId xmlns:a16="http://schemas.microsoft.com/office/drawing/2014/main" id="{2EAEE8DD-5A54-4CC2-BC54-0C57D13574BD}"/>
              </a:ext>
            </a:extLst>
          </p:cNvPr>
          <p:cNvGrpSpPr>
            <a:grpSpLocks/>
          </p:cNvGrpSpPr>
          <p:nvPr/>
        </p:nvGrpSpPr>
        <p:grpSpPr bwMode="auto">
          <a:xfrm>
            <a:off x="7644669" y="922389"/>
            <a:ext cx="1401540" cy="844153"/>
            <a:chOff x="3786696" y="2199125"/>
            <a:chExt cx="1292770" cy="972071"/>
          </a:xfrm>
        </p:grpSpPr>
        <p:sp>
          <p:nvSpPr>
            <p:cNvPr id="37" name="Textfeld 59">
              <a:extLst>
                <a:ext uri="{FF2B5EF4-FFF2-40B4-BE49-F238E27FC236}">
                  <a16:creationId xmlns:a16="http://schemas.microsoft.com/office/drawing/2014/main" id="{14A48C22-CF5E-4413-99FA-F96BBC6082AC}"/>
                </a:ext>
              </a:extLst>
            </p:cNvPr>
            <p:cNvSpPr txBox="1">
              <a:spLocks noChangeArrowheads="1"/>
            </p:cNvSpPr>
            <p:nvPr/>
          </p:nvSpPr>
          <p:spPr bwMode="auto">
            <a:xfrm>
              <a:off x="3786696" y="2199125"/>
              <a:ext cx="1292770" cy="972071"/>
            </a:xfrm>
            <a:prstGeom prst="rect">
              <a:avLst/>
            </a:prstGeom>
            <a:solidFill>
              <a:srgbClr val="969696">
                <a:alpha val="49803"/>
              </a:srgbClr>
            </a:solidFill>
            <a:ln w="9525">
              <a:solidFill>
                <a:schemeClr val="bg2"/>
              </a:solidFill>
              <a:miter lim="800000"/>
              <a:headEnd/>
              <a:tailEnd/>
            </a:ln>
          </p:spPr>
          <p:txBody>
            <a:bodyPr lIns="40500" anchor="ctr"/>
            <a:lstStyle>
              <a:lvl1pPr eaLnBrk="0" hangingPunct="0">
                <a:defRPr kumimoji="1" sz="1200" b="1">
                  <a:solidFill>
                    <a:schemeClr val="tx1"/>
                  </a:solidFill>
                  <a:latin typeface="ＭＳ Ｐゴシック" pitchFamily="50" charset="-128"/>
                  <a:ea typeface="ＭＳ Ｐゴシック" pitchFamily="50" charset="-128"/>
                </a:defRPr>
              </a:lvl1pPr>
              <a:lvl2pPr marL="742950" indent="-285750" eaLnBrk="0" hangingPunct="0">
                <a:defRPr kumimoji="1" sz="1200" b="1">
                  <a:solidFill>
                    <a:schemeClr val="tx1"/>
                  </a:solidFill>
                  <a:latin typeface="ＭＳ Ｐゴシック" pitchFamily="50" charset="-128"/>
                  <a:ea typeface="ＭＳ Ｐゴシック" pitchFamily="50" charset="-128"/>
                </a:defRPr>
              </a:lvl2pPr>
              <a:lvl3pPr marL="1143000" indent="-228600" eaLnBrk="0" hangingPunct="0">
                <a:defRPr kumimoji="1" sz="1200" b="1">
                  <a:solidFill>
                    <a:schemeClr val="tx1"/>
                  </a:solidFill>
                  <a:latin typeface="ＭＳ Ｐゴシック" pitchFamily="50" charset="-128"/>
                  <a:ea typeface="ＭＳ Ｐゴシック" pitchFamily="50" charset="-128"/>
                </a:defRPr>
              </a:lvl3pPr>
              <a:lvl4pPr marL="1600200" indent="-228600" eaLnBrk="0" hangingPunct="0">
                <a:defRPr kumimoji="1" sz="1200" b="1">
                  <a:solidFill>
                    <a:schemeClr val="tx1"/>
                  </a:solidFill>
                  <a:latin typeface="ＭＳ Ｐゴシック" pitchFamily="50" charset="-128"/>
                  <a:ea typeface="ＭＳ Ｐゴシック" pitchFamily="50" charset="-128"/>
                </a:defRPr>
              </a:lvl4pPr>
              <a:lvl5pPr marL="2057400" indent="-228600" eaLnBrk="0" hangingPunct="0">
                <a:defRPr kumimoji="1" sz="1200" b="1">
                  <a:solidFill>
                    <a:schemeClr val="tx1"/>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9pPr>
            </a:lstStyle>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研削砥石</a:t>
              </a:r>
            </a:p>
            <a:p>
              <a:pPr algn="l" eaLnBrk="1" hangingPunct="1">
                <a:spcBef>
                  <a:spcPct val="20000"/>
                </a:spcBef>
              </a:pPr>
              <a:r>
                <a:rPr kumimoji="0" lang="en-US" altLang="ja-JP" sz="675" b="0" dirty="0">
                  <a:latin typeface="Meiryo UI" panose="020B0604030504040204" pitchFamily="50" charset="-128"/>
                  <a:ea typeface="Meiryo UI" panose="020B0604030504040204" pitchFamily="50" charset="-128"/>
                </a:rPr>
                <a:t>(</a:t>
              </a:r>
              <a:r>
                <a:rPr kumimoji="0" lang="ja-JP" altLang="en-US" sz="675" b="0" dirty="0">
                  <a:latin typeface="Meiryo UI" panose="020B0604030504040204" pitchFamily="50" charset="-128"/>
                  <a:ea typeface="Meiryo UI" panose="020B0604030504040204" pitchFamily="50" charset="-128"/>
                </a:rPr>
                <a:t>未加工品</a:t>
              </a:r>
              <a:r>
                <a:rPr kumimoji="0" lang="en-US" altLang="ja-JP" sz="675" b="0" dirty="0">
                  <a:latin typeface="Arial" pitchFamily="34" charset="0"/>
                </a:rPr>
                <a:t>)</a:t>
              </a:r>
              <a:endParaRPr kumimoji="0" lang="de-CH" altLang="ja-JP" sz="675" b="0" dirty="0">
                <a:latin typeface="Arial" pitchFamily="34" charset="0"/>
              </a:endParaRPr>
            </a:p>
          </p:txBody>
        </p:sp>
        <p:pic>
          <p:nvPicPr>
            <p:cNvPr id="38" name="Grafik 91" descr="Schleifscheibe roh_heller.jpg">
              <a:extLst>
                <a:ext uri="{FF2B5EF4-FFF2-40B4-BE49-F238E27FC236}">
                  <a16:creationId xmlns:a16="http://schemas.microsoft.com/office/drawing/2014/main" id="{63D9EEE1-90E0-4053-B2F3-8D255B487D06}"/>
                </a:ext>
              </a:extLst>
            </p:cNvPr>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321495" y="2312879"/>
              <a:ext cx="684000" cy="70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 name="正方形/長方形 38">
            <a:extLst>
              <a:ext uri="{FF2B5EF4-FFF2-40B4-BE49-F238E27FC236}">
                <a16:creationId xmlns:a16="http://schemas.microsoft.com/office/drawing/2014/main" id="{87033DD3-AFB4-46E5-9AEB-FCB7BD98AA05}"/>
              </a:ext>
            </a:extLst>
          </p:cNvPr>
          <p:cNvSpPr/>
          <p:nvPr/>
        </p:nvSpPr>
        <p:spPr>
          <a:xfrm>
            <a:off x="1674572" y="2899433"/>
            <a:ext cx="1196983" cy="111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75" dirty="0">
                <a:solidFill>
                  <a:schemeClr val="tx1"/>
                </a:solidFill>
                <a:latin typeface="Meiryo UI" panose="020B0604030504040204" pitchFamily="50" charset="-128"/>
                <a:ea typeface="Meiryo UI" panose="020B0604030504040204" pitchFamily="50" charset="-128"/>
              </a:rPr>
              <a:t>X </a:t>
            </a:r>
            <a:r>
              <a:rPr kumimoji="1" lang="ja-JP" altLang="en-US" sz="675" dirty="0">
                <a:solidFill>
                  <a:schemeClr val="tx1"/>
                </a:solidFill>
                <a:latin typeface="Meiryo UI" panose="020B0604030504040204" pitchFamily="50" charset="-128"/>
                <a:ea typeface="Meiryo UI" panose="020B0604030504040204" pitchFamily="50" charset="-128"/>
              </a:rPr>
              <a:t>ラジアル　</a:t>
            </a:r>
            <a:r>
              <a:rPr kumimoji="1" lang="ja-JP" altLang="en-US" sz="750" dirty="0">
                <a:solidFill>
                  <a:schemeClr val="tx1"/>
                </a:solidFill>
                <a:latin typeface="Meiryo UI" panose="020B0604030504040204" pitchFamily="50" charset="-128"/>
                <a:ea typeface="Meiryo UI" panose="020B0604030504040204" pitchFamily="50" charset="-128"/>
              </a:rPr>
              <a:t>インフイード軸</a:t>
            </a:r>
            <a:endParaRPr kumimoji="1" lang="ja-JP" altLang="en-US" sz="675" dirty="0">
              <a:solidFill>
                <a:schemeClr val="tx1"/>
              </a:solidFill>
              <a:latin typeface="Meiryo UI" panose="020B0604030504040204" pitchFamily="50" charset="-128"/>
              <a:ea typeface="Meiryo UI" panose="020B0604030504040204" pitchFamily="50" charset="-128"/>
            </a:endParaRPr>
          </a:p>
        </p:txBody>
      </p:sp>
      <p:pic>
        <p:nvPicPr>
          <p:cNvPr id="40" name="Picture 5">
            <a:extLst>
              <a:ext uri="{FF2B5EF4-FFF2-40B4-BE49-F238E27FC236}">
                <a16:creationId xmlns:a16="http://schemas.microsoft.com/office/drawing/2014/main" id="{45083395-747D-4012-B427-6F8DC1300BCA}"/>
              </a:ext>
            </a:extLst>
          </p:cNvPr>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6204555" y="1960378"/>
            <a:ext cx="1276010" cy="8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 name="Picture 5">
            <a:extLst>
              <a:ext uri="{FF2B5EF4-FFF2-40B4-BE49-F238E27FC236}">
                <a16:creationId xmlns:a16="http://schemas.microsoft.com/office/drawing/2014/main" id="{D48A0D3C-4B8D-46F5-88A7-B0582BD627FA}"/>
              </a:ext>
            </a:extLst>
          </p:cNvPr>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6206304" y="3037624"/>
            <a:ext cx="1278608" cy="75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2" name="Picture 5">
            <a:extLst>
              <a:ext uri="{FF2B5EF4-FFF2-40B4-BE49-F238E27FC236}">
                <a16:creationId xmlns:a16="http://schemas.microsoft.com/office/drawing/2014/main" id="{B87B6919-9D52-4447-ABC9-AAA9E89C8447}"/>
              </a:ext>
            </a:extLst>
          </p:cNvPr>
          <p:cNvPicPr>
            <a:picLocks noChangeAspect="1" noChangeArrowheads="1"/>
          </p:cNvPicPr>
          <p:nvPr/>
        </p:nvPicPr>
        <p:blipFill rotWithShape="1">
          <a:blip r:embed="rId11" cstate="screen">
            <a:extLst>
              <a:ext uri="{28A0092B-C50C-407E-A947-70E740481C1C}">
                <a14:useLocalDpi xmlns:a14="http://schemas.microsoft.com/office/drawing/2010/main"/>
              </a:ext>
            </a:extLst>
          </a:blip>
          <a:srcRect/>
          <a:stretch/>
        </p:blipFill>
        <p:spPr bwMode="auto">
          <a:xfrm>
            <a:off x="6229333" y="4090840"/>
            <a:ext cx="1219829" cy="758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5" name="Rectangle 80">
            <a:extLst>
              <a:ext uri="{FF2B5EF4-FFF2-40B4-BE49-F238E27FC236}">
                <a16:creationId xmlns:a16="http://schemas.microsoft.com/office/drawing/2014/main" id="{9D02409E-AA4B-431D-873E-CE3FE8F3457C}"/>
              </a:ext>
            </a:extLst>
          </p:cNvPr>
          <p:cNvSpPr>
            <a:spLocks noChangeArrowheads="1"/>
          </p:cNvSpPr>
          <p:nvPr/>
        </p:nvSpPr>
        <p:spPr bwMode="auto">
          <a:xfrm>
            <a:off x="3826458" y="454569"/>
            <a:ext cx="126188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50" b="1" dirty="0">
                <a:latin typeface="Meiryo UI" panose="020B0604030504040204" pitchFamily="50" charset="-128"/>
                <a:ea typeface="Meiryo UI" panose="020B0604030504040204" pitchFamily="50" charset="-128"/>
              </a:rPr>
              <a:t>(</a:t>
            </a:r>
            <a:r>
              <a:rPr lang="ja-JP" altLang="en-US" sz="1050" b="1" dirty="0">
                <a:latin typeface="Meiryo UI" panose="020B0604030504040204" pitchFamily="50" charset="-128"/>
                <a:ea typeface="Meiryo UI" panose="020B0604030504040204" pitchFamily="50" charset="-128"/>
              </a:rPr>
              <a:t>３</a:t>
            </a:r>
            <a:r>
              <a:rPr lang="en-US" altLang="ja-JP" sz="1050" b="1" dirty="0">
                <a:latin typeface="Meiryo UI" panose="020B0604030504040204" pitchFamily="50" charset="-128"/>
                <a:ea typeface="Meiryo UI" panose="020B0604030504040204" pitchFamily="50" charset="-128"/>
              </a:rPr>
              <a:t>) </a:t>
            </a:r>
            <a:r>
              <a:rPr lang="ja-JP" altLang="en-US" sz="1050" b="1" dirty="0">
                <a:latin typeface="Meiryo UI" panose="020B0604030504040204" pitchFamily="50" charset="-128"/>
                <a:ea typeface="Meiryo UI" panose="020B0604030504040204" pitchFamily="50" charset="-128"/>
              </a:rPr>
              <a:t>歯位相合わせ</a:t>
            </a:r>
          </a:p>
        </p:txBody>
      </p:sp>
      <p:pic>
        <p:nvPicPr>
          <p:cNvPr id="46" name="Grafik 2" descr="003915_kl.jpg">
            <a:extLst>
              <a:ext uri="{FF2B5EF4-FFF2-40B4-BE49-F238E27FC236}">
                <a16:creationId xmlns:a16="http://schemas.microsoft.com/office/drawing/2014/main" id="{F09B668F-060E-47EC-AC0A-FB725CAC724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3981065" y="745337"/>
            <a:ext cx="1101983" cy="1525999"/>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pic>
      <p:pic>
        <p:nvPicPr>
          <p:cNvPr id="47" name="Picture 5">
            <a:extLst>
              <a:ext uri="{FF2B5EF4-FFF2-40B4-BE49-F238E27FC236}">
                <a16:creationId xmlns:a16="http://schemas.microsoft.com/office/drawing/2014/main" id="{B23D3015-32EF-4168-825D-11C9525D9568}"/>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5191046" y="525518"/>
            <a:ext cx="921195" cy="19756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8" name="円弧 47">
            <a:extLst>
              <a:ext uri="{FF2B5EF4-FFF2-40B4-BE49-F238E27FC236}">
                <a16:creationId xmlns:a16="http://schemas.microsoft.com/office/drawing/2014/main" id="{33219614-2286-42DA-8624-6F38E1992440}"/>
              </a:ext>
            </a:extLst>
          </p:cNvPr>
          <p:cNvSpPr/>
          <p:nvPr/>
        </p:nvSpPr>
        <p:spPr>
          <a:xfrm>
            <a:off x="5467241" y="915237"/>
            <a:ext cx="413848" cy="255449"/>
          </a:xfrm>
          <a:prstGeom prst="arc">
            <a:avLst>
              <a:gd name="adj1" fmla="val 10870676"/>
              <a:gd name="adj2" fmla="val 21455105"/>
            </a:avLst>
          </a:prstGeom>
          <a:ln w="349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cxnSp>
        <p:nvCxnSpPr>
          <p:cNvPr id="49" name="直線矢印コネクタ 48">
            <a:extLst>
              <a:ext uri="{FF2B5EF4-FFF2-40B4-BE49-F238E27FC236}">
                <a16:creationId xmlns:a16="http://schemas.microsoft.com/office/drawing/2014/main" id="{1B5B1CE6-80B1-4158-9751-E291B034A75D}"/>
              </a:ext>
            </a:extLst>
          </p:cNvPr>
          <p:cNvCxnSpPr>
            <a:cxnSpLocks/>
          </p:cNvCxnSpPr>
          <p:nvPr/>
        </p:nvCxnSpPr>
        <p:spPr>
          <a:xfrm>
            <a:off x="5681230" y="470404"/>
            <a:ext cx="0" cy="29272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3DD203A-0257-4CA4-9100-17A65971E6D8}"/>
              </a:ext>
            </a:extLst>
          </p:cNvPr>
          <p:cNvCxnSpPr>
            <a:cxnSpLocks/>
          </p:cNvCxnSpPr>
          <p:nvPr/>
        </p:nvCxnSpPr>
        <p:spPr>
          <a:xfrm>
            <a:off x="5690739" y="1245664"/>
            <a:ext cx="16991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4AAA3DF-F5F6-4864-9651-7F2C0D6DC9EB}"/>
              </a:ext>
            </a:extLst>
          </p:cNvPr>
          <p:cNvCxnSpPr>
            <a:cxnSpLocks/>
          </p:cNvCxnSpPr>
          <p:nvPr/>
        </p:nvCxnSpPr>
        <p:spPr>
          <a:xfrm flipH="1">
            <a:off x="5479113" y="1624608"/>
            <a:ext cx="16040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601FC882-5226-4E34-85C4-83DD85560BAC}"/>
              </a:ext>
            </a:extLst>
          </p:cNvPr>
          <p:cNvCxnSpPr>
            <a:cxnSpLocks/>
          </p:cNvCxnSpPr>
          <p:nvPr/>
        </p:nvCxnSpPr>
        <p:spPr>
          <a:xfrm>
            <a:off x="5690739" y="1975403"/>
            <a:ext cx="16991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137FDBE9-F885-4D30-99D3-D4DBC955FB47}"/>
              </a:ext>
            </a:extLst>
          </p:cNvPr>
          <p:cNvCxnSpPr>
            <a:cxnSpLocks/>
          </p:cNvCxnSpPr>
          <p:nvPr/>
        </p:nvCxnSpPr>
        <p:spPr>
          <a:xfrm>
            <a:off x="5681230" y="2101900"/>
            <a:ext cx="0" cy="2028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四角形: 角を丸くする 53">
            <a:extLst>
              <a:ext uri="{FF2B5EF4-FFF2-40B4-BE49-F238E27FC236}">
                <a16:creationId xmlns:a16="http://schemas.microsoft.com/office/drawing/2014/main" id="{8BD51E27-CB09-4065-9794-86000C0F2040}"/>
              </a:ext>
            </a:extLst>
          </p:cNvPr>
          <p:cNvSpPr/>
          <p:nvPr/>
        </p:nvSpPr>
        <p:spPr>
          <a:xfrm>
            <a:off x="4390644" y="1245664"/>
            <a:ext cx="608996" cy="4762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2899072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200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歯車とは</a:t>
            </a:r>
            <a:r>
              <a:rPr kumimoji="1" lang="ja-JP" altLang="en-US" dirty="0" err="1"/>
              <a:t>、、</a:t>
            </a:r>
            <a:endParaRPr kumimoji="1" lang="ja-JP" altLang="en-US" dirty="0"/>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2</a:t>
            </a:fld>
            <a:endParaRPr kumimoji="1" lang="ja-JP" altLang="en-US" dirty="0"/>
          </a:p>
        </p:txBody>
      </p:sp>
      <p:graphicFrame>
        <p:nvGraphicFramePr>
          <p:cNvPr id="6" name="表 5">
            <a:extLst>
              <a:ext uri="{FF2B5EF4-FFF2-40B4-BE49-F238E27FC236}">
                <a16:creationId xmlns:a16="http://schemas.microsoft.com/office/drawing/2014/main" id="{2A3D19FA-5534-424A-82FE-E06AA7792308}"/>
              </a:ext>
            </a:extLst>
          </p:cNvPr>
          <p:cNvGraphicFramePr>
            <a:graphicFrameLocks noGrp="1"/>
          </p:cNvGraphicFramePr>
          <p:nvPr>
            <p:extLst>
              <p:ext uri="{D42A27DB-BD31-4B8C-83A1-F6EECF244321}">
                <p14:modId xmlns:p14="http://schemas.microsoft.com/office/powerpoint/2010/main" val="587200227"/>
              </p:ext>
            </p:extLst>
          </p:nvPr>
        </p:nvGraphicFramePr>
        <p:xfrm>
          <a:off x="18332" y="516902"/>
          <a:ext cx="9108000" cy="4644000"/>
        </p:xfrm>
        <a:graphic>
          <a:graphicData uri="http://schemas.openxmlformats.org/drawingml/2006/table">
            <a:tbl>
              <a:tblPr firstRow="1" bandRow="1">
                <a:tableStyleId>{5C22544A-7EE6-4342-B048-85BDC9FD1C3A}</a:tableStyleId>
              </a:tblPr>
              <a:tblGrid>
                <a:gridCol w="3528000">
                  <a:extLst>
                    <a:ext uri="{9D8B030D-6E8A-4147-A177-3AD203B41FA5}">
                      <a16:colId xmlns:a16="http://schemas.microsoft.com/office/drawing/2014/main" val="326067579"/>
                    </a:ext>
                  </a:extLst>
                </a:gridCol>
                <a:gridCol w="3024000">
                  <a:extLst>
                    <a:ext uri="{9D8B030D-6E8A-4147-A177-3AD203B41FA5}">
                      <a16:colId xmlns:a16="http://schemas.microsoft.com/office/drawing/2014/main" val="665163871"/>
                    </a:ext>
                  </a:extLst>
                </a:gridCol>
                <a:gridCol w="2556000">
                  <a:extLst>
                    <a:ext uri="{9D8B030D-6E8A-4147-A177-3AD203B41FA5}">
                      <a16:colId xmlns:a16="http://schemas.microsoft.com/office/drawing/2014/main" val="3821014222"/>
                    </a:ext>
                  </a:extLst>
                </a:gridCol>
              </a:tblGrid>
              <a:tr h="2304000">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1326054"/>
                  </a:ext>
                </a:extLst>
              </a:tr>
              <a:tr h="2340000">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4914727"/>
                  </a:ext>
                </a:extLst>
              </a:tr>
            </a:tbl>
          </a:graphicData>
        </a:graphic>
      </p:graphicFrame>
      <p:pic>
        <p:nvPicPr>
          <p:cNvPr id="7" name="Picture 3">
            <a:extLst>
              <a:ext uri="{FF2B5EF4-FFF2-40B4-BE49-F238E27FC236}">
                <a16:creationId xmlns:a16="http://schemas.microsoft.com/office/drawing/2014/main" id="{D973C73B-0666-4D7F-8A07-8E3932EE84F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8077" y="702289"/>
            <a:ext cx="3323402" cy="2013980"/>
          </a:xfrm>
          <a:prstGeom prst="rect">
            <a:avLst/>
          </a:prstGeom>
          <a:noFill/>
          <a:ln>
            <a:noFill/>
          </a:ln>
          <a:extLst/>
        </p:spPr>
      </p:pic>
      <p:pic>
        <p:nvPicPr>
          <p:cNvPr id="8" name="Picture 2">
            <a:extLst>
              <a:ext uri="{FF2B5EF4-FFF2-40B4-BE49-F238E27FC236}">
                <a16:creationId xmlns:a16="http://schemas.microsoft.com/office/drawing/2014/main" id="{BD5BD21A-B4DB-4635-8D9B-349D7CF49EF3}"/>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074" y="3068733"/>
            <a:ext cx="2509547" cy="1520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a:extLst>
              <a:ext uri="{FF2B5EF4-FFF2-40B4-BE49-F238E27FC236}">
                <a16:creationId xmlns:a16="http://schemas.microsoft.com/office/drawing/2014/main" id="{1B36E821-3048-4583-BF89-EDDE58DEE3C6}"/>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656665" y="785335"/>
            <a:ext cx="2747657" cy="1529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a:extLst>
              <a:ext uri="{FF2B5EF4-FFF2-40B4-BE49-F238E27FC236}">
                <a16:creationId xmlns:a16="http://schemas.microsoft.com/office/drawing/2014/main" id="{9E008A5E-CFA7-4144-AC52-6AE56722AAF5}"/>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640792" y="3068733"/>
            <a:ext cx="2920513" cy="1743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a:extLst>
              <a:ext uri="{FF2B5EF4-FFF2-40B4-BE49-F238E27FC236}">
                <a16:creationId xmlns:a16="http://schemas.microsoft.com/office/drawing/2014/main" id="{EBAB25B6-D588-4C1E-B543-94692DE79B44}"/>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578872" y="785335"/>
            <a:ext cx="2511895" cy="1636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テキスト ボックス 11">
            <a:extLst>
              <a:ext uri="{FF2B5EF4-FFF2-40B4-BE49-F238E27FC236}">
                <a16:creationId xmlns:a16="http://schemas.microsoft.com/office/drawing/2014/main" id="{CF7DB60F-75E7-4FF1-9C36-1008F9B59A06}"/>
              </a:ext>
            </a:extLst>
          </p:cNvPr>
          <p:cNvSpPr txBox="1"/>
          <p:nvPr/>
        </p:nvSpPr>
        <p:spPr>
          <a:xfrm>
            <a:off x="0" y="474314"/>
            <a:ext cx="1233030"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回転運動の伝達</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8526452B-09EC-426F-A8FE-918DF0504A11}"/>
              </a:ext>
            </a:extLst>
          </p:cNvPr>
          <p:cNvSpPr txBox="1"/>
          <p:nvPr/>
        </p:nvSpPr>
        <p:spPr>
          <a:xfrm>
            <a:off x="17668" y="2793040"/>
            <a:ext cx="1253869"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歯車に必要なこと</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293F6BEF-C6C0-4EA7-87BC-4639492ABE31}"/>
              </a:ext>
            </a:extLst>
          </p:cNvPr>
          <p:cNvSpPr txBox="1"/>
          <p:nvPr/>
        </p:nvSpPr>
        <p:spPr>
          <a:xfrm>
            <a:off x="3649011" y="474314"/>
            <a:ext cx="1709672"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インボリュート曲線とは</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09EFE439-F6A4-41F9-817A-E6E997D66AFC}"/>
              </a:ext>
            </a:extLst>
          </p:cNvPr>
          <p:cNvSpPr txBox="1"/>
          <p:nvPr/>
        </p:nvSpPr>
        <p:spPr>
          <a:xfrm>
            <a:off x="3500820" y="2806429"/>
            <a:ext cx="2332690"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２つのインボリュート曲線のかみ合い</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6" name="Picture 2">
            <a:extLst>
              <a:ext uri="{FF2B5EF4-FFF2-40B4-BE49-F238E27FC236}">
                <a16:creationId xmlns:a16="http://schemas.microsoft.com/office/drawing/2014/main" id="{59B9863F-362F-4554-8630-605DC7492BC1}"/>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6665939" y="3175536"/>
            <a:ext cx="2410336" cy="1572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四角形: 角を丸くする 16">
            <a:extLst>
              <a:ext uri="{FF2B5EF4-FFF2-40B4-BE49-F238E27FC236}">
                <a16:creationId xmlns:a16="http://schemas.microsoft.com/office/drawing/2014/main" id="{AB3CF07A-DA29-4ACB-8956-B6852D997EC4}"/>
              </a:ext>
            </a:extLst>
          </p:cNvPr>
          <p:cNvSpPr/>
          <p:nvPr/>
        </p:nvSpPr>
        <p:spPr>
          <a:xfrm>
            <a:off x="1634123" y="2245267"/>
            <a:ext cx="1728192" cy="30453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C288567F-2BF4-4246-B7BC-25416FC761D2}"/>
              </a:ext>
            </a:extLst>
          </p:cNvPr>
          <p:cNvSpPr txBox="1"/>
          <p:nvPr/>
        </p:nvSpPr>
        <p:spPr>
          <a:xfrm>
            <a:off x="6623477" y="479081"/>
            <a:ext cx="1157689"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歯車のかみ合い</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矢印: 下 18">
            <a:extLst>
              <a:ext uri="{FF2B5EF4-FFF2-40B4-BE49-F238E27FC236}">
                <a16:creationId xmlns:a16="http://schemas.microsoft.com/office/drawing/2014/main" id="{6D2A5ECE-D0A3-4FAB-BAD6-2D851B5668E8}"/>
              </a:ext>
            </a:extLst>
          </p:cNvPr>
          <p:cNvSpPr/>
          <p:nvPr/>
        </p:nvSpPr>
        <p:spPr>
          <a:xfrm>
            <a:off x="1853019" y="2656387"/>
            <a:ext cx="439960" cy="21308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1F6D0E2B-0BB5-4049-82E0-D3AE0FF6B7B1}"/>
              </a:ext>
            </a:extLst>
          </p:cNvPr>
          <p:cNvSpPr/>
          <p:nvPr/>
        </p:nvSpPr>
        <p:spPr>
          <a:xfrm>
            <a:off x="1646580" y="4216308"/>
            <a:ext cx="1102387" cy="4514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図形 20">
            <a:extLst>
              <a:ext uri="{FF2B5EF4-FFF2-40B4-BE49-F238E27FC236}">
                <a16:creationId xmlns:a16="http://schemas.microsoft.com/office/drawing/2014/main" id="{07EABE73-D521-4634-B14A-F4E14E6AF4EF}"/>
              </a:ext>
            </a:extLst>
          </p:cNvPr>
          <p:cNvSpPr/>
          <p:nvPr/>
        </p:nvSpPr>
        <p:spPr>
          <a:xfrm>
            <a:off x="2754703" y="595600"/>
            <a:ext cx="978388" cy="3845611"/>
          </a:xfrm>
          <a:custGeom>
            <a:avLst/>
            <a:gdLst>
              <a:gd name="connsiteX0" fmla="*/ 0 w 510988"/>
              <a:gd name="connsiteY0" fmla="*/ 5513294 h 5513294"/>
              <a:gd name="connsiteX1" fmla="*/ 403411 w 510988"/>
              <a:gd name="connsiteY1" fmla="*/ 5513294 h 5513294"/>
              <a:gd name="connsiteX2" fmla="*/ 403411 w 510988"/>
              <a:gd name="connsiteY2" fmla="*/ 0 h 5513294"/>
              <a:gd name="connsiteX3" fmla="*/ 510988 w 510988"/>
              <a:gd name="connsiteY3" fmla="*/ 13447 h 5513294"/>
              <a:gd name="connsiteX0" fmla="*/ 0 w 502522"/>
              <a:gd name="connsiteY0" fmla="*/ 5516781 h 5516781"/>
              <a:gd name="connsiteX1" fmla="*/ 403411 w 502522"/>
              <a:gd name="connsiteY1" fmla="*/ 5516781 h 5516781"/>
              <a:gd name="connsiteX2" fmla="*/ 403411 w 502522"/>
              <a:gd name="connsiteY2" fmla="*/ 3487 h 5516781"/>
              <a:gd name="connsiteX3" fmla="*/ 502522 w 502522"/>
              <a:gd name="connsiteY3" fmla="*/ 0 h 5516781"/>
              <a:gd name="connsiteX0" fmla="*/ 0 w 510988"/>
              <a:gd name="connsiteY0" fmla="*/ 5513294 h 5513294"/>
              <a:gd name="connsiteX1" fmla="*/ 403411 w 510988"/>
              <a:gd name="connsiteY1" fmla="*/ 5513294 h 5513294"/>
              <a:gd name="connsiteX2" fmla="*/ 403411 w 510988"/>
              <a:gd name="connsiteY2" fmla="*/ 0 h 5513294"/>
              <a:gd name="connsiteX3" fmla="*/ 510988 w 510988"/>
              <a:gd name="connsiteY3" fmla="*/ 4980 h 5513294"/>
              <a:gd name="connsiteX0" fmla="*/ 0 w 553321"/>
              <a:gd name="connsiteY0" fmla="*/ 5513294 h 5513294"/>
              <a:gd name="connsiteX1" fmla="*/ 403411 w 553321"/>
              <a:gd name="connsiteY1" fmla="*/ 5513294 h 5513294"/>
              <a:gd name="connsiteX2" fmla="*/ 403411 w 553321"/>
              <a:gd name="connsiteY2" fmla="*/ 0 h 5513294"/>
              <a:gd name="connsiteX3" fmla="*/ 553321 w 553321"/>
              <a:gd name="connsiteY3" fmla="*/ 4980 h 5513294"/>
              <a:gd name="connsiteX0" fmla="*/ 0 w 549088"/>
              <a:gd name="connsiteY0" fmla="*/ 5513294 h 5513294"/>
              <a:gd name="connsiteX1" fmla="*/ 403411 w 549088"/>
              <a:gd name="connsiteY1" fmla="*/ 5513294 h 5513294"/>
              <a:gd name="connsiteX2" fmla="*/ 403411 w 549088"/>
              <a:gd name="connsiteY2" fmla="*/ 0 h 5513294"/>
              <a:gd name="connsiteX3" fmla="*/ 549088 w 549088"/>
              <a:gd name="connsiteY3" fmla="*/ 9214 h 5513294"/>
              <a:gd name="connsiteX0" fmla="*/ 0 w 510988"/>
              <a:gd name="connsiteY0" fmla="*/ 5513294 h 5513294"/>
              <a:gd name="connsiteX1" fmla="*/ 403411 w 510988"/>
              <a:gd name="connsiteY1" fmla="*/ 5513294 h 5513294"/>
              <a:gd name="connsiteX2" fmla="*/ 403411 w 510988"/>
              <a:gd name="connsiteY2" fmla="*/ 0 h 5513294"/>
              <a:gd name="connsiteX3" fmla="*/ 510988 w 510988"/>
              <a:gd name="connsiteY3" fmla="*/ 4980 h 5513294"/>
              <a:gd name="connsiteX0" fmla="*/ 0 w 510988"/>
              <a:gd name="connsiteY0" fmla="*/ 5517906 h 5517906"/>
              <a:gd name="connsiteX1" fmla="*/ 403411 w 510988"/>
              <a:gd name="connsiteY1" fmla="*/ 5517906 h 5517906"/>
              <a:gd name="connsiteX2" fmla="*/ 403411 w 510988"/>
              <a:gd name="connsiteY2" fmla="*/ 4612 h 5517906"/>
              <a:gd name="connsiteX3" fmla="*/ 510988 w 510988"/>
              <a:gd name="connsiteY3" fmla="*/ 0 h 5517906"/>
              <a:gd name="connsiteX0" fmla="*/ 0 w 563301"/>
              <a:gd name="connsiteY0" fmla="*/ 5513587 h 5513587"/>
              <a:gd name="connsiteX1" fmla="*/ 403411 w 563301"/>
              <a:gd name="connsiteY1" fmla="*/ 5513587 h 5513587"/>
              <a:gd name="connsiteX2" fmla="*/ 403411 w 563301"/>
              <a:gd name="connsiteY2" fmla="*/ 293 h 5513587"/>
              <a:gd name="connsiteX3" fmla="*/ 563301 w 563301"/>
              <a:gd name="connsiteY3" fmla="*/ 2309 h 5513587"/>
            </a:gdLst>
            <a:ahLst/>
            <a:cxnLst>
              <a:cxn ang="0">
                <a:pos x="connsiteX0" y="connsiteY0"/>
              </a:cxn>
              <a:cxn ang="0">
                <a:pos x="connsiteX1" y="connsiteY1"/>
              </a:cxn>
              <a:cxn ang="0">
                <a:pos x="connsiteX2" y="connsiteY2"/>
              </a:cxn>
              <a:cxn ang="0">
                <a:pos x="connsiteX3" y="connsiteY3"/>
              </a:cxn>
            </a:cxnLst>
            <a:rect l="l" t="t" r="r" b="b"/>
            <a:pathLst>
              <a:path w="563301" h="5513587">
                <a:moveTo>
                  <a:pt x="0" y="5513587"/>
                </a:moveTo>
                <a:lnTo>
                  <a:pt x="403411" y="5513587"/>
                </a:lnTo>
                <a:lnTo>
                  <a:pt x="403411" y="293"/>
                </a:lnTo>
                <a:cubicBezTo>
                  <a:pt x="439270" y="-1244"/>
                  <a:pt x="527442" y="3846"/>
                  <a:pt x="563301" y="2309"/>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21">
            <a:extLst>
              <a:ext uri="{FF2B5EF4-FFF2-40B4-BE49-F238E27FC236}">
                <a16:creationId xmlns:a16="http://schemas.microsoft.com/office/drawing/2014/main" id="{585ED69A-C0B6-4BAB-A5F1-D6E9295F44F8}"/>
              </a:ext>
            </a:extLst>
          </p:cNvPr>
          <p:cNvSpPr/>
          <p:nvPr/>
        </p:nvSpPr>
        <p:spPr>
          <a:xfrm>
            <a:off x="4948314" y="2664326"/>
            <a:ext cx="423472" cy="21155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弧 22">
            <a:extLst>
              <a:ext uri="{FF2B5EF4-FFF2-40B4-BE49-F238E27FC236}">
                <a16:creationId xmlns:a16="http://schemas.microsoft.com/office/drawing/2014/main" id="{7E8FF8FB-D62A-4FCC-8EFF-357AD2C76E2D}"/>
              </a:ext>
            </a:extLst>
          </p:cNvPr>
          <p:cNvSpPr/>
          <p:nvPr/>
        </p:nvSpPr>
        <p:spPr>
          <a:xfrm rot="3554717">
            <a:off x="6074518" y="333661"/>
            <a:ext cx="1677097" cy="1876151"/>
          </a:xfrm>
          <a:prstGeom prst="arc">
            <a:avLst>
              <a:gd name="adj1" fmla="val 18071391"/>
              <a:gd name="adj2" fmla="val 20249581"/>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a:extLst>
              <a:ext uri="{FF2B5EF4-FFF2-40B4-BE49-F238E27FC236}">
                <a16:creationId xmlns:a16="http://schemas.microsoft.com/office/drawing/2014/main" id="{5D0EE6C3-8668-4E43-A539-7153A1FA1146}"/>
              </a:ext>
            </a:extLst>
          </p:cNvPr>
          <p:cNvSpPr/>
          <p:nvPr/>
        </p:nvSpPr>
        <p:spPr>
          <a:xfrm rot="14217315">
            <a:off x="7763050" y="882885"/>
            <a:ext cx="1642788" cy="1840562"/>
          </a:xfrm>
          <a:prstGeom prst="arc">
            <a:avLst>
              <a:gd name="adj1" fmla="val 18071391"/>
              <a:gd name="adj2" fmla="val 20249581"/>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3352497D-001A-4A8B-BF5F-2DED81F6BFE9}"/>
              </a:ext>
            </a:extLst>
          </p:cNvPr>
          <p:cNvSpPr/>
          <p:nvPr/>
        </p:nvSpPr>
        <p:spPr>
          <a:xfrm>
            <a:off x="3635056" y="3369503"/>
            <a:ext cx="1466280" cy="933573"/>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CDDC1EE6-8592-408C-92B0-6BF1245DC75D}"/>
              </a:ext>
            </a:extLst>
          </p:cNvPr>
          <p:cNvSpPr/>
          <p:nvPr/>
        </p:nvSpPr>
        <p:spPr>
          <a:xfrm>
            <a:off x="7271962" y="1092693"/>
            <a:ext cx="917353" cy="84305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3F23519E-9A2C-4C01-BFCE-FB55D53E6CB9}"/>
              </a:ext>
            </a:extLst>
          </p:cNvPr>
          <p:cNvSpPr txBox="1"/>
          <p:nvPr/>
        </p:nvSpPr>
        <p:spPr>
          <a:xfrm>
            <a:off x="6587010" y="2809017"/>
            <a:ext cx="1866293"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かみ合う歯車の中心距離</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フリーフォーム: 図形 27">
            <a:extLst>
              <a:ext uri="{FF2B5EF4-FFF2-40B4-BE49-F238E27FC236}">
                <a16:creationId xmlns:a16="http://schemas.microsoft.com/office/drawing/2014/main" id="{C3C0E431-5270-47C6-81B9-C10449446A24}"/>
              </a:ext>
            </a:extLst>
          </p:cNvPr>
          <p:cNvSpPr/>
          <p:nvPr/>
        </p:nvSpPr>
        <p:spPr>
          <a:xfrm>
            <a:off x="5101336" y="1598572"/>
            <a:ext cx="2153485" cy="2035339"/>
          </a:xfrm>
          <a:custGeom>
            <a:avLst/>
            <a:gdLst>
              <a:gd name="connsiteX0" fmla="*/ 0 w 3775587"/>
              <a:gd name="connsiteY0" fmla="*/ 3126658 h 3126658"/>
              <a:gd name="connsiteX1" fmla="*/ 2418736 w 3775587"/>
              <a:gd name="connsiteY1" fmla="*/ 3111910 h 3126658"/>
              <a:gd name="connsiteX2" fmla="*/ 2418736 w 3775587"/>
              <a:gd name="connsiteY2" fmla="*/ 0 h 3126658"/>
              <a:gd name="connsiteX3" fmla="*/ 3775587 w 3775587"/>
              <a:gd name="connsiteY3" fmla="*/ 14749 h 3126658"/>
              <a:gd name="connsiteX0" fmla="*/ 0 w 3525811"/>
              <a:gd name="connsiteY0" fmla="*/ 3126658 h 3126658"/>
              <a:gd name="connsiteX1" fmla="*/ 2418736 w 3525811"/>
              <a:gd name="connsiteY1" fmla="*/ 3111910 h 3126658"/>
              <a:gd name="connsiteX2" fmla="*/ 2418736 w 3525811"/>
              <a:gd name="connsiteY2" fmla="*/ 0 h 3126658"/>
              <a:gd name="connsiteX3" fmla="*/ 3525811 w 3525811"/>
              <a:gd name="connsiteY3" fmla="*/ 5094 h 3126658"/>
            </a:gdLst>
            <a:ahLst/>
            <a:cxnLst>
              <a:cxn ang="0">
                <a:pos x="connsiteX0" y="connsiteY0"/>
              </a:cxn>
              <a:cxn ang="0">
                <a:pos x="connsiteX1" y="connsiteY1"/>
              </a:cxn>
              <a:cxn ang="0">
                <a:pos x="connsiteX2" y="connsiteY2"/>
              </a:cxn>
              <a:cxn ang="0">
                <a:pos x="connsiteX3" y="connsiteY3"/>
              </a:cxn>
            </a:cxnLst>
            <a:rect l="l" t="t" r="r" b="b"/>
            <a:pathLst>
              <a:path w="3525811" h="3126658">
                <a:moveTo>
                  <a:pt x="0" y="3126658"/>
                </a:moveTo>
                <a:lnTo>
                  <a:pt x="2418736" y="3111910"/>
                </a:lnTo>
                <a:lnTo>
                  <a:pt x="2418736" y="0"/>
                </a:lnTo>
                <a:lnTo>
                  <a:pt x="3525811" y="5094"/>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17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歯形曲線</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3</a:t>
            </a:fld>
            <a:endParaRPr kumimoji="1" lang="ja-JP" altLang="en-US" dirty="0"/>
          </a:p>
        </p:txBody>
      </p:sp>
      <p:pic>
        <p:nvPicPr>
          <p:cNvPr id="7" name="図 6">
            <a:extLst>
              <a:ext uri="{FF2B5EF4-FFF2-40B4-BE49-F238E27FC236}">
                <a16:creationId xmlns:a16="http://schemas.microsoft.com/office/drawing/2014/main" id="{2242EE58-A4D5-4EA0-ADDA-B475A3377FD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332519" y="2628771"/>
            <a:ext cx="4701349" cy="1904188"/>
          </a:xfrm>
          <a:prstGeom prst="rect">
            <a:avLst/>
          </a:prstGeom>
        </p:spPr>
      </p:pic>
      <p:sp>
        <p:nvSpPr>
          <p:cNvPr id="2" name="正方形/長方形 1">
            <a:extLst>
              <a:ext uri="{FF2B5EF4-FFF2-40B4-BE49-F238E27FC236}">
                <a16:creationId xmlns:a16="http://schemas.microsoft.com/office/drawing/2014/main" id="{F856DB32-17DE-4C36-B61D-6A44A0CD03B3}"/>
              </a:ext>
            </a:extLst>
          </p:cNvPr>
          <p:cNvSpPr/>
          <p:nvPr/>
        </p:nvSpPr>
        <p:spPr>
          <a:xfrm>
            <a:off x="110132" y="810372"/>
            <a:ext cx="4246112" cy="276307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1000" dirty="0">
                <a:solidFill>
                  <a:prstClr val="black"/>
                </a:solidFill>
                <a:latin typeface="Meiryo UI" panose="020B0604030504040204" pitchFamily="50" charset="-128"/>
                <a:ea typeface="Meiryo UI" panose="020B0604030504040204" pitchFamily="50" charset="-128"/>
              </a:rPr>
              <a:t>インボリュート曲線といわれる形状の歯形です。</a:t>
            </a:r>
            <a:endParaRPr kumimoji="1" lang="en-US" altLang="ja-JP" sz="1000" dirty="0">
              <a:solidFill>
                <a:prstClr val="black"/>
              </a:solidFill>
              <a:latin typeface="Meiryo UI" panose="020B0604030504040204" pitchFamily="50" charset="-128"/>
              <a:ea typeface="Meiryo UI" panose="020B0604030504040204" pitchFamily="50" charset="-128"/>
            </a:endParaRPr>
          </a:p>
          <a:p>
            <a:r>
              <a:rPr kumimoji="1" lang="ja-JP" altLang="en-US" sz="1000" dirty="0">
                <a:solidFill>
                  <a:prstClr val="black"/>
                </a:solidFill>
                <a:latin typeface="Meiryo UI" panose="020B0604030504040204" pitchFamily="50" charset="-128"/>
                <a:ea typeface="Meiryo UI" panose="020B0604030504040204" pitchFamily="50" charset="-128"/>
              </a:rPr>
              <a:t>インボリュート曲線とは、円筒に糸を巻きつけて、ゆるみなく引きほどいていったときに、糸の先端が描く曲線です。</a:t>
            </a:r>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en-US" altLang="ja-JP" sz="1000" dirty="0">
              <a:solidFill>
                <a:prstClr val="black"/>
              </a:solidFill>
              <a:latin typeface="Meiryo UI" panose="020B0604030504040204" pitchFamily="50" charset="-128"/>
              <a:ea typeface="Meiryo UI" panose="020B0604030504040204" pitchFamily="50" charset="-128"/>
            </a:endParaRPr>
          </a:p>
          <a:p>
            <a:r>
              <a:rPr kumimoji="1" lang="ja-JP" altLang="en-US" sz="1000" dirty="0">
                <a:solidFill>
                  <a:prstClr val="black"/>
                </a:solidFill>
                <a:latin typeface="Meiryo UI" panose="020B0604030504040204" pitchFamily="50" charset="-128"/>
                <a:ea typeface="Meiryo UI" panose="020B0604030504040204" pitchFamily="50" charset="-128"/>
              </a:rPr>
              <a:t>インボリュート歯形を持つ歯車の最大のメリットは、歯車の中心距離の誤差が回転精度やかみ合いに影響しないという点です。また、圧力角がかみ合いの始まりから終わりまで一定で、摩耗の少ない滑らかな動作が可能ですさらに、インボリュート歯形の歯車は、形状がシンプルで加工が簡単、低価格であるということから、多くの機器の歯車にはインボリュート歯形が使われています。</a:t>
            </a:r>
          </a:p>
        </p:txBody>
      </p:sp>
      <p:pic>
        <p:nvPicPr>
          <p:cNvPr id="6" name="図 5">
            <a:extLst>
              <a:ext uri="{FF2B5EF4-FFF2-40B4-BE49-F238E27FC236}">
                <a16:creationId xmlns:a16="http://schemas.microsoft.com/office/drawing/2014/main" id="{C8E5C4F4-83C4-404A-B891-126231743B5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925109" y="2628771"/>
            <a:ext cx="2169404" cy="2156792"/>
          </a:xfrm>
          <a:prstGeom prst="rect">
            <a:avLst/>
          </a:prstGeom>
        </p:spPr>
      </p:pic>
      <p:sp>
        <p:nvSpPr>
          <p:cNvPr id="3" name="正方形/長方形 2">
            <a:extLst>
              <a:ext uri="{FF2B5EF4-FFF2-40B4-BE49-F238E27FC236}">
                <a16:creationId xmlns:a16="http://schemas.microsoft.com/office/drawing/2014/main" id="{446DD87D-ADE7-4C2F-956B-05E5515EA2CB}"/>
              </a:ext>
            </a:extLst>
          </p:cNvPr>
          <p:cNvSpPr/>
          <p:nvPr/>
        </p:nvSpPr>
        <p:spPr>
          <a:xfrm>
            <a:off x="110132" y="518160"/>
            <a:ext cx="2516201" cy="21269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400" b="1" dirty="0">
                <a:solidFill>
                  <a:prstClr val="black"/>
                </a:solidFill>
                <a:latin typeface="Meiryo UI" panose="020B0604030504040204" pitchFamily="50" charset="-128"/>
                <a:ea typeface="Meiryo UI" panose="020B0604030504040204" pitchFamily="50" charset="-128"/>
              </a:rPr>
              <a:t>インボリュート歯形</a:t>
            </a:r>
          </a:p>
        </p:txBody>
      </p:sp>
      <p:pic>
        <p:nvPicPr>
          <p:cNvPr id="8" name="図 7">
            <a:extLst>
              <a:ext uri="{FF2B5EF4-FFF2-40B4-BE49-F238E27FC236}">
                <a16:creationId xmlns:a16="http://schemas.microsoft.com/office/drawing/2014/main" id="{4FE7ED76-A022-4C50-8CC0-8301F2EE21E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7790" y="2987923"/>
            <a:ext cx="1683058" cy="1535485"/>
          </a:xfrm>
          <a:prstGeom prst="rect">
            <a:avLst/>
          </a:prstGeom>
        </p:spPr>
      </p:pic>
      <p:sp>
        <p:nvSpPr>
          <p:cNvPr id="9" name="正方形/長方形 8">
            <a:extLst>
              <a:ext uri="{FF2B5EF4-FFF2-40B4-BE49-F238E27FC236}">
                <a16:creationId xmlns:a16="http://schemas.microsoft.com/office/drawing/2014/main" id="{46FD79B2-A55C-40B3-9F17-969B06F2F43C}"/>
              </a:ext>
            </a:extLst>
          </p:cNvPr>
          <p:cNvSpPr/>
          <p:nvPr/>
        </p:nvSpPr>
        <p:spPr>
          <a:xfrm>
            <a:off x="153754" y="2597653"/>
            <a:ext cx="1641483" cy="17757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050" dirty="0">
                <a:solidFill>
                  <a:prstClr val="black"/>
                </a:solidFill>
                <a:latin typeface="Meiryo UI" panose="020B0604030504040204" pitchFamily="50" charset="-128"/>
                <a:ea typeface="Meiryo UI" panose="020B0604030504040204" pitchFamily="50" charset="-128"/>
              </a:rPr>
              <a:t>インボリュート曲線の描き方</a:t>
            </a:r>
          </a:p>
        </p:txBody>
      </p:sp>
      <p:sp>
        <p:nvSpPr>
          <p:cNvPr id="10" name="正方形/長方形 9">
            <a:extLst>
              <a:ext uri="{FF2B5EF4-FFF2-40B4-BE49-F238E27FC236}">
                <a16:creationId xmlns:a16="http://schemas.microsoft.com/office/drawing/2014/main" id="{93E321F1-7027-4CE3-8532-6BD14A32C528}"/>
              </a:ext>
            </a:extLst>
          </p:cNvPr>
          <p:cNvSpPr/>
          <p:nvPr/>
        </p:nvSpPr>
        <p:spPr>
          <a:xfrm>
            <a:off x="4638532" y="797706"/>
            <a:ext cx="4353761" cy="180719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1000" dirty="0">
                <a:solidFill>
                  <a:prstClr val="black"/>
                </a:solidFill>
                <a:latin typeface="Meiryo UI" panose="020B0604030504040204" pitchFamily="50" charset="-128"/>
                <a:ea typeface="Meiryo UI" panose="020B0604030504040204" pitchFamily="50" charset="-128"/>
              </a:rPr>
              <a:t>サイクロイド曲線といわれる形状の歯形です。サイクロイド曲線とは、直線上を円が転がるときに、円のある１点が描く軌跡です。上下反転させたサイクロイド曲線は、物体が最も速く滑り落ちる曲線としても有名です。</a:t>
            </a:r>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en-US" altLang="ja-JP" sz="1000" dirty="0">
              <a:solidFill>
                <a:prstClr val="black"/>
              </a:solidFill>
              <a:latin typeface="Meiryo UI" panose="020B0604030504040204" pitchFamily="50" charset="-128"/>
              <a:ea typeface="Meiryo UI" panose="020B0604030504040204" pitchFamily="50" charset="-128"/>
            </a:endParaRPr>
          </a:p>
          <a:p>
            <a:r>
              <a:rPr kumimoji="1" lang="ja-JP" altLang="en-US" sz="1000" dirty="0">
                <a:solidFill>
                  <a:prstClr val="black"/>
                </a:solidFill>
                <a:latin typeface="Meiryo UI" panose="020B0604030504040204" pitchFamily="50" charset="-128"/>
                <a:ea typeface="Meiryo UI" panose="020B0604030504040204" pitchFamily="50" charset="-128"/>
              </a:rPr>
              <a:t>サイクロイド歯形のメリットは、インボリュート歯形に対して歯元の面積が大きいので強度が高いということです。そして、最も大きなメリットは、かみ合う歯どうしに、まったく干渉が発生しないという点です。</a:t>
            </a:r>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en-US" altLang="ja-JP" sz="1000" dirty="0">
              <a:solidFill>
                <a:prstClr val="black"/>
              </a:solidFill>
              <a:latin typeface="Meiryo UI" panose="020B0604030504040204" pitchFamily="50" charset="-128"/>
              <a:ea typeface="Meiryo UI" panose="020B0604030504040204" pitchFamily="50" charset="-128"/>
            </a:endParaRPr>
          </a:p>
          <a:p>
            <a:r>
              <a:rPr kumimoji="1" lang="ja-JP" altLang="en-US" sz="1000" dirty="0">
                <a:solidFill>
                  <a:prstClr val="black"/>
                </a:solidFill>
                <a:latin typeface="Meiryo UI" panose="020B0604030504040204" pitchFamily="50" charset="-128"/>
                <a:ea typeface="Meiryo UI" panose="020B0604030504040204" pitchFamily="50" charset="-128"/>
              </a:rPr>
              <a:t>サイクロイド歯形の歯車は、「歯元面が広く、歯形に滑りがない」「完全な転がりなので回転抵抗が低い」といった特徴から、時計や精密機械などの低負荷の製品に使用されています。</a:t>
            </a:r>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ja-JP" altLang="en-US" sz="1000" dirty="0">
              <a:solidFill>
                <a:prstClr val="black"/>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C969DE8A-6481-4594-A6F3-959EAC6D2ACA}"/>
              </a:ext>
            </a:extLst>
          </p:cNvPr>
          <p:cNvSpPr/>
          <p:nvPr/>
        </p:nvSpPr>
        <p:spPr>
          <a:xfrm>
            <a:off x="4626053" y="531682"/>
            <a:ext cx="2516201" cy="21269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400" b="1" dirty="0">
                <a:solidFill>
                  <a:prstClr val="black"/>
                </a:solidFill>
                <a:latin typeface="Meiryo UI" panose="020B0604030504040204" pitchFamily="50" charset="-128"/>
                <a:ea typeface="Meiryo UI" panose="020B0604030504040204" pitchFamily="50" charset="-128"/>
              </a:rPr>
              <a:t>サイクロイド歯形</a:t>
            </a:r>
          </a:p>
        </p:txBody>
      </p:sp>
    </p:spTree>
    <p:extLst>
      <p:ext uri="{BB962C8B-B14F-4D97-AF65-F5344CB8AC3E}">
        <p14:creationId xmlns:p14="http://schemas.microsoft.com/office/powerpoint/2010/main" val="340478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 name="表 117">
            <a:extLst>
              <a:ext uri="{FF2B5EF4-FFF2-40B4-BE49-F238E27FC236}">
                <a16:creationId xmlns:a16="http://schemas.microsoft.com/office/drawing/2014/main" id="{B7152170-6E62-4325-A2D6-804452AC965A}"/>
              </a:ext>
            </a:extLst>
          </p:cNvPr>
          <p:cNvGraphicFramePr>
            <a:graphicFrameLocks noGrp="1"/>
          </p:cNvGraphicFramePr>
          <p:nvPr>
            <p:extLst>
              <p:ext uri="{D42A27DB-BD31-4B8C-83A1-F6EECF244321}">
                <p14:modId xmlns:p14="http://schemas.microsoft.com/office/powerpoint/2010/main" val="747206870"/>
              </p:ext>
            </p:extLst>
          </p:nvPr>
        </p:nvGraphicFramePr>
        <p:xfrm>
          <a:off x="4592027" y="2964056"/>
          <a:ext cx="4525046" cy="2039674"/>
        </p:xfrm>
        <a:graphic>
          <a:graphicData uri="http://schemas.openxmlformats.org/drawingml/2006/table">
            <a:tbl>
              <a:tblPr firstRow="1" bandRow="1">
                <a:tableStyleId>{5C22544A-7EE6-4342-B048-85BDC9FD1C3A}</a:tableStyleId>
              </a:tblPr>
              <a:tblGrid>
                <a:gridCol w="1346295">
                  <a:extLst>
                    <a:ext uri="{9D8B030D-6E8A-4147-A177-3AD203B41FA5}">
                      <a16:colId xmlns:a16="http://schemas.microsoft.com/office/drawing/2014/main" val="2452265818"/>
                    </a:ext>
                  </a:extLst>
                </a:gridCol>
                <a:gridCol w="3178751">
                  <a:extLst>
                    <a:ext uri="{9D8B030D-6E8A-4147-A177-3AD203B41FA5}">
                      <a16:colId xmlns:a16="http://schemas.microsoft.com/office/drawing/2014/main" val="2860902183"/>
                    </a:ext>
                  </a:extLst>
                </a:gridCol>
              </a:tblGrid>
              <a:tr h="659837">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3794038"/>
                  </a:ext>
                </a:extLst>
              </a:tr>
              <a:tr h="720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9823735"/>
                  </a:ext>
                </a:extLst>
              </a:tr>
              <a:tr h="659837">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438116"/>
                  </a:ext>
                </a:extLst>
              </a:tr>
            </a:tbl>
          </a:graphicData>
        </a:graphic>
      </p:graphicFrame>
      <p:graphicFrame>
        <p:nvGraphicFramePr>
          <p:cNvPr id="117" name="表 116">
            <a:extLst>
              <a:ext uri="{FF2B5EF4-FFF2-40B4-BE49-F238E27FC236}">
                <a16:creationId xmlns:a16="http://schemas.microsoft.com/office/drawing/2014/main" id="{6B587194-7E8B-4006-B8EB-244AB2A88D7A}"/>
              </a:ext>
            </a:extLst>
          </p:cNvPr>
          <p:cNvGraphicFramePr>
            <a:graphicFrameLocks noGrp="1"/>
          </p:cNvGraphicFramePr>
          <p:nvPr>
            <p:extLst>
              <p:ext uri="{D42A27DB-BD31-4B8C-83A1-F6EECF244321}">
                <p14:modId xmlns:p14="http://schemas.microsoft.com/office/powerpoint/2010/main" val="2124437534"/>
              </p:ext>
            </p:extLst>
          </p:nvPr>
        </p:nvGraphicFramePr>
        <p:xfrm>
          <a:off x="4592027" y="662538"/>
          <a:ext cx="4525046" cy="2124000"/>
        </p:xfrm>
        <a:graphic>
          <a:graphicData uri="http://schemas.openxmlformats.org/drawingml/2006/table">
            <a:tbl>
              <a:tblPr firstRow="1" bandRow="1">
                <a:tableStyleId>{5C22544A-7EE6-4342-B048-85BDC9FD1C3A}</a:tableStyleId>
              </a:tblPr>
              <a:tblGrid>
                <a:gridCol w="1346295">
                  <a:extLst>
                    <a:ext uri="{9D8B030D-6E8A-4147-A177-3AD203B41FA5}">
                      <a16:colId xmlns:a16="http://schemas.microsoft.com/office/drawing/2014/main" val="2452265818"/>
                    </a:ext>
                  </a:extLst>
                </a:gridCol>
                <a:gridCol w="3178751">
                  <a:extLst>
                    <a:ext uri="{9D8B030D-6E8A-4147-A177-3AD203B41FA5}">
                      <a16:colId xmlns:a16="http://schemas.microsoft.com/office/drawing/2014/main" val="2860902183"/>
                    </a:ext>
                  </a:extLst>
                </a:gridCol>
              </a:tblGrid>
              <a:tr h="64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3794038"/>
                  </a:ext>
                </a:extLst>
              </a:tr>
              <a:tr h="82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9823735"/>
                  </a:ext>
                </a:extLst>
              </a:tr>
              <a:tr h="64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438116"/>
                  </a:ext>
                </a:extLst>
              </a:tr>
            </a:tbl>
          </a:graphicData>
        </a:graphic>
      </p:graphicFrame>
      <p:graphicFrame>
        <p:nvGraphicFramePr>
          <p:cNvPr id="116" name="表 115">
            <a:extLst>
              <a:ext uri="{FF2B5EF4-FFF2-40B4-BE49-F238E27FC236}">
                <a16:creationId xmlns:a16="http://schemas.microsoft.com/office/drawing/2014/main" id="{EF0BB29C-AC6D-4015-9D12-56884A69C57F}"/>
              </a:ext>
            </a:extLst>
          </p:cNvPr>
          <p:cNvGraphicFramePr>
            <a:graphicFrameLocks noGrp="1"/>
          </p:cNvGraphicFramePr>
          <p:nvPr>
            <p:extLst>
              <p:ext uri="{D42A27DB-BD31-4B8C-83A1-F6EECF244321}">
                <p14:modId xmlns:p14="http://schemas.microsoft.com/office/powerpoint/2010/main" val="1017567054"/>
              </p:ext>
            </p:extLst>
          </p:nvPr>
        </p:nvGraphicFramePr>
        <p:xfrm>
          <a:off x="26927" y="672582"/>
          <a:ext cx="4529268" cy="4212000"/>
        </p:xfrm>
        <a:graphic>
          <a:graphicData uri="http://schemas.openxmlformats.org/drawingml/2006/table">
            <a:tbl>
              <a:tblPr firstRow="1" bandRow="1">
                <a:tableStyleId>{5C22544A-7EE6-4342-B048-85BDC9FD1C3A}</a:tableStyleId>
              </a:tblPr>
              <a:tblGrid>
                <a:gridCol w="1469268">
                  <a:extLst>
                    <a:ext uri="{9D8B030D-6E8A-4147-A177-3AD203B41FA5}">
                      <a16:colId xmlns:a16="http://schemas.microsoft.com/office/drawing/2014/main" val="2452265818"/>
                    </a:ext>
                  </a:extLst>
                </a:gridCol>
                <a:gridCol w="3060000">
                  <a:extLst>
                    <a:ext uri="{9D8B030D-6E8A-4147-A177-3AD203B41FA5}">
                      <a16:colId xmlns:a16="http://schemas.microsoft.com/office/drawing/2014/main" val="2860902183"/>
                    </a:ext>
                  </a:extLst>
                </a:gridCol>
              </a:tblGrid>
              <a:tr h="792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3794038"/>
                  </a:ext>
                </a:extLst>
              </a:tr>
              <a:tr h="792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9823735"/>
                  </a:ext>
                </a:extLst>
              </a:tr>
              <a:tr h="972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438116"/>
                  </a:ext>
                </a:extLst>
              </a:tr>
              <a:tr h="100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55428"/>
                  </a:ext>
                </a:extLst>
              </a:tr>
              <a:tr h="64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3421226"/>
                  </a:ext>
                </a:extLst>
              </a:tr>
            </a:tbl>
          </a:graphicData>
        </a:graphic>
      </p:graphicFrame>
      <p:sp>
        <p:nvSpPr>
          <p:cNvPr id="5" name="タイトル 4"/>
          <p:cNvSpPr>
            <a:spLocks noGrp="1"/>
          </p:cNvSpPr>
          <p:nvPr>
            <p:ph type="title"/>
          </p:nvPr>
        </p:nvSpPr>
        <p:spPr/>
        <p:txBody>
          <a:bodyPr/>
          <a:lstStyle/>
          <a:p>
            <a:r>
              <a:rPr kumimoji="1" lang="ja-JP" altLang="en-US" dirty="0"/>
              <a:t>歯車の種類</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4</a:t>
            </a:fld>
            <a:endParaRPr kumimoji="1" lang="ja-JP" altLang="en-US" dirty="0"/>
          </a:p>
        </p:txBody>
      </p:sp>
      <p:sp>
        <p:nvSpPr>
          <p:cNvPr id="9" name="Rectangle 3">
            <a:extLst>
              <a:ext uri="{FF2B5EF4-FFF2-40B4-BE49-F238E27FC236}">
                <a16:creationId xmlns:a16="http://schemas.microsoft.com/office/drawing/2014/main" id="{41655DA5-10B6-4F03-8D23-591C33B33C43}"/>
              </a:ext>
            </a:extLst>
          </p:cNvPr>
          <p:cNvSpPr txBox="1">
            <a:spLocks noChangeArrowheads="1"/>
          </p:cNvSpPr>
          <p:nvPr/>
        </p:nvSpPr>
        <p:spPr>
          <a:xfrm>
            <a:off x="-66637" y="466277"/>
            <a:ext cx="1165704" cy="230832"/>
          </a:xfrm>
          <a:prstGeom prst="rect">
            <a:avLst/>
          </a:prstGeom>
          <a:noFill/>
        </p:spPr>
        <p:txBody>
          <a:bodyPr vert="horz" wrap="none" lIns="91440" tIns="45720" rIns="91440" bIns="45720" rtlCol="0">
            <a:sp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(1) </a:t>
            </a:r>
            <a:r>
              <a:rPr lang="ja-JP" altLang="en-US" sz="1000" dirty="0">
                <a:latin typeface="Meiryo UI" panose="020B0604030504040204" pitchFamily="50" charset="-128"/>
                <a:ea typeface="Meiryo UI" panose="020B0604030504040204" pitchFamily="50" charset="-128"/>
              </a:rPr>
              <a:t>平行軸の歯車</a:t>
            </a:r>
          </a:p>
        </p:txBody>
      </p:sp>
      <p:sp>
        <p:nvSpPr>
          <p:cNvPr id="28" name="Rectangle 22">
            <a:extLst>
              <a:ext uri="{FF2B5EF4-FFF2-40B4-BE49-F238E27FC236}">
                <a16:creationId xmlns:a16="http://schemas.microsoft.com/office/drawing/2014/main" id="{A0463C57-E003-4CA3-A7D5-8A900DF2A400}"/>
              </a:ext>
            </a:extLst>
          </p:cNvPr>
          <p:cNvSpPr txBox="1">
            <a:spLocks noChangeArrowheads="1"/>
          </p:cNvSpPr>
          <p:nvPr/>
        </p:nvSpPr>
        <p:spPr>
          <a:xfrm>
            <a:off x="4465157" y="471839"/>
            <a:ext cx="1165704" cy="230832"/>
          </a:xfrm>
          <a:prstGeom prst="rect">
            <a:avLst/>
          </a:prstGeom>
          <a:noFill/>
        </p:spPr>
        <p:txBody>
          <a:bodyPr vert="horz" wrap="none" lIns="91440" tIns="45720" rIns="91440" bIns="45720" rtlCol="0">
            <a:sp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(2) </a:t>
            </a:r>
            <a:r>
              <a:rPr lang="ja-JP" altLang="en-US" sz="1000" dirty="0">
                <a:latin typeface="Meiryo UI" panose="020B0604030504040204" pitchFamily="50" charset="-128"/>
                <a:ea typeface="Meiryo UI" panose="020B0604030504040204" pitchFamily="50" charset="-128"/>
              </a:rPr>
              <a:t>交差軸の歯車</a:t>
            </a:r>
          </a:p>
        </p:txBody>
      </p:sp>
      <p:sp>
        <p:nvSpPr>
          <p:cNvPr id="67" name="Rectangle 4">
            <a:extLst>
              <a:ext uri="{FF2B5EF4-FFF2-40B4-BE49-F238E27FC236}">
                <a16:creationId xmlns:a16="http://schemas.microsoft.com/office/drawing/2014/main" id="{C0CAD719-B55B-4585-A278-1839B58AC29F}"/>
              </a:ext>
            </a:extLst>
          </p:cNvPr>
          <p:cNvSpPr>
            <a:spLocks noChangeArrowheads="1"/>
          </p:cNvSpPr>
          <p:nvPr/>
        </p:nvSpPr>
        <p:spPr bwMode="auto">
          <a:xfrm>
            <a:off x="1448439" y="650500"/>
            <a:ext cx="3013144"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① </a:t>
            </a:r>
            <a:r>
              <a:rPr lang="ja-JP" altLang="en-US" sz="800" dirty="0">
                <a:latin typeface="Meiryo UI" panose="020B0604030504040204" pitchFamily="50" charset="-128"/>
                <a:ea typeface="Meiryo UI" panose="020B0604030504040204" pitchFamily="50" charset="-128"/>
              </a:rPr>
              <a:t>平歯車</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軸に平行な歯をもっています。最も一般的で広く使われ、ｽﾊﾟｰｷﾞ</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(spur gear)</a:t>
            </a:r>
            <a:r>
              <a:rPr lang="ja-JP" altLang="en-US" sz="800" dirty="0">
                <a:latin typeface="Meiryo UI" panose="020B0604030504040204" pitchFamily="50" charset="-128"/>
                <a:ea typeface="Meiryo UI" panose="020B0604030504040204" pitchFamily="50" charset="-128"/>
              </a:rPr>
              <a:t>とも呼ばれ、平行な</a:t>
            </a:r>
            <a:r>
              <a:rPr lang="en-US" altLang="ja-JP" sz="800" dirty="0">
                <a:latin typeface="Meiryo UI" panose="020B0604030504040204" pitchFamily="50" charset="-128"/>
                <a:ea typeface="Meiryo UI" panose="020B0604030504040204" pitchFamily="50" charset="-128"/>
              </a:rPr>
              <a:t>2</a:t>
            </a:r>
            <a:r>
              <a:rPr lang="ja-JP" altLang="en-US" sz="800" dirty="0">
                <a:latin typeface="Meiryo UI" panose="020B0604030504040204" pitchFamily="50" charset="-128"/>
                <a:ea typeface="Meiryo UI" panose="020B0604030504040204" pitchFamily="50" charset="-128"/>
              </a:rPr>
              <a:t>軸間</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に回転を与え、回転は互いに逆方向となります。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図</a:t>
            </a:r>
            <a:r>
              <a:rPr lang="en-US" altLang="ja-JP" sz="800" dirty="0">
                <a:latin typeface="Meiryo UI" panose="020B0604030504040204" pitchFamily="50" charset="-128"/>
                <a:ea typeface="Meiryo UI" panose="020B0604030504040204" pitchFamily="50" charset="-128"/>
              </a:rPr>
              <a:t>1-1)</a:t>
            </a:r>
          </a:p>
        </p:txBody>
      </p:sp>
      <p:sp>
        <p:nvSpPr>
          <p:cNvPr id="68" name="Rectangle 6">
            <a:extLst>
              <a:ext uri="{FF2B5EF4-FFF2-40B4-BE49-F238E27FC236}">
                <a16:creationId xmlns:a16="http://schemas.microsoft.com/office/drawing/2014/main" id="{383DF0C1-8657-40CF-8DB3-CDBBF46F0E2D}"/>
              </a:ext>
            </a:extLst>
          </p:cNvPr>
          <p:cNvSpPr>
            <a:spLocks noChangeArrowheads="1"/>
          </p:cNvSpPr>
          <p:nvPr/>
        </p:nvSpPr>
        <p:spPr bwMode="auto">
          <a:xfrm>
            <a:off x="848451" y="1322773"/>
            <a:ext cx="726768"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図</a:t>
            </a:r>
            <a:r>
              <a:rPr lang="en-US" altLang="ja-JP" sz="600" dirty="0">
                <a:latin typeface="Meiryo UI" panose="020B0604030504040204" pitchFamily="50" charset="-128"/>
                <a:ea typeface="Meiryo UI" panose="020B0604030504040204" pitchFamily="50" charset="-128"/>
              </a:rPr>
              <a:t>1-1</a:t>
            </a:r>
            <a:r>
              <a:rPr lang="ja-JP" altLang="en-US" sz="600" dirty="0">
                <a:latin typeface="Meiryo UI" panose="020B0604030504040204" pitchFamily="50" charset="-128"/>
                <a:ea typeface="Meiryo UI" panose="020B0604030504040204" pitchFamily="50" charset="-128"/>
              </a:rPr>
              <a:t>　　平歯車</a:t>
            </a:r>
          </a:p>
        </p:txBody>
      </p:sp>
      <p:sp>
        <p:nvSpPr>
          <p:cNvPr id="69" name="Rectangle 7">
            <a:extLst>
              <a:ext uri="{FF2B5EF4-FFF2-40B4-BE49-F238E27FC236}">
                <a16:creationId xmlns:a16="http://schemas.microsoft.com/office/drawing/2014/main" id="{CD917B1A-A318-47F1-8A7D-AE1F506C79A8}"/>
              </a:ext>
            </a:extLst>
          </p:cNvPr>
          <p:cNvSpPr>
            <a:spLocks noChangeArrowheads="1"/>
          </p:cNvSpPr>
          <p:nvPr/>
        </p:nvSpPr>
        <p:spPr bwMode="auto">
          <a:xfrm>
            <a:off x="1444707" y="1452784"/>
            <a:ext cx="2946050"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② </a:t>
            </a:r>
            <a:r>
              <a:rPr lang="ja-JP" altLang="en-US" sz="800" dirty="0">
                <a:latin typeface="Meiryo UI" panose="020B0604030504040204" pitchFamily="50" charset="-128"/>
                <a:ea typeface="Meiryo UI" panose="020B0604030504040204" pitchFamily="50" charset="-128"/>
              </a:rPr>
              <a:t>内接歯車</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ｲﾝﾀｰﾅﾙｷﾞﾔ</a:t>
            </a:r>
            <a:r>
              <a:rPr lang="en-US" altLang="ja-JP" sz="800" dirty="0">
                <a:latin typeface="Meiryo UI" panose="020B0604030504040204" pitchFamily="50" charset="-128"/>
                <a:ea typeface="Meiryo UI" panose="020B0604030504040204" pitchFamily="50" charset="-128"/>
              </a:rPr>
              <a:t>(internal gear)</a:t>
            </a:r>
            <a:r>
              <a:rPr lang="ja-JP" altLang="en-US" sz="800" dirty="0">
                <a:latin typeface="Meiryo UI" panose="020B0604030504040204" pitchFamily="50" charset="-128"/>
                <a:ea typeface="Meiryo UI" panose="020B0604030504040204" pitchFamily="50" charset="-128"/>
              </a:rPr>
              <a:t>とも呼ばれ、円筒の内側に歯が切られ</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2</a:t>
            </a:r>
            <a:r>
              <a:rPr lang="ja-JP" altLang="en-US" sz="800" dirty="0">
                <a:latin typeface="Meiryo UI" panose="020B0604030504040204" pitchFamily="50" charset="-128"/>
                <a:ea typeface="Meiryo UI" panose="020B0604030504040204" pitchFamily="50" charset="-128"/>
              </a:rPr>
              <a:t>軸の回転方向が同じになります。</a:t>
            </a: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2</a:t>
            </a:r>
            <a:r>
              <a:rPr lang="ja-JP" altLang="en-US" sz="800" dirty="0">
                <a:latin typeface="Meiryo UI" panose="020B0604030504040204" pitchFamily="50" charset="-128"/>
                <a:ea typeface="Meiryo UI" panose="020B0604030504040204" pitchFamily="50" charset="-128"/>
              </a:rPr>
              <a:t>軸間の回転数は、両歯車の歯数に反比例します。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図</a:t>
            </a:r>
            <a:r>
              <a:rPr lang="en-US" altLang="ja-JP" sz="800" dirty="0">
                <a:latin typeface="Meiryo UI" panose="020B0604030504040204" pitchFamily="50" charset="-128"/>
                <a:ea typeface="Meiryo UI" panose="020B0604030504040204" pitchFamily="50" charset="-128"/>
              </a:rPr>
              <a:t>1-2)</a:t>
            </a:r>
          </a:p>
        </p:txBody>
      </p:sp>
      <p:sp>
        <p:nvSpPr>
          <p:cNvPr id="70" name="Rectangle 8">
            <a:extLst>
              <a:ext uri="{FF2B5EF4-FFF2-40B4-BE49-F238E27FC236}">
                <a16:creationId xmlns:a16="http://schemas.microsoft.com/office/drawing/2014/main" id="{E76618F7-FAFA-4531-95F6-86E717B01BEC}"/>
              </a:ext>
            </a:extLst>
          </p:cNvPr>
          <p:cNvSpPr>
            <a:spLocks noChangeArrowheads="1"/>
          </p:cNvSpPr>
          <p:nvPr/>
        </p:nvSpPr>
        <p:spPr bwMode="auto">
          <a:xfrm>
            <a:off x="758514" y="2115177"/>
            <a:ext cx="803913"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図</a:t>
            </a:r>
            <a:r>
              <a:rPr lang="en-US" altLang="ja-JP" sz="600" dirty="0">
                <a:latin typeface="Meiryo UI" panose="020B0604030504040204" pitchFamily="50" charset="-128"/>
                <a:ea typeface="Meiryo UI" panose="020B0604030504040204" pitchFamily="50" charset="-128"/>
              </a:rPr>
              <a:t>1-2</a:t>
            </a:r>
            <a:r>
              <a:rPr lang="ja-JP" altLang="en-US" sz="600" dirty="0">
                <a:latin typeface="Meiryo UI" panose="020B0604030504040204" pitchFamily="50" charset="-128"/>
                <a:ea typeface="Meiryo UI" panose="020B0604030504040204" pitchFamily="50" charset="-128"/>
              </a:rPr>
              <a:t>　　内接歯車</a:t>
            </a:r>
          </a:p>
        </p:txBody>
      </p:sp>
      <p:sp>
        <p:nvSpPr>
          <p:cNvPr id="71" name="Rectangle 9">
            <a:extLst>
              <a:ext uri="{FF2B5EF4-FFF2-40B4-BE49-F238E27FC236}">
                <a16:creationId xmlns:a16="http://schemas.microsoft.com/office/drawing/2014/main" id="{A88FF994-F1D3-408D-BBAA-F50C562A1E8A}"/>
              </a:ext>
            </a:extLst>
          </p:cNvPr>
          <p:cNvSpPr>
            <a:spLocks noChangeArrowheads="1"/>
          </p:cNvSpPr>
          <p:nvPr/>
        </p:nvSpPr>
        <p:spPr bwMode="auto">
          <a:xfrm>
            <a:off x="1460365" y="2257842"/>
            <a:ext cx="3089935" cy="92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③ </a:t>
            </a:r>
            <a:r>
              <a:rPr lang="ja-JP" altLang="en-US" sz="800" dirty="0">
                <a:latin typeface="Meiryo UI" panose="020B0604030504040204" pitchFamily="50" charset="-128"/>
                <a:ea typeface="Meiryo UI" panose="020B0604030504040204" pitchFamily="50" charset="-128"/>
              </a:rPr>
              <a:t>はす</a:t>
            </a:r>
            <a:r>
              <a:rPr lang="ja-JP" altLang="en-US" sz="800" dirty="0" err="1">
                <a:latin typeface="Meiryo UI" panose="020B0604030504040204" pitchFamily="50" charset="-128"/>
                <a:ea typeface="Meiryo UI" panose="020B0604030504040204" pitchFamily="50" charset="-128"/>
              </a:rPr>
              <a:t>ば</a:t>
            </a:r>
            <a:r>
              <a:rPr lang="ja-JP" altLang="en-US" sz="800" dirty="0">
                <a:latin typeface="Meiryo UI" panose="020B0604030504040204" pitchFamily="50" charset="-128"/>
                <a:ea typeface="Meiryo UI" panose="020B0604030504040204" pitchFamily="50" charset="-128"/>
              </a:rPr>
              <a:t>歯車</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ﾍﾘｶﾙｷﾞﾔ</a:t>
            </a:r>
            <a:r>
              <a:rPr lang="en-US" altLang="ja-JP" sz="800" dirty="0">
                <a:latin typeface="Meiryo UI" panose="020B0604030504040204" pitchFamily="50" charset="-128"/>
                <a:ea typeface="Meiryo UI" panose="020B0604030504040204" pitchFamily="50" charset="-128"/>
              </a:rPr>
              <a:t>(</a:t>
            </a:r>
            <a:r>
              <a:rPr lang="ja-JP" altLang="en-US" sz="800" dirty="0" err="1">
                <a:latin typeface="Meiryo UI" panose="020B0604030504040204" pitchFamily="50" charset="-128"/>
                <a:ea typeface="Meiryo UI" panose="020B0604030504040204" pitchFamily="50" charset="-128"/>
              </a:rPr>
              <a:t>ｈ</a:t>
            </a:r>
            <a:r>
              <a:rPr lang="en-US" altLang="ja-JP" sz="800" dirty="0" err="1">
                <a:latin typeface="Meiryo UI" panose="020B0604030504040204" pitchFamily="50" charset="-128"/>
                <a:ea typeface="Meiryo UI" panose="020B0604030504040204" pitchFamily="50" charset="-128"/>
              </a:rPr>
              <a:t>elical</a:t>
            </a:r>
            <a:r>
              <a:rPr lang="en-US" altLang="ja-JP" sz="800" dirty="0">
                <a:latin typeface="Meiryo UI" panose="020B0604030504040204" pitchFamily="50" charset="-128"/>
                <a:ea typeface="Meiryo UI" panose="020B0604030504040204" pitchFamily="50" charset="-128"/>
              </a:rPr>
              <a:t> gear)</a:t>
            </a:r>
            <a:r>
              <a:rPr lang="ja-JP" altLang="en-US" sz="800" dirty="0">
                <a:latin typeface="Meiryo UI" panose="020B0604030504040204" pitchFamily="50" charset="-128"/>
                <a:ea typeface="Meiryo UI" panose="020B0604030504040204" pitchFamily="50" charset="-128"/>
              </a:rPr>
              <a:t>とも呼ばれ、平行な</a:t>
            </a:r>
            <a:r>
              <a:rPr lang="en-US" altLang="ja-JP" sz="800" dirty="0">
                <a:latin typeface="Meiryo UI" panose="020B0604030504040204" pitchFamily="50" charset="-128"/>
                <a:ea typeface="Meiryo UI" panose="020B0604030504040204" pitchFamily="50" charset="-128"/>
              </a:rPr>
              <a:t>2</a:t>
            </a:r>
            <a:r>
              <a:rPr lang="ja-JP" altLang="en-US" sz="800" dirty="0">
                <a:latin typeface="Meiryo UI" panose="020B0604030504040204" pitchFamily="50" charset="-128"/>
                <a:ea typeface="Meiryo UI" panose="020B0604030504040204" pitchFamily="50" charset="-128"/>
              </a:rPr>
              <a:t>軸に対して歯が斜め</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切られており、かみあいが歯の</a:t>
            </a:r>
            <a:r>
              <a:rPr lang="en-US" altLang="ja-JP" sz="800" dirty="0">
                <a:latin typeface="Meiryo UI" panose="020B0604030504040204" pitchFamily="50" charset="-128"/>
                <a:ea typeface="Meiryo UI" panose="020B0604030504040204" pitchFamily="50" charset="-128"/>
              </a:rPr>
              <a:t>1</a:t>
            </a:r>
            <a:r>
              <a:rPr lang="ja-JP" altLang="en-US" sz="800" dirty="0">
                <a:latin typeface="Meiryo UI" panose="020B0604030504040204" pitchFamily="50" charset="-128"/>
                <a:ea typeface="Meiryo UI" panose="020B0604030504040204" pitchFamily="50" charset="-128"/>
              </a:rPr>
              <a:t>端から始まるために、回転がなめらか</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騒音が少なく、高回転にむいており、歯の強度も平歯車より強く</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なりますが、歯が斜めに傾いているため軸方向力</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ｽﾗｽﾄ力</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が発生します。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図</a:t>
            </a:r>
            <a:r>
              <a:rPr lang="en-US" altLang="ja-JP" sz="800" dirty="0">
                <a:latin typeface="Meiryo UI" panose="020B0604030504040204" pitchFamily="50" charset="-128"/>
                <a:ea typeface="Meiryo UI" panose="020B0604030504040204" pitchFamily="50" charset="-128"/>
              </a:rPr>
              <a:t>1-3)</a:t>
            </a:r>
            <a:r>
              <a:rPr lang="ja-JP" altLang="en-US" sz="800" dirty="0">
                <a:latin typeface="Meiryo UI" panose="020B0604030504040204" pitchFamily="50" charset="-128"/>
                <a:ea typeface="Meiryo UI" panose="020B0604030504040204" pitchFamily="50" charset="-128"/>
              </a:rPr>
              <a:t>　　</a:t>
            </a:r>
          </a:p>
        </p:txBody>
      </p:sp>
      <p:sp>
        <p:nvSpPr>
          <p:cNvPr id="73" name="Rectangle 11">
            <a:extLst>
              <a:ext uri="{FF2B5EF4-FFF2-40B4-BE49-F238E27FC236}">
                <a16:creationId xmlns:a16="http://schemas.microsoft.com/office/drawing/2014/main" id="{B57C2A66-E6B0-498C-92B4-7FB9AF1A6F1A}"/>
              </a:ext>
            </a:extLst>
          </p:cNvPr>
          <p:cNvSpPr>
            <a:spLocks noChangeArrowheads="1"/>
          </p:cNvSpPr>
          <p:nvPr/>
        </p:nvSpPr>
        <p:spPr bwMode="auto">
          <a:xfrm>
            <a:off x="1460365" y="3230009"/>
            <a:ext cx="3050676" cy="92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④ </a:t>
            </a:r>
            <a:r>
              <a:rPr lang="ja-JP" altLang="en-US" sz="800" dirty="0" err="1">
                <a:latin typeface="Meiryo UI" panose="020B0604030504040204" pitchFamily="50" charset="-128"/>
                <a:ea typeface="Meiryo UI" panose="020B0604030504040204" pitchFamily="50" charset="-128"/>
              </a:rPr>
              <a:t>やまば</a:t>
            </a:r>
            <a:r>
              <a:rPr lang="ja-JP" altLang="en-US" sz="800" dirty="0">
                <a:latin typeface="Meiryo UI" panose="020B0604030504040204" pitchFamily="50" charset="-128"/>
                <a:ea typeface="Meiryo UI" panose="020B0604030504040204" pitchFamily="50" charset="-128"/>
              </a:rPr>
              <a:t>歯車</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はす</a:t>
            </a:r>
            <a:r>
              <a:rPr lang="ja-JP" altLang="en-US" sz="800" dirty="0" err="1">
                <a:latin typeface="Meiryo UI" panose="020B0604030504040204" pitchFamily="50" charset="-128"/>
                <a:ea typeface="Meiryo UI" panose="020B0604030504040204" pitchFamily="50" charset="-128"/>
              </a:rPr>
              <a:t>ば</a:t>
            </a:r>
            <a:r>
              <a:rPr lang="ja-JP" altLang="en-US" sz="800" dirty="0">
                <a:latin typeface="Meiryo UI" panose="020B0604030504040204" pitchFamily="50" charset="-128"/>
                <a:ea typeface="Meiryo UI" panose="020B0604030504040204" pitchFamily="50" charset="-128"/>
              </a:rPr>
              <a:t>歯車は軸方向力が発生しますので、これを無くす目的で</a:t>
            </a:r>
            <a:r>
              <a:rPr lang="en-US" altLang="ja-JP" sz="800" dirty="0">
                <a:latin typeface="Meiryo UI" panose="020B0604030504040204" pitchFamily="50" charset="-128"/>
                <a:ea typeface="Meiryo UI" panose="020B0604030504040204" pitchFamily="50" charset="-128"/>
              </a:rPr>
              <a:t>2</a:t>
            </a:r>
            <a:r>
              <a:rPr lang="ja-JP" altLang="en-US" sz="800" dirty="0" err="1">
                <a:latin typeface="Meiryo UI" panose="020B0604030504040204" pitchFamily="50" charset="-128"/>
                <a:ea typeface="Meiryo UI" panose="020B0604030504040204" pitchFamily="50" charset="-128"/>
              </a:rPr>
              <a:t>つの</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err="1">
                <a:latin typeface="Meiryo UI" panose="020B0604030504040204" pitchFamily="50" charset="-128"/>
                <a:ea typeface="Meiryo UI" panose="020B0604030504040204" pitchFamily="50" charset="-128"/>
              </a:rPr>
              <a:t>すば</a:t>
            </a:r>
            <a:r>
              <a:rPr lang="ja-JP" altLang="en-US" sz="800" dirty="0">
                <a:latin typeface="Meiryo UI" panose="020B0604030504040204" pitchFamily="50" charset="-128"/>
                <a:ea typeface="Meiryo UI" panose="020B0604030504040204" pitchFamily="50" charset="-128"/>
              </a:rPr>
              <a:t>歯車の歯の向きを逆にして組合せた形状をしており、ﾀﾞﾌﾞﾙﾍﾘｶﾙｷ</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ﾔ</a:t>
            </a:r>
            <a:r>
              <a:rPr lang="en-US" altLang="ja-JP" sz="800" dirty="0">
                <a:latin typeface="Meiryo UI" panose="020B0604030504040204" pitchFamily="50" charset="-128"/>
                <a:ea typeface="Meiryo UI" panose="020B0604030504040204" pitchFamily="50" charset="-128"/>
              </a:rPr>
              <a:t>(</a:t>
            </a:r>
            <a:r>
              <a:rPr lang="en-US" altLang="ja-JP" sz="800" dirty="0" err="1">
                <a:latin typeface="Meiryo UI" panose="020B0604030504040204" pitchFamily="50" charset="-128"/>
                <a:ea typeface="Meiryo UI" panose="020B0604030504040204" pitchFamily="50" charset="-128"/>
              </a:rPr>
              <a:t>dovble</a:t>
            </a:r>
            <a:r>
              <a:rPr lang="en-US" altLang="ja-JP" sz="800" dirty="0">
                <a:latin typeface="Meiryo UI" panose="020B0604030504040204" pitchFamily="50" charset="-128"/>
                <a:ea typeface="Meiryo UI" panose="020B0604030504040204" pitchFamily="50" charset="-128"/>
              </a:rPr>
              <a:t> helical gear)</a:t>
            </a:r>
            <a:r>
              <a:rPr lang="ja-JP" altLang="en-US" sz="800" dirty="0">
                <a:latin typeface="Meiryo UI" panose="020B0604030504040204" pitchFamily="50" charset="-128"/>
                <a:ea typeface="Meiryo UI" panose="020B0604030504040204" pitchFamily="50" charset="-128"/>
              </a:rPr>
              <a:t>とも呼ばれています。減速比を大きくとれ、</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err="1">
                <a:latin typeface="Meiryo UI" panose="020B0604030504040204" pitchFamily="50" charset="-128"/>
                <a:ea typeface="Meiryo UI" panose="020B0604030504040204" pitchFamily="50" charset="-128"/>
              </a:rPr>
              <a:t>きな</a:t>
            </a:r>
            <a:r>
              <a:rPr lang="ja-JP" altLang="en-US" sz="800" dirty="0">
                <a:latin typeface="Meiryo UI" panose="020B0604030504040204" pitchFamily="50" charset="-128"/>
                <a:ea typeface="Meiryo UI" panose="020B0604030504040204" pitchFamily="50" charset="-128"/>
              </a:rPr>
              <a:t>動力を伝達することができるうえ軸方向力</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ｽﾗｽﾄ力</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も発生しません。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図</a:t>
            </a:r>
            <a:r>
              <a:rPr lang="en-US" altLang="ja-JP" sz="800" dirty="0">
                <a:latin typeface="Meiryo UI" panose="020B0604030504040204" pitchFamily="50" charset="-128"/>
                <a:ea typeface="Meiryo UI" panose="020B0604030504040204" pitchFamily="50" charset="-128"/>
              </a:rPr>
              <a:t>1-4)</a:t>
            </a:r>
          </a:p>
        </p:txBody>
      </p:sp>
      <p:sp>
        <p:nvSpPr>
          <p:cNvPr id="74" name="Rectangle 12">
            <a:extLst>
              <a:ext uri="{FF2B5EF4-FFF2-40B4-BE49-F238E27FC236}">
                <a16:creationId xmlns:a16="http://schemas.microsoft.com/office/drawing/2014/main" id="{149885FF-9012-46B4-8A0A-590E34D7445C}"/>
              </a:ext>
            </a:extLst>
          </p:cNvPr>
          <p:cNvSpPr>
            <a:spLocks noChangeArrowheads="1"/>
          </p:cNvSpPr>
          <p:nvPr/>
        </p:nvSpPr>
        <p:spPr bwMode="auto">
          <a:xfrm>
            <a:off x="714309" y="4083447"/>
            <a:ext cx="839271"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図</a:t>
            </a:r>
            <a:r>
              <a:rPr lang="en-US" altLang="ja-JP" sz="600" dirty="0">
                <a:latin typeface="Meiryo UI" panose="020B0604030504040204" pitchFamily="50" charset="-128"/>
                <a:ea typeface="Meiryo UI" panose="020B0604030504040204" pitchFamily="50" charset="-128"/>
              </a:rPr>
              <a:t>1-4</a:t>
            </a:r>
            <a:r>
              <a:rPr lang="ja-JP" altLang="en-US" sz="600" dirty="0">
                <a:latin typeface="Meiryo UI" panose="020B0604030504040204" pitchFamily="50" charset="-128"/>
                <a:ea typeface="Meiryo UI" panose="020B0604030504040204" pitchFamily="50" charset="-128"/>
              </a:rPr>
              <a:t>　　や</a:t>
            </a:r>
            <a:r>
              <a:rPr lang="ja-JP" altLang="en-US" sz="600" dirty="0" err="1">
                <a:latin typeface="Meiryo UI" panose="020B0604030504040204" pitchFamily="50" charset="-128"/>
                <a:ea typeface="Meiryo UI" panose="020B0604030504040204" pitchFamily="50" charset="-128"/>
              </a:rPr>
              <a:t>まば</a:t>
            </a:r>
            <a:r>
              <a:rPr lang="ja-JP" altLang="en-US" sz="600" dirty="0">
                <a:latin typeface="Meiryo UI" panose="020B0604030504040204" pitchFamily="50" charset="-128"/>
                <a:ea typeface="Meiryo UI" panose="020B0604030504040204" pitchFamily="50" charset="-128"/>
              </a:rPr>
              <a:t>歯車</a:t>
            </a:r>
          </a:p>
        </p:txBody>
      </p:sp>
      <p:pic>
        <p:nvPicPr>
          <p:cNvPr id="75" name="Picture 43" descr="やまば005">
            <a:extLst>
              <a:ext uri="{FF2B5EF4-FFF2-40B4-BE49-F238E27FC236}">
                <a16:creationId xmlns:a16="http://schemas.microsoft.com/office/drawing/2014/main" id="{B5A7D173-D018-479A-B3C2-7F266833B03B}"/>
              </a:ext>
            </a:extLst>
          </p:cNvPr>
          <p:cNvPicPr>
            <a:picLocks noChangeAspect="1" noChangeArrowheads="1"/>
          </p:cNvPicPr>
          <p:nvPr/>
        </p:nvPicPr>
        <p:blipFill>
          <a:blip r:embed="rId2"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169591" y="3280004"/>
            <a:ext cx="714211" cy="83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Rectangle 3">
            <a:extLst>
              <a:ext uri="{FF2B5EF4-FFF2-40B4-BE49-F238E27FC236}">
                <a16:creationId xmlns:a16="http://schemas.microsoft.com/office/drawing/2014/main" id="{BD0EB9E9-4437-4BFB-9915-13F94F918C22}"/>
              </a:ext>
            </a:extLst>
          </p:cNvPr>
          <p:cNvSpPr>
            <a:spLocks noChangeArrowheads="1"/>
          </p:cNvSpPr>
          <p:nvPr/>
        </p:nvSpPr>
        <p:spPr bwMode="auto">
          <a:xfrm>
            <a:off x="1468196" y="4221315"/>
            <a:ext cx="2973818"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⑤ </a:t>
            </a:r>
            <a:r>
              <a:rPr lang="ja-JP" altLang="en-US" sz="800" dirty="0">
                <a:latin typeface="Meiryo UI" panose="020B0604030504040204" pitchFamily="50" charset="-128"/>
                <a:ea typeface="Meiryo UI" panose="020B0604030504040204" pitchFamily="50" charset="-128"/>
              </a:rPr>
              <a:t>ラック</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ﾗｯｸは平歯車のﾋﾟｯﾁ円半径を無限大にしたものです。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図</a:t>
            </a:r>
            <a:r>
              <a:rPr lang="en-US" altLang="ja-JP" sz="800" dirty="0">
                <a:latin typeface="Meiryo UI" panose="020B0604030504040204" pitchFamily="50" charset="-128"/>
                <a:ea typeface="Meiryo UI" panose="020B0604030504040204" pitchFamily="50" charset="-128"/>
              </a:rPr>
              <a:t>1-5)</a:t>
            </a:r>
          </a:p>
        </p:txBody>
      </p:sp>
      <p:pic>
        <p:nvPicPr>
          <p:cNvPr id="78" name="Picture 27" descr="ﾗｯｸ002">
            <a:extLst>
              <a:ext uri="{FF2B5EF4-FFF2-40B4-BE49-F238E27FC236}">
                <a16:creationId xmlns:a16="http://schemas.microsoft.com/office/drawing/2014/main" id="{4ABD6305-37C1-4B34-8347-CFBC64B71AAF}"/>
              </a:ext>
            </a:extLst>
          </p:cNvPr>
          <p:cNvPicPr>
            <a:picLocks noChangeAspect="1" noChangeArrowheads="1"/>
          </p:cNvPicPr>
          <p:nvPr/>
        </p:nvPicPr>
        <p:blipFill>
          <a:blip r:embed="rId3" cstate="screen">
            <a:clrChange>
              <a:clrFrom>
                <a:srgbClr val="FEFEFE"/>
              </a:clrFrom>
              <a:clrTo>
                <a:srgbClr val="FEFEFE">
                  <a:alpha val="0"/>
                </a:srgbClr>
              </a:clrTo>
            </a:clrChange>
            <a:extLst>
              <a:ext uri="{28A0092B-C50C-407E-A947-70E740481C1C}">
                <a14:useLocalDpi xmlns:a14="http://schemas.microsoft.com/office/drawing/2010/main"/>
              </a:ext>
            </a:extLst>
          </a:blip>
          <a:srcRect b="10580"/>
          <a:stretch>
            <a:fillRect/>
          </a:stretch>
        </p:blipFill>
        <p:spPr bwMode="auto">
          <a:xfrm>
            <a:off x="3859029" y="4577092"/>
            <a:ext cx="647804" cy="2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Rectangle 5">
            <a:extLst>
              <a:ext uri="{FF2B5EF4-FFF2-40B4-BE49-F238E27FC236}">
                <a16:creationId xmlns:a16="http://schemas.microsoft.com/office/drawing/2014/main" id="{68A5BFEC-B160-481E-A7ED-1C371DA32B60}"/>
              </a:ext>
            </a:extLst>
          </p:cNvPr>
          <p:cNvSpPr>
            <a:spLocks noChangeArrowheads="1"/>
          </p:cNvSpPr>
          <p:nvPr/>
        </p:nvSpPr>
        <p:spPr bwMode="auto">
          <a:xfrm>
            <a:off x="5908692" y="652582"/>
            <a:ext cx="3260223" cy="51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① </a:t>
            </a:r>
            <a:r>
              <a:rPr lang="ja-JP" altLang="en-US" sz="800" dirty="0">
                <a:latin typeface="Meiryo UI" panose="020B0604030504040204" pitchFamily="50" charset="-128"/>
                <a:ea typeface="Meiryo UI" panose="020B0604030504040204" pitchFamily="50" charset="-128"/>
              </a:rPr>
              <a:t>すぐばかさ歯車</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ｽﾄﾚｰﾄﾍﾞﾍﾞﾙｷﾞﾔ</a:t>
            </a:r>
            <a:r>
              <a:rPr lang="en-US" altLang="ja-JP" sz="800" dirty="0">
                <a:latin typeface="Meiryo UI" panose="020B0604030504040204" pitchFamily="50" charset="-128"/>
                <a:ea typeface="Meiryo UI" panose="020B0604030504040204" pitchFamily="50" charset="-128"/>
              </a:rPr>
              <a:t>(straight bevel gear)</a:t>
            </a:r>
            <a:r>
              <a:rPr lang="ja-JP" altLang="en-US" sz="800" dirty="0">
                <a:latin typeface="Meiryo UI" panose="020B0604030504040204" pitchFamily="50" charset="-128"/>
                <a:ea typeface="Meiryo UI" panose="020B0604030504040204" pitchFamily="50" charset="-128"/>
              </a:rPr>
              <a:t>ともよばれ、円錐の母線に</a:t>
            </a:r>
            <a:r>
              <a:rPr lang="ja-JP" altLang="en-US" sz="800" dirty="0" err="1">
                <a:latin typeface="Meiryo UI" panose="020B0604030504040204" pitchFamily="50" charset="-128"/>
                <a:ea typeface="Meiryo UI" panose="020B0604030504040204" pitchFamily="50" charset="-128"/>
              </a:rPr>
              <a:t>そつて</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点に向かって縮小するまっすぐな歯をもったものです。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図</a:t>
            </a:r>
            <a:r>
              <a:rPr lang="en-US" altLang="ja-JP" sz="800" dirty="0">
                <a:latin typeface="Meiryo UI" panose="020B0604030504040204" pitchFamily="50" charset="-128"/>
                <a:ea typeface="Meiryo UI" panose="020B0604030504040204" pitchFamily="50" charset="-128"/>
              </a:rPr>
              <a:t>2-1)</a:t>
            </a:r>
          </a:p>
        </p:txBody>
      </p:sp>
      <p:sp>
        <p:nvSpPr>
          <p:cNvPr id="81" name="Rectangle 7">
            <a:extLst>
              <a:ext uri="{FF2B5EF4-FFF2-40B4-BE49-F238E27FC236}">
                <a16:creationId xmlns:a16="http://schemas.microsoft.com/office/drawing/2014/main" id="{2511AAA7-8D5B-40FA-8B70-6EB8898C1882}"/>
              </a:ext>
            </a:extLst>
          </p:cNvPr>
          <p:cNvSpPr>
            <a:spLocks noChangeArrowheads="1"/>
          </p:cNvSpPr>
          <p:nvPr/>
        </p:nvSpPr>
        <p:spPr bwMode="auto">
          <a:xfrm>
            <a:off x="5897335" y="1289670"/>
            <a:ext cx="319121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② </a:t>
            </a:r>
            <a:r>
              <a:rPr lang="ja-JP" altLang="en-US" sz="800" dirty="0">
                <a:latin typeface="Meiryo UI" panose="020B0604030504040204" pitchFamily="50" charset="-128"/>
                <a:ea typeface="Meiryo UI" panose="020B0604030504040204" pitchFamily="50" charset="-128"/>
              </a:rPr>
              <a:t>まがりばかさ歯車</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ｽﾊﾟｲﾗﾙﾍﾞﾍﾞﾙｷﾞﾔ</a:t>
            </a:r>
            <a:r>
              <a:rPr lang="en-US" altLang="ja-JP" sz="800" dirty="0">
                <a:latin typeface="Meiryo UI" panose="020B0604030504040204" pitchFamily="50" charset="-128"/>
                <a:ea typeface="Meiryo UI" panose="020B0604030504040204" pitchFamily="50" charset="-128"/>
              </a:rPr>
              <a:t>(spiral </a:t>
            </a:r>
            <a:r>
              <a:rPr lang="en-US" altLang="ja-JP" sz="800" dirty="0" err="1">
                <a:latin typeface="Meiryo UI" panose="020B0604030504040204" pitchFamily="50" charset="-128"/>
                <a:ea typeface="Meiryo UI" panose="020B0604030504040204" pitchFamily="50" charset="-128"/>
              </a:rPr>
              <a:t>beveru</a:t>
            </a:r>
            <a:r>
              <a:rPr lang="en-US" altLang="ja-JP" sz="800" dirty="0">
                <a:latin typeface="Meiryo UI" panose="020B0604030504040204" pitchFamily="50" charset="-128"/>
                <a:ea typeface="Meiryo UI" panose="020B0604030504040204" pitchFamily="50" charset="-128"/>
              </a:rPr>
              <a:t> gear)</a:t>
            </a:r>
            <a:r>
              <a:rPr lang="ja-JP" altLang="en-US" sz="800" dirty="0">
                <a:latin typeface="Meiryo UI" panose="020B0604030504040204" pitchFamily="50" charset="-128"/>
                <a:ea typeface="Meiryo UI" panose="020B0604030504040204" pitchFamily="50" charset="-128"/>
              </a:rPr>
              <a:t>とも呼ばれ、平歯車をはす</a:t>
            </a:r>
            <a:r>
              <a:rPr lang="ja-JP" altLang="en-US" sz="800" dirty="0" err="1">
                <a:latin typeface="Meiryo UI" panose="020B0604030504040204" pitchFamily="50" charset="-128"/>
                <a:ea typeface="Meiryo UI" panose="020B0604030504040204" pitchFamily="50" charset="-128"/>
              </a:rPr>
              <a:t>ば</a:t>
            </a:r>
            <a:r>
              <a:rPr lang="ja-JP" altLang="en-US" sz="800" dirty="0">
                <a:latin typeface="Meiryo UI" panose="020B0604030504040204" pitchFamily="50" charset="-128"/>
                <a:ea typeface="Meiryo UI" panose="020B0604030504040204" pitchFamily="50" charset="-128"/>
              </a:rPr>
              <a:t>歯</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にすることによってなめらかな回転を得る様に、すぐばかさ歯車の歯を渦巻状</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したものをまがりばかさ歯車ともいいます。回転はなめらかで騒音が少なく高</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回転に適しています。また歯数比を大きくとることができます。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図</a:t>
            </a:r>
            <a:r>
              <a:rPr lang="en-US" altLang="ja-JP" sz="800" dirty="0">
                <a:latin typeface="Meiryo UI" panose="020B0604030504040204" pitchFamily="50" charset="-128"/>
                <a:ea typeface="Meiryo UI" panose="020B0604030504040204" pitchFamily="50" charset="-128"/>
              </a:rPr>
              <a:t>2-2)</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a:t>
            </a:r>
          </a:p>
        </p:txBody>
      </p:sp>
      <p:sp>
        <p:nvSpPr>
          <p:cNvPr id="82" name="Rectangle 8">
            <a:extLst>
              <a:ext uri="{FF2B5EF4-FFF2-40B4-BE49-F238E27FC236}">
                <a16:creationId xmlns:a16="http://schemas.microsoft.com/office/drawing/2014/main" id="{B1DE3727-08FA-4ADC-9D6F-E2A9C2F48C05}"/>
              </a:ext>
            </a:extLst>
          </p:cNvPr>
          <p:cNvSpPr>
            <a:spLocks noChangeArrowheads="1"/>
          </p:cNvSpPr>
          <p:nvPr/>
        </p:nvSpPr>
        <p:spPr bwMode="auto">
          <a:xfrm>
            <a:off x="5024271" y="1986727"/>
            <a:ext cx="999989"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図</a:t>
            </a:r>
            <a:r>
              <a:rPr lang="en-US" altLang="ja-JP" sz="600" dirty="0">
                <a:latin typeface="Meiryo UI" panose="020B0604030504040204" pitchFamily="50" charset="-128"/>
                <a:ea typeface="Meiryo UI" panose="020B0604030504040204" pitchFamily="50" charset="-128"/>
              </a:rPr>
              <a:t>2-2</a:t>
            </a:r>
            <a:r>
              <a:rPr lang="ja-JP" altLang="en-US" sz="600" dirty="0">
                <a:latin typeface="Meiryo UI" panose="020B0604030504040204" pitchFamily="50" charset="-128"/>
                <a:ea typeface="Meiryo UI" panose="020B0604030504040204" pitchFamily="50" charset="-128"/>
              </a:rPr>
              <a:t>　　まがりばかさ歯車</a:t>
            </a:r>
          </a:p>
        </p:txBody>
      </p:sp>
      <p:sp>
        <p:nvSpPr>
          <p:cNvPr id="83" name="Rectangle 9">
            <a:extLst>
              <a:ext uri="{FF2B5EF4-FFF2-40B4-BE49-F238E27FC236}">
                <a16:creationId xmlns:a16="http://schemas.microsoft.com/office/drawing/2014/main" id="{5741FFAF-F927-4A9E-8BCE-221387FDDF1E}"/>
              </a:ext>
            </a:extLst>
          </p:cNvPr>
          <p:cNvSpPr>
            <a:spLocks noChangeArrowheads="1"/>
          </p:cNvSpPr>
          <p:nvPr/>
        </p:nvSpPr>
        <p:spPr bwMode="auto">
          <a:xfrm>
            <a:off x="5908692" y="2110915"/>
            <a:ext cx="3191216"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③ </a:t>
            </a:r>
            <a:r>
              <a:rPr lang="ja-JP" altLang="en-US" sz="800" dirty="0">
                <a:latin typeface="Meiryo UI" panose="020B0604030504040204" pitchFamily="50" charset="-128"/>
                <a:ea typeface="Meiryo UI" panose="020B0604030504040204" pitchFamily="50" charset="-128"/>
              </a:rPr>
              <a:t>ゼロールか</a:t>
            </a:r>
            <a:r>
              <a:rPr lang="ja-JP" altLang="en-US" sz="800" dirty="0" err="1">
                <a:latin typeface="Meiryo UI" panose="020B0604030504040204" pitchFamily="50" charset="-128"/>
                <a:ea typeface="Meiryo UI" panose="020B0604030504040204" pitchFamily="50" charset="-128"/>
              </a:rPr>
              <a:t>さ</a:t>
            </a:r>
            <a:r>
              <a:rPr lang="ja-JP" altLang="en-US" sz="800" dirty="0">
                <a:latin typeface="Meiryo UI" panose="020B0604030504040204" pitchFamily="50" charset="-128"/>
                <a:ea typeface="Meiryo UI" panose="020B0604030504040204" pitchFamily="50" charset="-128"/>
              </a:rPr>
              <a:t>歯車</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ねじれ角が零であるまがりばかさ歯車をいいます。すぐばかさ歯車とまがりばか</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歯車の特徴をあわせ持った独特なかさ歯車で、歯に加わる力はすぐばかさ</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車と同じです。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図</a:t>
            </a:r>
            <a:r>
              <a:rPr lang="en-US" altLang="ja-JP" sz="800" dirty="0">
                <a:latin typeface="Meiryo UI" panose="020B0604030504040204" pitchFamily="50" charset="-128"/>
                <a:ea typeface="Meiryo UI" panose="020B0604030504040204" pitchFamily="50" charset="-128"/>
              </a:rPr>
              <a:t>2-3)</a:t>
            </a:r>
          </a:p>
        </p:txBody>
      </p:sp>
      <p:sp>
        <p:nvSpPr>
          <p:cNvPr id="84" name="Rectangle 10">
            <a:extLst>
              <a:ext uri="{FF2B5EF4-FFF2-40B4-BE49-F238E27FC236}">
                <a16:creationId xmlns:a16="http://schemas.microsoft.com/office/drawing/2014/main" id="{9A3A0E80-0A35-4F28-8551-94C2244EC37E}"/>
              </a:ext>
            </a:extLst>
          </p:cNvPr>
          <p:cNvSpPr>
            <a:spLocks noChangeArrowheads="1"/>
          </p:cNvSpPr>
          <p:nvPr/>
        </p:nvSpPr>
        <p:spPr bwMode="auto">
          <a:xfrm>
            <a:off x="4987536" y="2644213"/>
            <a:ext cx="1011239"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図</a:t>
            </a:r>
            <a:r>
              <a:rPr lang="en-US" altLang="ja-JP" sz="600" dirty="0">
                <a:latin typeface="Meiryo UI" panose="020B0604030504040204" pitchFamily="50" charset="-128"/>
                <a:ea typeface="Meiryo UI" panose="020B0604030504040204" pitchFamily="50" charset="-128"/>
              </a:rPr>
              <a:t>2-3</a:t>
            </a:r>
            <a:r>
              <a:rPr lang="ja-JP" altLang="en-US" sz="600" dirty="0">
                <a:latin typeface="Meiryo UI" panose="020B0604030504040204" pitchFamily="50" charset="-128"/>
                <a:ea typeface="Meiryo UI" panose="020B0604030504040204" pitchFamily="50" charset="-128"/>
              </a:rPr>
              <a:t>　　ゼロールか</a:t>
            </a:r>
            <a:r>
              <a:rPr lang="ja-JP" altLang="en-US" sz="600" dirty="0" err="1">
                <a:latin typeface="Meiryo UI" panose="020B0604030504040204" pitchFamily="50" charset="-128"/>
                <a:ea typeface="Meiryo UI" panose="020B0604030504040204" pitchFamily="50" charset="-128"/>
              </a:rPr>
              <a:t>さ</a:t>
            </a:r>
            <a:r>
              <a:rPr lang="ja-JP" altLang="en-US" sz="600" dirty="0">
                <a:latin typeface="Meiryo UI" panose="020B0604030504040204" pitchFamily="50" charset="-128"/>
                <a:ea typeface="Meiryo UI" panose="020B0604030504040204" pitchFamily="50" charset="-128"/>
              </a:rPr>
              <a:t>歯車</a:t>
            </a:r>
          </a:p>
        </p:txBody>
      </p:sp>
      <p:pic>
        <p:nvPicPr>
          <p:cNvPr id="85" name="Picture 35" descr="ぜろ008">
            <a:extLst>
              <a:ext uri="{FF2B5EF4-FFF2-40B4-BE49-F238E27FC236}">
                <a16:creationId xmlns:a16="http://schemas.microsoft.com/office/drawing/2014/main" id="{7A44270B-CB33-4B24-BFF4-4AB1CC620317}"/>
              </a:ext>
            </a:extLst>
          </p:cNvPr>
          <p:cNvPicPr>
            <a:picLocks noChangeAspect="1" noChangeArrowheads="1"/>
          </p:cNvPicPr>
          <p:nvPr/>
        </p:nvPicPr>
        <p:blipFill>
          <a:blip r:embed="rId4"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4632926" y="2159272"/>
            <a:ext cx="655721" cy="60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Rectangle 39">
            <a:extLst>
              <a:ext uri="{FF2B5EF4-FFF2-40B4-BE49-F238E27FC236}">
                <a16:creationId xmlns:a16="http://schemas.microsoft.com/office/drawing/2014/main" id="{FCD16DE5-D71A-41C7-B18A-7A4FD73E2975}"/>
              </a:ext>
            </a:extLst>
          </p:cNvPr>
          <p:cNvSpPr>
            <a:spLocks noChangeArrowheads="1"/>
          </p:cNvSpPr>
          <p:nvPr/>
        </p:nvSpPr>
        <p:spPr bwMode="auto">
          <a:xfrm>
            <a:off x="7871749" y="3888864"/>
            <a:ext cx="202505" cy="8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a:t>
            </a:r>
            <a:r>
              <a:rPr lang="en-US" altLang="ja-JP" sz="600">
                <a:latin typeface="Meiryo UI" panose="020B0604030504040204" pitchFamily="50" charset="-128"/>
                <a:ea typeface="Meiryo UI" panose="020B0604030504040204" pitchFamily="50" charset="-128"/>
              </a:rPr>
              <a:t>3</a:t>
            </a:r>
            <a:r>
              <a:rPr lang="ja-JP" altLang="en-US" sz="600">
                <a:latin typeface="Meiryo UI" panose="020B0604030504040204" pitchFamily="50" charset="-128"/>
                <a:ea typeface="Meiryo UI" panose="020B0604030504040204" pitchFamily="50" charset="-128"/>
              </a:rPr>
              <a:t>－</a:t>
            </a:r>
          </a:p>
        </p:txBody>
      </p:sp>
      <p:sp>
        <p:nvSpPr>
          <p:cNvPr id="87" name="Rectangle 2">
            <a:extLst>
              <a:ext uri="{FF2B5EF4-FFF2-40B4-BE49-F238E27FC236}">
                <a16:creationId xmlns:a16="http://schemas.microsoft.com/office/drawing/2014/main" id="{0374FFD5-D372-4D0E-9C78-7589F89E6296}"/>
              </a:ext>
            </a:extLst>
          </p:cNvPr>
          <p:cNvSpPr txBox="1">
            <a:spLocks noChangeArrowheads="1"/>
          </p:cNvSpPr>
          <p:nvPr/>
        </p:nvSpPr>
        <p:spPr>
          <a:xfrm>
            <a:off x="4524425" y="2762255"/>
            <a:ext cx="1374095" cy="230832"/>
          </a:xfrm>
          <a:prstGeom prst="rect">
            <a:avLst/>
          </a:prstGeom>
          <a:noFill/>
        </p:spPr>
        <p:txBody>
          <a:bodyPr vert="horz" wrap="none" lIns="91440" tIns="45720" rIns="91440" bIns="45720" rtlCol="0">
            <a:sp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(3) </a:t>
            </a:r>
            <a:r>
              <a:rPr lang="ja-JP" altLang="en-US" sz="1000" dirty="0">
                <a:latin typeface="Meiryo UI" panose="020B0604030504040204" pitchFamily="50" charset="-128"/>
                <a:ea typeface="Meiryo UI" panose="020B0604030504040204" pitchFamily="50" charset="-128"/>
              </a:rPr>
              <a:t>食い違い軸の歯車</a:t>
            </a:r>
          </a:p>
        </p:txBody>
      </p:sp>
      <p:sp>
        <p:nvSpPr>
          <p:cNvPr id="88" name="Rectangle 3">
            <a:extLst>
              <a:ext uri="{FF2B5EF4-FFF2-40B4-BE49-F238E27FC236}">
                <a16:creationId xmlns:a16="http://schemas.microsoft.com/office/drawing/2014/main" id="{10E73BF2-0F70-48D4-A247-86C92F860619}"/>
              </a:ext>
            </a:extLst>
          </p:cNvPr>
          <p:cNvSpPr>
            <a:spLocks noChangeArrowheads="1"/>
          </p:cNvSpPr>
          <p:nvPr/>
        </p:nvSpPr>
        <p:spPr bwMode="auto">
          <a:xfrm>
            <a:off x="5855767" y="2950496"/>
            <a:ext cx="3345102"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① </a:t>
            </a:r>
            <a:r>
              <a:rPr lang="ja-JP" altLang="en-US" sz="800" dirty="0">
                <a:latin typeface="Meiryo UI" panose="020B0604030504040204" pitchFamily="50" charset="-128"/>
                <a:ea typeface="Meiryo UI" panose="020B0604030504040204" pitchFamily="50" charset="-128"/>
              </a:rPr>
              <a:t>円筒ウォームギヤ</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2</a:t>
            </a:r>
            <a:r>
              <a:rPr lang="ja-JP" altLang="en-US" sz="800" dirty="0">
                <a:latin typeface="Meiryo UI" panose="020B0604030504040204" pitchFamily="50" charset="-128"/>
                <a:ea typeface="Meiryo UI" panose="020B0604030504040204" pitchFamily="50" charset="-128"/>
              </a:rPr>
              <a:t>軸が直角になっていてねじ棒状のｳｫｰﾑと、それにかみあうｳｫｰﾑﾎｲｰﾙから</a:t>
            </a:r>
            <a:r>
              <a:rPr lang="ja-JP" altLang="en-US" sz="800" dirty="0" err="1">
                <a:latin typeface="Meiryo UI" panose="020B0604030504040204" pitchFamily="50" charset="-128"/>
                <a:ea typeface="Meiryo UI" panose="020B0604030504040204" pitchFamily="50" charset="-128"/>
              </a:rPr>
              <a:t>なっ</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います。そのかみあいはすべり接触ですので騒音がほとんどありません。また回転</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が大きくとれるため、大きな減速を必要とするものに使われます。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図</a:t>
            </a:r>
            <a:r>
              <a:rPr lang="en-US" altLang="ja-JP" sz="800" dirty="0">
                <a:latin typeface="Meiryo UI" panose="020B0604030504040204" pitchFamily="50" charset="-128"/>
                <a:ea typeface="Meiryo UI" panose="020B0604030504040204" pitchFamily="50" charset="-128"/>
              </a:rPr>
              <a:t>3-1)</a:t>
            </a:r>
          </a:p>
        </p:txBody>
      </p:sp>
      <p:sp>
        <p:nvSpPr>
          <p:cNvPr id="89" name="Rectangle 5">
            <a:extLst>
              <a:ext uri="{FF2B5EF4-FFF2-40B4-BE49-F238E27FC236}">
                <a16:creationId xmlns:a16="http://schemas.microsoft.com/office/drawing/2014/main" id="{644FAE73-CEBB-438B-908D-C7DBF8AE1E70}"/>
              </a:ext>
            </a:extLst>
          </p:cNvPr>
          <p:cNvSpPr>
            <a:spLocks noChangeArrowheads="1"/>
          </p:cNvSpPr>
          <p:nvPr/>
        </p:nvSpPr>
        <p:spPr bwMode="auto">
          <a:xfrm>
            <a:off x="5872426" y="3555477"/>
            <a:ext cx="3394660" cy="8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② </a:t>
            </a:r>
            <a:r>
              <a:rPr lang="ja-JP" altLang="en-US" sz="800" dirty="0">
                <a:latin typeface="Meiryo UI" panose="020B0604030504040204" pitchFamily="50" charset="-128"/>
                <a:ea typeface="Meiryo UI" panose="020B0604030504040204" pitchFamily="50" charset="-128"/>
              </a:rPr>
              <a:t>ねじ歯車</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はす</a:t>
            </a:r>
            <a:r>
              <a:rPr lang="ja-JP" altLang="en-US" sz="800" dirty="0" err="1">
                <a:latin typeface="Meiryo UI" panose="020B0604030504040204" pitchFamily="50" charset="-128"/>
                <a:ea typeface="Meiryo UI" panose="020B0604030504040204" pitchFamily="50" charset="-128"/>
              </a:rPr>
              <a:t>ば</a:t>
            </a:r>
            <a:r>
              <a:rPr lang="ja-JP" altLang="en-US" sz="800" dirty="0">
                <a:latin typeface="Meiryo UI" panose="020B0604030504040204" pitchFamily="50" charset="-128"/>
                <a:ea typeface="Meiryo UI" panose="020B0604030504040204" pitchFamily="50" charset="-128"/>
              </a:rPr>
              <a:t>歯車の</a:t>
            </a:r>
            <a:r>
              <a:rPr lang="en-US" altLang="ja-JP" sz="800" dirty="0">
                <a:latin typeface="Meiryo UI" panose="020B0604030504040204" pitchFamily="50" charset="-128"/>
                <a:ea typeface="Meiryo UI" panose="020B0604030504040204" pitchFamily="50" charset="-128"/>
              </a:rPr>
              <a:t>2</a:t>
            </a:r>
            <a:r>
              <a:rPr lang="ja-JP" altLang="en-US" sz="800" dirty="0">
                <a:latin typeface="Meiryo UI" panose="020B0604030504040204" pitchFamily="50" charset="-128"/>
                <a:ea typeface="Meiryo UI" panose="020B0604030504040204" pitchFamily="50" charset="-128"/>
              </a:rPr>
              <a:t>軸が交差しているもので、回転軸の向きを変えるのに使用され</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ﾊﾟｲﾗﾙｷﾞﾔ</a:t>
            </a:r>
            <a:r>
              <a:rPr lang="en-US" altLang="ja-JP" sz="800" dirty="0">
                <a:latin typeface="Meiryo UI" panose="020B0604030504040204" pitchFamily="50" charset="-128"/>
                <a:ea typeface="Meiryo UI" panose="020B0604030504040204" pitchFamily="50" charset="-128"/>
              </a:rPr>
              <a:t>(spiral gear)</a:t>
            </a:r>
            <a:r>
              <a:rPr lang="ja-JP" altLang="en-US" sz="800" dirty="0">
                <a:latin typeface="Meiryo UI" panose="020B0604030504040204" pitchFamily="50" charset="-128"/>
                <a:ea typeface="Meiryo UI" panose="020B0604030504040204" pitchFamily="50" charset="-128"/>
              </a:rPr>
              <a:t>とも呼ばれています。ねじ歯車は、かみあいが点接触</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ため、大きな伝達力の時磨耗によりｶﾞﾀが発生しやすいので注意する</a:t>
            </a:r>
            <a:r>
              <a:rPr lang="ja-JP" altLang="en-US" sz="800" dirty="0" err="1">
                <a:latin typeface="Meiryo UI" panose="020B0604030504040204" pitchFamily="50" charset="-128"/>
                <a:ea typeface="Meiryo UI" panose="020B0604030504040204" pitchFamily="50" charset="-128"/>
              </a:rPr>
              <a:t>必要があ</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ます。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図</a:t>
            </a:r>
            <a:r>
              <a:rPr lang="en-US" altLang="ja-JP" sz="800" dirty="0">
                <a:latin typeface="Meiryo UI" panose="020B0604030504040204" pitchFamily="50" charset="-128"/>
                <a:ea typeface="Meiryo UI" panose="020B0604030504040204" pitchFamily="50" charset="-128"/>
              </a:rPr>
              <a:t>3-2)</a:t>
            </a:r>
          </a:p>
        </p:txBody>
      </p:sp>
      <p:sp>
        <p:nvSpPr>
          <p:cNvPr id="90" name="Rectangle 7">
            <a:extLst>
              <a:ext uri="{FF2B5EF4-FFF2-40B4-BE49-F238E27FC236}">
                <a16:creationId xmlns:a16="http://schemas.microsoft.com/office/drawing/2014/main" id="{4165BDC9-3CA8-4E46-857F-34682B3222E2}"/>
              </a:ext>
            </a:extLst>
          </p:cNvPr>
          <p:cNvSpPr>
            <a:spLocks noChangeArrowheads="1"/>
          </p:cNvSpPr>
          <p:nvPr/>
        </p:nvSpPr>
        <p:spPr bwMode="auto">
          <a:xfrm>
            <a:off x="5881892" y="4332341"/>
            <a:ext cx="3354809"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③ </a:t>
            </a:r>
            <a:r>
              <a:rPr lang="ja-JP" altLang="en-US" sz="800" dirty="0">
                <a:latin typeface="Meiryo UI" panose="020B0604030504040204" pitchFamily="50" charset="-128"/>
                <a:ea typeface="Meiryo UI" panose="020B0604030504040204" pitchFamily="50" charset="-128"/>
              </a:rPr>
              <a:t>ハイポイドギヤ</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まがりばかさ歯車の軸がくい違った形の</a:t>
            </a:r>
            <a:r>
              <a:rPr lang="ja-JP" altLang="en-US" sz="800" dirty="0" err="1">
                <a:latin typeface="Meiryo UI" panose="020B0604030504040204" pitchFamily="50" charset="-128"/>
                <a:ea typeface="Meiryo UI" panose="020B0604030504040204" pitchFamily="50" charset="-128"/>
              </a:rPr>
              <a:t>かさ</a:t>
            </a:r>
            <a:r>
              <a:rPr lang="ja-JP" altLang="en-US" sz="800" dirty="0">
                <a:latin typeface="Meiryo UI" panose="020B0604030504040204" pitchFamily="50" charset="-128"/>
                <a:ea typeface="Meiryo UI" panose="020B0604030504040204" pitchFamily="50" charset="-128"/>
              </a:rPr>
              <a:t>歯車と考えて良く、くい違う軸の量だ</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ﾋﾟﾆｵﾝ軸を移動できるため、軸を伸ばすことができます。自動車の後輪駆動とし</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良く使われます。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図</a:t>
            </a:r>
            <a:r>
              <a:rPr lang="en-US" altLang="ja-JP" sz="800" dirty="0">
                <a:latin typeface="Meiryo UI" panose="020B0604030504040204" pitchFamily="50" charset="-128"/>
                <a:ea typeface="Meiryo UI" panose="020B0604030504040204" pitchFamily="50" charset="-128"/>
              </a:rPr>
              <a:t>3-3)</a:t>
            </a:r>
          </a:p>
        </p:txBody>
      </p:sp>
      <p:pic>
        <p:nvPicPr>
          <p:cNvPr id="91" name="Picture 23" descr="ねじ010">
            <a:extLst>
              <a:ext uri="{FF2B5EF4-FFF2-40B4-BE49-F238E27FC236}">
                <a16:creationId xmlns:a16="http://schemas.microsoft.com/office/drawing/2014/main" id="{7E7E5B52-0C1F-4CA3-8C8F-64B3456DF717}"/>
              </a:ext>
            </a:extLst>
          </p:cNvPr>
          <p:cNvPicPr>
            <a:picLocks noChangeAspect="1" noChangeArrowheads="1"/>
          </p:cNvPicPr>
          <p:nvPr/>
        </p:nvPicPr>
        <p:blipFill>
          <a:blip r:embed="rId5"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4680476" y="3611600"/>
            <a:ext cx="583028" cy="68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Rectangle 4">
            <a:extLst>
              <a:ext uri="{FF2B5EF4-FFF2-40B4-BE49-F238E27FC236}">
                <a16:creationId xmlns:a16="http://schemas.microsoft.com/office/drawing/2014/main" id="{AE3DE024-C859-4D89-99FD-F9CE2881B1A5}"/>
              </a:ext>
            </a:extLst>
          </p:cNvPr>
          <p:cNvSpPr>
            <a:spLocks noChangeArrowheads="1"/>
          </p:cNvSpPr>
          <p:nvPr/>
        </p:nvSpPr>
        <p:spPr bwMode="auto">
          <a:xfrm>
            <a:off x="5262865" y="3472474"/>
            <a:ext cx="726768"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図</a:t>
            </a:r>
            <a:r>
              <a:rPr lang="en-US" altLang="ja-JP" sz="600" dirty="0">
                <a:latin typeface="Meiryo UI" panose="020B0604030504040204" pitchFamily="50" charset="-128"/>
                <a:ea typeface="Meiryo UI" panose="020B0604030504040204" pitchFamily="50" charset="-128"/>
              </a:rPr>
              <a:t>3-1</a:t>
            </a:r>
            <a:r>
              <a:rPr lang="ja-JP" altLang="en-US" sz="600" dirty="0">
                <a:latin typeface="Meiryo UI" panose="020B0604030504040204" pitchFamily="50" charset="-128"/>
                <a:ea typeface="Meiryo UI" panose="020B0604030504040204" pitchFamily="50" charset="-128"/>
              </a:rPr>
              <a:t>　　平歯車</a:t>
            </a:r>
          </a:p>
        </p:txBody>
      </p:sp>
      <p:sp>
        <p:nvSpPr>
          <p:cNvPr id="93" name="Rectangle 6">
            <a:extLst>
              <a:ext uri="{FF2B5EF4-FFF2-40B4-BE49-F238E27FC236}">
                <a16:creationId xmlns:a16="http://schemas.microsoft.com/office/drawing/2014/main" id="{97AE9BA0-9C90-4FC6-BAFF-AC0F0F5453EE}"/>
              </a:ext>
            </a:extLst>
          </p:cNvPr>
          <p:cNvSpPr>
            <a:spLocks noChangeArrowheads="1"/>
          </p:cNvSpPr>
          <p:nvPr/>
        </p:nvSpPr>
        <p:spPr bwMode="auto">
          <a:xfrm>
            <a:off x="5193526" y="4184178"/>
            <a:ext cx="803913"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図</a:t>
            </a:r>
            <a:r>
              <a:rPr lang="en-US" altLang="ja-JP" sz="600" dirty="0">
                <a:latin typeface="Meiryo UI" panose="020B0604030504040204" pitchFamily="50" charset="-128"/>
                <a:ea typeface="Meiryo UI" panose="020B0604030504040204" pitchFamily="50" charset="-128"/>
              </a:rPr>
              <a:t>3-2</a:t>
            </a:r>
            <a:r>
              <a:rPr lang="ja-JP" altLang="en-US" sz="600" dirty="0">
                <a:latin typeface="Meiryo UI" panose="020B0604030504040204" pitchFamily="50" charset="-128"/>
                <a:ea typeface="Meiryo UI" panose="020B0604030504040204" pitchFamily="50" charset="-128"/>
              </a:rPr>
              <a:t>　　内接歯車</a:t>
            </a:r>
          </a:p>
        </p:txBody>
      </p:sp>
      <p:pic>
        <p:nvPicPr>
          <p:cNvPr id="95" name="図 94">
            <a:extLst>
              <a:ext uri="{FF2B5EF4-FFF2-40B4-BE49-F238E27FC236}">
                <a16:creationId xmlns:a16="http://schemas.microsoft.com/office/drawing/2014/main" id="{16CD5EFF-514F-4C04-AFDB-34A440928562}"/>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50262" y="709192"/>
            <a:ext cx="648229" cy="735827"/>
          </a:xfrm>
          <a:prstGeom prst="rect">
            <a:avLst/>
          </a:prstGeom>
        </p:spPr>
      </p:pic>
      <p:pic>
        <p:nvPicPr>
          <p:cNvPr id="96" name="図 95">
            <a:extLst>
              <a:ext uri="{FF2B5EF4-FFF2-40B4-BE49-F238E27FC236}">
                <a16:creationId xmlns:a16="http://schemas.microsoft.com/office/drawing/2014/main" id="{1C3A073A-9CA6-45B0-9CB2-11E526B52C01}"/>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54633" y="2358652"/>
            <a:ext cx="757272" cy="801656"/>
          </a:xfrm>
          <a:prstGeom prst="rect">
            <a:avLst/>
          </a:prstGeom>
        </p:spPr>
      </p:pic>
      <p:pic>
        <p:nvPicPr>
          <p:cNvPr id="97" name="図 96">
            <a:extLst>
              <a:ext uri="{FF2B5EF4-FFF2-40B4-BE49-F238E27FC236}">
                <a16:creationId xmlns:a16="http://schemas.microsoft.com/office/drawing/2014/main" id="{2885100B-D031-4D8A-BD17-4C7A0FB73AB7}"/>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067749" y="2019036"/>
            <a:ext cx="422475" cy="222211"/>
          </a:xfrm>
          <a:prstGeom prst="rect">
            <a:avLst/>
          </a:prstGeom>
        </p:spPr>
      </p:pic>
      <p:pic>
        <p:nvPicPr>
          <p:cNvPr id="98" name="図 97">
            <a:extLst>
              <a:ext uri="{FF2B5EF4-FFF2-40B4-BE49-F238E27FC236}">
                <a16:creationId xmlns:a16="http://schemas.microsoft.com/office/drawing/2014/main" id="{7D0CA852-BF28-4019-A7AE-3A0165522037}"/>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683710" y="4253763"/>
            <a:ext cx="706252" cy="625723"/>
          </a:xfrm>
          <a:prstGeom prst="rect">
            <a:avLst/>
          </a:prstGeom>
        </p:spPr>
      </p:pic>
      <p:pic>
        <p:nvPicPr>
          <p:cNvPr id="99" name="図 98">
            <a:extLst>
              <a:ext uri="{FF2B5EF4-FFF2-40B4-BE49-F238E27FC236}">
                <a16:creationId xmlns:a16="http://schemas.microsoft.com/office/drawing/2014/main" id="{F7BAB84D-30F1-45DD-B0DA-71C7E3D45B3E}"/>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4621731" y="1340384"/>
            <a:ext cx="822962" cy="656389"/>
          </a:xfrm>
          <a:prstGeom prst="rect">
            <a:avLst/>
          </a:prstGeom>
        </p:spPr>
      </p:pic>
      <p:pic>
        <p:nvPicPr>
          <p:cNvPr id="100" name="図 99">
            <a:extLst>
              <a:ext uri="{FF2B5EF4-FFF2-40B4-BE49-F238E27FC236}">
                <a16:creationId xmlns:a16="http://schemas.microsoft.com/office/drawing/2014/main" id="{323E7674-3696-4D45-B30E-C5686E1F4AC6}"/>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4634256" y="698640"/>
            <a:ext cx="652621" cy="575127"/>
          </a:xfrm>
          <a:prstGeom prst="rect">
            <a:avLst/>
          </a:prstGeom>
        </p:spPr>
      </p:pic>
      <p:pic>
        <p:nvPicPr>
          <p:cNvPr id="101" name="図 100">
            <a:extLst>
              <a:ext uri="{FF2B5EF4-FFF2-40B4-BE49-F238E27FC236}">
                <a16:creationId xmlns:a16="http://schemas.microsoft.com/office/drawing/2014/main" id="{6AD5B740-B606-4BE1-A172-ADC83AECE390}"/>
              </a:ext>
            </a:extLst>
          </p:cNvPr>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4717732" y="2992082"/>
            <a:ext cx="543496" cy="591193"/>
          </a:xfrm>
          <a:prstGeom prst="rect">
            <a:avLst/>
          </a:prstGeom>
        </p:spPr>
      </p:pic>
      <p:pic>
        <p:nvPicPr>
          <p:cNvPr id="102" name="図 101">
            <a:extLst>
              <a:ext uri="{FF2B5EF4-FFF2-40B4-BE49-F238E27FC236}">
                <a16:creationId xmlns:a16="http://schemas.microsoft.com/office/drawing/2014/main" id="{ACEC7445-F57B-4D8B-AB92-037295282E54}"/>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b="-22943"/>
          <a:stretch/>
        </p:blipFill>
        <p:spPr>
          <a:xfrm>
            <a:off x="4617585" y="4361878"/>
            <a:ext cx="797225" cy="641852"/>
          </a:xfrm>
          <a:prstGeom prst="rect">
            <a:avLst/>
          </a:prstGeom>
        </p:spPr>
      </p:pic>
      <p:pic>
        <p:nvPicPr>
          <p:cNvPr id="103" name="Picture 37" descr="内接003">
            <a:extLst>
              <a:ext uri="{FF2B5EF4-FFF2-40B4-BE49-F238E27FC236}">
                <a16:creationId xmlns:a16="http://schemas.microsoft.com/office/drawing/2014/main" id="{31684291-E0DB-49ED-881C-1F23EAD30DEC}"/>
              </a:ext>
            </a:extLst>
          </p:cNvPr>
          <p:cNvPicPr>
            <a:picLocks noChangeAspect="1" noChangeArrowheads="1"/>
          </p:cNvPicPr>
          <p:nvPr/>
        </p:nvPicPr>
        <p:blipFill>
          <a:blip r:embed="rId14"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90404" y="1445019"/>
            <a:ext cx="851623" cy="64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4" name="直線コネクタ 103">
            <a:extLst>
              <a:ext uri="{FF2B5EF4-FFF2-40B4-BE49-F238E27FC236}">
                <a16:creationId xmlns:a16="http://schemas.microsoft.com/office/drawing/2014/main" id="{B428AE19-81DA-4780-A93E-3A8919E4952F}"/>
              </a:ext>
            </a:extLst>
          </p:cNvPr>
          <p:cNvCxnSpPr/>
          <p:nvPr/>
        </p:nvCxnSpPr>
        <p:spPr>
          <a:xfrm>
            <a:off x="328324" y="889736"/>
            <a:ext cx="65063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5" name="直線コネクタ 104">
            <a:extLst>
              <a:ext uri="{FF2B5EF4-FFF2-40B4-BE49-F238E27FC236}">
                <a16:creationId xmlns:a16="http://schemas.microsoft.com/office/drawing/2014/main" id="{EDD0CD34-0985-41F7-A48D-7711843E2853}"/>
              </a:ext>
            </a:extLst>
          </p:cNvPr>
          <p:cNvCxnSpPr/>
          <p:nvPr/>
        </p:nvCxnSpPr>
        <p:spPr>
          <a:xfrm>
            <a:off x="335102" y="1210836"/>
            <a:ext cx="65063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6" name="直線コネクタ 105">
            <a:extLst>
              <a:ext uri="{FF2B5EF4-FFF2-40B4-BE49-F238E27FC236}">
                <a16:creationId xmlns:a16="http://schemas.microsoft.com/office/drawing/2014/main" id="{492F5FB2-B56F-4DCE-9069-BD7046CDF0EC}"/>
              </a:ext>
            </a:extLst>
          </p:cNvPr>
          <p:cNvCxnSpPr/>
          <p:nvPr/>
        </p:nvCxnSpPr>
        <p:spPr>
          <a:xfrm>
            <a:off x="322470" y="2492159"/>
            <a:ext cx="65063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7" name="直線コネクタ 106">
            <a:extLst>
              <a:ext uri="{FF2B5EF4-FFF2-40B4-BE49-F238E27FC236}">
                <a16:creationId xmlns:a16="http://schemas.microsoft.com/office/drawing/2014/main" id="{68FA8719-A459-4E29-9792-F31FFF3E9094}"/>
              </a:ext>
            </a:extLst>
          </p:cNvPr>
          <p:cNvCxnSpPr>
            <a:cxnSpLocks/>
          </p:cNvCxnSpPr>
          <p:nvPr/>
        </p:nvCxnSpPr>
        <p:spPr>
          <a:xfrm>
            <a:off x="268380" y="2879673"/>
            <a:ext cx="708793"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8" name="直線コネクタ 107">
            <a:extLst>
              <a:ext uri="{FF2B5EF4-FFF2-40B4-BE49-F238E27FC236}">
                <a16:creationId xmlns:a16="http://schemas.microsoft.com/office/drawing/2014/main" id="{A209C35E-419C-4ACD-971B-9003AC9FD7F5}"/>
              </a:ext>
            </a:extLst>
          </p:cNvPr>
          <p:cNvCxnSpPr>
            <a:cxnSpLocks/>
          </p:cNvCxnSpPr>
          <p:nvPr/>
        </p:nvCxnSpPr>
        <p:spPr>
          <a:xfrm flipV="1">
            <a:off x="295975" y="1512210"/>
            <a:ext cx="602515" cy="264585"/>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9" name="直線コネクタ 108">
            <a:extLst>
              <a:ext uri="{FF2B5EF4-FFF2-40B4-BE49-F238E27FC236}">
                <a16:creationId xmlns:a16="http://schemas.microsoft.com/office/drawing/2014/main" id="{E6D5D95D-C6E8-4959-9330-1AEB8D18E31B}"/>
              </a:ext>
            </a:extLst>
          </p:cNvPr>
          <p:cNvCxnSpPr>
            <a:cxnSpLocks/>
          </p:cNvCxnSpPr>
          <p:nvPr/>
        </p:nvCxnSpPr>
        <p:spPr>
          <a:xfrm flipV="1">
            <a:off x="453703" y="1740593"/>
            <a:ext cx="602515" cy="264585"/>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0" name="直線コネクタ 109">
            <a:extLst>
              <a:ext uri="{FF2B5EF4-FFF2-40B4-BE49-F238E27FC236}">
                <a16:creationId xmlns:a16="http://schemas.microsoft.com/office/drawing/2014/main" id="{FAFC7C88-CE18-4A03-9FD9-7DA7FCC7979A}"/>
              </a:ext>
            </a:extLst>
          </p:cNvPr>
          <p:cNvCxnSpPr>
            <a:cxnSpLocks/>
          </p:cNvCxnSpPr>
          <p:nvPr/>
        </p:nvCxnSpPr>
        <p:spPr>
          <a:xfrm>
            <a:off x="160381" y="3467330"/>
            <a:ext cx="91693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1" name="直線コネクタ 110">
            <a:extLst>
              <a:ext uri="{FF2B5EF4-FFF2-40B4-BE49-F238E27FC236}">
                <a16:creationId xmlns:a16="http://schemas.microsoft.com/office/drawing/2014/main" id="{170AE986-B88C-41D7-BB02-9757F7C89479}"/>
              </a:ext>
            </a:extLst>
          </p:cNvPr>
          <p:cNvCxnSpPr>
            <a:cxnSpLocks/>
          </p:cNvCxnSpPr>
          <p:nvPr/>
        </p:nvCxnSpPr>
        <p:spPr>
          <a:xfrm>
            <a:off x="169591" y="3826136"/>
            <a:ext cx="9083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2" name="直線コネクタ 111">
            <a:extLst>
              <a:ext uri="{FF2B5EF4-FFF2-40B4-BE49-F238E27FC236}">
                <a16:creationId xmlns:a16="http://schemas.microsoft.com/office/drawing/2014/main" id="{8E326E33-1963-4EA5-A7CC-11A739786573}"/>
              </a:ext>
            </a:extLst>
          </p:cNvPr>
          <p:cNvCxnSpPr>
            <a:cxnSpLocks/>
          </p:cNvCxnSpPr>
          <p:nvPr/>
        </p:nvCxnSpPr>
        <p:spPr>
          <a:xfrm>
            <a:off x="4709019" y="3212002"/>
            <a:ext cx="652554" cy="343245"/>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3" name="直線コネクタ 112">
            <a:extLst>
              <a:ext uri="{FF2B5EF4-FFF2-40B4-BE49-F238E27FC236}">
                <a16:creationId xmlns:a16="http://schemas.microsoft.com/office/drawing/2014/main" id="{04F77478-B6AD-41E4-B230-D0F140F09080}"/>
              </a:ext>
            </a:extLst>
          </p:cNvPr>
          <p:cNvCxnSpPr>
            <a:cxnSpLocks/>
          </p:cNvCxnSpPr>
          <p:nvPr/>
        </p:nvCxnSpPr>
        <p:spPr>
          <a:xfrm>
            <a:off x="4709019" y="3097973"/>
            <a:ext cx="585223" cy="16712"/>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4" name="直線コネクタ 113">
            <a:extLst>
              <a:ext uri="{FF2B5EF4-FFF2-40B4-BE49-F238E27FC236}">
                <a16:creationId xmlns:a16="http://schemas.microsoft.com/office/drawing/2014/main" id="{86CAF4C5-B9AF-4F35-B4DB-3D933AD20D3D}"/>
              </a:ext>
            </a:extLst>
          </p:cNvPr>
          <p:cNvCxnSpPr>
            <a:cxnSpLocks/>
          </p:cNvCxnSpPr>
          <p:nvPr/>
        </p:nvCxnSpPr>
        <p:spPr>
          <a:xfrm>
            <a:off x="4798550" y="889736"/>
            <a:ext cx="532297"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5" name="直線コネクタ 114">
            <a:extLst>
              <a:ext uri="{FF2B5EF4-FFF2-40B4-BE49-F238E27FC236}">
                <a16:creationId xmlns:a16="http://schemas.microsoft.com/office/drawing/2014/main" id="{BF63E980-96B5-4F87-86FD-B0CDBC317865}"/>
              </a:ext>
            </a:extLst>
          </p:cNvPr>
          <p:cNvCxnSpPr>
            <a:cxnSpLocks/>
          </p:cNvCxnSpPr>
          <p:nvPr/>
        </p:nvCxnSpPr>
        <p:spPr>
          <a:xfrm>
            <a:off x="4924288" y="760793"/>
            <a:ext cx="8525" cy="468032"/>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72" name="Rectangle 10">
            <a:extLst>
              <a:ext uri="{FF2B5EF4-FFF2-40B4-BE49-F238E27FC236}">
                <a16:creationId xmlns:a16="http://schemas.microsoft.com/office/drawing/2014/main" id="{CECE3FC5-4BE6-48B3-9391-5691D581AB4B}"/>
              </a:ext>
            </a:extLst>
          </p:cNvPr>
          <p:cNvSpPr>
            <a:spLocks noChangeArrowheads="1"/>
          </p:cNvSpPr>
          <p:nvPr/>
        </p:nvSpPr>
        <p:spPr bwMode="auto">
          <a:xfrm>
            <a:off x="727913" y="3078415"/>
            <a:ext cx="847306"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図</a:t>
            </a:r>
            <a:r>
              <a:rPr lang="en-US" altLang="ja-JP" sz="600" dirty="0">
                <a:latin typeface="Meiryo UI" panose="020B0604030504040204" pitchFamily="50" charset="-128"/>
                <a:ea typeface="Meiryo UI" panose="020B0604030504040204" pitchFamily="50" charset="-128"/>
              </a:rPr>
              <a:t>1-3</a:t>
            </a:r>
            <a:r>
              <a:rPr lang="ja-JP" altLang="en-US" sz="600" dirty="0">
                <a:latin typeface="Meiryo UI" panose="020B0604030504040204" pitchFamily="50" charset="-128"/>
                <a:ea typeface="Meiryo UI" panose="020B0604030504040204" pitchFamily="50" charset="-128"/>
              </a:rPr>
              <a:t>　　はす</a:t>
            </a:r>
            <a:r>
              <a:rPr lang="ja-JP" altLang="en-US" sz="600" dirty="0" err="1">
                <a:latin typeface="Meiryo UI" panose="020B0604030504040204" pitchFamily="50" charset="-128"/>
                <a:ea typeface="Meiryo UI" panose="020B0604030504040204" pitchFamily="50" charset="-128"/>
              </a:rPr>
              <a:t>ば</a:t>
            </a:r>
            <a:r>
              <a:rPr lang="ja-JP" altLang="en-US" sz="600" dirty="0">
                <a:latin typeface="Meiryo UI" panose="020B0604030504040204" pitchFamily="50" charset="-128"/>
                <a:ea typeface="Meiryo UI" panose="020B0604030504040204" pitchFamily="50" charset="-128"/>
              </a:rPr>
              <a:t>歯車</a:t>
            </a:r>
          </a:p>
        </p:txBody>
      </p:sp>
      <p:sp>
        <p:nvSpPr>
          <p:cNvPr id="77" name="Rectangle 4">
            <a:extLst>
              <a:ext uri="{FF2B5EF4-FFF2-40B4-BE49-F238E27FC236}">
                <a16:creationId xmlns:a16="http://schemas.microsoft.com/office/drawing/2014/main" id="{F129C4EC-DCCC-4126-80CC-4DA8BFD3F89F}"/>
              </a:ext>
            </a:extLst>
          </p:cNvPr>
          <p:cNvSpPr>
            <a:spLocks noChangeArrowheads="1"/>
          </p:cNvSpPr>
          <p:nvPr/>
        </p:nvSpPr>
        <p:spPr bwMode="auto">
          <a:xfrm>
            <a:off x="863359" y="4734265"/>
            <a:ext cx="738768"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図</a:t>
            </a:r>
            <a:r>
              <a:rPr lang="en-US" altLang="ja-JP" sz="600" dirty="0">
                <a:latin typeface="Meiryo UI" panose="020B0604030504040204" pitchFamily="50" charset="-128"/>
                <a:ea typeface="Meiryo UI" panose="020B0604030504040204" pitchFamily="50" charset="-128"/>
              </a:rPr>
              <a:t>1-5</a:t>
            </a:r>
            <a:r>
              <a:rPr lang="ja-JP" altLang="en-US" sz="600" dirty="0">
                <a:latin typeface="Meiryo UI" panose="020B0604030504040204" pitchFamily="50" charset="-128"/>
                <a:ea typeface="Meiryo UI" panose="020B0604030504040204" pitchFamily="50" charset="-128"/>
              </a:rPr>
              <a:t>　　ラック</a:t>
            </a:r>
          </a:p>
        </p:txBody>
      </p:sp>
      <p:sp>
        <p:nvSpPr>
          <p:cNvPr id="80" name="Rectangle 6">
            <a:extLst>
              <a:ext uri="{FF2B5EF4-FFF2-40B4-BE49-F238E27FC236}">
                <a16:creationId xmlns:a16="http://schemas.microsoft.com/office/drawing/2014/main" id="{FCD2BCFA-7C5B-4271-B8FF-1F637683DD6E}"/>
              </a:ext>
            </a:extLst>
          </p:cNvPr>
          <p:cNvSpPr>
            <a:spLocks noChangeArrowheads="1"/>
          </p:cNvSpPr>
          <p:nvPr/>
        </p:nvSpPr>
        <p:spPr bwMode="auto">
          <a:xfrm>
            <a:off x="5064699" y="1170174"/>
            <a:ext cx="945345"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図</a:t>
            </a:r>
            <a:r>
              <a:rPr lang="en-US" altLang="ja-JP" sz="600" dirty="0">
                <a:latin typeface="Meiryo UI" panose="020B0604030504040204" pitchFamily="50" charset="-128"/>
                <a:ea typeface="Meiryo UI" panose="020B0604030504040204" pitchFamily="50" charset="-128"/>
              </a:rPr>
              <a:t>2-1</a:t>
            </a:r>
            <a:r>
              <a:rPr lang="ja-JP" altLang="en-US" sz="600" dirty="0">
                <a:latin typeface="Meiryo UI" panose="020B0604030504040204" pitchFamily="50" charset="-128"/>
                <a:ea typeface="Meiryo UI" panose="020B0604030504040204" pitchFamily="50" charset="-128"/>
              </a:rPr>
              <a:t>　　すぐばかさ歯車</a:t>
            </a:r>
          </a:p>
        </p:txBody>
      </p:sp>
      <p:sp>
        <p:nvSpPr>
          <p:cNvPr id="94" name="Rectangle 8">
            <a:extLst>
              <a:ext uri="{FF2B5EF4-FFF2-40B4-BE49-F238E27FC236}">
                <a16:creationId xmlns:a16="http://schemas.microsoft.com/office/drawing/2014/main" id="{EEDE6615-0CBF-4B09-8B32-76594FF8014B}"/>
              </a:ext>
            </a:extLst>
          </p:cNvPr>
          <p:cNvSpPr>
            <a:spLocks noChangeArrowheads="1"/>
          </p:cNvSpPr>
          <p:nvPr/>
        </p:nvSpPr>
        <p:spPr bwMode="auto">
          <a:xfrm>
            <a:off x="5150133" y="4768288"/>
            <a:ext cx="847306"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図</a:t>
            </a:r>
            <a:r>
              <a:rPr lang="en-US" altLang="ja-JP" sz="600" dirty="0">
                <a:latin typeface="Meiryo UI" panose="020B0604030504040204" pitchFamily="50" charset="-128"/>
                <a:ea typeface="Meiryo UI" panose="020B0604030504040204" pitchFamily="50" charset="-128"/>
              </a:rPr>
              <a:t>3-3</a:t>
            </a:r>
            <a:r>
              <a:rPr lang="ja-JP" altLang="en-US" sz="600" dirty="0">
                <a:latin typeface="Meiryo UI" panose="020B0604030504040204" pitchFamily="50" charset="-128"/>
                <a:ea typeface="Meiryo UI" panose="020B0604030504040204" pitchFamily="50" charset="-128"/>
              </a:rPr>
              <a:t>　　はす</a:t>
            </a:r>
            <a:r>
              <a:rPr lang="ja-JP" altLang="en-US" sz="600" dirty="0" err="1">
                <a:latin typeface="Meiryo UI" panose="020B0604030504040204" pitchFamily="50" charset="-128"/>
                <a:ea typeface="Meiryo UI" panose="020B0604030504040204" pitchFamily="50" charset="-128"/>
              </a:rPr>
              <a:t>ば</a:t>
            </a:r>
            <a:r>
              <a:rPr lang="ja-JP" altLang="en-US" sz="600" dirty="0">
                <a:latin typeface="Meiryo UI" panose="020B0604030504040204" pitchFamily="50" charset="-128"/>
                <a:ea typeface="Meiryo UI" panose="020B0604030504040204" pitchFamily="50" charset="-128"/>
              </a:rPr>
              <a:t>歯車</a:t>
            </a:r>
          </a:p>
        </p:txBody>
      </p:sp>
    </p:spTree>
    <p:extLst>
      <p:ext uri="{BB962C8B-B14F-4D97-AF65-F5344CB8AC3E}">
        <p14:creationId xmlns:p14="http://schemas.microsoft.com/office/powerpoint/2010/main" val="1934607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 name="表 54">
            <a:extLst>
              <a:ext uri="{FF2B5EF4-FFF2-40B4-BE49-F238E27FC236}">
                <a16:creationId xmlns:a16="http://schemas.microsoft.com/office/drawing/2014/main" id="{F36B9A30-67D0-424A-A90D-3E591991DB72}"/>
              </a:ext>
            </a:extLst>
          </p:cNvPr>
          <p:cNvGraphicFramePr>
            <a:graphicFrameLocks noGrp="1"/>
          </p:cNvGraphicFramePr>
          <p:nvPr>
            <p:extLst>
              <p:ext uri="{D42A27DB-BD31-4B8C-83A1-F6EECF244321}">
                <p14:modId xmlns:p14="http://schemas.microsoft.com/office/powerpoint/2010/main" val="85306655"/>
              </p:ext>
            </p:extLst>
          </p:nvPr>
        </p:nvGraphicFramePr>
        <p:xfrm>
          <a:off x="3841519" y="518160"/>
          <a:ext cx="5292000" cy="4212000"/>
        </p:xfrm>
        <a:graphic>
          <a:graphicData uri="http://schemas.openxmlformats.org/drawingml/2006/table">
            <a:tbl>
              <a:tblPr firstRow="1" bandRow="1">
                <a:tableStyleId>{5C22544A-7EE6-4342-B048-85BDC9FD1C3A}</a:tableStyleId>
              </a:tblPr>
              <a:tblGrid>
                <a:gridCol w="2664000">
                  <a:extLst>
                    <a:ext uri="{9D8B030D-6E8A-4147-A177-3AD203B41FA5}">
                      <a16:colId xmlns:a16="http://schemas.microsoft.com/office/drawing/2014/main" val="2015939932"/>
                    </a:ext>
                  </a:extLst>
                </a:gridCol>
                <a:gridCol w="2628000">
                  <a:extLst>
                    <a:ext uri="{9D8B030D-6E8A-4147-A177-3AD203B41FA5}">
                      <a16:colId xmlns:a16="http://schemas.microsoft.com/office/drawing/2014/main" val="2847489630"/>
                    </a:ext>
                  </a:extLst>
                </a:gridCol>
              </a:tblGrid>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8629410"/>
                  </a:ext>
                </a:extLst>
              </a:tr>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7231227"/>
                  </a:ext>
                </a:extLst>
              </a:tr>
              <a:tr h="468000">
                <a:tc>
                  <a:txBody>
                    <a:bodyPr/>
                    <a:lstStyle/>
                    <a:p>
                      <a:endParaRPr kumimoji="1" lang="ja-JP" alt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7855594"/>
                  </a:ext>
                </a:extLst>
              </a:tr>
              <a:tr h="468000">
                <a:tc>
                  <a:txBody>
                    <a:bodyPr/>
                    <a:lstStyle/>
                    <a:p>
                      <a:endParaRPr kumimoji="1" lang="ja-JP" alt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4">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7605936"/>
                  </a:ext>
                </a:extLst>
              </a:tr>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2918040"/>
                  </a:ext>
                </a:extLst>
              </a:tr>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7889784"/>
                  </a:ext>
                </a:extLst>
              </a:tr>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9774624"/>
                  </a:ext>
                </a:extLst>
              </a:tr>
              <a:tr h="468000">
                <a:tc>
                  <a:txBody>
                    <a:bodyPr/>
                    <a:lstStyle/>
                    <a:p>
                      <a:endParaRPr kumimoji="1" lang="ja-JP" alt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2">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234128"/>
                  </a:ext>
                </a:extLst>
              </a:tr>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83983542"/>
                  </a:ext>
                </a:extLst>
              </a:tr>
            </a:tbl>
          </a:graphicData>
        </a:graphic>
      </p:graphicFrame>
      <p:sp>
        <p:nvSpPr>
          <p:cNvPr id="5" name="タイトル 4"/>
          <p:cNvSpPr>
            <a:spLocks noGrp="1"/>
          </p:cNvSpPr>
          <p:nvPr>
            <p:ph type="title"/>
          </p:nvPr>
        </p:nvSpPr>
        <p:spPr>
          <a:xfrm>
            <a:off x="97790" y="99060"/>
            <a:ext cx="6821170" cy="393551"/>
          </a:xfrm>
        </p:spPr>
        <p:txBody>
          <a:bodyPr/>
          <a:lstStyle/>
          <a:p>
            <a:r>
              <a:rPr kumimoji="1" lang="ja-JP" altLang="en-US" dirty="0"/>
              <a:t>歯車各部の名称</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5</a:t>
            </a:fld>
            <a:endParaRPr kumimoji="1" lang="ja-JP" altLang="en-US" dirty="0"/>
          </a:p>
        </p:txBody>
      </p:sp>
      <p:sp>
        <p:nvSpPr>
          <p:cNvPr id="7" name="Rectangle 63">
            <a:extLst>
              <a:ext uri="{FF2B5EF4-FFF2-40B4-BE49-F238E27FC236}">
                <a16:creationId xmlns:a16="http://schemas.microsoft.com/office/drawing/2014/main" id="{E6AFF352-B314-4A61-A3CC-459EBBABC3C0}"/>
              </a:ext>
            </a:extLst>
          </p:cNvPr>
          <p:cNvSpPr>
            <a:spLocks noChangeArrowheads="1"/>
          </p:cNvSpPr>
          <p:nvPr/>
        </p:nvSpPr>
        <p:spPr bwMode="auto">
          <a:xfrm>
            <a:off x="3807442" y="489094"/>
            <a:ext cx="2703143" cy="51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① </a:t>
            </a:r>
            <a:r>
              <a:rPr lang="ja-JP" altLang="en-US" sz="800" dirty="0">
                <a:latin typeface="Meiryo UI" panose="020B0604030504040204" pitchFamily="50" charset="-128"/>
                <a:ea typeface="Meiryo UI" panose="020B0604030504040204" pitchFamily="50" charset="-128"/>
              </a:rPr>
              <a:t>中心距離</a:t>
            </a:r>
            <a:r>
              <a:rPr lang="en-US" altLang="ja-JP" sz="800" dirty="0">
                <a:latin typeface="Meiryo UI" panose="020B0604030504040204" pitchFamily="50" charset="-128"/>
                <a:ea typeface="Meiryo UI" panose="020B0604030504040204" pitchFamily="50" charset="-128"/>
              </a:rPr>
              <a:t>(center </a:t>
            </a:r>
            <a:r>
              <a:rPr lang="en-US" altLang="ja-JP" sz="800" dirty="0" err="1">
                <a:latin typeface="Meiryo UI" panose="020B0604030504040204" pitchFamily="50" charset="-128"/>
                <a:ea typeface="Meiryo UI" panose="020B0604030504040204" pitchFamily="50" charset="-128"/>
              </a:rPr>
              <a:t>distans</a:t>
            </a:r>
            <a:r>
              <a:rPr lang="en-US" altLang="ja-JP" sz="800" dirty="0">
                <a:latin typeface="Meiryo UI" panose="020B0604030504040204" pitchFamily="50" charset="-128"/>
                <a:ea typeface="Meiryo UI" panose="020B0604030504040204" pitchFamily="50" charset="-128"/>
              </a:rPr>
              <a:t>)</a:t>
            </a: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1</a:t>
            </a:r>
            <a:r>
              <a:rPr lang="ja-JP" altLang="en-US" sz="800" dirty="0">
                <a:latin typeface="Meiryo UI" panose="020B0604030504040204" pitchFamily="50" charset="-128"/>
                <a:ea typeface="Meiryo UI" panose="020B0604030504040204" pitchFamily="50" charset="-128"/>
              </a:rPr>
              <a:t>対の歯車がかみ合った時のそれぞれの歯車の中心間の</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離、軸間距離とも呼ぶ。</a:t>
            </a:r>
            <a:endParaRPr lang="en-US" altLang="ja-JP" sz="800" dirty="0">
              <a:latin typeface="Meiryo UI" panose="020B0604030504040204" pitchFamily="50" charset="-128"/>
              <a:ea typeface="Meiryo UI" panose="020B0604030504040204" pitchFamily="50" charset="-128"/>
            </a:endParaRPr>
          </a:p>
        </p:txBody>
      </p:sp>
      <p:sp>
        <p:nvSpPr>
          <p:cNvPr id="8" name="Rectangle 64">
            <a:extLst>
              <a:ext uri="{FF2B5EF4-FFF2-40B4-BE49-F238E27FC236}">
                <a16:creationId xmlns:a16="http://schemas.microsoft.com/office/drawing/2014/main" id="{693B2E07-E7F2-4217-8551-706866F58D07}"/>
              </a:ext>
            </a:extLst>
          </p:cNvPr>
          <p:cNvSpPr>
            <a:spLocks noChangeArrowheads="1"/>
          </p:cNvSpPr>
          <p:nvPr/>
        </p:nvSpPr>
        <p:spPr bwMode="auto">
          <a:xfrm>
            <a:off x="3818700" y="973176"/>
            <a:ext cx="2703143" cy="51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② </a:t>
            </a:r>
            <a:r>
              <a:rPr lang="ja-JP" altLang="en-US" sz="800" dirty="0">
                <a:latin typeface="Meiryo UI" panose="020B0604030504040204" pitchFamily="50" charset="-128"/>
                <a:ea typeface="Meiryo UI" panose="020B0604030504040204" pitchFamily="50" charset="-128"/>
              </a:rPr>
              <a:t>円ピッチ</a:t>
            </a:r>
            <a:r>
              <a:rPr lang="en-US" altLang="ja-JP" sz="800" dirty="0">
                <a:latin typeface="Meiryo UI" panose="020B0604030504040204" pitchFamily="50" charset="-128"/>
                <a:ea typeface="Meiryo UI" panose="020B0604030504040204" pitchFamily="50" charset="-128"/>
              </a:rPr>
              <a:t>(circular pitch)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ﾋﾟｯﾁ円上または、ﾋﾟｯﾁ線上で測った隣りあう歯の対応する</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分間の距離。</a:t>
            </a:r>
            <a:endParaRPr lang="en-US" altLang="ja-JP" sz="800" dirty="0">
              <a:latin typeface="Meiryo UI" panose="020B0604030504040204" pitchFamily="50" charset="-128"/>
              <a:ea typeface="Meiryo UI" panose="020B0604030504040204" pitchFamily="50" charset="-128"/>
            </a:endParaRPr>
          </a:p>
        </p:txBody>
      </p:sp>
      <p:sp>
        <p:nvSpPr>
          <p:cNvPr id="9" name="Rectangle 65">
            <a:extLst>
              <a:ext uri="{FF2B5EF4-FFF2-40B4-BE49-F238E27FC236}">
                <a16:creationId xmlns:a16="http://schemas.microsoft.com/office/drawing/2014/main" id="{C6748522-D8A9-4DDC-B6E9-B9C381A21CF9}"/>
              </a:ext>
            </a:extLst>
          </p:cNvPr>
          <p:cNvSpPr>
            <a:spLocks noChangeArrowheads="1"/>
          </p:cNvSpPr>
          <p:nvPr/>
        </p:nvSpPr>
        <p:spPr bwMode="auto">
          <a:xfrm>
            <a:off x="3813661" y="1442900"/>
            <a:ext cx="2746175"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③ </a:t>
            </a:r>
            <a:r>
              <a:rPr lang="ja-JP" altLang="en-US" sz="800" dirty="0">
                <a:latin typeface="Meiryo UI" panose="020B0604030504040204" pitchFamily="50" charset="-128"/>
                <a:ea typeface="Meiryo UI" panose="020B0604030504040204" pitchFamily="50" charset="-128"/>
              </a:rPr>
              <a:t>法線ピッチ</a:t>
            </a:r>
            <a:r>
              <a:rPr lang="en-US" altLang="ja-JP" sz="800" dirty="0">
                <a:latin typeface="Meiryo UI" panose="020B0604030504040204" pitchFamily="50" charset="-128"/>
                <a:ea typeface="Meiryo UI" panose="020B0604030504040204" pitchFamily="50" charset="-128"/>
              </a:rPr>
              <a:t>(normal pitch)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ｲﾝﾎﾞﾘｭｰﾄ歯車において、特定断面の歯形間の共通垂線</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沿って測ったﾋﾟｯﾁ。特定断面は普通正面または作用平面です。　　</a:t>
            </a:r>
          </a:p>
        </p:txBody>
      </p:sp>
      <p:sp>
        <p:nvSpPr>
          <p:cNvPr id="10" name="Rectangle 66">
            <a:extLst>
              <a:ext uri="{FF2B5EF4-FFF2-40B4-BE49-F238E27FC236}">
                <a16:creationId xmlns:a16="http://schemas.microsoft.com/office/drawing/2014/main" id="{AACE70E3-7020-4D60-8A97-A35B575E7913}"/>
              </a:ext>
            </a:extLst>
          </p:cNvPr>
          <p:cNvSpPr>
            <a:spLocks noChangeArrowheads="1"/>
          </p:cNvSpPr>
          <p:nvPr/>
        </p:nvSpPr>
        <p:spPr bwMode="auto">
          <a:xfrm>
            <a:off x="3824793" y="1925101"/>
            <a:ext cx="2654363"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④ </a:t>
            </a:r>
            <a:r>
              <a:rPr lang="ja-JP" altLang="en-US" sz="800" dirty="0">
                <a:latin typeface="Meiryo UI" panose="020B0604030504040204" pitchFamily="50" charset="-128"/>
                <a:ea typeface="Meiryo UI" panose="020B0604030504040204" pitchFamily="50" charset="-128"/>
              </a:rPr>
              <a:t>全歯タケ</a:t>
            </a:r>
            <a:r>
              <a:rPr lang="en-US" altLang="ja-JP" sz="800" dirty="0">
                <a:latin typeface="Meiryo UI" panose="020B0604030504040204" pitchFamily="50" charset="-128"/>
                <a:ea typeface="Meiryo UI" panose="020B0604030504040204" pitchFamily="50" charset="-128"/>
              </a:rPr>
              <a:t>(whole depth)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歯の全体の歯ﾀｹ方向の長さ、歯末のﾀｹと歯元のﾀｹの和</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等しい。　　</a:t>
            </a:r>
          </a:p>
        </p:txBody>
      </p:sp>
      <p:sp>
        <p:nvSpPr>
          <p:cNvPr id="11" name="Rectangle 67">
            <a:extLst>
              <a:ext uri="{FF2B5EF4-FFF2-40B4-BE49-F238E27FC236}">
                <a16:creationId xmlns:a16="http://schemas.microsoft.com/office/drawing/2014/main" id="{9D2827BC-E811-4641-B1F9-6004422DFF70}"/>
              </a:ext>
            </a:extLst>
          </p:cNvPr>
          <p:cNvSpPr>
            <a:spLocks noChangeArrowheads="1"/>
          </p:cNvSpPr>
          <p:nvPr/>
        </p:nvSpPr>
        <p:spPr bwMode="auto">
          <a:xfrm>
            <a:off x="3821004" y="2377533"/>
            <a:ext cx="1862305"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⑤ </a:t>
            </a:r>
            <a:r>
              <a:rPr lang="ja-JP" altLang="en-US" sz="800" dirty="0">
                <a:latin typeface="Meiryo UI" panose="020B0604030504040204" pitchFamily="50" charset="-128"/>
                <a:ea typeface="Meiryo UI" panose="020B0604030504040204" pitchFamily="50" charset="-128"/>
              </a:rPr>
              <a:t>有効歯タケ</a:t>
            </a:r>
            <a:r>
              <a:rPr lang="en-US" altLang="ja-JP" sz="800" dirty="0">
                <a:latin typeface="Meiryo UI" panose="020B0604030504040204" pitchFamily="50" charset="-128"/>
                <a:ea typeface="Meiryo UI" panose="020B0604030504040204" pitchFamily="50" charset="-128"/>
              </a:rPr>
              <a:t>(working depth)</a:t>
            </a:r>
            <a:r>
              <a:rPr lang="ja-JP" altLang="en-US" sz="800" dirty="0">
                <a:latin typeface="Meiryo UI" panose="020B0604030504040204" pitchFamily="50" charset="-128"/>
                <a:ea typeface="Meiryo UI" panose="020B0604030504040204" pitchFamily="50" charset="-128"/>
              </a:rPr>
              <a:t>　</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1</a:t>
            </a:r>
            <a:r>
              <a:rPr lang="ja-JP" altLang="en-US" sz="800" dirty="0">
                <a:latin typeface="Meiryo UI" panose="020B0604030504040204" pitchFamily="50" charset="-128"/>
                <a:ea typeface="Meiryo UI" panose="020B0604030504040204" pitchFamily="50" charset="-128"/>
              </a:rPr>
              <a:t>対の歯車の歯末のﾀｹの和。　</a:t>
            </a:r>
          </a:p>
        </p:txBody>
      </p:sp>
      <p:sp>
        <p:nvSpPr>
          <p:cNvPr id="12" name="Rectangle 68">
            <a:extLst>
              <a:ext uri="{FF2B5EF4-FFF2-40B4-BE49-F238E27FC236}">
                <a16:creationId xmlns:a16="http://schemas.microsoft.com/office/drawing/2014/main" id="{86FCF7B8-E3FA-4ABC-9F1F-07268B17B640}"/>
              </a:ext>
            </a:extLst>
          </p:cNvPr>
          <p:cNvSpPr>
            <a:spLocks noChangeArrowheads="1"/>
          </p:cNvSpPr>
          <p:nvPr/>
        </p:nvSpPr>
        <p:spPr bwMode="auto">
          <a:xfrm>
            <a:off x="3821004" y="2819923"/>
            <a:ext cx="1905523"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⑥ </a:t>
            </a:r>
            <a:r>
              <a:rPr lang="ja-JP" altLang="en-US" sz="800" dirty="0">
                <a:latin typeface="Meiryo UI" panose="020B0604030504040204" pitchFamily="50" charset="-128"/>
                <a:ea typeface="Meiryo UI" panose="020B0604030504040204" pitchFamily="50" charset="-128"/>
              </a:rPr>
              <a:t>歯末のタケ</a:t>
            </a:r>
            <a:r>
              <a:rPr lang="en-US" altLang="ja-JP" sz="800" dirty="0">
                <a:latin typeface="Meiryo UI" panose="020B0604030504040204" pitchFamily="50" charset="-128"/>
                <a:ea typeface="Meiryo UI" panose="020B0604030504040204" pitchFamily="50" charset="-128"/>
              </a:rPr>
              <a:t>(addendum)</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歯車のﾋﾟｯﾁ円と歯先円の半径の差　</a:t>
            </a:r>
          </a:p>
        </p:txBody>
      </p:sp>
      <p:sp>
        <p:nvSpPr>
          <p:cNvPr id="13" name="Rectangle 69">
            <a:extLst>
              <a:ext uri="{FF2B5EF4-FFF2-40B4-BE49-F238E27FC236}">
                <a16:creationId xmlns:a16="http://schemas.microsoft.com/office/drawing/2014/main" id="{C5EE4B20-6E1F-44A4-8630-C4281CEFEB9C}"/>
              </a:ext>
            </a:extLst>
          </p:cNvPr>
          <p:cNvSpPr>
            <a:spLocks noChangeArrowheads="1"/>
          </p:cNvSpPr>
          <p:nvPr/>
        </p:nvSpPr>
        <p:spPr bwMode="auto">
          <a:xfrm>
            <a:off x="3829239" y="3291995"/>
            <a:ext cx="1905523"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⑦ </a:t>
            </a:r>
            <a:r>
              <a:rPr lang="ja-JP" altLang="en-US" sz="800" dirty="0">
                <a:latin typeface="Meiryo UI" panose="020B0604030504040204" pitchFamily="50" charset="-128"/>
                <a:ea typeface="Meiryo UI" panose="020B0604030504040204" pitchFamily="50" charset="-128"/>
              </a:rPr>
              <a:t>歯元のタケ</a:t>
            </a:r>
            <a:r>
              <a:rPr lang="en-US" altLang="ja-JP" sz="800" dirty="0">
                <a:latin typeface="Meiryo UI" panose="020B0604030504040204" pitchFamily="50" charset="-128"/>
                <a:ea typeface="Meiryo UI" panose="020B0604030504040204" pitchFamily="50" charset="-128"/>
              </a:rPr>
              <a:t>(dedendum)</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歯車のﾋﾟｯﾁ円と歯底円の半径の差　</a:t>
            </a:r>
          </a:p>
        </p:txBody>
      </p:sp>
      <p:sp>
        <p:nvSpPr>
          <p:cNvPr id="14" name="Rectangle 85">
            <a:extLst>
              <a:ext uri="{FF2B5EF4-FFF2-40B4-BE49-F238E27FC236}">
                <a16:creationId xmlns:a16="http://schemas.microsoft.com/office/drawing/2014/main" id="{2B7DF5A6-1C72-4B07-ADEA-AE4C360D7D9A}"/>
              </a:ext>
            </a:extLst>
          </p:cNvPr>
          <p:cNvSpPr>
            <a:spLocks noChangeArrowheads="1"/>
          </p:cNvSpPr>
          <p:nvPr/>
        </p:nvSpPr>
        <p:spPr bwMode="auto">
          <a:xfrm>
            <a:off x="3838699" y="3785306"/>
            <a:ext cx="2674651" cy="4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⑧ </a:t>
            </a:r>
            <a:r>
              <a:rPr lang="ja-JP" altLang="en-US" sz="800" dirty="0">
                <a:latin typeface="Meiryo UI" panose="020B0604030504040204" pitchFamily="50" charset="-128"/>
                <a:ea typeface="Meiryo UI" panose="020B0604030504040204" pitchFamily="50" charset="-128"/>
              </a:rPr>
              <a:t>頂ゲキ</a:t>
            </a:r>
            <a:r>
              <a:rPr lang="en-US" altLang="ja-JP" sz="800" dirty="0">
                <a:latin typeface="Meiryo UI" panose="020B0604030504040204" pitchFamily="50" charset="-128"/>
                <a:ea typeface="Meiryo UI" panose="020B0604030504040204" pitchFamily="50" charset="-128"/>
              </a:rPr>
              <a:t>(clearance)</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歯車の歯底円から、それとかみ合う歯車の歯先円までの距離</a:t>
            </a:r>
          </a:p>
        </p:txBody>
      </p:sp>
      <p:sp>
        <p:nvSpPr>
          <p:cNvPr id="15" name="Rectangle 91">
            <a:extLst>
              <a:ext uri="{FF2B5EF4-FFF2-40B4-BE49-F238E27FC236}">
                <a16:creationId xmlns:a16="http://schemas.microsoft.com/office/drawing/2014/main" id="{A1733FAE-D914-441E-ADD0-06A428F1D273}"/>
              </a:ext>
            </a:extLst>
          </p:cNvPr>
          <p:cNvSpPr>
            <a:spLocks noChangeArrowheads="1"/>
          </p:cNvSpPr>
          <p:nvPr/>
        </p:nvSpPr>
        <p:spPr bwMode="auto">
          <a:xfrm>
            <a:off x="3824676" y="4247028"/>
            <a:ext cx="2668673"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⑨ </a:t>
            </a:r>
            <a:r>
              <a:rPr lang="ja-JP" altLang="en-US" sz="800" dirty="0">
                <a:latin typeface="Meiryo UI" panose="020B0604030504040204" pitchFamily="50" charset="-128"/>
                <a:ea typeface="Meiryo UI" panose="020B0604030504040204" pitchFamily="50" charset="-128"/>
              </a:rPr>
              <a:t>ピッチ円直径</a:t>
            </a:r>
            <a:r>
              <a:rPr lang="en-US" altLang="ja-JP" sz="800" dirty="0">
                <a:latin typeface="Meiryo UI" panose="020B0604030504040204" pitchFamily="50" charset="-128"/>
                <a:ea typeface="Meiryo UI" panose="020B0604030504040204" pitchFamily="50" charset="-128"/>
              </a:rPr>
              <a:t>(pitch </a:t>
            </a:r>
            <a:r>
              <a:rPr lang="ja-JP" altLang="en-US" sz="800" dirty="0" err="1">
                <a:latin typeface="Meiryo UI" panose="020B0604030504040204" pitchFamily="50" charset="-128"/>
                <a:ea typeface="Meiryo UI" panose="020B0604030504040204" pitchFamily="50" charset="-128"/>
              </a:rPr>
              <a:t>ｃ</a:t>
            </a:r>
            <a:r>
              <a:rPr lang="en-US" altLang="ja-JP" sz="800" dirty="0" err="1">
                <a:latin typeface="Meiryo UI" panose="020B0604030504040204" pitchFamily="50" charset="-128"/>
                <a:ea typeface="Meiryo UI" panose="020B0604030504040204" pitchFamily="50" charset="-128"/>
              </a:rPr>
              <a:t>ircle</a:t>
            </a:r>
            <a:r>
              <a:rPr lang="en-US" altLang="ja-JP" sz="800" dirty="0">
                <a:latin typeface="Meiryo UI" panose="020B0604030504040204" pitchFamily="50" charset="-128"/>
                <a:ea typeface="Meiryo UI" panose="020B0604030504040204" pitchFamily="50" charset="-128"/>
              </a:rPr>
              <a:t>)</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歯車の寸法を決めるときの基準となる円を基準ﾋﾟｯﾁといい、</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その直径。</a:t>
            </a:r>
          </a:p>
        </p:txBody>
      </p:sp>
      <p:sp>
        <p:nvSpPr>
          <p:cNvPr id="16" name="Rectangle 12">
            <a:extLst>
              <a:ext uri="{FF2B5EF4-FFF2-40B4-BE49-F238E27FC236}">
                <a16:creationId xmlns:a16="http://schemas.microsoft.com/office/drawing/2014/main" id="{3BDB50F0-CD6F-4AA7-A5E5-E2935BA00966}"/>
              </a:ext>
            </a:extLst>
          </p:cNvPr>
          <p:cNvSpPr>
            <a:spLocks noChangeArrowheads="1"/>
          </p:cNvSpPr>
          <p:nvPr/>
        </p:nvSpPr>
        <p:spPr bwMode="auto">
          <a:xfrm>
            <a:off x="6458506" y="488544"/>
            <a:ext cx="2416927"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⑩ </a:t>
            </a:r>
            <a:r>
              <a:rPr lang="ja-JP" altLang="en-US" sz="800" dirty="0">
                <a:latin typeface="Meiryo UI" panose="020B0604030504040204" pitchFamily="50" charset="-128"/>
                <a:ea typeface="Meiryo UI" panose="020B0604030504040204" pitchFamily="50" charset="-128"/>
              </a:rPr>
              <a:t>基礎円直径</a:t>
            </a:r>
            <a:r>
              <a:rPr lang="en-US" altLang="ja-JP" sz="800" dirty="0">
                <a:latin typeface="Meiryo UI" panose="020B0604030504040204" pitchFamily="50" charset="-128"/>
                <a:ea typeface="Meiryo UI" panose="020B0604030504040204" pitchFamily="50" charset="-128"/>
              </a:rPr>
              <a:t>(base circle)</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ｲﾝﾎﾞﾘｭｰﾄ歯形がつくられる基礎となる円の直径。</a:t>
            </a:r>
          </a:p>
        </p:txBody>
      </p:sp>
      <p:sp>
        <p:nvSpPr>
          <p:cNvPr id="17" name="Rectangle 13">
            <a:extLst>
              <a:ext uri="{FF2B5EF4-FFF2-40B4-BE49-F238E27FC236}">
                <a16:creationId xmlns:a16="http://schemas.microsoft.com/office/drawing/2014/main" id="{8FB80EE7-FFFC-4FE0-B106-9111BC60EAFA}"/>
              </a:ext>
            </a:extLst>
          </p:cNvPr>
          <p:cNvSpPr>
            <a:spLocks noChangeArrowheads="1"/>
          </p:cNvSpPr>
          <p:nvPr/>
        </p:nvSpPr>
        <p:spPr bwMode="auto">
          <a:xfrm>
            <a:off x="6458506" y="987931"/>
            <a:ext cx="1557983"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⑪ </a:t>
            </a:r>
            <a:r>
              <a:rPr lang="ja-JP" altLang="en-US" sz="800" dirty="0">
                <a:latin typeface="Meiryo UI" panose="020B0604030504040204" pitchFamily="50" charset="-128"/>
                <a:ea typeface="Meiryo UI" panose="020B0604030504040204" pitchFamily="50" charset="-128"/>
              </a:rPr>
              <a:t>歯先円直径</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歯の先端を連ねた円の直径。</a:t>
            </a:r>
          </a:p>
        </p:txBody>
      </p:sp>
      <p:sp>
        <p:nvSpPr>
          <p:cNvPr id="18" name="Rectangle 14">
            <a:extLst>
              <a:ext uri="{FF2B5EF4-FFF2-40B4-BE49-F238E27FC236}">
                <a16:creationId xmlns:a16="http://schemas.microsoft.com/office/drawing/2014/main" id="{5E5E7C41-DD9A-49BD-9593-A9E957F988BF}"/>
              </a:ext>
            </a:extLst>
          </p:cNvPr>
          <p:cNvSpPr>
            <a:spLocks noChangeArrowheads="1"/>
          </p:cNvSpPr>
          <p:nvPr/>
        </p:nvSpPr>
        <p:spPr bwMode="auto">
          <a:xfrm>
            <a:off x="6451625" y="1440469"/>
            <a:ext cx="1453541"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⑫ </a:t>
            </a:r>
            <a:r>
              <a:rPr lang="ja-JP" altLang="en-US" sz="800" dirty="0">
                <a:latin typeface="Meiryo UI" panose="020B0604030504040204" pitchFamily="50" charset="-128"/>
                <a:ea typeface="Meiryo UI" panose="020B0604030504040204" pitchFamily="50" charset="-128"/>
              </a:rPr>
              <a:t>歯底円直径</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歯の根元を通る円の直径。</a:t>
            </a:r>
          </a:p>
        </p:txBody>
      </p:sp>
      <p:sp>
        <p:nvSpPr>
          <p:cNvPr id="19" name="Rectangle 15">
            <a:extLst>
              <a:ext uri="{FF2B5EF4-FFF2-40B4-BE49-F238E27FC236}">
                <a16:creationId xmlns:a16="http://schemas.microsoft.com/office/drawing/2014/main" id="{B10CEE6A-FAD3-4C8D-BFAB-0514604E82B6}"/>
              </a:ext>
            </a:extLst>
          </p:cNvPr>
          <p:cNvSpPr>
            <a:spLocks noChangeArrowheads="1"/>
          </p:cNvSpPr>
          <p:nvPr/>
        </p:nvSpPr>
        <p:spPr bwMode="auto">
          <a:xfrm>
            <a:off x="6487956" y="1917985"/>
            <a:ext cx="2654363"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⑬ </a:t>
            </a:r>
            <a:r>
              <a:rPr lang="ja-JP" altLang="en-US" sz="800" dirty="0">
                <a:latin typeface="Meiryo UI" panose="020B0604030504040204" pitchFamily="50" charset="-128"/>
                <a:ea typeface="Meiryo UI" panose="020B0604030504040204" pitchFamily="50" charset="-128"/>
              </a:rPr>
              <a:t>歯厚</a:t>
            </a:r>
            <a:r>
              <a:rPr lang="en-US" altLang="ja-JP" sz="800" dirty="0">
                <a:latin typeface="Meiryo UI" panose="020B0604030504040204" pitchFamily="50" charset="-128"/>
                <a:ea typeface="Meiryo UI" panose="020B0604030504040204" pitchFamily="50" charset="-128"/>
              </a:rPr>
              <a:t>(tooth thickness) </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ﾋﾟｯﾁ円上での歯の厚さをいい、円弧歯厚・弦歯厚・またぎ</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厚などがあります。</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a:t>
            </a:r>
            <a:r>
              <a:rPr lang="en-US" altLang="ja-JP" sz="800" dirty="0">
                <a:latin typeface="Meiryo UI" panose="020B0604030504040204" pitchFamily="50" charset="-128"/>
                <a:ea typeface="Meiryo UI" panose="020B0604030504040204" pitchFamily="50" charset="-128"/>
              </a:rPr>
              <a:t>ⅰ)</a:t>
            </a:r>
            <a:r>
              <a:rPr lang="ja-JP" altLang="en-US" sz="800" dirty="0">
                <a:latin typeface="Meiryo UI" panose="020B0604030504040204" pitchFamily="50" charset="-128"/>
                <a:ea typeface="Meiryo UI" panose="020B0604030504040204" pitchFamily="50" charset="-128"/>
              </a:rPr>
              <a:t>円弧歯厚</a:t>
            </a:r>
            <a:r>
              <a:rPr lang="en-US" altLang="ja-JP" sz="800" dirty="0">
                <a:latin typeface="Meiryo UI" panose="020B0604030504040204" pitchFamily="50" charset="-128"/>
                <a:ea typeface="Meiryo UI" panose="020B0604030504040204" pitchFamily="50" charset="-128"/>
              </a:rPr>
              <a:t>(circular thickness)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a:t>
            </a:r>
            <a:r>
              <a:rPr lang="en-US" altLang="ja-JP" sz="800" dirty="0">
                <a:latin typeface="Meiryo UI" panose="020B0604030504040204" pitchFamily="50" charset="-128"/>
                <a:ea typeface="Meiryo UI" panose="020B0604030504040204" pitchFamily="50" charset="-128"/>
              </a:rPr>
              <a:t>1</a:t>
            </a:r>
            <a:r>
              <a:rPr lang="ja-JP" altLang="en-US" sz="800" dirty="0" err="1">
                <a:latin typeface="Meiryo UI" panose="020B0604030504040204" pitchFamily="50" charset="-128"/>
                <a:ea typeface="Meiryo UI" panose="020B0604030504040204" pitchFamily="50" charset="-128"/>
              </a:rPr>
              <a:t>つの</a:t>
            </a:r>
            <a:r>
              <a:rPr lang="ja-JP" altLang="en-US" sz="800" dirty="0">
                <a:latin typeface="Meiryo UI" panose="020B0604030504040204" pitchFamily="50" charset="-128"/>
                <a:ea typeface="Meiryo UI" panose="020B0604030504040204" pitchFamily="50" charset="-128"/>
              </a:rPr>
              <a:t>歯の歯厚をﾋﾟｯﾁ円上の弧の長さで表したものです。</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a:t>
            </a:r>
            <a:r>
              <a:rPr lang="en-US" altLang="ja-JP" sz="800" dirty="0">
                <a:latin typeface="Meiryo UI" panose="020B0604030504040204" pitchFamily="50" charset="-128"/>
                <a:ea typeface="Meiryo UI" panose="020B0604030504040204" pitchFamily="50" charset="-128"/>
              </a:rPr>
              <a:t>ⅱ)</a:t>
            </a:r>
            <a:r>
              <a:rPr lang="ja-JP" altLang="en-US" sz="800" dirty="0">
                <a:latin typeface="Meiryo UI" panose="020B0604030504040204" pitchFamily="50" charset="-128"/>
                <a:ea typeface="Meiryo UI" panose="020B0604030504040204" pitchFamily="50" charset="-128"/>
              </a:rPr>
              <a:t>弦歯厚</a:t>
            </a:r>
            <a:r>
              <a:rPr lang="en-US" altLang="ja-JP" sz="800" dirty="0">
                <a:latin typeface="Meiryo UI" panose="020B0604030504040204" pitchFamily="50" charset="-128"/>
                <a:ea typeface="Meiryo UI" panose="020B0604030504040204" pitchFamily="50" charset="-128"/>
              </a:rPr>
              <a:t>(chordal thickness)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ﾋﾟｯﾁ円上の両側歯面の対称な</a:t>
            </a:r>
            <a:r>
              <a:rPr lang="en-US" altLang="ja-JP" sz="800" dirty="0">
                <a:latin typeface="Meiryo UI" panose="020B0604030504040204" pitchFamily="50" charset="-128"/>
                <a:ea typeface="Meiryo UI" panose="020B0604030504040204" pitchFamily="50" charset="-128"/>
              </a:rPr>
              <a:t>2</a:t>
            </a:r>
            <a:r>
              <a:rPr lang="ja-JP" altLang="en-US" sz="800" dirty="0">
                <a:latin typeface="Meiryo UI" panose="020B0604030504040204" pitchFamily="50" charset="-128"/>
                <a:ea typeface="Meiryo UI" panose="020B0604030504040204" pitchFamily="50" charset="-128"/>
              </a:rPr>
              <a:t>点間の弦の長さで表したものです。</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a:t>
            </a:r>
            <a:r>
              <a:rPr lang="en-US" altLang="ja-JP" sz="800" dirty="0">
                <a:latin typeface="Meiryo UI" panose="020B0604030504040204" pitchFamily="50" charset="-128"/>
                <a:ea typeface="Meiryo UI" panose="020B0604030504040204" pitchFamily="50" charset="-128"/>
              </a:rPr>
              <a:t>ⅲ)</a:t>
            </a:r>
            <a:r>
              <a:rPr lang="ja-JP" altLang="en-US" sz="800" dirty="0">
                <a:latin typeface="Meiryo UI" panose="020B0604030504040204" pitchFamily="50" charset="-128"/>
                <a:ea typeface="Meiryo UI" panose="020B0604030504040204" pitchFamily="50" charset="-128"/>
              </a:rPr>
              <a:t>またぎ歯厚</a:t>
            </a:r>
            <a:r>
              <a:rPr lang="en-US" altLang="ja-JP" sz="800" dirty="0">
                <a:latin typeface="Meiryo UI" panose="020B0604030504040204" pitchFamily="50" charset="-128"/>
                <a:ea typeface="Meiryo UI" panose="020B0604030504040204" pitchFamily="50" charset="-128"/>
              </a:rPr>
              <a:t>(displacement over a given number of teeth)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ｲﾝﾎﾞﾘｭｰﾄ歯車において、平行測定片で何枚かの歯をまたいで測定したときの歯厚。</a:t>
            </a:r>
          </a:p>
        </p:txBody>
      </p:sp>
      <p:sp>
        <p:nvSpPr>
          <p:cNvPr id="20" name="Rectangle 39">
            <a:extLst>
              <a:ext uri="{FF2B5EF4-FFF2-40B4-BE49-F238E27FC236}">
                <a16:creationId xmlns:a16="http://schemas.microsoft.com/office/drawing/2014/main" id="{0D63703B-9573-4C09-8C6D-D0B23649262E}"/>
              </a:ext>
            </a:extLst>
          </p:cNvPr>
          <p:cNvSpPr>
            <a:spLocks noChangeArrowheads="1"/>
          </p:cNvSpPr>
          <p:nvPr/>
        </p:nvSpPr>
        <p:spPr bwMode="auto">
          <a:xfrm>
            <a:off x="6458506" y="3784209"/>
            <a:ext cx="2566713"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⑭ </a:t>
            </a:r>
            <a:r>
              <a:rPr lang="ja-JP" altLang="en-US" sz="800" dirty="0">
                <a:latin typeface="Meiryo UI" panose="020B0604030504040204" pitchFamily="50" charset="-128"/>
                <a:ea typeface="Meiryo UI" panose="020B0604030504040204" pitchFamily="50" charset="-128"/>
              </a:rPr>
              <a:t>圧力角</a:t>
            </a:r>
            <a:r>
              <a:rPr lang="en-US" altLang="ja-JP" sz="800" dirty="0">
                <a:latin typeface="Meiryo UI" panose="020B0604030504040204" pitchFamily="50" charset="-128"/>
                <a:ea typeface="Meiryo UI" panose="020B0604030504040204" pitchFamily="50" charset="-128"/>
              </a:rPr>
              <a:t>(pressure </a:t>
            </a:r>
            <a:r>
              <a:rPr lang="en-US" altLang="ja-JP" sz="800" dirty="0" err="1">
                <a:latin typeface="Meiryo UI" panose="020B0604030504040204" pitchFamily="50" charset="-128"/>
                <a:ea typeface="Meiryo UI" panose="020B0604030504040204" pitchFamily="50" charset="-128"/>
              </a:rPr>
              <a:t>angie</a:t>
            </a:r>
            <a:r>
              <a:rPr lang="en-US" altLang="ja-JP" sz="800" dirty="0">
                <a:latin typeface="Meiryo UI" panose="020B0604030504040204" pitchFamily="50" charset="-128"/>
                <a:ea typeface="Meiryo UI" panose="020B0604030504040204" pitchFamily="50" charset="-128"/>
              </a:rPr>
              <a:t>)</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歯面の</a:t>
            </a:r>
            <a:r>
              <a:rPr lang="en-US" altLang="ja-JP" sz="800" dirty="0">
                <a:latin typeface="Meiryo UI" panose="020B0604030504040204" pitchFamily="50" charset="-128"/>
                <a:ea typeface="Meiryo UI" panose="020B0604030504040204" pitchFamily="50" charset="-128"/>
              </a:rPr>
              <a:t>1</a:t>
            </a:r>
            <a:r>
              <a:rPr lang="ja-JP" altLang="en-US" sz="800" dirty="0">
                <a:latin typeface="Meiryo UI" panose="020B0604030504040204" pitchFamily="50" charset="-128"/>
                <a:ea typeface="Meiryo UI" panose="020B0604030504040204" pitchFamily="50" charset="-128"/>
              </a:rPr>
              <a:t>点において、その半径線と歯形への接線が</a:t>
            </a:r>
            <a:r>
              <a:rPr lang="ja-JP" altLang="en-US" sz="800" dirty="0" err="1">
                <a:latin typeface="Meiryo UI" panose="020B0604030504040204" pitchFamily="50" charset="-128"/>
                <a:ea typeface="Meiryo UI" panose="020B0604030504040204" pitchFamily="50" charset="-128"/>
              </a:rPr>
              <a:t>な</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角のことで、通常はﾋﾟｯﾁ点での圧力角を意味する。</a:t>
            </a:r>
          </a:p>
        </p:txBody>
      </p:sp>
      <p:grpSp>
        <p:nvGrpSpPr>
          <p:cNvPr id="21" name="グループ化 20">
            <a:extLst>
              <a:ext uri="{FF2B5EF4-FFF2-40B4-BE49-F238E27FC236}">
                <a16:creationId xmlns:a16="http://schemas.microsoft.com/office/drawing/2014/main" id="{0B07EC6C-C51B-4C8B-B888-59DE49FF1933}"/>
              </a:ext>
            </a:extLst>
          </p:cNvPr>
          <p:cNvGrpSpPr/>
          <p:nvPr/>
        </p:nvGrpSpPr>
        <p:grpSpPr>
          <a:xfrm>
            <a:off x="126426" y="688042"/>
            <a:ext cx="3683446" cy="3990857"/>
            <a:chOff x="47328" y="626997"/>
            <a:chExt cx="4813149" cy="6192604"/>
          </a:xfrm>
        </p:grpSpPr>
        <p:pic>
          <p:nvPicPr>
            <p:cNvPr id="22" name="図 21">
              <a:extLst>
                <a:ext uri="{FF2B5EF4-FFF2-40B4-BE49-F238E27FC236}">
                  <a16:creationId xmlns:a16="http://schemas.microsoft.com/office/drawing/2014/main" id="{C4454EA4-56D3-494C-9720-D0F2CC73D2B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328" y="626997"/>
              <a:ext cx="4813149" cy="4554079"/>
            </a:xfrm>
            <a:prstGeom prst="rect">
              <a:avLst/>
            </a:prstGeom>
          </p:spPr>
        </p:pic>
        <p:sp>
          <p:nvSpPr>
            <p:cNvPr id="23" name="四角形: 角を丸くする 22">
              <a:extLst>
                <a:ext uri="{FF2B5EF4-FFF2-40B4-BE49-F238E27FC236}">
                  <a16:creationId xmlns:a16="http://schemas.microsoft.com/office/drawing/2014/main" id="{9CF9FCB8-EB34-47C8-AFEA-F0716BFC0E6E}"/>
                </a:ext>
              </a:extLst>
            </p:cNvPr>
            <p:cNvSpPr/>
            <p:nvPr/>
          </p:nvSpPr>
          <p:spPr>
            <a:xfrm>
              <a:off x="3605502" y="3729108"/>
              <a:ext cx="329992" cy="17785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9</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4" name="四角形: 角を丸くする 23">
              <a:extLst>
                <a:ext uri="{FF2B5EF4-FFF2-40B4-BE49-F238E27FC236}">
                  <a16:creationId xmlns:a16="http://schemas.microsoft.com/office/drawing/2014/main" id="{76DFD7D4-94F3-4030-83DF-AD1CBAE06814}"/>
                </a:ext>
              </a:extLst>
            </p:cNvPr>
            <p:cNvSpPr/>
            <p:nvPr/>
          </p:nvSpPr>
          <p:spPr>
            <a:xfrm>
              <a:off x="2770260" y="2035121"/>
              <a:ext cx="381182" cy="2005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10</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5" name="四角形: 角を丸くする 24">
              <a:extLst>
                <a:ext uri="{FF2B5EF4-FFF2-40B4-BE49-F238E27FC236}">
                  <a16:creationId xmlns:a16="http://schemas.microsoft.com/office/drawing/2014/main" id="{0F1E6E61-7335-4DFE-8B95-D7630F97999E}"/>
                </a:ext>
              </a:extLst>
            </p:cNvPr>
            <p:cNvSpPr/>
            <p:nvPr/>
          </p:nvSpPr>
          <p:spPr>
            <a:xfrm>
              <a:off x="3192352" y="1136426"/>
              <a:ext cx="413149" cy="21602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11</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6" name="四角形: 角を丸くする 25">
              <a:extLst>
                <a:ext uri="{FF2B5EF4-FFF2-40B4-BE49-F238E27FC236}">
                  <a16:creationId xmlns:a16="http://schemas.microsoft.com/office/drawing/2014/main" id="{5575783D-E7EB-42C1-9A65-96D86616D530}"/>
                </a:ext>
              </a:extLst>
            </p:cNvPr>
            <p:cNvSpPr/>
            <p:nvPr/>
          </p:nvSpPr>
          <p:spPr>
            <a:xfrm>
              <a:off x="2724540" y="1587763"/>
              <a:ext cx="416648" cy="2105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12</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D320A021-39A0-409C-9076-247B65E79425}"/>
                </a:ext>
              </a:extLst>
            </p:cNvPr>
            <p:cNvSpPr/>
            <p:nvPr/>
          </p:nvSpPr>
          <p:spPr>
            <a:xfrm>
              <a:off x="3291801" y="5361900"/>
              <a:ext cx="393731" cy="1949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13</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8" name="四角形: 角を丸くする 27">
              <a:extLst>
                <a:ext uri="{FF2B5EF4-FFF2-40B4-BE49-F238E27FC236}">
                  <a16:creationId xmlns:a16="http://schemas.microsoft.com/office/drawing/2014/main" id="{399ECBEB-37AB-4C9F-B140-9857E828FEBB}"/>
                </a:ext>
              </a:extLst>
            </p:cNvPr>
            <p:cNvSpPr/>
            <p:nvPr/>
          </p:nvSpPr>
          <p:spPr>
            <a:xfrm>
              <a:off x="2242151" y="4843927"/>
              <a:ext cx="360040" cy="1703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995EE3C8-4F64-4361-B107-55E086B92CB3}"/>
                </a:ext>
              </a:extLst>
            </p:cNvPr>
            <p:cNvSpPr/>
            <p:nvPr/>
          </p:nvSpPr>
          <p:spPr>
            <a:xfrm>
              <a:off x="1061225" y="1907099"/>
              <a:ext cx="363215" cy="2005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2</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0" name="四角形: 角を丸くする 29">
              <a:extLst>
                <a:ext uri="{FF2B5EF4-FFF2-40B4-BE49-F238E27FC236}">
                  <a16:creationId xmlns:a16="http://schemas.microsoft.com/office/drawing/2014/main" id="{4D1AD7F5-8E17-4926-A85D-71929393E7B9}"/>
                </a:ext>
              </a:extLst>
            </p:cNvPr>
            <p:cNvSpPr/>
            <p:nvPr/>
          </p:nvSpPr>
          <p:spPr>
            <a:xfrm>
              <a:off x="2466113" y="698131"/>
              <a:ext cx="360040" cy="1544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3</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741CC38C-01B9-4B49-A751-760F059D758A}"/>
                </a:ext>
              </a:extLst>
            </p:cNvPr>
            <p:cNvSpPr/>
            <p:nvPr/>
          </p:nvSpPr>
          <p:spPr>
            <a:xfrm>
              <a:off x="1442936" y="3659261"/>
              <a:ext cx="360040" cy="1778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4</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2" name="四角形: 角を丸くする 31">
              <a:extLst>
                <a:ext uri="{FF2B5EF4-FFF2-40B4-BE49-F238E27FC236}">
                  <a16:creationId xmlns:a16="http://schemas.microsoft.com/office/drawing/2014/main" id="{C7561FB8-5C42-47B5-AE2F-D23F70EB7B58}"/>
                </a:ext>
              </a:extLst>
            </p:cNvPr>
            <p:cNvSpPr/>
            <p:nvPr/>
          </p:nvSpPr>
          <p:spPr>
            <a:xfrm>
              <a:off x="2001352" y="4390942"/>
              <a:ext cx="360040" cy="170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6</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32">
              <a:extLst>
                <a:ext uri="{FF2B5EF4-FFF2-40B4-BE49-F238E27FC236}">
                  <a16:creationId xmlns:a16="http://schemas.microsoft.com/office/drawing/2014/main" id="{9AC69777-377B-4CE9-A348-ED1E1319F4D9}"/>
                </a:ext>
              </a:extLst>
            </p:cNvPr>
            <p:cNvSpPr/>
            <p:nvPr/>
          </p:nvSpPr>
          <p:spPr>
            <a:xfrm>
              <a:off x="1061225" y="4020242"/>
              <a:ext cx="360040" cy="2005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7</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4" name="四角形: 角を丸くする 33">
              <a:extLst>
                <a:ext uri="{FF2B5EF4-FFF2-40B4-BE49-F238E27FC236}">
                  <a16:creationId xmlns:a16="http://schemas.microsoft.com/office/drawing/2014/main" id="{5F13B66D-7066-4FD3-94BE-A259B61A84EB}"/>
                </a:ext>
              </a:extLst>
            </p:cNvPr>
            <p:cNvSpPr/>
            <p:nvPr/>
          </p:nvSpPr>
          <p:spPr>
            <a:xfrm>
              <a:off x="3014691" y="3054639"/>
              <a:ext cx="360040" cy="155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8</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5" name="楕円 34">
              <a:extLst>
                <a:ext uri="{FF2B5EF4-FFF2-40B4-BE49-F238E27FC236}">
                  <a16:creationId xmlns:a16="http://schemas.microsoft.com/office/drawing/2014/main" id="{C02EB47E-565E-4D80-9DBD-8F162AB8DAEF}"/>
                </a:ext>
              </a:extLst>
            </p:cNvPr>
            <p:cNvSpPr/>
            <p:nvPr/>
          </p:nvSpPr>
          <p:spPr>
            <a:xfrm>
              <a:off x="3080872" y="15183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6" name="楕円 35">
              <a:extLst>
                <a:ext uri="{FF2B5EF4-FFF2-40B4-BE49-F238E27FC236}">
                  <a16:creationId xmlns:a16="http://schemas.microsoft.com/office/drawing/2014/main" id="{7AF9AE23-13CE-4ADB-982A-283645B6AF68}"/>
                </a:ext>
              </a:extLst>
            </p:cNvPr>
            <p:cNvSpPr/>
            <p:nvPr/>
          </p:nvSpPr>
          <p:spPr>
            <a:xfrm>
              <a:off x="3307185" y="93801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37" name="直線コネクタ 36">
              <a:extLst>
                <a:ext uri="{FF2B5EF4-FFF2-40B4-BE49-F238E27FC236}">
                  <a16:creationId xmlns:a16="http://schemas.microsoft.com/office/drawing/2014/main" id="{CA6A1809-0D1A-411B-B4F1-7AC8368246DE}"/>
                </a:ext>
              </a:extLst>
            </p:cNvPr>
            <p:cNvCxnSpPr>
              <a:cxnSpLocks/>
            </p:cNvCxnSpPr>
            <p:nvPr/>
          </p:nvCxnSpPr>
          <p:spPr>
            <a:xfrm flipH="1" flipV="1">
              <a:off x="2655836" y="1120778"/>
              <a:ext cx="456726" cy="420467"/>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4A30CFC-64F7-4AE7-B388-34EFD7A3CB17}"/>
                </a:ext>
              </a:extLst>
            </p:cNvPr>
            <p:cNvCxnSpPr>
              <a:cxnSpLocks/>
            </p:cNvCxnSpPr>
            <p:nvPr/>
          </p:nvCxnSpPr>
          <p:spPr>
            <a:xfrm flipH="1" flipV="1">
              <a:off x="3080872" y="704611"/>
              <a:ext cx="247866" cy="250991"/>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9" name="楕円 38">
              <a:extLst>
                <a:ext uri="{FF2B5EF4-FFF2-40B4-BE49-F238E27FC236}">
                  <a16:creationId xmlns:a16="http://schemas.microsoft.com/office/drawing/2014/main" id="{A137B792-4B8F-476F-99FD-951FD97DEECE}"/>
                </a:ext>
              </a:extLst>
            </p:cNvPr>
            <p:cNvSpPr/>
            <p:nvPr/>
          </p:nvSpPr>
          <p:spPr>
            <a:xfrm>
              <a:off x="1854998" y="166751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0" name="楕円 39">
              <a:extLst>
                <a:ext uri="{FF2B5EF4-FFF2-40B4-BE49-F238E27FC236}">
                  <a16:creationId xmlns:a16="http://schemas.microsoft.com/office/drawing/2014/main" id="{4FF4E960-F81F-49D1-9A8F-AB3CBBBA0D05}"/>
                </a:ext>
              </a:extLst>
            </p:cNvPr>
            <p:cNvSpPr/>
            <p:nvPr/>
          </p:nvSpPr>
          <p:spPr>
            <a:xfrm>
              <a:off x="2181372" y="225881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1" name="正方形/長方形 40">
              <a:extLst>
                <a:ext uri="{FF2B5EF4-FFF2-40B4-BE49-F238E27FC236}">
                  <a16:creationId xmlns:a16="http://schemas.microsoft.com/office/drawing/2014/main" id="{6B4822D3-FC24-457E-91D7-3BDEE2F4D2FF}"/>
                </a:ext>
              </a:extLst>
            </p:cNvPr>
            <p:cNvSpPr/>
            <p:nvPr/>
          </p:nvSpPr>
          <p:spPr>
            <a:xfrm>
              <a:off x="2117316" y="881827"/>
              <a:ext cx="897375" cy="113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00" dirty="0">
                  <a:solidFill>
                    <a:schemeClr val="tx1"/>
                  </a:solidFill>
                  <a:latin typeface="Meiryo UI" panose="020B0604030504040204" pitchFamily="50" charset="-128"/>
                  <a:ea typeface="Meiryo UI" panose="020B0604030504040204" pitchFamily="50" charset="-128"/>
                </a:rPr>
                <a:t>正面法線ピッチ</a:t>
              </a:r>
            </a:p>
          </p:txBody>
        </p:sp>
        <p:sp>
          <p:nvSpPr>
            <p:cNvPr id="42" name="楕円 41">
              <a:extLst>
                <a:ext uri="{FF2B5EF4-FFF2-40B4-BE49-F238E27FC236}">
                  <a16:creationId xmlns:a16="http://schemas.microsoft.com/office/drawing/2014/main" id="{A4025A33-74C4-4B8C-9111-CCE7D1D4C4E4}"/>
                </a:ext>
              </a:extLst>
            </p:cNvPr>
            <p:cNvSpPr/>
            <p:nvPr/>
          </p:nvSpPr>
          <p:spPr>
            <a:xfrm>
              <a:off x="2096777" y="280906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3" name="楕円 42">
              <a:extLst>
                <a:ext uri="{FF2B5EF4-FFF2-40B4-BE49-F238E27FC236}">
                  <a16:creationId xmlns:a16="http://schemas.microsoft.com/office/drawing/2014/main" id="{C4E8FAB1-1FBD-4BCF-8555-71B45261B22F}"/>
                </a:ext>
              </a:extLst>
            </p:cNvPr>
            <p:cNvSpPr/>
            <p:nvPr/>
          </p:nvSpPr>
          <p:spPr>
            <a:xfrm>
              <a:off x="2480056" y="30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44" name="直線コネクタ 43">
              <a:extLst>
                <a:ext uri="{FF2B5EF4-FFF2-40B4-BE49-F238E27FC236}">
                  <a16:creationId xmlns:a16="http://schemas.microsoft.com/office/drawing/2014/main" id="{6B93BE2B-D6C8-4909-B1CF-14665C89A0C1}"/>
                </a:ext>
              </a:extLst>
            </p:cNvPr>
            <p:cNvCxnSpPr>
              <a:stCxn id="43" idx="6"/>
            </p:cNvCxnSpPr>
            <p:nvPr/>
          </p:nvCxnSpPr>
          <p:spPr>
            <a:xfrm flipV="1">
              <a:off x="2525775" y="2720702"/>
              <a:ext cx="436825" cy="31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97D8FD1C-9174-4C24-944A-7A5E59702884}"/>
                </a:ext>
              </a:extLst>
            </p:cNvPr>
            <p:cNvCxnSpPr/>
            <p:nvPr/>
          </p:nvCxnSpPr>
          <p:spPr>
            <a:xfrm flipV="1">
              <a:off x="2124474" y="2504056"/>
              <a:ext cx="436825" cy="31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8D43C12A-B8A1-40A0-9635-320986A212A2}"/>
                </a:ext>
              </a:extLst>
            </p:cNvPr>
            <p:cNvCxnSpPr>
              <a:cxnSpLocks/>
            </p:cNvCxnSpPr>
            <p:nvPr/>
          </p:nvCxnSpPr>
          <p:spPr>
            <a:xfrm>
              <a:off x="2501070" y="2543190"/>
              <a:ext cx="351681" cy="2597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F34E832E-F741-4FEC-A55A-A1E7C6D9FCBD}"/>
                </a:ext>
              </a:extLst>
            </p:cNvPr>
            <p:cNvCxnSpPr>
              <a:cxnSpLocks/>
            </p:cNvCxnSpPr>
            <p:nvPr/>
          </p:nvCxnSpPr>
          <p:spPr>
            <a:xfrm flipV="1">
              <a:off x="2689320" y="758692"/>
              <a:ext cx="451869" cy="4031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E9A4E59E-E70E-4BD5-A947-D4843C290C60}"/>
                </a:ext>
              </a:extLst>
            </p:cNvPr>
            <p:cNvSpPr/>
            <p:nvPr/>
          </p:nvSpPr>
          <p:spPr>
            <a:xfrm>
              <a:off x="2394426" y="2540591"/>
              <a:ext cx="897375" cy="113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00" dirty="0">
                  <a:solidFill>
                    <a:schemeClr val="tx1"/>
                  </a:solidFill>
                  <a:latin typeface="Meiryo UI" panose="020B0604030504040204" pitchFamily="50" charset="-128"/>
                  <a:ea typeface="Meiryo UI" panose="020B0604030504040204" pitchFamily="50" charset="-128"/>
                </a:rPr>
                <a:t>有効歯タケ</a:t>
              </a:r>
            </a:p>
          </p:txBody>
        </p:sp>
        <p:pic>
          <p:nvPicPr>
            <p:cNvPr id="49" name="図 48">
              <a:extLst>
                <a:ext uri="{FF2B5EF4-FFF2-40B4-BE49-F238E27FC236}">
                  <a16:creationId xmlns:a16="http://schemas.microsoft.com/office/drawing/2014/main" id="{0096D047-468E-4BEC-9A49-05F9F5E9776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669380" y="5674953"/>
              <a:ext cx="2131782" cy="949032"/>
            </a:xfrm>
            <a:prstGeom prst="rect">
              <a:avLst/>
            </a:prstGeom>
          </p:spPr>
        </p:pic>
        <p:sp>
          <p:nvSpPr>
            <p:cNvPr id="50" name="正方形/長方形 49">
              <a:extLst>
                <a:ext uri="{FF2B5EF4-FFF2-40B4-BE49-F238E27FC236}">
                  <a16:creationId xmlns:a16="http://schemas.microsoft.com/office/drawing/2014/main" id="{DC6EE7BB-0BDB-4E6C-80FD-8F1A5AC96085}"/>
                </a:ext>
              </a:extLst>
            </p:cNvPr>
            <p:cNvSpPr/>
            <p:nvPr/>
          </p:nvSpPr>
          <p:spPr>
            <a:xfrm>
              <a:off x="3108539" y="5571515"/>
              <a:ext cx="771902" cy="215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Meiryo UI" panose="020B0604030504040204" pitchFamily="50" charset="-128"/>
                  <a:ea typeface="Meiryo UI" panose="020B0604030504040204" pitchFamily="50" charset="-128"/>
                </a:rPr>
                <a:t>またぎ歯厚</a:t>
              </a:r>
            </a:p>
          </p:txBody>
        </p:sp>
        <p:sp>
          <p:nvSpPr>
            <p:cNvPr id="51" name="正方形/長方形 50">
              <a:extLst>
                <a:ext uri="{FF2B5EF4-FFF2-40B4-BE49-F238E27FC236}">
                  <a16:creationId xmlns:a16="http://schemas.microsoft.com/office/drawing/2014/main" id="{D1DD0BE5-6693-4B22-8399-FF6F256E491F}"/>
                </a:ext>
              </a:extLst>
            </p:cNvPr>
            <p:cNvSpPr/>
            <p:nvPr/>
          </p:nvSpPr>
          <p:spPr>
            <a:xfrm>
              <a:off x="3761221" y="6635245"/>
              <a:ext cx="674388" cy="184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Meiryo UI" panose="020B0604030504040204" pitchFamily="50" charset="-128"/>
                  <a:ea typeface="Meiryo UI" panose="020B0604030504040204" pitchFamily="50" charset="-128"/>
                </a:rPr>
                <a:t>基礎円</a:t>
              </a:r>
            </a:p>
          </p:txBody>
        </p:sp>
        <p:pic>
          <p:nvPicPr>
            <p:cNvPr id="52" name="図 51">
              <a:extLst>
                <a:ext uri="{FF2B5EF4-FFF2-40B4-BE49-F238E27FC236}">
                  <a16:creationId xmlns:a16="http://schemas.microsoft.com/office/drawing/2014/main" id="{73328190-3CD5-49FF-83D6-37E0E2EC4A9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8405" y="5057808"/>
              <a:ext cx="2553786" cy="1627885"/>
            </a:xfrm>
            <a:prstGeom prst="rect">
              <a:avLst/>
            </a:prstGeom>
          </p:spPr>
        </p:pic>
        <p:sp>
          <p:nvSpPr>
            <p:cNvPr id="53" name="四角形: 角を丸くする 52">
              <a:extLst>
                <a:ext uri="{FF2B5EF4-FFF2-40B4-BE49-F238E27FC236}">
                  <a16:creationId xmlns:a16="http://schemas.microsoft.com/office/drawing/2014/main" id="{BD5F3B13-C055-400A-A751-E289939FFDC8}"/>
                </a:ext>
              </a:extLst>
            </p:cNvPr>
            <p:cNvSpPr/>
            <p:nvPr/>
          </p:nvSpPr>
          <p:spPr>
            <a:xfrm>
              <a:off x="226312" y="5283355"/>
              <a:ext cx="415726" cy="1838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14</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54" name="四角形: 角を丸くする 53">
              <a:extLst>
                <a:ext uri="{FF2B5EF4-FFF2-40B4-BE49-F238E27FC236}">
                  <a16:creationId xmlns:a16="http://schemas.microsoft.com/office/drawing/2014/main" id="{BDE1377B-ECB2-4FC9-A26C-0AA1F43993FA}"/>
                </a:ext>
              </a:extLst>
            </p:cNvPr>
            <p:cNvSpPr/>
            <p:nvPr/>
          </p:nvSpPr>
          <p:spPr>
            <a:xfrm>
              <a:off x="2370046" y="2720701"/>
              <a:ext cx="321097" cy="1428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5</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grpSp>
      <p:sp>
        <p:nvSpPr>
          <p:cNvPr id="2" name="四角形: 角を丸くする 1">
            <a:extLst>
              <a:ext uri="{FF2B5EF4-FFF2-40B4-BE49-F238E27FC236}">
                <a16:creationId xmlns:a16="http://schemas.microsoft.com/office/drawing/2014/main" id="{6F16188B-E4F9-4927-96F3-DA79B424DDA5}"/>
              </a:ext>
            </a:extLst>
          </p:cNvPr>
          <p:cNvSpPr/>
          <p:nvPr/>
        </p:nvSpPr>
        <p:spPr>
          <a:xfrm>
            <a:off x="0" y="529497"/>
            <a:ext cx="3832691" cy="4173276"/>
          </a:xfrm>
          <a:prstGeom prst="roundRect">
            <a:avLst>
              <a:gd name="adj" fmla="val 5434"/>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sz="2400" b="1"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6499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表 36">
            <a:extLst>
              <a:ext uri="{FF2B5EF4-FFF2-40B4-BE49-F238E27FC236}">
                <a16:creationId xmlns:a16="http://schemas.microsoft.com/office/drawing/2014/main" id="{4860A75F-AFB6-4EB7-A723-A82F8C0B9338}"/>
              </a:ext>
            </a:extLst>
          </p:cNvPr>
          <p:cNvGraphicFramePr>
            <a:graphicFrameLocks noGrp="1"/>
          </p:cNvGraphicFramePr>
          <p:nvPr>
            <p:extLst>
              <p:ext uri="{D42A27DB-BD31-4B8C-83A1-F6EECF244321}">
                <p14:modId xmlns:p14="http://schemas.microsoft.com/office/powerpoint/2010/main" val="2235759300"/>
              </p:ext>
            </p:extLst>
          </p:nvPr>
        </p:nvGraphicFramePr>
        <p:xfrm>
          <a:off x="12530" y="512425"/>
          <a:ext cx="9143922" cy="4645420"/>
        </p:xfrm>
        <a:graphic>
          <a:graphicData uri="http://schemas.openxmlformats.org/drawingml/2006/table">
            <a:tbl>
              <a:tblPr firstRow="1" bandRow="1">
                <a:tableStyleId>{5C22544A-7EE6-4342-B048-85BDC9FD1C3A}</a:tableStyleId>
              </a:tblPr>
              <a:tblGrid>
                <a:gridCol w="4104000">
                  <a:extLst>
                    <a:ext uri="{9D8B030D-6E8A-4147-A177-3AD203B41FA5}">
                      <a16:colId xmlns:a16="http://schemas.microsoft.com/office/drawing/2014/main" val="1434738246"/>
                    </a:ext>
                  </a:extLst>
                </a:gridCol>
                <a:gridCol w="5039922">
                  <a:extLst>
                    <a:ext uri="{9D8B030D-6E8A-4147-A177-3AD203B41FA5}">
                      <a16:colId xmlns:a16="http://schemas.microsoft.com/office/drawing/2014/main" val="2871306136"/>
                    </a:ext>
                  </a:extLst>
                </a:gridCol>
              </a:tblGrid>
              <a:tr h="1549420">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2403119"/>
                  </a:ext>
                </a:extLst>
              </a:tr>
              <a:tr h="756000">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8038824"/>
                  </a:ext>
                </a:extLst>
              </a:tr>
              <a:tr h="2340000">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701772"/>
                  </a:ext>
                </a:extLst>
              </a:tr>
            </a:tbl>
          </a:graphicData>
        </a:graphic>
      </p:graphicFrame>
      <p:sp>
        <p:nvSpPr>
          <p:cNvPr id="5" name="タイトル 4"/>
          <p:cNvSpPr>
            <a:spLocks noGrp="1"/>
          </p:cNvSpPr>
          <p:nvPr>
            <p:ph type="title"/>
          </p:nvPr>
        </p:nvSpPr>
        <p:spPr/>
        <p:txBody>
          <a:bodyPr/>
          <a:lstStyle/>
          <a:p>
            <a:r>
              <a:rPr kumimoji="1" lang="ja-JP" altLang="en-US" dirty="0"/>
              <a:t>歯車各部の名称</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6</a:t>
            </a:fld>
            <a:endParaRPr kumimoji="1" lang="ja-JP" altLang="en-US" dirty="0"/>
          </a:p>
        </p:txBody>
      </p:sp>
      <p:sp>
        <p:nvSpPr>
          <p:cNvPr id="7" name="Rectangle 20">
            <a:extLst>
              <a:ext uri="{FF2B5EF4-FFF2-40B4-BE49-F238E27FC236}">
                <a16:creationId xmlns:a16="http://schemas.microsoft.com/office/drawing/2014/main" id="{61815BBD-C15F-4D72-925B-19303044D734}"/>
              </a:ext>
            </a:extLst>
          </p:cNvPr>
          <p:cNvSpPr>
            <a:spLocks noChangeArrowheads="1"/>
          </p:cNvSpPr>
          <p:nvPr/>
        </p:nvSpPr>
        <p:spPr bwMode="auto">
          <a:xfrm>
            <a:off x="-11110" y="2020455"/>
            <a:ext cx="3976932"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⑯ </a:t>
            </a:r>
            <a:r>
              <a:rPr lang="ja-JP" altLang="en-US" sz="800" dirty="0">
                <a:latin typeface="Meiryo UI" panose="020B0604030504040204" pitchFamily="50" charset="-128"/>
                <a:ea typeface="Meiryo UI" panose="020B0604030504040204" pitchFamily="50" charset="-128"/>
              </a:rPr>
              <a:t>バックラッシュ</a:t>
            </a:r>
            <a:r>
              <a:rPr lang="en-US" altLang="ja-JP" sz="800" dirty="0">
                <a:latin typeface="Meiryo UI" panose="020B0604030504040204" pitchFamily="50" charset="-128"/>
                <a:ea typeface="Meiryo UI" panose="020B0604030504040204" pitchFamily="50" charset="-128"/>
              </a:rPr>
              <a:t>(backlash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ﾊﾞｯｸﾗｯｼｭとは、歯車をかみあわせた時の歯面間の遊び、または隙間のことです。</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ﾊﾞｯｸﾗｯｼｭ量をとる方法は歯厚を減少させる方法と、中心距離を変化させる場合とがあり</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ます。</a:t>
            </a:r>
            <a:endParaRPr lang="en-US" altLang="ja-JP" sz="800" dirty="0">
              <a:latin typeface="Meiryo UI" panose="020B0604030504040204" pitchFamily="50" charset="-128"/>
              <a:ea typeface="Meiryo UI" panose="020B0604030504040204" pitchFamily="50" charset="-128"/>
            </a:endParaRPr>
          </a:p>
        </p:txBody>
      </p:sp>
      <p:sp>
        <p:nvSpPr>
          <p:cNvPr id="8" name="Rectangle 15">
            <a:extLst>
              <a:ext uri="{FF2B5EF4-FFF2-40B4-BE49-F238E27FC236}">
                <a16:creationId xmlns:a16="http://schemas.microsoft.com/office/drawing/2014/main" id="{299C5336-7CCE-4AF3-9C69-C7B3D2E44D72}"/>
              </a:ext>
            </a:extLst>
          </p:cNvPr>
          <p:cNvSpPr>
            <a:spLocks noChangeArrowheads="1"/>
          </p:cNvSpPr>
          <p:nvPr/>
        </p:nvSpPr>
        <p:spPr bwMode="auto">
          <a:xfrm>
            <a:off x="11013" y="508541"/>
            <a:ext cx="3874172" cy="110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⑮ </a:t>
            </a:r>
            <a:r>
              <a:rPr lang="ja-JP" altLang="en-US" sz="800" dirty="0">
                <a:latin typeface="Meiryo UI" panose="020B0604030504040204" pitchFamily="50" charset="-128"/>
                <a:ea typeface="Meiryo UI" panose="020B0604030504040204" pitchFamily="50" charset="-128"/>
              </a:rPr>
              <a:t>かみあい率</a:t>
            </a:r>
            <a:r>
              <a:rPr lang="en-US" altLang="ja-JP" sz="800" dirty="0">
                <a:latin typeface="Meiryo UI" panose="020B0604030504040204" pitchFamily="50" charset="-128"/>
                <a:ea typeface="Meiryo UI" panose="020B0604030504040204" pitchFamily="50" charset="-128"/>
              </a:rPr>
              <a:t>(contact ratio)</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かみあい率は</a:t>
            </a:r>
            <a:r>
              <a:rPr lang="en-US" altLang="ja-JP" sz="800" dirty="0">
                <a:latin typeface="Meiryo UI" panose="020B0604030504040204" pitchFamily="50" charset="-128"/>
                <a:ea typeface="Meiryo UI" panose="020B0604030504040204" pitchFamily="50" charset="-128"/>
              </a:rPr>
              <a:t>1</a:t>
            </a:r>
            <a:r>
              <a:rPr lang="ja-JP" altLang="en-US" sz="800" dirty="0">
                <a:latin typeface="Meiryo UI" panose="020B0604030504040204" pitchFamily="50" charset="-128"/>
                <a:ea typeface="Meiryo UI" panose="020B0604030504040204" pitchFamily="50" charset="-128"/>
              </a:rPr>
              <a:t>対の歯車のかみあいが正しく行われているかどうかを判断する基準に</a:t>
            </a:r>
            <a:r>
              <a:rPr lang="ja-JP" altLang="en-US" sz="800" dirty="0" err="1">
                <a:latin typeface="Meiryo UI" panose="020B0604030504040204" pitchFamily="50" charset="-128"/>
                <a:ea typeface="Meiryo UI" panose="020B0604030504040204" pitchFamily="50" charset="-128"/>
              </a:rPr>
              <a:t>な</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ものです。</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歯車のかみあいは、かみあい起点Ｓ</a:t>
            </a:r>
            <a:r>
              <a:rPr lang="en-US" altLang="ja-JP" sz="800" dirty="0">
                <a:latin typeface="Meiryo UI" panose="020B0604030504040204" pitchFamily="50" charset="-128"/>
                <a:ea typeface="Meiryo UI" panose="020B0604030504040204" pitchFamily="50" charset="-128"/>
              </a:rPr>
              <a:t>1</a:t>
            </a:r>
            <a:r>
              <a:rPr lang="ja-JP" altLang="en-US" sz="800" dirty="0">
                <a:latin typeface="Meiryo UI" panose="020B0604030504040204" pitchFamily="50" charset="-128"/>
                <a:ea typeface="Meiryo UI" panose="020B0604030504040204" pitchFamily="50" charset="-128"/>
              </a:rPr>
              <a:t>ではじまり、かみあい終点Ｓ</a:t>
            </a:r>
            <a:r>
              <a:rPr lang="en-US" altLang="ja-JP" sz="800" dirty="0">
                <a:latin typeface="Meiryo UI" panose="020B0604030504040204" pitchFamily="50" charset="-128"/>
                <a:ea typeface="Meiryo UI" panose="020B0604030504040204" pitchFamily="50" charset="-128"/>
              </a:rPr>
              <a:t>2</a:t>
            </a:r>
            <a:r>
              <a:rPr lang="ja-JP" altLang="en-US" sz="800" dirty="0">
                <a:latin typeface="Meiryo UI" panose="020B0604030504040204" pitchFamily="50" charset="-128"/>
                <a:ea typeface="Meiryo UI" panose="020B0604030504040204" pitchFamily="50" charset="-128"/>
              </a:rPr>
              <a:t>で</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終わる長さＳ</a:t>
            </a:r>
            <a:r>
              <a:rPr lang="en-US" altLang="ja-JP" sz="800" dirty="0">
                <a:latin typeface="Meiryo UI" panose="020B0604030504040204" pitchFamily="50" charset="-128"/>
                <a:ea typeface="Meiryo UI" panose="020B0604030504040204" pitchFamily="50" charset="-128"/>
              </a:rPr>
              <a:t>1</a:t>
            </a:r>
            <a:r>
              <a:rPr lang="ja-JP" altLang="en-US" sz="800" dirty="0" err="1">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Ｓ</a:t>
            </a:r>
            <a:r>
              <a:rPr lang="en-US" altLang="ja-JP" sz="800" dirty="0">
                <a:latin typeface="Meiryo UI" panose="020B0604030504040204" pitchFamily="50" charset="-128"/>
                <a:ea typeface="Meiryo UI" panose="020B0604030504040204" pitchFamily="50" charset="-128"/>
              </a:rPr>
              <a:t>2</a:t>
            </a:r>
            <a:r>
              <a:rPr lang="ja-JP" altLang="en-US" sz="800" dirty="0">
                <a:latin typeface="Meiryo UI" panose="020B0604030504040204" pitchFamily="50" charset="-128"/>
                <a:ea typeface="Meiryo UI" panose="020B0604030504040204" pitchFamily="50" charset="-128"/>
              </a:rPr>
              <a:t>をかみあい長さという。</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かみあい率はこの長さを法線ﾋﾟｯﾁで割った値をいい、一般にかみあい率は、</a:t>
            </a:r>
            <a:r>
              <a:rPr lang="en-US" altLang="ja-JP" sz="800" dirty="0">
                <a:latin typeface="Meiryo UI" panose="020B0604030504040204" pitchFamily="50" charset="-128"/>
                <a:ea typeface="Meiryo UI" panose="020B0604030504040204" pitchFamily="50" charset="-128"/>
              </a:rPr>
              <a:t>1.4</a:t>
            </a:r>
            <a:r>
              <a:rPr lang="ja-JP" altLang="en-US" sz="800" dirty="0">
                <a:latin typeface="Meiryo UI" panose="020B0604030504040204" pitchFamily="50" charset="-128"/>
                <a:ea typeface="Meiryo UI" panose="020B0604030504040204" pitchFamily="50" charset="-128"/>
              </a:rPr>
              <a:t>以上必要</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いわれている。　</a:t>
            </a:r>
          </a:p>
        </p:txBody>
      </p:sp>
      <p:sp>
        <p:nvSpPr>
          <p:cNvPr id="9" name="Rectangle 22">
            <a:extLst>
              <a:ext uri="{FF2B5EF4-FFF2-40B4-BE49-F238E27FC236}">
                <a16:creationId xmlns:a16="http://schemas.microsoft.com/office/drawing/2014/main" id="{E17D34BC-6AAC-4E72-B326-4DCAD4300371}"/>
              </a:ext>
            </a:extLst>
          </p:cNvPr>
          <p:cNvSpPr>
            <a:spLocks noChangeArrowheads="1"/>
          </p:cNvSpPr>
          <p:nvPr/>
        </p:nvSpPr>
        <p:spPr bwMode="auto">
          <a:xfrm>
            <a:off x="0" y="2800436"/>
            <a:ext cx="4086586"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⑰</a:t>
            </a:r>
            <a:r>
              <a:rPr lang="en-US" altLang="ja-JP" sz="800" dirty="0">
                <a:latin typeface="Meiryo UI" panose="020B0604030504040204" pitchFamily="50" charset="-128"/>
                <a:ea typeface="Meiryo UI" panose="020B0604030504040204" pitchFamily="50" charset="-128"/>
              </a:rPr>
              <a:t> </a:t>
            </a:r>
            <a:r>
              <a:rPr lang="ja-JP" altLang="en-US" sz="800" dirty="0">
                <a:latin typeface="Meiryo UI" panose="020B0604030504040204" pitchFamily="50" charset="-128"/>
                <a:ea typeface="Meiryo UI" panose="020B0604030504040204" pitchFamily="50" charset="-128"/>
              </a:rPr>
              <a:t>転位</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切下げを防止するために、圧力角はじめ歯末及び歯元のﾀｹを標準値によらないで歯切りを方法</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があります。たとえば刃物の切込みを浅くして創成歯切りを行うと、標準値より低い歯元の歯車を</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得ることができます。反対に切込みを深くすると、歯元が標準値より大きくなります。このような歯</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車を転位歯車といいます。ﾗｯｸ形工具の基準ﾋﾟｯﾁ線を歯車の基準ﾋﾟｯﾁ円から外側にずらして</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歯切りする方法をプラス転位といい、</a:t>
            </a:r>
            <a:r>
              <a:rPr lang="en-US" altLang="ja-JP" sz="800" dirty="0">
                <a:latin typeface="Meiryo UI" panose="020B0604030504040204" pitchFamily="50" charset="-128"/>
                <a:ea typeface="Meiryo UI" panose="020B0604030504040204" pitchFamily="50" charset="-128"/>
              </a:rPr>
              <a:t> </a:t>
            </a:r>
            <a:r>
              <a:rPr lang="ja-JP" altLang="en-US" sz="800" dirty="0">
                <a:latin typeface="Meiryo UI" panose="020B0604030504040204" pitchFamily="50" charset="-128"/>
                <a:ea typeface="Meiryo UI" panose="020B0604030504040204" pitchFamily="50" charset="-128"/>
              </a:rPr>
              <a:t>ﾗｯｸ形工具を標準の位置よりくいこませて歯切りする</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方法をマイナス転位という。　</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切下げを防ぐ以外で歯車を転位する重要な目的の</a:t>
            </a:r>
            <a:r>
              <a:rPr lang="en-US" altLang="ja-JP" sz="800" dirty="0">
                <a:latin typeface="Meiryo UI" panose="020B0604030504040204" pitchFamily="50" charset="-128"/>
                <a:ea typeface="Meiryo UI" panose="020B0604030504040204" pitchFamily="50" charset="-128"/>
              </a:rPr>
              <a:t>1</a:t>
            </a:r>
            <a:r>
              <a:rPr lang="ja-JP" altLang="en-US" sz="800" dirty="0" err="1">
                <a:latin typeface="Meiryo UI" panose="020B0604030504040204" pitchFamily="50" charset="-128"/>
                <a:ea typeface="Meiryo UI" panose="020B0604030504040204" pitchFamily="50" charset="-128"/>
              </a:rPr>
              <a:t>つに</a:t>
            </a:r>
            <a:r>
              <a:rPr lang="ja-JP" altLang="en-US" sz="800" dirty="0">
                <a:latin typeface="Meiryo UI" panose="020B0604030504040204" pitchFamily="50" charset="-128"/>
                <a:ea typeface="Meiryo UI" panose="020B0604030504040204" pitchFamily="50" charset="-128"/>
              </a:rPr>
              <a:t>歯厚・中心距離を変化させたり、いろ</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err="1">
                <a:latin typeface="Meiryo UI" panose="020B0604030504040204" pitchFamily="50" charset="-128"/>
                <a:ea typeface="Meiryo UI" panose="020B0604030504040204" pitchFamily="50" charset="-128"/>
              </a:rPr>
              <a:t>いろな</a:t>
            </a:r>
            <a:r>
              <a:rPr lang="ja-JP" altLang="en-US" sz="800" dirty="0">
                <a:latin typeface="Meiryo UI" panose="020B0604030504040204" pitchFamily="50" charset="-128"/>
                <a:ea typeface="Meiryo UI" panose="020B0604030504040204" pitchFamily="50" charset="-128"/>
              </a:rPr>
              <a:t>要求を満たすことができる。</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正転位歯車は、歯面が</a:t>
            </a:r>
            <a:r>
              <a:rPr lang="ja-JP" altLang="en-US" sz="800" dirty="0" err="1">
                <a:latin typeface="Meiryo UI" panose="020B0604030504040204" pitchFamily="50" charset="-128"/>
                <a:ea typeface="Meiryo UI" panose="020B0604030504040204" pitchFamily="50" charset="-128"/>
              </a:rPr>
              <a:t>ねて</a:t>
            </a:r>
            <a:r>
              <a:rPr lang="ja-JP" altLang="en-US" sz="800" dirty="0">
                <a:latin typeface="Meiryo UI" panose="020B0604030504040204" pitchFamily="50" charset="-128"/>
                <a:ea typeface="Meiryo UI" panose="020B0604030504040204" pitchFamily="50" charset="-128"/>
              </a:rPr>
              <a:t>くるため、強度は上がるが歯先がとがりやすい。</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負転位歯車は、歯面が起きてくるため、強度は下がるが、ｷﾞﾔ音には有利。</a:t>
            </a:r>
          </a:p>
        </p:txBody>
      </p:sp>
      <p:sp>
        <p:nvSpPr>
          <p:cNvPr id="11" name="正方形/長方形 10">
            <a:extLst>
              <a:ext uri="{FF2B5EF4-FFF2-40B4-BE49-F238E27FC236}">
                <a16:creationId xmlns:a16="http://schemas.microsoft.com/office/drawing/2014/main" id="{48B53A59-924D-4BC5-BC12-0F88317F24DD}"/>
              </a:ext>
            </a:extLst>
          </p:cNvPr>
          <p:cNvSpPr/>
          <p:nvPr/>
        </p:nvSpPr>
        <p:spPr>
          <a:xfrm>
            <a:off x="860897" y="4493207"/>
            <a:ext cx="2052538" cy="60055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solidFill>
                <a:latin typeface="Meiryo UI" panose="020B0604030504040204" pitchFamily="50" charset="-128"/>
                <a:ea typeface="Meiryo UI" panose="020B0604030504040204" pitchFamily="50" charset="-128"/>
              </a:rPr>
              <a:t>転位係数</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主として</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１</a:t>
            </a:r>
            <a:r>
              <a:rPr kumimoji="1" lang="en-US" altLang="ja-JP" sz="800" dirty="0">
                <a:solidFill>
                  <a:schemeClr val="tx1"/>
                </a:solidFill>
                <a:latin typeface="Meiryo UI" panose="020B0604030504040204" pitchFamily="50" charset="-128"/>
                <a:ea typeface="Meiryo UI" panose="020B0604030504040204" pitchFamily="50" charset="-128"/>
              </a:rPr>
              <a:t>.</a:t>
            </a:r>
            <a:r>
              <a:rPr kumimoji="1" lang="ja-JP" altLang="en-US" sz="800" dirty="0">
                <a:solidFill>
                  <a:schemeClr val="tx1"/>
                </a:solidFill>
                <a:latin typeface="Meiryo UI" panose="020B0604030504040204" pitchFamily="50" charset="-128"/>
                <a:ea typeface="Meiryo UI" panose="020B0604030504040204" pitchFamily="50" charset="-128"/>
              </a:rPr>
              <a:t>意図的に指定した中心距離に変えたいとき</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２</a:t>
            </a:r>
            <a:r>
              <a:rPr kumimoji="1" lang="en-US" altLang="ja-JP" sz="800" dirty="0">
                <a:solidFill>
                  <a:schemeClr val="tx1"/>
                </a:solidFill>
                <a:latin typeface="Meiryo UI" panose="020B0604030504040204" pitchFamily="50" charset="-128"/>
                <a:ea typeface="Meiryo UI" panose="020B0604030504040204" pitchFamily="50" charset="-128"/>
              </a:rPr>
              <a:t>.</a:t>
            </a:r>
            <a:r>
              <a:rPr kumimoji="1" lang="ja-JP" altLang="en-US" sz="800" dirty="0">
                <a:solidFill>
                  <a:schemeClr val="tx1"/>
                </a:solidFill>
                <a:latin typeface="Meiryo UI" panose="020B0604030504040204" pitchFamily="50" charset="-128"/>
                <a:ea typeface="Meiryo UI" panose="020B0604030504040204" pitchFamily="50" charset="-128"/>
              </a:rPr>
              <a:t>歯形の切下げを回避したいとき</a:t>
            </a:r>
          </a:p>
        </p:txBody>
      </p:sp>
      <p:grpSp>
        <p:nvGrpSpPr>
          <p:cNvPr id="12" name="グループ化 11">
            <a:extLst>
              <a:ext uri="{FF2B5EF4-FFF2-40B4-BE49-F238E27FC236}">
                <a16:creationId xmlns:a16="http://schemas.microsoft.com/office/drawing/2014/main" id="{48A26C46-82C1-4169-8E92-27458469453D}"/>
              </a:ext>
            </a:extLst>
          </p:cNvPr>
          <p:cNvGrpSpPr/>
          <p:nvPr/>
        </p:nvGrpSpPr>
        <p:grpSpPr>
          <a:xfrm>
            <a:off x="4264241" y="620933"/>
            <a:ext cx="4664395" cy="4403036"/>
            <a:chOff x="5671911" y="644693"/>
            <a:chExt cx="6104432" cy="6156537"/>
          </a:xfrm>
        </p:grpSpPr>
        <p:pic>
          <p:nvPicPr>
            <p:cNvPr id="13" name="Picture 27" descr="標準歯車の創成図015">
              <a:extLst>
                <a:ext uri="{FF2B5EF4-FFF2-40B4-BE49-F238E27FC236}">
                  <a16:creationId xmlns:a16="http://schemas.microsoft.com/office/drawing/2014/main" id="{833AC0B0-399D-4772-ABBC-833438E3C92C}"/>
                </a:ext>
              </a:extLst>
            </p:cNvPr>
            <p:cNvPicPr>
              <a:picLocks noChangeAspect="1" noChangeArrowheads="1"/>
            </p:cNvPicPr>
            <p:nvPr/>
          </p:nvPicPr>
          <p:blipFill>
            <a:blip r:embed="rId2" cstate="screen">
              <a:clrChange>
                <a:clrFrom>
                  <a:srgbClr val="FEFEFE"/>
                </a:clrFrom>
                <a:clrTo>
                  <a:srgbClr val="FEFEFE">
                    <a:alpha val="0"/>
                  </a:srgbClr>
                </a:clrTo>
              </a:clrChange>
              <a:extLst>
                <a:ext uri="{28A0092B-C50C-407E-A947-70E740481C1C}">
                  <a14:useLocalDpi xmlns:a14="http://schemas.microsoft.com/office/drawing/2010/main"/>
                </a:ext>
              </a:extLst>
            </a:blip>
            <a:srcRect t="8005"/>
            <a:stretch>
              <a:fillRect/>
            </a:stretch>
          </p:blipFill>
          <p:spPr bwMode="auto">
            <a:xfrm>
              <a:off x="9425940" y="3770034"/>
              <a:ext cx="1695069" cy="156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0">
              <a:extLst>
                <a:ext uri="{FF2B5EF4-FFF2-40B4-BE49-F238E27FC236}">
                  <a16:creationId xmlns:a16="http://schemas.microsoft.com/office/drawing/2014/main" id="{141556DE-2CAD-49DE-8216-00DFAC17A30F}"/>
                </a:ext>
              </a:extLst>
            </p:cNvPr>
            <p:cNvSpPr>
              <a:spLocks noChangeArrowheads="1"/>
            </p:cNvSpPr>
            <p:nvPr/>
          </p:nvSpPr>
          <p:spPr bwMode="auto">
            <a:xfrm>
              <a:off x="10368978" y="5068326"/>
              <a:ext cx="1225458" cy="172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800" dirty="0">
                  <a:latin typeface="Meiryo UI" panose="020B0604030504040204" pitchFamily="50" charset="-128"/>
                  <a:ea typeface="Meiryo UI" panose="020B0604030504040204" pitchFamily="50" charset="-128"/>
                </a:rPr>
                <a:t>　標準歯車の創成</a:t>
              </a:r>
            </a:p>
          </p:txBody>
        </p:sp>
        <p:pic>
          <p:nvPicPr>
            <p:cNvPr id="15" name="図 14">
              <a:extLst>
                <a:ext uri="{FF2B5EF4-FFF2-40B4-BE49-F238E27FC236}">
                  <a16:creationId xmlns:a16="http://schemas.microsoft.com/office/drawing/2014/main" id="{9E4A6757-776A-4D3A-998A-E0D86E39A68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43914" y="644693"/>
              <a:ext cx="2209713" cy="1220347"/>
            </a:xfrm>
            <a:prstGeom prst="rect">
              <a:avLst/>
            </a:prstGeom>
          </p:spPr>
        </p:pic>
        <p:pic>
          <p:nvPicPr>
            <p:cNvPr id="16" name="図 15">
              <a:extLst>
                <a:ext uri="{FF2B5EF4-FFF2-40B4-BE49-F238E27FC236}">
                  <a16:creationId xmlns:a16="http://schemas.microsoft.com/office/drawing/2014/main" id="{6A2F69EB-8C5E-486D-AB21-D16777B49F5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40370" y="2728170"/>
              <a:ext cx="1565554" cy="977755"/>
            </a:xfrm>
            <a:prstGeom prst="rect">
              <a:avLst/>
            </a:prstGeom>
          </p:spPr>
        </p:pic>
        <p:pic>
          <p:nvPicPr>
            <p:cNvPr id="17" name="Picture 3">
              <a:extLst>
                <a:ext uri="{FF2B5EF4-FFF2-40B4-BE49-F238E27FC236}">
                  <a16:creationId xmlns:a16="http://schemas.microsoft.com/office/drawing/2014/main" id="{33CE335E-4D75-4366-997F-9A731852469B}"/>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9124441" y="5316956"/>
              <a:ext cx="2403964" cy="1484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a:extLst>
                <a:ext uri="{FF2B5EF4-FFF2-40B4-BE49-F238E27FC236}">
                  <a16:creationId xmlns:a16="http://schemas.microsoft.com/office/drawing/2014/main" id="{EBF6FA45-D694-473F-A23D-D50AB58B7F14}"/>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5918555" y="3818186"/>
              <a:ext cx="3047476" cy="1564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図 18">
              <a:extLst>
                <a:ext uri="{FF2B5EF4-FFF2-40B4-BE49-F238E27FC236}">
                  <a16:creationId xmlns:a16="http://schemas.microsoft.com/office/drawing/2014/main" id="{35F78BE8-0BBC-4033-8F72-876FA6772C55}"/>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9748977" y="1620491"/>
              <a:ext cx="2027366" cy="1035639"/>
            </a:xfrm>
            <a:prstGeom prst="rect">
              <a:avLst/>
            </a:prstGeom>
          </p:spPr>
        </p:pic>
        <p:pic>
          <p:nvPicPr>
            <p:cNvPr id="20" name="図 19">
              <a:extLst>
                <a:ext uri="{FF2B5EF4-FFF2-40B4-BE49-F238E27FC236}">
                  <a16:creationId xmlns:a16="http://schemas.microsoft.com/office/drawing/2014/main" id="{D7A3E263-928F-4BF8-A1EF-B2295F313A47}"/>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6472655" y="5513859"/>
              <a:ext cx="2271069" cy="1254445"/>
            </a:xfrm>
            <a:prstGeom prst="rect">
              <a:avLst/>
            </a:prstGeom>
          </p:spPr>
        </p:pic>
        <p:pic>
          <p:nvPicPr>
            <p:cNvPr id="21" name="図 20">
              <a:extLst>
                <a:ext uri="{FF2B5EF4-FFF2-40B4-BE49-F238E27FC236}">
                  <a16:creationId xmlns:a16="http://schemas.microsoft.com/office/drawing/2014/main" id="{56205CD1-64F3-42BE-A164-BE9D5ED1C7D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9132560" y="2752548"/>
              <a:ext cx="1849147" cy="898965"/>
            </a:xfrm>
            <a:prstGeom prst="rect">
              <a:avLst/>
            </a:prstGeom>
          </p:spPr>
        </p:pic>
        <p:grpSp>
          <p:nvGrpSpPr>
            <p:cNvPr id="22" name="グループ化 21">
              <a:extLst>
                <a:ext uri="{FF2B5EF4-FFF2-40B4-BE49-F238E27FC236}">
                  <a16:creationId xmlns:a16="http://schemas.microsoft.com/office/drawing/2014/main" id="{045A0D60-8D8B-40B1-88B8-FD4F1A283B45}"/>
                </a:ext>
              </a:extLst>
            </p:cNvPr>
            <p:cNvGrpSpPr/>
            <p:nvPr/>
          </p:nvGrpSpPr>
          <p:grpSpPr>
            <a:xfrm>
              <a:off x="5671911" y="645199"/>
              <a:ext cx="2972793" cy="2071130"/>
              <a:chOff x="5671911" y="645199"/>
              <a:chExt cx="2972793" cy="2071130"/>
            </a:xfrm>
          </p:grpSpPr>
          <p:grpSp>
            <p:nvGrpSpPr>
              <p:cNvPr id="25" name="グループ化 24">
                <a:extLst>
                  <a:ext uri="{FF2B5EF4-FFF2-40B4-BE49-F238E27FC236}">
                    <a16:creationId xmlns:a16="http://schemas.microsoft.com/office/drawing/2014/main" id="{B79D8ACD-18BA-4242-B67D-F860C292D9B4}"/>
                  </a:ext>
                </a:extLst>
              </p:cNvPr>
              <p:cNvGrpSpPr/>
              <p:nvPr/>
            </p:nvGrpSpPr>
            <p:grpSpPr>
              <a:xfrm>
                <a:off x="5906890" y="645199"/>
                <a:ext cx="2737814" cy="2071130"/>
                <a:chOff x="529682" y="2208829"/>
                <a:chExt cx="3467358" cy="3019129"/>
              </a:xfrm>
            </p:grpSpPr>
            <p:pic>
              <p:nvPicPr>
                <p:cNvPr id="33" name="Picture 3">
                  <a:extLst>
                    <a:ext uri="{FF2B5EF4-FFF2-40B4-BE49-F238E27FC236}">
                      <a16:creationId xmlns:a16="http://schemas.microsoft.com/office/drawing/2014/main" id="{3786DB20-6CDA-4660-822F-17167825D25E}"/>
                    </a:ext>
                  </a:extLst>
                </p:cNvPr>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529682" y="2208829"/>
                  <a:ext cx="3171085" cy="2704834"/>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線コネクタ 33">
                  <a:extLst>
                    <a:ext uri="{FF2B5EF4-FFF2-40B4-BE49-F238E27FC236}">
                      <a16:creationId xmlns:a16="http://schemas.microsoft.com/office/drawing/2014/main" id="{7EA4AD7A-FDCC-4881-932D-F3245A283C2E}"/>
                    </a:ext>
                  </a:extLst>
                </p:cNvPr>
                <p:cNvCxnSpPr/>
                <p:nvPr/>
              </p:nvCxnSpPr>
              <p:spPr>
                <a:xfrm flipH="1">
                  <a:off x="1280442" y="3092637"/>
                  <a:ext cx="1707721" cy="617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CC510ADD-066B-4980-8623-EB21ABBB8394}"/>
                    </a:ext>
                  </a:extLst>
                </p:cNvPr>
                <p:cNvSpPr txBox="1"/>
                <p:nvPr/>
              </p:nvSpPr>
              <p:spPr>
                <a:xfrm>
                  <a:off x="2471336" y="4710412"/>
                  <a:ext cx="1525704" cy="517546"/>
                </a:xfrm>
                <a:prstGeom prst="rect">
                  <a:avLst/>
                </a:prstGeom>
                <a:noFill/>
              </p:spPr>
              <p:txBody>
                <a:bodyPr wrap="square" rtlCol="0">
                  <a:spAutoFit/>
                </a:bodyPr>
                <a:lstStyle/>
                <a:p>
                  <a:r>
                    <a:rPr kumimoji="1"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かみ合い長さ</a:t>
                  </a:r>
                  <a:endParaRPr kumimoji="1"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6" name="直線コネクタ 35">
                  <a:extLst>
                    <a:ext uri="{FF2B5EF4-FFF2-40B4-BE49-F238E27FC236}">
                      <a16:creationId xmlns:a16="http://schemas.microsoft.com/office/drawing/2014/main" id="{22BFD2F6-CA5B-48C1-A190-0F1AA60C19B6}"/>
                    </a:ext>
                  </a:extLst>
                </p:cNvPr>
                <p:cNvCxnSpPr>
                  <a:cxnSpLocks/>
                </p:cNvCxnSpPr>
                <p:nvPr/>
              </p:nvCxnSpPr>
              <p:spPr>
                <a:xfrm>
                  <a:off x="2278262" y="3359815"/>
                  <a:ext cx="668370" cy="13284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楕円 25">
                <a:extLst>
                  <a:ext uri="{FF2B5EF4-FFF2-40B4-BE49-F238E27FC236}">
                    <a16:creationId xmlns:a16="http://schemas.microsoft.com/office/drawing/2014/main" id="{974274BC-7B59-4460-B116-68996A773E5C}"/>
                  </a:ext>
                </a:extLst>
              </p:cNvPr>
              <p:cNvSpPr/>
              <p:nvPr/>
            </p:nvSpPr>
            <p:spPr>
              <a:xfrm>
                <a:off x="7984766" y="1004718"/>
                <a:ext cx="334346" cy="290672"/>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S1</a:t>
                </a:r>
                <a:endParaRPr kumimoji="1" lang="ja-JP" altLang="en-US" sz="800" dirty="0">
                  <a:latin typeface="Meiryo UI" panose="020B0604030504040204" pitchFamily="50" charset="-128"/>
                  <a:ea typeface="Meiryo UI" panose="020B0604030504040204" pitchFamily="50" charset="-128"/>
                </a:endParaRPr>
              </a:p>
            </p:txBody>
          </p:sp>
          <p:sp>
            <p:nvSpPr>
              <p:cNvPr id="27" name="楕円 26">
                <a:extLst>
                  <a:ext uri="{FF2B5EF4-FFF2-40B4-BE49-F238E27FC236}">
                    <a16:creationId xmlns:a16="http://schemas.microsoft.com/office/drawing/2014/main" id="{430B61F5-A9AA-422A-91B6-5FF56F3B435E}"/>
                  </a:ext>
                </a:extLst>
              </p:cNvPr>
              <p:cNvSpPr/>
              <p:nvPr/>
            </p:nvSpPr>
            <p:spPr>
              <a:xfrm>
                <a:off x="6432918" y="1621157"/>
                <a:ext cx="123585" cy="125001"/>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34A7F16-E788-44B0-8E42-29F69F8FB8B4}"/>
                  </a:ext>
                </a:extLst>
              </p:cNvPr>
              <p:cNvSpPr/>
              <p:nvPr/>
            </p:nvSpPr>
            <p:spPr>
              <a:xfrm>
                <a:off x="5671911" y="2152422"/>
                <a:ext cx="352436" cy="352834"/>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S2</a:t>
                </a:r>
                <a:endParaRPr kumimoji="1" lang="ja-JP" altLang="en-US" sz="800" dirty="0">
                  <a:latin typeface="Meiryo UI" panose="020B0604030504040204" pitchFamily="50" charset="-128"/>
                  <a:ea typeface="Meiryo UI" panose="020B0604030504040204" pitchFamily="50" charset="-128"/>
                </a:endParaRPr>
              </a:p>
            </p:txBody>
          </p:sp>
          <p:sp>
            <p:nvSpPr>
              <p:cNvPr id="29" name="フリーフォーム: 図形 28">
                <a:extLst>
                  <a:ext uri="{FF2B5EF4-FFF2-40B4-BE49-F238E27FC236}">
                    <a16:creationId xmlns:a16="http://schemas.microsoft.com/office/drawing/2014/main" id="{8A7FEF30-6D76-4C2A-BAF5-496E89D26ABF}"/>
                  </a:ext>
                </a:extLst>
              </p:cNvPr>
              <p:cNvSpPr/>
              <p:nvPr/>
            </p:nvSpPr>
            <p:spPr>
              <a:xfrm>
                <a:off x="5960182" y="1279213"/>
                <a:ext cx="808361" cy="643306"/>
              </a:xfrm>
              <a:custGeom>
                <a:avLst/>
                <a:gdLst>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54831 w 772266"/>
                  <a:gd name="connsiteY10" fmla="*/ 260581 h 511685"/>
                  <a:gd name="connsiteX11" fmla="*/ 483258 w 772266"/>
                  <a:gd name="connsiteY11" fmla="*/ 317435 h 511685"/>
                  <a:gd name="connsiteX12" fmla="*/ 535374 w 772266"/>
                  <a:gd name="connsiteY12" fmla="*/ 402715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56175"/>
                  <a:gd name="connsiteX1" fmla="*/ 127922 w 772266"/>
                  <a:gd name="connsiteY1" fmla="*/ 9476 h 556175"/>
                  <a:gd name="connsiteX2" fmla="*/ 151611 w 772266"/>
                  <a:gd name="connsiteY2" fmla="*/ 9476 h 556175"/>
                  <a:gd name="connsiteX3" fmla="*/ 175300 w 772266"/>
                  <a:gd name="connsiteY3" fmla="*/ 0 h 556175"/>
                  <a:gd name="connsiteX4" fmla="*/ 189513 w 772266"/>
                  <a:gd name="connsiteY4" fmla="*/ 0 h 556175"/>
                  <a:gd name="connsiteX5" fmla="*/ 222678 w 772266"/>
                  <a:gd name="connsiteY5" fmla="*/ 4738 h 556175"/>
                  <a:gd name="connsiteX6" fmla="*/ 251105 w 772266"/>
                  <a:gd name="connsiteY6" fmla="*/ 23690 h 556175"/>
                  <a:gd name="connsiteX7" fmla="*/ 307959 w 772266"/>
                  <a:gd name="connsiteY7" fmla="*/ 85281 h 556175"/>
                  <a:gd name="connsiteX8" fmla="*/ 360075 w 772266"/>
                  <a:gd name="connsiteY8" fmla="*/ 142135 h 556175"/>
                  <a:gd name="connsiteX9" fmla="*/ 397978 w 772266"/>
                  <a:gd name="connsiteY9" fmla="*/ 184776 h 556175"/>
                  <a:gd name="connsiteX10" fmla="*/ 454831 w 772266"/>
                  <a:gd name="connsiteY10" fmla="*/ 260581 h 556175"/>
                  <a:gd name="connsiteX11" fmla="*/ 483258 w 772266"/>
                  <a:gd name="connsiteY11" fmla="*/ 317435 h 556175"/>
                  <a:gd name="connsiteX12" fmla="*/ 535374 w 772266"/>
                  <a:gd name="connsiteY12" fmla="*/ 402715 h 556175"/>
                  <a:gd name="connsiteX13" fmla="*/ 559064 w 772266"/>
                  <a:gd name="connsiteY13" fmla="*/ 454832 h 556175"/>
                  <a:gd name="connsiteX14" fmla="*/ 606816 w 772266"/>
                  <a:gd name="connsiteY14" fmla="*/ 556175 h 556175"/>
                  <a:gd name="connsiteX15" fmla="*/ 634869 w 772266"/>
                  <a:gd name="connsiteY15" fmla="*/ 506948 h 556175"/>
                  <a:gd name="connsiteX16" fmla="*/ 691723 w 772266"/>
                  <a:gd name="connsiteY16" fmla="*/ 506948 h 556175"/>
                  <a:gd name="connsiteX17" fmla="*/ 772266 w 772266"/>
                  <a:gd name="connsiteY17" fmla="*/ 511685 h 556175"/>
                  <a:gd name="connsiteX0" fmla="*/ 0 w 772266"/>
                  <a:gd name="connsiteY0" fmla="*/ 33165 h 611221"/>
                  <a:gd name="connsiteX1" fmla="*/ 127922 w 772266"/>
                  <a:gd name="connsiteY1" fmla="*/ 9476 h 611221"/>
                  <a:gd name="connsiteX2" fmla="*/ 151611 w 772266"/>
                  <a:gd name="connsiteY2" fmla="*/ 9476 h 611221"/>
                  <a:gd name="connsiteX3" fmla="*/ 175300 w 772266"/>
                  <a:gd name="connsiteY3" fmla="*/ 0 h 611221"/>
                  <a:gd name="connsiteX4" fmla="*/ 189513 w 772266"/>
                  <a:gd name="connsiteY4" fmla="*/ 0 h 611221"/>
                  <a:gd name="connsiteX5" fmla="*/ 222678 w 772266"/>
                  <a:gd name="connsiteY5" fmla="*/ 4738 h 611221"/>
                  <a:gd name="connsiteX6" fmla="*/ 251105 w 772266"/>
                  <a:gd name="connsiteY6" fmla="*/ 23690 h 611221"/>
                  <a:gd name="connsiteX7" fmla="*/ 307959 w 772266"/>
                  <a:gd name="connsiteY7" fmla="*/ 85281 h 611221"/>
                  <a:gd name="connsiteX8" fmla="*/ 360075 w 772266"/>
                  <a:gd name="connsiteY8" fmla="*/ 142135 h 611221"/>
                  <a:gd name="connsiteX9" fmla="*/ 397978 w 772266"/>
                  <a:gd name="connsiteY9" fmla="*/ 184776 h 611221"/>
                  <a:gd name="connsiteX10" fmla="*/ 454831 w 772266"/>
                  <a:gd name="connsiteY10" fmla="*/ 260581 h 611221"/>
                  <a:gd name="connsiteX11" fmla="*/ 483258 w 772266"/>
                  <a:gd name="connsiteY11" fmla="*/ 317435 h 611221"/>
                  <a:gd name="connsiteX12" fmla="*/ 535374 w 772266"/>
                  <a:gd name="connsiteY12" fmla="*/ 402715 h 611221"/>
                  <a:gd name="connsiteX13" fmla="*/ 559064 w 772266"/>
                  <a:gd name="connsiteY13" fmla="*/ 454832 h 611221"/>
                  <a:gd name="connsiteX14" fmla="*/ 606816 w 772266"/>
                  <a:gd name="connsiteY14" fmla="*/ 556175 h 611221"/>
                  <a:gd name="connsiteX15" fmla="*/ 622837 w 772266"/>
                  <a:gd name="connsiteY15" fmla="*/ 611221 h 611221"/>
                  <a:gd name="connsiteX16" fmla="*/ 691723 w 772266"/>
                  <a:gd name="connsiteY16" fmla="*/ 506948 h 611221"/>
                  <a:gd name="connsiteX17" fmla="*/ 772266 w 772266"/>
                  <a:gd name="connsiteY17" fmla="*/ 511685 h 611221"/>
                  <a:gd name="connsiteX0" fmla="*/ 0 w 772266"/>
                  <a:gd name="connsiteY0" fmla="*/ 33165 h 643306"/>
                  <a:gd name="connsiteX1" fmla="*/ 127922 w 772266"/>
                  <a:gd name="connsiteY1" fmla="*/ 9476 h 643306"/>
                  <a:gd name="connsiteX2" fmla="*/ 151611 w 772266"/>
                  <a:gd name="connsiteY2" fmla="*/ 9476 h 643306"/>
                  <a:gd name="connsiteX3" fmla="*/ 175300 w 772266"/>
                  <a:gd name="connsiteY3" fmla="*/ 0 h 643306"/>
                  <a:gd name="connsiteX4" fmla="*/ 189513 w 772266"/>
                  <a:gd name="connsiteY4" fmla="*/ 0 h 643306"/>
                  <a:gd name="connsiteX5" fmla="*/ 222678 w 772266"/>
                  <a:gd name="connsiteY5" fmla="*/ 4738 h 643306"/>
                  <a:gd name="connsiteX6" fmla="*/ 251105 w 772266"/>
                  <a:gd name="connsiteY6" fmla="*/ 23690 h 643306"/>
                  <a:gd name="connsiteX7" fmla="*/ 307959 w 772266"/>
                  <a:gd name="connsiteY7" fmla="*/ 85281 h 643306"/>
                  <a:gd name="connsiteX8" fmla="*/ 360075 w 772266"/>
                  <a:gd name="connsiteY8" fmla="*/ 142135 h 643306"/>
                  <a:gd name="connsiteX9" fmla="*/ 397978 w 772266"/>
                  <a:gd name="connsiteY9" fmla="*/ 184776 h 643306"/>
                  <a:gd name="connsiteX10" fmla="*/ 454831 w 772266"/>
                  <a:gd name="connsiteY10" fmla="*/ 260581 h 643306"/>
                  <a:gd name="connsiteX11" fmla="*/ 483258 w 772266"/>
                  <a:gd name="connsiteY11" fmla="*/ 317435 h 643306"/>
                  <a:gd name="connsiteX12" fmla="*/ 535374 w 772266"/>
                  <a:gd name="connsiteY12" fmla="*/ 402715 h 643306"/>
                  <a:gd name="connsiteX13" fmla="*/ 559064 w 772266"/>
                  <a:gd name="connsiteY13" fmla="*/ 454832 h 643306"/>
                  <a:gd name="connsiteX14" fmla="*/ 606816 w 772266"/>
                  <a:gd name="connsiteY14" fmla="*/ 556175 h 643306"/>
                  <a:gd name="connsiteX15" fmla="*/ 622837 w 772266"/>
                  <a:gd name="connsiteY15" fmla="*/ 611221 h 643306"/>
                  <a:gd name="connsiteX16" fmla="*/ 655628 w 772266"/>
                  <a:gd name="connsiteY16" fmla="*/ 643306 h 643306"/>
                  <a:gd name="connsiteX17" fmla="*/ 772266 w 772266"/>
                  <a:gd name="connsiteY17" fmla="*/ 511685 h 643306"/>
                  <a:gd name="connsiteX0" fmla="*/ 0 w 808361"/>
                  <a:gd name="connsiteY0" fmla="*/ 33165 h 643306"/>
                  <a:gd name="connsiteX1" fmla="*/ 127922 w 808361"/>
                  <a:gd name="connsiteY1" fmla="*/ 9476 h 643306"/>
                  <a:gd name="connsiteX2" fmla="*/ 151611 w 808361"/>
                  <a:gd name="connsiteY2" fmla="*/ 9476 h 643306"/>
                  <a:gd name="connsiteX3" fmla="*/ 175300 w 808361"/>
                  <a:gd name="connsiteY3" fmla="*/ 0 h 643306"/>
                  <a:gd name="connsiteX4" fmla="*/ 189513 w 808361"/>
                  <a:gd name="connsiteY4" fmla="*/ 0 h 643306"/>
                  <a:gd name="connsiteX5" fmla="*/ 222678 w 808361"/>
                  <a:gd name="connsiteY5" fmla="*/ 4738 h 643306"/>
                  <a:gd name="connsiteX6" fmla="*/ 251105 w 808361"/>
                  <a:gd name="connsiteY6" fmla="*/ 23690 h 643306"/>
                  <a:gd name="connsiteX7" fmla="*/ 307959 w 808361"/>
                  <a:gd name="connsiteY7" fmla="*/ 85281 h 643306"/>
                  <a:gd name="connsiteX8" fmla="*/ 360075 w 808361"/>
                  <a:gd name="connsiteY8" fmla="*/ 142135 h 643306"/>
                  <a:gd name="connsiteX9" fmla="*/ 397978 w 808361"/>
                  <a:gd name="connsiteY9" fmla="*/ 184776 h 643306"/>
                  <a:gd name="connsiteX10" fmla="*/ 454831 w 808361"/>
                  <a:gd name="connsiteY10" fmla="*/ 260581 h 643306"/>
                  <a:gd name="connsiteX11" fmla="*/ 483258 w 808361"/>
                  <a:gd name="connsiteY11" fmla="*/ 317435 h 643306"/>
                  <a:gd name="connsiteX12" fmla="*/ 535374 w 808361"/>
                  <a:gd name="connsiteY12" fmla="*/ 402715 h 643306"/>
                  <a:gd name="connsiteX13" fmla="*/ 559064 w 808361"/>
                  <a:gd name="connsiteY13" fmla="*/ 454832 h 643306"/>
                  <a:gd name="connsiteX14" fmla="*/ 606816 w 808361"/>
                  <a:gd name="connsiteY14" fmla="*/ 556175 h 643306"/>
                  <a:gd name="connsiteX15" fmla="*/ 622837 w 808361"/>
                  <a:gd name="connsiteY15" fmla="*/ 611221 h 643306"/>
                  <a:gd name="connsiteX16" fmla="*/ 655628 w 808361"/>
                  <a:gd name="connsiteY16" fmla="*/ 643306 h 643306"/>
                  <a:gd name="connsiteX17" fmla="*/ 808361 w 808361"/>
                  <a:gd name="connsiteY17" fmla="*/ 623979 h 64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8361" h="643306">
                    <a:moveTo>
                      <a:pt x="0" y="33165"/>
                    </a:moveTo>
                    <a:lnTo>
                      <a:pt x="127922" y="9476"/>
                    </a:lnTo>
                    <a:lnTo>
                      <a:pt x="151611" y="9476"/>
                    </a:lnTo>
                    <a:lnTo>
                      <a:pt x="175300" y="0"/>
                    </a:lnTo>
                    <a:lnTo>
                      <a:pt x="189513" y="0"/>
                    </a:lnTo>
                    <a:lnTo>
                      <a:pt x="222678" y="4738"/>
                    </a:lnTo>
                    <a:lnTo>
                      <a:pt x="251105" y="23690"/>
                    </a:lnTo>
                    <a:lnTo>
                      <a:pt x="307959" y="85281"/>
                    </a:lnTo>
                    <a:lnTo>
                      <a:pt x="360075" y="142135"/>
                    </a:lnTo>
                    <a:lnTo>
                      <a:pt x="397978" y="184776"/>
                    </a:lnTo>
                    <a:lnTo>
                      <a:pt x="454831" y="260581"/>
                    </a:lnTo>
                    <a:lnTo>
                      <a:pt x="483258" y="317435"/>
                    </a:lnTo>
                    <a:lnTo>
                      <a:pt x="535374" y="402715"/>
                    </a:lnTo>
                    <a:lnTo>
                      <a:pt x="559064" y="454832"/>
                    </a:lnTo>
                    <a:lnTo>
                      <a:pt x="606816" y="556175"/>
                    </a:lnTo>
                    <a:lnTo>
                      <a:pt x="622837" y="611221"/>
                    </a:lnTo>
                    <a:lnTo>
                      <a:pt x="655628" y="643306"/>
                    </a:lnTo>
                    <a:lnTo>
                      <a:pt x="808361" y="623979"/>
                    </a:ln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4EA5411B-8FCF-4FD6-8395-C7F3658FAE70}"/>
                  </a:ext>
                </a:extLst>
              </p:cNvPr>
              <p:cNvSpPr/>
              <p:nvPr/>
            </p:nvSpPr>
            <p:spPr>
              <a:xfrm rot="928262">
                <a:off x="6647077" y="1221256"/>
                <a:ext cx="775234" cy="597332"/>
              </a:xfrm>
              <a:custGeom>
                <a:avLst/>
                <a:gdLst>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54831 w 772266"/>
                  <a:gd name="connsiteY10" fmla="*/ 260581 h 511685"/>
                  <a:gd name="connsiteX11" fmla="*/ 483258 w 772266"/>
                  <a:gd name="connsiteY11" fmla="*/ 317435 h 511685"/>
                  <a:gd name="connsiteX12" fmla="*/ 535374 w 772266"/>
                  <a:gd name="connsiteY12" fmla="*/ 402715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53182"/>
                  <a:gd name="connsiteY0" fmla="*/ 57012 h 511685"/>
                  <a:gd name="connsiteX1" fmla="*/ 108838 w 753182"/>
                  <a:gd name="connsiteY1" fmla="*/ 9476 h 511685"/>
                  <a:gd name="connsiteX2" fmla="*/ 132527 w 753182"/>
                  <a:gd name="connsiteY2" fmla="*/ 9476 h 511685"/>
                  <a:gd name="connsiteX3" fmla="*/ 156216 w 753182"/>
                  <a:gd name="connsiteY3" fmla="*/ 0 h 511685"/>
                  <a:gd name="connsiteX4" fmla="*/ 170429 w 753182"/>
                  <a:gd name="connsiteY4" fmla="*/ 0 h 511685"/>
                  <a:gd name="connsiteX5" fmla="*/ 203594 w 753182"/>
                  <a:gd name="connsiteY5" fmla="*/ 4738 h 511685"/>
                  <a:gd name="connsiteX6" fmla="*/ 232021 w 753182"/>
                  <a:gd name="connsiteY6" fmla="*/ 23690 h 511685"/>
                  <a:gd name="connsiteX7" fmla="*/ 288875 w 753182"/>
                  <a:gd name="connsiteY7" fmla="*/ 85281 h 511685"/>
                  <a:gd name="connsiteX8" fmla="*/ 340991 w 753182"/>
                  <a:gd name="connsiteY8" fmla="*/ 142135 h 511685"/>
                  <a:gd name="connsiteX9" fmla="*/ 378894 w 753182"/>
                  <a:gd name="connsiteY9" fmla="*/ 184776 h 511685"/>
                  <a:gd name="connsiteX10" fmla="*/ 435747 w 753182"/>
                  <a:gd name="connsiteY10" fmla="*/ 260581 h 511685"/>
                  <a:gd name="connsiteX11" fmla="*/ 464174 w 753182"/>
                  <a:gd name="connsiteY11" fmla="*/ 317435 h 511685"/>
                  <a:gd name="connsiteX12" fmla="*/ 516290 w 753182"/>
                  <a:gd name="connsiteY12" fmla="*/ 402715 h 511685"/>
                  <a:gd name="connsiteX13" fmla="*/ 539980 w 753182"/>
                  <a:gd name="connsiteY13" fmla="*/ 454832 h 511685"/>
                  <a:gd name="connsiteX14" fmla="*/ 563669 w 753182"/>
                  <a:gd name="connsiteY14" fmla="*/ 487996 h 511685"/>
                  <a:gd name="connsiteX15" fmla="*/ 615785 w 753182"/>
                  <a:gd name="connsiteY15" fmla="*/ 506948 h 511685"/>
                  <a:gd name="connsiteX16" fmla="*/ 672639 w 753182"/>
                  <a:gd name="connsiteY16" fmla="*/ 506948 h 511685"/>
                  <a:gd name="connsiteX17" fmla="*/ 753182 w 753182"/>
                  <a:gd name="connsiteY17" fmla="*/ 511685 h 511685"/>
                  <a:gd name="connsiteX0" fmla="*/ 0 w 753182"/>
                  <a:gd name="connsiteY0" fmla="*/ 57012 h 511685"/>
                  <a:gd name="connsiteX1" fmla="*/ 108838 w 753182"/>
                  <a:gd name="connsiteY1" fmla="*/ 9476 h 511685"/>
                  <a:gd name="connsiteX2" fmla="*/ 132527 w 753182"/>
                  <a:gd name="connsiteY2" fmla="*/ 9476 h 511685"/>
                  <a:gd name="connsiteX3" fmla="*/ 156216 w 753182"/>
                  <a:gd name="connsiteY3" fmla="*/ 0 h 511685"/>
                  <a:gd name="connsiteX4" fmla="*/ 170429 w 753182"/>
                  <a:gd name="connsiteY4" fmla="*/ 0 h 511685"/>
                  <a:gd name="connsiteX5" fmla="*/ 203594 w 753182"/>
                  <a:gd name="connsiteY5" fmla="*/ 4738 h 511685"/>
                  <a:gd name="connsiteX6" fmla="*/ 232021 w 753182"/>
                  <a:gd name="connsiteY6" fmla="*/ 23690 h 511685"/>
                  <a:gd name="connsiteX7" fmla="*/ 288875 w 753182"/>
                  <a:gd name="connsiteY7" fmla="*/ 85281 h 511685"/>
                  <a:gd name="connsiteX8" fmla="*/ 340991 w 753182"/>
                  <a:gd name="connsiteY8" fmla="*/ 142135 h 511685"/>
                  <a:gd name="connsiteX9" fmla="*/ 378894 w 753182"/>
                  <a:gd name="connsiteY9" fmla="*/ 184776 h 511685"/>
                  <a:gd name="connsiteX10" fmla="*/ 435747 w 753182"/>
                  <a:gd name="connsiteY10" fmla="*/ 260581 h 511685"/>
                  <a:gd name="connsiteX11" fmla="*/ 500444 w 753182"/>
                  <a:gd name="connsiteY11" fmla="*/ 328203 h 511685"/>
                  <a:gd name="connsiteX12" fmla="*/ 516290 w 753182"/>
                  <a:gd name="connsiteY12" fmla="*/ 402715 h 511685"/>
                  <a:gd name="connsiteX13" fmla="*/ 539980 w 753182"/>
                  <a:gd name="connsiteY13" fmla="*/ 454832 h 511685"/>
                  <a:gd name="connsiteX14" fmla="*/ 563669 w 753182"/>
                  <a:gd name="connsiteY14" fmla="*/ 487996 h 511685"/>
                  <a:gd name="connsiteX15" fmla="*/ 615785 w 753182"/>
                  <a:gd name="connsiteY15" fmla="*/ 506948 h 511685"/>
                  <a:gd name="connsiteX16" fmla="*/ 672639 w 753182"/>
                  <a:gd name="connsiteY16" fmla="*/ 506948 h 511685"/>
                  <a:gd name="connsiteX17" fmla="*/ 753182 w 753182"/>
                  <a:gd name="connsiteY17" fmla="*/ 511685 h 511685"/>
                  <a:gd name="connsiteX0" fmla="*/ 0 w 753182"/>
                  <a:gd name="connsiteY0" fmla="*/ 57012 h 511685"/>
                  <a:gd name="connsiteX1" fmla="*/ 108838 w 753182"/>
                  <a:gd name="connsiteY1" fmla="*/ 9476 h 511685"/>
                  <a:gd name="connsiteX2" fmla="*/ 132527 w 753182"/>
                  <a:gd name="connsiteY2" fmla="*/ 9476 h 511685"/>
                  <a:gd name="connsiteX3" fmla="*/ 156216 w 753182"/>
                  <a:gd name="connsiteY3" fmla="*/ 0 h 511685"/>
                  <a:gd name="connsiteX4" fmla="*/ 170429 w 753182"/>
                  <a:gd name="connsiteY4" fmla="*/ 0 h 511685"/>
                  <a:gd name="connsiteX5" fmla="*/ 203594 w 753182"/>
                  <a:gd name="connsiteY5" fmla="*/ 4738 h 511685"/>
                  <a:gd name="connsiteX6" fmla="*/ 232021 w 753182"/>
                  <a:gd name="connsiteY6" fmla="*/ 23690 h 511685"/>
                  <a:gd name="connsiteX7" fmla="*/ 288875 w 753182"/>
                  <a:gd name="connsiteY7" fmla="*/ 85281 h 511685"/>
                  <a:gd name="connsiteX8" fmla="*/ 340991 w 753182"/>
                  <a:gd name="connsiteY8" fmla="*/ 142135 h 511685"/>
                  <a:gd name="connsiteX9" fmla="*/ 378894 w 753182"/>
                  <a:gd name="connsiteY9" fmla="*/ 184776 h 511685"/>
                  <a:gd name="connsiteX10" fmla="*/ 435747 w 753182"/>
                  <a:gd name="connsiteY10" fmla="*/ 260581 h 511685"/>
                  <a:gd name="connsiteX11" fmla="*/ 500444 w 753182"/>
                  <a:gd name="connsiteY11" fmla="*/ 328203 h 511685"/>
                  <a:gd name="connsiteX12" fmla="*/ 543346 w 753182"/>
                  <a:gd name="connsiteY12" fmla="*/ 395226 h 511685"/>
                  <a:gd name="connsiteX13" fmla="*/ 539980 w 753182"/>
                  <a:gd name="connsiteY13" fmla="*/ 454832 h 511685"/>
                  <a:gd name="connsiteX14" fmla="*/ 563669 w 753182"/>
                  <a:gd name="connsiteY14" fmla="*/ 487996 h 511685"/>
                  <a:gd name="connsiteX15" fmla="*/ 615785 w 753182"/>
                  <a:gd name="connsiteY15" fmla="*/ 506948 h 511685"/>
                  <a:gd name="connsiteX16" fmla="*/ 672639 w 753182"/>
                  <a:gd name="connsiteY16" fmla="*/ 506948 h 511685"/>
                  <a:gd name="connsiteX17" fmla="*/ 753182 w 753182"/>
                  <a:gd name="connsiteY17" fmla="*/ 511685 h 511685"/>
                  <a:gd name="connsiteX0" fmla="*/ 0 w 753182"/>
                  <a:gd name="connsiteY0" fmla="*/ 57012 h 511685"/>
                  <a:gd name="connsiteX1" fmla="*/ 108838 w 753182"/>
                  <a:gd name="connsiteY1" fmla="*/ 9476 h 511685"/>
                  <a:gd name="connsiteX2" fmla="*/ 132527 w 753182"/>
                  <a:gd name="connsiteY2" fmla="*/ 9476 h 511685"/>
                  <a:gd name="connsiteX3" fmla="*/ 156216 w 753182"/>
                  <a:gd name="connsiteY3" fmla="*/ 0 h 511685"/>
                  <a:gd name="connsiteX4" fmla="*/ 170429 w 753182"/>
                  <a:gd name="connsiteY4" fmla="*/ 0 h 511685"/>
                  <a:gd name="connsiteX5" fmla="*/ 203594 w 753182"/>
                  <a:gd name="connsiteY5" fmla="*/ 4738 h 511685"/>
                  <a:gd name="connsiteX6" fmla="*/ 232021 w 753182"/>
                  <a:gd name="connsiteY6" fmla="*/ 23690 h 511685"/>
                  <a:gd name="connsiteX7" fmla="*/ 288875 w 753182"/>
                  <a:gd name="connsiteY7" fmla="*/ 85281 h 511685"/>
                  <a:gd name="connsiteX8" fmla="*/ 340991 w 753182"/>
                  <a:gd name="connsiteY8" fmla="*/ 142135 h 511685"/>
                  <a:gd name="connsiteX9" fmla="*/ 378894 w 753182"/>
                  <a:gd name="connsiteY9" fmla="*/ 184776 h 511685"/>
                  <a:gd name="connsiteX10" fmla="*/ 435747 w 753182"/>
                  <a:gd name="connsiteY10" fmla="*/ 260581 h 511685"/>
                  <a:gd name="connsiteX11" fmla="*/ 500444 w 753182"/>
                  <a:gd name="connsiteY11" fmla="*/ 328203 h 511685"/>
                  <a:gd name="connsiteX12" fmla="*/ 543346 w 753182"/>
                  <a:gd name="connsiteY12" fmla="*/ 395226 h 511685"/>
                  <a:gd name="connsiteX13" fmla="*/ 574112 w 753182"/>
                  <a:gd name="connsiteY13" fmla="*/ 457869 h 511685"/>
                  <a:gd name="connsiteX14" fmla="*/ 563669 w 753182"/>
                  <a:gd name="connsiteY14" fmla="*/ 487996 h 511685"/>
                  <a:gd name="connsiteX15" fmla="*/ 615785 w 753182"/>
                  <a:gd name="connsiteY15" fmla="*/ 506948 h 511685"/>
                  <a:gd name="connsiteX16" fmla="*/ 672639 w 753182"/>
                  <a:gd name="connsiteY16" fmla="*/ 506948 h 511685"/>
                  <a:gd name="connsiteX17" fmla="*/ 753182 w 753182"/>
                  <a:gd name="connsiteY17" fmla="*/ 511685 h 511685"/>
                  <a:gd name="connsiteX0" fmla="*/ 0 w 753182"/>
                  <a:gd name="connsiteY0" fmla="*/ 57012 h 511685"/>
                  <a:gd name="connsiteX1" fmla="*/ 108838 w 753182"/>
                  <a:gd name="connsiteY1" fmla="*/ 9476 h 511685"/>
                  <a:gd name="connsiteX2" fmla="*/ 132527 w 753182"/>
                  <a:gd name="connsiteY2" fmla="*/ 9476 h 511685"/>
                  <a:gd name="connsiteX3" fmla="*/ 156216 w 753182"/>
                  <a:gd name="connsiteY3" fmla="*/ 0 h 511685"/>
                  <a:gd name="connsiteX4" fmla="*/ 170429 w 753182"/>
                  <a:gd name="connsiteY4" fmla="*/ 0 h 511685"/>
                  <a:gd name="connsiteX5" fmla="*/ 203594 w 753182"/>
                  <a:gd name="connsiteY5" fmla="*/ 4738 h 511685"/>
                  <a:gd name="connsiteX6" fmla="*/ 232021 w 753182"/>
                  <a:gd name="connsiteY6" fmla="*/ 23690 h 511685"/>
                  <a:gd name="connsiteX7" fmla="*/ 288875 w 753182"/>
                  <a:gd name="connsiteY7" fmla="*/ 85281 h 511685"/>
                  <a:gd name="connsiteX8" fmla="*/ 340991 w 753182"/>
                  <a:gd name="connsiteY8" fmla="*/ 142135 h 511685"/>
                  <a:gd name="connsiteX9" fmla="*/ 378894 w 753182"/>
                  <a:gd name="connsiteY9" fmla="*/ 184776 h 511685"/>
                  <a:gd name="connsiteX10" fmla="*/ 435747 w 753182"/>
                  <a:gd name="connsiteY10" fmla="*/ 260581 h 511685"/>
                  <a:gd name="connsiteX11" fmla="*/ 500444 w 753182"/>
                  <a:gd name="connsiteY11" fmla="*/ 328203 h 511685"/>
                  <a:gd name="connsiteX12" fmla="*/ 543346 w 753182"/>
                  <a:gd name="connsiteY12" fmla="*/ 395226 h 511685"/>
                  <a:gd name="connsiteX13" fmla="*/ 574112 w 753182"/>
                  <a:gd name="connsiteY13" fmla="*/ 457869 h 511685"/>
                  <a:gd name="connsiteX14" fmla="*/ 587930 w 753182"/>
                  <a:gd name="connsiteY14" fmla="*/ 485442 h 511685"/>
                  <a:gd name="connsiteX15" fmla="*/ 615785 w 753182"/>
                  <a:gd name="connsiteY15" fmla="*/ 506948 h 511685"/>
                  <a:gd name="connsiteX16" fmla="*/ 672639 w 753182"/>
                  <a:gd name="connsiteY16" fmla="*/ 506948 h 511685"/>
                  <a:gd name="connsiteX17" fmla="*/ 753182 w 753182"/>
                  <a:gd name="connsiteY17" fmla="*/ 511685 h 511685"/>
                  <a:gd name="connsiteX0" fmla="*/ 0 w 753182"/>
                  <a:gd name="connsiteY0" fmla="*/ 57012 h 561061"/>
                  <a:gd name="connsiteX1" fmla="*/ 108838 w 753182"/>
                  <a:gd name="connsiteY1" fmla="*/ 9476 h 561061"/>
                  <a:gd name="connsiteX2" fmla="*/ 132527 w 753182"/>
                  <a:gd name="connsiteY2" fmla="*/ 9476 h 561061"/>
                  <a:gd name="connsiteX3" fmla="*/ 156216 w 753182"/>
                  <a:gd name="connsiteY3" fmla="*/ 0 h 561061"/>
                  <a:gd name="connsiteX4" fmla="*/ 170429 w 753182"/>
                  <a:gd name="connsiteY4" fmla="*/ 0 h 561061"/>
                  <a:gd name="connsiteX5" fmla="*/ 203594 w 753182"/>
                  <a:gd name="connsiteY5" fmla="*/ 4738 h 561061"/>
                  <a:gd name="connsiteX6" fmla="*/ 232021 w 753182"/>
                  <a:gd name="connsiteY6" fmla="*/ 23690 h 561061"/>
                  <a:gd name="connsiteX7" fmla="*/ 288875 w 753182"/>
                  <a:gd name="connsiteY7" fmla="*/ 85281 h 561061"/>
                  <a:gd name="connsiteX8" fmla="*/ 340991 w 753182"/>
                  <a:gd name="connsiteY8" fmla="*/ 142135 h 561061"/>
                  <a:gd name="connsiteX9" fmla="*/ 378894 w 753182"/>
                  <a:gd name="connsiteY9" fmla="*/ 184776 h 561061"/>
                  <a:gd name="connsiteX10" fmla="*/ 435747 w 753182"/>
                  <a:gd name="connsiteY10" fmla="*/ 260581 h 561061"/>
                  <a:gd name="connsiteX11" fmla="*/ 500444 w 753182"/>
                  <a:gd name="connsiteY11" fmla="*/ 328203 h 561061"/>
                  <a:gd name="connsiteX12" fmla="*/ 543346 w 753182"/>
                  <a:gd name="connsiteY12" fmla="*/ 395226 h 561061"/>
                  <a:gd name="connsiteX13" fmla="*/ 574112 w 753182"/>
                  <a:gd name="connsiteY13" fmla="*/ 457869 h 561061"/>
                  <a:gd name="connsiteX14" fmla="*/ 587930 w 753182"/>
                  <a:gd name="connsiteY14" fmla="*/ 485442 h 561061"/>
                  <a:gd name="connsiteX15" fmla="*/ 630763 w 753182"/>
                  <a:gd name="connsiteY15" fmla="*/ 561061 h 561061"/>
                  <a:gd name="connsiteX16" fmla="*/ 672639 w 753182"/>
                  <a:gd name="connsiteY16" fmla="*/ 506948 h 561061"/>
                  <a:gd name="connsiteX17" fmla="*/ 753182 w 753182"/>
                  <a:gd name="connsiteY17" fmla="*/ 511685 h 561061"/>
                  <a:gd name="connsiteX0" fmla="*/ 0 w 753182"/>
                  <a:gd name="connsiteY0" fmla="*/ 57012 h 597332"/>
                  <a:gd name="connsiteX1" fmla="*/ 108838 w 753182"/>
                  <a:gd name="connsiteY1" fmla="*/ 9476 h 597332"/>
                  <a:gd name="connsiteX2" fmla="*/ 132527 w 753182"/>
                  <a:gd name="connsiteY2" fmla="*/ 9476 h 597332"/>
                  <a:gd name="connsiteX3" fmla="*/ 156216 w 753182"/>
                  <a:gd name="connsiteY3" fmla="*/ 0 h 597332"/>
                  <a:gd name="connsiteX4" fmla="*/ 170429 w 753182"/>
                  <a:gd name="connsiteY4" fmla="*/ 0 h 597332"/>
                  <a:gd name="connsiteX5" fmla="*/ 203594 w 753182"/>
                  <a:gd name="connsiteY5" fmla="*/ 4738 h 597332"/>
                  <a:gd name="connsiteX6" fmla="*/ 232021 w 753182"/>
                  <a:gd name="connsiteY6" fmla="*/ 23690 h 597332"/>
                  <a:gd name="connsiteX7" fmla="*/ 288875 w 753182"/>
                  <a:gd name="connsiteY7" fmla="*/ 85281 h 597332"/>
                  <a:gd name="connsiteX8" fmla="*/ 340991 w 753182"/>
                  <a:gd name="connsiteY8" fmla="*/ 142135 h 597332"/>
                  <a:gd name="connsiteX9" fmla="*/ 378894 w 753182"/>
                  <a:gd name="connsiteY9" fmla="*/ 184776 h 597332"/>
                  <a:gd name="connsiteX10" fmla="*/ 435747 w 753182"/>
                  <a:gd name="connsiteY10" fmla="*/ 260581 h 597332"/>
                  <a:gd name="connsiteX11" fmla="*/ 500444 w 753182"/>
                  <a:gd name="connsiteY11" fmla="*/ 328203 h 597332"/>
                  <a:gd name="connsiteX12" fmla="*/ 543346 w 753182"/>
                  <a:gd name="connsiteY12" fmla="*/ 395226 h 597332"/>
                  <a:gd name="connsiteX13" fmla="*/ 574112 w 753182"/>
                  <a:gd name="connsiteY13" fmla="*/ 457869 h 597332"/>
                  <a:gd name="connsiteX14" fmla="*/ 587930 w 753182"/>
                  <a:gd name="connsiteY14" fmla="*/ 485442 h 597332"/>
                  <a:gd name="connsiteX15" fmla="*/ 630763 w 753182"/>
                  <a:gd name="connsiteY15" fmla="*/ 561061 h 597332"/>
                  <a:gd name="connsiteX16" fmla="*/ 676849 w 753182"/>
                  <a:gd name="connsiteY16" fmla="*/ 597332 h 597332"/>
                  <a:gd name="connsiteX17" fmla="*/ 753182 w 753182"/>
                  <a:gd name="connsiteY17" fmla="*/ 511685 h 597332"/>
                  <a:gd name="connsiteX0" fmla="*/ 0 w 775234"/>
                  <a:gd name="connsiteY0" fmla="*/ 57012 h 597332"/>
                  <a:gd name="connsiteX1" fmla="*/ 108838 w 775234"/>
                  <a:gd name="connsiteY1" fmla="*/ 9476 h 597332"/>
                  <a:gd name="connsiteX2" fmla="*/ 132527 w 775234"/>
                  <a:gd name="connsiteY2" fmla="*/ 9476 h 597332"/>
                  <a:gd name="connsiteX3" fmla="*/ 156216 w 775234"/>
                  <a:gd name="connsiteY3" fmla="*/ 0 h 597332"/>
                  <a:gd name="connsiteX4" fmla="*/ 170429 w 775234"/>
                  <a:gd name="connsiteY4" fmla="*/ 0 h 597332"/>
                  <a:gd name="connsiteX5" fmla="*/ 203594 w 775234"/>
                  <a:gd name="connsiteY5" fmla="*/ 4738 h 597332"/>
                  <a:gd name="connsiteX6" fmla="*/ 232021 w 775234"/>
                  <a:gd name="connsiteY6" fmla="*/ 23690 h 597332"/>
                  <a:gd name="connsiteX7" fmla="*/ 288875 w 775234"/>
                  <a:gd name="connsiteY7" fmla="*/ 85281 h 597332"/>
                  <a:gd name="connsiteX8" fmla="*/ 340991 w 775234"/>
                  <a:gd name="connsiteY8" fmla="*/ 142135 h 597332"/>
                  <a:gd name="connsiteX9" fmla="*/ 378894 w 775234"/>
                  <a:gd name="connsiteY9" fmla="*/ 184776 h 597332"/>
                  <a:gd name="connsiteX10" fmla="*/ 435747 w 775234"/>
                  <a:gd name="connsiteY10" fmla="*/ 260581 h 597332"/>
                  <a:gd name="connsiteX11" fmla="*/ 500444 w 775234"/>
                  <a:gd name="connsiteY11" fmla="*/ 328203 h 597332"/>
                  <a:gd name="connsiteX12" fmla="*/ 543346 w 775234"/>
                  <a:gd name="connsiteY12" fmla="*/ 395226 h 597332"/>
                  <a:gd name="connsiteX13" fmla="*/ 574112 w 775234"/>
                  <a:gd name="connsiteY13" fmla="*/ 457869 h 597332"/>
                  <a:gd name="connsiteX14" fmla="*/ 587930 w 775234"/>
                  <a:gd name="connsiteY14" fmla="*/ 485442 h 597332"/>
                  <a:gd name="connsiteX15" fmla="*/ 630763 w 775234"/>
                  <a:gd name="connsiteY15" fmla="*/ 561061 h 597332"/>
                  <a:gd name="connsiteX16" fmla="*/ 676849 w 775234"/>
                  <a:gd name="connsiteY16" fmla="*/ 597332 h 597332"/>
                  <a:gd name="connsiteX17" fmla="*/ 775234 w 775234"/>
                  <a:gd name="connsiteY17" fmla="*/ 576324 h 59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5234" h="597332">
                    <a:moveTo>
                      <a:pt x="0" y="57012"/>
                    </a:moveTo>
                    <a:lnTo>
                      <a:pt x="108838" y="9476"/>
                    </a:lnTo>
                    <a:lnTo>
                      <a:pt x="132527" y="9476"/>
                    </a:lnTo>
                    <a:lnTo>
                      <a:pt x="156216" y="0"/>
                    </a:lnTo>
                    <a:lnTo>
                      <a:pt x="170429" y="0"/>
                    </a:lnTo>
                    <a:lnTo>
                      <a:pt x="203594" y="4738"/>
                    </a:lnTo>
                    <a:lnTo>
                      <a:pt x="232021" y="23690"/>
                    </a:lnTo>
                    <a:lnTo>
                      <a:pt x="288875" y="85281"/>
                    </a:lnTo>
                    <a:lnTo>
                      <a:pt x="340991" y="142135"/>
                    </a:lnTo>
                    <a:lnTo>
                      <a:pt x="378894" y="184776"/>
                    </a:lnTo>
                    <a:lnTo>
                      <a:pt x="435747" y="260581"/>
                    </a:lnTo>
                    <a:lnTo>
                      <a:pt x="500444" y="328203"/>
                    </a:lnTo>
                    <a:lnTo>
                      <a:pt x="543346" y="395226"/>
                    </a:lnTo>
                    <a:lnTo>
                      <a:pt x="574112" y="457869"/>
                    </a:lnTo>
                    <a:lnTo>
                      <a:pt x="587930" y="485442"/>
                    </a:lnTo>
                    <a:lnTo>
                      <a:pt x="630763" y="561061"/>
                    </a:lnTo>
                    <a:lnTo>
                      <a:pt x="676849" y="597332"/>
                    </a:lnTo>
                    <a:lnTo>
                      <a:pt x="775234" y="576324"/>
                    </a:ln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416BA38A-3567-406A-B642-07AFA5130BD7}"/>
                  </a:ext>
                </a:extLst>
              </p:cNvPr>
              <p:cNvSpPr/>
              <p:nvPr/>
            </p:nvSpPr>
            <p:spPr>
              <a:xfrm rot="2183401">
                <a:off x="7421047" y="1302019"/>
                <a:ext cx="810848" cy="636945"/>
              </a:xfrm>
              <a:custGeom>
                <a:avLst/>
                <a:gdLst>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54831 w 772266"/>
                  <a:gd name="connsiteY10" fmla="*/ 260581 h 511685"/>
                  <a:gd name="connsiteX11" fmla="*/ 483258 w 772266"/>
                  <a:gd name="connsiteY11" fmla="*/ 317435 h 511685"/>
                  <a:gd name="connsiteX12" fmla="*/ 535374 w 772266"/>
                  <a:gd name="connsiteY12" fmla="*/ 402715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45145 w 772266"/>
                  <a:gd name="connsiteY10" fmla="*/ 267720 h 511685"/>
                  <a:gd name="connsiteX11" fmla="*/ 483258 w 772266"/>
                  <a:gd name="connsiteY11" fmla="*/ 317435 h 511685"/>
                  <a:gd name="connsiteX12" fmla="*/ 535374 w 772266"/>
                  <a:gd name="connsiteY12" fmla="*/ 402715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45145 w 772266"/>
                  <a:gd name="connsiteY10" fmla="*/ 267720 h 511685"/>
                  <a:gd name="connsiteX11" fmla="*/ 485469 w 772266"/>
                  <a:gd name="connsiteY11" fmla="*/ 340715 h 511685"/>
                  <a:gd name="connsiteX12" fmla="*/ 535374 w 772266"/>
                  <a:gd name="connsiteY12" fmla="*/ 402715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45145 w 772266"/>
                  <a:gd name="connsiteY10" fmla="*/ 267720 h 511685"/>
                  <a:gd name="connsiteX11" fmla="*/ 485469 w 772266"/>
                  <a:gd name="connsiteY11" fmla="*/ 340715 h 511685"/>
                  <a:gd name="connsiteX12" fmla="*/ 522293 w 772266"/>
                  <a:gd name="connsiteY12" fmla="*/ 432284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45145 w 772266"/>
                  <a:gd name="connsiteY10" fmla="*/ 267720 h 511685"/>
                  <a:gd name="connsiteX11" fmla="*/ 485469 w 772266"/>
                  <a:gd name="connsiteY11" fmla="*/ 340715 h 511685"/>
                  <a:gd name="connsiteX12" fmla="*/ 522293 w 772266"/>
                  <a:gd name="connsiteY12" fmla="*/ 432284 h 511685"/>
                  <a:gd name="connsiteX13" fmla="*/ 540208 w 772266"/>
                  <a:gd name="connsiteY13" fmla="*/ 503604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88936"/>
                  <a:gd name="connsiteX1" fmla="*/ 127922 w 772266"/>
                  <a:gd name="connsiteY1" fmla="*/ 9476 h 588936"/>
                  <a:gd name="connsiteX2" fmla="*/ 151611 w 772266"/>
                  <a:gd name="connsiteY2" fmla="*/ 9476 h 588936"/>
                  <a:gd name="connsiteX3" fmla="*/ 175300 w 772266"/>
                  <a:gd name="connsiteY3" fmla="*/ 0 h 588936"/>
                  <a:gd name="connsiteX4" fmla="*/ 189513 w 772266"/>
                  <a:gd name="connsiteY4" fmla="*/ 0 h 588936"/>
                  <a:gd name="connsiteX5" fmla="*/ 222678 w 772266"/>
                  <a:gd name="connsiteY5" fmla="*/ 4738 h 588936"/>
                  <a:gd name="connsiteX6" fmla="*/ 251105 w 772266"/>
                  <a:gd name="connsiteY6" fmla="*/ 23690 h 588936"/>
                  <a:gd name="connsiteX7" fmla="*/ 307959 w 772266"/>
                  <a:gd name="connsiteY7" fmla="*/ 85281 h 588936"/>
                  <a:gd name="connsiteX8" fmla="*/ 360075 w 772266"/>
                  <a:gd name="connsiteY8" fmla="*/ 142135 h 588936"/>
                  <a:gd name="connsiteX9" fmla="*/ 397978 w 772266"/>
                  <a:gd name="connsiteY9" fmla="*/ 184776 h 588936"/>
                  <a:gd name="connsiteX10" fmla="*/ 445145 w 772266"/>
                  <a:gd name="connsiteY10" fmla="*/ 267720 h 588936"/>
                  <a:gd name="connsiteX11" fmla="*/ 485469 w 772266"/>
                  <a:gd name="connsiteY11" fmla="*/ 340715 h 588936"/>
                  <a:gd name="connsiteX12" fmla="*/ 522293 w 772266"/>
                  <a:gd name="connsiteY12" fmla="*/ 432284 h 588936"/>
                  <a:gd name="connsiteX13" fmla="*/ 540208 w 772266"/>
                  <a:gd name="connsiteY13" fmla="*/ 503604 h 588936"/>
                  <a:gd name="connsiteX14" fmla="*/ 567470 w 772266"/>
                  <a:gd name="connsiteY14" fmla="*/ 588936 h 588936"/>
                  <a:gd name="connsiteX15" fmla="*/ 634869 w 772266"/>
                  <a:gd name="connsiteY15" fmla="*/ 506948 h 588936"/>
                  <a:gd name="connsiteX16" fmla="*/ 691723 w 772266"/>
                  <a:gd name="connsiteY16" fmla="*/ 506948 h 588936"/>
                  <a:gd name="connsiteX17" fmla="*/ 772266 w 772266"/>
                  <a:gd name="connsiteY17" fmla="*/ 511685 h 588936"/>
                  <a:gd name="connsiteX0" fmla="*/ 0 w 772266"/>
                  <a:gd name="connsiteY0" fmla="*/ 33165 h 636945"/>
                  <a:gd name="connsiteX1" fmla="*/ 127922 w 772266"/>
                  <a:gd name="connsiteY1" fmla="*/ 9476 h 636945"/>
                  <a:gd name="connsiteX2" fmla="*/ 151611 w 772266"/>
                  <a:gd name="connsiteY2" fmla="*/ 9476 h 636945"/>
                  <a:gd name="connsiteX3" fmla="*/ 175300 w 772266"/>
                  <a:gd name="connsiteY3" fmla="*/ 0 h 636945"/>
                  <a:gd name="connsiteX4" fmla="*/ 189513 w 772266"/>
                  <a:gd name="connsiteY4" fmla="*/ 0 h 636945"/>
                  <a:gd name="connsiteX5" fmla="*/ 222678 w 772266"/>
                  <a:gd name="connsiteY5" fmla="*/ 4738 h 636945"/>
                  <a:gd name="connsiteX6" fmla="*/ 251105 w 772266"/>
                  <a:gd name="connsiteY6" fmla="*/ 23690 h 636945"/>
                  <a:gd name="connsiteX7" fmla="*/ 307959 w 772266"/>
                  <a:gd name="connsiteY7" fmla="*/ 85281 h 636945"/>
                  <a:gd name="connsiteX8" fmla="*/ 360075 w 772266"/>
                  <a:gd name="connsiteY8" fmla="*/ 142135 h 636945"/>
                  <a:gd name="connsiteX9" fmla="*/ 397978 w 772266"/>
                  <a:gd name="connsiteY9" fmla="*/ 184776 h 636945"/>
                  <a:gd name="connsiteX10" fmla="*/ 445145 w 772266"/>
                  <a:gd name="connsiteY10" fmla="*/ 267720 h 636945"/>
                  <a:gd name="connsiteX11" fmla="*/ 485469 w 772266"/>
                  <a:gd name="connsiteY11" fmla="*/ 340715 h 636945"/>
                  <a:gd name="connsiteX12" fmla="*/ 522293 w 772266"/>
                  <a:gd name="connsiteY12" fmla="*/ 432284 h 636945"/>
                  <a:gd name="connsiteX13" fmla="*/ 540208 w 772266"/>
                  <a:gd name="connsiteY13" fmla="*/ 503604 h 636945"/>
                  <a:gd name="connsiteX14" fmla="*/ 567470 w 772266"/>
                  <a:gd name="connsiteY14" fmla="*/ 588936 h 636945"/>
                  <a:gd name="connsiteX15" fmla="*/ 641001 w 772266"/>
                  <a:gd name="connsiteY15" fmla="*/ 636945 h 636945"/>
                  <a:gd name="connsiteX16" fmla="*/ 691723 w 772266"/>
                  <a:gd name="connsiteY16" fmla="*/ 506948 h 636945"/>
                  <a:gd name="connsiteX17" fmla="*/ 772266 w 772266"/>
                  <a:gd name="connsiteY17" fmla="*/ 511685 h 636945"/>
                  <a:gd name="connsiteX0" fmla="*/ 0 w 772266"/>
                  <a:gd name="connsiteY0" fmla="*/ 33165 h 636945"/>
                  <a:gd name="connsiteX1" fmla="*/ 127922 w 772266"/>
                  <a:gd name="connsiteY1" fmla="*/ 9476 h 636945"/>
                  <a:gd name="connsiteX2" fmla="*/ 151611 w 772266"/>
                  <a:gd name="connsiteY2" fmla="*/ 9476 h 636945"/>
                  <a:gd name="connsiteX3" fmla="*/ 175300 w 772266"/>
                  <a:gd name="connsiteY3" fmla="*/ 0 h 636945"/>
                  <a:gd name="connsiteX4" fmla="*/ 189513 w 772266"/>
                  <a:gd name="connsiteY4" fmla="*/ 0 h 636945"/>
                  <a:gd name="connsiteX5" fmla="*/ 222678 w 772266"/>
                  <a:gd name="connsiteY5" fmla="*/ 4738 h 636945"/>
                  <a:gd name="connsiteX6" fmla="*/ 251105 w 772266"/>
                  <a:gd name="connsiteY6" fmla="*/ 23690 h 636945"/>
                  <a:gd name="connsiteX7" fmla="*/ 307959 w 772266"/>
                  <a:gd name="connsiteY7" fmla="*/ 85281 h 636945"/>
                  <a:gd name="connsiteX8" fmla="*/ 360075 w 772266"/>
                  <a:gd name="connsiteY8" fmla="*/ 142135 h 636945"/>
                  <a:gd name="connsiteX9" fmla="*/ 397978 w 772266"/>
                  <a:gd name="connsiteY9" fmla="*/ 184776 h 636945"/>
                  <a:gd name="connsiteX10" fmla="*/ 445145 w 772266"/>
                  <a:gd name="connsiteY10" fmla="*/ 267720 h 636945"/>
                  <a:gd name="connsiteX11" fmla="*/ 485469 w 772266"/>
                  <a:gd name="connsiteY11" fmla="*/ 340715 h 636945"/>
                  <a:gd name="connsiteX12" fmla="*/ 522293 w 772266"/>
                  <a:gd name="connsiteY12" fmla="*/ 432284 h 636945"/>
                  <a:gd name="connsiteX13" fmla="*/ 540208 w 772266"/>
                  <a:gd name="connsiteY13" fmla="*/ 503604 h 636945"/>
                  <a:gd name="connsiteX14" fmla="*/ 567470 w 772266"/>
                  <a:gd name="connsiteY14" fmla="*/ 588936 h 636945"/>
                  <a:gd name="connsiteX15" fmla="*/ 641001 w 772266"/>
                  <a:gd name="connsiteY15" fmla="*/ 636945 h 636945"/>
                  <a:gd name="connsiteX16" fmla="*/ 730987 w 772266"/>
                  <a:gd name="connsiteY16" fmla="*/ 607543 h 636945"/>
                  <a:gd name="connsiteX17" fmla="*/ 772266 w 772266"/>
                  <a:gd name="connsiteY17" fmla="*/ 511685 h 636945"/>
                  <a:gd name="connsiteX0" fmla="*/ 0 w 810848"/>
                  <a:gd name="connsiteY0" fmla="*/ 33165 h 636945"/>
                  <a:gd name="connsiteX1" fmla="*/ 127922 w 810848"/>
                  <a:gd name="connsiteY1" fmla="*/ 9476 h 636945"/>
                  <a:gd name="connsiteX2" fmla="*/ 151611 w 810848"/>
                  <a:gd name="connsiteY2" fmla="*/ 9476 h 636945"/>
                  <a:gd name="connsiteX3" fmla="*/ 175300 w 810848"/>
                  <a:gd name="connsiteY3" fmla="*/ 0 h 636945"/>
                  <a:gd name="connsiteX4" fmla="*/ 189513 w 810848"/>
                  <a:gd name="connsiteY4" fmla="*/ 0 h 636945"/>
                  <a:gd name="connsiteX5" fmla="*/ 222678 w 810848"/>
                  <a:gd name="connsiteY5" fmla="*/ 4738 h 636945"/>
                  <a:gd name="connsiteX6" fmla="*/ 251105 w 810848"/>
                  <a:gd name="connsiteY6" fmla="*/ 23690 h 636945"/>
                  <a:gd name="connsiteX7" fmla="*/ 307959 w 810848"/>
                  <a:gd name="connsiteY7" fmla="*/ 85281 h 636945"/>
                  <a:gd name="connsiteX8" fmla="*/ 360075 w 810848"/>
                  <a:gd name="connsiteY8" fmla="*/ 142135 h 636945"/>
                  <a:gd name="connsiteX9" fmla="*/ 397978 w 810848"/>
                  <a:gd name="connsiteY9" fmla="*/ 184776 h 636945"/>
                  <a:gd name="connsiteX10" fmla="*/ 445145 w 810848"/>
                  <a:gd name="connsiteY10" fmla="*/ 267720 h 636945"/>
                  <a:gd name="connsiteX11" fmla="*/ 485469 w 810848"/>
                  <a:gd name="connsiteY11" fmla="*/ 340715 h 636945"/>
                  <a:gd name="connsiteX12" fmla="*/ 522293 w 810848"/>
                  <a:gd name="connsiteY12" fmla="*/ 432284 h 636945"/>
                  <a:gd name="connsiteX13" fmla="*/ 540208 w 810848"/>
                  <a:gd name="connsiteY13" fmla="*/ 503604 h 636945"/>
                  <a:gd name="connsiteX14" fmla="*/ 567470 w 810848"/>
                  <a:gd name="connsiteY14" fmla="*/ 588936 h 636945"/>
                  <a:gd name="connsiteX15" fmla="*/ 641001 w 810848"/>
                  <a:gd name="connsiteY15" fmla="*/ 636945 h 636945"/>
                  <a:gd name="connsiteX16" fmla="*/ 730987 w 810848"/>
                  <a:gd name="connsiteY16" fmla="*/ 607543 h 636945"/>
                  <a:gd name="connsiteX17" fmla="*/ 810848 w 810848"/>
                  <a:gd name="connsiteY17" fmla="*/ 597836 h 63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0848" h="636945">
                    <a:moveTo>
                      <a:pt x="0" y="33165"/>
                    </a:moveTo>
                    <a:lnTo>
                      <a:pt x="127922" y="9476"/>
                    </a:lnTo>
                    <a:lnTo>
                      <a:pt x="151611" y="9476"/>
                    </a:lnTo>
                    <a:lnTo>
                      <a:pt x="175300" y="0"/>
                    </a:lnTo>
                    <a:lnTo>
                      <a:pt x="189513" y="0"/>
                    </a:lnTo>
                    <a:lnTo>
                      <a:pt x="222678" y="4738"/>
                    </a:lnTo>
                    <a:lnTo>
                      <a:pt x="251105" y="23690"/>
                    </a:lnTo>
                    <a:lnTo>
                      <a:pt x="307959" y="85281"/>
                    </a:lnTo>
                    <a:lnTo>
                      <a:pt x="360075" y="142135"/>
                    </a:lnTo>
                    <a:lnTo>
                      <a:pt x="397978" y="184776"/>
                    </a:lnTo>
                    <a:lnTo>
                      <a:pt x="445145" y="267720"/>
                    </a:lnTo>
                    <a:lnTo>
                      <a:pt x="485469" y="340715"/>
                    </a:lnTo>
                    <a:lnTo>
                      <a:pt x="522293" y="432284"/>
                    </a:lnTo>
                    <a:lnTo>
                      <a:pt x="540208" y="503604"/>
                    </a:lnTo>
                    <a:lnTo>
                      <a:pt x="567470" y="588936"/>
                    </a:lnTo>
                    <a:lnTo>
                      <a:pt x="641001" y="636945"/>
                    </a:lnTo>
                    <a:lnTo>
                      <a:pt x="730987" y="607543"/>
                    </a:lnTo>
                    <a:lnTo>
                      <a:pt x="810848" y="597836"/>
                    </a:ln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2AF0FAA3-6C2D-478E-AD00-E66AF05AF9EE}"/>
                  </a:ext>
                </a:extLst>
              </p:cNvPr>
              <p:cNvSpPr/>
              <p:nvPr/>
            </p:nvSpPr>
            <p:spPr>
              <a:xfrm>
                <a:off x="7782339" y="1194635"/>
                <a:ext cx="123585" cy="125001"/>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円弧 22">
              <a:extLst>
                <a:ext uri="{FF2B5EF4-FFF2-40B4-BE49-F238E27FC236}">
                  <a16:creationId xmlns:a16="http://schemas.microsoft.com/office/drawing/2014/main" id="{E3BB202B-8F7F-4ACF-93F7-C7A626CC4C7F}"/>
                </a:ext>
              </a:extLst>
            </p:cNvPr>
            <p:cNvSpPr/>
            <p:nvPr/>
          </p:nvSpPr>
          <p:spPr>
            <a:xfrm rot="19722499">
              <a:off x="6667965" y="1948914"/>
              <a:ext cx="886998" cy="820589"/>
            </a:xfrm>
            <a:prstGeom prst="arc">
              <a:avLst>
                <a:gd name="adj1" fmla="val 16200000"/>
                <a:gd name="adj2" fmla="val 20303377"/>
              </a:avLst>
            </a:prstGeom>
            <a:ln w="38100">
              <a:solidFill>
                <a:srgbClr val="FFC000"/>
              </a:solidFill>
              <a:head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18AD9F3F-ABE3-4704-B323-20DE2F7FC87A}"/>
                </a:ext>
              </a:extLst>
            </p:cNvPr>
            <p:cNvSpPr/>
            <p:nvPr/>
          </p:nvSpPr>
          <p:spPr>
            <a:xfrm>
              <a:off x="7043163" y="1434779"/>
              <a:ext cx="123585" cy="125001"/>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9050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歯車の大きさ</a:t>
            </a:r>
          </a:p>
        </p:txBody>
      </p:sp>
      <p:sp>
        <p:nvSpPr>
          <p:cNvPr id="4" name="スライド番号プレースホルダー 3"/>
          <p:cNvSpPr>
            <a:spLocks noGrp="1"/>
          </p:cNvSpPr>
          <p:nvPr>
            <p:ph type="sldNum" sz="quarter" idx="12"/>
          </p:nvPr>
        </p:nvSpPr>
        <p:spPr>
          <a:xfrm>
            <a:off x="8439184" y="226238"/>
            <a:ext cx="534202" cy="273844"/>
          </a:xfrm>
        </p:spPr>
        <p:txBody>
          <a:bodyPr/>
          <a:lstStyle/>
          <a:p>
            <a:fld id="{A3D2805E-6D50-43BA-8D18-41ECB12575F8}" type="slidenum">
              <a:rPr kumimoji="1" lang="ja-JP" altLang="en-US" smtClean="0"/>
              <a:pPr/>
              <a:t>7</a:t>
            </a:fld>
            <a:endParaRPr kumimoji="1" lang="ja-JP" altLang="en-US" dirty="0"/>
          </a:p>
        </p:txBody>
      </p:sp>
      <p:graphicFrame>
        <p:nvGraphicFramePr>
          <p:cNvPr id="6" name="表 5">
            <a:extLst>
              <a:ext uri="{FF2B5EF4-FFF2-40B4-BE49-F238E27FC236}">
                <a16:creationId xmlns:a16="http://schemas.microsoft.com/office/drawing/2014/main" id="{8B585507-25D0-4C1B-93F7-06AAA628DFFC}"/>
              </a:ext>
            </a:extLst>
          </p:cNvPr>
          <p:cNvGraphicFramePr>
            <a:graphicFrameLocks noGrp="1"/>
          </p:cNvGraphicFramePr>
          <p:nvPr>
            <p:extLst>
              <p:ext uri="{D42A27DB-BD31-4B8C-83A1-F6EECF244321}">
                <p14:modId xmlns:p14="http://schemas.microsoft.com/office/powerpoint/2010/main" val="145123219"/>
              </p:ext>
            </p:extLst>
          </p:nvPr>
        </p:nvGraphicFramePr>
        <p:xfrm>
          <a:off x="2377835" y="500082"/>
          <a:ext cx="3042233" cy="3834749"/>
        </p:xfrm>
        <a:graphic>
          <a:graphicData uri="http://schemas.openxmlformats.org/drawingml/2006/table">
            <a:tbl>
              <a:tblPr firstRow="1" bandRow="1">
                <a:tableStyleId>{5C22544A-7EE6-4342-B048-85BDC9FD1C3A}</a:tableStyleId>
              </a:tblPr>
              <a:tblGrid>
                <a:gridCol w="3042233">
                  <a:extLst>
                    <a:ext uri="{9D8B030D-6E8A-4147-A177-3AD203B41FA5}">
                      <a16:colId xmlns:a16="http://schemas.microsoft.com/office/drawing/2014/main" val="2635608565"/>
                    </a:ext>
                  </a:extLst>
                </a:gridCol>
              </a:tblGrid>
              <a:tr h="66966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歯たけと歯厚</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歯の高さはモジュール（ｍ）の大きさで決まります。</a:t>
                      </a:r>
                      <a:r>
                        <a:rPr kumimoji="1" lang="en-US" altLang="ja-JP" sz="800" b="0" dirty="0">
                          <a:solidFill>
                            <a:schemeClr val="tx1"/>
                          </a:solidFill>
                          <a:latin typeface="Meiryo UI" panose="020B0604030504040204" pitchFamily="50" charset="-128"/>
                          <a:ea typeface="Meiryo UI" panose="020B0604030504040204" pitchFamily="50" charset="-128"/>
                        </a:rPr>
                        <a:t>ISO</a:t>
                      </a:r>
                      <a:r>
                        <a:rPr kumimoji="1" lang="ja-JP" altLang="en-US" sz="800" b="0" dirty="0">
                          <a:solidFill>
                            <a:schemeClr val="tx1"/>
                          </a:solidFill>
                          <a:latin typeface="Meiryo UI" panose="020B0604030504040204" pitchFamily="50" charset="-128"/>
                          <a:ea typeface="Meiryo UI" panose="020B0604030504040204" pitchFamily="50" charset="-128"/>
                        </a:rPr>
                        <a:t>及び</a:t>
                      </a:r>
                      <a:r>
                        <a:rPr kumimoji="1" lang="en-US" altLang="ja-JP" sz="800" b="0" dirty="0">
                          <a:solidFill>
                            <a:schemeClr val="tx1"/>
                          </a:solidFill>
                          <a:latin typeface="Meiryo UI" panose="020B0604030504040204" pitchFamily="50" charset="-128"/>
                          <a:ea typeface="Meiryo UI" panose="020B0604030504040204" pitchFamily="50" charset="-128"/>
                        </a:rPr>
                        <a:t>JIS</a:t>
                      </a:r>
                      <a:r>
                        <a:rPr kumimoji="1" lang="ja-JP" altLang="en-US" sz="800" b="0" dirty="0">
                          <a:solidFill>
                            <a:schemeClr val="tx1"/>
                          </a:solidFill>
                          <a:latin typeface="Meiryo UI" panose="020B0604030504040204" pitchFamily="50" charset="-128"/>
                          <a:ea typeface="Meiryo UI" panose="020B0604030504040204" pitchFamily="50" charset="-128"/>
                        </a:rPr>
                        <a:t>に規定されている</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歯車歯形（並歯）図</a:t>
                      </a:r>
                      <a:r>
                        <a:rPr kumimoji="1" lang="en-US" altLang="ja-JP" sz="800" b="0" dirty="0">
                          <a:solidFill>
                            <a:schemeClr val="tx1"/>
                          </a:solidFill>
                          <a:latin typeface="Meiryo UI" panose="020B0604030504040204" pitchFamily="50" charset="-128"/>
                          <a:ea typeface="Meiryo UI" panose="020B0604030504040204" pitchFamily="50" charset="-128"/>
                        </a:rPr>
                        <a:t>2.4</a:t>
                      </a:r>
                      <a:r>
                        <a:rPr kumimoji="1" lang="ja-JP" altLang="en-US" sz="800" b="0" dirty="0">
                          <a:solidFill>
                            <a:schemeClr val="tx1"/>
                          </a:solidFill>
                          <a:latin typeface="Meiryo UI" panose="020B0604030504040204" pitchFamily="50" charset="-128"/>
                          <a:ea typeface="Meiryo UI" panose="020B0604030504040204" pitchFamily="50" charset="-128"/>
                        </a:rPr>
                        <a:t>　歯たけ</a:t>
                      </a:r>
                      <a:r>
                        <a:rPr kumimoji="1" lang="en-US" altLang="ja-JP" sz="800" b="0" dirty="0">
                          <a:solidFill>
                            <a:schemeClr val="tx1"/>
                          </a:solidFill>
                          <a:latin typeface="Meiryo UI" panose="020B0604030504040204" pitchFamily="50" charset="-128"/>
                          <a:ea typeface="Meiryo UI" panose="020B0604030504040204" pitchFamily="50" charset="-128"/>
                        </a:rPr>
                        <a:t>(h)/</a:t>
                      </a:r>
                      <a:r>
                        <a:rPr kumimoji="1" lang="ja-JP" altLang="en-US" sz="800" b="0" dirty="0">
                          <a:solidFill>
                            <a:schemeClr val="tx1"/>
                          </a:solidFill>
                          <a:latin typeface="Meiryo UI" panose="020B0604030504040204" pitchFamily="50" charset="-128"/>
                          <a:ea typeface="Meiryo UI" panose="020B0604030504040204" pitchFamily="50" charset="-128"/>
                        </a:rPr>
                        <a:t>歯末のたけ</a:t>
                      </a:r>
                      <a:r>
                        <a:rPr kumimoji="1" lang="en-US" altLang="ja-JP" sz="800" b="0" dirty="0">
                          <a:solidFill>
                            <a:schemeClr val="tx1"/>
                          </a:solidFill>
                          <a:latin typeface="Meiryo UI" panose="020B0604030504040204" pitchFamily="50" charset="-128"/>
                          <a:ea typeface="Meiryo UI" panose="020B0604030504040204" pitchFamily="50" charset="-128"/>
                        </a:rPr>
                        <a:t>(ha)/</a:t>
                      </a:r>
                      <a:r>
                        <a:rPr kumimoji="1" lang="ja-JP" altLang="en-US" sz="800" b="0" dirty="0">
                          <a:solidFill>
                            <a:schemeClr val="tx1"/>
                          </a:solidFill>
                          <a:latin typeface="Meiryo UI" panose="020B0604030504040204" pitchFamily="50" charset="-128"/>
                          <a:ea typeface="Meiryo UI" panose="020B0604030504040204" pitchFamily="50" charset="-128"/>
                        </a:rPr>
                        <a:t>歯元のたけ</a:t>
                      </a:r>
                      <a:r>
                        <a:rPr kumimoji="1" lang="en-US" altLang="ja-JP" sz="800" b="0" dirty="0">
                          <a:solidFill>
                            <a:schemeClr val="tx1"/>
                          </a:solidFill>
                          <a:latin typeface="Meiryo UI" panose="020B0604030504040204" pitchFamily="50" charset="-128"/>
                          <a:ea typeface="Meiryo UI" panose="020B0604030504040204" pitchFamily="50" charset="-128"/>
                        </a:rPr>
                        <a:t>(hf)</a:t>
                      </a:r>
                      <a:r>
                        <a:rPr kumimoji="1" lang="ja-JP" altLang="en-US" sz="800" b="0" dirty="0">
                          <a:solidFill>
                            <a:schemeClr val="tx1"/>
                          </a:solidFill>
                          <a:latin typeface="Meiryo UI" panose="020B0604030504040204" pitchFamily="50" charset="-128"/>
                          <a:ea typeface="Meiryo UI" panose="020B0604030504040204" pitchFamily="50" charset="-128"/>
                        </a:rPr>
                        <a:t>の説明</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9258100"/>
                  </a:ext>
                </a:extLst>
              </a:tr>
              <a:tr h="1440644">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歯たけ</a:t>
                      </a:r>
                      <a:r>
                        <a:rPr kumimoji="1" lang="en-US" altLang="ja-JP" sz="800" b="0" dirty="0">
                          <a:solidFill>
                            <a:schemeClr val="tx1"/>
                          </a:solidFill>
                          <a:latin typeface="Meiryo UI" panose="020B0604030504040204" pitchFamily="50" charset="-128"/>
                          <a:ea typeface="Meiryo UI" panose="020B0604030504040204" pitchFamily="50" charset="-128"/>
                        </a:rPr>
                        <a:t>(h)</a:t>
                      </a:r>
                      <a:r>
                        <a:rPr kumimoji="1" lang="ja-JP" altLang="en-US" sz="800" b="0" dirty="0">
                          <a:solidFill>
                            <a:schemeClr val="tx1"/>
                          </a:solidFill>
                          <a:latin typeface="Meiryo UI" panose="020B0604030504040204" pitchFamily="50" charset="-128"/>
                          <a:ea typeface="Meiryo UI" panose="020B0604030504040204" pitchFamily="50" charset="-128"/>
                        </a:rPr>
                        <a:t>とは、歯先から歯底まで</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ｈ＝</a:t>
                      </a:r>
                      <a:r>
                        <a:rPr kumimoji="1" lang="en-US" altLang="ja-JP" sz="800" b="0" dirty="0">
                          <a:solidFill>
                            <a:schemeClr val="tx1"/>
                          </a:solidFill>
                          <a:latin typeface="Meiryo UI" panose="020B0604030504040204" pitchFamily="50" charset="-128"/>
                          <a:ea typeface="Meiryo UI" panose="020B0604030504040204" pitchFamily="50" charset="-128"/>
                        </a:rPr>
                        <a:t>2.25m(</a:t>
                      </a:r>
                      <a:r>
                        <a:rPr kumimoji="1" lang="ja-JP" altLang="en-US" sz="800" b="0" dirty="0">
                          <a:solidFill>
                            <a:schemeClr val="tx1"/>
                          </a:solidFill>
                          <a:latin typeface="Meiryo UI" panose="020B0604030504040204" pitchFamily="50" charset="-128"/>
                          <a:ea typeface="Meiryo UI" panose="020B0604030504040204" pitchFamily="50" charset="-128"/>
                        </a:rPr>
                        <a:t>歯末のたけ＋歯元のたけ）</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5133447"/>
                  </a:ext>
                </a:extLst>
              </a:tr>
              <a:tr h="430499">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 歯末のたけ（</a:t>
                      </a:r>
                      <a:r>
                        <a:rPr kumimoji="1" lang="en-US" altLang="ja-JP" sz="800" b="0" dirty="0">
                          <a:solidFill>
                            <a:schemeClr val="tx1"/>
                          </a:solidFill>
                          <a:latin typeface="Meiryo UI" panose="020B0604030504040204" pitchFamily="50" charset="-128"/>
                          <a:ea typeface="Meiryo UI" panose="020B0604030504040204" pitchFamily="50" charset="-128"/>
                        </a:rPr>
                        <a:t>ha)</a:t>
                      </a:r>
                      <a:r>
                        <a:rPr kumimoji="1" lang="ja-JP" altLang="en-US" sz="800" b="0" dirty="0">
                          <a:solidFill>
                            <a:schemeClr val="tx1"/>
                          </a:solidFill>
                          <a:latin typeface="Meiryo UI" panose="020B0604030504040204" pitchFamily="50" charset="-128"/>
                          <a:ea typeface="Meiryo UI" panose="020B0604030504040204" pitchFamily="50" charset="-128"/>
                        </a:rPr>
                        <a:t>とは、歯先から基準線（ピッチ円）まで</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　　　　　　　　　</a:t>
                      </a:r>
                      <a:r>
                        <a:rPr kumimoji="1" lang="en-US" altLang="ja-JP" sz="800" b="0" dirty="0">
                          <a:solidFill>
                            <a:schemeClr val="tx1"/>
                          </a:solidFill>
                          <a:latin typeface="Meiryo UI" panose="020B0604030504040204" pitchFamily="50" charset="-128"/>
                          <a:ea typeface="Meiryo UI" panose="020B0604030504040204" pitchFamily="50" charset="-128"/>
                        </a:rPr>
                        <a:t>ha</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1.00m</a:t>
                      </a:r>
                    </a:p>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0569728"/>
                  </a:ext>
                </a:extLst>
              </a:tr>
              <a:tr h="430499">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 歯元のたけ（</a:t>
                      </a:r>
                      <a:r>
                        <a:rPr kumimoji="1" lang="en-US" altLang="ja-JP" sz="800" b="0" dirty="0">
                          <a:solidFill>
                            <a:schemeClr val="tx1"/>
                          </a:solidFill>
                          <a:latin typeface="Meiryo UI" panose="020B0604030504040204" pitchFamily="50" charset="-128"/>
                          <a:ea typeface="Meiryo UI" panose="020B0604030504040204" pitchFamily="50" charset="-128"/>
                        </a:rPr>
                        <a:t>hf)</a:t>
                      </a:r>
                      <a:r>
                        <a:rPr kumimoji="1" lang="ja-JP" altLang="en-US" sz="800" b="0" dirty="0">
                          <a:solidFill>
                            <a:schemeClr val="tx1"/>
                          </a:solidFill>
                          <a:latin typeface="Meiryo UI" panose="020B0604030504040204" pitchFamily="50" charset="-128"/>
                          <a:ea typeface="Meiryo UI" panose="020B0604030504040204" pitchFamily="50" charset="-128"/>
                        </a:rPr>
                        <a:t>とは、歯底から基準線（ピッチ円）まで</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　　　　　　　　　</a:t>
                      </a:r>
                      <a:r>
                        <a:rPr kumimoji="1" lang="en-US" altLang="ja-JP" sz="800" b="0" dirty="0">
                          <a:solidFill>
                            <a:schemeClr val="tx1"/>
                          </a:solidFill>
                          <a:latin typeface="Meiryo UI" panose="020B0604030504040204" pitchFamily="50" charset="-128"/>
                          <a:ea typeface="Meiryo UI" panose="020B0604030504040204" pitchFamily="50" charset="-128"/>
                        </a:rPr>
                        <a:t>hf=1.25m</a:t>
                      </a:r>
                    </a:p>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1147891"/>
                  </a:ext>
                </a:extLst>
              </a:tr>
              <a:tr h="550082">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 歯厚（</a:t>
                      </a:r>
                      <a:r>
                        <a:rPr kumimoji="1" lang="en-US" altLang="ja-JP" sz="800" b="0" dirty="0">
                          <a:solidFill>
                            <a:schemeClr val="tx1"/>
                          </a:solidFill>
                          <a:latin typeface="Meiryo UI" panose="020B0604030504040204" pitchFamily="50" charset="-128"/>
                          <a:ea typeface="Meiryo UI" panose="020B0604030504040204" pitchFamily="50" charset="-128"/>
                        </a:rPr>
                        <a:t>s)</a:t>
                      </a:r>
                      <a:r>
                        <a:rPr kumimoji="1" lang="ja-JP" altLang="en-US" sz="800" b="0" dirty="0">
                          <a:solidFill>
                            <a:schemeClr val="tx1"/>
                          </a:solidFill>
                          <a:latin typeface="Meiryo UI" panose="020B0604030504040204" pitchFamily="50" charset="-128"/>
                          <a:ea typeface="Meiryo UI" panose="020B0604030504040204" pitchFamily="50" charset="-128"/>
                        </a:rPr>
                        <a:t>とは、ピッチ</a:t>
                      </a:r>
                      <a:r>
                        <a:rPr kumimoji="1" lang="en-US" altLang="ja-JP" sz="800" b="0" dirty="0">
                          <a:solidFill>
                            <a:schemeClr val="tx1"/>
                          </a:solidFill>
                          <a:latin typeface="Meiryo UI" panose="020B0604030504040204" pitchFamily="50" charset="-128"/>
                          <a:ea typeface="Meiryo UI" panose="020B0604030504040204" pitchFamily="50" charset="-128"/>
                        </a:rPr>
                        <a:t>(p)</a:t>
                      </a:r>
                      <a:r>
                        <a:rPr kumimoji="1" lang="ja-JP" altLang="en-US" sz="800" b="0" dirty="0">
                          <a:solidFill>
                            <a:schemeClr val="tx1"/>
                          </a:solidFill>
                          <a:latin typeface="Meiryo UI" panose="020B0604030504040204" pitchFamily="50" charset="-128"/>
                          <a:ea typeface="Meiryo UI" panose="020B0604030504040204" pitchFamily="50" charset="-128"/>
                        </a:rPr>
                        <a:t>の半分が基準 ピッチ（</a:t>
                      </a:r>
                      <a:r>
                        <a:rPr kumimoji="1" lang="en-US" altLang="ja-JP" sz="800" b="0" dirty="0">
                          <a:solidFill>
                            <a:schemeClr val="tx1"/>
                          </a:solidFill>
                          <a:latin typeface="Meiryo UI" panose="020B0604030504040204" pitchFamily="50" charset="-128"/>
                          <a:ea typeface="Meiryo UI" panose="020B0604030504040204" pitchFamily="50" charset="-128"/>
                        </a:rPr>
                        <a:t>p)</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Arial monospaced for SAP" panose="020B0609020202030204" pitchFamily="49" charset="0"/>
                          <a:ea typeface="Meiryo UI" panose="020B0604030504040204" pitchFamily="50" charset="-128"/>
                        </a:rPr>
                        <a:t>π</a:t>
                      </a:r>
                      <a:r>
                        <a:rPr kumimoji="1" lang="ja-JP" altLang="en-US" sz="800" b="0" dirty="0" err="1">
                          <a:solidFill>
                            <a:schemeClr val="tx1"/>
                          </a:solidFill>
                          <a:latin typeface="Arial monospaced for SAP" panose="020B0609020202030204" pitchFamily="49" charset="0"/>
                          <a:ea typeface="Meiryo UI" panose="020B0604030504040204" pitchFamily="50" charset="-128"/>
                        </a:rPr>
                        <a:t>ｍ</a:t>
                      </a:r>
                      <a:endParaRPr kumimoji="1" lang="en-US" altLang="ja-JP" sz="800" b="0" dirty="0">
                        <a:solidFill>
                          <a:schemeClr val="tx1"/>
                        </a:solidFill>
                        <a:latin typeface="Arial monospaced for SAP" panose="020B0609020202030204" pitchFamily="49" charset="0"/>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　　　　　　　　</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en-US" altLang="ja-JP" sz="800" b="0" dirty="0">
                          <a:solidFill>
                            <a:schemeClr val="tx1"/>
                          </a:solidFill>
                          <a:latin typeface="Meiryo UI" panose="020B0604030504040204" pitchFamily="50" charset="-128"/>
                          <a:ea typeface="Meiryo UI" panose="020B0604030504040204" pitchFamily="50" charset="-128"/>
                        </a:rPr>
                        <a:t>              s</a:t>
                      </a:r>
                      <a:r>
                        <a:rPr kumimoji="1" lang="ja-JP" altLang="en-US" sz="800" b="0" dirty="0">
                          <a:solidFill>
                            <a:schemeClr val="tx1"/>
                          </a:solidFill>
                          <a:latin typeface="Meiryo UI" panose="020B0604030504040204" pitchFamily="50" charset="-128"/>
                          <a:ea typeface="Meiryo UI" panose="020B0604030504040204" pitchFamily="50" charset="-128"/>
                        </a:rPr>
                        <a:t>＝</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　　　　　　</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8057461"/>
                  </a:ext>
                </a:extLst>
              </a:tr>
              <a:tr h="290985">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5210898"/>
                  </a:ext>
                </a:extLst>
              </a:tr>
            </a:tbl>
          </a:graphicData>
        </a:graphic>
      </p:graphicFrame>
      <p:pic>
        <p:nvPicPr>
          <p:cNvPr id="8" name="図 7">
            <a:extLst>
              <a:ext uri="{FF2B5EF4-FFF2-40B4-BE49-F238E27FC236}">
                <a16:creationId xmlns:a16="http://schemas.microsoft.com/office/drawing/2014/main" id="{96C95438-A5B6-43F5-9A97-5EC9F429915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28" y="518160"/>
            <a:ext cx="2350842" cy="3400381"/>
          </a:xfrm>
          <a:prstGeom prst="rect">
            <a:avLst/>
          </a:prstGeom>
        </p:spPr>
      </p:pic>
      <p:grpSp>
        <p:nvGrpSpPr>
          <p:cNvPr id="9" name="Group 58">
            <a:extLst>
              <a:ext uri="{FF2B5EF4-FFF2-40B4-BE49-F238E27FC236}">
                <a16:creationId xmlns:a16="http://schemas.microsoft.com/office/drawing/2014/main" id="{4FAAED68-6AD0-4A86-B48B-FFD169B7B7B9}"/>
              </a:ext>
            </a:extLst>
          </p:cNvPr>
          <p:cNvGrpSpPr>
            <a:grpSpLocks/>
          </p:cNvGrpSpPr>
          <p:nvPr/>
        </p:nvGrpSpPr>
        <p:grpSpPr bwMode="auto">
          <a:xfrm>
            <a:off x="14645" y="3871138"/>
            <a:ext cx="2130920" cy="484082"/>
            <a:chOff x="1859" y="799"/>
            <a:chExt cx="1958" cy="444"/>
          </a:xfrm>
        </p:grpSpPr>
        <p:sp>
          <p:nvSpPr>
            <p:cNvPr id="10" name="Rectangle 11">
              <a:extLst>
                <a:ext uri="{FF2B5EF4-FFF2-40B4-BE49-F238E27FC236}">
                  <a16:creationId xmlns:a16="http://schemas.microsoft.com/office/drawing/2014/main" id="{BF5B70F6-E3B3-47E2-BCF6-BE2539A57C0E}"/>
                </a:ext>
              </a:extLst>
            </p:cNvPr>
            <p:cNvSpPr>
              <a:spLocks noChangeArrowheads="1"/>
            </p:cNvSpPr>
            <p:nvPr/>
          </p:nvSpPr>
          <p:spPr bwMode="auto">
            <a:xfrm>
              <a:off x="1859" y="799"/>
              <a:ext cx="1117"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dirty="0">
                  <a:latin typeface="Meiryo UI" panose="020B0604030504040204" pitchFamily="50" charset="-128"/>
                  <a:ea typeface="Meiryo UI" panose="020B0604030504040204" pitchFamily="50" charset="-128"/>
                </a:rPr>
                <a:t>② </a:t>
              </a:r>
              <a:r>
                <a:rPr lang="ja-JP" altLang="en-US" sz="750" dirty="0">
                  <a:latin typeface="Meiryo UI" panose="020B0604030504040204" pitchFamily="50" charset="-128"/>
                  <a:ea typeface="Meiryo UI" panose="020B0604030504040204" pitchFamily="50" charset="-128"/>
                </a:rPr>
                <a:t>サーキュラーピッチ　ＣＰ</a:t>
              </a:r>
            </a:p>
          </p:txBody>
        </p:sp>
        <p:grpSp>
          <p:nvGrpSpPr>
            <p:cNvPr id="11" name="Group 14">
              <a:extLst>
                <a:ext uri="{FF2B5EF4-FFF2-40B4-BE49-F238E27FC236}">
                  <a16:creationId xmlns:a16="http://schemas.microsoft.com/office/drawing/2014/main" id="{B7BD7AD1-5664-496B-BC86-38BC8788A782}"/>
                </a:ext>
              </a:extLst>
            </p:cNvPr>
            <p:cNvGrpSpPr>
              <a:grpSpLocks/>
            </p:cNvGrpSpPr>
            <p:nvPr/>
          </p:nvGrpSpPr>
          <p:grpSpPr bwMode="auto">
            <a:xfrm>
              <a:off x="2074" y="1003"/>
              <a:ext cx="1743" cy="240"/>
              <a:chOff x="249" y="1167"/>
              <a:chExt cx="1743" cy="240"/>
            </a:xfrm>
          </p:grpSpPr>
          <p:grpSp>
            <p:nvGrpSpPr>
              <p:cNvPr id="12" name="Group 15">
                <a:extLst>
                  <a:ext uri="{FF2B5EF4-FFF2-40B4-BE49-F238E27FC236}">
                    <a16:creationId xmlns:a16="http://schemas.microsoft.com/office/drawing/2014/main" id="{17C53C58-9D25-4E9B-902D-9AC85C70EA13}"/>
                  </a:ext>
                </a:extLst>
              </p:cNvPr>
              <p:cNvGrpSpPr>
                <a:grpSpLocks/>
              </p:cNvGrpSpPr>
              <p:nvPr/>
            </p:nvGrpSpPr>
            <p:grpSpPr bwMode="auto">
              <a:xfrm>
                <a:off x="431" y="1167"/>
                <a:ext cx="793" cy="240"/>
                <a:chOff x="567" y="1530"/>
                <a:chExt cx="793" cy="240"/>
              </a:xfrm>
            </p:grpSpPr>
            <p:sp>
              <p:nvSpPr>
                <p:cNvPr id="20" name="Rectangle 16">
                  <a:extLst>
                    <a:ext uri="{FF2B5EF4-FFF2-40B4-BE49-F238E27FC236}">
                      <a16:creationId xmlns:a16="http://schemas.microsoft.com/office/drawing/2014/main" id="{1706C70F-4222-478C-A55E-EE84EE966E83}"/>
                    </a:ext>
                  </a:extLst>
                </p:cNvPr>
                <p:cNvSpPr>
                  <a:spLocks noChangeArrowheads="1"/>
                </p:cNvSpPr>
                <p:nvPr/>
              </p:nvSpPr>
              <p:spPr bwMode="auto">
                <a:xfrm>
                  <a:off x="589" y="1530"/>
                  <a:ext cx="725"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dirty="0">
                      <a:latin typeface="Arial monospaced for SAP" panose="020B0609020202030204" pitchFamily="49" charset="0"/>
                      <a:ea typeface="Meiryo UI" panose="020B0604030504040204" pitchFamily="50" charset="-128"/>
                    </a:rPr>
                    <a:t>Π× (</a:t>
                  </a:r>
                  <a:r>
                    <a:rPr lang="ja-JP" altLang="en-US" sz="750" dirty="0">
                      <a:latin typeface="Arial monospaced for SAP" panose="020B0609020202030204" pitchFamily="49" charset="0"/>
                      <a:ea typeface="Meiryo UI" panose="020B0604030504040204" pitchFamily="50" charset="-128"/>
                    </a:rPr>
                    <a:t>ﾋﾟｯﾁ円直径</a:t>
                  </a:r>
                  <a:r>
                    <a:rPr lang="en-US" altLang="ja-JP" sz="750" dirty="0">
                      <a:latin typeface="Arial monospaced for SAP" panose="020B0609020202030204" pitchFamily="49" charset="0"/>
                      <a:ea typeface="Meiryo UI" panose="020B0604030504040204" pitchFamily="50" charset="-128"/>
                    </a:rPr>
                    <a:t>)</a:t>
                  </a:r>
                </a:p>
              </p:txBody>
            </p:sp>
            <p:sp>
              <p:nvSpPr>
                <p:cNvPr id="21" name="Rectangle 17">
                  <a:extLst>
                    <a:ext uri="{FF2B5EF4-FFF2-40B4-BE49-F238E27FC236}">
                      <a16:creationId xmlns:a16="http://schemas.microsoft.com/office/drawing/2014/main" id="{C780A54E-9470-4BFA-9C31-1F3EFA1239E5}"/>
                    </a:ext>
                  </a:extLst>
                </p:cNvPr>
                <p:cNvSpPr>
                  <a:spLocks noChangeArrowheads="1"/>
                </p:cNvSpPr>
                <p:nvPr/>
              </p:nvSpPr>
              <p:spPr bwMode="auto">
                <a:xfrm>
                  <a:off x="839" y="1664"/>
                  <a:ext cx="25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a:latin typeface="Meiryo UI" panose="020B0604030504040204" pitchFamily="50" charset="-128"/>
                      <a:ea typeface="Meiryo UI" panose="020B0604030504040204" pitchFamily="50" charset="-128"/>
                    </a:rPr>
                    <a:t>(</a:t>
                  </a:r>
                  <a:r>
                    <a:rPr lang="ja-JP" altLang="en-US" sz="750">
                      <a:latin typeface="Meiryo UI" panose="020B0604030504040204" pitchFamily="50" charset="-128"/>
                      <a:ea typeface="Meiryo UI" panose="020B0604030504040204" pitchFamily="50" charset="-128"/>
                    </a:rPr>
                    <a:t>歯数</a:t>
                  </a:r>
                  <a:r>
                    <a:rPr lang="en-US" altLang="ja-JP" sz="750">
                      <a:latin typeface="Meiryo UI" panose="020B0604030504040204" pitchFamily="50" charset="-128"/>
                      <a:ea typeface="Meiryo UI" panose="020B0604030504040204" pitchFamily="50" charset="-128"/>
                    </a:rPr>
                    <a:t>)</a:t>
                  </a:r>
                </a:p>
              </p:txBody>
            </p:sp>
            <p:sp>
              <p:nvSpPr>
                <p:cNvPr id="22" name="Line 18">
                  <a:extLst>
                    <a:ext uri="{FF2B5EF4-FFF2-40B4-BE49-F238E27FC236}">
                      <a16:creationId xmlns:a16="http://schemas.microsoft.com/office/drawing/2014/main" id="{6266872A-1EBB-4187-87E3-88E9C6EAADF2}"/>
                    </a:ext>
                  </a:extLst>
                </p:cNvPr>
                <p:cNvSpPr>
                  <a:spLocks noChangeShapeType="1"/>
                </p:cNvSpPr>
                <p:nvPr/>
              </p:nvSpPr>
              <p:spPr bwMode="auto">
                <a:xfrm>
                  <a:off x="567" y="1638"/>
                  <a:ext cx="793"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750">
                    <a:latin typeface="Meiryo UI" panose="020B0604030504040204" pitchFamily="50" charset="-128"/>
                    <a:ea typeface="Meiryo UI" panose="020B0604030504040204" pitchFamily="50" charset="-128"/>
                  </a:endParaRPr>
                </a:p>
              </p:txBody>
            </p:sp>
          </p:grpSp>
          <p:grpSp>
            <p:nvGrpSpPr>
              <p:cNvPr id="13" name="Group 19">
                <a:extLst>
                  <a:ext uri="{FF2B5EF4-FFF2-40B4-BE49-F238E27FC236}">
                    <a16:creationId xmlns:a16="http://schemas.microsoft.com/office/drawing/2014/main" id="{A3CE3A2B-45E7-40CC-A427-54FF39FB708B}"/>
                  </a:ext>
                </a:extLst>
              </p:cNvPr>
              <p:cNvGrpSpPr>
                <a:grpSpLocks/>
              </p:cNvGrpSpPr>
              <p:nvPr/>
            </p:nvGrpSpPr>
            <p:grpSpPr bwMode="auto">
              <a:xfrm>
                <a:off x="1383" y="1167"/>
                <a:ext cx="609" cy="240"/>
                <a:chOff x="1747" y="1575"/>
                <a:chExt cx="609" cy="240"/>
              </a:xfrm>
            </p:grpSpPr>
            <p:sp>
              <p:nvSpPr>
                <p:cNvPr id="16" name="Rectangle 20">
                  <a:extLst>
                    <a:ext uri="{FF2B5EF4-FFF2-40B4-BE49-F238E27FC236}">
                      <a16:creationId xmlns:a16="http://schemas.microsoft.com/office/drawing/2014/main" id="{0A9D804B-18AB-4CC9-96CE-468D975E0B97}"/>
                    </a:ext>
                  </a:extLst>
                </p:cNvPr>
                <p:cNvSpPr>
                  <a:spLocks noChangeArrowheads="1"/>
                </p:cNvSpPr>
                <p:nvPr/>
              </p:nvSpPr>
              <p:spPr bwMode="auto">
                <a:xfrm>
                  <a:off x="1769" y="1575"/>
                  <a:ext cx="274"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dirty="0">
                      <a:latin typeface="Arial monospaced for SAP" panose="020B0609020202030204" pitchFamily="49" charset="0"/>
                      <a:ea typeface="Meiryo UI" panose="020B0604030504040204" pitchFamily="50" charset="-128"/>
                    </a:rPr>
                    <a:t>Π</a:t>
                  </a:r>
                  <a:r>
                    <a:rPr lang="ja-JP" altLang="en-US" sz="750" dirty="0">
                      <a:latin typeface="Arial monospaced for SAP" panose="020B0609020202030204" pitchFamily="49" charset="0"/>
                      <a:ea typeface="Meiryo UI" panose="020B0604030504040204" pitchFamily="50" charset="-128"/>
                    </a:rPr>
                    <a:t>・ｄｏ</a:t>
                  </a:r>
                </a:p>
              </p:txBody>
            </p:sp>
            <p:sp>
              <p:nvSpPr>
                <p:cNvPr id="17" name="Rectangle 21">
                  <a:extLst>
                    <a:ext uri="{FF2B5EF4-FFF2-40B4-BE49-F238E27FC236}">
                      <a16:creationId xmlns:a16="http://schemas.microsoft.com/office/drawing/2014/main" id="{03579F7D-F77C-4F24-951D-D77939D97576}"/>
                    </a:ext>
                  </a:extLst>
                </p:cNvPr>
                <p:cNvSpPr>
                  <a:spLocks noChangeArrowheads="1"/>
                </p:cNvSpPr>
                <p:nvPr/>
              </p:nvSpPr>
              <p:spPr bwMode="auto">
                <a:xfrm>
                  <a:off x="1882" y="1709"/>
                  <a:ext cx="88"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Ｚ</a:t>
                  </a:r>
                </a:p>
              </p:txBody>
            </p:sp>
            <p:sp>
              <p:nvSpPr>
                <p:cNvPr id="18" name="Line 22">
                  <a:extLst>
                    <a:ext uri="{FF2B5EF4-FFF2-40B4-BE49-F238E27FC236}">
                      <a16:creationId xmlns:a16="http://schemas.microsoft.com/office/drawing/2014/main" id="{732673DB-D32E-4C0C-963D-B1F4595BF9E5}"/>
                    </a:ext>
                  </a:extLst>
                </p:cNvPr>
                <p:cNvSpPr>
                  <a:spLocks noChangeShapeType="1"/>
                </p:cNvSpPr>
                <p:nvPr/>
              </p:nvSpPr>
              <p:spPr bwMode="auto">
                <a:xfrm>
                  <a:off x="1747" y="1683"/>
                  <a:ext cx="317"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750">
                    <a:latin typeface="Meiryo UI" panose="020B0604030504040204" pitchFamily="50" charset="-128"/>
                    <a:ea typeface="Meiryo UI" panose="020B0604030504040204" pitchFamily="50" charset="-128"/>
                  </a:endParaRPr>
                </a:p>
              </p:txBody>
            </p:sp>
            <p:sp>
              <p:nvSpPr>
                <p:cNvPr id="19" name="Rectangle 23">
                  <a:extLst>
                    <a:ext uri="{FF2B5EF4-FFF2-40B4-BE49-F238E27FC236}">
                      <a16:creationId xmlns:a16="http://schemas.microsoft.com/office/drawing/2014/main" id="{94FD521F-1FA0-4770-B895-AC636116F32F}"/>
                    </a:ext>
                  </a:extLst>
                </p:cNvPr>
                <p:cNvSpPr>
                  <a:spLocks noChangeArrowheads="1"/>
                </p:cNvSpPr>
                <p:nvPr/>
              </p:nvSpPr>
              <p:spPr bwMode="auto">
                <a:xfrm>
                  <a:off x="2109" y="1621"/>
                  <a:ext cx="247"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a:latin typeface="Meiryo UI" panose="020B0604030504040204" pitchFamily="50" charset="-128"/>
                      <a:ea typeface="Meiryo UI" panose="020B0604030504040204" pitchFamily="50" charset="-128"/>
                    </a:rPr>
                    <a:t>(mm)</a:t>
                  </a:r>
                </a:p>
              </p:txBody>
            </p:sp>
          </p:grpSp>
          <p:sp>
            <p:nvSpPr>
              <p:cNvPr id="14" name="Rectangle 24">
                <a:extLst>
                  <a:ext uri="{FF2B5EF4-FFF2-40B4-BE49-F238E27FC236}">
                    <a16:creationId xmlns:a16="http://schemas.microsoft.com/office/drawing/2014/main" id="{6638B9D0-EA05-400C-AA4F-F9080CC05A0F}"/>
                  </a:ext>
                </a:extLst>
              </p:cNvPr>
              <p:cNvSpPr>
                <a:spLocks noChangeArrowheads="1"/>
              </p:cNvSpPr>
              <p:nvPr/>
            </p:nvSpPr>
            <p:spPr bwMode="auto">
              <a:xfrm>
                <a:off x="1292" y="1212"/>
                <a:ext cx="88"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a:t>
                </a:r>
              </a:p>
            </p:txBody>
          </p:sp>
          <p:sp>
            <p:nvSpPr>
              <p:cNvPr id="15" name="Rectangle 25">
                <a:extLst>
                  <a:ext uri="{FF2B5EF4-FFF2-40B4-BE49-F238E27FC236}">
                    <a16:creationId xmlns:a16="http://schemas.microsoft.com/office/drawing/2014/main" id="{68415E60-C7B6-4F67-8762-77AC760A3084}"/>
                  </a:ext>
                </a:extLst>
              </p:cNvPr>
              <p:cNvSpPr>
                <a:spLocks noChangeArrowheads="1"/>
              </p:cNvSpPr>
              <p:nvPr/>
            </p:nvSpPr>
            <p:spPr bwMode="auto">
              <a:xfrm>
                <a:off x="249" y="1212"/>
                <a:ext cx="206"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ｔ ＝</a:t>
                </a:r>
              </a:p>
            </p:txBody>
          </p:sp>
        </p:grpSp>
      </p:grpSp>
      <p:grpSp>
        <p:nvGrpSpPr>
          <p:cNvPr id="23" name="Group 59">
            <a:extLst>
              <a:ext uri="{FF2B5EF4-FFF2-40B4-BE49-F238E27FC236}">
                <a16:creationId xmlns:a16="http://schemas.microsoft.com/office/drawing/2014/main" id="{5B2E687A-912D-4F88-9ED3-CB3BFAD29693}"/>
              </a:ext>
            </a:extLst>
          </p:cNvPr>
          <p:cNvGrpSpPr>
            <a:grpSpLocks/>
          </p:cNvGrpSpPr>
          <p:nvPr/>
        </p:nvGrpSpPr>
        <p:grpSpPr bwMode="auto">
          <a:xfrm>
            <a:off x="636852" y="4469966"/>
            <a:ext cx="2081475" cy="501413"/>
            <a:chOff x="3880" y="799"/>
            <a:chExt cx="1907" cy="451"/>
          </a:xfrm>
        </p:grpSpPr>
        <p:sp>
          <p:nvSpPr>
            <p:cNvPr id="24" name="Rectangle 38">
              <a:extLst>
                <a:ext uri="{FF2B5EF4-FFF2-40B4-BE49-F238E27FC236}">
                  <a16:creationId xmlns:a16="http://schemas.microsoft.com/office/drawing/2014/main" id="{1A86EAC5-702C-4385-8C82-E46788DA709B}"/>
                </a:ext>
              </a:extLst>
            </p:cNvPr>
            <p:cNvSpPr>
              <a:spLocks noChangeArrowheads="1"/>
            </p:cNvSpPr>
            <p:nvPr/>
          </p:nvSpPr>
          <p:spPr bwMode="auto">
            <a:xfrm>
              <a:off x="3880" y="799"/>
              <a:ext cx="1159"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dirty="0">
                  <a:latin typeface="Meiryo UI" panose="020B0604030504040204" pitchFamily="50" charset="-128"/>
                  <a:ea typeface="Meiryo UI" panose="020B0604030504040204" pitchFamily="50" charset="-128"/>
                </a:rPr>
                <a:t>③ </a:t>
              </a:r>
              <a:r>
                <a:rPr lang="ja-JP" altLang="en-US" sz="750" dirty="0">
                  <a:latin typeface="Meiryo UI" panose="020B0604030504040204" pitchFamily="50" charset="-128"/>
                  <a:ea typeface="Meiryo UI" panose="020B0604030504040204" pitchFamily="50" charset="-128"/>
                </a:rPr>
                <a:t>ダイヤメトラルピッチ　ＤＰ</a:t>
              </a:r>
            </a:p>
          </p:txBody>
        </p:sp>
        <p:grpSp>
          <p:nvGrpSpPr>
            <p:cNvPr id="25" name="Group 39">
              <a:extLst>
                <a:ext uri="{FF2B5EF4-FFF2-40B4-BE49-F238E27FC236}">
                  <a16:creationId xmlns:a16="http://schemas.microsoft.com/office/drawing/2014/main" id="{73AC7A09-1232-42F7-AC5B-7AFB9E6B0383}"/>
                </a:ext>
              </a:extLst>
            </p:cNvPr>
            <p:cNvGrpSpPr>
              <a:grpSpLocks/>
            </p:cNvGrpSpPr>
            <p:nvPr/>
          </p:nvGrpSpPr>
          <p:grpSpPr bwMode="auto">
            <a:xfrm>
              <a:off x="4103" y="1008"/>
              <a:ext cx="1684" cy="242"/>
              <a:chOff x="204" y="2051"/>
              <a:chExt cx="1684" cy="242"/>
            </a:xfrm>
          </p:grpSpPr>
          <p:sp>
            <p:nvSpPr>
              <p:cNvPr id="26" name="Rectangle 40">
                <a:extLst>
                  <a:ext uri="{FF2B5EF4-FFF2-40B4-BE49-F238E27FC236}">
                    <a16:creationId xmlns:a16="http://schemas.microsoft.com/office/drawing/2014/main" id="{6C9DD4CE-F5CC-4FCA-BD8B-BC3B650D8E45}"/>
                  </a:ext>
                </a:extLst>
              </p:cNvPr>
              <p:cNvSpPr>
                <a:spLocks noChangeArrowheads="1"/>
              </p:cNvSpPr>
              <p:nvPr/>
            </p:nvSpPr>
            <p:spPr bwMode="auto">
              <a:xfrm>
                <a:off x="453" y="2189"/>
                <a:ext cx="546"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dirty="0">
                    <a:latin typeface="Meiryo UI" panose="020B0604030504040204" pitchFamily="50" charset="-128"/>
                    <a:ea typeface="Meiryo UI" panose="020B0604030504040204" pitchFamily="50" charset="-128"/>
                  </a:rPr>
                  <a:t> (</a:t>
                </a:r>
                <a:r>
                  <a:rPr lang="ja-JP" altLang="en-US" sz="750" dirty="0">
                    <a:latin typeface="Meiryo UI" panose="020B0604030504040204" pitchFamily="50" charset="-128"/>
                    <a:ea typeface="Meiryo UI" panose="020B0604030504040204" pitchFamily="50" charset="-128"/>
                  </a:rPr>
                  <a:t>ﾋﾟｯﾁ円直径</a:t>
                </a:r>
                <a:r>
                  <a:rPr lang="en-US" altLang="ja-JP" sz="750" dirty="0">
                    <a:latin typeface="Meiryo UI" panose="020B0604030504040204" pitchFamily="50" charset="-128"/>
                    <a:ea typeface="Meiryo UI" panose="020B0604030504040204" pitchFamily="50" charset="-128"/>
                  </a:rPr>
                  <a:t>)</a:t>
                </a:r>
              </a:p>
            </p:txBody>
          </p:sp>
          <p:sp>
            <p:nvSpPr>
              <p:cNvPr id="27" name="Rectangle 41">
                <a:extLst>
                  <a:ext uri="{FF2B5EF4-FFF2-40B4-BE49-F238E27FC236}">
                    <a16:creationId xmlns:a16="http://schemas.microsoft.com/office/drawing/2014/main" id="{E501FDFB-4C4E-4796-851D-EEF08D222525}"/>
                  </a:ext>
                </a:extLst>
              </p:cNvPr>
              <p:cNvSpPr>
                <a:spLocks noChangeArrowheads="1"/>
              </p:cNvSpPr>
              <p:nvPr/>
            </p:nvSpPr>
            <p:spPr bwMode="auto">
              <a:xfrm>
                <a:off x="589" y="2053"/>
                <a:ext cx="253"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dirty="0">
                    <a:latin typeface="Meiryo UI" panose="020B0604030504040204" pitchFamily="50" charset="-128"/>
                    <a:ea typeface="Meiryo UI" panose="020B0604030504040204" pitchFamily="50" charset="-128"/>
                  </a:rPr>
                  <a:t>(</a:t>
                </a:r>
                <a:r>
                  <a:rPr lang="ja-JP" altLang="en-US" sz="750" dirty="0">
                    <a:latin typeface="Meiryo UI" panose="020B0604030504040204" pitchFamily="50" charset="-128"/>
                    <a:ea typeface="Meiryo UI" panose="020B0604030504040204" pitchFamily="50" charset="-128"/>
                  </a:rPr>
                  <a:t>歯数</a:t>
                </a:r>
                <a:r>
                  <a:rPr lang="en-US" altLang="ja-JP" sz="750" dirty="0">
                    <a:latin typeface="Meiryo UI" panose="020B0604030504040204" pitchFamily="50" charset="-128"/>
                    <a:ea typeface="Meiryo UI" panose="020B0604030504040204" pitchFamily="50" charset="-128"/>
                  </a:rPr>
                  <a:t>)</a:t>
                </a:r>
              </a:p>
            </p:txBody>
          </p:sp>
          <p:sp>
            <p:nvSpPr>
              <p:cNvPr id="28" name="Line 42">
                <a:extLst>
                  <a:ext uri="{FF2B5EF4-FFF2-40B4-BE49-F238E27FC236}">
                    <a16:creationId xmlns:a16="http://schemas.microsoft.com/office/drawing/2014/main" id="{B8F6AD03-B5A1-4944-8FDB-137ED4DEB579}"/>
                  </a:ext>
                </a:extLst>
              </p:cNvPr>
              <p:cNvSpPr>
                <a:spLocks noChangeShapeType="1"/>
              </p:cNvSpPr>
              <p:nvPr/>
            </p:nvSpPr>
            <p:spPr bwMode="auto">
              <a:xfrm>
                <a:off x="432" y="2160"/>
                <a:ext cx="634"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750">
                  <a:latin typeface="Meiryo UI" panose="020B0604030504040204" pitchFamily="50" charset="-128"/>
                  <a:ea typeface="Meiryo UI" panose="020B0604030504040204" pitchFamily="50" charset="-128"/>
                </a:endParaRPr>
              </a:p>
            </p:txBody>
          </p:sp>
          <p:sp>
            <p:nvSpPr>
              <p:cNvPr id="29" name="Rectangle 43">
                <a:extLst>
                  <a:ext uri="{FF2B5EF4-FFF2-40B4-BE49-F238E27FC236}">
                    <a16:creationId xmlns:a16="http://schemas.microsoft.com/office/drawing/2014/main" id="{B2BA4FAE-B053-425F-AF9F-9CF7A0B5E219}"/>
                  </a:ext>
                </a:extLst>
              </p:cNvPr>
              <p:cNvSpPr>
                <a:spLocks noChangeArrowheads="1"/>
              </p:cNvSpPr>
              <p:nvPr/>
            </p:nvSpPr>
            <p:spPr bwMode="auto">
              <a:xfrm>
                <a:off x="1315" y="2166"/>
                <a:ext cx="176"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ｄｏ</a:t>
                </a:r>
              </a:p>
            </p:txBody>
          </p:sp>
          <p:sp>
            <p:nvSpPr>
              <p:cNvPr id="30" name="Rectangle 44">
                <a:extLst>
                  <a:ext uri="{FF2B5EF4-FFF2-40B4-BE49-F238E27FC236}">
                    <a16:creationId xmlns:a16="http://schemas.microsoft.com/office/drawing/2014/main" id="{C2631094-81F8-4E48-BC10-9EB38883BB27}"/>
                  </a:ext>
                </a:extLst>
              </p:cNvPr>
              <p:cNvSpPr>
                <a:spLocks noChangeArrowheads="1"/>
              </p:cNvSpPr>
              <p:nvPr/>
            </p:nvSpPr>
            <p:spPr bwMode="auto">
              <a:xfrm>
                <a:off x="1343" y="2051"/>
                <a:ext cx="88"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Ｚ</a:t>
                </a:r>
              </a:p>
            </p:txBody>
          </p:sp>
          <p:sp>
            <p:nvSpPr>
              <p:cNvPr id="31" name="Line 45">
                <a:extLst>
                  <a:ext uri="{FF2B5EF4-FFF2-40B4-BE49-F238E27FC236}">
                    <a16:creationId xmlns:a16="http://schemas.microsoft.com/office/drawing/2014/main" id="{841C7CB8-8660-4B98-A280-69F6A1B2B44E}"/>
                  </a:ext>
                </a:extLst>
              </p:cNvPr>
              <p:cNvSpPr>
                <a:spLocks noChangeShapeType="1"/>
              </p:cNvSpPr>
              <p:nvPr/>
            </p:nvSpPr>
            <p:spPr bwMode="auto">
              <a:xfrm>
                <a:off x="1270" y="2160"/>
                <a:ext cx="227"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750">
                  <a:latin typeface="Meiryo UI" panose="020B0604030504040204" pitchFamily="50" charset="-128"/>
                  <a:ea typeface="Meiryo UI" panose="020B0604030504040204" pitchFamily="50" charset="-128"/>
                </a:endParaRPr>
              </a:p>
            </p:txBody>
          </p:sp>
          <p:sp>
            <p:nvSpPr>
              <p:cNvPr id="32" name="Rectangle 46">
                <a:extLst>
                  <a:ext uri="{FF2B5EF4-FFF2-40B4-BE49-F238E27FC236}">
                    <a16:creationId xmlns:a16="http://schemas.microsoft.com/office/drawing/2014/main" id="{6DE4F5E0-5C0F-4322-A552-C4B0867AA04B}"/>
                  </a:ext>
                </a:extLst>
              </p:cNvPr>
              <p:cNvSpPr>
                <a:spLocks noChangeArrowheads="1"/>
              </p:cNvSpPr>
              <p:nvPr/>
            </p:nvSpPr>
            <p:spPr bwMode="auto">
              <a:xfrm>
                <a:off x="1543" y="2099"/>
                <a:ext cx="345"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a:latin typeface="Meiryo UI" panose="020B0604030504040204" pitchFamily="50" charset="-128"/>
                    <a:ea typeface="Meiryo UI" panose="020B0604030504040204" pitchFamily="50" charset="-128"/>
                  </a:rPr>
                  <a:t>(1/inch)</a:t>
                </a:r>
              </a:p>
            </p:txBody>
          </p:sp>
          <p:sp>
            <p:nvSpPr>
              <p:cNvPr id="33" name="Rectangle 47">
                <a:extLst>
                  <a:ext uri="{FF2B5EF4-FFF2-40B4-BE49-F238E27FC236}">
                    <a16:creationId xmlns:a16="http://schemas.microsoft.com/office/drawing/2014/main" id="{AC63AA52-A3B7-48C3-8583-550C4052B92B}"/>
                  </a:ext>
                </a:extLst>
              </p:cNvPr>
              <p:cNvSpPr>
                <a:spLocks noChangeArrowheads="1"/>
              </p:cNvSpPr>
              <p:nvPr/>
            </p:nvSpPr>
            <p:spPr bwMode="auto">
              <a:xfrm>
                <a:off x="1157" y="2098"/>
                <a:ext cx="88"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a:t>
                </a:r>
              </a:p>
            </p:txBody>
          </p:sp>
          <p:sp>
            <p:nvSpPr>
              <p:cNvPr id="34" name="Rectangle 48">
                <a:extLst>
                  <a:ext uri="{FF2B5EF4-FFF2-40B4-BE49-F238E27FC236}">
                    <a16:creationId xmlns:a16="http://schemas.microsoft.com/office/drawing/2014/main" id="{B4F62842-0811-40D6-86A3-760CCF586893}"/>
                  </a:ext>
                </a:extLst>
              </p:cNvPr>
              <p:cNvSpPr>
                <a:spLocks noChangeArrowheads="1"/>
              </p:cNvSpPr>
              <p:nvPr/>
            </p:nvSpPr>
            <p:spPr bwMode="auto">
              <a:xfrm>
                <a:off x="204" y="2098"/>
                <a:ext cx="206"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Ｐ ＝</a:t>
                </a:r>
              </a:p>
            </p:txBody>
          </p:sp>
        </p:grpSp>
      </p:grpSp>
      <p:pic>
        <p:nvPicPr>
          <p:cNvPr id="35" name="図 34">
            <a:extLst>
              <a:ext uri="{FF2B5EF4-FFF2-40B4-BE49-F238E27FC236}">
                <a16:creationId xmlns:a16="http://schemas.microsoft.com/office/drawing/2014/main" id="{1B18D9DD-9EFB-4EA4-AD2F-F82CFA3223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194017" y="1556146"/>
            <a:ext cx="1998222" cy="1026115"/>
          </a:xfrm>
          <a:prstGeom prst="rect">
            <a:avLst/>
          </a:prstGeom>
        </p:spPr>
      </p:pic>
      <p:grpSp>
        <p:nvGrpSpPr>
          <p:cNvPr id="2" name="グループ化 1">
            <a:extLst>
              <a:ext uri="{FF2B5EF4-FFF2-40B4-BE49-F238E27FC236}">
                <a16:creationId xmlns:a16="http://schemas.microsoft.com/office/drawing/2014/main" id="{55ACBB60-3514-48EC-8919-592BF5A811ED}"/>
              </a:ext>
            </a:extLst>
          </p:cNvPr>
          <p:cNvGrpSpPr/>
          <p:nvPr/>
        </p:nvGrpSpPr>
        <p:grpSpPr>
          <a:xfrm>
            <a:off x="3142519" y="3730524"/>
            <a:ext cx="532031" cy="244735"/>
            <a:chOff x="3068647" y="3705709"/>
            <a:chExt cx="532031" cy="244735"/>
          </a:xfrm>
        </p:grpSpPr>
        <p:cxnSp>
          <p:nvCxnSpPr>
            <p:cNvPr id="37" name="直線コネクタ 36">
              <a:extLst>
                <a:ext uri="{FF2B5EF4-FFF2-40B4-BE49-F238E27FC236}">
                  <a16:creationId xmlns:a16="http://schemas.microsoft.com/office/drawing/2014/main" id="{BCD74BA3-C702-47A2-A827-5293A1D55794}"/>
                </a:ext>
              </a:extLst>
            </p:cNvPr>
            <p:cNvCxnSpPr/>
            <p:nvPr/>
          </p:nvCxnSpPr>
          <p:spPr>
            <a:xfrm>
              <a:off x="3068647" y="3828076"/>
              <a:ext cx="5320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F53DF013-DE7B-41BC-82C6-79019D73267F}"/>
                </a:ext>
              </a:extLst>
            </p:cNvPr>
            <p:cNvSpPr/>
            <p:nvPr/>
          </p:nvSpPr>
          <p:spPr>
            <a:xfrm>
              <a:off x="3120151" y="3705709"/>
              <a:ext cx="433023" cy="113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ja-JP" sz="900" dirty="0">
                  <a:ln w="0"/>
                  <a:solidFill>
                    <a:schemeClr val="tx1"/>
                  </a:solidFill>
                  <a:latin typeface="Arial monospaced for SAP" panose="020B0609020202030204" pitchFamily="49" charset="0"/>
                  <a:ea typeface="Meiryo UI" panose="020B0604030504040204" pitchFamily="50" charset="-128"/>
                </a:rPr>
                <a:t>π</a:t>
              </a:r>
              <a:r>
                <a:rPr kumimoji="1" lang="ja-JP" altLang="en-US" sz="900" dirty="0" err="1">
                  <a:ln w="0"/>
                  <a:solidFill>
                    <a:schemeClr val="tx1"/>
                  </a:solidFill>
                  <a:latin typeface="Arial monospaced for SAP" panose="020B0609020202030204" pitchFamily="49" charset="0"/>
                  <a:ea typeface="Meiryo UI" panose="020B0604030504040204" pitchFamily="50" charset="-128"/>
                </a:rPr>
                <a:t>ｍ</a:t>
              </a:r>
              <a:endParaRPr kumimoji="1" lang="en-US" altLang="ja-JP" sz="900" dirty="0">
                <a:ln w="0"/>
                <a:solidFill>
                  <a:schemeClr val="tx1"/>
                </a:solidFill>
                <a:latin typeface="Arial monospaced for SAP" panose="020B0609020202030204" pitchFamily="49" charset="0"/>
                <a:ea typeface="Meiryo UI" panose="020B0604030504040204" pitchFamily="50" charset="-128"/>
              </a:endParaRPr>
            </a:p>
          </p:txBody>
        </p:sp>
        <p:sp>
          <p:nvSpPr>
            <p:cNvPr id="39" name="正方形/長方形 38">
              <a:extLst>
                <a:ext uri="{FF2B5EF4-FFF2-40B4-BE49-F238E27FC236}">
                  <a16:creationId xmlns:a16="http://schemas.microsoft.com/office/drawing/2014/main" id="{B4E56B92-D510-45C5-91B7-34250253656C}"/>
                </a:ext>
              </a:extLst>
            </p:cNvPr>
            <p:cNvSpPr/>
            <p:nvPr/>
          </p:nvSpPr>
          <p:spPr>
            <a:xfrm>
              <a:off x="3118151" y="3836598"/>
              <a:ext cx="433023" cy="113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ja-JP" sz="825" dirty="0">
                  <a:ln w="0"/>
                  <a:solidFill>
                    <a:schemeClr val="tx1"/>
                  </a:solidFill>
                  <a:latin typeface="Meiryo UI" panose="020B0604030504040204" pitchFamily="50" charset="-128"/>
                  <a:ea typeface="Meiryo UI" panose="020B0604030504040204" pitchFamily="50" charset="-128"/>
                </a:rPr>
                <a:t>2</a:t>
              </a:r>
            </a:p>
          </p:txBody>
        </p:sp>
      </p:grpSp>
      <p:graphicFrame>
        <p:nvGraphicFramePr>
          <p:cNvPr id="40" name="表 39">
            <a:extLst>
              <a:ext uri="{FF2B5EF4-FFF2-40B4-BE49-F238E27FC236}">
                <a16:creationId xmlns:a16="http://schemas.microsoft.com/office/drawing/2014/main" id="{19C171A2-F1E7-4A21-94DE-DBB8B1E0AC55}"/>
              </a:ext>
            </a:extLst>
          </p:cNvPr>
          <p:cNvGraphicFramePr>
            <a:graphicFrameLocks noGrp="1"/>
          </p:cNvGraphicFramePr>
          <p:nvPr>
            <p:extLst>
              <p:ext uri="{D42A27DB-BD31-4B8C-83A1-F6EECF244321}">
                <p14:modId xmlns:p14="http://schemas.microsoft.com/office/powerpoint/2010/main" val="989958772"/>
              </p:ext>
            </p:extLst>
          </p:nvPr>
        </p:nvGraphicFramePr>
        <p:xfrm>
          <a:off x="5417459" y="500082"/>
          <a:ext cx="3694909" cy="2122938"/>
        </p:xfrm>
        <a:graphic>
          <a:graphicData uri="http://schemas.openxmlformats.org/drawingml/2006/table">
            <a:tbl>
              <a:tblPr firstRow="1" bandRow="1">
                <a:tableStyleId>{5C22544A-7EE6-4342-B048-85BDC9FD1C3A}</a:tableStyleId>
              </a:tblPr>
              <a:tblGrid>
                <a:gridCol w="3694909">
                  <a:extLst>
                    <a:ext uri="{9D8B030D-6E8A-4147-A177-3AD203B41FA5}">
                      <a16:colId xmlns:a16="http://schemas.microsoft.com/office/drawing/2014/main" val="2635608565"/>
                    </a:ext>
                  </a:extLst>
                </a:gridCol>
              </a:tblGrid>
              <a:tr h="630326">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歯車の直径</a:t>
                      </a:r>
                      <a:r>
                        <a:rPr kumimoji="1" lang="en-US" altLang="ja-JP" sz="800" b="0" dirty="0">
                          <a:solidFill>
                            <a:schemeClr val="tx1"/>
                          </a:solidFill>
                          <a:latin typeface="Meiryo UI" panose="020B0604030504040204" pitchFamily="50" charset="-128"/>
                          <a:ea typeface="Meiryo UI" panose="020B0604030504040204" pitchFamily="50" charset="-128"/>
                        </a:rPr>
                        <a:t>(</a:t>
                      </a:r>
                      <a:r>
                        <a:rPr kumimoji="1" lang="ja-JP" altLang="en-US" sz="800" b="0" dirty="0">
                          <a:solidFill>
                            <a:schemeClr val="tx1"/>
                          </a:solidFill>
                          <a:latin typeface="Meiryo UI" panose="020B0604030504040204" pitchFamily="50" charset="-128"/>
                          <a:ea typeface="Meiryo UI" panose="020B0604030504040204" pitchFamily="50" charset="-128"/>
                        </a:rPr>
                        <a:t>大きさ）</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歯車の大きさは、基準円直径（ｄ）が基準となります。</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基準円を基準として、ピッチ、歯厚、歯たけ、歯末のたけ、歯元のたけが決まります</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基準円直径</a:t>
                      </a:r>
                      <a:r>
                        <a:rPr kumimoji="1" lang="en-US" altLang="ja-JP" sz="800" b="0" dirty="0">
                          <a:solidFill>
                            <a:schemeClr val="tx1"/>
                          </a:solidFill>
                          <a:latin typeface="Meiryo UI" panose="020B0604030504040204" pitchFamily="50" charset="-128"/>
                          <a:ea typeface="Meiryo UI" panose="020B0604030504040204" pitchFamily="50" charset="-128"/>
                        </a:rPr>
                        <a:t>(d)</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9258100"/>
                  </a:ext>
                </a:extLst>
              </a:tr>
              <a:tr h="1444758">
                <a:tc>
                  <a:txBody>
                    <a:bodyPr/>
                    <a:lstStyle/>
                    <a:p>
                      <a:r>
                        <a:rPr kumimoji="1" lang="en-US" altLang="ja-JP" sz="800" b="0" dirty="0">
                          <a:solidFill>
                            <a:schemeClr val="tx1"/>
                          </a:solidFill>
                          <a:latin typeface="Meiryo UI" panose="020B0604030504040204" pitchFamily="50" charset="-128"/>
                          <a:ea typeface="Meiryo UI" panose="020B0604030504040204" pitchFamily="50" charset="-128"/>
                        </a:rPr>
                        <a:t>d=</a:t>
                      </a:r>
                      <a:r>
                        <a:rPr kumimoji="1" lang="en-US" altLang="ja-JP" sz="800" b="0" dirty="0" err="1">
                          <a:solidFill>
                            <a:schemeClr val="tx1"/>
                          </a:solidFill>
                          <a:latin typeface="Meiryo UI" panose="020B0604030504040204" pitchFamily="50" charset="-128"/>
                          <a:ea typeface="Meiryo UI" panose="020B0604030504040204" pitchFamily="50" charset="-128"/>
                        </a:rPr>
                        <a:t>zm</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歯先円直径（</a:t>
                      </a:r>
                      <a:r>
                        <a:rPr kumimoji="1" lang="en-US" altLang="ja-JP" sz="800" b="0" dirty="0">
                          <a:solidFill>
                            <a:schemeClr val="tx1"/>
                          </a:solidFill>
                          <a:latin typeface="Meiryo UI" panose="020B0604030504040204" pitchFamily="50" charset="-128"/>
                          <a:ea typeface="Meiryo UI" panose="020B0604030504040204" pitchFamily="50" charset="-128"/>
                        </a:rPr>
                        <a:t>da</a:t>
                      </a:r>
                      <a:r>
                        <a:rPr kumimoji="1" lang="ja-JP" altLang="en-US" sz="800" b="0" dirty="0">
                          <a:solidFill>
                            <a:schemeClr val="tx1"/>
                          </a:solidFill>
                          <a:latin typeface="Meiryo UI" panose="020B0604030504040204" pitchFamily="50" charset="-128"/>
                          <a:ea typeface="Meiryo UI" panose="020B0604030504040204" pitchFamily="50" charset="-128"/>
                        </a:rPr>
                        <a:t>）</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en-US" altLang="ja-JP" sz="800" b="0" dirty="0">
                          <a:solidFill>
                            <a:schemeClr val="tx1"/>
                          </a:solidFill>
                          <a:latin typeface="Meiryo UI" panose="020B0604030504040204" pitchFamily="50" charset="-128"/>
                          <a:ea typeface="Meiryo UI" panose="020B0604030504040204" pitchFamily="50" charset="-128"/>
                        </a:rPr>
                        <a:t>da=</a:t>
                      </a:r>
                      <a:r>
                        <a:rPr kumimoji="1" lang="ja-JP" altLang="en-US" sz="800" b="0" dirty="0">
                          <a:solidFill>
                            <a:schemeClr val="tx1"/>
                          </a:solidFill>
                          <a:latin typeface="Meiryo UI" panose="020B0604030504040204" pitchFamily="50" charset="-128"/>
                          <a:ea typeface="Meiryo UI" panose="020B0604030504040204" pitchFamily="50" charset="-128"/>
                        </a:rPr>
                        <a:t>ｄ＋２ｍ</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歯底円直径（</a:t>
                      </a:r>
                      <a:r>
                        <a:rPr kumimoji="1" lang="en-US" altLang="ja-JP" sz="800" b="0" dirty="0">
                          <a:solidFill>
                            <a:schemeClr val="tx1"/>
                          </a:solidFill>
                          <a:latin typeface="Meiryo UI" panose="020B0604030504040204" pitchFamily="50" charset="-128"/>
                          <a:ea typeface="Meiryo UI" panose="020B0604030504040204" pitchFamily="50" charset="-128"/>
                        </a:rPr>
                        <a:t>df)</a:t>
                      </a:r>
                    </a:p>
                    <a:p>
                      <a:r>
                        <a:rPr kumimoji="1" lang="en-US" altLang="ja-JP" sz="800" b="0" dirty="0">
                          <a:solidFill>
                            <a:schemeClr val="tx1"/>
                          </a:solidFill>
                          <a:latin typeface="Meiryo UI" panose="020B0604030504040204" pitchFamily="50" charset="-128"/>
                          <a:ea typeface="Meiryo UI" panose="020B0604030504040204" pitchFamily="50" charset="-128"/>
                        </a:rPr>
                        <a:t>df=d-2.5m</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5133447"/>
                  </a:ext>
                </a:extLst>
              </a:tr>
            </a:tbl>
          </a:graphicData>
        </a:graphic>
      </p:graphicFrame>
      <p:pic>
        <p:nvPicPr>
          <p:cNvPr id="41" name="図 40">
            <a:extLst>
              <a:ext uri="{FF2B5EF4-FFF2-40B4-BE49-F238E27FC236}">
                <a16:creationId xmlns:a16="http://schemas.microsoft.com/office/drawing/2014/main" id="{ED0D4CB7-9737-41AB-8A3D-2DDF334CEE4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45250" y="867865"/>
            <a:ext cx="1961558" cy="1664352"/>
          </a:xfrm>
          <a:prstGeom prst="rect">
            <a:avLst/>
          </a:prstGeom>
        </p:spPr>
      </p:pic>
      <p:graphicFrame>
        <p:nvGraphicFramePr>
          <p:cNvPr id="42" name="表 41">
            <a:extLst>
              <a:ext uri="{FF2B5EF4-FFF2-40B4-BE49-F238E27FC236}">
                <a16:creationId xmlns:a16="http://schemas.microsoft.com/office/drawing/2014/main" id="{2F364B4E-5A4B-4530-B20B-6C24FF844082}"/>
              </a:ext>
            </a:extLst>
          </p:cNvPr>
          <p:cNvGraphicFramePr>
            <a:graphicFrameLocks noGrp="1"/>
          </p:cNvGraphicFramePr>
          <p:nvPr>
            <p:extLst>
              <p:ext uri="{D42A27DB-BD31-4B8C-83A1-F6EECF244321}">
                <p14:modId xmlns:p14="http://schemas.microsoft.com/office/powerpoint/2010/main" val="3190821584"/>
              </p:ext>
            </p:extLst>
          </p:nvPr>
        </p:nvGraphicFramePr>
        <p:xfrm>
          <a:off x="5406985" y="2509401"/>
          <a:ext cx="3715856" cy="2346343"/>
        </p:xfrm>
        <a:graphic>
          <a:graphicData uri="http://schemas.openxmlformats.org/drawingml/2006/table">
            <a:tbl>
              <a:tblPr firstRow="1" bandRow="1">
                <a:tableStyleId>{5C22544A-7EE6-4342-B048-85BDC9FD1C3A}</a:tableStyleId>
              </a:tblPr>
              <a:tblGrid>
                <a:gridCol w="3715856">
                  <a:extLst>
                    <a:ext uri="{9D8B030D-6E8A-4147-A177-3AD203B41FA5}">
                      <a16:colId xmlns:a16="http://schemas.microsoft.com/office/drawing/2014/main" val="2635608565"/>
                    </a:ext>
                  </a:extLst>
                </a:gridCol>
              </a:tblGrid>
              <a:tr h="886126">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中心距離とバックラッシ</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一対の歯車の基準円が接するようにかみ合う時、中心距離は２つの基準円直径の半分となる</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中心距離</a:t>
                      </a:r>
                      <a:r>
                        <a:rPr kumimoji="1" lang="en-US" altLang="ja-JP" sz="800" b="0" dirty="0">
                          <a:solidFill>
                            <a:schemeClr val="tx1"/>
                          </a:solidFill>
                          <a:latin typeface="Meiryo UI" panose="020B0604030504040204" pitchFamily="50" charset="-128"/>
                          <a:ea typeface="Meiryo UI" panose="020B0604030504040204" pitchFamily="50" charset="-128"/>
                        </a:rPr>
                        <a:t>(a)</a:t>
                      </a: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en-US" altLang="ja-JP" sz="800" b="0" dirty="0">
                          <a:solidFill>
                            <a:schemeClr val="tx1"/>
                          </a:solidFill>
                          <a:latin typeface="Meiryo UI" panose="020B0604030504040204" pitchFamily="50" charset="-128"/>
                          <a:ea typeface="Meiryo UI" panose="020B0604030504040204" pitchFamily="50" charset="-128"/>
                        </a:rPr>
                        <a:t>a=</a:t>
                      </a:r>
                    </a:p>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9258100"/>
                  </a:ext>
                </a:extLst>
              </a:tr>
              <a:tr h="1302403">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歯車のかみ合い時、スムーズにかみ合うにはバックラッシ（歯面間の遊び）が大切です</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バックラッシとは一対の歯車をかみ合わせたときの歯面間の遊びのことです</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歯車対には歯たけ方向にも隙間（遊び）があります。これを頂</a:t>
                      </a:r>
                      <a:r>
                        <a:rPr kumimoji="1" lang="ja-JP" altLang="en-US" sz="800" b="0" dirty="0" err="1">
                          <a:solidFill>
                            <a:schemeClr val="tx1"/>
                          </a:solidFill>
                          <a:latin typeface="Meiryo UI" panose="020B0604030504040204" pitchFamily="50" charset="-128"/>
                          <a:ea typeface="Meiryo UI" panose="020B0604030504040204" pitchFamily="50" charset="-128"/>
                        </a:rPr>
                        <a:t>げ</a:t>
                      </a:r>
                      <a:r>
                        <a:rPr kumimoji="1" lang="ja-JP" altLang="en-US" sz="800" b="0" dirty="0">
                          <a:solidFill>
                            <a:schemeClr val="tx1"/>
                          </a:solidFill>
                          <a:latin typeface="Meiryo UI" panose="020B0604030504040204" pitchFamily="50" charset="-128"/>
                          <a:ea typeface="Meiryo UI" panose="020B0604030504040204" pitchFamily="50" charset="-128"/>
                        </a:rPr>
                        <a:t>き（クリアランス）といいます。頂げき（ｃ）は歯車の歯元のたけと相手歯車の歯末のたけの差です</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頂</a:t>
                      </a:r>
                      <a:r>
                        <a:rPr kumimoji="1" lang="ja-JP" altLang="en-US" sz="800" b="0" dirty="0" err="1">
                          <a:solidFill>
                            <a:schemeClr val="tx1"/>
                          </a:solidFill>
                          <a:latin typeface="Meiryo UI" panose="020B0604030504040204" pitchFamily="50" charset="-128"/>
                          <a:ea typeface="Meiryo UI" panose="020B0604030504040204" pitchFamily="50" charset="-128"/>
                        </a:rPr>
                        <a:t>げ</a:t>
                      </a:r>
                      <a:r>
                        <a:rPr kumimoji="1" lang="ja-JP" altLang="en-US" sz="800" b="0" dirty="0">
                          <a:solidFill>
                            <a:schemeClr val="tx1"/>
                          </a:solidFill>
                          <a:latin typeface="Meiryo UI" panose="020B0604030504040204" pitchFamily="50" charset="-128"/>
                          <a:ea typeface="Meiryo UI" panose="020B0604030504040204" pitchFamily="50" charset="-128"/>
                        </a:rPr>
                        <a:t>き（ｃ）</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en-US" altLang="ja-JP" sz="800" b="0" dirty="0">
                          <a:solidFill>
                            <a:schemeClr val="tx1"/>
                          </a:solidFill>
                          <a:latin typeface="Meiryo UI" panose="020B0604030504040204" pitchFamily="50" charset="-128"/>
                          <a:ea typeface="Meiryo UI" panose="020B0604030504040204" pitchFamily="50" charset="-128"/>
                        </a:rPr>
                        <a:t>c=1.25m-1.00m=0.25m</a:t>
                      </a:r>
                    </a:p>
                    <a:p>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5133447"/>
                  </a:ext>
                </a:extLst>
              </a:tr>
            </a:tbl>
          </a:graphicData>
        </a:graphic>
      </p:graphicFrame>
      <p:grpSp>
        <p:nvGrpSpPr>
          <p:cNvPr id="43" name="グループ化 42">
            <a:extLst>
              <a:ext uri="{FF2B5EF4-FFF2-40B4-BE49-F238E27FC236}">
                <a16:creationId xmlns:a16="http://schemas.microsoft.com/office/drawing/2014/main" id="{01ED0002-F8E4-45DC-84E0-2186CA2D5320}"/>
              </a:ext>
            </a:extLst>
          </p:cNvPr>
          <p:cNvGrpSpPr/>
          <p:nvPr/>
        </p:nvGrpSpPr>
        <p:grpSpPr>
          <a:xfrm>
            <a:off x="5793610" y="3231806"/>
            <a:ext cx="671413" cy="247364"/>
            <a:chOff x="4325602" y="4428269"/>
            <a:chExt cx="1153926" cy="445007"/>
          </a:xfrm>
        </p:grpSpPr>
        <p:cxnSp>
          <p:nvCxnSpPr>
            <p:cNvPr id="44" name="直線コネクタ 43">
              <a:extLst>
                <a:ext uri="{FF2B5EF4-FFF2-40B4-BE49-F238E27FC236}">
                  <a16:creationId xmlns:a16="http://schemas.microsoft.com/office/drawing/2014/main" id="{0D26D242-9694-4B8B-9365-C9F18F0E0AD1}"/>
                </a:ext>
              </a:extLst>
            </p:cNvPr>
            <p:cNvCxnSpPr/>
            <p:nvPr/>
          </p:nvCxnSpPr>
          <p:spPr>
            <a:xfrm>
              <a:off x="4501345" y="4653136"/>
              <a:ext cx="9143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04CECE53-2799-4388-8A6F-FA2D3E57E574}"/>
                </a:ext>
              </a:extLst>
            </p:cNvPr>
            <p:cNvSpPr/>
            <p:nvPr/>
          </p:nvSpPr>
          <p:spPr>
            <a:xfrm>
              <a:off x="4325602" y="4428269"/>
              <a:ext cx="1153926" cy="2048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ja-JP" sz="900" dirty="0">
                  <a:ln w="0"/>
                  <a:solidFill>
                    <a:schemeClr val="tx1"/>
                  </a:solidFill>
                  <a:latin typeface="Meiryo UI" panose="020B0604030504040204" pitchFamily="50" charset="-128"/>
                  <a:ea typeface="Meiryo UI" panose="020B0604030504040204" pitchFamily="50" charset="-128"/>
                </a:rPr>
                <a:t>(d1+d2)</a:t>
              </a:r>
            </a:p>
          </p:txBody>
        </p:sp>
        <p:sp>
          <p:nvSpPr>
            <p:cNvPr id="46" name="正方形/長方形 45">
              <a:extLst>
                <a:ext uri="{FF2B5EF4-FFF2-40B4-BE49-F238E27FC236}">
                  <a16:creationId xmlns:a16="http://schemas.microsoft.com/office/drawing/2014/main" id="{EA220D13-B04C-4C8A-ABFC-8443055472A7}"/>
                </a:ext>
              </a:extLst>
            </p:cNvPr>
            <p:cNvSpPr/>
            <p:nvPr/>
          </p:nvSpPr>
          <p:spPr>
            <a:xfrm>
              <a:off x="4586425" y="4668467"/>
              <a:ext cx="744216" cy="2048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ja-JP" sz="825" dirty="0">
                  <a:ln w="0"/>
                  <a:solidFill>
                    <a:schemeClr val="tx1"/>
                  </a:solidFill>
                  <a:latin typeface="Meiryo UI" panose="020B0604030504040204" pitchFamily="50" charset="-128"/>
                  <a:ea typeface="Meiryo UI" panose="020B0604030504040204" pitchFamily="50" charset="-128"/>
                </a:rPr>
                <a:t>2</a:t>
              </a:r>
            </a:p>
          </p:txBody>
        </p:sp>
      </p:grpSp>
      <p:pic>
        <p:nvPicPr>
          <p:cNvPr id="47" name="図 46">
            <a:extLst>
              <a:ext uri="{FF2B5EF4-FFF2-40B4-BE49-F238E27FC236}">
                <a16:creationId xmlns:a16="http://schemas.microsoft.com/office/drawing/2014/main" id="{1FB81637-AB7B-485A-BE43-ED52725E264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56514" y="2796928"/>
            <a:ext cx="1353798" cy="668873"/>
          </a:xfrm>
          <a:prstGeom prst="rect">
            <a:avLst/>
          </a:prstGeom>
        </p:spPr>
      </p:pic>
      <p:pic>
        <p:nvPicPr>
          <p:cNvPr id="48" name="図 47">
            <a:extLst>
              <a:ext uri="{FF2B5EF4-FFF2-40B4-BE49-F238E27FC236}">
                <a16:creationId xmlns:a16="http://schemas.microsoft.com/office/drawing/2014/main" id="{DA0B2EDD-28D6-4929-9BF3-CBE1B153DAAA}"/>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239486" y="4086029"/>
            <a:ext cx="1845331" cy="885350"/>
          </a:xfrm>
          <a:prstGeom prst="rect">
            <a:avLst/>
          </a:prstGeom>
        </p:spPr>
      </p:pic>
    </p:spTree>
    <p:extLst>
      <p:ext uri="{BB962C8B-B14F-4D97-AF65-F5344CB8AC3E}">
        <p14:creationId xmlns:p14="http://schemas.microsoft.com/office/powerpoint/2010/main" val="278211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135180" y="194280"/>
            <a:ext cx="6821170" cy="225379"/>
          </a:xfrm>
        </p:spPr>
        <p:txBody>
          <a:bodyPr/>
          <a:lstStyle/>
          <a:p>
            <a:r>
              <a:rPr kumimoji="1" lang="ja-JP" altLang="en-US" dirty="0"/>
              <a:t>歯車の精度</a:t>
            </a:r>
          </a:p>
        </p:txBody>
      </p:sp>
      <p:sp>
        <p:nvSpPr>
          <p:cNvPr id="4" name="スライド番号プレースホルダー 3"/>
          <p:cNvSpPr>
            <a:spLocks noGrp="1"/>
          </p:cNvSpPr>
          <p:nvPr>
            <p:ph type="sldNum" sz="quarter" idx="12"/>
          </p:nvPr>
        </p:nvSpPr>
        <p:spPr>
          <a:xfrm>
            <a:off x="8504194" y="176781"/>
            <a:ext cx="534202" cy="273844"/>
          </a:xfrm>
        </p:spPr>
        <p:txBody>
          <a:bodyPr/>
          <a:lstStyle/>
          <a:p>
            <a:fld id="{A3D2805E-6D50-43BA-8D18-41ECB12575F8}" type="slidenum">
              <a:rPr kumimoji="1" lang="ja-JP" altLang="en-US" smtClean="0"/>
              <a:pPr/>
              <a:t>8</a:t>
            </a:fld>
            <a:endParaRPr kumimoji="1" lang="ja-JP" altLang="en-US" dirty="0"/>
          </a:p>
        </p:txBody>
      </p:sp>
      <p:pic>
        <p:nvPicPr>
          <p:cNvPr id="8" name="図 7">
            <a:extLst>
              <a:ext uri="{FF2B5EF4-FFF2-40B4-BE49-F238E27FC236}">
                <a16:creationId xmlns:a16="http://schemas.microsoft.com/office/drawing/2014/main" id="{2542257C-DA9A-432F-9532-7E63665F00B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31569" y="2245969"/>
            <a:ext cx="878435" cy="1032890"/>
          </a:xfrm>
          <a:prstGeom prst="rect">
            <a:avLst/>
          </a:prstGeom>
        </p:spPr>
      </p:pic>
      <p:graphicFrame>
        <p:nvGraphicFramePr>
          <p:cNvPr id="11" name="表 10">
            <a:extLst>
              <a:ext uri="{FF2B5EF4-FFF2-40B4-BE49-F238E27FC236}">
                <a16:creationId xmlns:a16="http://schemas.microsoft.com/office/drawing/2014/main" id="{F31BEC3C-B301-4412-9D2E-613741B6F453}"/>
              </a:ext>
            </a:extLst>
          </p:cNvPr>
          <p:cNvGraphicFramePr>
            <a:graphicFrameLocks noGrp="1"/>
          </p:cNvGraphicFramePr>
          <p:nvPr>
            <p:extLst>
              <p:ext uri="{D42A27DB-BD31-4B8C-83A1-F6EECF244321}">
                <p14:modId xmlns:p14="http://schemas.microsoft.com/office/powerpoint/2010/main" val="2211848442"/>
              </p:ext>
            </p:extLst>
          </p:nvPr>
        </p:nvGraphicFramePr>
        <p:xfrm>
          <a:off x="50521" y="526427"/>
          <a:ext cx="3861000" cy="1485900"/>
        </p:xfrm>
        <a:graphic>
          <a:graphicData uri="http://schemas.openxmlformats.org/drawingml/2006/table">
            <a:tbl>
              <a:tblPr firstRow="1" bandRow="1">
                <a:tableStyleId>{5C22544A-7EE6-4342-B048-85BDC9FD1C3A}</a:tableStyleId>
              </a:tblPr>
              <a:tblGrid>
                <a:gridCol w="2619000">
                  <a:extLst>
                    <a:ext uri="{9D8B030D-6E8A-4147-A177-3AD203B41FA5}">
                      <a16:colId xmlns:a16="http://schemas.microsoft.com/office/drawing/2014/main" val="2807613632"/>
                    </a:ext>
                  </a:extLst>
                </a:gridCol>
                <a:gridCol w="297000">
                  <a:extLst>
                    <a:ext uri="{9D8B030D-6E8A-4147-A177-3AD203B41FA5}">
                      <a16:colId xmlns:a16="http://schemas.microsoft.com/office/drawing/2014/main" val="1863020424"/>
                    </a:ext>
                  </a:extLst>
                </a:gridCol>
                <a:gridCol w="945000">
                  <a:extLst>
                    <a:ext uri="{9D8B030D-6E8A-4147-A177-3AD203B41FA5}">
                      <a16:colId xmlns:a16="http://schemas.microsoft.com/office/drawing/2014/main" val="888932565"/>
                    </a:ext>
                  </a:extLst>
                </a:gridCol>
              </a:tblGrid>
              <a:tr h="251460">
                <a:tc gridSpan="3">
                  <a:txBody>
                    <a:bodyPr/>
                    <a:lstStyle/>
                    <a:p>
                      <a:r>
                        <a:rPr kumimoji="1" lang="ja-JP" altLang="en-US" sz="1200" b="0" dirty="0">
                          <a:solidFill>
                            <a:schemeClr val="tx1"/>
                          </a:solidFill>
                          <a:latin typeface="Meiryo UI" panose="020B0604030504040204" pitchFamily="50" charset="-128"/>
                          <a:ea typeface="Meiryo UI" panose="020B0604030504040204" pitchFamily="50" charset="-128"/>
                        </a:rPr>
                        <a:t>高精度な歯車とは形状誤差が少ない歯車</a:t>
                      </a:r>
                    </a:p>
                  </a:txBody>
                  <a:tcPr marL="68580" marR="68580" marT="34290" marB="3429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852146332"/>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インボリュート歯形の正確さ</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歯形精度</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0503486"/>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歯面歯す</a:t>
                      </a:r>
                      <a:r>
                        <a:rPr kumimoji="1" lang="ja-JP" altLang="en-US" sz="900" dirty="0" err="1">
                          <a:solidFill>
                            <a:schemeClr val="tx1"/>
                          </a:solidFill>
                          <a:latin typeface="Meiryo UI" panose="020B0604030504040204" pitchFamily="50" charset="-128"/>
                          <a:ea typeface="Meiryo UI" panose="020B0604030504040204" pitchFamily="50" charset="-128"/>
                        </a:rPr>
                        <a:t>じの</a:t>
                      </a:r>
                      <a:r>
                        <a:rPr kumimoji="1" lang="ja-JP" altLang="en-US" sz="900" dirty="0">
                          <a:solidFill>
                            <a:schemeClr val="tx1"/>
                          </a:solidFill>
                          <a:latin typeface="Meiryo UI" panose="020B0604030504040204" pitchFamily="50" charset="-128"/>
                          <a:ea typeface="Meiryo UI" panose="020B0604030504040204" pitchFamily="50" charset="-128"/>
                        </a:rPr>
                        <a:t>正確さ</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歯す</a:t>
                      </a:r>
                      <a:r>
                        <a:rPr kumimoji="1" lang="ja-JP" altLang="en-US" sz="900" dirty="0" err="1">
                          <a:solidFill>
                            <a:schemeClr val="tx1"/>
                          </a:solidFill>
                          <a:latin typeface="Meiryo UI" panose="020B0604030504040204" pitchFamily="50" charset="-128"/>
                          <a:ea typeface="Meiryo UI" panose="020B0604030504040204" pitchFamily="50" charset="-128"/>
                        </a:rPr>
                        <a:t>じ</a:t>
                      </a:r>
                      <a:r>
                        <a:rPr kumimoji="1" lang="ja-JP" altLang="en-US" sz="900" dirty="0">
                          <a:solidFill>
                            <a:schemeClr val="tx1"/>
                          </a:solidFill>
                          <a:latin typeface="Meiryo UI" panose="020B0604030504040204" pitchFamily="50" charset="-128"/>
                          <a:ea typeface="Meiryo UI" panose="020B0604030504040204" pitchFamily="50" charset="-128"/>
                        </a:rPr>
                        <a:t>精度</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1911827"/>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歯</a:t>
                      </a:r>
                      <a:r>
                        <a:rPr kumimoji="1" lang="en-US" altLang="ja-JP" sz="900" dirty="0">
                          <a:solidFill>
                            <a:schemeClr val="tx1"/>
                          </a:solidFill>
                          <a:latin typeface="Meiryo UI" panose="020B0604030504040204" pitchFamily="50" charset="-128"/>
                          <a:ea typeface="Meiryo UI" panose="020B0604030504040204" pitchFamily="50" charset="-128"/>
                        </a:rPr>
                        <a:t>/</a:t>
                      </a:r>
                      <a:r>
                        <a:rPr kumimoji="1" lang="ja-JP" altLang="en-US" sz="900" dirty="0">
                          <a:solidFill>
                            <a:schemeClr val="tx1"/>
                          </a:solidFill>
                          <a:latin typeface="Meiryo UI" panose="020B0604030504040204" pitchFamily="50" charset="-128"/>
                          <a:ea typeface="Meiryo UI" panose="020B0604030504040204" pitchFamily="50" charset="-128"/>
                        </a:rPr>
                        <a:t>歯溝の位置の正確さ</a:t>
                      </a:r>
                    </a:p>
                  </a:txBody>
                  <a:tcPr marL="68580" marR="68580" marT="34290" marB="3429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sz="90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90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7869289"/>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・歯の割出し精度</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単一ピッチ精度</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5944096"/>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（ピッチの正確さ）</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累積ピッチ精度</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9074151"/>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・歯溝に押し込んだボールの半径方向の位置のバラツキ</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歯溝の振れ精度</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5927799"/>
                  </a:ext>
                </a:extLst>
              </a:tr>
            </a:tbl>
          </a:graphicData>
        </a:graphic>
      </p:graphicFrame>
      <p:pic>
        <p:nvPicPr>
          <p:cNvPr id="12" name="図 11">
            <a:extLst>
              <a:ext uri="{FF2B5EF4-FFF2-40B4-BE49-F238E27FC236}">
                <a16:creationId xmlns:a16="http://schemas.microsoft.com/office/drawing/2014/main" id="{A3134FB4-1B48-40D9-84DE-86677E30B44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008257" y="1800675"/>
            <a:ext cx="1950701" cy="939510"/>
          </a:xfrm>
          <a:prstGeom prst="rect">
            <a:avLst/>
          </a:prstGeom>
        </p:spPr>
      </p:pic>
      <p:pic>
        <p:nvPicPr>
          <p:cNvPr id="13" name="図 12">
            <a:extLst>
              <a:ext uri="{FF2B5EF4-FFF2-40B4-BE49-F238E27FC236}">
                <a16:creationId xmlns:a16="http://schemas.microsoft.com/office/drawing/2014/main" id="{C36682A3-494B-412C-9668-D2A87771B065}"/>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643945" y="3465522"/>
            <a:ext cx="2500055" cy="1280437"/>
          </a:xfrm>
          <a:prstGeom prst="rect">
            <a:avLst/>
          </a:prstGeom>
        </p:spPr>
      </p:pic>
      <p:graphicFrame>
        <p:nvGraphicFramePr>
          <p:cNvPr id="14" name="表 13">
            <a:extLst>
              <a:ext uri="{FF2B5EF4-FFF2-40B4-BE49-F238E27FC236}">
                <a16:creationId xmlns:a16="http://schemas.microsoft.com/office/drawing/2014/main" id="{88C62EC1-5E5B-4DD7-96DC-C5DD1840AE3E}"/>
              </a:ext>
            </a:extLst>
          </p:cNvPr>
          <p:cNvGraphicFramePr>
            <a:graphicFrameLocks noGrp="1"/>
          </p:cNvGraphicFramePr>
          <p:nvPr>
            <p:extLst>
              <p:ext uri="{D42A27DB-BD31-4B8C-83A1-F6EECF244321}">
                <p14:modId xmlns:p14="http://schemas.microsoft.com/office/powerpoint/2010/main" val="3051035769"/>
              </p:ext>
            </p:extLst>
          </p:nvPr>
        </p:nvGraphicFramePr>
        <p:xfrm>
          <a:off x="4070396" y="516022"/>
          <a:ext cx="4968000" cy="1363980"/>
        </p:xfrm>
        <a:graphic>
          <a:graphicData uri="http://schemas.openxmlformats.org/drawingml/2006/table">
            <a:tbl>
              <a:tblPr firstRow="1" bandRow="1">
                <a:tableStyleId>{5C22544A-7EE6-4342-B048-85BDC9FD1C3A}</a:tableStyleId>
              </a:tblPr>
              <a:tblGrid>
                <a:gridCol w="2484000">
                  <a:extLst>
                    <a:ext uri="{9D8B030D-6E8A-4147-A177-3AD203B41FA5}">
                      <a16:colId xmlns:a16="http://schemas.microsoft.com/office/drawing/2014/main" val="3462743255"/>
                    </a:ext>
                  </a:extLst>
                </a:gridCol>
                <a:gridCol w="2484000">
                  <a:extLst>
                    <a:ext uri="{9D8B030D-6E8A-4147-A177-3AD203B41FA5}">
                      <a16:colId xmlns:a16="http://schemas.microsoft.com/office/drawing/2014/main" val="1567103033"/>
                    </a:ext>
                  </a:extLst>
                </a:gridCol>
              </a:tblGrid>
              <a:tr h="188595">
                <a:tc gridSpan="2">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■ピッチ誤差</a:t>
                      </a:r>
                    </a:p>
                  </a:txBody>
                  <a:tcPr marL="68580" marR="68580" marT="34290" marB="34290">
                    <a:noFill/>
                  </a:tcPr>
                </a:tc>
                <a:tc hMerge="1">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43165711"/>
                  </a:ext>
                </a:extLst>
              </a:tr>
              <a:tr h="18859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歯車軸を中心とする測定円周上でピッチ測定する</a:t>
                      </a:r>
                    </a:p>
                  </a:txBody>
                  <a:tcPr marL="68580" marR="68580" marT="34290" marB="34290">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oFill/>
                  </a:tcPr>
                </a:tc>
                <a:extLst>
                  <a:ext uri="{0D108BD9-81ED-4DB2-BD59-A6C34878D82A}">
                    <a16:rowId xmlns:a16="http://schemas.microsoft.com/office/drawing/2014/main" val="2427918690"/>
                  </a:ext>
                </a:extLst>
              </a:tr>
              <a:tr h="18859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a</a:t>
                      </a:r>
                      <a:r>
                        <a:rPr kumimoji="1" lang="ja-JP" altLang="en-US" sz="800" b="0" dirty="0">
                          <a:solidFill>
                            <a:schemeClr val="tx1"/>
                          </a:solidFill>
                          <a:latin typeface="Meiryo UI" panose="020B0604030504040204" pitchFamily="50" charset="-128"/>
                          <a:ea typeface="Meiryo UI" panose="020B0604030504040204" pitchFamily="50" charset="-128"/>
                        </a:rPr>
                        <a:t>）単一ピッチ誤差（</a:t>
                      </a:r>
                      <a:r>
                        <a:rPr kumimoji="1" lang="ja-JP" altLang="en-US" sz="800" b="0" dirty="0" err="1">
                          <a:solidFill>
                            <a:schemeClr val="tx1"/>
                          </a:solidFill>
                          <a:latin typeface="Meiryo UI" panose="020B0604030504040204" pitchFamily="50" charset="-128"/>
                          <a:ea typeface="Meiryo UI" panose="020B0604030504040204" pitchFamily="50" charset="-128"/>
                        </a:rPr>
                        <a:t>ｆ</a:t>
                      </a:r>
                      <a:r>
                        <a:rPr kumimoji="1" lang="en-US" altLang="ja-JP" sz="800" b="0" dirty="0" err="1">
                          <a:solidFill>
                            <a:schemeClr val="tx1"/>
                          </a:solidFill>
                          <a:latin typeface="Meiryo UI" panose="020B0604030504040204" pitchFamily="50" charset="-128"/>
                          <a:ea typeface="Meiryo UI" panose="020B0604030504040204" pitchFamily="50" charset="-128"/>
                        </a:rPr>
                        <a:t>pt</a:t>
                      </a:r>
                      <a:r>
                        <a:rPr kumimoji="1" lang="ja-JP" altLang="en-US" sz="800" b="0" dirty="0">
                          <a:solidFill>
                            <a:schemeClr val="tx1"/>
                          </a:solidFill>
                          <a:latin typeface="Meiryo UI" panose="020B0604030504040204" pitchFamily="50" charset="-128"/>
                          <a:ea typeface="Meiryo UI" panose="020B0604030504040204" pitchFamily="50" charset="-128"/>
                        </a:rPr>
                        <a:t>）</a:t>
                      </a:r>
                    </a:p>
                  </a:txBody>
                  <a:tcPr marL="68580" marR="68580" marT="34290" marB="34290">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oFill/>
                  </a:tcPr>
                </a:tc>
                <a:extLst>
                  <a:ext uri="{0D108BD9-81ED-4DB2-BD59-A6C34878D82A}">
                    <a16:rowId xmlns:a16="http://schemas.microsoft.com/office/drawing/2014/main" val="157294924"/>
                  </a:ext>
                </a:extLst>
              </a:tr>
              <a:tr h="18859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実際のピッチと理論ピッチとの差</a:t>
                      </a:r>
                    </a:p>
                  </a:txBody>
                  <a:tcPr marL="68580" marR="68580" marT="34290" marB="34290">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oFill/>
                  </a:tcPr>
                </a:tc>
                <a:extLst>
                  <a:ext uri="{0D108BD9-81ED-4DB2-BD59-A6C34878D82A}">
                    <a16:rowId xmlns:a16="http://schemas.microsoft.com/office/drawing/2014/main" val="4241778194"/>
                  </a:ext>
                </a:extLst>
              </a:tr>
              <a:tr h="18859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（ｂ）累積ピッチ誤差（Ｆ</a:t>
                      </a:r>
                      <a:r>
                        <a:rPr kumimoji="1" lang="en-US" altLang="ja-JP" sz="800" b="0" dirty="0">
                          <a:solidFill>
                            <a:schemeClr val="tx1"/>
                          </a:solidFill>
                          <a:latin typeface="Meiryo UI" panose="020B0604030504040204" pitchFamily="50" charset="-128"/>
                          <a:ea typeface="Meiryo UI" panose="020B0604030504040204" pitchFamily="50" charset="-128"/>
                        </a:rPr>
                        <a:t>p</a:t>
                      </a:r>
                      <a:r>
                        <a:rPr kumimoji="1" lang="ja-JP" altLang="en-US" sz="800" b="0" dirty="0">
                          <a:solidFill>
                            <a:schemeClr val="tx1"/>
                          </a:solidFill>
                          <a:latin typeface="Meiryo UI" panose="020B0604030504040204" pitchFamily="50" charset="-128"/>
                          <a:ea typeface="Meiryo UI" panose="020B0604030504040204" pitchFamily="50" charset="-128"/>
                        </a:rPr>
                        <a:t>）</a:t>
                      </a:r>
                    </a:p>
                  </a:txBody>
                  <a:tcPr marL="68580" marR="68580" marT="34290" marB="34290">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oFill/>
                  </a:tcPr>
                </a:tc>
                <a:extLst>
                  <a:ext uri="{0D108BD9-81ED-4DB2-BD59-A6C34878D82A}">
                    <a16:rowId xmlns:a16="http://schemas.microsoft.com/office/drawing/2014/main" val="2096565815"/>
                  </a:ext>
                </a:extLst>
              </a:tr>
              <a:tr h="41148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全歯ピッチ誤差を測定して評価します。累積ピッチ誤差曲線の全振幅が累積ピッチ誤差です（３枚の場合）</a:t>
                      </a:r>
                    </a:p>
                  </a:txBody>
                  <a:tcPr marL="68580" marR="68580" marT="34290" marB="34290">
                    <a:noFill/>
                  </a:tcPr>
                </a:tc>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oFill/>
                  </a:tcPr>
                </a:tc>
                <a:extLst>
                  <a:ext uri="{0D108BD9-81ED-4DB2-BD59-A6C34878D82A}">
                    <a16:rowId xmlns:a16="http://schemas.microsoft.com/office/drawing/2014/main" val="451884749"/>
                  </a:ext>
                </a:extLst>
              </a:tr>
            </a:tbl>
          </a:graphicData>
        </a:graphic>
      </p:graphicFrame>
      <p:pic>
        <p:nvPicPr>
          <p:cNvPr id="15" name="図 14">
            <a:extLst>
              <a:ext uri="{FF2B5EF4-FFF2-40B4-BE49-F238E27FC236}">
                <a16:creationId xmlns:a16="http://schemas.microsoft.com/office/drawing/2014/main" id="{BCA2B319-9832-4E7B-8603-8C9363352A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956350" y="603959"/>
            <a:ext cx="2002608" cy="1145978"/>
          </a:xfrm>
          <a:prstGeom prst="rect">
            <a:avLst/>
          </a:prstGeom>
        </p:spPr>
      </p:pic>
      <p:graphicFrame>
        <p:nvGraphicFramePr>
          <p:cNvPr id="16" name="表 15">
            <a:extLst>
              <a:ext uri="{FF2B5EF4-FFF2-40B4-BE49-F238E27FC236}">
                <a16:creationId xmlns:a16="http://schemas.microsoft.com/office/drawing/2014/main" id="{3C4AB127-3D75-41C6-BE33-A66A11815FE0}"/>
              </a:ext>
            </a:extLst>
          </p:cNvPr>
          <p:cNvGraphicFramePr>
            <a:graphicFrameLocks noGrp="1"/>
          </p:cNvGraphicFramePr>
          <p:nvPr>
            <p:extLst>
              <p:ext uri="{D42A27DB-BD31-4B8C-83A1-F6EECF244321}">
                <p14:modId xmlns:p14="http://schemas.microsoft.com/office/powerpoint/2010/main" val="1113674868"/>
              </p:ext>
            </p:extLst>
          </p:nvPr>
        </p:nvGraphicFramePr>
        <p:xfrm>
          <a:off x="4107051" y="1884024"/>
          <a:ext cx="2901206" cy="731520"/>
        </p:xfrm>
        <a:graphic>
          <a:graphicData uri="http://schemas.openxmlformats.org/drawingml/2006/table">
            <a:tbl>
              <a:tblPr firstRow="1" bandRow="1">
                <a:tableStyleId>{5C22544A-7EE6-4342-B048-85BDC9FD1C3A}</a:tableStyleId>
              </a:tblPr>
              <a:tblGrid>
                <a:gridCol w="2901206">
                  <a:extLst>
                    <a:ext uri="{9D8B030D-6E8A-4147-A177-3AD203B41FA5}">
                      <a16:colId xmlns:a16="http://schemas.microsoft.com/office/drawing/2014/main" val="3462743255"/>
                    </a:ext>
                  </a:extLst>
                </a:gridCol>
              </a:tblGrid>
              <a:tr h="18859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■歯溝の振れ（</a:t>
                      </a:r>
                      <a:r>
                        <a:rPr kumimoji="1" lang="en-US" altLang="ja-JP" sz="800" b="0" dirty="0">
                          <a:solidFill>
                            <a:schemeClr val="tx1"/>
                          </a:solidFill>
                          <a:latin typeface="Meiryo UI" panose="020B0604030504040204" pitchFamily="50" charset="-128"/>
                          <a:ea typeface="Meiryo UI" panose="020B0604030504040204" pitchFamily="50" charset="-128"/>
                        </a:rPr>
                        <a:t>Fr</a:t>
                      </a:r>
                      <a:r>
                        <a:rPr kumimoji="1" lang="ja-JP" altLang="en-US" sz="800" b="0" dirty="0">
                          <a:solidFill>
                            <a:schemeClr val="tx1"/>
                          </a:solidFill>
                          <a:latin typeface="Meiryo UI" panose="020B0604030504040204" pitchFamily="50" charset="-128"/>
                          <a:ea typeface="Meiryo UI" panose="020B0604030504040204" pitchFamily="50" charset="-128"/>
                        </a:rPr>
                        <a:t>）</a:t>
                      </a:r>
                    </a:p>
                  </a:txBody>
                  <a:tcPr marL="68580" marR="68580" marT="34290" marB="34290">
                    <a:solidFill>
                      <a:schemeClr val="bg1"/>
                    </a:solidFill>
                  </a:tcPr>
                </a:tc>
                <a:extLst>
                  <a:ext uri="{0D108BD9-81ED-4DB2-BD59-A6C34878D82A}">
                    <a16:rowId xmlns:a16="http://schemas.microsoft.com/office/drawing/2014/main" val="1543165711"/>
                  </a:ext>
                </a:extLst>
              </a:tr>
              <a:tr h="51435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全歯溝に測定子（玉、ピン）を押し込み、測定子の半径方向位置</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の最大値と最小値との差です。歯溝の振れには歯車軸の偏心が含まれている</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ja-JP" altLang="en-US" sz="700" b="0" dirty="0">
                        <a:solidFill>
                          <a:schemeClr val="tx1"/>
                        </a:solidFill>
                        <a:latin typeface="Meiryo UI" panose="020B0604030504040204" pitchFamily="50" charset="-128"/>
                        <a:ea typeface="Meiryo UI" panose="020B0604030504040204" pitchFamily="50" charset="-128"/>
                      </a:endParaRPr>
                    </a:p>
                  </a:txBody>
                  <a:tcPr marL="68580" marR="68580" marT="34290" marB="34290">
                    <a:solidFill>
                      <a:schemeClr val="bg1"/>
                    </a:solidFill>
                  </a:tcPr>
                </a:tc>
                <a:extLst>
                  <a:ext uri="{0D108BD9-81ED-4DB2-BD59-A6C34878D82A}">
                    <a16:rowId xmlns:a16="http://schemas.microsoft.com/office/drawing/2014/main" val="2427918690"/>
                  </a:ext>
                </a:extLst>
              </a:tr>
            </a:tbl>
          </a:graphicData>
        </a:graphic>
      </p:graphicFrame>
      <p:graphicFrame>
        <p:nvGraphicFramePr>
          <p:cNvPr id="17" name="表 16">
            <a:extLst>
              <a:ext uri="{FF2B5EF4-FFF2-40B4-BE49-F238E27FC236}">
                <a16:creationId xmlns:a16="http://schemas.microsoft.com/office/drawing/2014/main" id="{7A9B4825-9482-4270-8FA7-18A0ACC66EC6}"/>
              </a:ext>
            </a:extLst>
          </p:cNvPr>
          <p:cNvGraphicFramePr>
            <a:graphicFrameLocks noGrp="1"/>
          </p:cNvGraphicFramePr>
          <p:nvPr>
            <p:extLst>
              <p:ext uri="{D42A27DB-BD31-4B8C-83A1-F6EECF244321}">
                <p14:modId xmlns:p14="http://schemas.microsoft.com/office/powerpoint/2010/main" val="400199518"/>
              </p:ext>
            </p:extLst>
          </p:nvPr>
        </p:nvGraphicFramePr>
        <p:xfrm>
          <a:off x="4102568" y="2651195"/>
          <a:ext cx="4903656" cy="1140359"/>
        </p:xfrm>
        <a:graphic>
          <a:graphicData uri="http://schemas.openxmlformats.org/drawingml/2006/table">
            <a:tbl>
              <a:tblPr firstRow="1" bandRow="1">
                <a:tableStyleId>{5C22544A-7EE6-4342-B048-85BDC9FD1C3A}</a:tableStyleId>
              </a:tblPr>
              <a:tblGrid>
                <a:gridCol w="4903656">
                  <a:extLst>
                    <a:ext uri="{9D8B030D-6E8A-4147-A177-3AD203B41FA5}">
                      <a16:colId xmlns:a16="http://schemas.microsoft.com/office/drawing/2014/main" val="3462743255"/>
                    </a:ext>
                  </a:extLst>
                </a:gridCol>
              </a:tblGrid>
              <a:tr h="233579">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■両歯面かみ合い誤差（</a:t>
                      </a:r>
                      <a:r>
                        <a:rPr kumimoji="1" lang="en-US" altLang="ja-JP" sz="800" b="0" dirty="0">
                          <a:solidFill>
                            <a:schemeClr val="tx1"/>
                          </a:solidFill>
                          <a:latin typeface="Meiryo UI" panose="020B0604030504040204" pitchFamily="50" charset="-128"/>
                          <a:ea typeface="Meiryo UI" panose="020B0604030504040204" pitchFamily="50" charset="-128"/>
                        </a:rPr>
                        <a:t>Fi″</a:t>
                      </a:r>
                      <a:r>
                        <a:rPr kumimoji="1" lang="ja-JP" altLang="en-US" sz="800" b="0" dirty="0">
                          <a:solidFill>
                            <a:schemeClr val="tx1"/>
                          </a:solidFill>
                          <a:latin typeface="Meiryo UI" panose="020B0604030504040204" pitchFamily="50" charset="-128"/>
                          <a:ea typeface="Meiryo UI" panose="020B0604030504040204" pitchFamily="50" charset="-128"/>
                        </a:rPr>
                        <a:t>）</a:t>
                      </a:r>
                    </a:p>
                  </a:txBody>
                  <a:tcPr marL="68580" marR="68580" marT="34290" marB="34290">
                    <a:solidFill>
                      <a:schemeClr val="bg1"/>
                    </a:solidFill>
                  </a:tcPr>
                </a:tc>
                <a:extLst>
                  <a:ext uri="{0D108BD9-81ED-4DB2-BD59-A6C34878D82A}">
                    <a16:rowId xmlns:a16="http://schemas.microsoft.com/office/drawing/2014/main" val="1543165711"/>
                  </a:ext>
                </a:extLst>
              </a:tr>
              <a:tr h="849379">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歯形</a:t>
                      </a:r>
                      <a:r>
                        <a:rPr kumimoji="1" lang="en-US" altLang="ja-JP" sz="800" b="0" dirty="0">
                          <a:solidFill>
                            <a:schemeClr val="tx1"/>
                          </a:solidFill>
                          <a:latin typeface="Meiryo UI" panose="020B0604030504040204" pitchFamily="50" charset="-128"/>
                          <a:ea typeface="Meiryo UI" panose="020B0604030504040204" pitchFamily="50" charset="-128"/>
                        </a:rPr>
                        <a:t>/</a:t>
                      </a:r>
                      <a:r>
                        <a:rPr kumimoji="1" lang="ja-JP" altLang="en-US" sz="800" b="0" dirty="0">
                          <a:solidFill>
                            <a:schemeClr val="tx1"/>
                          </a:solidFill>
                          <a:latin typeface="Meiryo UI" panose="020B0604030504040204" pitchFamily="50" charset="-128"/>
                          <a:ea typeface="Meiryo UI" panose="020B0604030504040204" pitchFamily="50" charset="-128"/>
                        </a:rPr>
                        <a:t>ピッチ</a:t>
                      </a:r>
                      <a:r>
                        <a:rPr kumimoji="1" lang="en-US" altLang="ja-JP" sz="800" b="0" dirty="0">
                          <a:solidFill>
                            <a:schemeClr val="tx1"/>
                          </a:solidFill>
                          <a:latin typeface="Meiryo UI" panose="020B0604030504040204" pitchFamily="50" charset="-128"/>
                          <a:ea typeface="Meiryo UI" panose="020B0604030504040204" pitchFamily="50" charset="-128"/>
                        </a:rPr>
                        <a:t>/</a:t>
                      </a:r>
                      <a:r>
                        <a:rPr kumimoji="1" lang="ja-JP" altLang="en-US" sz="800" b="0" dirty="0">
                          <a:solidFill>
                            <a:schemeClr val="tx1"/>
                          </a:solidFill>
                          <a:latin typeface="Meiryo UI" panose="020B0604030504040204" pitchFamily="50" charset="-128"/>
                          <a:ea typeface="Meiryo UI" panose="020B0604030504040204" pitchFamily="50" charset="-128"/>
                        </a:rPr>
                        <a:t>歯す</a:t>
                      </a:r>
                      <a:r>
                        <a:rPr kumimoji="1" lang="ja-JP" altLang="en-US" sz="800" b="0" dirty="0" err="1">
                          <a:solidFill>
                            <a:schemeClr val="tx1"/>
                          </a:solidFill>
                          <a:latin typeface="Meiryo UI" panose="020B0604030504040204" pitchFamily="50" charset="-128"/>
                          <a:ea typeface="Meiryo UI" panose="020B0604030504040204" pitchFamily="50" charset="-128"/>
                        </a:rPr>
                        <a:t>じ</a:t>
                      </a:r>
                      <a:r>
                        <a:rPr kumimoji="1" lang="ja-JP" altLang="en-US" sz="800" b="0" dirty="0">
                          <a:solidFill>
                            <a:schemeClr val="tx1"/>
                          </a:solidFill>
                          <a:latin typeface="Meiryo UI" panose="020B0604030504040204" pitchFamily="50" charset="-128"/>
                          <a:ea typeface="Meiryo UI" panose="020B0604030504040204" pitchFamily="50" charset="-128"/>
                        </a:rPr>
                        <a:t>精度などは、歯車単体で精度を評価するものでした。この方法とは異なり、親歯車（マスタギヤ）とのかみ合わせにより歯車の精度を評価する両歯面かみ合いテストという歯車精度の評価方法がある</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親歯車と被検査歯車の両歯面が接触するようにかみ合わせて被検査歯車を１回転させて中心距離の変化を記録する</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図</a:t>
                      </a:r>
                      <a:r>
                        <a:rPr kumimoji="1" lang="en-US" altLang="ja-JP" sz="800" b="0" dirty="0">
                          <a:solidFill>
                            <a:schemeClr val="tx1"/>
                          </a:solidFill>
                          <a:latin typeface="Meiryo UI" panose="020B0604030504040204" pitchFamily="50" charset="-128"/>
                          <a:ea typeface="Meiryo UI" panose="020B0604030504040204" pitchFamily="50" charset="-128"/>
                        </a:rPr>
                        <a:t>5.6</a:t>
                      </a:r>
                      <a:r>
                        <a:rPr kumimoji="1" lang="ja-JP" altLang="en-US" sz="800" b="0" dirty="0">
                          <a:solidFill>
                            <a:schemeClr val="tx1"/>
                          </a:solidFill>
                          <a:latin typeface="Meiryo UI" panose="020B0604030504040204" pitchFamily="50" charset="-128"/>
                          <a:ea typeface="Meiryo UI" panose="020B0604030504040204" pitchFamily="50" charset="-128"/>
                        </a:rPr>
                        <a:t>は歯数が</a:t>
                      </a:r>
                      <a:r>
                        <a:rPr kumimoji="1" lang="en-US" altLang="ja-JP" sz="800" b="0" dirty="0">
                          <a:solidFill>
                            <a:schemeClr val="tx1"/>
                          </a:solidFill>
                          <a:latin typeface="Meiryo UI" panose="020B0604030504040204" pitchFamily="50" charset="-128"/>
                          <a:ea typeface="Meiryo UI" panose="020B0604030504040204" pitchFamily="50" charset="-128"/>
                        </a:rPr>
                        <a:t>30</a:t>
                      </a:r>
                      <a:r>
                        <a:rPr kumimoji="1" lang="ja-JP" altLang="en-US" sz="800" b="0" dirty="0">
                          <a:solidFill>
                            <a:schemeClr val="tx1"/>
                          </a:solidFill>
                          <a:latin typeface="Meiryo UI" panose="020B0604030504040204" pitchFamily="50" charset="-128"/>
                          <a:ea typeface="Meiryo UI" panose="020B0604030504040204" pitchFamily="50" charset="-128"/>
                        </a:rPr>
                        <a:t>の歯車の試験結果です。１ピッチかみ合い誤差の小さな山（波）が</a:t>
                      </a:r>
                      <a:r>
                        <a:rPr kumimoji="1" lang="en-US" altLang="ja-JP" sz="800" b="0" dirty="0">
                          <a:solidFill>
                            <a:schemeClr val="tx1"/>
                          </a:solidFill>
                          <a:latin typeface="Meiryo UI" panose="020B0604030504040204" pitchFamily="50" charset="-128"/>
                          <a:ea typeface="Meiryo UI" panose="020B0604030504040204" pitchFamily="50" charset="-128"/>
                        </a:rPr>
                        <a:t>30</a:t>
                      </a:r>
                      <a:r>
                        <a:rPr kumimoji="1" lang="ja-JP" altLang="en-US" sz="800" b="0" dirty="0">
                          <a:solidFill>
                            <a:schemeClr val="tx1"/>
                          </a:solidFill>
                          <a:latin typeface="Meiryo UI" panose="020B0604030504040204" pitchFamily="50" charset="-128"/>
                          <a:ea typeface="Meiryo UI" panose="020B0604030504040204" pitchFamily="50" charset="-128"/>
                        </a:rPr>
                        <a:t>か所見られます。全かみ合い誤差は、</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歯溝の振れ誤差の大きさプラス１ピッチかみ合い誤差の大きさくらいになる</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ja-JP" altLang="en-US" sz="700" b="0" dirty="0">
                        <a:solidFill>
                          <a:schemeClr val="tx1"/>
                        </a:solidFill>
                        <a:latin typeface="Meiryo UI" panose="020B0604030504040204" pitchFamily="50" charset="-128"/>
                        <a:ea typeface="Meiryo UI" panose="020B0604030504040204" pitchFamily="50" charset="-128"/>
                      </a:endParaRPr>
                    </a:p>
                  </a:txBody>
                  <a:tcPr marL="68580" marR="68580" marT="34290" marB="34290">
                    <a:solidFill>
                      <a:schemeClr val="bg1"/>
                    </a:solidFill>
                  </a:tcPr>
                </a:tc>
                <a:extLst>
                  <a:ext uri="{0D108BD9-81ED-4DB2-BD59-A6C34878D82A}">
                    <a16:rowId xmlns:a16="http://schemas.microsoft.com/office/drawing/2014/main" val="2427918690"/>
                  </a:ext>
                </a:extLst>
              </a:tr>
            </a:tbl>
          </a:graphicData>
        </a:graphic>
      </p:graphicFrame>
      <p:pic>
        <p:nvPicPr>
          <p:cNvPr id="19" name="図 18">
            <a:extLst>
              <a:ext uri="{FF2B5EF4-FFF2-40B4-BE49-F238E27FC236}">
                <a16:creationId xmlns:a16="http://schemas.microsoft.com/office/drawing/2014/main" id="{9DCA2B68-5D7E-4859-986F-D775DBC283E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228447" y="2140844"/>
            <a:ext cx="1096811" cy="1064893"/>
          </a:xfrm>
          <a:prstGeom prst="rect">
            <a:avLst/>
          </a:prstGeom>
        </p:spPr>
      </p:pic>
      <p:sp>
        <p:nvSpPr>
          <p:cNvPr id="2" name="正方形/長方形 1">
            <a:extLst>
              <a:ext uri="{FF2B5EF4-FFF2-40B4-BE49-F238E27FC236}">
                <a16:creationId xmlns:a16="http://schemas.microsoft.com/office/drawing/2014/main" id="{C34105CC-DE42-4C32-B9FA-50543662563A}"/>
              </a:ext>
            </a:extLst>
          </p:cNvPr>
          <p:cNvSpPr/>
          <p:nvPr/>
        </p:nvSpPr>
        <p:spPr>
          <a:xfrm>
            <a:off x="7510921" y="2702722"/>
            <a:ext cx="1044796" cy="19912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700" dirty="0">
                <a:solidFill>
                  <a:prstClr val="black"/>
                </a:solidFill>
                <a:latin typeface="Meiryo UI" panose="020B0604030504040204" pitchFamily="50" charset="-128"/>
                <a:ea typeface="Meiryo UI" panose="020B0604030504040204" pitchFamily="50" charset="-128"/>
              </a:rPr>
              <a:t>歯数</a:t>
            </a:r>
            <a:r>
              <a:rPr kumimoji="1" lang="en-US" altLang="ja-JP" sz="700" dirty="0">
                <a:solidFill>
                  <a:prstClr val="black"/>
                </a:solidFill>
                <a:latin typeface="Meiryo UI" panose="020B0604030504040204" pitchFamily="50" charset="-128"/>
                <a:ea typeface="Meiryo UI" panose="020B0604030504040204" pitchFamily="50" charset="-128"/>
              </a:rPr>
              <a:t>16</a:t>
            </a:r>
            <a:r>
              <a:rPr kumimoji="1" lang="ja-JP" altLang="en-US" sz="700" dirty="0">
                <a:solidFill>
                  <a:prstClr val="black"/>
                </a:solidFill>
                <a:latin typeface="Meiryo UI" panose="020B0604030504040204" pitchFamily="50" charset="-128"/>
                <a:ea typeface="Meiryo UI" panose="020B0604030504040204" pitchFamily="50" charset="-128"/>
              </a:rPr>
              <a:t>の歯みぞの振れ</a:t>
            </a:r>
          </a:p>
        </p:txBody>
      </p:sp>
      <p:pic>
        <p:nvPicPr>
          <p:cNvPr id="3" name="図 2">
            <a:extLst>
              <a:ext uri="{FF2B5EF4-FFF2-40B4-BE49-F238E27FC236}">
                <a16:creationId xmlns:a16="http://schemas.microsoft.com/office/drawing/2014/main" id="{7611235C-CC87-4387-967A-8E8DFD456BBB}"/>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4406962" y="3699681"/>
            <a:ext cx="1928937" cy="1077698"/>
          </a:xfrm>
          <a:prstGeom prst="rect">
            <a:avLst/>
          </a:prstGeom>
        </p:spPr>
      </p:pic>
      <p:sp>
        <p:nvSpPr>
          <p:cNvPr id="21" name="正方形/長方形 20">
            <a:extLst>
              <a:ext uri="{FF2B5EF4-FFF2-40B4-BE49-F238E27FC236}">
                <a16:creationId xmlns:a16="http://schemas.microsoft.com/office/drawing/2014/main" id="{1EEB8DFB-7EB6-4A11-9F04-FE3FBF8850C2}"/>
              </a:ext>
            </a:extLst>
          </p:cNvPr>
          <p:cNvSpPr/>
          <p:nvPr/>
        </p:nvSpPr>
        <p:spPr>
          <a:xfrm>
            <a:off x="4942243" y="3721679"/>
            <a:ext cx="1127760" cy="6987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altLang="ja-JP" sz="600" dirty="0">
                <a:solidFill>
                  <a:prstClr val="black"/>
                </a:solidFill>
                <a:latin typeface="Meiryo UI" panose="020B0604030504040204" pitchFamily="50" charset="-128"/>
                <a:ea typeface="Meiryo UI" panose="020B0604030504040204" pitchFamily="50" charset="-128"/>
              </a:rPr>
              <a:t>fi” :</a:t>
            </a:r>
            <a:r>
              <a:rPr kumimoji="1" lang="ja-JP" altLang="en-US" sz="600" dirty="0">
                <a:solidFill>
                  <a:prstClr val="black"/>
                </a:solidFill>
                <a:latin typeface="Meiryo UI" panose="020B0604030504040204" pitchFamily="50" charset="-128"/>
                <a:ea typeface="Meiryo UI" panose="020B0604030504040204" pitchFamily="50" charset="-128"/>
              </a:rPr>
              <a:t>両歯面１ピッチかみ合い誤差</a:t>
            </a:r>
          </a:p>
        </p:txBody>
      </p:sp>
      <p:sp>
        <p:nvSpPr>
          <p:cNvPr id="22" name="正方形/長方形 21">
            <a:extLst>
              <a:ext uri="{FF2B5EF4-FFF2-40B4-BE49-F238E27FC236}">
                <a16:creationId xmlns:a16="http://schemas.microsoft.com/office/drawing/2014/main" id="{94B7C4C8-5A70-4586-B6E2-78F47FE34B08}"/>
              </a:ext>
            </a:extLst>
          </p:cNvPr>
          <p:cNvSpPr/>
          <p:nvPr/>
        </p:nvSpPr>
        <p:spPr>
          <a:xfrm>
            <a:off x="4676347" y="4697280"/>
            <a:ext cx="1272720" cy="10209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800" dirty="0">
                <a:solidFill>
                  <a:prstClr val="black"/>
                </a:solidFill>
                <a:latin typeface="Meiryo UI" panose="020B0604030504040204" pitchFamily="50" charset="-128"/>
                <a:ea typeface="Meiryo UI" panose="020B0604030504040204" pitchFamily="50" charset="-128"/>
              </a:rPr>
              <a:t>両歯面かみ合い誤差線図</a:t>
            </a:r>
            <a:endParaRPr kumimoji="1" lang="en-US" altLang="ja-JP" sz="800" dirty="0">
              <a:solidFill>
                <a:prstClr val="black"/>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4371901A-9008-4038-837F-B6D73B75FA3B}"/>
              </a:ext>
            </a:extLst>
          </p:cNvPr>
          <p:cNvSpPr/>
          <p:nvPr/>
        </p:nvSpPr>
        <p:spPr>
          <a:xfrm>
            <a:off x="7257612" y="4680185"/>
            <a:ext cx="1272720" cy="10209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800" dirty="0">
                <a:solidFill>
                  <a:prstClr val="black"/>
                </a:solidFill>
                <a:latin typeface="Meiryo UI" panose="020B0604030504040204" pitchFamily="50" charset="-128"/>
                <a:ea typeface="Meiryo UI" panose="020B0604030504040204" pitchFamily="50" charset="-128"/>
              </a:rPr>
              <a:t>両歯面かみ合い試験の結果</a:t>
            </a:r>
            <a:endParaRPr kumimoji="1" lang="en-US" altLang="ja-JP" sz="800" dirty="0">
              <a:solidFill>
                <a:prstClr val="black"/>
              </a:solidFill>
              <a:latin typeface="Meiryo UI" panose="020B0604030504040204" pitchFamily="50" charset="-128"/>
              <a:ea typeface="Meiryo UI" panose="020B0604030504040204" pitchFamily="50" charset="-128"/>
            </a:endParaRPr>
          </a:p>
        </p:txBody>
      </p:sp>
      <p:pic>
        <p:nvPicPr>
          <p:cNvPr id="24" name="図 23">
            <a:extLst>
              <a:ext uri="{FF2B5EF4-FFF2-40B4-BE49-F238E27FC236}">
                <a16:creationId xmlns:a16="http://schemas.microsoft.com/office/drawing/2014/main" id="{146CC039-E398-4368-A574-E285141B7154}"/>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95826" y="3278859"/>
            <a:ext cx="1466725" cy="1335140"/>
          </a:xfrm>
          <a:prstGeom prst="rect">
            <a:avLst/>
          </a:prstGeom>
        </p:spPr>
      </p:pic>
      <p:pic>
        <p:nvPicPr>
          <p:cNvPr id="25" name="図 24">
            <a:extLst>
              <a:ext uri="{FF2B5EF4-FFF2-40B4-BE49-F238E27FC236}">
                <a16:creationId xmlns:a16="http://schemas.microsoft.com/office/drawing/2014/main" id="{0F785678-D5C8-4B17-9BEB-A623D51F869F}"/>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2228447" y="3316484"/>
            <a:ext cx="1225471" cy="1335140"/>
          </a:xfrm>
          <a:prstGeom prst="rect">
            <a:avLst/>
          </a:prstGeom>
        </p:spPr>
      </p:pic>
      <p:sp>
        <p:nvSpPr>
          <p:cNvPr id="26" name="正方形/長方形 25">
            <a:extLst>
              <a:ext uri="{FF2B5EF4-FFF2-40B4-BE49-F238E27FC236}">
                <a16:creationId xmlns:a16="http://schemas.microsoft.com/office/drawing/2014/main" id="{CF8F877C-B0B0-48DF-8A15-AD3E2EABE19E}"/>
              </a:ext>
            </a:extLst>
          </p:cNvPr>
          <p:cNvSpPr/>
          <p:nvPr/>
        </p:nvSpPr>
        <p:spPr>
          <a:xfrm>
            <a:off x="767066" y="4620431"/>
            <a:ext cx="924243" cy="38151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en-US" altLang="ja-JP" sz="600" dirty="0">
                <a:solidFill>
                  <a:prstClr val="black"/>
                </a:solidFill>
                <a:latin typeface="Arial Rounded MT Bold" panose="020F0704030504030204" pitchFamily="34" charset="0"/>
                <a:ea typeface="Meiryo UI" panose="020B0604030504040204" pitchFamily="50" charset="-128"/>
              </a:rPr>
              <a:t>Lα:</a:t>
            </a:r>
            <a:r>
              <a:rPr kumimoji="1" lang="ja-JP" altLang="en-US" sz="600" dirty="0">
                <a:solidFill>
                  <a:prstClr val="black"/>
                </a:solidFill>
                <a:latin typeface="Arial Rounded MT Bold" panose="020F0704030504030204" pitchFamily="34" charset="0"/>
                <a:ea typeface="Meiryo UI" panose="020B0604030504040204" pitchFamily="50" charset="-128"/>
              </a:rPr>
              <a:t>歯形検査範囲</a:t>
            </a:r>
            <a:endParaRPr kumimoji="1" lang="en-US" altLang="ja-JP" sz="600" dirty="0">
              <a:solidFill>
                <a:prstClr val="black"/>
              </a:solidFill>
              <a:latin typeface="Arial Rounded MT Bold" panose="020F0704030504030204" pitchFamily="34" charset="0"/>
              <a:ea typeface="Meiryo UI" panose="020B0604030504040204" pitchFamily="50" charset="-128"/>
            </a:endParaRPr>
          </a:p>
          <a:p>
            <a:r>
              <a:rPr kumimoji="1" lang="en-US" altLang="ja-JP" sz="600" dirty="0">
                <a:solidFill>
                  <a:prstClr val="black"/>
                </a:solidFill>
                <a:latin typeface="Arial Rounded MT Bold" panose="020F0704030504030204" pitchFamily="34" charset="0"/>
                <a:ea typeface="Meiryo UI" panose="020B0604030504040204" pitchFamily="50" charset="-128"/>
              </a:rPr>
              <a:t>L</a:t>
            </a:r>
            <a:r>
              <a:rPr kumimoji="1" lang="en-US" altLang="ja-JP" sz="400" dirty="0">
                <a:solidFill>
                  <a:prstClr val="black"/>
                </a:solidFill>
                <a:latin typeface="Arial Rounded MT Bold" panose="020F0704030504030204" pitchFamily="34" charset="0"/>
                <a:ea typeface="Meiryo UI" panose="020B0604030504040204" pitchFamily="50" charset="-128"/>
              </a:rPr>
              <a:t>AE</a:t>
            </a:r>
            <a:r>
              <a:rPr kumimoji="1" lang="en-US" altLang="ja-JP" sz="700" dirty="0">
                <a:solidFill>
                  <a:prstClr val="black"/>
                </a:solidFill>
                <a:latin typeface="Arial Rounded MT Bold" panose="020F0704030504030204" pitchFamily="34" charset="0"/>
                <a:ea typeface="Meiryo UI" panose="020B0604030504040204" pitchFamily="50" charset="-128"/>
              </a:rPr>
              <a:t>:</a:t>
            </a:r>
            <a:r>
              <a:rPr kumimoji="1" lang="ja-JP" altLang="en-US" sz="700" dirty="0">
                <a:solidFill>
                  <a:prstClr val="black"/>
                </a:solidFill>
                <a:latin typeface="Arial Rounded MT Bold" panose="020F0704030504030204" pitchFamily="34" charset="0"/>
                <a:ea typeface="Meiryo UI" panose="020B0604030504040204" pitchFamily="50" charset="-128"/>
              </a:rPr>
              <a:t>かみ合い長さ</a:t>
            </a:r>
            <a:endParaRPr kumimoji="1" lang="en-US" altLang="ja-JP" sz="700" dirty="0">
              <a:solidFill>
                <a:prstClr val="black"/>
              </a:solidFill>
              <a:latin typeface="Arial Rounded MT Bold" panose="020F0704030504030204" pitchFamily="34" charset="0"/>
              <a:ea typeface="Meiryo UI" panose="020B0604030504040204" pitchFamily="50" charset="-128"/>
            </a:endParaRPr>
          </a:p>
          <a:p>
            <a:r>
              <a:rPr kumimoji="1" lang="en-US" altLang="ja-JP" sz="700" dirty="0">
                <a:solidFill>
                  <a:prstClr val="black"/>
                </a:solidFill>
                <a:latin typeface="Arial Rounded MT Bold" panose="020F0704030504030204" pitchFamily="34" charset="0"/>
                <a:ea typeface="Meiryo UI" panose="020B0604030504040204" pitchFamily="50" charset="-128"/>
              </a:rPr>
              <a:t>L</a:t>
            </a:r>
            <a:r>
              <a:rPr kumimoji="1" lang="en-US" altLang="ja-JP" sz="400" dirty="0">
                <a:solidFill>
                  <a:prstClr val="black"/>
                </a:solidFill>
                <a:latin typeface="Arial Rounded MT Bold" panose="020F0704030504030204" pitchFamily="34" charset="0"/>
                <a:ea typeface="Meiryo UI" panose="020B0604030504040204" pitchFamily="50" charset="-128"/>
              </a:rPr>
              <a:t>AF</a:t>
            </a:r>
            <a:r>
              <a:rPr kumimoji="1" lang="en-US" altLang="ja-JP" sz="700" dirty="0">
                <a:solidFill>
                  <a:prstClr val="black"/>
                </a:solidFill>
                <a:latin typeface="Arial Rounded MT Bold" panose="020F0704030504030204" pitchFamily="34" charset="0"/>
                <a:ea typeface="Meiryo UI" panose="020B0604030504040204" pitchFamily="50" charset="-128"/>
              </a:rPr>
              <a:t>:</a:t>
            </a:r>
            <a:r>
              <a:rPr kumimoji="1" lang="ja-JP" altLang="en-US" sz="700" dirty="0">
                <a:solidFill>
                  <a:prstClr val="black"/>
                </a:solidFill>
                <a:latin typeface="Arial Rounded MT Bold" panose="020F0704030504030204" pitchFamily="34" charset="0"/>
                <a:ea typeface="Meiryo UI" panose="020B0604030504040204" pitchFamily="50" charset="-128"/>
              </a:rPr>
              <a:t>有用長さ</a:t>
            </a:r>
            <a:endParaRPr kumimoji="1" lang="ja-JP" altLang="en-US" sz="600" dirty="0">
              <a:solidFill>
                <a:prstClr val="black"/>
              </a:solidFill>
              <a:latin typeface="Arial Rounded MT Bold" panose="020F0704030504030204" pitchFamily="34" charset="0"/>
              <a:ea typeface="Meiryo UI" panose="020B0604030504040204" pitchFamily="50" charset="-128"/>
            </a:endParaRPr>
          </a:p>
        </p:txBody>
      </p:sp>
      <p:sp>
        <p:nvSpPr>
          <p:cNvPr id="27" name="正方形/長方形 26">
            <a:extLst>
              <a:ext uri="{FF2B5EF4-FFF2-40B4-BE49-F238E27FC236}">
                <a16:creationId xmlns:a16="http://schemas.microsoft.com/office/drawing/2014/main" id="{81726ADD-A6FB-40BD-ACD4-09D6DDAEA8CA}"/>
              </a:ext>
            </a:extLst>
          </p:cNvPr>
          <p:cNvSpPr/>
          <p:nvPr/>
        </p:nvSpPr>
        <p:spPr>
          <a:xfrm>
            <a:off x="2454580" y="4567703"/>
            <a:ext cx="729247" cy="38151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en-US" altLang="ja-JP" sz="600" dirty="0">
                <a:solidFill>
                  <a:prstClr val="black"/>
                </a:solidFill>
                <a:latin typeface="Arial Rounded MT Bold" panose="020F0704030504030204" pitchFamily="34" charset="0"/>
                <a:ea typeface="Meiryo UI" panose="020B0604030504040204" pitchFamily="50" charset="-128"/>
              </a:rPr>
              <a:t>Lβ:</a:t>
            </a:r>
            <a:r>
              <a:rPr kumimoji="1" lang="ja-JP" altLang="en-US" sz="600" dirty="0">
                <a:solidFill>
                  <a:prstClr val="black"/>
                </a:solidFill>
                <a:latin typeface="Arial Rounded MT Bold" panose="020F0704030504030204" pitchFamily="34" charset="0"/>
                <a:ea typeface="Meiryo UI" panose="020B0604030504040204" pitchFamily="50" charset="-128"/>
              </a:rPr>
              <a:t>歯す</a:t>
            </a:r>
            <a:r>
              <a:rPr kumimoji="1" lang="ja-JP" altLang="en-US" sz="600" dirty="0" err="1">
                <a:solidFill>
                  <a:prstClr val="black"/>
                </a:solidFill>
                <a:latin typeface="Arial Rounded MT Bold" panose="020F0704030504030204" pitchFamily="34" charset="0"/>
                <a:ea typeface="Meiryo UI" panose="020B0604030504040204" pitchFamily="50" charset="-128"/>
              </a:rPr>
              <a:t>じ</a:t>
            </a:r>
            <a:r>
              <a:rPr kumimoji="1" lang="ja-JP" altLang="en-US" sz="600" dirty="0">
                <a:solidFill>
                  <a:prstClr val="black"/>
                </a:solidFill>
                <a:latin typeface="Arial Rounded MT Bold" panose="020F0704030504030204" pitchFamily="34" charset="0"/>
                <a:ea typeface="Meiryo UI" panose="020B0604030504040204" pitchFamily="50" charset="-128"/>
              </a:rPr>
              <a:t>検査範囲</a:t>
            </a:r>
            <a:endParaRPr kumimoji="1" lang="en-US" altLang="ja-JP" sz="600" dirty="0">
              <a:solidFill>
                <a:prstClr val="black"/>
              </a:solidFill>
              <a:latin typeface="Arial Rounded MT Bold" panose="020F0704030504030204" pitchFamily="34" charset="0"/>
              <a:ea typeface="Meiryo UI" panose="020B0604030504040204" pitchFamily="50" charset="-128"/>
            </a:endParaRPr>
          </a:p>
          <a:p>
            <a:r>
              <a:rPr kumimoji="1" lang="en-US" altLang="ja-JP" sz="700" dirty="0">
                <a:solidFill>
                  <a:prstClr val="black"/>
                </a:solidFill>
                <a:latin typeface="Arial Rounded MT Bold" panose="020F0704030504030204" pitchFamily="34" charset="0"/>
                <a:ea typeface="Meiryo UI" panose="020B0604030504040204" pitchFamily="50" charset="-128"/>
              </a:rPr>
              <a:t>b:</a:t>
            </a:r>
            <a:r>
              <a:rPr kumimoji="1" lang="ja-JP" altLang="en-US" sz="700" dirty="0">
                <a:solidFill>
                  <a:prstClr val="black"/>
                </a:solidFill>
                <a:latin typeface="Arial Rounded MT Bold" panose="020F0704030504030204" pitchFamily="34" charset="0"/>
                <a:ea typeface="Meiryo UI" panose="020B0604030504040204" pitchFamily="50" charset="-128"/>
              </a:rPr>
              <a:t>歯幅</a:t>
            </a:r>
            <a:endParaRPr kumimoji="1" lang="en-US" altLang="ja-JP" sz="700" dirty="0">
              <a:solidFill>
                <a:prstClr val="black"/>
              </a:solidFill>
              <a:latin typeface="Arial Rounded MT Bold" panose="020F0704030504030204" pitchFamily="34" charset="0"/>
              <a:ea typeface="Meiryo UI" panose="020B0604030504040204" pitchFamily="50" charset="-128"/>
            </a:endParaRPr>
          </a:p>
        </p:txBody>
      </p:sp>
    </p:spTree>
    <p:extLst>
      <p:ext uri="{BB962C8B-B14F-4D97-AF65-F5344CB8AC3E}">
        <p14:creationId xmlns:p14="http://schemas.microsoft.com/office/powerpoint/2010/main" val="413290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歯形・歯す</a:t>
            </a:r>
            <a:r>
              <a:rPr kumimoji="1" lang="ja-JP" altLang="en-US" dirty="0" err="1"/>
              <a:t>じ</a:t>
            </a:r>
            <a:endParaRPr kumimoji="1" lang="ja-JP" altLang="en-US" dirty="0"/>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9</a:t>
            </a:fld>
            <a:endParaRPr kumimoji="1" lang="ja-JP" altLang="en-US" dirty="0"/>
          </a:p>
        </p:txBody>
      </p:sp>
      <p:graphicFrame>
        <p:nvGraphicFramePr>
          <p:cNvPr id="6" name="表 5">
            <a:extLst>
              <a:ext uri="{FF2B5EF4-FFF2-40B4-BE49-F238E27FC236}">
                <a16:creationId xmlns:a16="http://schemas.microsoft.com/office/drawing/2014/main" id="{4E4C097A-2EC8-4055-963D-01B40C7BB05B}"/>
              </a:ext>
            </a:extLst>
          </p:cNvPr>
          <p:cNvGraphicFramePr>
            <a:graphicFrameLocks noGrp="1"/>
          </p:cNvGraphicFramePr>
          <p:nvPr>
            <p:extLst>
              <p:ext uri="{D42A27DB-BD31-4B8C-83A1-F6EECF244321}">
                <p14:modId xmlns:p14="http://schemas.microsoft.com/office/powerpoint/2010/main" val="3323981457"/>
              </p:ext>
            </p:extLst>
          </p:nvPr>
        </p:nvGraphicFramePr>
        <p:xfrm>
          <a:off x="4534331" y="2622911"/>
          <a:ext cx="4609669" cy="2304000"/>
        </p:xfrm>
        <a:graphic>
          <a:graphicData uri="http://schemas.openxmlformats.org/drawingml/2006/table">
            <a:tbl>
              <a:tblPr firstRow="1" bandRow="1">
                <a:tableStyleId>{5C22544A-7EE6-4342-B048-85BDC9FD1C3A}</a:tableStyleId>
              </a:tblPr>
              <a:tblGrid>
                <a:gridCol w="3239698">
                  <a:extLst>
                    <a:ext uri="{9D8B030D-6E8A-4147-A177-3AD203B41FA5}">
                      <a16:colId xmlns:a16="http://schemas.microsoft.com/office/drawing/2014/main" val="3799676033"/>
                    </a:ext>
                  </a:extLst>
                </a:gridCol>
                <a:gridCol w="1369971">
                  <a:extLst>
                    <a:ext uri="{9D8B030D-6E8A-4147-A177-3AD203B41FA5}">
                      <a16:colId xmlns:a16="http://schemas.microsoft.com/office/drawing/2014/main" val="4256659841"/>
                    </a:ext>
                  </a:extLst>
                </a:gridCol>
              </a:tblGrid>
              <a:tr h="612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3817539"/>
                  </a:ext>
                </a:extLst>
              </a:tr>
              <a:tr h="972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8077577"/>
                  </a:ext>
                </a:extLst>
              </a:tr>
              <a:tr h="720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89456"/>
                  </a:ext>
                </a:extLst>
              </a:tr>
            </a:tbl>
          </a:graphicData>
        </a:graphic>
      </p:graphicFrame>
      <p:pic>
        <p:nvPicPr>
          <p:cNvPr id="7" name="Picture 2">
            <a:extLst>
              <a:ext uri="{FF2B5EF4-FFF2-40B4-BE49-F238E27FC236}">
                <a16:creationId xmlns:a16="http://schemas.microsoft.com/office/drawing/2014/main" id="{7ED985AD-B7EA-44E6-8BFD-CD31E7174661}"/>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074034" y="696353"/>
            <a:ext cx="3795711" cy="1871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図 8">
            <a:extLst>
              <a:ext uri="{FF2B5EF4-FFF2-40B4-BE49-F238E27FC236}">
                <a16:creationId xmlns:a16="http://schemas.microsoft.com/office/drawing/2014/main" id="{A4B4D08F-598D-4CC1-B102-5E7386E50D4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5870" y="750987"/>
            <a:ext cx="2179876" cy="2635901"/>
          </a:xfrm>
          <a:prstGeom prst="rect">
            <a:avLst/>
          </a:prstGeom>
        </p:spPr>
      </p:pic>
      <p:sp>
        <p:nvSpPr>
          <p:cNvPr id="10" name="四角形: 角を丸くする 9">
            <a:extLst>
              <a:ext uri="{FF2B5EF4-FFF2-40B4-BE49-F238E27FC236}">
                <a16:creationId xmlns:a16="http://schemas.microsoft.com/office/drawing/2014/main" id="{5878466E-EDF4-4835-AA91-7057A1A9FF34}"/>
              </a:ext>
            </a:extLst>
          </p:cNvPr>
          <p:cNvSpPr/>
          <p:nvPr/>
        </p:nvSpPr>
        <p:spPr>
          <a:xfrm>
            <a:off x="437778" y="2526048"/>
            <a:ext cx="434925" cy="265906"/>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50" dirty="0">
                <a:solidFill>
                  <a:schemeClr val="tx1"/>
                </a:solidFill>
                <a:latin typeface="Meiryo UI" panose="020B0604030504040204" pitchFamily="50" charset="-128"/>
                <a:ea typeface="Meiryo UI" panose="020B0604030504040204" pitchFamily="50" charset="-128"/>
              </a:rPr>
              <a:t>歯先</a:t>
            </a:r>
            <a:endParaRPr kumimoji="1" lang="en-US" altLang="ja-JP" sz="750" dirty="0">
              <a:solidFill>
                <a:schemeClr val="tx1"/>
              </a:solidFill>
              <a:latin typeface="Meiryo UI" panose="020B0604030504040204" pitchFamily="50" charset="-128"/>
              <a:ea typeface="Meiryo UI" panose="020B0604030504040204" pitchFamily="50" charset="-128"/>
            </a:endParaRPr>
          </a:p>
          <a:p>
            <a:pPr algn="ctr"/>
            <a:r>
              <a:rPr kumimoji="1" lang="en-US" altLang="ja-JP" sz="750" dirty="0">
                <a:solidFill>
                  <a:schemeClr val="tx1"/>
                </a:solidFill>
                <a:latin typeface="Meiryo UI" panose="020B0604030504040204" pitchFamily="50" charset="-128"/>
                <a:ea typeface="Meiryo UI" panose="020B0604030504040204" pitchFamily="50" charset="-128"/>
              </a:rPr>
              <a:t>Tip</a:t>
            </a:r>
            <a:endParaRPr kumimoji="1" lang="ja-JP" altLang="en-US" sz="750" dirty="0">
              <a:solidFill>
                <a:schemeClr val="tx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1CE330B6-9383-43C6-BDC3-F3C30012BB2E}"/>
              </a:ext>
            </a:extLst>
          </p:cNvPr>
          <p:cNvSpPr/>
          <p:nvPr/>
        </p:nvSpPr>
        <p:spPr>
          <a:xfrm>
            <a:off x="1704414" y="2316703"/>
            <a:ext cx="538343" cy="265906"/>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50" dirty="0">
                <a:solidFill>
                  <a:schemeClr val="tx1"/>
                </a:solidFill>
                <a:latin typeface="Meiryo UI" panose="020B0604030504040204" pitchFamily="50" charset="-128"/>
                <a:ea typeface="Meiryo UI" panose="020B0604030504040204" pitchFamily="50" charset="-128"/>
              </a:rPr>
              <a:t>歯底</a:t>
            </a:r>
            <a:endParaRPr kumimoji="1" lang="en-US" altLang="ja-JP" sz="750" dirty="0">
              <a:solidFill>
                <a:schemeClr val="tx1"/>
              </a:solidFill>
              <a:latin typeface="Meiryo UI" panose="020B0604030504040204" pitchFamily="50" charset="-128"/>
              <a:ea typeface="Meiryo UI" panose="020B0604030504040204" pitchFamily="50" charset="-128"/>
            </a:endParaRPr>
          </a:p>
          <a:p>
            <a:pPr algn="ctr"/>
            <a:r>
              <a:rPr kumimoji="1" lang="en-US" altLang="ja-JP" sz="750" dirty="0">
                <a:solidFill>
                  <a:schemeClr val="tx1"/>
                </a:solidFill>
                <a:latin typeface="Meiryo UI" panose="020B0604030504040204" pitchFamily="50" charset="-128"/>
                <a:ea typeface="Meiryo UI" panose="020B0604030504040204" pitchFamily="50" charset="-128"/>
              </a:rPr>
              <a:t>Root</a:t>
            </a:r>
            <a:endParaRPr kumimoji="1" lang="ja-JP" altLang="en-US" sz="750" dirty="0">
              <a:solidFill>
                <a:schemeClr val="tx1"/>
              </a:solidFill>
              <a:latin typeface="Meiryo UI" panose="020B0604030504040204" pitchFamily="50" charset="-128"/>
              <a:ea typeface="Meiryo UI" panose="020B0604030504040204" pitchFamily="50" charset="-128"/>
            </a:endParaRPr>
          </a:p>
        </p:txBody>
      </p:sp>
      <p:sp>
        <p:nvSpPr>
          <p:cNvPr id="12" name="四角形: 角を丸くする 11">
            <a:extLst>
              <a:ext uri="{FF2B5EF4-FFF2-40B4-BE49-F238E27FC236}">
                <a16:creationId xmlns:a16="http://schemas.microsoft.com/office/drawing/2014/main" id="{C220B3FA-A2F3-48EE-BAC4-6D879FB68DDC}"/>
              </a:ext>
            </a:extLst>
          </p:cNvPr>
          <p:cNvSpPr/>
          <p:nvPr/>
        </p:nvSpPr>
        <p:spPr>
          <a:xfrm>
            <a:off x="872703" y="1746970"/>
            <a:ext cx="538343" cy="265906"/>
          </a:xfrm>
          <a:prstGeom prst="round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50" dirty="0">
                <a:solidFill>
                  <a:schemeClr val="tx1"/>
                </a:solidFill>
                <a:latin typeface="Meiryo UI" panose="020B0604030504040204" pitchFamily="50" charset="-128"/>
                <a:ea typeface="Meiryo UI" panose="020B0604030504040204" pitchFamily="50" charset="-128"/>
              </a:rPr>
              <a:t>上部</a:t>
            </a:r>
            <a:endParaRPr kumimoji="1" lang="en-US" altLang="ja-JP" sz="750" dirty="0">
              <a:solidFill>
                <a:schemeClr val="tx1"/>
              </a:solidFill>
              <a:latin typeface="Meiryo UI" panose="020B0604030504040204" pitchFamily="50" charset="-128"/>
              <a:ea typeface="Meiryo UI" panose="020B0604030504040204" pitchFamily="50" charset="-128"/>
            </a:endParaRPr>
          </a:p>
          <a:p>
            <a:pPr algn="ctr"/>
            <a:r>
              <a:rPr kumimoji="1" lang="en-US" altLang="ja-JP" sz="750" dirty="0">
                <a:solidFill>
                  <a:schemeClr val="tx1"/>
                </a:solidFill>
                <a:latin typeface="Meiryo UI" panose="020B0604030504040204" pitchFamily="50" charset="-128"/>
                <a:ea typeface="Meiryo UI" panose="020B0604030504040204" pitchFamily="50" charset="-128"/>
              </a:rPr>
              <a:t>Top</a:t>
            </a:r>
            <a:endParaRPr kumimoji="1" lang="ja-JP" altLang="en-US" sz="750" dirty="0">
              <a:solidFill>
                <a:schemeClr val="tx1"/>
              </a:solidFill>
              <a:latin typeface="Meiryo UI" panose="020B0604030504040204" pitchFamily="50" charset="-128"/>
              <a:ea typeface="Meiryo UI" panose="020B0604030504040204" pitchFamily="50" charset="-128"/>
            </a:endParaRPr>
          </a:p>
        </p:txBody>
      </p:sp>
      <p:sp>
        <p:nvSpPr>
          <p:cNvPr id="13" name="四角形: 角を丸くする 12">
            <a:extLst>
              <a:ext uri="{FF2B5EF4-FFF2-40B4-BE49-F238E27FC236}">
                <a16:creationId xmlns:a16="http://schemas.microsoft.com/office/drawing/2014/main" id="{3F80D60E-7DC4-4DB7-9688-2145B5C15F7B}"/>
              </a:ext>
            </a:extLst>
          </p:cNvPr>
          <p:cNvSpPr/>
          <p:nvPr/>
        </p:nvSpPr>
        <p:spPr>
          <a:xfrm>
            <a:off x="363565" y="3194770"/>
            <a:ext cx="583349" cy="265905"/>
          </a:xfrm>
          <a:prstGeom prst="round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50" dirty="0">
                <a:solidFill>
                  <a:schemeClr val="tx1"/>
                </a:solidFill>
                <a:latin typeface="Meiryo UI" panose="020B0604030504040204" pitchFamily="50" charset="-128"/>
                <a:ea typeface="Meiryo UI" panose="020B0604030504040204" pitchFamily="50" charset="-128"/>
              </a:rPr>
              <a:t>下部</a:t>
            </a:r>
            <a:endParaRPr kumimoji="1" lang="en-US" altLang="ja-JP" sz="750" dirty="0">
              <a:solidFill>
                <a:schemeClr val="tx1"/>
              </a:solidFill>
              <a:latin typeface="Meiryo UI" panose="020B0604030504040204" pitchFamily="50" charset="-128"/>
              <a:ea typeface="Meiryo UI" panose="020B0604030504040204" pitchFamily="50" charset="-128"/>
            </a:endParaRPr>
          </a:p>
          <a:p>
            <a:pPr algn="ctr"/>
            <a:r>
              <a:rPr kumimoji="1" lang="en-US" altLang="ja-JP" sz="750" dirty="0">
                <a:solidFill>
                  <a:schemeClr val="tx1"/>
                </a:solidFill>
                <a:latin typeface="Meiryo UI" panose="020B0604030504040204" pitchFamily="50" charset="-128"/>
                <a:ea typeface="Meiryo UI" panose="020B0604030504040204" pitchFamily="50" charset="-128"/>
              </a:rPr>
              <a:t>Bottom</a:t>
            </a:r>
            <a:endParaRPr kumimoji="1" lang="ja-JP" altLang="en-US" sz="750" dirty="0">
              <a:solidFill>
                <a:schemeClr val="tx1"/>
              </a:solidFill>
              <a:latin typeface="Meiryo UI" panose="020B0604030504040204" pitchFamily="50" charset="-128"/>
              <a:ea typeface="Meiryo UI" panose="020B0604030504040204" pitchFamily="50" charset="-128"/>
            </a:endParaRPr>
          </a:p>
        </p:txBody>
      </p:sp>
      <p:graphicFrame>
        <p:nvGraphicFramePr>
          <p:cNvPr id="14" name="表 13">
            <a:extLst>
              <a:ext uri="{FF2B5EF4-FFF2-40B4-BE49-F238E27FC236}">
                <a16:creationId xmlns:a16="http://schemas.microsoft.com/office/drawing/2014/main" id="{07EECA32-FD9D-4351-9D05-CBFE6260C386}"/>
              </a:ext>
            </a:extLst>
          </p:cNvPr>
          <p:cNvGraphicFramePr>
            <a:graphicFrameLocks noGrp="1"/>
          </p:cNvGraphicFramePr>
          <p:nvPr>
            <p:extLst>
              <p:ext uri="{D42A27DB-BD31-4B8C-83A1-F6EECF244321}">
                <p14:modId xmlns:p14="http://schemas.microsoft.com/office/powerpoint/2010/main" val="3178918673"/>
              </p:ext>
            </p:extLst>
          </p:nvPr>
        </p:nvGraphicFramePr>
        <p:xfrm>
          <a:off x="2447707" y="610705"/>
          <a:ext cx="2557819" cy="1597444"/>
        </p:xfrm>
        <a:graphic>
          <a:graphicData uri="http://schemas.openxmlformats.org/drawingml/2006/table">
            <a:tbl>
              <a:tblPr firstRow="1" bandRow="1">
                <a:tableStyleId>{5C22544A-7EE6-4342-B048-85BDC9FD1C3A}</a:tableStyleId>
              </a:tblPr>
              <a:tblGrid>
                <a:gridCol w="1075594">
                  <a:extLst>
                    <a:ext uri="{9D8B030D-6E8A-4147-A177-3AD203B41FA5}">
                      <a16:colId xmlns:a16="http://schemas.microsoft.com/office/drawing/2014/main" val="569568093"/>
                    </a:ext>
                  </a:extLst>
                </a:gridCol>
                <a:gridCol w="690225">
                  <a:extLst>
                    <a:ext uri="{9D8B030D-6E8A-4147-A177-3AD203B41FA5}">
                      <a16:colId xmlns:a16="http://schemas.microsoft.com/office/drawing/2014/main" val="4072100284"/>
                    </a:ext>
                  </a:extLst>
                </a:gridCol>
                <a:gridCol w="792000">
                  <a:extLst>
                    <a:ext uri="{9D8B030D-6E8A-4147-A177-3AD203B41FA5}">
                      <a16:colId xmlns:a16="http://schemas.microsoft.com/office/drawing/2014/main" val="1383562526"/>
                    </a:ext>
                  </a:extLst>
                </a:gridCol>
              </a:tblGrid>
              <a:tr h="327257">
                <a:tc>
                  <a:txBody>
                    <a:bodyPr/>
                    <a:lstStyle/>
                    <a:p>
                      <a:pPr algn="l"/>
                      <a:r>
                        <a:rPr kumimoji="1" lang="ja-JP" altLang="en-US" sz="1000" b="0" dirty="0">
                          <a:solidFill>
                            <a:schemeClr val="tx1"/>
                          </a:solidFill>
                          <a:latin typeface="Meiryo UI" panose="020B0604030504040204" pitchFamily="50" charset="-128"/>
                          <a:ea typeface="Meiryo UI" panose="020B0604030504040204" pitchFamily="50" charset="-128"/>
                        </a:rPr>
                        <a:t>１）歯形</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ja-JP" altLang="en-US" sz="900" b="0" dirty="0">
                          <a:solidFill>
                            <a:schemeClr val="tx1"/>
                          </a:solidFill>
                          <a:latin typeface="Meiryo UI" panose="020B0604030504040204" pitchFamily="50" charset="-128"/>
                          <a:ea typeface="Meiryo UI" panose="020B0604030504040204" pitchFamily="50" charset="-128"/>
                        </a:rPr>
                        <a:t>歯先（</a:t>
                      </a:r>
                      <a:r>
                        <a:rPr kumimoji="1" lang="en-US" altLang="ja-JP" sz="900" b="0" dirty="0">
                          <a:solidFill>
                            <a:schemeClr val="tx1"/>
                          </a:solidFill>
                          <a:latin typeface="Meiryo UI" panose="020B0604030504040204" pitchFamily="50" charset="-128"/>
                          <a:ea typeface="Meiryo UI" panose="020B0604030504040204" pitchFamily="50" charset="-128"/>
                        </a:rPr>
                        <a:t>Tip</a:t>
                      </a:r>
                      <a:r>
                        <a:rPr kumimoji="1" lang="ja-JP" altLang="en-US" sz="9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ja-JP" altLang="en-US" sz="900" b="0" dirty="0">
                          <a:solidFill>
                            <a:schemeClr val="tx1"/>
                          </a:solidFill>
                          <a:latin typeface="Meiryo UI" panose="020B0604030504040204" pitchFamily="50" charset="-128"/>
                          <a:ea typeface="Meiryo UI" panose="020B0604030504040204" pitchFamily="50" charset="-128"/>
                        </a:rPr>
                        <a:t>歯底（</a:t>
                      </a:r>
                      <a:r>
                        <a:rPr kumimoji="1" lang="en-US" altLang="ja-JP" sz="900" b="0" dirty="0">
                          <a:solidFill>
                            <a:schemeClr val="tx1"/>
                          </a:solidFill>
                          <a:latin typeface="Meiryo UI" panose="020B0604030504040204" pitchFamily="50" charset="-128"/>
                          <a:ea typeface="Meiryo UI" panose="020B0604030504040204" pitchFamily="50" charset="-128"/>
                        </a:rPr>
                        <a:t>Root</a:t>
                      </a:r>
                      <a:r>
                        <a:rPr kumimoji="1" lang="ja-JP" altLang="en-US" sz="9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43942924"/>
                  </a:ext>
                </a:extLst>
              </a:tr>
              <a:tr h="455822">
                <a:tc>
                  <a:txBody>
                    <a:bodyPr/>
                    <a:lstStyle/>
                    <a:p>
                      <a:pPr algn="l"/>
                      <a:r>
                        <a:rPr kumimoji="1" lang="ja-JP" altLang="en-US" sz="1000" b="0" dirty="0">
                          <a:solidFill>
                            <a:schemeClr val="tx1"/>
                          </a:solidFill>
                          <a:latin typeface="Meiryo UI" panose="020B0604030504040204" pitchFamily="50" charset="-128"/>
                          <a:ea typeface="Meiryo UI" panose="020B0604030504040204" pitchFamily="50" charset="-128"/>
                        </a:rPr>
                        <a:t>２）歯す</a:t>
                      </a:r>
                      <a:r>
                        <a:rPr kumimoji="1" lang="ja-JP" altLang="en-US" sz="1000" b="0" dirty="0" err="1">
                          <a:solidFill>
                            <a:schemeClr val="tx1"/>
                          </a:solidFill>
                          <a:latin typeface="Meiryo UI" panose="020B0604030504040204" pitchFamily="50" charset="-128"/>
                          <a:ea typeface="Meiryo UI" panose="020B0604030504040204" pitchFamily="50" charset="-128"/>
                        </a:rPr>
                        <a:t>じ</a:t>
                      </a:r>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ja-JP" altLang="en-US" sz="900" b="0" dirty="0">
                          <a:solidFill>
                            <a:schemeClr val="tx1"/>
                          </a:solidFill>
                          <a:latin typeface="Meiryo UI" panose="020B0604030504040204" pitchFamily="50" charset="-128"/>
                          <a:ea typeface="Meiryo UI" panose="020B0604030504040204" pitchFamily="50" charset="-128"/>
                        </a:rPr>
                        <a:t>上部（</a:t>
                      </a:r>
                      <a:r>
                        <a:rPr kumimoji="1" lang="en-US" altLang="ja-JP" sz="900" b="0" dirty="0">
                          <a:solidFill>
                            <a:schemeClr val="tx1"/>
                          </a:solidFill>
                          <a:latin typeface="Meiryo UI" panose="020B0604030504040204" pitchFamily="50" charset="-128"/>
                          <a:ea typeface="Meiryo UI" panose="020B0604030504040204" pitchFamily="50" charset="-128"/>
                        </a:rPr>
                        <a:t>Top</a:t>
                      </a:r>
                      <a:r>
                        <a:rPr kumimoji="1" lang="ja-JP" altLang="en-US" sz="9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ja-JP" altLang="en-US" sz="900" b="0" dirty="0">
                          <a:solidFill>
                            <a:schemeClr val="tx1"/>
                          </a:solidFill>
                          <a:latin typeface="Meiryo UI" panose="020B0604030504040204" pitchFamily="50" charset="-128"/>
                          <a:ea typeface="Meiryo UI" panose="020B0604030504040204" pitchFamily="50" charset="-128"/>
                        </a:rPr>
                        <a:t>下部（</a:t>
                      </a:r>
                      <a:r>
                        <a:rPr kumimoji="1" lang="en-US" altLang="ja-JP" sz="900" b="0" dirty="0">
                          <a:solidFill>
                            <a:schemeClr val="tx1"/>
                          </a:solidFill>
                          <a:latin typeface="Meiryo UI" panose="020B0604030504040204" pitchFamily="50" charset="-128"/>
                          <a:ea typeface="Meiryo UI" panose="020B0604030504040204" pitchFamily="50" charset="-128"/>
                        </a:rPr>
                        <a:t>Bottom</a:t>
                      </a:r>
                      <a:r>
                        <a:rPr kumimoji="1" lang="ja-JP" altLang="en-US" sz="9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4339120"/>
                  </a:ext>
                </a:extLst>
              </a:tr>
              <a:tr h="455822">
                <a:tc>
                  <a:txBody>
                    <a:bodyPr/>
                    <a:lstStyle/>
                    <a:p>
                      <a:pPr algn="l"/>
                      <a:r>
                        <a:rPr kumimoji="1" lang="ja-JP" altLang="en-US" sz="1000" b="0" dirty="0">
                          <a:solidFill>
                            <a:schemeClr val="tx1"/>
                          </a:solidFill>
                          <a:latin typeface="Meiryo UI" panose="020B0604030504040204" pitchFamily="50" charset="-128"/>
                          <a:ea typeface="Meiryo UI" panose="020B0604030504040204" pitchFamily="50" charset="-128"/>
                        </a:rPr>
                        <a:t>３）歯面</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ja-JP" altLang="en-US" sz="900" b="0" dirty="0">
                          <a:solidFill>
                            <a:schemeClr val="tx1"/>
                          </a:solidFill>
                          <a:latin typeface="Meiryo UI" panose="020B0604030504040204" pitchFamily="50" charset="-128"/>
                          <a:ea typeface="Meiryo UI" panose="020B0604030504040204" pitchFamily="50" charset="-128"/>
                        </a:rPr>
                        <a:t>右歯面（</a:t>
                      </a:r>
                      <a:r>
                        <a:rPr kumimoji="1" lang="en-US" altLang="ja-JP" sz="900" b="0" dirty="0">
                          <a:solidFill>
                            <a:schemeClr val="tx1"/>
                          </a:solidFill>
                          <a:latin typeface="Meiryo UI" panose="020B0604030504040204" pitchFamily="50" charset="-128"/>
                          <a:ea typeface="Meiryo UI" panose="020B0604030504040204" pitchFamily="50" charset="-128"/>
                        </a:rPr>
                        <a:t>RF</a:t>
                      </a:r>
                      <a:r>
                        <a:rPr kumimoji="1" lang="ja-JP" altLang="en-US" sz="9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ja-JP" altLang="en-US" sz="900" b="0" dirty="0">
                          <a:solidFill>
                            <a:schemeClr val="tx1"/>
                          </a:solidFill>
                          <a:latin typeface="Meiryo UI" panose="020B0604030504040204" pitchFamily="50" charset="-128"/>
                          <a:ea typeface="Meiryo UI" panose="020B0604030504040204" pitchFamily="50" charset="-128"/>
                        </a:rPr>
                        <a:t>左歯面（</a:t>
                      </a:r>
                      <a:r>
                        <a:rPr kumimoji="1" lang="en-US" altLang="ja-JP" sz="900" b="0" dirty="0" err="1">
                          <a:solidFill>
                            <a:schemeClr val="tx1"/>
                          </a:solidFill>
                          <a:latin typeface="Meiryo UI" panose="020B0604030504040204" pitchFamily="50" charset="-128"/>
                          <a:ea typeface="Meiryo UI" panose="020B0604030504040204" pitchFamily="50" charset="-128"/>
                        </a:rPr>
                        <a:t>Lf</a:t>
                      </a:r>
                      <a:r>
                        <a:rPr kumimoji="1" lang="ja-JP" altLang="en-US" sz="9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33857804"/>
                  </a:ext>
                </a:extLst>
              </a:tr>
              <a:tr h="327257">
                <a:tc>
                  <a:txBody>
                    <a:bodyPr/>
                    <a:lstStyle/>
                    <a:p>
                      <a:pPr algn="l"/>
                      <a:r>
                        <a:rPr kumimoji="1" lang="ja-JP" altLang="en-US" sz="1000" b="0" dirty="0">
                          <a:solidFill>
                            <a:schemeClr val="tx1"/>
                          </a:solidFill>
                          <a:latin typeface="Meiryo UI" panose="020B0604030504040204" pitchFamily="50" charset="-128"/>
                          <a:ea typeface="Meiryo UI" panose="020B0604030504040204" pitchFamily="50" charset="-128"/>
                        </a:rPr>
                        <a:t>４）ねじれ方向</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ja-JP" altLang="en-US" sz="900" b="0" dirty="0">
                          <a:solidFill>
                            <a:schemeClr val="tx1"/>
                          </a:solidFill>
                          <a:latin typeface="Meiryo UI" panose="020B0604030504040204" pitchFamily="50" charset="-128"/>
                          <a:ea typeface="Meiryo UI" panose="020B0604030504040204" pitchFamily="50" charset="-128"/>
                        </a:rPr>
                        <a:t>右捩じれ（</a:t>
                      </a:r>
                      <a:r>
                        <a:rPr kumimoji="1" lang="en-US" altLang="ja-JP" sz="900" b="0" dirty="0">
                          <a:solidFill>
                            <a:schemeClr val="tx1"/>
                          </a:solidFill>
                          <a:latin typeface="Meiryo UI" panose="020B0604030504040204" pitchFamily="50" charset="-128"/>
                          <a:ea typeface="Meiryo UI" panose="020B0604030504040204" pitchFamily="50" charset="-128"/>
                        </a:rPr>
                        <a:t>RH</a:t>
                      </a:r>
                      <a:r>
                        <a:rPr kumimoji="1" lang="ja-JP" altLang="en-US" sz="9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ja-JP" altLang="en-US" sz="900" b="0" dirty="0">
                          <a:solidFill>
                            <a:schemeClr val="tx1"/>
                          </a:solidFill>
                          <a:latin typeface="Meiryo UI" panose="020B0604030504040204" pitchFamily="50" charset="-128"/>
                          <a:ea typeface="Meiryo UI" panose="020B0604030504040204" pitchFamily="50" charset="-128"/>
                        </a:rPr>
                        <a:t>左捩じれ（</a:t>
                      </a:r>
                      <a:r>
                        <a:rPr kumimoji="1" lang="en-US" altLang="ja-JP" sz="900" b="0" dirty="0">
                          <a:solidFill>
                            <a:schemeClr val="tx1"/>
                          </a:solidFill>
                          <a:latin typeface="Meiryo UI" panose="020B0604030504040204" pitchFamily="50" charset="-128"/>
                          <a:ea typeface="Meiryo UI" panose="020B0604030504040204" pitchFamily="50" charset="-128"/>
                        </a:rPr>
                        <a:t>LH</a:t>
                      </a:r>
                      <a:r>
                        <a:rPr kumimoji="1" lang="ja-JP" altLang="en-US" sz="9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02254885"/>
                  </a:ext>
                </a:extLst>
              </a:tr>
            </a:tbl>
          </a:graphicData>
        </a:graphic>
      </p:graphicFrame>
      <p:sp>
        <p:nvSpPr>
          <p:cNvPr id="15" name="吹き出し: 折線 14">
            <a:extLst>
              <a:ext uri="{FF2B5EF4-FFF2-40B4-BE49-F238E27FC236}">
                <a16:creationId xmlns:a16="http://schemas.microsoft.com/office/drawing/2014/main" id="{3F89CA4D-55DE-445E-9A91-802FBD189A88}"/>
              </a:ext>
            </a:extLst>
          </p:cNvPr>
          <p:cNvSpPr/>
          <p:nvPr/>
        </p:nvSpPr>
        <p:spPr>
          <a:xfrm>
            <a:off x="87677" y="671341"/>
            <a:ext cx="600409" cy="279460"/>
          </a:xfrm>
          <a:prstGeom prst="borderCallout2">
            <a:avLst>
              <a:gd name="adj1" fmla="val 103659"/>
              <a:gd name="adj2" fmla="val 42910"/>
              <a:gd name="adj3" fmla="val 163898"/>
              <a:gd name="adj4" fmla="val -3526"/>
              <a:gd name="adj5" fmla="val 172501"/>
              <a:gd name="adj6" fmla="val 72744"/>
            </a:avLst>
          </a:prstGeom>
          <a:solidFill>
            <a:schemeClr val="bg1"/>
          </a:solidFill>
          <a:ln>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右歯面</a:t>
            </a:r>
          </a:p>
        </p:txBody>
      </p:sp>
      <p:sp>
        <p:nvSpPr>
          <p:cNvPr id="16" name="吹き出し: 折線 15">
            <a:extLst>
              <a:ext uri="{FF2B5EF4-FFF2-40B4-BE49-F238E27FC236}">
                <a16:creationId xmlns:a16="http://schemas.microsoft.com/office/drawing/2014/main" id="{3CC6F6BF-10CE-4987-9462-F2DA3FF547BC}"/>
              </a:ext>
            </a:extLst>
          </p:cNvPr>
          <p:cNvSpPr/>
          <p:nvPr/>
        </p:nvSpPr>
        <p:spPr>
          <a:xfrm>
            <a:off x="1732591" y="1096903"/>
            <a:ext cx="583350" cy="265905"/>
          </a:xfrm>
          <a:prstGeom prst="borderCallout2">
            <a:avLst>
              <a:gd name="adj1" fmla="val 96808"/>
              <a:gd name="adj2" fmla="val 50336"/>
              <a:gd name="adj3" fmla="val 197034"/>
              <a:gd name="adj4" fmla="val -11413"/>
              <a:gd name="adj5" fmla="val 151394"/>
              <a:gd name="adj6" fmla="val -82260"/>
            </a:avLst>
          </a:prstGeom>
          <a:solidFill>
            <a:schemeClr val="bg1"/>
          </a:solidFill>
          <a:ln>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左歯面</a:t>
            </a:r>
          </a:p>
        </p:txBody>
      </p:sp>
      <p:pic>
        <p:nvPicPr>
          <p:cNvPr id="17" name="Picture 2">
            <a:extLst>
              <a:ext uri="{FF2B5EF4-FFF2-40B4-BE49-F238E27FC236}">
                <a16:creationId xmlns:a16="http://schemas.microsoft.com/office/drawing/2014/main" id="{993A7FD3-87F4-4B1A-8C04-2B51C5C2B88D}"/>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2232392" y="2786545"/>
            <a:ext cx="2179876" cy="845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a:extLst>
              <a:ext uri="{FF2B5EF4-FFF2-40B4-BE49-F238E27FC236}">
                <a16:creationId xmlns:a16="http://schemas.microsoft.com/office/drawing/2014/main" id="{75219DEE-B125-4288-929E-D3EE6BA2A1FA}"/>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946914" y="3861061"/>
            <a:ext cx="2707836" cy="1212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テキスト ボックス 18">
            <a:extLst>
              <a:ext uri="{FF2B5EF4-FFF2-40B4-BE49-F238E27FC236}">
                <a16:creationId xmlns:a16="http://schemas.microsoft.com/office/drawing/2014/main" id="{8CEE900B-5373-45E0-B642-9CB8763A06F2}"/>
              </a:ext>
            </a:extLst>
          </p:cNvPr>
          <p:cNvSpPr txBox="1"/>
          <p:nvPr/>
        </p:nvSpPr>
        <p:spPr>
          <a:xfrm>
            <a:off x="2850141" y="2413792"/>
            <a:ext cx="1050018" cy="253916"/>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cs typeface="Meiryo UI" panose="020B0604030504040204" pitchFamily="50" charset="-128"/>
              </a:rPr>
              <a:t>ねじれ方向</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フリーフォーム: 図形 19">
            <a:extLst>
              <a:ext uri="{FF2B5EF4-FFF2-40B4-BE49-F238E27FC236}">
                <a16:creationId xmlns:a16="http://schemas.microsoft.com/office/drawing/2014/main" id="{D8581265-2490-4F53-BA96-C96285F282FC}"/>
              </a:ext>
            </a:extLst>
          </p:cNvPr>
          <p:cNvSpPr/>
          <p:nvPr/>
        </p:nvSpPr>
        <p:spPr>
          <a:xfrm flipH="1">
            <a:off x="2492052" y="2688185"/>
            <a:ext cx="34289" cy="789185"/>
          </a:xfrm>
          <a:custGeom>
            <a:avLst/>
            <a:gdLst>
              <a:gd name="connsiteX0" fmla="*/ 0 w 0"/>
              <a:gd name="connsiteY0" fmla="*/ 0 h 644769"/>
              <a:gd name="connsiteX1" fmla="*/ 0 w 0"/>
              <a:gd name="connsiteY1" fmla="*/ 644769 h 644769"/>
            </a:gdLst>
            <a:ahLst/>
            <a:cxnLst>
              <a:cxn ang="0">
                <a:pos x="connsiteX0" y="connsiteY0"/>
              </a:cxn>
              <a:cxn ang="0">
                <a:pos x="connsiteX1" y="connsiteY1"/>
              </a:cxn>
            </a:cxnLst>
            <a:rect l="l" t="t" r="r" b="b"/>
            <a:pathLst>
              <a:path h="644769">
                <a:moveTo>
                  <a:pt x="0" y="0"/>
                </a:moveTo>
                <a:lnTo>
                  <a:pt x="0" y="644769"/>
                </a:ln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sz="1350"/>
          </a:p>
        </p:txBody>
      </p:sp>
      <p:sp>
        <p:nvSpPr>
          <p:cNvPr id="21" name="フリーフォーム: 図形 20">
            <a:extLst>
              <a:ext uri="{FF2B5EF4-FFF2-40B4-BE49-F238E27FC236}">
                <a16:creationId xmlns:a16="http://schemas.microsoft.com/office/drawing/2014/main" id="{94E68818-033B-4500-92B0-7CB992386B59}"/>
              </a:ext>
            </a:extLst>
          </p:cNvPr>
          <p:cNvSpPr/>
          <p:nvPr/>
        </p:nvSpPr>
        <p:spPr>
          <a:xfrm>
            <a:off x="3828290" y="2614828"/>
            <a:ext cx="34289" cy="986191"/>
          </a:xfrm>
          <a:custGeom>
            <a:avLst/>
            <a:gdLst>
              <a:gd name="connsiteX0" fmla="*/ 0 w 0"/>
              <a:gd name="connsiteY0" fmla="*/ 0 h 644769"/>
              <a:gd name="connsiteX1" fmla="*/ 0 w 0"/>
              <a:gd name="connsiteY1" fmla="*/ 644769 h 644769"/>
            </a:gdLst>
            <a:ahLst/>
            <a:cxnLst>
              <a:cxn ang="0">
                <a:pos x="connsiteX0" y="connsiteY0"/>
              </a:cxn>
              <a:cxn ang="0">
                <a:pos x="connsiteX1" y="connsiteY1"/>
              </a:cxn>
            </a:cxnLst>
            <a:rect l="l" t="t" r="r" b="b"/>
            <a:pathLst>
              <a:path h="644769">
                <a:moveTo>
                  <a:pt x="0" y="0"/>
                </a:moveTo>
                <a:lnTo>
                  <a:pt x="0" y="644769"/>
                </a:ln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sz="1350"/>
          </a:p>
        </p:txBody>
      </p:sp>
      <p:sp>
        <p:nvSpPr>
          <p:cNvPr id="22" name="円弧 21">
            <a:extLst>
              <a:ext uri="{FF2B5EF4-FFF2-40B4-BE49-F238E27FC236}">
                <a16:creationId xmlns:a16="http://schemas.microsoft.com/office/drawing/2014/main" id="{5674EE53-78CD-44DC-90B8-2959939D28B4}"/>
              </a:ext>
            </a:extLst>
          </p:cNvPr>
          <p:cNvSpPr/>
          <p:nvPr/>
        </p:nvSpPr>
        <p:spPr>
          <a:xfrm>
            <a:off x="2256905" y="2792280"/>
            <a:ext cx="540060" cy="376689"/>
          </a:xfrm>
          <a:prstGeom prst="arc">
            <a:avLst>
              <a:gd name="adj1" fmla="val 16200000"/>
              <a:gd name="adj2" fmla="val 20382066"/>
            </a:avLst>
          </a:prstGeom>
          <a:ln w="38100">
            <a:tailEnd type="triangle"/>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sz="1350"/>
          </a:p>
        </p:txBody>
      </p:sp>
      <p:sp>
        <p:nvSpPr>
          <p:cNvPr id="23" name="フリーフォーム: 図形 22">
            <a:extLst>
              <a:ext uri="{FF2B5EF4-FFF2-40B4-BE49-F238E27FC236}">
                <a16:creationId xmlns:a16="http://schemas.microsoft.com/office/drawing/2014/main" id="{9FDBD696-23AF-4DAB-BD92-1EF42EF489CE}"/>
              </a:ext>
            </a:extLst>
          </p:cNvPr>
          <p:cNvSpPr/>
          <p:nvPr/>
        </p:nvSpPr>
        <p:spPr>
          <a:xfrm rot="21014539">
            <a:off x="2476932" y="2934524"/>
            <a:ext cx="344976" cy="587932"/>
          </a:xfrm>
          <a:custGeom>
            <a:avLst/>
            <a:gdLst>
              <a:gd name="connsiteX0" fmla="*/ 0 w 445477"/>
              <a:gd name="connsiteY0" fmla="*/ 785446 h 785446"/>
              <a:gd name="connsiteX1" fmla="*/ 445477 w 445477"/>
              <a:gd name="connsiteY1" fmla="*/ 0 h 785446"/>
            </a:gdLst>
            <a:ahLst/>
            <a:cxnLst>
              <a:cxn ang="0">
                <a:pos x="connsiteX0" y="connsiteY0"/>
              </a:cxn>
              <a:cxn ang="0">
                <a:pos x="connsiteX1" y="connsiteY1"/>
              </a:cxn>
            </a:cxnLst>
            <a:rect l="l" t="t" r="r" b="b"/>
            <a:pathLst>
              <a:path w="445477" h="785446">
                <a:moveTo>
                  <a:pt x="0" y="785446"/>
                </a:moveTo>
                <a:lnTo>
                  <a:pt x="445477" y="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4" name="フリーフォーム: 図形 23">
            <a:extLst>
              <a:ext uri="{FF2B5EF4-FFF2-40B4-BE49-F238E27FC236}">
                <a16:creationId xmlns:a16="http://schemas.microsoft.com/office/drawing/2014/main" id="{A235BC88-F814-43C5-9FF0-00A049CE0E00}"/>
              </a:ext>
            </a:extLst>
          </p:cNvPr>
          <p:cNvSpPr/>
          <p:nvPr/>
        </p:nvSpPr>
        <p:spPr>
          <a:xfrm rot="485976">
            <a:off x="3560275" y="2883175"/>
            <a:ext cx="342563" cy="602772"/>
          </a:xfrm>
          <a:custGeom>
            <a:avLst/>
            <a:gdLst>
              <a:gd name="connsiteX0" fmla="*/ 351692 w 351692"/>
              <a:gd name="connsiteY0" fmla="*/ 762000 h 762000"/>
              <a:gd name="connsiteX1" fmla="*/ 0 w 351692"/>
              <a:gd name="connsiteY1" fmla="*/ 0 h 762000"/>
            </a:gdLst>
            <a:ahLst/>
            <a:cxnLst>
              <a:cxn ang="0">
                <a:pos x="connsiteX0" y="connsiteY0"/>
              </a:cxn>
              <a:cxn ang="0">
                <a:pos x="connsiteX1" y="connsiteY1"/>
              </a:cxn>
            </a:cxnLst>
            <a:rect l="l" t="t" r="r" b="b"/>
            <a:pathLst>
              <a:path w="351692" h="762000">
                <a:moveTo>
                  <a:pt x="351692" y="762000"/>
                </a:moveTo>
                <a:lnTo>
                  <a:pt x="0"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25" name="円弧 24">
            <a:extLst>
              <a:ext uri="{FF2B5EF4-FFF2-40B4-BE49-F238E27FC236}">
                <a16:creationId xmlns:a16="http://schemas.microsoft.com/office/drawing/2014/main" id="{35256DDE-5BC5-4557-A2C5-6333CC86657C}"/>
              </a:ext>
            </a:extLst>
          </p:cNvPr>
          <p:cNvSpPr/>
          <p:nvPr/>
        </p:nvSpPr>
        <p:spPr>
          <a:xfrm rot="20530496">
            <a:off x="3524227" y="2725007"/>
            <a:ext cx="486054" cy="349478"/>
          </a:xfrm>
          <a:prstGeom prst="arc">
            <a:avLst>
              <a:gd name="adj1" fmla="val 12833882"/>
              <a:gd name="adj2" fmla="val 18466175"/>
            </a:avLst>
          </a:prstGeom>
          <a:ln w="31750">
            <a:headEnd type="triangle"/>
            <a:tailEnd type="none"/>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sz="1350"/>
          </a:p>
        </p:txBody>
      </p:sp>
      <p:sp>
        <p:nvSpPr>
          <p:cNvPr id="26" name="Rectangle 20">
            <a:extLst>
              <a:ext uri="{FF2B5EF4-FFF2-40B4-BE49-F238E27FC236}">
                <a16:creationId xmlns:a16="http://schemas.microsoft.com/office/drawing/2014/main" id="{125170E9-5016-40EF-A464-E6260D10C0C8}"/>
              </a:ext>
            </a:extLst>
          </p:cNvPr>
          <p:cNvSpPr>
            <a:spLocks noChangeArrowheads="1"/>
          </p:cNvSpPr>
          <p:nvPr/>
        </p:nvSpPr>
        <p:spPr bwMode="auto">
          <a:xfrm>
            <a:off x="4526804" y="2642986"/>
            <a:ext cx="3179056"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歯形修正　　</a:t>
            </a:r>
            <a:r>
              <a:rPr lang="en-US" altLang="ja-JP" sz="750" dirty="0">
                <a:latin typeface="Meiryo UI" panose="020B0604030504040204" pitchFamily="50" charset="-128"/>
                <a:ea typeface="Meiryo UI" panose="020B0604030504040204" pitchFamily="50" charset="-128"/>
              </a:rPr>
              <a:t>(</a:t>
            </a:r>
            <a:r>
              <a:rPr lang="ja-JP" altLang="en-US" sz="750" dirty="0">
                <a:latin typeface="Meiryo UI" panose="020B0604030504040204" pitchFamily="50" charset="-128"/>
                <a:ea typeface="Meiryo UI" panose="020B0604030504040204" pitchFamily="50" charset="-128"/>
              </a:rPr>
              <a:t>図</a:t>
            </a:r>
            <a:r>
              <a:rPr lang="en-US" altLang="ja-JP" sz="750" dirty="0">
                <a:latin typeface="Meiryo UI" panose="020B0604030504040204" pitchFamily="50" charset="-128"/>
                <a:ea typeface="Meiryo UI" panose="020B0604030504040204" pitchFamily="50" charset="-128"/>
              </a:rPr>
              <a:t>14)</a:t>
            </a: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歯形修正とは、歯先修正と歯元修正の総称です</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歯先修正とは、歯先における歯形を正しいｲﾝﾎﾞﾘｭｰﾄ歯形よりも、凸になるよ</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に修正することです。</a:t>
            </a:r>
          </a:p>
        </p:txBody>
      </p:sp>
      <p:sp>
        <p:nvSpPr>
          <p:cNvPr id="27" name="Rectangle 21">
            <a:extLst>
              <a:ext uri="{FF2B5EF4-FFF2-40B4-BE49-F238E27FC236}">
                <a16:creationId xmlns:a16="http://schemas.microsoft.com/office/drawing/2014/main" id="{84E4EB79-66F0-4101-82E2-01914CEAFE0B}"/>
              </a:ext>
            </a:extLst>
          </p:cNvPr>
          <p:cNvSpPr>
            <a:spLocks noChangeArrowheads="1"/>
          </p:cNvSpPr>
          <p:nvPr/>
        </p:nvSpPr>
        <p:spPr bwMode="auto">
          <a:xfrm>
            <a:off x="4517556" y="3218616"/>
            <a:ext cx="3262186" cy="1038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クラウニング　　</a:t>
            </a:r>
            <a:r>
              <a:rPr lang="en-US" altLang="ja-JP" sz="750" dirty="0">
                <a:latin typeface="Meiryo UI" panose="020B0604030504040204" pitchFamily="50" charset="-128"/>
                <a:ea typeface="Meiryo UI" panose="020B0604030504040204" pitchFamily="50" charset="-128"/>
              </a:rPr>
              <a:t>(</a:t>
            </a:r>
            <a:r>
              <a:rPr lang="ja-JP" altLang="en-US" sz="750" dirty="0">
                <a:latin typeface="Meiryo UI" panose="020B0604030504040204" pitchFamily="50" charset="-128"/>
                <a:ea typeface="Meiryo UI" panose="020B0604030504040204" pitchFamily="50" charset="-128"/>
              </a:rPr>
              <a:t>図</a:t>
            </a:r>
            <a:r>
              <a:rPr lang="en-US" altLang="ja-JP" sz="750" dirty="0">
                <a:latin typeface="Meiryo UI" panose="020B0604030504040204" pitchFamily="50" charset="-128"/>
                <a:ea typeface="Meiryo UI" panose="020B0604030504040204" pitchFamily="50" charset="-128"/>
              </a:rPr>
              <a:t>15)</a:t>
            </a: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歯車は、歯筋誤差、歯車箱の軸穴の平行度の狂い、負荷運転における歯及び</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のたわみ等により片当たりという現象を起こし、その結果、負荷能力が低下し</a:t>
            </a:r>
            <a:r>
              <a:rPr lang="ja-JP" altLang="en-US" sz="750" dirty="0" err="1">
                <a:latin typeface="Meiryo UI" panose="020B0604030504040204" pitchFamily="50" charset="-128"/>
                <a:ea typeface="Meiryo UI" panose="020B0604030504040204" pitchFamily="50" charset="-128"/>
              </a:rPr>
              <a:t>ま</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図</a:t>
            </a:r>
            <a:r>
              <a:rPr lang="en-US" altLang="ja-JP" sz="750" dirty="0">
                <a:latin typeface="Meiryo UI" panose="020B0604030504040204" pitchFamily="50" charset="-128"/>
                <a:ea typeface="Meiryo UI" panose="020B0604030504040204" pitchFamily="50" charset="-128"/>
              </a:rPr>
              <a:t>(15)</a:t>
            </a:r>
            <a:r>
              <a:rPr lang="ja-JP" altLang="en-US" sz="750" dirty="0">
                <a:latin typeface="Meiryo UI" panose="020B0604030504040204" pitchFamily="50" charset="-128"/>
                <a:ea typeface="Meiryo UI" panose="020B0604030504040204" pitchFamily="50" charset="-128"/>
              </a:rPr>
              <a:t>のように、歯の歯筋方向に適当なふくらみをつけることをｸﾗｳﾆﾝｸﾞといい、ｸﾗ</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ﾆﾝｸﾞを施された歯車は片当たりすることがなく、負荷能力の低下を防ぐことができ</a:t>
            </a:r>
            <a:r>
              <a:rPr lang="ja-JP" altLang="en-US" sz="750" dirty="0" err="1">
                <a:latin typeface="Meiryo UI" panose="020B0604030504040204" pitchFamily="50" charset="-128"/>
                <a:ea typeface="Meiryo UI" panose="020B0604030504040204" pitchFamily="50" charset="-128"/>
              </a:rPr>
              <a:t>す</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歯車の音も非常によくなります。しかし、ｸﾗｳﾆﾝｸﾞ</a:t>
            </a:r>
            <a:r>
              <a:rPr lang="ja-JP" altLang="en-US" sz="750" dirty="0" err="1">
                <a:latin typeface="Meiryo UI" panose="020B0604030504040204" pitchFamily="50" charset="-128"/>
                <a:ea typeface="Meiryo UI" panose="020B0604030504040204" pitchFamily="50" charset="-128"/>
              </a:rPr>
              <a:t>をを</a:t>
            </a:r>
            <a:r>
              <a:rPr lang="ja-JP" altLang="en-US" sz="750" dirty="0">
                <a:latin typeface="Meiryo UI" panose="020B0604030504040204" pitchFamily="50" charset="-128"/>
                <a:ea typeface="Meiryo UI" panose="020B0604030504040204" pitchFamily="50" charset="-128"/>
              </a:rPr>
              <a:t>つけすぎると、歯当たりの</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さが短くなり、かえって騒音が増えることがあります。　　</a:t>
            </a:r>
          </a:p>
        </p:txBody>
      </p:sp>
      <p:sp>
        <p:nvSpPr>
          <p:cNvPr id="28" name="Rectangle 22">
            <a:extLst>
              <a:ext uri="{FF2B5EF4-FFF2-40B4-BE49-F238E27FC236}">
                <a16:creationId xmlns:a16="http://schemas.microsoft.com/office/drawing/2014/main" id="{E7864667-3446-4B72-9579-F3863645E589}"/>
              </a:ext>
            </a:extLst>
          </p:cNvPr>
          <p:cNvSpPr>
            <a:spLocks noChangeArrowheads="1"/>
          </p:cNvSpPr>
          <p:nvPr/>
        </p:nvSpPr>
        <p:spPr bwMode="auto">
          <a:xfrm>
            <a:off x="4547708" y="4198481"/>
            <a:ext cx="3127267" cy="761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面取り　　</a:t>
            </a:r>
            <a:r>
              <a:rPr lang="en-US" altLang="ja-JP" sz="750" dirty="0">
                <a:latin typeface="Meiryo UI" panose="020B0604030504040204" pitchFamily="50" charset="-128"/>
                <a:ea typeface="Meiryo UI" panose="020B0604030504040204" pitchFamily="50" charset="-128"/>
              </a:rPr>
              <a:t>(</a:t>
            </a:r>
            <a:r>
              <a:rPr lang="ja-JP" altLang="en-US" sz="750" dirty="0">
                <a:latin typeface="Meiryo UI" panose="020B0604030504040204" pitchFamily="50" charset="-128"/>
                <a:ea typeface="Meiryo UI" panose="020B0604030504040204" pitchFamily="50" charset="-128"/>
              </a:rPr>
              <a:t>図</a:t>
            </a:r>
            <a:r>
              <a:rPr lang="en-US" altLang="ja-JP" sz="750" dirty="0">
                <a:latin typeface="Meiryo UI" panose="020B0604030504040204" pitchFamily="50" charset="-128"/>
                <a:ea typeface="Meiryo UI" panose="020B0604030504040204" pitchFamily="50" charset="-128"/>
              </a:rPr>
              <a:t>16</a:t>
            </a:r>
            <a:r>
              <a:rPr lang="ja-JP" altLang="en-US" sz="750" dirty="0">
                <a:latin typeface="Meiryo UI" panose="020B0604030504040204" pitchFamily="50" charset="-128"/>
                <a:ea typeface="Meiryo UI" panose="020B0604030504040204" pitchFamily="50" charset="-128"/>
              </a:rPr>
              <a:t>）</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歯車はたとえ小さな傷でも、悪い音が出る場合が多いので、歯車周辺に鋭い</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があってはいけません。運搬途中や組立作業中に打ち傷を作らない様に、ある</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は、たとえそれらの部分が相手歯車に当たってもその面をえぐり取るようなことの</a:t>
            </a:r>
            <a:endParaRPr lang="en-US" altLang="ja-JP" sz="75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ないように、全ての鋭角は必ず図</a:t>
            </a:r>
            <a:r>
              <a:rPr lang="en-US" altLang="ja-JP" sz="750" dirty="0">
                <a:latin typeface="Meiryo UI" panose="020B0604030504040204" pitchFamily="50" charset="-128"/>
                <a:ea typeface="Meiryo UI" panose="020B0604030504040204" pitchFamily="50" charset="-128"/>
              </a:rPr>
              <a:t>(16)</a:t>
            </a:r>
            <a:r>
              <a:rPr lang="ja-JP" altLang="en-US" sz="750" dirty="0" err="1">
                <a:latin typeface="Meiryo UI" panose="020B0604030504040204" pitchFamily="50" charset="-128"/>
                <a:ea typeface="Meiryo UI" panose="020B0604030504040204" pitchFamily="50" charset="-128"/>
              </a:rPr>
              <a:t>のように</a:t>
            </a:r>
            <a:r>
              <a:rPr lang="ja-JP" altLang="en-US" sz="750" dirty="0">
                <a:latin typeface="Meiryo UI" panose="020B0604030504040204" pitchFamily="50" charset="-128"/>
                <a:ea typeface="Meiryo UI" panose="020B0604030504040204" pitchFamily="50" charset="-128"/>
              </a:rPr>
              <a:t>面取りをしておくべきです。</a:t>
            </a:r>
          </a:p>
        </p:txBody>
      </p:sp>
      <p:pic>
        <p:nvPicPr>
          <p:cNvPr id="29" name="Picture 23" descr="歯先修正">
            <a:extLst>
              <a:ext uri="{FF2B5EF4-FFF2-40B4-BE49-F238E27FC236}">
                <a16:creationId xmlns:a16="http://schemas.microsoft.com/office/drawing/2014/main" id="{D54FA849-AA51-4FF1-A8CD-FDB584861C46}"/>
              </a:ext>
            </a:extLst>
          </p:cNvPr>
          <p:cNvPicPr>
            <a:picLocks noChangeAspect="1" noChangeArrowheads="1"/>
          </p:cNvPicPr>
          <p:nvPr/>
        </p:nvPicPr>
        <p:blipFill>
          <a:blip r:embed="rId6"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7788878" y="2676702"/>
            <a:ext cx="1355122" cy="60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5" descr="ｸﾗｳﾆﾝｸﾞ">
            <a:extLst>
              <a:ext uri="{FF2B5EF4-FFF2-40B4-BE49-F238E27FC236}">
                <a16:creationId xmlns:a16="http://schemas.microsoft.com/office/drawing/2014/main" id="{DC2C6FAB-74DA-487E-839B-882D27DCF296}"/>
              </a:ext>
            </a:extLst>
          </p:cNvPr>
          <p:cNvPicPr>
            <a:picLocks noChangeAspect="1" noChangeArrowheads="1"/>
          </p:cNvPicPr>
          <p:nvPr/>
        </p:nvPicPr>
        <p:blipFill>
          <a:blip r:embed="rId7"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rot="21291305">
            <a:off x="7958969" y="3305920"/>
            <a:ext cx="924398" cy="87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7" descr="面取り">
            <a:extLst>
              <a:ext uri="{FF2B5EF4-FFF2-40B4-BE49-F238E27FC236}">
                <a16:creationId xmlns:a16="http://schemas.microsoft.com/office/drawing/2014/main" id="{A43377EC-AF0A-4BDA-8CD4-7C3E8661DA3F}"/>
              </a:ext>
            </a:extLst>
          </p:cNvPr>
          <p:cNvPicPr>
            <a:picLocks noChangeAspect="1" noChangeArrowheads="1"/>
          </p:cNvPicPr>
          <p:nvPr/>
        </p:nvPicPr>
        <p:blipFill>
          <a:blip r:embed="rId8"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7949660" y="4209603"/>
            <a:ext cx="1034309" cy="66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四角形: 角を丸くする 31">
            <a:extLst>
              <a:ext uri="{FF2B5EF4-FFF2-40B4-BE49-F238E27FC236}">
                <a16:creationId xmlns:a16="http://schemas.microsoft.com/office/drawing/2014/main" id="{B303FB61-8D36-4723-B07E-A19D4A01F53F}"/>
              </a:ext>
            </a:extLst>
          </p:cNvPr>
          <p:cNvSpPr/>
          <p:nvPr/>
        </p:nvSpPr>
        <p:spPr>
          <a:xfrm>
            <a:off x="8768266" y="3126900"/>
            <a:ext cx="403811" cy="151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75" dirty="0">
                <a:solidFill>
                  <a:schemeClr val="tx1"/>
                </a:solidFill>
                <a:latin typeface="Meiryo UI" panose="020B0604030504040204" pitchFamily="50" charset="-128"/>
                <a:ea typeface="Meiryo UI" panose="020B0604030504040204" pitchFamily="50" charset="-128"/>
              </a:rPr>
              <a:t>図</a:t>
            </a:r>
            <a:r>
              <a:rPr kumimoji="1" lang="en-US" altLang="ja-JP" sz="675" dirty="0">
                <a:solidFill>
                  <a:schemeClr val="tx1"/>
                </a:solidFill>
                <a:latin typeface="Meiryo UI" panose="020B0604030504040204" pitchFamily="50" charset="-128"/>
                <a:ea typeface="Meiryo UI" panose="020B0604030504040204" pitchFamily="50" charset="-128"/>
              </a:rPr>
              <a:t>14</a:t>
            </a:r>
            <a:endParaRPr kumimoji="1" lang="ja-JP" altLang="en-US" sz="675"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32">
            <a:extLst>
              <a:ext uri="{FF2B5EF4-FFF2-40B4-BE49-F238E27FC236}">
                <a16:creationId xmlns:a16="http://schemas.microsoft.com/office/drawing/2014/main" id="{52B5EE64-1C74-489E-80A4-6EB973C4FF06}"/>
              </a:ext>
            </a:extLst>
          </p:cNvPr>
          <p:cNvSpPr/>
          <p:nvPr/>
        </p:nvSpPr>
        <p:spPr>
          <a:xfrm>
            <a:off x="8768266" y="4068508"/>
            <a:ext cx="403811" cy="151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75" dirty="0">
                <a:solidFill>
                  <a:schemeClr val="tx1"/>
                </a:solidFill>
                <a:latin typeface="Meiryo UI" panose="020B0604030504040204" pitchFamily="50" charset="-128"/>
                <a:ea typeface="Meiryo UI" panose="020B0604030504040204" pitchFamily="50" charset="-128"/>
              </a:rPr>
              <a:t>図</a:t>
            </a:r>
            <a:r>
              <a:rPr kumimoji="1" lang="en-US" altLang="ja-JP" sz="675" dirty="0">
                <a:solidFill>
                  <a:schemeClr val="tx1"/>
                </a:solidFill>
                <a:latin typeface="Meiryo UI" panose="020B0604030504040204" pitchFamily="50" charset="-128"/>
                <a:ea typeface="Meiryo UI" panose="020B0604030504040204" pitchFamily="50" charset="-128"/>
              </a:rPr>
              <a:t>15</a:t>
            </a:r>
            <a:endParaRPr kumimoji="1" lang="ja-JP" altLang="en-US" sz="675" dirty="0">
              <a:solidFill>
                <a:schemeClr val="tx1"/>
              </a:solidFill>
              <a:latin typeface="Meiryo UI" panose="020B0604030504040204" pitchFamily="50" charset="-128"/>
              <a:ea typeface="Meiryo UI" panose="020B0604030504040204" pitchFamily="50" charset="-128"/>
            </a:endParaRPr>
          </a:p>
        </p:txBody>
      </p:sp>
      <p:sp>
        <p:nvSpPr>
          <p:cNvPr id="34" name="四角形: 角を丸くする 33">
            <a:extLst>
              <a:ext uri="{FF2B5EF4-FFF2-40B4-BE49-F238E27FC236}">
                <a16:creationId xmlns:a16="http://schemas.microsoft.com/office/drawing/2014/main" id="{1DAB7BA4-F19C-432F-A053-64EBE75D2667}"/>
              </a:ext>
            </a:extLst>
          </p:cNvPr>
          <p:cNvSpPr/>
          <p:nvPr/>
        </p:nvSpPr>
        <p:spPr>
          <a:xfrm>
            <a:off x="8782064" y="4765196"/>
            <a:ext cx="403811" cy="151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75" dirty="0">
                <a:solidFill>
                  <a:schemeClr val="tx1"/>
                </a:solidFill>
                <a:latin typeface="Meiryo UI" panose="020B0604030504040204" pitchFamily="50" charset="-128"/>
                <a:ea typeface="Meiryo UI" panose="020B0604030504040204" pitchFamily="50" charset="-128"/>
              </a:rPr>
              <a:t>図</a:t>
            </a:r>
            <a:r>
              <a:rPr kumimoji="1" lang="en-US" altLang="ja-JP" sz="675" dirty="0">
                <a:solidFill>
                  <a:schemeClr val="tx1"/>
                </a:solidFill>
                <a:latin typeface="Meiryo UI" panose="020B0604030504040204" pitchFamily="50" charset="-128"/>
                <a:ea typeface="Meiryo UI" panose="020B0604030504040204" pitchFamily="50" charset="-128"/>
              </a:rPr>
              <a:t>16</a:t>
            </a:r>
            <a:endParaRPr kumimoji="1" lang="ja-JP" altLang="en-US" sz="675" dirty="0">
              <a:solidFill>
                <a:schemeClr val="tx1"/>
              </a:solidFill>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25B392D1-6A56-49F3-912B-8831A9EE6E8F}"/>
              </a:ext>
            </a:extLst>
          </p:cNvPr>
          <p:cNvSpPr txBox="1"/>
          <p:nvPr/>
        </p:nvSpPr>
        <p:spPr>
          <a:xfrm>
            <a:off x="29713" y="444522"/>
            <a:ext cx="1274802" cy="253916"/>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cs typeface="Meiryo UI" panose="020B0604030504040204" pitchFamily="50" charset="-128"/>
              </a:rPr>
              <a:t>歯形・歯す</a:t>
            </a:r>
            <a:r>
              <a:rPr lang="ja-JP" altLang="en-US" sz="1050" dirty="0" err="1">
                <a:latin typeface="Meiryo UI" panose="020B0604030504040204" pitchFamily="50" charset="-128"/>
                <a:ea typeface="Meiryo UI" panose="020B0604030504040204" pitchFamily="50" charset="-128"/>
                <a:cs typeface="Meiryo UI" panose="020B0604030504040204" pitchFamily="50" charset="-128"/>
              </a:rPr>
              <a:t>じ</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名称</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a:extLst>
              <a:ext uri="{FF2B5EF4-FFF2-40B4-BE49-F238E27FC236}">
                <a16:creationId xmlns:a16="http://schemas.microsoft.com/office/drawing/2014/main" id="{9E12F38C-7605-4666-8163-12D5BBD83CC0}"/>
              </a:ext>
            </a:extLst>
          </p:cNvPr>
          <p:cNvSpPr txBox="1"/>
          <p:nvPr/>
        </p:nvSpPr>
        <p:spPr>
          <a:xfrm>
            <a:off x="4992697" y="462376"/>
            <a:ext cx="1761493" cy="253916"/>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cs typeface="Meiryo UI" panose="020B0604030504040204" pitchFamily="50" charset="-128"/>
              </a:rPr>
              <a:t>歯形修正・歯す</a:t>
            </a:r>
            <a:r>
              <a:rPr lang="ja-JP" altLang="en-US" sz="1050" dirty="0" err="1">
                <a:latin typeface="Meiryo UI" panose="020B0604030504040204" pitchFamily="50" charset="-128"/>
                <a:ea typeface="Meiryo UI" panose="020B0604030504040204" pitchFamily="50" charset="-128"/>
                <a:cs typeface="Meiryo UI" panose="020B0604030504040204" pitchFamily="50" charset="-128"/>
              </a:rPr>
              <a:t>じ</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修正</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7" name="直線コネクタ 36">
            <a:extLst>
              <a:ext uri="{FF2B5EF4-FFF2-40B4-BE49-F238E27FC236}">
                <a16:creationId xmlns:a16="http://schemas.microsoft.com/office/drawing/2014/main" id="{E7EF9B8A-F1CB-4D12-9EEB-31E784BA0D31}"/>
              </a:ext>
            </a:extLst>
          </p:cNvPr>
          <p:cNvCxnSpPr>
            <a:cxnSpLocks/>
          </p:cNvCxnSpPr>
          <p:nvPr/>
        </p:nvCxnSpPr>
        <p:spPr>
          <a:xfrm flipV="1">
            <a:off x="259577" y="750987"/>
            <a:ext cx="1415198" cy="102297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3309903-196B-4EB0-A1E4-89E71E7A6E5F}"/>
              </a:ext>
            </a:extLst>
          </p:cNvPr>
          <p:cNvCxnSpPr/>
          <p:nvPr/>
        </p:nvCxnSpPr>
        <p:spPr>
          <a:xfrm>
            <a:off x="1342531" y="702097"/>
            <a:ext cx="576104" cy="2523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39" name="フリーフォーム: 図形 38">
            <a:extLst>
              <a:ext uri="{FF2B5EF4-FFF2-40B4-BE49-F238E27FC236}">
                <a16:creationId xmlns:a16="http://schemas.microsoft.com/office/drawing/2014/main" id="{95CAB21B-0D01-4316-8977-0096A2A0039C}"/>
              </a:ext>
            </a:extLst>
          </p:cNvPr>
          <p:cNvSpPr/>
          <p:nvPr/>
        </p:nvSpPr>
        <p:spPr>
          <a:xfrm>
            <a:off x="1436903" y="646080"/>
            <a:ext cx="436181" cy="252300"/>
          </a:xfrm>
          <a:custGeom>
            <a:avLst/>
            <a:gdLst>
              <a:gd name="connsiteX0" fmla="*/ 13447 w 1048871"/>
              <a:gd name="connsiteY0" fmla="*/ 322730 h 322730"/>
              <a:gd name="connsiteX1" fmla="*/ 847165 w 1048871"/>
              <a:gd name="connsiteY1" fmla="*/ 268942 h 322730"/>
              <a:gd name="connsiteX2" fmla="*/ 524436 w 1048871"/>
              <a:gd name="connsiteY2" fmla="*/ 201706 h 322730"/>
              <a:gd name="connsiteX3" fmla="*/ 1048871 w 1048871"/>
              <a:gd name="connsiteY3" fmla="*/ 26894 h 322730"/>
              <a:gd name="connsiteX4" fmla="*/ 645459 w 1048871"/>
              <a:gd name="connsiteY4" fmla="*/ 0 h 322730"/>
              <a:gd name="connsiteX5" fmla="*/ 255495 w 1048871"/>
              <a:gd name="connsiteY5" fmla="*/ 107577 h 322730"/>
              <a:gd name="connsiteX6" fmla="*/ 0 w 1048871"/>
              <a:gd name="connsiteY6" fmla="*/ 94130 h 322730"/>
              <a:gd name="connsiteX7" fmla="*/ 13447 w 1048871"/>
              <a:gd name="connsiteY7" fmla="*/ 322730 h 322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871" h="322730">
                <a:moveTo>
                  <a:pt x="13447" y="322730"/>
                </a:moveTo>
                <a:lnTo>
                  <a:pt x="847165" y="268942"/>
                </a:lnTo>
                <a:lnTo>
                  <a:pt x="524436" y="201706"/>
                </a:lnTo>
                <a:lnTo>
                  <a:pt x="1048871" y="26894"/>
                </a:lnTo>
                <a:lnTo>
                  <a:pt x="645459" y="0"/>
                </a:lnTo>
                <a:lnTo>
                  <a:pt x="255495" y="107577"/>
                </a:lnTo>
                <a:lnTo>
                  <a:pt x="0" y="94130"/>
                </a:lnTo>
                <a:lnTo>
                  <a:pt x="13447" y="32273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40" name="四角形: 角を丸くする 39">
            <a:extLst>
              <a:ext uri="{FF2B5EF4-FFF2-40B4-BE49-F238E27FC236}">
                <a16:creationId xmlns:a16="http://schemas.microsoft.com/office/drawing/2014/main" id="{7912342F-0378-4A41-8B16-EB6CC7AF1F77}"/>
              </a:ext>
            </a:extLst>
          </p:cNvPr>
          <p:cNvSpPr/>
          <p:nvPr/>
        </p:nvSpPr>
        <p:spPr>
          <a:xfrm>
            <a:off x="667114" y="1118409"/>
            <a:ext cx="435312" cy="265906"/>
          </a:xfrm>
          <a:prstGeom prst="round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50" dirty="0">
                <a:solidFill>
                  <a:schemeClr val="tx1"/>
                </a:solidFill>
                <a:latin typeface="Meiryo UI" panose="020B0604030504040204" pitchFamily="50" charset="-128"/>
                <a:ea typeface="Meiryo UI" panose="020B0604030504040204" pitchFamily="50" charset="-128"/>
              </a:rPr>
              <a:t>上面</a:t>
            </a:r>
            <a:endParaRPr kumimoji="1" lang="en-US" altLang="ja-JP" sz="750" dirty="0">
              <a:solidFill>
                <a:schemeClr val="tx1"/>
              </a:solidFill>
              <a:latin typeface="Meiryo UI" panose="020B0604030504040204" pitchFamily="50" charset="-128"/>
              <a:ea typeface="Meiryo UI" panose="020B0604030504040204" pitchFamily="50" charset="-128"/>
            </a:endParaRPr>
          </a:p>
          <a:p>
            <a:pPr algn="ctr"/>
            <a:r>
              <a:rPr kumimoji="1" lang="en-US" altLang="ja-JP" sz="750" dirty="0">
                <a:solidFill>
                  <a:schemeClr val="tx1"/>
                </a:solidFill>
                <a:latin typeface="Meiryo UI" panose="020B0604030504040204" pitchFamily="50" charset="-128"/>
                <a:ea typeface="Meiryo UI" panose="020B0604030504040204" pitchFamily="50" charset="-128"/>
              </a:rPr>
              <a:t>TOP</a:t>
            </a:r>
            <a:endParaRPr kumimoji="1" lang="ja-JP" altLang="en-US" sz="750" dirty="0">
              <a:solidFill>
                <a:schemeClr val="tx1"/>
              </a:solidFill>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8550DA4C-70D6-4BA5-916C-0C620070DE98}"/>
              </a:ext>
            </a:extLst>
          </p:cNvPr>
          <p:cNvSpPr/>
          <p:nvPr/>
        </p:nvSpPr>
        <p:spPr>
          <a:xfrm>
            <a:off x="134746" y="3507074"/>
            <a:ext cx="1540029" cy="510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solidFill>
                <a:latin typeface="Meiryo UI" panose="020B0604030504040204" pitchFamily="50" charset="-128"/>
                <a:ea typeface="Meiryo UI" panose="020B0604030504040204" pitchFamily="50" charset="-128"/>
              </a:rPr>
              <a:t>２輪の</a:t>
            </a:r>
            <a:r>
              <a:rPr kumimoji="1" lang="en-US" altLang="ja-JP" sz="800" dirty="0">
                <a:solidFill>
                  <a:schemeClr val="tx1"/>
                </a:solidFill>
                <a:latin typeface="Meiryo UI" panose="020B0604030504040204" pitchFamily="50" charset="-128"/>
                <a:ea typeface="Meiryo UI" panose="020B0604030504040204" pitchFamily="50" charset="-128"/>
              </a:rPr>
              <a:t>TOP</a:t>
            </a:r>
            <a:r>
              <a:rPr kumimoji="1" lang="ja-JP" altLang="en-US" sz="800" dirty="0">
                <a:solidFill>
                  <a:schemeClr val="tx1"/>
                </a:solidFill>
                <a:latin typeface="Meiryo UI" panose="020B0604030504040204" pitchFamily="50" charset="-128"/>
                <a:ea typeface="Meiryo UI" panose="020B0604030504040204" pitchFamily="50" charset="-128"/>
              </a:rPr>
              <a:t>側</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横置きエンジン　乗車時の左側</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縦置きエンジン　前進方向側</a:t>
            </a:r>
          </a:p>
        </p:txBody>
      </p:sp>
      <p:sp>
        <p:nvSpPr>
          <p:cNvPr id="2" name="四角形: 角を丸くする 1">
            <a:extLst>
              <a:ext uri="{FF2B5EF4-FFF2-40B4-BE49-F238E27FC236}">
                <a16:creationId xmlns:a16="http://schemas.microsoft.com/office/drawing/2014/main" id="{2216F96F-A974-448D-A953-F00E37BB7519}"/>
              </a:ext>
            </a:extLst>
          </p:cNvPr>
          <p:cNvSpPr/>
          <p:nvPr/>
        </p:nvSpPr>
        <p:spPr>
          <a:xfrm>
            <a:off x="2149375" y="2437359"/>
            <a:ext cx="2356879" cy="1295446"/>
          </a:xfrm>
          <a:prstGeom prst="roundRect">
            <a:avLst>
              <a:gd name="adj" fmla="val 30913"/>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3" name="四角形: 角を丸くする 2">
            <a:extLst>
              <a:ext uri="{FF2B5EF4-FFF2-40B4-BE49-F238E27FC236}">
                <a16:creationId xmlns:a16="http://schemas.microsoft.com/office/drawing/2014/main" id="{442291E1-06AF-4104-9D8C-6992D9D451DF}"/>
              </a:ext>
            </a:extLst>
          </p:cNvPr>
          <p:cNvSpPr/>
          <p:nvPr/>
        </p:nvSpPr>
        <p:spPr>
          <a:xfrm>
            <a:off x="5229864" y="780515"/>
            <a:ext cx="409343" cy="235730"/>
          </a:xfrm>
          <a:prstGeom prst="roundRect">
            <a:avLst/>
          </a:prstGeom>
          <a:solidFill>
            <a:schemeClr val="accent4"/>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200" dirty="0">
                <a:solidFill>
                  <a:prstClr val="black"/>
                </a:solidFill>
                <a:latin typeface="Meiryo UI" panose="020B0604030504040204" pitchFamily="50" charset="-128"/>
                <a:ea typeface="Meiryo UI" panose="020B0604030504040204" pitchFamily="50" charset="-128"/>
              </a:rPr>
              <a:t>歯形</a:t>
            </a:r>
          </a:p>
        </p:txBody>
      </p:sp>
      <p:sp>
        <p:nvSpPr>
          <p:cNvPr id="42" name="四角形: 角を丸くする 41">
            <a:extLst>
              <a:ext uri="{FF2B5EF4-FFF2-40B4-BE49-F238E27FC236}">
                <a16:creationId xmlns:a16="http://schemas.microsoft.com/office/drawing/2014/main" id="{F899774F-1D90-4DB2-9527-58ED01408C65}"/>
              </a:ext>
            </a:extLst>
          </p:cNvPr>
          <p:cNvSpPr/>
          <p:nvPr/>
        </p:nvSpPr>
        <p:spPr>
          <a:xfrm>
            <a:off x="7231784" y="750987"/>
            <a:ext cx="504951" cy="235730"/>
          </a:xfrm>
          <a:prstGeom prst="roundRect">
            <a:avLst/>
          </a:prstGeom>
          <a:solidFill>
            <a:schemeClr val="accent4"/>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200" dirty="0">
                <a:solidFill>
                  <a:prstClr val="black"/>
                </a:solidFill>
                <a:latin typeface="Meiryo UI" panose="020B0604030504040204" pitchFamily="50" charset="-128"/>
                <a:ea typeface="Meiryo UI" panose="020B0604030504040204" pitchFamily="50" charset="-128"/>
              </a:rPr>
              <a:t>歯す</a:t>
            </a:r>
            <a:r>
              <a:rPr kumimoji="1" lang="ja-JP" altLang="en-US" sz="1200" dirty="0" err="1">
                <a:solidFill>
                  <a:prstClr val="black"/>
                </a:solidFill>
                <a:latin typeface="Meiryo UI" panose="020B0604030504040204" pitchFamily="50" charset="-128"/>
                <a:ea typeface="Meiryo UI" panose="020B0604030504040204" pitchFamily="50" charset="-128"/>
              </a:rPr>
              <a:t>じ</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43" name="吹き出し: 角を丸めた四角形 42">
            <a:extLst>
              <a:ext uri="{FF2B5EF4-FFF2-40B4-BE49-F238E27FC236}">
                <a16:creationId xmlns:a16="http://schemas.microsoft.com/office/drawing/2014/main" id="{02504CF7-D807-460B-A0AE-2016D94734AF}"/>
              </a:ext>
            </a:extLst>
          </p:cNvPr>
          <p:cNvSpPr/>
          <p:nvPr/>
        </p:nvSpPr>
        <p:spPr>
          <a:xfrm>
            <a:off x="6200942" y="937920"/>
            <a:ext cx="883163" cy="446395"/>
          </a:xfrm>
          <a:prstGeom prst="wedgeRoundRectCallout">
            <a:avLst>
              <a:gd name="adj1" fmla="val -49994"/>
              <a:gd name="adj2" fmla="val -100505"/>
              <a:gd name="adj3" fmla="val 16667"/>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800" dirty="0">
                <a:solidFill>
                  <a:prstClr val="black"/>
                </a:solidFill>
                <a:latin typeface="Meiryo UI" panose="020B0604030504040204" pitchFamily="50" charset="-128"/>
                <a:ea typeface="Meiryo UI" panose="020B0604030504040204" pitchFamily="50" charset="-128"/>
              </a:rPr>
              <a:t>歯底の逃がし歯面に仕上げ加工用の取り代をつける</a:t>
            </a:r>
          </a:p>
        </p:txBody>
      </p:sp>
      <p:sp>
        <p:nvSpPr>
          <p:cNvPr id="44" name="吹き出し: 角を丸めた四角形 43">
            <a:extLst>
              <a:ext uri="{FF2B5EF4-FFF2-40B4-BE49-F238E27FC236}">
                <a16:creationId xmlns:a16="http://schemas.microsoft.com/office/drawing/2014/main" id="{02020C0C-128F-4836-98EC-7AABD92E3D9C}"/>
              </a:ext>
            </a:extLst>
          </p:cNvPr>
          <p:cNvSpPr/>
          <p:nvPr/>
        </p:nvSpPr>
        <p:spPr>
          <a:xfrm>
            <a:off x="5978929" y="1632315"/>
            <a:ext cx="883163" cy="470761"/>
          </a:xfrm>
          <a:prstGeom prst="wedgeRoundRectCallout">
            <a:avLst>
              <a:gd name="adj1" fmla="val -61144"/>
              <a:gd name="adj2" fmla="val -67823"/>
              <a:gd name="adj3" fmla="val 16667"/>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800" dirty="0">
                <a:solidFill>
                  <a:prstClr val="black"/>
                </a:solidFill>
                <a:latin typeface="Meiryo UI" panose="020B0604030504040204" pitchFamily="50" charset="-128"/>
                <a:ea typeface="Meiryo UI" panose="020B0604030504040204" pitchFamily="50" charset="-128"/>
              </a:rPr>
              <a:t>歯先面取り取り扱い時の歯先の傷付けを防止</a:t>
            </a:r>
          </a:p>
        </p:txBody>
      </p:sp>
      <p:sp>
        <p:nvSpPr>
          <p:cNvPr id="45" name="吹き出し: 角を丸めた四角形 44">
            <a:extLst>
              <a:ext uri="{FF2B5EF4-FFF2-40B4-BE49-F238E27FC236}">
                <a16:creationId xmlns:a16="http://schemas.microsoft.com/office/drawing/2014/main" id="{6EB046D7-615B-41D3-BEC8-B39D57593A51}"/>
              </a:ext>
            </a:extLst>
          </p:cNvPr>
          <p:cNvSpPr/>
          <p:nvPr/>
        </p:nvSpPr>
        <p:spPr>
          <a:xfrm>
            <a:off x="6135591" y="2154774"/>
            <a:ext cx="883163" cy="427835"/>
          </a:xfrm>
          <a:prstGeom prst="wedgeRoundRectCallout">
            <a:avLst>
              <a:gd name="adj1" fmla="val 63897"/>
              <a:gd name="adj2" fmla="val -30469"/>
              <a:gd name="adj3" fmla="val 16667"/>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800" dirty="0">
                <a:solidFill>
                  <a:prstClr val="black"/>
                </a:solidFill>
                <a:latin typeface="Meiryo UI" panose="020B0604030504040204" pitchFamily="50" charset="-128"/>
                <a:ea typeface="Meiryo UI" panose="020B0604030504040204" pitchFamily="50" charset="-128"/>
              </a:rPr>
              <a:t>レリービング歯す</a:t>
            </a:r>
            <a:r>
              <a:rPr kumimoji="1" lang="ja-JP" altLang="en-US" sz="800" dirty="0" err="1">
                <a:solidFill>
                  <a:prstClr val="black"/>
                </a:solidFill>
                <a:latin typeface="Meiryo UI" panose="020B0604030504040204" pitchFamily="50" charset="-128"/>
                <a:ea typeface="Meiryo UI" panose="020B0604030504040204" pitchFamily="50" charset="-128"/>
              </a:rPr>
              <a:t>じの</a:t>
            </a:r>
            <a:r>
              <a:rPr kumimoji="1" lang="ja-JP" altLang="en-US" sz="800" dirty="0">
                <a:solidFill>
                  <a:prstClr val="black"/>
                </a:solidFill>
                <a:latin typeface="Meiryo UI" panose="020B0604030504040204" pitchFamily="50" charset="-128"/>
                <a:ea typeface="Meiryo UI" panose="020B0604030504040204" pitchFamily="50" charset="-128"/>
              </a:rPr>
              <a:t>両端を直線的に逃がす</a:t>
            </a:r>
          </a:p>
        </p:txBody>
      </p:sp>
      <p:sp>
        <p:nvSpPr>
          <p:cNvPr id="46" name="吹き出し: 角を丸めた四角形 45">
            <a:extLst>
              <a:ext uri="{FF2B5EF4-FFF2-40B4-BE49-F238E27FC236}">
                <a16:creationId xmlns:a16="http://schemas.microsoft.com/office/drawing/2014/main" id="{8A12C923-35D6-404E-BA72-4A4B54D46FEC}"/>
              </a:ext>
            </a:extLst>
          </p:cNvPr>
          <p:cNvSpPr/>
          <p:nvPr/>
        </p:nvSpPr>
        <p:spPr>
          <a:xfrm>
            <a:off x="7779742" y="598050"/>
            <a:ext cx="1218015" cy="679517"/>
          </a:xfrm>
          <a:prstGeom prst="wedgeRoundRectCallout">
            <a:avLst>
              <a:gd name="adj1" fmla="val -73715"/>
              <a:gd name="adj2" fmla="val 57517"/>
              <a:gd name="adj3" fmla="val 16667"/>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800" dirty="0">
                <a:solidFill>
                  <a:prstClr val="black"/>
                </a:solidFill>
                <a:latin typeface="Meiryo UI" panose="020B0604030504040204" pitchFamily="50" charset="-128"/>
                <a:ea typeface="Meiryo UI" panose="020B0604030504040204" pitchFamily="50" charset="-128"/>
              </a:rPr>
              <a:t>クラウニング熱処理歪み</a:t>
            </a:r>
            <a:endParaRPr kumimoji="1" lang="en-US" altLang="ja-JP" sz="800" dirty="0">
              <a:solidFill>
                <a:prstClr val="black"/>
              </a:solidFill>
              <a:latin typeface="Meiryo UI" panose="020B0604030504040204" pitchFamily="50" charset="-128"/>
              <a:ea typeface="Meiryo UI" panose="020B0604030504040204" pitchFamily="50" charset="-128"/>
            </a:endParaRPr>
          </a:p>
          <a:p>
            <a:r>
              <a:rPr kumimoji="1" lang="ja-JP" altLang="en-US" sz="800" dirty="0">
                <a:solidFill>
                  <a:prstClr val="black"/>
                </a:solidFill>
                <a:latin typeface="Meiryo UI" panose="020B0604030504040204" pitchFamily="50" charset="-128"/>
                <a:ea typeface="Meiryo UI" panose="020B0604030504040204" pitchFamily="50" charset="-128"/>
              </a:rPr>
              <a:t>組付け誤差などによる歯す</a:t>
            </a:r>
            <a:r>
              <a:rPr kumimoji="1" lang="ja-JP" altLang="en-US" sz="800" dirty="0" err="1">
                <a:solidFill>
                  <a:prstClr val="black"/>
                </a:solidFill>
                <a:latin typeface="Meiryo UI" panose="020B0604030504040204" pitchFamily="50" charset="-128"/>
                <a:ea typeface="Meiryo UI" panose="020B0604030504040204" pitchFamily="50" charset="-128"/>
              </a:rPr>
              <a:t>じ</a:t>
            </a:r>
            <a:r>
              <a:rPr kumimoji="1" lang="ja-JP" altLang="en-US" sz="800" dirty="0">
                <a:solidFill>
                  <a:prstClr val="black"/>
                </a:solidFill>
                <a:latin typeface="Meiryo UI" panose="020B0604030504040204" pitchFamily="50" charset="-128"/>
                <a:ea typeface="Meiryo UI" panose="020B0604030504040204" pitchFamily="50" charset="-128"/>
              </a:rPr>
              <a:t>方向の片当たりの防止</a:t>
            </a:r>
          </a:p>
        </p:txBody>
      </p:sp>
    </p:spTree>
    <p:extLst>
      <p:ext uri="{BB962C8B-B14F-4D97-AF65-F5344CB8AC3E}">
        <p14:creationId xmlns:p14="http://schemas.microsoft.com/office/powerpoint/2010/main" val="2838835471"/>
      </p:ext>
    </p:extLst>
  </p:cSld>
  <p:clrMapOvr>
    <a:masterClrMapping/>
  </p:clrMapOvr>
</p:sld>
</file>

<file path=ppt/theme/theme1.xml><?xml version="1.0" encoding="utf-8"?>
<a:theme xmlns:a="http://schemas.openxmlformats.org/drawingml/2006/main" name="Default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fidential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fidential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24447</TotalTime>
  <Words>5986</Words>
  <Application>Microsoft Office PowerPoint</Application>
  <PresentationFormat>画面に合わせる (16:9)</PresentationFormat>
  <Paragraphs>670</Paragraphs>
  <Slides>18</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4</vt:i4>
      </vt:variant>
      <vt:variant>
        <vt:lpstr>スライド タイトル</vt:lpstr>
      </vt:variant>
      <vt:variant>
        <vt:i4>18</vt:i4>
      </vt:variant>
    </vt:vector>
  </HeadingPairs>
  <TitlesOfParts>
    <vt:vector size="34" baseType="lpstr">
      <vt:lpstr>Arial Unicode MS</vt:lpstr>
      <vt:lpstr>Meiryo UI</vt:lpstr>
      <vt:lpstr>ＭＳ Ｐゴシック</vt:lpstr>
      <vt:lpstr>ＭＳ Ｐ明朝</vt:lpstr>
      <vt:lpstr>Yu Gothic UI</vt:lpstr>
      <vt:lpstr>游ゴシック</vt:lpstr>
      <vt:lpstr>Arial</vt:lpstr>
      <vt:lpstr>Arial monospaced for SAP</vt:lpstr>
      <vt:lpstr>Arial Rounded MT Bold</vt:lpstr>
      <vt:lpstr>Calibri</vt:lpstr>
      <vt:lpstr>Times New Roman</vt:lpstr>
      <vt:lpstr>Wingdings</vt:lpstr>
      <vt:lpstr>Default_thema</vt:lpstr>
      <vt:lpstr>Confidential_thema</vt:lpstr>
      <vt:lpstr>1_Default_thema</vt:lpstr>
      <vt:lpstr>1_Confidential_thema</vt:lpstr>
      <vt:lpstr>歯車勉強会</vt:lpstr>
      <vt:lpstr>歯車とは、、</vt:lpstr>
      <vt:lpstr>歯形曲線</vt:lpstr>
      <vt:lpstr>歯車の種類</vt:lpstr>
      <vt:lpstr>歯車各部の名称</vt:lpstr>
      <vt:lpstr>歯車各部の名称</vt:lpstr>
      <vt:lpstr>歯車の大きさ</vt:lpstr>
      <vt:lpstr>歯車の精度</vt:lpstr>
      <vt:lpstr>歯形・歯すじ</vt:lpstr>
      <vt:lpstr>歯車の材料と熱処理</vt:lpstr>
      <vt:lpstr>歯車の表面処理</vt:lpstr>
      <vt:lpstr>歯車の強度</vt:lpstr>
      <vt:lpstr>歯車加工の種類</vt:lpstr>
      <vt:lpstr>歯車の加工（ホブ加工）</vt:lpstr>
      <vt:lpstr>歯車の加工　（ギヤシェーパー加工）</vt:lpstr>
      <vt:lpstr>歯車の加工（シェービング加工）</vt:lpstr>
      <vt:lpstr>歯車の加工（ギヤ　グライディング）</vt:lpstr>
      <vt:lpstr>PowerPoint プレゼンテーション</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永井 亨</dc:creator>
  <cp:lastModifiedBy>柳原 康治</cp:lastModifiedBy>
  <cp:revision>2658</cp:revision>
  <dcterms:created xsi:type="dcterms:W3CDTF">2020-02-28T02:14:45Z</dcterms:created>
  <dcterms:modified xsi:type="dcterms:W3CDTF">2021-07-18T23:25:34Z</dcterms:modified>
</cp:coreProperties>
</file>