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1" r:id="rId2"/>
    <p:sldMasterId id="2147483686" r:id="rId3"/>
    <p:sldMasterId id="2147483691" r:id="rId4"/>
  </p:sldMasterIdLst>
  <p:notesMasterIdLst>
    <p:notesMasterId r:id="rId26"/>
  </p:notesMasterIdLst>
  <p:handoutMasterIdLst>
    <p:handoutMasterId r:id="rId27"/>
  </p:handoutMasterIdLst>
  <p:sldIdLst>
    <p:sldId id="564" r:id="rId5"/>
    <p:sldId id="681" r:id="rId6"/>
    <p:sldId id="672" r:id="rId7"/>
    <p:sldId id="675" r:id="rId8"/>
    <p:sldId id="678" r:id="rId9"/>
    <p:sldId id="676" r:id="rId10"/>
    <p:sldId id="677" r:id="rId11"/>
    <p:sldId id="679" r:id="rId12"/>
    <p:sldId id="682" r:id="rId13"/>
    <p:sldId id="680" r:id="rId14"/>
    <p:sldId id="298" r:id="rId15"/>
    <p:sldId id="312" r:id="rId16"/>
    <p:sldId id="299" r:id="rId17"/>
    <p:sldId id="300" r:id="rId18"/>
    <p:sldId id="311" r:id="rId19"/>
    <p:sldId id="306" r:id="rId20"/>
    <p:sldId id="307" r:id="rId21"/>
    <p:sldId id="301" r:id="rId22"/>
    <p:sldId id="302" r:id="rId23"/>
    <p:sldId id="683" r:id="rId24"/>
    <p:sldId id="67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5B9BD5"/>
    <a:srgbClr val="CC99FF"/>
    <a:srgbClr val="B40000"/>
    <a:srgbClr val="DAE3F3"/>
    <a:srgbClr val="7F7F7F"/>
    <a:srgbClr val="2F5597"/>
    <a:srgbClr val="FF33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353" autoAdjust="0"/>
  </p:normalViewPr>
  <p:slideViewPr>
    <p:cSldViewPr snapToGrid="0" showGuides="1">
      <p:cViewPr varScale="1">
        <p:scale>
          <a:sx n="93" d="100"/>
          <a:sy n="93" d="100"/>
        </p:scale>
        <p:origin x="66" y="72"/>
      </p:cViewPr>
      <p:guideLst>
        <p:guide pos="2880"/>
        <p:guide orient="horz" pos="184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025BE64-85B8-42A7-855C-2D3FC3C7C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C534C3-6873-41BB-B290-136CDC257A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9A3F-4E97-456C-902E-2AE223A2C43B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AB8E00-2C4F-4870-8407-D53211A18A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A2DBC-FB0F-4A1B-BBF6-857B8BE5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284E-66C0-492E-BBAC-6C421B9DAA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9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93FA-9D56-4022-9C68-0FB0627812F0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FB88-3657-45F0-846E-11AE123B3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32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2250" cy="36972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251" tIns="45625" rIns="91251" bIns="45625"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2250" cy="36972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251" tIns="45625" rIns="91251" bIns="45625"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21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2250" cy="36972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251" tIns="45625" rIns="91251" bIns="45625"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2250" cy="36972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251" tIns="45625" rIns="91251" bIns="45625"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6F274-2A24-4A8B-962C-953A3B8302DB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242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2250" cy="36972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251" tIns="45625" rIns="91251" bIns="45625"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2250" cy="36972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251" tIns="45625" rIns="91251" bIns="45625"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6F274-2A24-4A8B-962C-953A3B8302DB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010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6F274-2A24-4A8B-962C-953A3B8302DB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4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w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124" y="582889"/>
            <a:ext cx="1901676" cy="14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1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24" y="2219325"/>
            <a:ext cx="5553075" cy="53721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1184" y="2714863"/>
            <a:ext cx="5547542" cy="46077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029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4650774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3095625" y="266700"/>
            <a:ext cx="0" cy="4653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0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 userDrawn="1"/>
        </p:nvSpPr>
        <p:spPr>
          <a:xfrm>
            <a:off x="2159000" y="177801"/>
            <a:ext cx="6985000" cy="4765004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524" y="2314575"/>
            <a:ext cx="6362701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2434829"/>
            <a:ext cx="2057400" cy="273844"/>
          </a:xfrm>
          <a:effectLst/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99060"/>
            <a:ext cx="8732520" cy="41910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algn="l">
              <a:defRPr lang="en-US" sz="20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632" y="4736784"/>
            <a:ext cx="534202" cy="27384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52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3337" y="1491474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4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24" y="2219325"/>
            <a:ext cx="5553075" cy="53721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1184" y="2714863"/>
            <a:ext cx="5547542" cy="46077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029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4650774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3095625" y="266700"/>
            <a:ext cx="0" cy="4653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 userDrawn="1"/>
        </p:nvSpPr>
        <p:spPr>
          <a:xfrm>
            <a:off x="7856220" y="2884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4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 userDrawn="1"/>
        </p:nvSpPr>
        <p:spPr>
          <a:xfrm>
            <a:off x="2159000" y="177801"/>
            <a:ext cx="6985000" cy="4765004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524" y="2314575"/>
            <a:ext cx="6362701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2434829"/>
            <a:ext cx="2057400" cy="273844"/>
          </a:xfrm>
          <a:effectLst/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 userDrawn="1"/>
        </p:nvSpPr>
        <p:spPr>
          <a:xfrm>
            <a:off x="7894320" y="288446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84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56" y="99060"/>
            <a:ext cx="8732520" cy="41910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algn="l">
              <a:defRPr lang="en-US" sz="20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632" y="4736784"/>
            <a:ext cx="534202" cy="27384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25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3337" y="1491474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780" y="152084"/>
            <a:ext cx="534202" cy="273844"/>
          </a:xfrm>
        </p:spPr>
        <p:txBody>
          <a:bodyPr/>
          <a:lstStyle>
            <a:lvl1pPr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42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1689351"/>
            <a:ext cx="2632298" cy="20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5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722E5-F357-4B41-B093-1256604A63F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859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274320" y="475488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9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 userDrawn="1"/>
        </p:nvSpPr>
        <p:spPr>
          <a:xfrm>
            <a:off x="274320" y="475488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9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58495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780" y="152084"/>
            <a:ext cx="534202" cy="273844"/>
          </a:xfrm>
        </p:spPr>
        <p:txBody>
          <a:bodyPr/>
          <a:lstStyle>
            <a:lvl1pPr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6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1508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086" y="4959912"/>
            <a:ext cx="802657" cy="1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62" y="4667534"/>
            <a:ext cx="578890" cy="4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06549" y="4959912"/>
            <a:ext cx="6416040" cy="183588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29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7" r:id="rId4"/>
    <p:sldLayoutId id="2147483696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1508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4" y="4214863"/>
            <a:ext cx="1059415" cy="8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6774180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09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4717039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358900" y="4742439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 err="1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3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8">
            <a:extLst>
              <a:ext uri="{FF2B5EF4-FFF2-40B4-BE49-F238E27FC236}">
                <a16:creationId xmlns:a16="http://schemas.microsoft.com/office/drawing/2014/main" id="{A0A7F399-DF71-47FD-96AB-C7544D78EE0D}"/>
              </a:ext>
            </a:extLst>
          </p:cNvPr>
          <p:cNvSpPr/>
          <p:nvPr userDrawn="1"/>
        </p:nvSpPr>
        <p:spPr>
          <a:xfrm>
            <a:off x="219819" y="1290759"/>
            <a:ext cx="8924181" cy="3395541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95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4717039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358900" y="4742439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 err="1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3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384209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1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 userDrawn="1"/>
        </p:nvSpPr>
        <p:spPr>
          <a:xfrm>
            <a:off x="219819" y="1290759"/>
            <a:ext cx="8924181" cy="3395541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55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31.emf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310452" y="2571750"/>
            <a:ext cx="3455789" cy="537210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歯車工具共用</a:t>
            </a:r>
            <a:r>
              <a:rPr kumimoji="1" lang="ja-JP" altLang="en-US" dirty="0"/>
              <a:t>計算</a:t>
            </a: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818848" y="3108960"/>
            <a:ext cx="3237104" cy="610285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・歯車工具共用計算システムのチェック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・歯車工具共用計算　手順</a:t>
            </a:r>
          </a:p>
        </p:txBody>
      </p:sp>
      <p:sp>
        <p:nvSpPr>
          <p:cNvPr id="4" name="サブタイトル 7">
            <a:extLst>
              <a:ext uri="{FF2B5EF4-FFF2-40B4-BE49-F238E27FC236}">
                <a16:creationId xmlns:a16="http://schemas.microsoft.com/office/drawing/2014/main" id="{1E603267-7E87-40C4-A912-F90B511D658A}"/>
              </a:ext>
            </a:extLst>
          </p:cNvPr>
          <p:cNvSpPr txBox="1">
            <a:spLocks/>
          </p:cNvSpPr>
          <p:nvPr/>
        </p:nvSpPr>
        <p:spPr>
          <a:xfrm>
            <a:off x="5158154" y="3813030"/>
            <a:ext cx="1582615" cy="934816"/>
          </a:xfrm>
          <a:prstGeom prst="rect">
            <a:avLst/>
          </a:prstGeom>
        </p:spPr>
        <p:txBody>
          <a:bodyPr lIns="0" anchor="t" anchorCtr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九州武蔵精密株式会社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技術部　生産技術課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柳原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2021-06-30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645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歯車共用計算に必要なモノ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7" name="縦書きテキスト プレースホルダー 3">
            <a:extLst>
              <a:ext uri="{FF2B5EF4-FFF2-40B4-BE49-F238E27FC236}">
                <a16:creationId xmlns:a16="http://schemas.microsoft.com/office/drawing/2014/main" id="{0A97EE05-5D65-4DDF-B5F1-EC096D1DC1B2}"/>
              </a:ext>
            </a:extLst>
          </p:cNvPr>
          <p:cNvSpPr txBox="1">
            <a:spLocks/>
          </p:cNvSpPr>
          <p:nvPr/>
        </p:nvSpPr>
        <p:spPr>
          <a:xfrm>
            <a:off x="97790" y="518160"/>
            <a:ext cx="8640960" cy="5400823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・完成図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対象部品・相手部品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・・・・・・・・・各１枚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・対象部品の作業基準表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下切り、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SV)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・・・各１枚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・工具図面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下切りカッター、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カッター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・・・・各１枚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6184BA-B46B-431F-A47C-869AE88477C7}"/>
              </a:ext>
            </a:extLst>
          </p:cNvPr>
          <p:cNvSpPr/>
          <p:nvPr/>
        </p:nvSpPr>
        <p:spPr>
          <a:xfrm>
            <a:off x="268015" y="1898887"/>
            <a:ext cx="3240360" cy="224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完成図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9AD791-47FF-4DC8-9DC2-83BBE1F9FD3C}"/>
              </a:ext>
            </a:extLst>
          </p:cNvPr>
          <p:cNvSpPr/>
          <p:nvPr/>
        </p:nvSpPr>
        <p:spPr>
          <a:xfrm>
            <a:off x="5100776" y="724032"/>
            <a:ext cx="2214424" cy="29335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工具図面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下切り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2AEEAC1-47E2-4236-92AE-ED8B1F5D0B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12" y="2215371"/>
            <a:ext cx="2610765" cy="184910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F4FE27-82F1-4EB4-B0F0-41E57D1526FA}"/>
              </a:ext>
            </a:extLst>
          </p:cNvPr>
          <p:cNvSpPr/>
          <p:nvPr/>
        </p:nvSpPr>
        <p:spPr>
          <a:xfrm>
            <a:off x="953210" y="2314684"/>
            <a:ext cx="3240360" cy="22443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作業基準表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下切り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839786E-28AF-4C2F-8552-9C75A306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14" y="2626437"/>
            <a:ext cx="2664183" cy="193259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E75680-FB06-4653-87F2-7B5C4A10D2CE}"/>
              </a:ext>
            </a:extLst>
          </p:cNvPr>
          <p:cNvSpPr/>
          <p:nvPr/>
        </p:nvSpPr>
        <p:spPr>
          <a:xfrm>
            <a:off x="1726565" y="2828815"/>
            <a:ext cx="3240360" cy="216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作業基準表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(SV)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75410C4-9144-42BF-99D9-826FB053A0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6567" y="3156777"/>
            <a:ext cx="2523614" cy="17741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BB23329-D452-42B8-9810-FDE77FF298A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821" y="1121620"/>
            <a:ext cx="1966511" cy="238612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D6CB4C-93DA-40E4-99B1-EF095CCCA523}"/>
              </a:ext>
            </a:extLst>
          </p:cNvPr>
          <p:cNvSpPr/>
          <p:nvPr/>
        </p:nvSpPr>
        <p:spPr>
          <a:xfrm>
            <a:off x="6649341" y="1784542"/>
            <a:ext cx="2396869" cy="314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工具図面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(SV)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16AF979-2672-43FB-B6AE-6583D31087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819" y="2138944"/>
            <a:ext cx="1950661" cy="27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4334" y="99836"/>
            <a:ext cx="4802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径の判定　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判定内容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8596FC2-2C0A-462A-A7E2-11736EB1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87833"/>
              </p:ext>
            </p:extLst>
          </p:nvPr>
        </p:nvGraphicFramePr>
        <p:xfrm>
          <a:off x="150302" y="4044702"/>
          <a:ext cx="392899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3619984"/>
                    </a:ext>
                  </a:extLst>
                </a:gridCol>
                <a:gridCol w="2632990">
                  <a:extLst>
                    <a:ext uri="{9D8B030D-6E8A-4147-A177-3AD203B41FA5}">
                      <a16:colId xmlns:a16="http://schemas.microsoft.com/office/drawing/2014/main" val="1152985975"/>
                    </a:ext>
                  </a:extLst>
                </a:gridCol>
              </a:tblGrid>
              <a:tr h="2388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TIF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径　　　　　⇒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相手ギヤの噛合い時の歯先円の位置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62341"/>
                  </a:ext>
                </a:extLst>
              </a:tr>
              <a:tr h="2388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フィレット円径　⇒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下切り時の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開始径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21345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4324A2D7-BB5E-40E5-85A4-24FA00F5E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3940" y="702018"/>
            <a:ext cx="4007224" cy="399302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62574A3-1E15-4DFD-BB0E-EAFAD6BDB3E2}"/>
              </a:ext>
            </a:extLst>
          </p:cNvPr>
          <p:cNvSpPr/>
          <p:nvPr/>
        </p:nvSpPr>
        <p:spPr>
          <a:xfrm>
            <a:off x="5903407" y="760719"/>
            <a:ext cx="4131940" cy="4038193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38806" y="516763"/>
            <a:ext cx="4213734" cy="1230426"/>
          </a:xfrm>
        </p:spPr>
        <p:txBody>
          <a:bodyPr vert="horz"/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径が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T.I.F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径とフィレット径の間にあるかを確認する。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カッターの歯厚と外径を調整し上記内に入れる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5526" y="2150347"/>
            <a:ext cx="2318403" cy="124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6F09E2E-57CB-4B26-A660-6BC3836E9B74}"/>
              </a:ext>
            </a:extLst>
          </p:cNvPr>
          <p:cNvSpPr/>
          <p:nvPr/>
        </p:nvSpPr>
        <p:spPr>
          <a:xfrm>
            <a:off x="4829855" y="548405"/>
            <a:ext cx="1938693" cy="246228"/>
          </a:xfrm>
          <a:prstGeom prst="round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下切り</a:t>
            </a:r>
            <a:r>
              <a:rPr kumimoji="1"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INV</a:t>
            </a:r>
            <a:r>
              <a:rPr kumimoji="1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開始径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84ECC05-F48A-4F64-8480-2A3A4F006591}"/>
              </a:ext>
            </a:extLst>
          </p:cNvPr>
          <p:cNvCxnSpPr>
            <a:cxnSpLocks/>
          </p:cNvCxnSpPr>
          <p:nvPr/>
        </p:nvCxnSpPr>
        <p:spPr>
          <a:xfrm flipH="1">
            <a:off x="5065775" y="794633"/>
            <a:ext cx="359999" cy="5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C8D758-B621-4F01-8CFD-D04D4E8FC56D}"/>
              </a:ext>
            </a:extLst>
          </p:cNvPr>
          <p:cNvCxnSpPr>
            <a:cxnSpLocks/>
          </p:cNvCxnSpPr>
          <p:nvPr/>
        </p:nvCxnSpPr>
        <p:spPr>
          <a:xfrm flipH="1" flipV="1">
            <a:off x="7128946" y="928385"/>
            <a:ext cx="560770" cy="749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F80B8B5-CD70-464A-867B-2C303CD981E6}"/>
              </a:ext>
            </a:extLst>
          </p:cNvPr>
          <p:cNvSpPr/>
          <p:nvPr/>
        </p:nvSpPr>
        <p:spPr>
          <a:xfrm>
            <a:off x="7424697" y="1678385"/>
            <a:ext cx="2180788" cy="246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TIF</a:t>
            </a:r>
            <a:r>
              <a:rPr kumimoji="1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径（相手ギヤの歯先円径）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66F5CC9-95F4-4E81-AF78-A7982202177F}"/>
              </a:ext>
            </a:extLst>
          </p:cNvPr>
          <p:cNvSpPr/>
          <p:nvPr/>
        </p:nvSpPr>
        <p:spPr>
          <a:xfrm>
            <a:off x="2639280" y="1137125"/>
            <a:ext cx="3233788" cy="3285379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1934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>
            <a:extLst>
              <a:ext uri="{FF2B5EF4-FFF2-40B4-BE49-F238E27FC236}">
                <a16:creationId xmlns:a16="http://schemas.microsoft.com/office/drawing/2014/main" id="{2781DCD3-5CFD-46D8-AC80-9783C94B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5416" y="1882271"/>
            <a:ext cx="2073637" cy="125962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90E965F-577D-406A-AA4E-C27138470A5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1881" y="613728"/>
            <a:ext cx="1152846" cy="1083762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318BFC0-3FD4-473E-842E-87ED5F20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27" y="3630228"/>
            <a:ext cx="1880606" cy="117806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42D21F9-DC09-4FB9-9941-D4D05BE16C4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7603" y="1695550"/>
            <a:ext cx="1605672" cy="1470044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FA3D0A6-1450-42A8-89F7-4E0CC2EA37A4}"/>
              </a:ext>
            </a:extLst>
          </p:cNvPr>
          <p:cNvGrpSpPr/>
          <p:nvPr/>
        </p:nvGrpSpPr>
        <p:grpSpPr>
          <a:xfrm>
            <a:off x="2076079" y="619830"/>
            <a:ext cx="2521333" cy="1075720"/>
            <a:chOff x="2623448" y="1004757"/>
            <a:chExt cx="3361775" cy="1201078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A6140FA-2015-4828-9149-05DC43C0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3448" y="1004757"/>
              <a:ext cx="2735383" cy="1201078"/>
            </a:xfrm>
            <a:prstGeom prst="rect">
              <a:avLst/>
            </a:prstGeom>
          </p:spPr>
        </p:pic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9F2BDCA-4320-41F6-AD51-B70062A682FE}"/>
                </a:ext>
              </a:extLst>
            </p:cNvPr>
            <p:cNvSpPr/>
            <p:nvPr/>
          </p:nvSpPr>
          <p:spPr>
            <a:xfrm>
              <a:off x="4051551" y="1873176"/>
              <a:ext cx="717074" cy="1031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7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m×1.25</a:t>
              </a:r>
              <a:endParaRPr kumimoji="1" lang="ja-JP" altLang="en-US" sz="675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121D2B08-554D-4249-98C7-DC9895999425}"/>
                </a:ext>
              </a:extLst>
            </p:cNvPr>
            <p:cNvSpPr/>
            <p:nvPr/>
          </p:nvSpPr>
          <p:spPr>
            <a:xfrm>
              <a:off x="3825931" y="1555173"/>
              <a:ext cx="717074" cy="1031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7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m×1.00</a:t>
              </a:r>
              <a:endParaRPr kumimoji="1" lang="ja-JP" altLang="en-US" sz="675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C2E2BA9B-C127-47A2-9641-A13D54D1525A}"/>
                </a:ext>
              </a:extLst>
            </p:cNvPr>
            <p:cNvSpPr/>
            <p:nvPr/>
          </p:nvSpPr>
          <p:spPr>
            <a:xfrm>
              <a:off x="5176869" y="1698860"/>
              <a:ext cx="808354" cy="121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7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m×2.25</a:t>
              </a:r>
              <a:endParaRPr kumimoji="1" lang="ja-JP" altLang="en-US" sz="675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ADBBF52-7722-46FD-B152-3089007987C7}"/>
                </a:ext>
              </a:extLst>
            </p:cNvPr>
            <p:cNvSpPr/>
            <p:nvPr/>
          </p:nvSpPr>
          <p:spPr>
            <a:xfrm>
              <a:off x="5328610" y="1081212"/>
              <a:ext cx="288030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１</a:t>
              </a:r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42335F63-C72F-4E55-92BA-C39DEB922AF0}"/>
              </a:ext>
            </a:extLst>
          </p:cNvPr>
          <p:cNvSpPr/>
          <p:nvPr/>
        </p:nvSpPr>
        <p:spPr>
          <a:xfrm>
            <a:off x="2794067" y="2036996"/>
            <a:ext cx="216023" cy="1683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484EAA2-A8E0-4AA2-88F6-0F02B840707F}"/>
              </a:ext>
            </a:extLst>
          </p:cNvPr>
          <p:cNvSpPr/>
          <p:nvPr/>
        </p:nvSpPr>
        <p:spPr>
          <a:xfrm>
            <a:off x="4944822" y="733811"/>
            <a:ext cx="216023" cy="1683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8FE4A7E-24BA-410D-A584-60DDC7324B8D}"/>
              </a:ext>
            </a:extLst>
          </p:cNvPr>
          <p:cNvSpPr/>
          <p:nvPr/>
        </p:nvSpPr>
        <p:spPr>
          <a:xfrm>
            <a:off x="5631257" y="1682937"/>
            <a:ext cx="216023" cy="1683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5153537-657A-4B8F-AEA3-BC5C5B5426E7}"/>
              </a:ext>
            </a:extLst>
          </p:cNvPr>
          <p:cNvGrpSpPr/>
          <p:nvPr/>
        </p:nvGrpSpPr>
        <p:grpSpPr>
          <a:xfrm>
            <a:off x="163632" y="534361"/>
            <a:ext cx="1960812" cy="2899364"/>
            <a:chOff x="47078" y="817346"/>
            <a:chExt cx="2614416" cy="3865818"/>
          </a:xfrm>
        </p:grpSpPr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DA649550-9E19-440B-8AA4-95A3D41F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78" y="817346"/>
              <a:ext cx="2614416" cy="3865818"/>
            </a:xfrm>
            <a:prstGeom prst="rect">
              <a:avLst/>
            </a:prstGeom>
          </p:spPr>
        </p:pic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62BCE987-CEF1-49E8-A1A9-31A98AFF8B0C}"/>
                </a:ext>
              </a:extLst>
            </p:cNvPr>
            <p:cNvSpPr/>
            <p:nvPr/>
          </p:nvSpPr>
          <p:spPr>
            <a:xfrm>
              <a:off x="1303637" y="1520483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１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85AFAA81-EA34-4E75-B519-E29F8345F40E}"/>
                </a:ext>
              </a:extLst>
            </p:cNvPr>
            <p:cNvSpPr/>
            <p:nvPr/>
          </p:nvSpPr>
          <p:spPr>
            <a:xfrm>
              <a:off x="1297216" y="1784821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２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8A6E1AE2-828C-4731-970C-4DB153467D18}"/>
                </a:ext>
              </a:extLst>
            </p:cNvPr>
            <p:cNvSpPr/>
            <p:nvPr/>
          </p:nvSpPr>
          <p:spPr>
            <a:xfrm>
              <a:off x="1297215" y="2034529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３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50BA5E0-00D6-4950-9935-6619584D453D}"/>
                </a:ext>
              </a:extLst>
            </p:cNvPr>
            <p:cNvSpPr/>
            <p:nvPr/>
          </p:nvSpPr>
          <p:spPr>
            <a:xfrm>
              <a:off x="1297214" y="2272903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４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B3FB541-43B7-4AF2-82D1-1A8F57438A28}"/>
                </a:ext>
              </a:extLst>
            </p:cNvPr>
            <p:cNvSpPr/>
            <p:nvPr/>
          </p:nvSpPr>
          <p:spPr>
            <a:xfrm>
              <a:off x="1297213" y="2528867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５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8E5337CA-91F0-45F6-84AB-CBC047CD5CEC}"/>
                </a:ext>
              </a:extLst>
            </p:cNvPr>
            <p:cNvSpPr/>
            <p:nvPr/>
          </p:nvSpPr>
          <p:spPr>
            <a:xfrm>
              <a:off x="1293815" y="2773171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endPara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D6468BF-BC6F-4235-B123-2243A938A50E}"/>
                </a:ext>
              </a:extLst>
            </p:cNvPr>
            <p:cNvSpPr/>
            <p:nvPr/>
          </p:nvSpPr>
          <p:spPr>
            <a:xfrm>
              <a:off x="1293816" y="3015346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endPara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DCF941DF-59AD-4FE7-8C60-32ACFA122176}"/>
                </a:ext>
              </a:extLst>
            </p:cNvPr>
            <p:cNvSpPr/>
            <p:nvPr/>
          </p:nvSpPr>
          <p:spPr>
            <a:xfrm>
              <a:off x="1293814" y="3249018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endPara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4" name="楕円 53">
            <a:extLst>
              <a:ext uri="{FF2B5EF4-FFF2-40B4-BE49-F238E27FC236}">
                <a16:creationId xmlns:a16="http://schemas.microsoft.com/office/drawing/2014/main" id="{3C73A17E-C734-4E81-8CE6-860521FB43B1}"/>
              </a:ext>
            </a:extLst>
          </p:cNvPr>
          <p:cNvSpPr/>
          <p:nvPr/>
        </p:nvSpPr>
        <p:spPr>
          <a:xfrm>
            <a:off x="746857" y="3465635"/>
            <a:ext cx="216023" cy="1683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8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01D6D54-C86B-4CAD-8E54-DBF0BC3FDACD}"/>
              </a:ext>
            </a:extLst>
          </p:cNvPr>
          <p:cNvGrpSpPr/>
          <p:nvPr/>
        </p:nvGrpSpPr>
        <p:grpSpPr>
          <a:xfrm>
            <a:off x="2695253" y="3219581"/>
            <a:ext cx="3724186" cy="1917395"/>
            <a:chOff x="2486261" y="4358052"/>
            <a:chExt cx="4373638" cy="2317041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30B27017-1241-4D56-BB31-6A0A4FB9FEC3}"/>
                </a:ext>
              </a:extLst>
            </p:cNvPr>
            <p:cNvGrpSpPr/>
            <p:nvPr/>
          </p:nvGrpSpPr>
          <p:grpSpPr>
            <a:xfrm>
              <a:off x="2486261" y="4358052"/>
              <a:ext cx="4373638" cy="2317041"/>
              <a:chOff x="2722681" y="4028870"/>
              <a:chExt cx="4373638" cy="2317041"/>
            </a:xfrm>
          </p:grpSpPr>
          <p:pic>
            <p:nvPicPr>
              <p:cNvPr id="59" name="図 58">
                <a:extLst>
                  <a:ext uri="{FF2B5EF4-FFF2-40B4-BE49-F238E27FC236}">
                    <a16:creationId xmlns:a16="http://schemas.microsoft.com/office/drawing/2014/main" id="{39FD2C94-86E9-4185-83E2-BC6D886AA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22681" y="4028870"/>
                <a:ext cx="4373638" cy="2317041"/>
              </a:xfrm>
              <a:prstGeom prst="rect">
                <a:avLst/>
              </a:prstGeom>
            </p:spPr>
          </p:pic>
          <p:sp>
            <p:nvSpPr>
              <p:cNvPr id="60" name="円弧 59">
                <a:extLst>
                  <a:ext uri="{FF2B5EF4-FFF2-40B4-BE49-F238E27FC236}">
                    <a16:creationId xmlns:a16="http://schemas.microsoft.com/office/drawing/2014/main" id="{B2FEE3E7-D45B-4E28-9B2B-40AE8F9B861C}"/>
                  </a:ext>
                </a:extLst>
              </p:cNvPr>
              <p:cNvSpPr/>
              <p:nvPr/>
            </p:nvSpPr>
            <p:spPr>
              <a:xfrm rot="7490779">
                <a:off x="5395753" y="4400479"/>
                <a:ext cx="993897" cy="2161482"/>
              </a:xfrm>
              <a:prstGeom prst="arc">
                <a:avLst>
                  <a:gd name="adj1" fmla="val 18298580"/>
                  <a:gd name="adj2" fmla="val 3235916"/>
                </a:avLst>
              </a:prstGeom>
              <a:ln w="31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F89510B-FB35-4DD7-9A5F-E16BE406B47D}"/>
                  </a:ext>
                </a:extLst>
              </p:cNvPr>
              <p:cNvCxnSpPr/>
              <p:nvPr/>
            </p:nvCxnSpPr>
            <p:spPr>
              <a:xfrm flipH="1">
                <a:off x="5748008" y="4213975"/>
                <a:ext cx="1080120" cy="1763524"/>
              </a:xfrm>
              <a:prstGeom prst="straightConnector1">
                <a:avLst/>
              </a:prstGeom>
              <a:ln w="31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B56E3E93-93A6-4357-8309-9AEFDF26985A}"/>
                  </a:ext>
                </a:extLst>
              </p:cNvPr>
              <p:cNvSpPr/>
              <p:nvPr/>
            </p:nvSpPr>
            <p:spPr>
              <a:xfrm>
                <a:off x="6154711" y="5110870"/>
                <a:ext cx="266713" cy="2244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25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7</a:t>
                </a:r>
                <a:endPara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3" name="四角形: 角を丸くする 62">
                <a:extLst>
                  <a:ext uri="{FF2B5EF4-FFF2-40B4-BE49-F238E27FC236}">
                    <a16:creationId xmlns:a16="http://schemas.microsoft.com/office/drawing/2014/main" id="{CF92F29E-A02F-405F-B282-B0A538B974A1}"/>
                  </a:ext>
                </a:extLst>
              </p:cNvPr>
              <p:cNvSpPr/>
              <p:nvPr/>
            </p:nvSpPr>
            <p:spPr>
              <a:xfrm flipH="1">
                <a:off x="4931010" y="4455869"/>
                <a:ext cx="198442" cy="2097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25" dirty="0">
                    <a:ln w="0"/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endParaRPr kumimoji="1" lang="ja-JP" altLang="en-US" sz="825" dirty="0">
                  <a:ln w="0"/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4" name="四角形: 角を丸くする 63">
                <a:extLst>
                  <a:ext uri="{FF2B5EF4-FFF2-40B4-BE49-F238E27FC236}">
                    <a16:creationId xmlns:a16="http://schemas.microsoft.com/office/drawing/2014/main" id="{557D4AB2-1B1A-47B9-8585-0239DC1B0D59}"/>
                  </a:ext>
                </a:extLst>
              </p:cNvPr>
              <p:cNvSpPr/>
              <p:nvPr/>
            </p:nvSpPr>
            <p:spPr>
              <a:xfrm flipH="1">
                <a:off x="5098432" y="5053294"/>
                <a:ext cx="198442" cy="2097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25" dirty="0">
                    <a:ln w="0"/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endParaRPr kumimoji="1" lang="ja-JP" altLang="en-US" sz="825" dirty="0">
                  <a:ln w="0"/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5" name="四角形: 角を丸くする 64">
                <a:extLst>
                  <a:ext uri="{FF2B5EF4-FFF2-40B4-BE49-F238E27FC236}">
                    <a16:creationId xmlns:a16="http://schemas.microsoft.com/office/drawing/2014/main" id="{D43F8E68-A29B-429F-AF65-4748549BA4F9}"/>
                  </a:ext>
                </a:extLst>
              </p:cNvPr>
              <p:cNvSpPr/>
              <p:nvPr/>
            </p:nvSpPr>
            <p:spPr>
              <a:xfrm flipH="1">
                <a:off x="5472096" y="5516789"/>
                <a:ext cx="198442" cy="2097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25" dirty="0">
                    <a:ln w="0"/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3</a:t>
                </a:r>
                <a:endParaRPr kumimoji="1" lang="ja-JP" altLang="en-US" sz="825" dirty="0">
                  <a:ln w="0"/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EB986639-957E-46B5-A8AA-A79E977A2117}"/>
                  </a:ext>
                </a:extLst>
              </p:cNvPr>
              <p:cNvSpPr/>
              <p:nvPr/>
            </p:nvSpPr>
            <p:spPr>
              <a:xfrm flipH="1">
                <a:off x="5977384" y="5829819"/>
                <a:ext cx="198442" cy="2097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25" dirty="0">
                    <a:ln w="0"/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4</a:t>
                </a:r>
                <a:endParaRPr kumimoji="1" lang="ja-JP" altLang="en-US" sz="825" dirty="0">
                  <a:ln w="0"/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7" name="四角形: 角を丸くする 66">
                <a:extLst>
                  <a:ext uri="{FF2B5EF4-FFF2-40B4-BE49-F238E27FC236}">
                    <a16:creationId xmlns:a16="http://schemas.microsoft.com/office/drawing/2014/main" id="{EF448457-0FE7-42F1-833B-8C46F69DDADD}"/>
                  </a:ext>
                </a:extLst>
              </p:cNvPr>
              <p:cNvSpPr/>
              <p:nvPr/>
            </p:nvSpPr>
            <p:spPr>
              <a:xfrm flipH="1">
                <a:off x="6605806" y="5995648"/>
                <a:ext cx="198442" cy="2097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25" dirty="0">
                    <a:ln w="0"/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5</a:t>
                </a:r>
                <a:endParaRPr kumimoji="1" lang="ja-JP" altLang="en-US" sz="825" dirty="0">
                  <a:ln w="0"/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E2878D4-3C3D-4395-95B8-4E8106FD92EC}"/>
                </a:ext>
              </a:extLst>
            </p:cNvPr>
            <p:cNvCxnSpPr>
              <a:cxnSpLocks/>
            </p:cNvCxnSpPr>
            <p:nvPr/>
          </p:nvCxnSpPr>
          <p:spPr>
            <a:xfrm>
              <a:off x="2618547" y="4454142"/>
              <a:ext cx="796849" cy="2021280"/>
            </a:xfrm>
            <a:prstGeom prst="straightConnector1">
              <a:avLst/>
            </a:prstGeom>
            <a:ln w="31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83797CF3-CEB9-4CBC-B9DA-8461570D20F5}"/>
                </a:ext>
              </a:extLst>
            </p:cNvPr>
            <p:cNvSpPr/>
            <p:nvPr/>
          </p:nvSpPr>
          <p:spPr>
            <a:xfrm>
              <a:off x="2824315" y="5136760"/>
              <a:ext cx="288031" cy="2244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25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５</a:t>
              </a:r>
            </a:p>
          </p:txBody>
        </p:sp>
      </p:grpSp>
      <p:pic>
        <p:nvPicPr>
          <p:cNvPr id="68" name="Picture 3">
            <a:extLst>
              <a:ext uri="{FF2B5EF4-FFF2-40B4-BE49-F238E27FC236}">
                <a16:creationId xmlns:a16="http://schemas.microsoft.com/office/drawing/2014/main" id="{1644A67E-9DDF-40BD-B364-FFC55381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578" y="2882810"/>
            <a:ext cx="1218459" cy="91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FB7E4ECA-66B6-49EE-BF08-2EAFE9BF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6542" y="3702128"/>
            <a:ext cx="1322750" cy="143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楕円 69">
            <a:extLst>
              <a:ext uri="{FF2B5EF4-FFF2-40B4-BE49-F238E27FC236}">
                <a16:creationId xmlns:a16="http://schemas.microsoft.com/office/drawing/2014/main" id="{977BDA5A-56BE-41EF-99AC-E9487A20BB5C}"/>
              </a:ext>
            </a:extLst>
          </p:cNvPr>
          <p:cNvSpPr/>
          <p:nvPr/>
        </p:nvSpPr>
        <p:spPr>
          <a:xfrm>
            <a:off x="721240" y="2702240"/>
            <a:ext cx="377443" cy="1742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FE26EBEB-B67E-4E9F-8434-34618ECC9D26}"/>
              </a:ext>
            </a:extLst>
          </p:cNvPr>
          <p:cNvSpPr/>
          <p:nvPr/>
        </p:nvSpPr>
        <p:spPr>
          <a:xfrm>
            <a:off x="721240" y="2896115"/>
            <a:ext cx="384811" cy="1531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A94682-111D-401D-B370-18DDDD156E17}"/>
              </a:ext>
            </a:extLst>
          </p:cNvPr>
          <p:cNvSpPr/>
          <p:nvPr/>
        </p:nvSpPr>
        <p:spPr>
          <a:xfrm>
            <a:off x="1098683" y="2545697"/>
            <a:ext cx="216023" cy="1683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９</a:t>
            </a: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31E4F6B3-573E-47E1-B337-EEDEF1778618}"/>
              </a:ext>
            </a:extLst>
          </p:cNvPr>
          <p:cNvSpPr/>
          <p:nvPr/>
        </p:nvSpPr>
        <p:spPr>
          <a:xfrm>
            <a:off x="721240" y="3058543"/>
            <a:ext cx="384811" cy="153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0FC2B065-307E-461C-AD59-941505BAC877}"/>
              </a:ext>
            </a:extLst>
          </p:cNvPr>
          <p:cNvSpPr/>
          <p:nvPr/>
        </p:nvSpPr>
        <p:spPr>
          <a:xfrm>
            <a:off x="721240" y="3241407"/>
            <a:ext cx="384811" cy="1500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353C69C-CEA1-4C9A-BE8E-16B841AC46F6}"/>
              </a:ext>
            </a:extLst>
          </p:cNvPr>
          <p:cNvSpPr/>
          <p:nvPr/>
        </p:nvSpPr>
        <p:spPr>
          <a:xfrm>
            <a:off x="7326490" y="3338131"/>
            <a:ext cx="216023" cy="1683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９</a:t>
            </a: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DDB2042-2944-4151-8F33-00E7A306603B}"/>
              </a:ext>
            </a:extLst>
          </p:cNvPr>
          <p:cNvSpPr/>
          <p:nvPr/>
        </p:nvSpPr>
        <p:spPr>
          <a:xfrm>
            <a:off x="7177178" y="2646640"/>
            <a:ext cx="428548" cy="2428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E5963D-E40C-4034-A6AB-35B6F8C99276}"/>
              </a:ext>
            </a:extLst>
          </p:cNvPr>
          <p:cNvSpPr/>
          <p:nvPr/>
        </p:nvSpPr>
        <p:spPr>
          <a:xfrm>
            <a:off x="8114357" y="3693702"/>
            <a:ext cx="420827" cy="2463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60425206-64FA-4577-9017-DCCF5AC14118}"/>
              </a:ext>
            </a:extLst>
          </p:cNvPr>
          <p:cNvSpPr/>
          <p:nvPr/>
        </p:nvSpPr>
        <p:spPr>
          <a:xfrm>
            <a:off x="8080954" y="4300714"/>
            <a:ext cx="420827" cy="25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0265F63-BA47-4090-9CFD-93D1C9620C1D}"/>
              </a:ext>
            </a:extLst>
          </p:cNvPr>
          <p:cNvSpPr/>
          <p:nvPr/>
        </p:nvSpPr>
        <p:spPr>
          <a:xfrm>
            <a:off x="3666819" y="715622"/>
            <a:ext cx="523739" cy="145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Module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1E13A1A-E2CD-4153-AD56-D53EC6371B19}"/>
              </a:ext>
            </a:extLst>
          </p:cNvPr>
          <p:cNvSpPr/>
          <p:nvPr/>
        </p:nvSpPr>
        <p:spPr>
          <a:xfrm>
            <a:off x="2382074" y="1825981"/>
            <a:ext cx="983492" cy="177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Pressure angle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5A87BC7-CA0C-4B08-A051-7E84F01686C1}"/>
              </a:ext>
            </a:extLst>
          </p:cNvPr>
          <p:cNvSpPr/>
          <p:nvPr/>
        </p:nvSpPr>
        <p:spPr>
          <a:xfrm>
            <a:off x="4816123" y="497355"/>
            <a:ext cx="1018845" cy="12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Numder</a:t>
            </a:r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 of Teeth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C3BC0AE-D1DA-4941-AC69-937EEF3C9CBA}"/>
              </a:ext>
            </a:extLst>
          </p:cNvPr>
          <p:cNvSpPr/>
          <p:nvPr/>
        </p:nvSpPr>
        <p:spPr>
          <a:xfrm>
            <a:off x="5850470" y="2168409"/>
            <a:ext cx="523739" cy="145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Helix angle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B6F9067-A6BC-46EA-B943-9C87F69F24F9}"/>
              </a:ext>
            </a:extLst>
          </p:cNvPr>
          <p:cNvSpPr/>
          <p:nvPr/>
        </p:nvSpPr>
        <p:spPr>
          <a:xfrm>
            <a:off x="2977942" y="3901932"/>
            <a:ext cx="933135" cy="145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Outer </a:t>
            </a:r>
            <a:r>
              <a:rPr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Dia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D9F547C-B09C-47FE-8349-6E5C9550C40A}"/>
              </a:ext>
            </a:extLst>
          </p:cNvPr>
          <p:cNvSpPr/>
          <p:nvPr/>
        </p:nvSpPr>
        <p:spPr>
          <a:xfrm>
            <a:off x="5564899" y="4500412"/>
            <a:ext cx="1345267" cy="24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Number of teeth </a:t>
            </a:r>
            <a:r>
              <a:rPr kumimoji="1"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maching</a:t>
            </a:r>
            <a:endParaRPr kumimoji="1" lang="en-US" altLang="ja-JP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gear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D0FEA1E-3423-4073-ACDF-1AC8B9067644}"/>
              </a:ext>
            </a:extLst>
          </p:cNvPr>
          <p:cNvSpPr/>
          <p:nvPr/>
        </p:nvSpPr>
        <p:spPr>
          <a:xfrm>
            <a:off x="5697797" y="3997805"/>
            <a:ext cx="1118482" cy="23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Outer </a:t>
            </a:r>
            <a:r>
              <a:rPr kumimoji="1"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dia</a:t>
            </a:r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 of </a:t>
            </a:r>
            <a:r>
              <a:rPr kumimoji="1"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maching</a:t>
            </a:r>
            <a:endParaRPr kumimoji="1" lang="en-US" altLang="ja-JP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gear</a:t>
            </a:r>
            <a:endParaRPr kumimoji="1" lang="ja-JP" altLang="en-US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97AEC33-236D-4DAE-92E2-0417B7902F0B}"/>
              </a:ext>
            </a:extLst>
          </p:cNvPr>
          <p:cNvSpPr/>
          <p:nvPr/>
        </p:nvSpPr>
        <p:spPr>
          <a:xfrm>
            <a:off x="743113" y="3606475"/>
            <a:ext cx="883925" cy="15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Center distance</a:t>
            </a:r>
            <a:endParaRPr kumimoji="1" lang="en-US" altLang="ja-JP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1E012DE-F216-4A91-A99B-47874A34F171}"/>
              </a:ext>
            </a:extLst>
          </p:cNvPr>
          <p:cNvSpPr/>
          <p:nvPr/>
        </p:nvSpPr>
        <p:spPr>
          <a:xfrm>
            <a:off x="7434500" y="3275939"/>
            <a:ext cx="1077568" cy="242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Number of teeth the </a:t>
            </a:r>
            <a:r>
              <a:rPr kumimoji="1"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sectorspan</a:t>
            </a:r>
            <a:endParaRPr kumimoji="1" lang="en-US" altLang="ja-JP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425B59D-EC3B-4848-AE71-963E11747959}"/>
              </a:ext>
            </a:extLst>
          </p:cNvPr>
          <p:cNvSpPr/>
          <p:nvPr/>
        </p:nvSpPr>
        <p:spPr>
          <a:xfrm>
            <a:off x="7503454" y="2729587"/>
            <a:ext cx="1143682" cy="15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Finishing </a:t>
            </a:r>
            <a:r>
              <a:rPr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bese</a:t>
            </a:r>
            <a:r>
              <a:rPr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 tangent length</a:t>
            </a:r>
            <a:endParaRPr kumimoji="1" lang="en-US" altLang="ja-JP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9BFD3EE-739A-4544-AF50-D898006925F8}"/>
              </a:ext>
            </a:extLst>
          </p:cNvPr>
          <p:cNvSpPr/>
          <p:nvPr/>
        </p:nvSpPr>
        <p:spPr>
          <a:xfrm>
            <a:off x="7595957" y="3788624"/>
            <a:ext cx="695411" cy="15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Balls </a:t>
            </a:r>
            <a:r>
              <a:rPr kumimoji="1" lang="en-US" altLang="ja-JP" sz="675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dia</a:t>
            </a:r>
            <a:endParaRPr kumimoji="1" lang="en-US" altLang="ja-JP" sz="67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3A1895E-A592-4E4B-986F-F29845079984}"/>
              </a:ext>
            </a:extLst>
          </p:cNvPr>
          <p:cNvSpPr/>
          <p:nvPr/>
        </p:nvSpPr>
        <p:spPr>
          <a:xfrm>
            <a:off x="8007795" y="4555417"/>
            <a:ext cx="933283" cy="118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Meiryo UI" panose="020B0604030504040204" pitchFamily="50" charset="-128"/>
                <a:ea typeface="Meiryo UI" panose="020B0604030504040204" pitchFamily="50" charset="-128"/>
              </a:rPr>
              <a:t>Finishing OBD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2E079AE3-7EC8-4960-ADFD-EBF1F7B47FD8}"/>
              </a:ext>
            </a:extLst>
          </p:cNvPr>
          <p:cNvSpPr/>
          <p:nvPr/>
        </p:nvSpPr>
        <p:spPr>
          <a:xfrm>
            <a:off x="124531" y="128131"/>
            <a:ext cx="5720230" cy="315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歯切工具　共用計算（メニューシートへの入力項目）　</a:t>
            </a:r>
            <a:r>
              <a:rPr kumimoji="1"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18A109CE-2B74-4D0A-9DA2-FB74594BC24F}"/>
              </a:ext>
            </a:extLst>
          </p:cNvPr>
          <p:cNvSpPr/>
          <p:nvPr/>
        </p:nvSpPr>
        <p:spPr>
          <a:xfrm>
            <a:off x="5943630" y="4632893"/>
            <a:ext cx="227108" cy="18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25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83DE47B7-1048-4336-BCB2-3C3DC8F14370}"/>
              </a:ext>
            </a:extLst>
          </p:cNvPr>
          <p:cNvSpPr/>
          <p:nvPr/>
        </p:nvSpPr>
        <p:spPr>
          <a:xfrm>
            <a:off x="2745204" y="564659"/>
            <a:ext cx="472873" cy="111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75" dirty="0">
                <a:latin typeface="+mn-ea"/>
              </a:rPr>
              <a:t>πm</a:t>
            </a:r>
            <a:endParaRPr kumimoji="1" lang="ja-JP" altLang="en-US" sz="675" dirty="0"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FC0143-8AC2-4C55-83E9-31DFA214089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60" y="618270"/>
            <a:ext cx="1075219" cy="19906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BB61200-1171-4960-B4D0-D919DE90CB95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864" y="625880"/>
            <a:ext cx="1152846" cy="19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34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3E8D933-32A6-437D-86B5-1449A9DB5F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717" y="1197444"/>
            <a:ext cx="2076683" cy="28762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400" y="114597"/>
            <a:ext cx="5238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工具共用計算の入力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(0.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メニューシート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93558" y="522649"/>
            <a:ext cx="8526294" cy="257448"/>
          </a:xfrm>
        </p:spPr>
        <p:txBody>
          <a:bodyPr vert="horz"/>
          <a:lstStyle/>
          <a:p>
            <a:pPr marL="0" indent="0">
              <a:buNone/>
            </a:pPr>
            <a:r>
              <a:rPr lang="ja-JP" altLang="en-US" sz="1800" dirty="0"/>
              <a:t>・黄色のセルに値を入力し</a:t>
            </a:r>
            <a:r>
              <a:rPr lang="en-US" altLang="ja-JP" sz="1800" dirty="0"/>
              <a:t>”HOB</a:t>
            </a:r>
            <a:r>
              <a:rPr lang="ja-JP" altLang="en-US" sz="1800" dirty="0"/>
              <a:t>・</a:t>
            </a:r>
            <a:r>
              <a:rPr lang="en-US" altLang="ja-JP" sz="1800" dirty="0"/>
              <a:t>SV</a:t>
            </a:r>
            <a:r>
              <a:rPr lang="ja-JP" altLang="en-US" sz="1800" dirty="0"/>
              <a:t>カッター共用計算</a:t>
            </a:r>
            <a:r>
              <a:rPr lang="en-US" altLang="ja-JP" sz="1800" dirty="0"/>
              <a:t>”</a:t>
            </a:r>
            <a:r>
              <a:rPr lang="ja-JP" altLang="en-US" sz="1800" dirty="0"/>
              <a:t>をクリック。</a:t>
            </a:r>
            <a:endParaRPr lang="en-US" altLang="ja-JP" sz="1800" dirty="0"/>
          </a:p>
        </p:txBody>
      </p:sp>
      <p:sp>
        <p:nvSpPr>
          <p:cNvPr id="18" name="縦書きテキスト プレースホルダー 3"/>
          <p:cNvSpPr txBox="1">
            <a:spLocks/>
          </p:cNvSpPr>
          <p:nvPr/>
        </p:nvSpPr>
        <p:spPr bwMode="auto">
          <a:xfrm>
            <a:off x="2819748" y="950820"/>
            <a:ext cx="4150969" cy="68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・またぎ歯数、仕上げまたぎ歯厚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ボール径、仕上げ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O.B.D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は製品の管理方法に合わせる事。数値は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の作業基準表に記載。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縦書きテキスト プレースホルダー 3"/>
          <p:cNvSpPr txBox="1">
            <a:spLocks/>
          </p:cNvSpPr>
          <p:nvPr/>
        </p:nvSpPr>
        <p:spPr bwMode="auto">
          <a:xfrm>
            <a:off x="2819748" y="3270810"/>
            <a:ext cx="4374486" cy="88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取り代は下切りの作業基準表記に記載</a:t>
            </a:r>
            <a:endParaRPr lang="en-US" altLang="ja-JP" sz="1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縦書きテキスト プレースホルダー 3"/>
          <p:cNvSpPr txBox="1">
            <a:spLocks/>
          </p:cNvSpPr>
          <p:nvPr/>
        </p:nvSpPr>
        <p:spPr bwMode="auto">
          <a:xfrm>
            <a:off x="2819748" y="3010168"/>
            <a:ext cx="4374486" cy="33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・またぎ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 or O.B.D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を入力しなかったほうは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”0”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と入力</a:t>
            </a:r>
            <a:endParaRPr lang="en-US" altLang="ja-JP" sz="1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913737" y="1754591"/>
            <a:ext cx="2871913" cy="1147565"/>
            <a:chOff x="3329167" y="2835018"/>
            <a:chExt cx="3829217" cy="1530086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3347864" y="3068960"/>
              <a:ext cx="3810520" cy="1296144"/>
              <a:chOff x="3347864" y="3501008"/>
              <a:chExt cx="3810520" cy="1296144"/>
            </a:xfrm>
          </p:grpSpPr>
          <p:pic>
            <p:nvPicPr>
              <p:cNvPr id="25602" name="Picture 2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7864" y="3501008"/>
                <a:ext cx="3810520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正方形/長方形 16"/>
              <p:cNvSpPr/>
              <p:nvPr/>
            </p:nvSpPr>
            <p:spPr>
              <a:xfrm>
                <a:off x="6201896" y="4387964"/>
                <a:ext cx="913244" cy="3578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350" dirty="0">
                  <a:noFill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377560" y="4456044"/>
                <a:ext cx="561608" cy="19709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350" dirty="0">
                  <a:noFill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3329167" y="2835018"/>
              <a:ext cx="1862048" cy="400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>
              <a:spAutoFit/>
            </a:bodyPr>
            <a:lstStyle/>
            <a:p>
              <a:pPr algn="ctr"/>
              <a:r>
                <a:rPr kumimoji="1" lang="ja-JP" altLang="en-US" sz="135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作業基準表抜粋</a:t>
              </a: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2926327" y="3608772"/>
            <a:ext cx="2859324" cy="1186964"/>
            <a:chOff x="3317087" y="5205622"/>
            <a:chExt cx="3859957" cy="1535745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3347864" y="5445224"/>
              <a:ext cx="3829180" cy="1296143"/>
              <a:chOff x="3347864" y="5229200"/>
              <a:chExt cx="3829180" cy="1296143"/>
            </a:xfrm>
          </p:grpSpPr>
          <p:pic>
            <p:nvPicPr>
              <p:cNvPr id="2560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7864" y="5229200"/>
                <a:ext cx="3817408" cy="129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5952908" y="5772078"/>
                <a:ext cx="1224136" cy="3578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350" dirty="0">
                  <a:noFill/>
                </a:endParaRPr>
              </a:p>
            </p:txBody>
          </p:sp>
        </p:grpSp>
        <p:sp>
          <p:nvSpPr>
            <p:cNvPr id="24" name="正方形/長方形 23"/>
            <p:cNvSpPr/>
            <p:nvPr/>
          </p:nvSpPr>
          <p:spPr>
            <a:xfrm>
              <a:off x="3317087" y="5205622"/>
              <a:ext cx="1862048" cy="400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>
              <a:spAutoFit/>
            </a:bodyPr>
            <a:lstStyle/>
            <a:p>
              <a:pPr algn="ctr"/>
              <a:r>
                <a:rPr kumimoji="1" lang="ja-JP" altLang="en-US" sz="135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作業基準表抜粋</a:t>
              </a:r>
            </a:p>
          </p:txBody>
        </p: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9A149C-C301-4AED-AC93-2904C7AD6EB2}"/>
              </a:ext>
            </a:extLst>
          </p:cNvPr>
          <p:cNvSpPr/>
          <p:nvPr/>
        </p:nvSpPr>
        <p:spPr>
          <a:xfrm>
            <a:off x="2819748" y="1631265"/>
            <a:ext cx="3146154" cy="1397044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63A812A-52B5-4987-A850-0695CFD2D986}"/>
              </a:ext>
            </a:extLst>
          </p:cNvPr>
          <p:cNvSpPr/>
          <p:nvPr/>
        </p:nvSpPr>
        <p:spPr>
          <a:xfrm>
            <a:off x="6878637" y="4117446"/>
            <a:ext cx="2168763" cy="411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仕上げの場合は</a:t>
            </a:r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加工寸法を仕上げまたぎ歯厚に入力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E92185-A82A-4FCA-BD94-3AE1E7FCDAB7}"/>
              </a:ext>
            </a:extLst>
          </p:cNvPr>
          <p:cNvSpPr/>
          <p:nvPr/>
        </p:nvSpPr>
        <p:spPr>
          <a:xfrm>
            <a:off x="8059360" y="3464240"/>
            <a:ext cx="1000927" cy="2404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取代は０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4544364-FD8D-432F-B042-1296854ED4E7}"/>
              </a:ext>
            </a:extLst>
          </p:cNvPr>
          <p:cNvSpPr/>
          <p:nvPr/>
        </p:nvSpPr>
        <p:spPr>
          <a:xfrm>
            <a:off x="6891524" y="3749236"/>
            <a:ext cx="2168763" cy="309241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B365BCC-D8E7-42C8-B0CD-4E9E7F0AC41F}"/>
              </a:ext>
            </a:extLst>
          </p:cNvPr>
          <p:cNvSpPr/>
          <p:nvPr/>
        </p:nvSpPr>
        <p:spPr>
          <a:xfrm>
            <a:off x="4437361" y="3607305"/>
            <a:ext cx="1471263" cy="1555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KMS</a:t>
            </a:r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基準表　</a:t>
            </a:r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1A90680-1FF3-447C-A0D7-448B7D3D4D86}"/>
              </a:ext>
            </a:extLst>
          </p:cNvPr>
          <p:cNvSpPr/>
          <p:nvPr/>
        </p:nvSpPr>
        <p:spPr>
          <a:xfrm>
            <a:off x="4402956" y="1749124"/>
            <a:ext cx="1471263" cy="1555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KMS</a:t>
            </a:r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基準表　</a:t>
            </a:r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D88F132-54CB-4574-B76F-90C8E36DA1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415" y="796338"/>
            <a:ext cx="2027251" cy="4258799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7A23AB3-3EB5-4525-BA63-649A11F4D10A}"/>
              </a:ext>
            </a:extLst>
          </p:cNvPr>
          <p:cNvCxnSpPr>
            <a:cxnSpLocks/>
          </p:cNvCxnSpPr>
          <p:nvPr/>
        </p:nvCxnSpPr>
        <p:spPr>
          <a:xfrm flipH="1">
            <a:off x="2545476" y="2720234"/>
            <a:ext cx="2522808" cy="284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3EACBF7-D504-478F-856B-51041C92A953}"/>
              </a:ext>
            </a:extLst>
          </p:cNvPr>
          <p:cNvSpPr/>
          <p:nvPr/>
        </p:nvSpPr>
        <p:spPr>
          <a:xfrm>
            <a:off x="589982" y="2862413"/>
            <a:ext cx="1941471" cy="257448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373C06BD-FD31-48DB-9C57-879CBD91B410}"/>
              </a:ext>
            </a:extLst>
          </p:cNvPr>
          <p:cNvSpPr/>
          <p:nvPr/>
        </p:nvSpPr>
        <p:spPr>
          <a:xfrm>
            <a:off x="604005" y="4797689"/>
            <a:ext cx="1387165" cy="257448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2006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5675AB3-562B-4CA2-9767-F5E829F31A69}"/>
              </a:ext>
            </a:extLst>
          </p:cNvPr>
          <p:cNvSpPr/>
          <p:nvPr/>
        </p:nvSpPr>
        <p:spPr>
          <a:xfrm>
            <a:off x="7022318" y="1279435"/>
            <a:ext cx="2075403" cy="2096927"/>
          </a:xfrm>
          <a:prstGeom prst="roundRect">
            <a:avLst>
              <a:gd name="adj" fmla="val 10174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7735" y="97322"/>
            <a:ext cx="5651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ｶｯﾀｰ諸元入力（４．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共用計算シート）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20300" y="530054"/>
            <a:ext cx="8168752" cy="320560"/>
          </a:xfrm>
        </p:spPr>
        <p:txBody>
          <a:bodyPr vert="horz" anchor="t"/>
          <a:lstStyle/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INPUT DATA</a:t>
            </a:r>
            <a:r>
              <a:rPr lang="ja-JP" altLang="en-US" sz="1800" dirty="0"/>
              <a:t>欄のカッター諸元のセルに値を入力。</a:t>
            </a:r>
            <a:r>
              <a:rPr lang="en-US" altLang="ja-JP" sz="1800" dirty="0"/>
              <a:t>HOB/SV</a:t>
            </a:r>
            <a:r>
              <a:rPr lang="ja-JP" altLang="en-US" sz="1800" dirty="0"/>
              <a:t>計算をクリック</a:t>
            </a:r>
            <a:endParaRPr lang="en-US" altLang="ja-JP" sz="1800" dirty="0"/>
          </a:p>
        </p:txBody>
      </p:sp>
      <p:sp>
        <p:nvSpPr>
          <p:cNvPr id="30" name="縦書きテキスト プレースホルダー 3"/>
          <p:cNvSpPr txBox="1">
            <a:spLocks/>
          </p:cNvSpPr>
          <p:nvPr/>
        </p:nvSpPr>
        <p:spPr bwMode="auto">
          <a:xfrm>
            <a:off x="7137149" y="1410560"/>
            <a:ext cx="1876321" cy="196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図面の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TOOTH PROFILE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より各項目を計算シートの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CUTTER SPEC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欄に入力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図示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を確認しカッター図面の数値をそのまま入力する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⑤、⑥の項目は歯先面取りの指示　記載がない場合は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”0”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を入力する。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9599786" y="3157928"/>
            <a:ext cx="3737917" cy="2439166"/>
            <a:chOff x="224563" y="1988840"/>
            <a:chExt cx="4726022" cy="2736304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63" y="1988840"/>
              <a:ext cx="4726022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正方形/長方形 27"/>
            <p:cNvSpPr/>
            <p:nvPr/>
          </p:nvSpPr>
          <p:spPr>
            <a:xfrm>
              <a:off x="1475656" y="2269020"/>
              <a:ext cx="360040" cy="4399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350" dirty="0">
                <a:noFill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3391595" y="3190664"/>
            <a:ext cx="1709273" cy="975104"/>
            <a:chOff x="1062153" y="2215090"/>
            <a:chExt cx="923885" cy="508504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62153" y="2215090"/>
              <a:ext cx="773543" cy="493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正方形/長方形 34"/>
            <p:cNvSpPr/>
            <p:nvPr/>
          </p:nvSpPr>
          <p:spPr>
            <a:xfrm>
              <a:off x="1475656" y="2283694"/>
              <a:ext cx="510382" cy="4399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350" dirty="0">
                <a:noFill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4800521" y="1279435"/>
            <a:ext cx="44916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</a:t>
            </a:r>
            <a:r>
              <a:rPr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  <a:endParaRPr lang="en-US" altLang="ja-JP" sz="825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・・・②</a:t>
            </a:r>
            <a:endParaRPr kumimoji="1" lang="en-US" altLang="ja-JP" sz="825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・・・③</a:t>
            </a:r>
            <a:endParaRPr lang="en-US" altLang="ja-JP" sz="825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・・・④</a:t>
            </a:r>
            <a:endParaRPr kumimoji="1" lang="en-US" altLang="ja-JP" sz="825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・・・⑤</a:t>
            </a:r>
            <a:endParaRPr lang="en-US" altLang="ja-JP" sz="825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825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・・・⑥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4394114" y="2807542"/>
            <a:ext cx="2579212" cy="2021031"/>
            <a:chOff x="5292080" y="3208540"/>
            <a:chExt cx="2546889" cy="21630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292080" y="3208540"/>
              <a:ext cx="2520280" cy="2080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6995200" y="3968538"/>
              <a:ext cx="359638" cy="3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①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479331" y="3968537"/>
              <a:ext cx="359638" cy="3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②</a:t>
              </a: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309332" y="3489683"/>
              <a:ext cx="359638" cy="3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③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583306" y="4902723"/>
              <a:ext cx="359638" cy="3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④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238358" y="3968537"/>
              <a:ext cx="359638" cy="3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⑤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937776" y="5042154"/>
              <a:ext cx="359638" cy="3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⑥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FA44160-8E80-430C-8E23-FDD88ED9A7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9039" y="762913"/>
            <a:ext cx="4582056" cy="21714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8464DE9-7DCE-4E74-BB40-5FDF680AEB8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8628" y="1094171"/>
            <a:ext cx="1752904" cy="174100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53347E56-257F-496F-93FF-4F4AA99A5675}"/>
              </a:ext>
            </a:extLst>
          </p:cNvPr>
          <p:cNvSpPr/>
          <p:nvPr/>
        </p:nvSpPr>
        <p:spPr>
          <a:xfrm>
            <a:off x="6288458" y="1443646"/>
            <a:ext cx="218569" cy="19005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8AAA623-EA6F-42E0-A974-17837E091C21}"/>
              </a:ext>
            </a:extLst>
          </p:cNvPr>
          <p:cNvSpPr/>
          <p:nvPr/>
        </p:nvSpPr>
        <p:spPr>
          <a:xfrm>
            <a:off x="6285511" y="1675809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0DD5A69-3D0E-4164-8254-DF1860C87719}"/>
              </a:ext>
            </a:extLst>
          </p:cNvPr>
          <p:cNvSpPr/>
          <p:nvPr/>
        </p:nvSpPr>
        <p:spPr>
          <a:xfrm>
            <a:off x="6285511" y="1907653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5F51C07-673F-4F54-B9B4-F7C536BFBBCE}"/>
              </a:ext>
            </a:extLst>
          </p:cNvPr>
          <p:cNvSpPr/>
          <p:nvPr/>
        </p:nvSpPr>
        <p:spPr>
          <a:xfrm>
            <a:off x="6283536" y="2145076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9871DE9-5334-424E-8468-F2CBBAB65378}"/>
              </a:ext>
            </a:extLst>
          </p:cNvPr>
          <p:cNvSpPr/>
          <p:nvPr/>
        </p:nvSpPr>
        <p:spPr>
          <a:xfrm>
            <a:off x="6283536" y="2378630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5B1747E9-C54D-40B2-846B-25253BAF403C}"/>
              </a:ext>
            </a:extLst>
          </p:cNvPr>
          <p:cNvSpPr/>
          <p:nvPr/>
        </p:nvSpPr>
        <p:spPr>
          <a:xfrm>
            <a:off x="6284240" y="2618881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E6B64D0-3CA2-4E43-AF93-B902E0CB2F8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691" y="1068857"/>
            <a:ext cx="4176367" cy="25799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67F2BEB-E70D-4D37-82B5-BF94A5F5EDAD}"/>
              </a:ext>
            </a:extLst>
          </p:cNvPr>
          <p:cNvSpPr/>
          <p:nvPr/>
        </p:nvSpPr>
        <p:spPr>
          <a:xfrm>
            <a:off x="1149139" y="1260655"/>
            <a:ext cx="757915" cy="834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763E4A4-5530-4651-BD05-3305D097C631}"/>
              </a:ext>
            </a:extLst>
          </p:cNvPr>
          <p:cNvSpPr/>
          <p:nvPr/>
        </p:nvSpPr>
        <p:spPr>
          <a:xfrm>
            <a:off x="5610830" y="1335932"/>
            <a:ext cx="1130508" cy="15465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1EFD73-ED02-414D-A645-441DB2FB24F1}"/>
              </a:ext>
            </a:extLst>
          </p:cNvPr>
          <p:cNvSpPr/>
          <p:nvPr/>
        </p:nvSpPr>
        <p:spPr>
          <a:xfrm rot="370302">
            <a:off x="1856613" y="2049998"/>
            <a:ext cx="2753680" cy="2913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9C162EE-3F51-4535-9A39-B948BD639143}"/>
              </a:ext>
            </a:extLst>
          </p:cNvPr>
          <p:cNvSpPr/>
          <p:nvPr/>
        </p:nvSpPr>
        <p:spPr>
          <a:xfrm>
            <a:off x="4679881" y="4813719"/>
            <a:ext cx="1693193" cy="20030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図面の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TOOTH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PROFILE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より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3D084B-BAD9-4D82-9338-D8FDD46B6D9D}"/>
              </a:ext>
            </a:extLst>
          </p:cNvPr>
          <p:cNvSpPr/>
          <p:nvPr/>
        </p:nvSpPr>
        <p:spPr>
          <a:xfrm>
            <a:off x="3803867" y="1602657"/>
            <a:ext cx="492192" cy="13181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6A4720A-403B-457D-9814-0B352DF35C1F}"/>
              </a:ext>
            </a:extLst>
          </p:cNvPr>
          <p:cNvSpPr/>
          <p:nvPr/>
        </p:nvSpPr>
        <p:spPr>
          <a:xfrm>
            <a:off x="5249683" y="494219"/>
            <a:ext cx="2522717" cy="330342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F75FEC8-88F2-45EC-A570-6FA9584A8498}"/>
              </a:ext>
            </a:extLst>
          </p:cNvPr>
          <p:cNvSpPr/>
          <p:nvPr/>
        </p:nvSpPr>
        <p:spPr>
          <a:xfrm>
            <a:off x="5508162" y="780531"/>
            <a:ext cx="2075403" cy="35095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1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仕上げの場合</a:t>
            </a:r>
          </a:p>
        </p:txBody>
      </p:sp>
    </p:spTree>
    <p:extLst>
      <p:ext uri="{BB962C8B-B14F-4D97-AF65-F5344CB8AC3E}">
        <p14:creationId xmlns:p14="http://schemas.microsoft.com/office/powerpoint/2010/main" val="17260144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D500D86-1A73-404E-A002-F7E1008D13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948" y="773726"/>
            <a:ext cx="7324192" cy="2982123"/>
          </a:xfrm>
          <a:prstGeom prst="rect">
            <a:avLst/>
          </a:prstGeom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7947" y="99857"/>
            <a:ext cx="6906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仕上げ品の計算結果判定（４．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共用計算シート）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57240" y="487087"/>
            <a:ext cx="8247664" cy="226954"/>
          </a:xfrm>
        </p:spPr>
        <p:txBody>
          <a:bodyPr vert="horz"/>
          <a:lstStyle/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の欄に計算結果が表示される。下記評価基準判定にて判断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縦書きテキスト プレースホルダー 3"/>
          <p:cNvSpPr txBox="1">
            <a:spLocks/>
          </p:cNvSpPr>
          <p:nvPr/>
        </p:nvSpPr>
        <p:spPr bwMode="auto">
          <a:xfrm>
            <a:off x="3197512" y="4103589"/>
            <a:ext cx="3924904" cy="82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１、かみ合い長さ　図面値の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×2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であること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２、フィレット円径は図面値よりマイナスであること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３、歯底径は図面値に対して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±0.05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又は、マイナス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0.2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以内であること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４、ギヤ外径に変化が無いこと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5195B3-9063-4ADD-BE7A-465E8413E4E5}"/>
              </a:ext>
            </a:extLst>
          </p:cNvPr>
          <p:cNvSpPr/>
          <p:nvPr/>
        </p:nvSpPr>
        <p:spPr>
          <a:xfrm>
            <a:off x="5998225" y="1756201"/>
            <a:ext cx="616145" cy="18442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377B154-0F18-4A62-BAAF-8945F8F024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8264" y="828264"/>
            <a:ext cx="1483788" cy="3504904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B9A1CBC-F784-4BC7-BEDC-DD49CAF71ECB}"/>
              </a:ext>
            </a:extLst>
          </p:cNvPr>
          <p:cNvSpPr/>
          <p:nvPr/>
        </p:nvSpPr>
        <p:spPr>
          <a:xfrm>
            <a:off x="8453111" y="1906264"/>
            <a:ext cx="542428" cy="15433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869F96F-2333-4C81-8708-0BADD72BC3BD}"/>
              </a:ext>
            </a:extLst>
          </p:cNvPr>
          <p:cNvSpPr/>
          <p:nvPr/>
        </p:nvSpPr>
        <p:spPr>
          <a:xfrm>
            <a:off x="8446599" y="3023983"/>
            <a:ext cx="542428" cy="12190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D2A1589-0D0D-4CE6-835A-8C1DBAD7ED0A}"/>
              </a:ext>
            </a:extLst>
          </p:cNvPr>
          <p:cNvSpPr/>
          <p:nvPr/>
        </p:nvSpPr>
        <p:spPr>
          <a:xfrm>
            <a:off x="4355869" y="3205651"/>
            <a:ext cx="606925" cy="180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8D03365-8B79-46DF-BD77-3763F48D40D2}"/>
              </a:ext>
            </a:extLst>
          </p:cNvPr>
          <p:cNvSpPr/>
          <p:nvPr/>
        </p:nvSpPr>
        <p:spPr>
          <a:xfrm flipV="1">
            <a:off x="4962794" y="3229305"/>
            <a:ext cx="3483805" cy="45719"/>
          </a:xfrm>
          <a:custGeom>
            <a:avLst/>
            <a:gdLst>
              <a:gd name="connsiteX0" fmla="*/ 0 w 3385752"/>
              <a:gd name="connsiteY0" fmla="*/ 0 h 1421027"/>
              <a:gd name="connsiteX1" fmla="*/ 3385752 w 3385752"/>
              <a:gd name="connsiteY1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85752" h="1421027">
                <a:moveTo>
                  <a:pt x="0" y="0"/>
                </a:moveTo>
                <a:lnTo>
                  <a:pt x="3385752" y="14210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AE107EF-D741-451B-9898-B862D29FB286}"/>
              </a:ext>
            </a:extLst>
          </p:cNvPr>
          <p:cNvSpPr/>
          <p:nvPr/>
        </p:nvSpPr>
        <p:spPr>
          <a:xfrm flipV="1">
            <a:off x="6614370" y="1989307"/>
            <a:ext cx="1832228" cy="45719"/>
          </a:xfrm>
          <a:custGeom>
            <a:avLst/>
            <a:gdLst>
              <a:gd name="connsiteX0" fmla="*/ 0 w 1297459"/>
              <a:gd name="connsiteY0" fmla="*/ 0 h 1050324"/>
              <a:gd name="connsiteX1" fmla="*/ 1297459 w 1297459"/>
              <a:gd name="connsiteY1" fmla="*/ 1050324 h 10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7459" h="1050324">
                <a:moveTo>
                  <a:pt x="0" y="0"/>
                </a:moveTo>
                <a:lnTo>
                  <a:pt x="1297459" y="10503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09C4631-CB20-4596-A3AC-CE1C12F9BEDB}"/>
              </a:ext>
            </a:extLst>
          </p:cNvPr>
          <p:cNvSpPr/>
          <p:nvPr/>
        </p:nvSpPr>
        <p:spPr>
          <a:xfrm>
            <a:off x="6626233" y="1851302"/>
            <a:ext cx="1820365" cy="1220520"/>
          </a:xfrm>
          <a:custGeom>
            <a:avLst/>
            <a:gdLst>
              <a:gd name="connsiteX0" fmla="*/ 0 w 1618735"/>
              <a:gd name="connsiteY0" fmla="*/ 0 h 2199503"/>
              <a:gd name="connsiteX1" fmla="*/ 1618735 w 1618735"/>
              <a:gd name="connsiteY1" fmla="*/ 2199503 h 219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8735" h="2199503">
                <a:moveTo>
                  <a:pt x="0" y="0"/>
                </a:moveTo>
                <a:lnTo>
                  <a:pt x="1618735" y="2199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99B90DF-B086-48A1-AFD5-B7699D5DB2C6}"/>
              </a:ext>
            </a:extLst>
          </p:cNvPr>
          <p:cNvSpPr/>
          <p:nvPr/>
        </p:nvSpPr>
        <p:spPr>
          <a:xfrm>
            <a:off x="5998225" y="1948430"/>
            <a:ext cx="616144" cy="17740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380DC19-F3CB-499D-8A9A-6AA5C9B93D56}"/>
              </a:ext>
            </a:extLst>
          </p:cNvPr>
          <p:cNvSpPr/>
          <p:nvPr/>
        </p:nvSpPr>
        <p:spPr>
          <a:xfrm>
            <a:off x="8446599" y="3145890"/>
            <a:ext cx="542428" cy="18508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28FEC8E-1F62-49F2-A2FE-F75866A9264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373" y="4084325"/>
            <a:ext cx="1828185" cy="894029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E9E279A-049E-419E-BB1D-56DFC4E3A154}"/>
              </a:ext>
            </a:extLst>
          </p:cNvPr>
          <p:cNvSpPr/>
          <p:nvPr/>
        </p:nvSpPr>
        <p:spPr>
          <a:xfrm>
            <a:off x="4355869" y="1925829"/>
            <a:ext cx="606925" cy="180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61DC58-9181-4C85-ABCB-71A5CBF7A21C}"/>
              </a:ext>
            </a:extLst>
          </p:cNvPr>
          <p:cNvSpPr/>
          <p:nvPr/>
        </p:nvSpPr>
        <p:spPr>
          <a:xfrm>
            <a:off x="1957466" y="2006919"/>
            <a:ext cx="2437425" cy="180020"/>
          </a:xfrm>
          <a:custGeom>
            <a:avLst/>
            <a:gdLst>
              <a:gd name="connsiteX0" fmla="*/ 2756647 w 2756647"/>
              <a:gd name="connsiteY0" fmla="*/ 0 h 121024"/>
              <a:gd name="connsiteX1" fmla="*/ 0 w 2756647"/>
              <a:gd name="connsiteY1" fmla="*/ 121024 h 1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6647" h="121024">
                <a:moveTo>
                  <a:pt x="2756647" y="0"/>
                </a:moveTo>
                <a:lnTo>
                  <a:pt x="0" y="121024"/>
                </a:lnTo>
              </a:path>
            </a:pathLst>
          </a:cu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7441539-B7B0-42DD-889C-4ABBE4F478CF}"/>
              </a:ext>
            </a:extLst>
          </p:cNvPr>
          <p:cNvSpPr/>
          <p:nvPr/>
        </p:nvSpPr>
        <p:spPr>
          <a:xfrm>
            <a:off x="1377313" y="2105849"/>
            <a:ext cx="551769" cy="1910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986D2FF-7CA0-41AF-9BFF-E5053300CCE7}"/>
              </a:ext>
            </a:extLst>
          </p:cNvPr>
          <p:cNvSpPr/>
          <p:nvPr/>
        </p:nvSpPr>
        <p:spPr>
          <a:xfrm>
            <a:off x="6704696" y="3140820"/>
            <a:ext cx="267534" cy="21957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350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A643443-D547-40FB-A930-48E2B081668A}"/>
              </a:ext>
            </a:extLst>
          </p:cNvPr>
          <p:cNvSpPr/>
          <p:nvPr/>
        </p:nvSpPr>
        <p:spPr>
          <a:xfrm>
            <a:off x="7384497" y="2342534"/>
            <a:ext cx="267534" cy="21957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350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7EF45DD1-BC13-4146-957E-0F5E4723A3C6}"/>
              </a:ext>
            </a:extLst>
          </p:cNvPr>
          <p:cNvSpPr/>
          <p:nvPr/>
        </p:nvSpPr>
        <p:spPr>
          <a:xfrm>
            <a:off x="7235955" y="1906264"/>
            <a:ext cx="267534" cy="21957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350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E487E12-96A2-4D1D-A84B-BB1C00E6985F}"/>
              </a:ext>
            </a:extLst>
          </p:cNvPr>
          <p:cNvSpPr/>
          <p:nvPr/>
        </p:nvSpPr>
        <p:spPr>
          <a:xfrm>
            <a:off x="2877854" y="1998253"/>
            <a:ext cx="267534" cy="21957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350" dirty="0">
                <a:solidFill>
                  <a:schemeClr val="tx1"/>
                </a:solidFill>
              </a:rPr>
              <a:t>４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93BFCA6-069F-40FE-834E-88AA45BFF258}"/>
              </a:ext>
            </a:extLst>
          </p:cNvPr>
          <p:cNvSpPr/>
          <p:nvPr/>
        </p:nvSpPr>
        <p:spPr>
          <a:xfrm>
            <a:off x="837282" y="3957999"/>
            <a:ext cx="6285133" cy="103467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556A86E-B24C-43B8-AA42-993CC5D83FD8}"/>
              </a:ext>
            </a:extLst>
          </p:cNvPr>
          <p:cNvSpPr/>
          <p:nvPr/>
        </p:nvSpPr>
        <p:spPr>
          <a:xfrm>
            <a:off x="2817961" y="3803993"/>
            <a:ext cx="1972166" cy="25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3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13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仕上げ品の判定</a:t>
            </a:r>
          </a:p>
        </p:txBody>
      </p:sp>
    </p:spTree>
    <p:extLst>
      <p:ext uri="{BB962C8B-B14F-4D97-AF65-F5344CB8AC3E}">
        <p14:creationId xmlns:p14="http://schemas.microsoft.com/office/powerpoint/2010/main" val="114951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2D00FA38-2FE2-40C8-8B69-F9643015CB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3200" y="1062169"/>
            <a:ext cx="2143734" cy="15607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3EE7B25-6068-4D45-85D7-6A1CC21B73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63" y="832476"/>
            <a:ext cx="4278417" cy="281193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1046" y="107406"/>
            <a:ext cx="585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カッター共用計算（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b="1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共用計算シート）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縦書きテキスト プレースホルダー 3"/>
          <p:cNvSpPr txBox="1">
            <a:spLocks/>
          </p:cNvSpPr>
          <p:nvPr/>
        </p:nvSpPr>
        <p:spPr bwMode="auto">
          <a:xfrm>
            <a:off x="4891335" y="3379094"/>
            <a:ext cx="3237724" cy="10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噛合い長さ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：作業基準表の歯形欄①値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×2</a:t>
            </a:r>
          </a:p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)8.967x2=17.934</a:t>
            </a:r>
          </a:p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有効長さ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作業基準表の歯形欄②の値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×2</a:t>
            </a:r>
          </a:p>
          <a:p>
            <a:pPr marL="0" indent="0">
              <a:buNone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)6.227×2=12.454</a:t>
            </a:r>
          </a:p>
        </p:txBody>
      </p:sp>
      <p:sp>
        <p:nvSpPr>
          <p:cNvPr id="21" name="縦書きテキスト プレースホルダー 3"/>
          <p:cNvSpPr txBox="1">
            <a:spLocks/>
          </p:cNvSpPr>
          <p:nvPr/>
        </p:nvSpPr>
        <p:spPr bwMode="auto">
          <a:xfrm>
            <a:off x="0" y="510403"/>
            <a:ext cx="8261434" cy="34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INPUT DATA</a:t>
            </a:r>
            <a:r>
              <a:rPr lang="ja-JP" altLang="en-US" sz="1800" dirty="0"/>
              <a:t>欄の歯車諸元のかみ合い長さ、有効長さのセルに値を入力。</a:t>
            </a:r>
            <a:endParaRPr lang="en-US" altLang="ja-JP" sz="18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007938" y="3025570"/>
            <a:ext cx="2724247" cy="1961899"/>
            <a:chOff x="5148064" y="1889520"/>
            <a:chExt cx="3632329" cy="261586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5148064" y="1889520"/>
              <a:ext cx="3632329" cy="2615866"/>
              <a:chOff x="5148064" y="1708798"/>
              <a:chExt cx="3632329" cy="2615866"/>
            </a:xfrm>
          </p:grpSpPr>
          <p:pic>
            <p:nvPicPr>
              <p:cNvPr id="26628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5148064" y="2092416"/>
                <a:ext cx="3632329" cy="2232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テキスト ボックス 32"/>
              <p:cNvSpPr txBox="1"/>
              <p:nvPr/>
            </p:nvSpPr>
            <p:spPr>
              <a:xfrm>
                <a:off x="5589667" y="1708798"/>
                <a:ext cx="273622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SV</a:t>
                </a:r>
                <a:r>
                  <a:rPr kumimoji="1" lang="ja-JP" altLang="en-US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作業基準表の歯形規格欄</a:t>
                </a:r>
              </a:p>
            </p:txBody>
          </p:sp>
        </p:grpSp>
        <p:sp>
          <p:nvSpPr>
            <p:cNvPr id="7" name="四角形吹き出し 6"/>
            <p:cNvSpPr/>
            <p:nvPr/>
          </p:nvSpPr>
          <p:spPr>
            <a:xfrm>
              <a:off x="7396861" y="2515217"/>
              <a:ext cx="415500" cy="369332"/>
            </a:xfrm>
            <a:prstGeom prst="wedgeRectCallout">
              <a:avLst>
                <a:gd name="adj1" fmla="val -182774"/>
                <a:gd name="adj2" fmla="val 2512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ja-JP" altLang="en-US" sz="135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34" name="四角形吹き出し 33"/>
            <p:cNvSpPr/>
            <p:nvPr/>
          </p:nvSpPr>
          <p:spPr>
            <a:xfrm>
              <a:off x="6239748" y="3498309"/>
              <a:ext cx="415500" cy="369332"/>
            </a:xfrm>
            <a:prstGeom prst="wedgeRectCallout">
              <a:avLst>
                <a:gd name="adj1" fmla="val -35366"/>
                <a:gd name="adj2" fmla="val -1453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ja-JP" altLang="en-US" sz="135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DFDF60E-8D20-489E-9BB8-E0C368D1E55D}"/>
              </a:ext>
            </a:extLst>
          </p:cNvPr>
          <p:cNvSpPr/>
          <p:nvPr/>
        </p:nvSpPr>
        <p:spPr>
          <a:xfrm>
            <a:off x="2515075" y="4849116"/>
            <a:ext cx="1850311" cy="138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KMS SV</a:t>
            </a:r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作業基準表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FB2227-43B3-481D-9E11-1FB253959D5C}"/>
              </a:ext>
            </a:extLst>
          </p:cNvPr>
          <p:cNvSpPr/>
          <p:nvPr/>
        </p:nvSpPr>
        <p:spPr>
          <a:xfrm>
            <a:off x="54443" y="2758129"/>
            <a:ext cx="1010619" cy="73671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66E80BE-C8E1-477A-8FBB-7419DCCDEF41}"/>
              </a:ext>
            </a:extLst>
          </p:cNvPr>
          <p:cNvSpPr/>
          <p:nvPr/>
        </p:nvSpPr>
        <p:spPr>
          <a:xfrm rot="20827862">
            <a:off x="1042464" y="2266371"/>
            <a:ext cx="3338229" cy="2769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BFA345-C23A-4253-814C-E616EE638487}"/>
              </a:ext>
            </a:extLst>
          </p:cNvPr>
          <p:cNvSpPr/>
          <p:nvPr/>
        </p:nvSpPr>
        <p:spPr>
          <a:xfrm>
            <a:off x="4333417" y="1627816"/>
            <a:ext cx="2926699" cy="73065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6E527A3-A72F-4CBB-B77A-C97B29A731E9}"/>
              </a:ext>
            </a:extLst>
          </p:cNvPr>
          <p:cNvSpPr/>
          <p:nvPr/>
        </p:nvSpPr>
        <p:spPr>
          <a:xfrm>
            <a:off x="6920897" y="1740385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9504D7D-ED9D-49F5-AB82-BF30F47C2F61}"/>
              </a:ext>
            </a:extLst>
          </p:cNvPr>
          <p:cNvSpPr/>
          <p:nvPr/>
        </p:nvSpPr>
        <p:spPr>
          <a:xfrm>
            <a:off x="6925773" y="2049430"/>
            <a:ext cx="218569" cy="20428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EE99681-111C-41AF-A9F6-679D2A9CA1F3}"/>
              </a:ext>
            </a:extLst>
          </p:cNvPr>
          <p:cNvSpPr/>
          <p:nvPr/>
        </p:nvSpPr>
        <p:spPr>
          <a:xfrm>
            <a:off x="2738605" y="3625435"/>
            <a:ext cx="496257" cy="13807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8.967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479600D-3508-4714-B687-16166E2C4719}"/>
              </a:ext>
            </a:extLst>
          </p:cNvPr>
          <p:cNvSpPr/>
          <p:nvPr/>
        </p:nvSpPr>
        <p:spPr>
          <a:xfrm>
            <a:off x="2675042" y="3835218"/>
            <a:ext cx="496257" cy="13807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6.277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9699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3604" y="96269"/>
            <a:ext cx="5871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カッター諸元入力（４．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共用計算シート）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129636" y="520512"/>
            <a:ext cx="5298274" cy="757503"/>
          </a:xfrm>
        </p:spPr>
        <p:txBody>
          <a:bodyPr vert="horz"/>
          <a:lstStyle/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INPUT DATA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欄のカッター諸元のセルに値を入力し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”HOB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をクリック。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80685" y="3131367"/>
            <a:ext cx="2501451" cy="171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96902" y="3313150"/>
            <a:ext cx="1659687" cy="148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88440" y="1148190"/>
            <a:ext cx="750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</a:t>
            </a:r>
            <a:r>
              <a:rPr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  <a:endParaRPr lang="en-US" altLang="ja-JP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・・・②</a:t>
            </a:r>
            <a:endParaRPr kumimoji="1" lang="en-US" altLang="ja-JP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・・・③</a:t>
            </a:r>
            <a:endParaRPr lang="en-US" altLang="ja-JP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・・・④</a:t>
            </a:r>
            <a:endParaRPr kumimoji="1" lang="en-US" altLang="ja-JP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・・・⑤</a:t>
            </a:r>
            <a:endParaRPr lang="en-US" altLang="ja-JP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・・・⑥</a:t>
            </a:r>
            <a:endParaRPr kumimoji="1" lang="en-US" altLang="ja-JP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・・・⑦</a:t>
            </a:r>
            <a:endParaRPr kumimoji="1" lang="ja-JP" altLang="en-US" sz="14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483002" y="345619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97080" y="36189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25317" y="36687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65423" y="29386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④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164617" y="29511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2F7A2E-1340-4520-A937-E2AC11F461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5014" y="947598"/>
            <a:ext cx="1409992" cy="172582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5765423" y="1112098"/>
            <a:ext cx="1128835" cy="1623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 dirty="0">
              <a:noFill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2A81CA-84CC-4DCF-8322-C6F3FBBAA00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332" y="1197735"/>
            <a:ext cx="4638604" cy="3627528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0780411-FAAB-4F39-B7D7-BEBE5BE945D8}"/>
              </a:ext>
            </a:extLst>
          </p:cNvPr>
          <p:cNvSpPr/>
          <p:nvPr/>
        </p:nvSpPr>
        <p:spPr>
          <a:xfrm>
            <a:off x="1252025" y="3305092"/>
            <a:ext cx="893298" cy="1161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 dirty="0">
              <a:noFill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044491E9-A62A-44F5-B1C6-974BB4A23F18}"/>
              </a:ext>
            </a:extLst>
          </p:cNvPr>
          <p:cNvSpPr/>
          <p:nvPr/>
        </p:nvSpPr>
        <p:spPr>
          <a:xfrm rot="19904095">
            <a:off x="1958681" y="2554336"/>
            <a:ext cx="4021923" cy="2769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縦書きテキスト プレースホルダー 3"/>
          <p:cNvSpPr txBox="1">
            <a:spLocks/>
          </p:cNvSpPr>
          <p:nvPr/>
        </p:nvSpPr>
        <p:spPr bwMode="auto">
          <a:xfrm>
            <a:off x="6938810" y="2060091"/>
            <a:ext cx="2132879" cy="6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に合わせた数値を入力。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⑥、⑦の記載があるときは、またぎ歯厚に換算して④、⑤に入力の事。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8DC9AFA-2833-4F0D-AB6C-FA954C10DB0B}"/>
              </a:ext>
            </a:extLst>
          </p:cNvPr>
          <p:cNvSpPr/>
          <p:nvPr/>
        </p:nvSpPr>
        <p:spPr>
          <a:xfrm>
            <a:off x="5947524" y="4852297"/>
            <a:ext cx="1693193" cy="20030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図面の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TOOTH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SPEC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より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6E0CC5-D96E-408C-8EC7-857FE803EEE7}"/>
              </a:ext>
            </a:extLst>
          </p:cNvPr>
          <p:cNvSpPr/>
          <p:nvPr/>
        </p:nvSpPr>
        <p:spPr>
          <a:xfrm>
            <a:off x="4318504" y="1765426"/>
            <a:ext cx="443620" cy="18354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419E4ED-477F-4DBD-86D2-E2BE778A9D15}"/>
              </a:ext>
            </a:extLst>
          </p:cNvPr>
          <p:cNvSpPr/>
          <p:nvPr/>
        </p:nvSpPr>
        <p:spPr>
          <a:xfrm>
            <a:off x="199332" y="832919"/>
            <a:ext cx="1602308" cy="36481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1182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1F43D9-D6AC-4787-B594-D9A1A695EABD}"/>
              </a:ext>
            </a:extLst>
          </p:cNvPr>
          <p:cNvSpPr/>
          <p:nvPr/>
        </p:nvSpPr>
        <p:spPr>
          <a:xfrm>
            <a:off x="6043088" y="1911093"/>
            <a:ext cx="3051569" cy="2524798"/>
          </a:xfrm>
          <a:prstGeom prst="roundRect">
            <a:avLst>
              <a:gd name="adj" fmla="val 7709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2515" y="88686"/>
            <a:ext cx="4156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径計算結果（判定基準）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0" y="500379"/>
            <a:ext cx="9004151" cy="1326441"/>
          </a:xfrm>
        </p:spPr>
        <p:txBody>
          <a:bodyPr vert="horz"/>
          <a:lstStyle/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の欄に計算結果が表示されるので、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シェービング径が下切りの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T.I.F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径とフィレット円径の間になるように調整する。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この結果が再研削表の基準寸法となる。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この結果はチェック時に使用する為、保存印刷などして残しておく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縦書きテキスト プレースホルダー 3"/>
          <p:cNvSpPr txBox="1">
            <a:spLocks/>
          </p:cNvSpPr>
          <p:nvPr/>
        </p:nvSpPr>
        <p:spPr bwMode="auto">
          <a:xfrm>
            <a:off x="6193226" y="1995365"/>
            <a:ext cx="2810925" cy="233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・シェービング径が小さい場合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→カッター外径を小さくする。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・シェービング径が大きい場合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→カッター歯厚を小さくする。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元々のカッターの歯厚・外径は大きくすることはできないので、寸法を小さくする方向で調整する。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1257157-418D-46FE-AF09-1942E7E30847}"/>
              </a:ext>
            </a:extLst>
          </p:cNvPr>
          <p:cNvSpPr/>
          <p:nvPr/>
        </p:nvSpPr>
        <p:spPr>
          <a:xfrm>
            <a:off x="3770616" y="1333280"/>
            <a:ext cx="3485457" cy="577812"/>
          </a:xfrm>
          <a:custGeom>
            <a:avLst/>
            <a:gdLst>
              <a:gd name="connsiteX0" fmla="*/ 0 w 699247"/>
              <a:gd name="connsiteY0" fmla="*/ 0 h 793376"/>
              <a:gd name="connsiteX1" fmla="*/ 699247 w 699247"/>
              <a:gd name="connsiteY1" fmla="*/ 0 h 793376"/>
              <a:gd name="connsiteX2" fmla="*/ 699247 w 699247"/>
              <a:gd name="connsiteY2" fmla="*/ 793376 h 79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247" h="793376">
                <a:moveTo>
                  <a:pt x="0" y="0"/>
                </a:moveTo>
                <a:lnTo>
                  <a:pt x="699247" y="0"/>
                </a:lnTo>
                <a:lnTo>
                  <a:pt x="699247" y="793376"/>
                </a:lnTo>
              </a:path>
            </a:pathLst>
          </a:custGeom>
          <a:noFill/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2911B19-3B14-487D-95D4-FB04E9D93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849" y="1805595"/>
            <a:ext cx="2582478" cy="20277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E174DC-1577-4C6A-AAC8-DC411BA88C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1571" y="1822822"/>
            <a:ext cx="2901007" cy="194902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495092" y="2377561"/>
            <a:ext cx="1227235" cy="272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 dirty="0">
              <a:noFill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67866" y="2092566"/>
            <a:ext cx="1284712" cy="150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 dirty="0">
              <a:noFill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A8B7935-30BF-4F67-B885-F1D443AD2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26" y="3855620"/>
            <a:ext cx="1965850" cy="1015382"/>
          </a:xfrm>
          <a:prstGeom prst="rect">
            <a:avLst/>
          </a:prstGeom>
        </p:spPr>
      </p:pic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1897192-C2F8-477B-8C5B-38AABD086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96836"/>
              </p:ext>
            </p:extLst>
          </p:nvPr>
        </p:nvGraphicFramePr>
        <p:xfrm>
          <a:off x="3289776" y="3953317"/>
          <a:ext cx="194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1896065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418136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TIF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62.101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86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シェービング径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61.119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8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フィレット円径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60.968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5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0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4203" y="87118"/>
            <a:ext cx="2618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トロコイド形状確認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-82193" y="550722"/>
            <a:ext cx="9144000" cy="907296"/>
          </a:xfrm>
        </p:spPr>
        <p:txBody>
          <a:bodyPr vert="horz"/>
          <a:lstStyle/>
          <a:p>
            <a:pPr marL="0" indent="0">
              <a:buNone/>
            </a:pPr>
            <a:r>
              <a:rPr lang="ja-JP" altLang="en-US" sz="1800" dirty="0"/>
              <a:t>・新規カッターを依頼するメーカーより工具図面と同時にﾄﾛｺｲﾄﾞ図を提出していただく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・ﾄﾛｺｲﾄﾞ形状がメーカーより入手できない場合は</a:t>
            </a:r>
            <a:r>
              <a:rPr lang="en-US" altLang="ja-JP" sz="1800" dirty="0"/>
              <a:t>MSI,KMS</a:t>
            </a:r>
            <a:r>
              <a:rPr lang="ja-JP" altLang="en-US" sz="1800" dirty="0"/>
              <a:t>へ依頼する</a:t>
            </a:r>
            <a:endParaRPr lang="en-US" altLang="ja-JP" sz="18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869951" y="1552289"/>
            <a:ext cx="4135529" cy="3101790"/>
            <a:chOff x="4814458" y="3068960"/>
            <a:chExt cx="4297155" cy="2996965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flipH="1">
              <a:off x="6804247" y="3068960"/>
              <a:ext cx="1970894" cy="26263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458" y="3074426"/>
              <a:ext cx="1825894" cy="2620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正方形/長方形 12"/>
            <p:cNvSpPr/>
            <p:nvPr/>
          </p:nvSpPr>
          <p:spPr>
            <a:xfrm>
              <a:off x="6247821" y="5767333"/>
              <a:ext cx="1112851" cy="2985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>
                  <a:solidFill>
                    <a:schemeClr val="tx1"/>
                  </a:solidFill>
                </a:rPr>
                <a:t>NG</a:t>
              </a:r>
              <a:r>
                <a:rPr lang="ja-JP" altLang="en-US" sz="1350" dirty="0">
                  <a:solidFill>
                    <a:schemeClr val="tx1"/>
                  </a:solidFill>
                </a:rPr>
                <a:t>形状</a:t>
              </a:r>
              <a:endParaRPr kumimoji="1" lang="ja-JP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6853950" y="4928723"/>
              <a:ext cx="1335425" cy="442427"/>
            </a:xfrm>
            <a:prstGeom prst="wedgeRectCallout">
              <a:avLst>
                <a:gd name="adj1" fmla="val 31031"/>
                <a:gd name="adj2" fmla="val -1518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350" dirty="0">
                  <a:solidFill>
                    <a:schemeClr val="tx1"/>
                  </a:solidFill>
                </a:rPr>
                <a:t>エッジになっている。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8034091" y="4053968"/>
              <a:ext cx="1077522" cy="36129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350" dirty="0">
                  <a:solidFill>
                    <a:schemeClr val="tx1"/>
                  </a:solidFill>
                </a:rPr>
                <a:t>SV</a:t>
              </a:r>
              <a:r>
                <a:rPr kumimoji="1" lang="ja-JP" altLang="en-US" sz="1350" dirty="0">
                  <a:solidFill>
                    <a:schemeClr val="tx1"/>
                  </a:solidFill>
                </a:rPr>
                <a:t>段差拡大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84202" y="1552290"/>
            <a:ext cx="4528019" cy="3276564"/>
            <a:chOff x="467544" y="3068959"/>
            <a:chExt cx="3964481" cy="3096345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068960"/>
              <a:ext cx="1830796" cy="2568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正方形/長方形 1"/>
            <p:cNvSpPr/>
            <p:nvPr/>
          </p:nvSpPr>
          <p:spPr>
            <a:xfrm>
              <a:off x="1737810" y="5708104"/>
              <a:ext cx="1224136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>
                  <a:solidFill>
                    <a:schemeClr val="tx1"/>
                  </a:solidFill>
                </a:rPr>
                <a:t>OK</a:t>
              </a:r>
              <a:r>
                <a:rPr lang="ja-JP" altLang="en-US" sz="1350" dirty="0">
                  <a:solidFill>
                    <a:schemeClr val="tx1"/>
                  </a:solidFill>
                </a:rPr>
                <a:t>形状</a:t>
              </a:r>
              <a:endParaRPr kumimoji="1" lang="ja-JP" altLang="en-US" sz="1350" dirty="0">
                <a:solidFill>
                  <a:schemeClr val="tx1"/>
                </a:solidFill>
              </a:endParaRPr>
            </a:p>
          </p:txBody>
        </p:sp>
        <p:pic>
          <p:nvPicPr>
            <p:cNvPr id="29701" name="Picture 5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flipH="1">
              <a:off x="2411760" y="3068959"/>
              <a:ext cx="1830797" cy="2568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正方形/長方形 21"/>
            <p:cNvSpPr/>
            <p:nvPr/>
          </p:nvSpPr>
          <p:spPr>
            <a:xfrm>
              <a:off x="3226965" y="3902564"/>
              <a:ext cx="1205060" cy="25956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350" dirty="0">
                  <a:solidFill>
                    <a:schemeClr val="tx1"/>
                  </a:solidFill>
                </a:rPr>
                <a:t>SV</a:t>
              </a:r>
              <a:r>
                <a:rPr kumimoji="1" lang="ja-JP" altLang="en-US" sz="1350" dirty="0">
                  <a:solidFill>
                    <a:schemeClr val="tx1"/>
                  </a:solidFill>
                </a:rPr>
                <a:t>段差拡大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3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7C2C2ED-8BAF-4625-B7BA-94BFB7A29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682" y="518160"/>
            <a:ext cx="5938345" cy="4225159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GEAR calculation system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9" name="Text Box 68">
            <a:extLst>
              <a:ext uri="{FF2B5EF4-FFF2-40B4-BE49-F238E27FC236}">
                <a16:creationId xmlns:a16="http://schemas.microsoft.com/office/drawing/2014/main" id="{82AF10FD-7BBC-4155-8BE0-EC39C0D8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895" y="2829206"/>
            <a:ext cx="45450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3600" dirty="0">
                <a:solidFill>
                  <a:srgbClr val="99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計算システムのチェック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0EA2DE-D2E8-4620-ADE2-145514990D6E}"/>
              </a:ext>
            </a:extLst>
          </p:cNvPr>
          <p:cNvSpPr/>
          <p:nvPr/>
        </p:nvSpPr>
        <p:spPr>
          <a:xfrm>
            <a:off x="4246179" y="851338"/>
            <a:ext cx="1135118" cy="325821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D725811-4418-4BEA-944F-58EE7D5BB1DA}"/>
              </a:ext>
            </a:extLst>
          </p:cNvPr>
          <p:cNvSpPr/>
          <p:nvPr/>
        </p:nvSpPr>
        <p:spPr>
          <a:xfrm>
            <a:off x="5286396" y="1347426"/>
            <a:ext cx="1941523" cy="3258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コンテンツを有効化する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E971D6D-A953-4449-AD34-5848055D1C4A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4813738" y="1177159"/>
            <a:ext cx="472658" cy="33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7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id="{98894637-5A92-42FF-9B12-C1B3B465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749" y="491246"/>
            <a:ext cx="1408298" cy="3042168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 dirty="0"/>
              <a:t>段差　</a:t>
            </a:r>
            <a:r>
              <a:rPr kumimoji="1" lang="en-US" altLang="ja-JP" dirty="0"/>
              <a:t>NG</a:t>
            </a:r>
            <a:r>
              <a:rPr kumimoji="1" lang="ja-JP" altLang="en-US" dirty="0"/>
              <a:t>事例（参考）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AB634E-D102-42DE-9D78-F3B6C8B570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335" y="518160"/>
            <a:ext cx="6858000" cy="3421733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98B2B7-ED28-4578-A90E-3E7CA3FA0FBD}"/>
              </a:ext>
            </a:extLst>
          </p:cNvPr>
          <p:cNvSpPr/>
          <p:nvPr/>
        </p:nvSpPr>
        <p:spPr>
          <a:xfrm>
            <a:off x="4231448" y="1148235"/>
            <a:ext cx="1861121" cy="124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F8E4CA8-C4EA-4F0F-A102-538DC9722176}"/>
              </a:ext>
            </a:extLst>
          </p:cNvPr>
          <p:cNvSpPr/>
          <p:nvPr/>
        </p:nvSpPr>
        <p:spPr>
          <a:xfrm>
            <a:off x="4310371" y="2751760"/>
            <a:ext cx="1741503" cy="124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98C8A297-9D91-44A3-AB95-5425A46AE680}"/>
              </a:ext>
            </a:extLst>
          </p:cNvPr>
          <p:cNvSpPr/>
          <p:nvPr/>
        </p:nvSpPr>
        <p:spPr>
          <a:xfrm>
            <a:off x="5734923" y="1272211"/>
            <a:ext cx="156173" cy="1480241"/>
          </a:xfrm>
          <a:custGeom>
            <a:avLst/>
            <a:gdLst>
              <a:gd name="connsiteX0" fmla="*/ 208230 w 208230"/>
              <a:gd name="connsiteY0" fmla="*/ 0 h 1973655"/>
              <a:gd name="connsiteX1" fmla="*/ 0 w 208230"/>
              <a:gd name="connsiteY1" fmla="*/ 1973655 h 197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230" h="1973655">
                <a:moveTo>
                  <a:pt x="208230" y="0"/>
                </a:moveTo>
                <a:lnTo>
                  <a:pt x="0" y="1973655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6472EE-F86D-4E77-BE9F-AB33AA86C3B1}"/>
              </a:ext>
            </a:extLst>
          </p:cNvPr>
          <p:cNvSpPr/>
          <p:nvPr/>
        </p:nvSpPr>
        <p:spPr>
          <a:xfrm>
            <a:off x="7510512" y="1580283"/>
            <a:ext cx="1408298" cy="864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5799903-1439-4586-B82B-671F3DE284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9662" y="3399718"/>
            <a:ext cx="2706702" cy="157506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4F54BB4-6390-448C-854B-82A8364666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004" y="3765282"/>
            <a:ext cx="2987802" cy="118000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AEBB39EA-6EBF-4D24-A027-65D08AAB30A5}"/>
              </a:ext>
            </a:extLst>
          </p:cNvPr>
          <p:cNvSpPr/>
          <p:nvPr/>
        </p:nvSpPr>
        <p:spPr>
          <a:xfrm>
            <a:off x="1851168" y="4540042"/>
            <a:ext cx="425655" cy="36941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A6DA59A-3D63-4A91-82FF-1B16E627B405}"/>
              </a:ext>
            </a:extLst>
          </p:cNvPr>
          <p:cNvCxnSpPr>
            <a:cxnSpLocks/>
            <a:stCxn id="28" idx="6"/>
            <a:endCxn id="31" idx="3"/>
          </p:cNvCxnSpPr>
          <p:nvPr/>
        </p:nvCxnSpPr>
        <p:spPr>
          <a:xfrm flipV="1">
            <a:off x="2276823" y="4511842"/>
            <a:ext cx="3169472" cy="21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926EEFE4-BC4E-4BD3-9ED2-A2B3F2D86570}"/>
              </a:ext>
            </a:extLst>
          </p:cNvPr>
          <p:cNvSpPr/>
          <p:nvPr/>
        </p:nvSpPr>
        <p:spPr>
          <a:xfrm>
            <a:off x="5065295" y="3577389"/>
            <a:ext cx="990600" cy="982579"/>
          </a:xfrm>
          <a:custGeom>
            <a:avLst/>
            <a:gdLst>
              <a:gd name="connsiteX0" fmla="*/ 0 w 990600"/>
              <a:gd name="connsiteY0" fmla="*/ 0 h 982579"/>
              <a:gd name="connsiteX1" fmla="*/ 208547 w 990600"/>
              <a:gd name="connsiteY1" fmla="*/ 505327 h 982579"/>
              <a:gd name="connsiteX2" fmla="*/ 332873 w 990600"/>
              <a:gd name="connsiteY2" fmla="*/ 842211 h 982579"/>
              <a:gd name="connsiteX3" fmla="*/ 381000 w 990600"/>
              <a:gd name="connsiteY3" fmla="*/ 934453 h 982579"/>
              <a:gd name="connsiteX4" fmla="*/ 429126 w 990600"/>
              <a:gd name="connsiteY4" fmla="*/ 982579 h 982579"/>
              <a:gd name="connsiteX5" fmla="*/ 990600 w 990600"/>
              <a:gd name="connsiteY5" fmla="*/ 974558 h 98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982579">
                <a:moveTo>
                  <a:pt x="0" y="0"/>
                </a:moveTo>
                <a:lnTo>
                  <a:pt x="208547" y="505327"/>
                </a:lnTo>
                <a:lnTo>
                  <a:pt x="332873" y="842211"/>
                </a:lnTo>
                <a:lnTo>
                  <a:pt x="381000" y="934453"/>
                </a:lnTo>
                <a:lnTo>
                  <a:pt x="429126" y="982579"/>
                </a:lnTo>
                <a:lnTo>
                  <a:pt x="990600" y="974558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F994549-5C49-41F1-8D91-AD400D4814CA}"/>
              </a:ext>
            </a:extLst>
          </p:cNvPr>
          <p:cNvSpPr/>
          <p:nvPr/>
        </p:nvSpPr>
        <p:spPr>
          <a:xfrm>
            <a:off x="1862728" y="2138074"/>
            <a:ext cx="1645647" cy="2127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dirty="0"/>
              <a:t>SV </a:t>
            </a:r>
            <a:r>
              <a:rPr kumimoji="1" lang="ja-JP" altLang="en-US" sz="1350" dirty="0"/>
              <a:t>取り代</a:t>
            </a:r>
            <a:r>
              <a:rPr kumimoji="1" lang="en-US" altLang="ja-JP" sz="1350" dirty="0"/>
              <a:t>0.04</a:t>
            </a:r>
            <a:r>
              <a:rPr kumimoji="1" lang="ja-JP" altLang="en-US" sz="1350" dirty="0"/>
              <a:t>以下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52834AB-A7E2-4C09-BBFB-A10488AA234F}"/>
              </a:ext>
            </a:extLst>
          </p:cNvPr>
          <p:cNvSpPr/>
          <p:nvPr/>
        </p:nvSpPr>
        <p:spPr>
          <a:xfrm>
            <a:off x="6789208" y="3965817"/>
            <a:ext cx="2259454" cy="77893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フィレット円径とシェービング径が同じ数値の為、下切り時の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INV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開始位置と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カッターの刃先位置が重なる為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段差が発生する</a:t>
            </a:r>
          </a:p>
        </p:txBody>
      </p:sp>
      <p:sp>
        <p:nvSpPr>
          <p:cNvPr id="37" name="矢印: 上 36">
            <a:extLst>
              <a:ext uri="{FF2B5EF4-FFF2-40B4-BE49-F238E27FC236}">
                <a16:creationId xmlns:a16="http://schemas.microsoft.com/office/drawing/2014/main" id="{C7680229-2910-4B6F-98B9-9539439DD737}"/>
              </a:ext>
            </a:extLst>
          </p:cNvPr>
          <p:cNvSpPr/>
          <p:nvPr/>
        </p:nvSpPr>
        <p:spPr>
          <a:xfrm rot="5400000">
            <a:off x="7455222" y="1631754"/>
            <a:ext cx="206073" cy="285852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882FC47-C238-41A5-B66F-9BDD95029090}"/>
              </a:ext>
            </a:extLst>
          </p:cNvPr>
          <p:cNvSpPr/>
          <p:nvPr/>
        </p:nvSpPr>
        <p:spPr>
          <a:xfrm>
            <a:off x="6183845" y="1625963"/>
            <a:ext cx="1210726" cy="29743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 ADD=1.00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91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0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15F77DD6-1157-4F96-83D0-829FC4FEA2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432" y="526144"/>
            <a:ext cx="2144488" cy="4635016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DC2A3E7-A8BD-416F-814C-48532B2CB798}"/>
              </a:ext>
            </a:extLst>
          </p:cNvPr>
          <p:cNvSpPr/>
          <p:nvPr/>
        </p:nvSpPr>
        <p:spPr>
          <a:xfrm>
            <a:off x="5795050" y="3563572"/>
            <a:ext cx="3265932" cy="1157516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CBF5AA5-1363-4ED0-8E5D-43EE38DAAFC0}"/>
              </a:ext>
            </a:extLst>
          </p:cNvPr>
          <p:cNvSpPr/>
          <p:nvPr/>
        </p:nvSpPr>
        <p:spPr>
          <a:xfrm>
            <a:off x="6062870" y="625534"/>
            <a:ext cx="2683565" cy="2607927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０．メニュー　（入力シート）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BF524DF-4633-41E5-A702-55E43BD9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20" y="745738"/>
            <a:ext cx="1359526" cy="228619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2AFB3AF-52B7-4103-887E-CD4886EB9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409" y="3778321"/>
            <a:ext cx="3078747" cy="8413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872553F-96F0-4AD8-A8FF-B7E596AA9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269" y="732911"/>
            <a:ext cx="1420491" cy="331041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F56364F-A8C5-4761-9D56-B2578A5F5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092" y="732911"/>
            <a:ext cx="1420491" cy="3310415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49ED0CE-C9D2-4247-8A00-5D9317290A71}"/>
              </a:ext>
            </a:extLst>
          </p:cNvPr>
          <p:cNvSpPr/>
          <p:nvPr/>
        </p:nvSpPr>
        <p:spPr>
          <a:xfrm>
            <a:off x="2865087" y="518160"/>
            <a:ext cx="1286576" cy="2147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対象ギヤスペック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46C4C2D-8630-4FA0-83F9-F53DBB15BD61}"/>
              </a:ext>
            </a:extLst>
          </p:cNvPr>
          <p:cNvSpPr/>
          <p:nvPr/>
        </p:nvSpPr>
        <p:spPr>
          <a:xfrm>
            <a:off x="4375263" y="518159"/>
            <a:ext cx="1286576" cy="2147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相手ギヤスペック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797825C-2B56-4314-93BC-E30509E1A64D}"/>
              </a:ext>
            </a:extLst>
          </p:cNvPr>
          <p:cNvSpPr/>
          <p:nvPr/>
        </p:nvSpPr>
        <p:spPr>
          <a:xfrm>
            <a:off x="6463666" y="526144"/>
            <a:ext cx="1904232" cy="2147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対象ギヤ　歯切り寸法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8CC0F1F-8A42-4647-B5B4-D04960553EED}"/>
              </a:ext>
            </a:extLst>
          </p:cNvPr>
          <p:cNvSpPr/>
          <p:nvPr/>
        </p:nvSpPr>
        <p:spPr>
          <a:xfrm>
            <a:off x="6599567" y="3456196"/>
            <a:ext cx="1904232" cy="2147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対象ギヤ　</a:t>
            </a:r>
            <a:r>
              <a:rPr kumimoji="1"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寸法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E432007-A8A9-4F1F-9DBF-A44FFD9A066A}"/>
              </a:ext>
            </a:extLst>
          </p:cNvPr>
          <p:cNvSpPr/>
          <p:nvPr/>
        </p:nvSpPr>
        <p:spPr>
          <a:xfrm>
            <a:off x="3582019" y="847808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6473129-F942-4C99-8AD2-EF5FABD1B5BF}"/>
              </a:ext>
            </a:extLst>
          </p:cNvPr>
          <p:cNvSpPr/>
          <p:nvPr/>
        </p:nvSpPr>
        <p:spPr>
          <a:xfrm>
            <a:off x="3574399" y="1100174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68F380-A85F-4D21-AA80-DAA139AFCF59}"/>
              </a:ext>
            </a:extLst>
          </p:cNvPr>
          <p:cNvSpPr/>
          <p:nvPr/>
        </p:nvSpPr>
        <p:spPr>
          <a:xfrm>
            <a:off x="3375241" y="974234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64346DC-663D-4B9B-AE51-266D40EE9505}"/>
              </a:ext>
            </a:extLst>
          </p:cNvPr>
          <p:cNvSpPr/>
          <p:nvPr/>
        </p:nvSpPr>
        <p:spPr>
          <a:xfrm>
            <a:off x="3459060" y="1318437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C42C8E6-C8AB-4A6C-8CAA-287883393754}"/>
              </a:ext>
            </a:extLst>
          </p:cNvPr>
          <p:cNvSpPr/>
          <p:nvPr/>
        </p:nvSpPr>
        <p:spPr>
          <a:xfrm>
            <a:off x="3465310" y="1573188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C8D2F8E-91F6-45C7-92E3-0A22D1371EBC}"/>
              </a:ext>
            </a:extLst>
          </p:cNvPr>
          <p:cNvSpPr/>
          <p:nvPr/>
        </p:nvSpPr>
        <p:spPr>
          <a:xfrm>
            <a:off x="5047514" y="982339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D1A1ABF-85D3-4D8C-A5D5-06720EE72299}"/>
              </a:ext>
            </a:extLst>
          </p:cNvPr>
          <p:cNvSpPr/>
          <p:nvPr/>
        </p:nvSpPr>
        <p:spPr>
          <a:xfrm>
            <a:off x="5047514" y="1573188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B8F5815-4AFE-45BA-B83A-C6E132D69F2D}"/>
              </a:ext>
            </a:extLst>
          </p:cNvPr>
          <p:cNvSpPr/>
          <p:nvPr/>
        </p:nvSpPr>
        <p:spPr>
          <a:xfrm>
            <a:off x="3549880" y="3873677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4BAA198-3290-4930-B380-83A8CECC1FF3}"/>
              </a:ext>
            </a:extLst>
          </p:cNvPr>
          <p:cNvSpPr/>
          <p:nvPr/>
        </p:nvSpPr>
        <p:spPr>
          <a:xfrm>
            <a:off x="6710239" y="738916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９</a:t>
            </a: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CD12E00B-39BF-4DF3-BDC1-C8DFEBE7C0A4}"/>
              </a:ext>
            </a:extLst>
          </p:cNvPr>
          <p:cNvSpPr/>
          <p:nvPr/>
        </p:nvSpPr>
        <p:spPr>
          <a:xfrm>
            <a:off x="7946459" y="4358939"/>
            <a:ext cx="302459" cy="2584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236FE26-FBFE-4BA4-8891-F994A58B7289}"/>
              </a:ext>
            </a:extLst>
          </p:cNvPr>
          <p:cNvSpPr/>
          <p:nvPr/>
        </p:nvSpPr>
        <p:spPr>
          <a:xfrm>
            <a:off x="600002" y="4221546"/>
            <a:ext cx="1416074" cy="317931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3D3B64-D584-4D77-BE9A-A50325DD56AF}"/>
              </a:ext>
            </a:extLst>
          </p:cNvPr>
          <p:cNvSpPr/>
          <p:nvPr/>
        </p:nvSpPr>
        <p:spPr>
          <a:xfrm>
            <a:off x="962581" y="994362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5D06BA8-98DA-4EED-9815-17822C58CF79}"/>
              </a:ext>
            </a:extLst>
          </p:cNvPr>
          <p:cNvSpPr/>
          <p:nvPr/>
        </p:nvSpPr>
        <p:spPr>
          <a:xfrm>
            <a:off x="1081349" y="1200857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C1BD0AEB-7F0C-406C-AB12-C499AB469224}"/>
              </a:ext>
            </a:extLst>
          </p:cNvPr>
          <p:cNvSpPr/>
          <p:nvPr/>
        </p:nvSpPr>
        <p:spPr>
          <a:xfrm>
            <a:off x="1180825" y="1407352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46C2D9F-7813-41EC-8387-518F55BE0BD6}"/>
              </a:ext>
            </a:extLst>
          </p:cNvPr>
          <p:cNvSpPr/>
          <p:nvPr/>
        </p:nvSpPr>
        <p:spPr>
          <a:xfrm>
            <a:off x="986778" y="1590225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F59548-C894-4B1E-AB57-1182B56E1BB2}"/>
              </a:ext>
            </a:extLst>
          </p:cNvPr>
          <p:cNvSpPr/>
          <p:nvPr/>
        </p:nvSpPr>
        <p:spPr>
          <a:xfrm>
            <a:off x="1128873" y="1780269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0B811CD9-BED0-4E47-ACD8-4D8F506301F9}"/>
              </a:ext>
            </a:extLst>
          </p:cNvPr>
          <p:cNvSpPr/>
          <p:nvPr/>
        </p:nvSpPr>
        <p:spPr>
          <a:xfrm>
            <a:off x="1567885" y="1971371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A900C32-0D2A-4A63-B013-648850EE9D8E}"/>
              </a:ext>
            </a:extLst>
          </p:cNvPr>
          <p:cNvSpPr/>
          <p:nvPr/>
        </p:nvSpPr>
        <p:spPr>
          <a:xfrm>
            <a:off x="1389546" y="2173406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3B95A86-B9DF-450D-8DF2-02A9DEC1E6F9}"/>
              </a:ext>
            </a:extLst>
          </p:cNvPr>
          <p:cNvSpPr/>
          <p:nvPr/>
        </p:nvSpPr>
        <p:spPr>
          <a:xfrm>
            <a:off x="1144836" y="2378012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C447A14-A91F-48A4-BE6A-BE6127518CBA}"/>
              </a:ext>
            </a:extLst>
          </p:cNvPr>
          <p:cNvSpPr/>
          <p:nvPr/>
        </p:nvSpPr>
        <p:spPr>
          <a:xfrm>
            <a:off x="1249196" y="2950644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９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0CA9182-39CA-499D-9F5F-ACD59AC92BB2}"/>
              </a:ext>
            </a:extLst>
          </p:cNvPr>
          <p:cNvSpPr/>
          <p:nvPr/>
        </p:nvSpPr>
        <p:spPr>
          <a:xfrm>
            <a:off x="1396373" y="3077591"/>
            <a:ext cx="302459" cy="2584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8BDE0B9-F505-44B6-A9DE-1FD30B4549EF}"/>
              </a:ext>
            </a:extLst>
          </p:cNvPr>
          <p:cNvSpPr/>
          <p:nvPr/>
        </p:nvSpPr>
        <p:spPr>
          <a:xfrm>
            <a:off x="1396373" y="3296933"/>
            <a:ext cx="302459" cy="2584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E736566-87C2-4CC0-95D1-B936EF10E29A}"/>
              </a:ext>
            </a:extLst>
          </p:cNvPr>
          <p:cNvSpPr/>
          <p:nvPr/>
        </p:nvSpPr>
        <p:spPr>
          <a:xfrm>
            <a:off x="2298836" y="4033466"/>
            <a:ext cx="302459" cy="2584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F54DAD7-0597-4571-876D-390126B13C9D}"/>
              </a:ext>
            </a:extLst>
          </p:cNvPr>
          <p:cNvSpPr/>
          <p:nvPr/>
        </p:nvSpPr>
        <p:spPr>
          <a:xfrm>
            <a:off x="367845" y="3979352"/>
            <a:ext cx="1333126" cy="2125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換算のボタンをクリック</a:t>
            </a:r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8E13C222-91BC-49BC-806B-7F4415913646}"/>
              </a:ext>
            </a:extLst>
          </p:cNvPr>
          <p:cNvSpPr/>
          <p:nvPr/>
        </p:nvSpPr>
        <p:spPr>
          <a:xfrm rot="5400000">
            <a:off x="2027934" y="4221118"/>
            <a:ext cx="266601" cy="267460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9F4FCD-AD03-4EE1-87AD-1C080B6A1A8E}"/>
              </a:ext>
            </a:extLst>
          </p:cNvPr>
          <p:cNvSpPr/>
          <p:nvPr/>
        </p:nvSpPr>
        <p:spPr>
          <a:xfrm>
            <a:off x="510317" y="2546323"/>
            <a:ext cx="2094374" cy="393137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F59C365B-0003-4FD1-B36B-E02D7B7E6A26}"/>
              </a:ext>
            </a:extLst>
          </p:cNvPr>
          <p:cNvSpPr/>
          <p:nvPr/>
        </p:nvSpPr>
        <p:spPr>
          <a:xfrm>
            <a:off x="-25564" y="1100174"/>
            <a:ext cx="519511" cy="1331144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OBD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設定の為、またぎ歯数・またぎ歯厚は「０」を入力</a:t>
            </a:r>
          </a:p>
        </p:txBody>
      </p:sp>
      <p:sp>
        <p:nvSpPr>
          <p:cNvPr id="58" name="矢印: 上向き折線 57">
            <a:extLst>
              <a:ext uri="{FF2B5EF4-FFF2-40B4-BE49-F238E27FC236}">
                <a16:creationId xmlns:a16="http://schemas.microsoft.com/office/drawing/2014/main" id="{475A2510-1982-4F46-B069-87ED9CAA2F84}"/>
              </a:ext>
            </a:extLst>
          </p:cNvPr>
          <p:cNvSpPr/>
          <p:nvPr/>
        </p:nvSpPr>
        <p:spPr>
          <a:xfrm rot="5400000">
            <a:off x="237508" y="2439378"/>
            <a:ext cx="244721" cy="300892"/>
          </a:xfrm>
          <a:prstGeom prst="bentUpArrow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3781E67-DC02-41A7-B463-E81BC8D33852}"/>
              </a:ext>
            </a:extLst>
          </p:cNvPr>
          <p:cNvSpPr/>
          <p:nvPr/>
        </p:nvSpPr>
        <p:spPr>
          <a:xfrm>
            <a:off x="2653841" y="518158"/>
            <a:ext cx="6407141" cy="4625342"/>
          </a:xfrm>
          <a:prstGeom prst="roundRect">
            <a:avLst>
              <a:gd name="adj" fmla="val 3398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2434D29-0BD9-4126-BE60-03BF903FC26C}"/>
              </a:ext>
            </a:extLst>
          </p:cNvPr>
          <p:cNvSpPr/>
          <p:nvPr/>
        </p:nvSpPr>
        <p:spPr>
          <a:xfrm>
            <a:off x="2306393" y="4284649"/>
            <a:ext cx="2859970" cy="571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①～⑩へ入力する　⑪の</a:t>
            </a:r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取り代はまたぎ歯厚の差を入力する為、</a:t>
            </a:r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OBD</a:t>
            </a:r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をまたぎ歯厚へ換算する必要がある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267817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２．歯車換算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0F9DECC-B9B8-44EC-AED7-2AA6B65069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0562" y="518160"/>
            <a:ext cx="2616075" cy="21080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236DA91-6F38-47F9-B7C0-63BF7DB59F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391"/>
          <a:stretch/>
        </p:blipFill>
        <p:spPr>
          <a:xfrm>
            <a:off x="97790" y="518160"/>
            <a:ext cx="3473313" cy="20268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FD74E4-D3D5-48FA-9E2A-3EF522563A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726"/>
          <a:stretch/>
        </p:blipFill>
        <p:spPr>
          <a:xfrm>
            <a:off x="0" y="2661764"/>
            <a:ext cx="3022164" cy="15518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6EFA335-713C-4B88-924C-72BA9BA821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68" t="80562" b="2"/>
          <a:stretch/>
        </p:blipFill>
        <p:spPr>
          <a:xfrm>
            <a:off x="624952" y="4444467"/>
            <a:ext cx="2397212" cy="599973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DBA6B991-9690-489A-AE29-708AD12C2E1F}"/>
              </a:ext>
            </a:extLst>
          </p:cNvPr>
          <p:cNvSpPr/>
          <p:nvPr/>
        </p:nvSpPr>
        <p:spPr>
          <a:xfrm>
            <a:off x="0" y="487085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B120D3-AB30-4006-A158-22ACF02FFA42}"/>
              </a:ext>
            </a:extLst>
          </p:cNvPr>
          <p:cNvSpPr/>
          <p:nvPr/>
        </p:nvSpPr>
        <p:spPr>
          <a:xfrm>
            <a:off x="126375" y="697064"/>
            <a:ext cx="2223717" cy="559168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8341804-2AA2-4491-A357-F07355CEBBF7}"/>
              </a:ext>
            </a:extLst>
          </p:cNvPr>
          <p:cNvSpPr/>
          <p:nvPr/>
        </p:nvSpPr>
        <p:spPr>
          <a:xfrm>
            <a:off x="1985955" y="486527"/>
            <a:ext cx="923853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INPUT DATA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は入力済の状態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51CCD7A-3F9C-41B9-A4AA-16268F5F06D2}"/>
              </a:ext>
            </a:extLst>
          </p:cNvPr>
          <p:cNvSpPr/>
          <p:nvPr/>
        </p:nvSpPr>
        <p:spPr>
          <a:xfrm>
            <a:off x="-6571" y="2508481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CB2BB8A-4074-4E73-87BE-0588A329C45B}"/>
              </a:ext>
            </a:extLst>
          </p:cNvPr>
          <p:cNvSpPr/>
          <p:nvPr/>
        </p:nvSpPr>
        <p:spPr>
          <a:xfrm>
            <a:off x="578749" y="2598491"/>
            <a:ext cx="2719490" cy="1237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kumimoji="1" lang="en-US" altLang="ja-JP" sz="9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MENU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　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DIM/OVER BALL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 TAN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を選ぶ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C5476E9-D35E-4E19-8423-0135D519B86D}"/>
              </a:ext>
            </a:extLst>
          </p:cNvPr>
          <p:cNvSpPr/>
          <p:nvPr/>
        </p:nvSpPr>
        <p:spPr>
          <a:xfrm>
            <a:off x="97790" y="3572143"/>
            <a:ext cx="645694" cy="659794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0AEF40F-318E-4F1E-B225-5C2F17351E78}"/>
              </a:ext>
            </a:extLst>
          </p:cNvPr>
          <p:cNvSpPr/>
          <p:nvPr/>
        </p:nvSpPr>
        <p:spPr>
          <a:xfrm>
            <a:off x="150611" y="4229922"/>
            <a:ext cx="1787883" cy="1799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を選ぶと</a:t>
            </a:r>
            <a:r>
              <a:rPr kumimoji="1"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項目が出力される</a:t>
            </a:r>
            <a:endParaRPr kumimoji="1"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BA65BDB-DF9F-4E47-87BD-4154F88E01AC}"/>
              </a:ext>
            </a:extLst>
          </p:cNvPr>
          <p:cNvSpPr/>
          <p:nvPr/>
        </p:nvSpPr>
        <p:spPr>
          <a:xfrm>
            <a:off x="624952" y="4444467"/>
            <a:ext cx="2554084" cy="678873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77B9594-346A-4CE5-9E47-142B2CBE5809}"/>
              </a:ext>
            </a:extLst>
          </p:cNvPr>
          <p:cNvSpPr/>
          <p:nvPr/>
        </p:nvSpPr>
        <p:spPr>
          <a:xfrm>
            <a:off x="1101447" y="4896740"/>
            <a:ext cx="1990607" cy="2266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kumimoji="1" lang="en-US" altLang="ja-JP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IN/OUTPUT</a:t>
            </a:r>
            <a:r>
              <a:rPr kumimoji="1"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項目は日本語表記の為　セルをスライドさせ下部方向へ移動し項目　英語表記を確認してください</a:t>
            </a:r>
            <a:endParaRPr kumimoji="1" lang="en-US" altLang="ja-JP" sz="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033B1DD-DD76-48F8-A408-45EC972DB5A3}"/>
              </a:ext>
            </a:extLst>
          </p:cNvPr>
          <p:cNvSpPr/>
          <p:nvPr/>
        </p:nvSpPr>
        <p:spPr>
          <a:xfrm>
            <a:off x="743484" y="3632655"/>
            <a:ext cx="645694" cy="562715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160B5DE-02D5-4A98-A2B2-B590B844B209}"/>
              </a:ext>
            </a:extLst>
          </p:cNvPr>
          <p:cNvSpPr/>
          <p:nvPr/>
        </p:nvSpPr>
        <p:spPr>
          <a:xfrm>
            <a:off x="2909808" y="1136590"/>
            <a:ext cx="661295" cy="311283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EEE351C-D872-41B2-87D4-5067E5D36AC1}"/>
              </a:ext>
            </a:extLst>
          </p:cNvPr>
          <p:cNvSpPr/>
          <p:nvPr/>
        </p:nvSpPr>
        <p:spPr>
          <a:xfrm rot="2260682">
            <a:off x="211717" y="2779461"/>
            <a:ext cx="154933" cy="153283"/>
          </a:xfrm>
          <a:prstGeom prst="downArrow">
            <a:avLst/>
          </a:prstGeom>
          <a:solidFill>
            <a:srgbClr val="5B9BD5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D8C0A6F-69A2-4497-BB29-5B50BF7C700F}"/>
              </a:ext>
            </a:extLst>
          </p:cNvPr>
          <p:cNvSpPr/>
          <p:nvPr/>
        </p:nvSpPr>
        <p:spPr>
          <a:xfrm>
            <a:off x="1361630" y="3734550"/>
            <a:ext cx="988461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必要項目を入力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OBD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の寸法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上 27">
            <a:extLst>
              <a:ext uri="{FF2B5EF4-FFF2-40B4-BE49-F238E27FC236}">
                <a16:creationId xmlns:a16="http://schemas.microsoft.com/office/drawing/2014/main" id="{26AE0532-C285-411F-B795-CD9A4FDB223B}"/>
              </a:ext>
            </a:extLst>
          </p:cNvPr>
          <p:cNvSpPr/>
          <p:nvPr/>
        </p:nvSpPr>
        <p:spPr>
          <a:xfrm rot="2400466">
            <a:off x="2019683" y="880153"/>
            <a:ext cx="168524" cy="3119473"/>
          </a:xfrm>
          <a:prstGeom prst="up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751372C-48FE-477A-8E50-6661210912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654" y="1471273"/>
            <a:ext cx="706239" cy="51897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1ACB447-D759-4851-B36C-2B8F33DDB24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7433" y="1976644"/>
            <a:ext cx="701209" cy="584029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D446DD30-1DCD-47B3-8105-A08221740AB9}"/>
              </a:ext>
            </a:extLst>
          </p:cNvPr>
          <p:cNvSpPr/>
          <p:nvPr/>
        </p:nvSpPr>
        <p:spPr>
          <a:xfrm>
            <a:off x="3022164" y="1730762"/>
            <a:ext cx="345661" cy="2458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C52FB58-259E-4F5E-8912-E7DB55FE61DA}"/>
              </a:ext>
            </a:extLst>
          </p:cNvPr>
          <p:cNvSpPr/>
          <p:nvPr/>
        </p:nvSpPr>
        <p:spPr>
          <a:xfrm>
            <a:off x="3514981" y="2322528"/>
            <a:ext cx="345661" cy="2458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8AA1F218-9AA6-451B-8826-C491071C993B}"/>
              </a:ext>
            </a:extLst>
          </p:cNvPr>
          <p:cNvSpPr/>
          <p:nvPr/>
        </p:nvSpPr>
        <p:spPr>
          <a:xfrm>
            <a:off x="3115627" y="1586218"/>
            <a:ext cx="153912" cy="17920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1E363297-E0FC-40C0-AD26-2CB8FC675C8F}"/>
              </a:ext>
            </a:extLst>
          </p:cNvPr>
          <p:cNvSpPr/>
          <p:nvPr/>
        </p:nvSpPr>
        <p:spPr>
          <a:xfrm>
            <a:off x="3621869" y="2181012"/>
            <a:ext cx="153912" cy="17920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C4FAF44-7A5F-4326-88EA-0E5208FEFD91}"/>
              </a:ext>
            </a:extLst>
          </p:cNvPr>
          <p:cNvSpPr/>
          <p:nvPr/>
        </p:nvSpPr>
        <p:spPr>
          <a:xfrm>
            <a:off x="3757235" y="480772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437D81-7AB5-4A9E-B199-28BCA202374F}"/>
              </a:ext>
            </a:extLst>
          </p:cNvPr>
          <p:cNvSpPr/>
          <p:nvPr/>
        </p:nvSpPr>
        <p:spPr>
          <a:xfrm>
            <a:off x="5342965" y="2127624"/>
            <a:ext cx="1159435" cy="534140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0E9B095-771C-4FAB-976A-858E7CE5CE24}"/>
              </a:ext>
            </a:extLst>
          </p:cNvPr>
          <p:cNvSpPr/>
          <p:nvPr/>
        </p:nvSpPr>
        <p:spPr>
          <a:xfrm>
            <a:off x="6210853" y="1797182"/>
            <a:ext cx="624324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に結果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A8E6D209-49E1-4345-9C61-FD509B4DCC3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8131" y="2748094"/>
            <a:ext cx="2641833" cy="2128816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39D2773-A6D7-4CFC-B157-360A16993CFC}"/>
              </a:ext>
            </a:extLst>
          </p:cNvPr>
          <p:cNvSpPr/>
          <p:nvPr/>
        </p:nvSpPr>
        <p:spPr>
          <a:xfrm>
            <a:off x="3888642" y="4541178"/>
            <a:ext cx="1170031" cy="121550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D54F170-56ED-4A7C-8714-3F6D49170492}"/>
              </a:ext>
            </a:extLst>
          </p:cNvPr>
          <p:cNvSpPr/>
          <p:nvPr/>
        </p:nvSpPr>
        <p:spPr>
          <a:xfrm>
            <a:off x="4536066" y="4147534"/>
            <a:ext cx="954149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歯切り時の寸法を入力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3F2DD67-C7B6-4208-9AC8-C92397A5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917" t="11140" r="29391"/>
          <a:stretch/>
        </p:blipFill>
        <p:spPr>
          <a:xfrm>
            <a:off x="7295229" y="570224"/>
            <a:ext cx="624324" cy="180105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DE26686-4684-4166-A170-F3412DFD94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874" y="1289918"/>
            <a:ext cx="706239" cy="51897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E8A5D41-9B22-44A5-B99E-94014420D23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3655" y="1769432"/>
            <a:ext cx="701209" cy="584029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8B7B781-8936-481A-A41A-D58FDD96132B}"/>
              </a:ext>
            </a:extLst>
          </p:cNvPr>
          <p:cNvSpPr/>
          <p:nvPr/>
        </p:nvSpPr>
        <p:spPr>
          <a:xfrm>
            <a:off x="5385248" y="4330245"/>
            <a:ext cx="1159435" cy="534140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F4278673-DA85-428C-89A1-A33D1B2883F3}"/>
              </a:ext>
            </a:extLst>
          </p:cNvPr>
          <p:cNvSpPr/>
          <p:nvPr/>
        </p:nvSpPr>
        <p:spPr>
          <a:xfrm>
            <a:off x="6184041" y="4056186"/>
            <a:ext cx="624324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に結果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矢印: 上 45">
            <a:extLst>
              <a:ext uri="{FF2B5EF4-FFF2-40B4-BE49-F238E27FC236}">
                <a16:creationId xmlns:a16="http://schemas.microsoft.com/office/drawing/2014/main" id="{476D3F7C-7F7C-433A-8EA5-649C176CE42C}"/>
              </a:ext>
            </a:extLst>
          </p:cNvPr>
          <p:cNvSpPr/>
          <p:nvPr/>
        </p:nvSpPr>
        <p:spPr>
          <a:xfrm rot="2100472">
            <a:off x="6431462" y="877916"/>
            <a:ext cx="180878" cy="3781981"/>
          </a:xfrm>
          <a:prstGeom prst="up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84A5621F-371A-4DAD-91CE-2F5055049CD4}"/>
              </a:ext>
            </a:extLst>
          </p:cNvPr>
          <p:cNvSpPr/>
          <p:nvPr/>
        </p:nvSpPr>
        <p:spPr>
          <a:xfrm>
            <a:off x="8178342" y="1389496"/>
            <a:ext cx="153912" cy="17920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B7068A9B-740D-43D4-8E3C-A87C2A28491C}"/>
              </a:ext>
            </a:extLst>
          </p:cNvPr>
          <p:cNvSpPr/>
          <p:nvPr/>
        </p:nvSpPr>
        <p:spPr>
          <a:xfrm>
            <a:off x="8706996" y="1948416"/>
            <a:ext cx="153912" cy="17920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CBD9CCE-FEA9-4C78-986D-451CDA651428}"/>
              </a:ext>
            </a:extLst>
          </p:cNvPr>
          <p:cNvSpPr/>
          <p:nvPr/>
        </p:nvSpPr>
        <p:spPr>
          <a:xfrm>
            <a:off x="7350270" y="944949"/>
            <a:ext cx="569284" cy="311283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3FCA8EC1-71B5-456D-8718-2B0207273EE2}"/>
              </a:ext>
            </a:extLst>
          </p:cNvPr>
          <p:cNvSpPr/>
          <p:nvPr/>
        </p:nvSpPr>
        <p:spPr>
          <a:xfrm>
            <a:off x="8084920" y="1549382"/>
            <a:ext cx="345661" cy="2458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649ACCF-B2BB-466E-A4C0-2BFB42A9793E}"/>
              </a:ext>
            </a:extLst>
          </p:cNvPr>
          <p:cNvSpPr/>
          <p:nvPr/>
        </p:nvSpPr>
        <p:spPr>
          <a:xfrm>
            <a:off x="8621033" y="2128500"/>
            <a:ext cx="345661" cy="2458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7561C2BF-24A7-4792-9F3C-26FAD9981FC5}"/>
              </a:ext>
            </a:extLst>
          </p:cNvPr>
          <p:cNvSpPr/>
          <p:nvPr/>
        </p:nvSpPr>
        <p:spPr>
          <a:xfrm>
            <a:off x="3777564" y="2727529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49F13C9E-AA9A-44A4-8C7C-F59233844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65027"/>
              </p:ext>
            </p:extLst>
          </p:nvPr>
        </p:nvGraphicFramePr>
        <p:xfrm>
          <a:off x="7350342" y="2858558"/>
          <a:ext cx="1656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0690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4845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歯切り時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SV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9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29.3217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29.2813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0711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SV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取り代＝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0.0404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1398"/>
                  </a:ext>
                </a:extLst>
              </a:tr>
            </a:tbl>
          </a:graphicData>
        </a:graphic>
      </p:graphicFrame>
      <p:sp>
        <p:nvSpPr>
          <p:cNvPr id="54" name="矢印: 下 53">
            <a:extLst>
              <a:ext uri="{FF2B5EF4-FFF2-40B4-BE49-F238E27FC236}">
                <a16:creationId xmlns:a16="http://schemas.microsoft.com/office/drawing/2014/main" id="{66253B49-FB23-4DEC-B5BB-B8E510970280}"/>
              </a:ext>
            </a:extLst>
          </p:cNvPr>
          <p:cNvSpPr/>
          <p:nvPr/>
        </p:nvSpPr>
        <p:spPr>
          <a:xfrm>
            <a:off x="7992021" y="3632655"/>
            <a:ext cx="372642" cy="323132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32226EB-7C50-480F-A8EE-64F7339158CB}"/>
              </a:ext>
            </a:extLst>
          </p:cNvPr>
          <p:cNvSpPr/>
          <p:nvPr/>
        </p:nvSpPr>
        <p:spPr>
          <a:xfrm>
            <a:off x="7554960" y="3955787"/>
            <a:ext cx="1283158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メニューのシートへ戻り</a:t>
            </a:r>
            <a:endParaRPr kumimoji="1" lang="en-US" altLang="ja-JP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⑪へ入力</a:t>
            </a:r>
          </a:p>
        </p:txBody>
      </p:sp>
    </p:spTree>
    <p:extLst>
      <p:ext uri="{BB962C8B-B14F-4D97-AF65-F5344CB8AC3E}">
        <p14:creationId xmlns:p14="http://schemas.microsoft.com/office/powerpoint/2010/main" val="301507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０．メニューから</a:t>
            </a:r>
            <a:r>
              <a:rPr kumimoji="1" lang="en-US" altLang="ja-JP" dirty="0"/>
              <a:t>HOB</a:t>
            </a:r>
            <a:r>
              <a:rPr kumimoji="1" lang="ja-JP" altLang="en-US" dirty="0"/>
              <a:t>・</a:t>
            </a:r>
            <a:r>
              <a:rPr kumimoji="1" lang="en-US" altLang="ja-JP" dirty="0"/>
              <a:t>SV</a:t>
            </a:r>
            <a:r>
              <a:rPr kumimoji="1" lang="ja-JP" altLang="en-US" dirty="0"/>
              <a:t>カッター共用計算へ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82F8D4C-C3DA-4E69-A8A7-18C611CF8A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561" y="518160"/>
            <a:ext cx="2094178" cy="45262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A2DE8CD-A32D-4F12-82F4-775BCE2B62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7700" y="518160"/>
            <a:ext cx="6236300" cy="444540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0111D36-43DE-4C52-B588-6C2BA048A636}"/>
              </a:ext>
            </a:extLst>
          </p:cNvPr>
          <p:cNvSpPr/>
          <p:nvPr/>
        </p:nvSpPr>
        <p:spPr>
          <a:xfrm>
            <a:off x="2820318" y="697621"/>
            <a:ext cx="1611910" cy="2232866"/>
          </a:xfrm>
          <a:prstGeom prst="roundRect">
            <a:avLst>
              <a:gd name="adj" fmla="val 5105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AE31AD5-3BE0-4D1A-8123-E3BC356D21B5}"/>
              </a:ext>
            </a:extLst>
          </p:cNvPr>
          <p:cNvSpPr/>
          <p:nvPr/>
        </p:nvSpPr>
        <p:spPr>
          <a:xfrm rot="18282037">
            <a:off x="1539258" y="3727252"/>
            <a:ext cx="2231164" cy="236603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386D5CB-E742-4E0D-8F8E-B84044D7DC13}"/>
              </a:ext>
            </a:extLst>
          </p:cNvPr>
          <p:cNvSpPr/>
          <p:nvPr/>
        </p:nvSpPr>
        <p:spPr>
          <a:xfrm>
            <a:off x="3127179" y="538085"/>
            <a:ext cx="1102854" cy="358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INPUT DATA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は入力済の状態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27E0626-1EE3-43C2-AD72-1FBEC683D357}"/>
              </a:ext>
            </a:extLst>
          </p:cNvPr>
          <p:cNvSpPr/>
          <p:nvPr/>
        </p:nvSpPr>
        <p:spPr>
          <a:xfrm>
            <a:off x="647561" y="4726236"/>
            <a:ext cx="1390559" cy="31820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735E8B1E-6A71-47BE-B4DC-56401281DEFE}"/>
              </a:ext>
            </a:extLst>
          </p:cNvPr>
          <p:cNvSpPr/>
          <p:nvPr/>
        </p:nvSpPr>
        <p:spPr>
          <a:xfrm>
            <a:off x="1545386" y="4352259"/>
            <a:ext cx="298528" cy="318205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437AAA3-ECB9-4B53-8B3B-561C5D5C352A}"/>
              </a:ext>
            </a:extLst>
          </p:cNvPr>
          <p:cNvSpPr/>
          <p:nvPr/>
        </p:nvSpPr>
        <p:spPr>
          <a:xfrm>
            <a:off x="481600" y="3219860"/>
            <a:ext cx="2179879" cy="277989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9F1EB4D-D9F9-44B0-A40C-6C80B2123F56}"/>
              </a:ext>
            </a:extLst>
          </p:cNvPr>
          <p:cNvSpPr/>
          <p:nvPr/>
        </p:nvSpPr>
        <p:spPr>
          <a:xfrm>
            <a:off x="262121" y="3090651"/>
            <a:ext cx="302459" cy="2584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EA0B08-04C2-4604-931C-4C82B9272282}"/>
              </a:ext>
            </a:extLst>
          </p:cNvPr>
          <p:cNvSpPr/>
          <p:nvPr/>
        </p:nvSpPr>
        <p:spPr>
          <a:xfrm>
            <a:off x="262121" y="3537272"/>
            <a:ext cx="1126004" cy="1673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⑪へ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取り代を入力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81C35C3-BFBD-49A1-AA10-160F57A7D596}"/>
              </a:ext>
            </a:extLst>
          </p:cNvPr>
          <p:cNvSpPr/>
          <p:nvPr/>
        </p:nvSpPr>
        <p:spPr>
          <a:xfrm>
            <a:off x="1221555" y="4960563"/>
            <a:ext cx="1807893" cy="14024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カッター共用計算をクリック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01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</a:t>
            </a:r>
            <a:r>
              <a:rPr kumimoji="1" lang="en-US" altLang="ja-JP" dirty="0"/>
              <a:t>HOB/SV</a:t>
            </a:r>
            <a:r>
              <a:rPr kumimoji="1" lang="ja-JP" altLang="en-US" dirty="0"/>
              <a:t>カッター共用計算　　（</a:t>
            </a:r>
            <a:r>
              <a:rPr kumimoji="1" lang="en-US" altLang="ja-JP" dirty="0"/>
              <a:t>HOB</a:t>
            </a:r>
            <a:r>
              <a:rPr kumimoji="1" lang="ja-JP" altLang="en-US" dirty="0"/>
              <a:t>カッター共用計算）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D87658D-1A9F-4421-9E1F-84F07AF89F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91" y="518162"/>
            <a:ext cx="4345000" cy="20310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10D42D3-0453-4F5C-B99E-361BA65426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686" y="3380283"/>
            <a:ext cx="2045645" cy="171773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589C473-363B-409C-8992-F5E6CCADA9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552" y="1391653"/>
            <a:ext cx="843876" cy="4698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1D10F36-10C9-4DFF-8997-85F20955E3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144" y="1735351"/>
            <a:ext cx="1629198" cy="16509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70A5515-FFF3-46B5-8D77-9182D75AA2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0328" y="2273367"/>
            <a:ext cx="4144668" cy="2550830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174B6A2-D0C5-483D-89C1-9977E54A5F15}"/>
              </a:ext>
            </a:extLst>
          </p:cNvPr>
          <p:cNvSpPr/>
          <p:nvPr/>
        </p:nvSpPr>
        <p:spPr>
          <a:xfrm>
            <a:off x="989929" y="775610"/>
            <a:ext cx="1040201" cy="959741"/>
          </a:xfrm>
          <a:prstGeom prst="roundRect">
            <a:avLst>
              <a:gd name="adj" fmla="val 11007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DBDD62B-6986-4536-9489-E1063622543A}"/>
              </a:ext>
            </a:extLst>
          </p:cNvPr>
          <p:cNvSpPr/>
          <p:nvPr/>
        </p:nvSpPr>
        <p:spPr>
          <a:xfrm>
            <a:off x="1901344" y="1278584"/>
            <a:ext cx="1276382" cy="262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CUTTER SPEC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73D04E4-CE13-4097-8FBF-BEE8C3C913A7}"/>
              </a:ext>
            </a:extLst>
          </p:cNvPr>
          <p:cNvSpPr/>
          <p:nvPr/>
        </p:nvSpPr>
        <p:spPr>
          <a:xfrm>
            <a:off x="97790" y="3181429"/>
            <a:ext cx="2263284" cy="2064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カッター図面の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TOOTH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PROFILE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より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7BCB912-872B-4309-AD34-518CA91DFFEA}"/>
              </a:ext>
            </a:extLst>
          </p:cNvPr>
          <p:cNvSpPr/>
          <p:nvPr/>
        </p:nvSpPr>
        <p:spPr>
          <a:xfrm>
            <a:off x="2096350" y="4309842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7FD142D-F133-4921-A9FD-B7859172F818}"/>
              </a:ext>
            </a:extLst>
          </p:cNvPr>
          <p:cNvSpPr/>
          <p:nvPr/>
        </p:nvSpPr>
        <p:spPr>
          <a:xfrm>
            <a:off x="2391589" y="4458265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A7A96B5-2953-407C-B5C7-9F6C39EFF375}"/>
              </a:ext>
            </a:extLst>
          </p:cNvPr>
          <p:cNvSpPr/>
          <p:nvPr/>
        </p:nvSpPr>
        <p:spPr>
          <a:xfrm>
            <a:off x="507501" y="3593604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42940CB-DCA4-4341-8914-41DB953C6B57}"/>
              </a:ext>
            </a:extLst>
          </p:cNvPr>
          <p:cNvSpPr/>
          <p:nvPr/>
        </p:nvSpPr>
        <p:spPr>
          <a:xfrm>
            <a:off x="2471758" y="3583583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F8723DF-6818-416C-83BA-715BAC9AE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79622" y="3689206"/>
            <a:ext cx="1361411" cy="112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楕円 26">
            <a:extLst>
              <a:ext uri="{FF2B5EF4-FFF2-40B4-BE49-F238E27FC236}">
                <a16:creationId xmlns:a16="http://schemas.microsoft.com/office/drawing/2014/main" id="{0CCB2395-2205-4271-826C-CB30775BD26B}"/>
              </a:ext>
            </a:extLst>
          </p:cNvPr>
          <p:cNvSpPr/>
          <p:nvPr/>
        </p:nvSpPr>
        <p:spPr>
          <a:xfrm>
            <a:off x="3872126" y="4547717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5934C8E-E885-470F-AAEC-A3D70F49C8F1}"/>
              </a:ext>
            </a:extLst>
          </p:cNvPr>
          <p:cNvSpPr/>
          <p:nvPr/>
        </p:nvSpPr>
        <p:spPr>
          <a:xfrm>
            <a:off x="3094039" y="4723060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E38E681E-8B02-45A2-89A1-DD343D54D9FD}"/>
              </a:ext>
            </a:extLst>
          </p:cNvPr>
          <p:cNvSpPr/>
          <p:nvPr/>
        </p:nvSpPr>
        <p:spPr>
          <a:xfrm>
            <a:off x="3976486" y="4211216"/>
            <a:ext cx="138109" cy="336501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A0CA434-D279-4083-A81D-1CFEBF0B9813}"/>
              </a:ext>
            </a:extLst>
          </p:cNvPr>
          <p:cNvSpPr/>
          <p:nvPr/>
        </p:nvSpPr>
        <p:spPr>
          <a:xfrm>
            <a:off x="3339727" y="4660112"/>
            <a:ext cx="339465" cy="178904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50C8A0C-C6B4-4F0D-9510-2C25B5987CE5}"/>
              </a:ext>
            </a:extLst>
          </p:cNvPr>
          <p:cNvSpPr/>
          <p:nvPr/>
        </p:nvSpPr>
        <p:spPr>
          <a:xfrm>
            <a:off x="2833210" y="3673035"/>
            <a:ext cx="1655722" cy="1278218"/>
          </a:xfrm>
          <a:prstGeom prst="roundRect">
            <a:avLst>
              <a:gd name="adj" fmla="val 964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5E7DB0F2-F4A8-4F5D-9ECF-7FA25AFEB7D5}"/>
              </a:ext>
            </a:extLst>
          </p:cNvPr>
          <p:cNvSpPr/>
          <p:nvPr/>
        </p:nvSpPr>
        <p:spPr>
          <a:xfrm>
            <a:off x="2958451" y="2094463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CF5FC89-8DB6-420D-8356-2ABB0AEC5CF6}"/>
              </a:ext>
            </a:extLst>
          </p:cNvPr>
          <p:cNvSpPr/>
          <p:nvPr/>
        </p:nvSpPr>
        <p:spPr>
          <a:xfrm>
            <a:off x="2969005" y="2294357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5F4A610-0C04-42A4-81C3-8CA9CE5630E5}"/>
              </a:ext>
            </a:extLst>
          </p:cNvPr>
          <p:cNvSpPr/>
          <p:nvPr/>
        </p:nvSpPr>
        <p:spPr>
          <a:xfrm>
            <a:off x="2969005" y="2517680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69909E9-2665-4EA2-8E56-5C5DBC84D658}"/>
              </a:ext>
            </a:extLst>
          </p:cNvPr>
          <p:cNvSpPr/>
          <p:nvPr/>
        </p:nvSpPr>
        <p:spPr>
          <a:xfrm>
            <a:off x="2958450" y="2732464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C0529033-D433-418C-9127-EFD97505CCB7}"/>
              </a:ext>
            </a:extLst>
          </p:cNvPr>
          <p:cNvSpPr/>
          <p:nvPr/>
        </p:nvSpPr>
        <p:spPr>
          <a:xfrm>
            <a:off x="3735179" y="2950431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DF681C6-30AA-4E0D-A805-9341015BC072}"/>
              </a:ext>
            </a:extLst>
          </p:cNvPr>
          <p:cNvSpPr/>
          <p:nvPr/>
        </p:nvSpPr>
        <p:spPr>
          <a:xfrm>
            <a:off x="3746754" y="3146485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D4B6636-E903-4F88-BEE5-E2EFC615CE16}"/>
              </a:ext>
            </a:extLst>
          </p:cNvPr>
          <p:cNvSpPr/>
          <p:nvPr/>
        </p:nvSpPr>
        <p:spPr>
          <a:xfrm>
            <a:off x="1286610" y="4124739"/>
            <a:ext cx="472480" cy="550221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1BCFE75-33AD-4832-A435-CE20BB9A0018}"/>
              </a:ext>
            </a:extLst>
          </p:cNvPr>
          <p:cNvSpPr/>
          <p:nvPr/>
        </p:nvSpPr>
        <p:spPr>
          <a:xfrm>
            <a:off x="1260582" y="4698330"/>
            <a:ext cx="1203526" cy="1789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カッター面取りなし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FB87120-4962-4972-B22A-A921DEA87DC6}"/>
              </a:ext>
            </a:extLst>
          </p:cNvPr>
          <p:cNvSpPr/>
          <p:nvPr/>
        </p:nvSpPr>
        <p:spPr>
          <a:xfrm>
            <a:off x="3094039" y="4913469"/>
            <a:ext cx="1203526" cy="1789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カッター面取りあり</a:t>
            </a:r>
            <a:endParaRPr kumimoji="1" lang="en-US" altLang="ja-JP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E3FA8154-BBE2-4D7C-89C5-5C702557BFE1}"/>
              </a:ext>
            </a:extLst>
          </p:cNvPr>
          <p:cNvSpPr/>
          <p:nvPr/>
        </p:nvSpPr>
        <p:spPr>
          <a:xfrm>
            <a:off x="3962471" y="2814532"/>
            <a:ext cx="643749" cy="5734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面取りなしの場合は０を入力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58846B5-A595-40E4-99FD-74D3DCCDF76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90" y="1675364"/>
            <a:ext cx="660364" cy="553361"/>
          </a:xfrm>
          <a:prstGeom prst="rect">
            <a:avLst/>
          </a:prstGeom>
        </p:spPr>
      </p:pic>
      <p:sp>
        <p:nvSpPr>
          <p:cNvPr id="45" name="矢印: 上向き折線 44">
            <a:extLst>
              <a:ext uri="{FF2B5EF4-FFF2-40B4-BE49-F238E27FC236}">
                <a16:creationId xmlns:a16="http://schemas.microsoft.com/office/drawing/2014/main" id="{1D24F1CE-2916-4FEB-BC9A-9FB86B970683}"/>
              </a:ext>
            </a:extLst>
          </p:cNvPr>
          <p:cNvSpPr/>
          <p:nvPr/>
        </p:nvSpPr>
        <p:spPr>
          <a:xfrm rot="5400000">
            <a:off x="1524291" y="1400920"/>
            <a:ext cx="521720" cy="897749"/>
          </a:xfrm>
          <a:prstGeom prst="bentUp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AB8F1B8-54F0-483C-B084-BE0F9D829AAF}"/>
              </a:ext>
            </a:extLst>
          </p:cNvPr>
          <p:cNvSpPr/>
          <p:nvPr/>
        </p:nvSpPr>
        <p:spPr>
          <a:xfrm>
            <a:off x="3949495" y="1147524"/>
            <a:ext cx="530968" cy="21881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B2A1245-C1BD-4931-845C-0F911B540AD2}"/>
              </a:ext>
            </a:extLst>
          </p:cNvPr>
          <p:cNvSpPr/>
          <p:nvPr/>
        </p:nvSpPr>
        <p:spPr>
          <a:xfrm>
            <a:off x="4710354" y="1675364"/>
            <a:ext cx="461413" cy="16254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A2C2611-1F03-4AAD-BA38-4F1B3FE9C342}"/>
              </a:ext>
            </a:extLst>
          </p:cNvPr>
          <p:cNvSpPr/>
          <p:nvPr/>
        </p:nvSpPr>
        <p:spPr>
          <a:xfrm>
            <a:off x="5793943" y="2015419"/>
            <a:ext cx="430248" cy="19047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D5F80A46-B53F-4319-9998-B815470F57C9}"/>
              </a:ext>
            </a:extLst>
          </p:cNvPr>
          <p:cNvSpPr/>
          <p:nvPr/>
        </p:nvSpPr>
        <p:spPr>
          <a:xfrm>
            <a:off x="4240838" y="1348370"/>
            <a:ext cx="121193" cy="100957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B5832552-70A9-444A-AD19-ACD391B3BBC8}"/>
              </a:ext>
            </a:extLst>
          </p:cNvPr>
          <p:cNvSpPr/>
          <p:nvPr/>
        </p:nvSpPr>
        <p:spPr>
          <a:xfrm>
            <a:off x="4321893" y="1922671"/>
            <a:ext cx="121193" cy="100957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AED44557-6ED2-4849-ACC9-C6CA111864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124" y="364212"/>
            <a:ext cx="714625" cy="183970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４．</a:t>
            </a:r>
            <a:r>
              <a:rPr lang="en-US" altLang="ja-JP" dirty="0"/>
              <a:t>HOB/SV</a:t>
            </a:r>
            <a:r>
              <a:rPr lang="ja-JP" altLang="en-US" dirty="0"/>
              <a:t>カッター共用計算　　（</a:t>
            </a:r>
            <a:r>
              <a:rPr lang="en-US" altLang="ja-JP" dirty="0"/>
              <a:t>SV</a:t>
            </a:r>
            <a:r>
              <a:rPr lang="ja-JP" altLang="en-US" dirty="0"/>
              <a:t>カッター共用計算）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526780" y="152084"/>
            <a:ext cx="534202" cy="273844"/>
          </a:xfrm>
        </p:spPr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659785-3043-4840-9645-D6893E3704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91" y="518160"/>
            <a:ext cx="4474210" cy="19378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7D63E6-4AA5-42C4-B7B7-08B630DAAF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506" y="1411091"/>
            <a:ext cx="3295859" cy="19947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44142B5-AE1C-4315-924C-8C42D65FF1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88" y="3431745"/>
            <a:ext cx="1909187" cy="10386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0BC6C98-5F33-4AC9-A401-D733981F7A8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6887" y="3581167"/>
            <a:ext cx="1652954" cy="14083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1EDBACC-F261-44C9-AED9-788F9FAEDA25}"/>
              </a:ext>
            </a:extLst>
          </p:cNvPr>
          <p:cNvCxnSpPr/>
          <p:nvPr/>
        </p:nvCxnSpPr>
        <p:spPr>
          <a:xfrm flipV="1">
            <a:off x="432670" y="3419508"/>
            <a:ext cx="0" cy="46436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A77F59E-1F8C-437C-A089-6ABBBF3E895F}"/>
              </a:ext>
            </a:extLst>
          </p:cNvPr>
          <p:cNvCxnSpPr/>
          <p:nvPr/>
        </p:nvCxnSpPr>
        <p:spPr>
          <a:xfrm flipV="1">
            <a:off x="1877383" y="3431745"/>
            <a:ext cx="0" cy="46436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CA278586-D1B9-47AB-8D67-719BB50074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162" y="1647965"/>
            <a:ext cx="1331569" cy="1282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2C322E9-BB82-44E9-8E06-3957D08260D3}"/>
              </a:ext>
            </a:extLst>
          </p:cNvPr>
          <p:cNvSpPr/>
          <p:nvPr/>
        </p:nvSpPr>
        <p:spPr>
          <a:xfrm>
            <a:off x="1658550" y="2027903"/>
            <a:ext cx="1987143" cy="543847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AD34FB-CE84-4899-B541-F823C55AB83D}"/>
              </a:ext>
            </a:extLst>
          </p:cNvPr>
          <p:cNvSpPr/>
          <p:nvPr/>
        </p:nvSpPr>
        <p:spPr>
          <a:xfrm>
            <a:off x="1099812" y="2286454"/>
            <a:ext cx="597716" cy="2147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8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EAL 70</a:t>
            </a:r>
            <a:r>
              <a:rPr kumimoji="1"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F8FAD1F-FAD8-4742-A7FB-1DA2ED5AAB74}"/>
              </a:ext>
            </a:extLst>
          </p:cNvPr>
          <p:cNvSpPr/>
          <p:nvPr/>
        </p:nvSpPr>
        <p:spPr>
          <a:xfrm>
            <a:off x="2250097" y="2299826"/>
            <a:ext cx="731181" cy="2147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かみ合い長さの</a:t>
            </a:r>
            <a:r>
              <a:rPr kumimoji="1"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70</a:t>
            </a:r>
            <a:r>
              <a:rPr kumimoji="1"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784ED53D-3486-42A3-A00D-C4B6B7C01BD0}"/>
              </a:ext>
            </a:extLst>
          </p:cNvPr>
          <p:cNvSpPr/>
          <p:nvPr/>
        </p:nvSpPr>
        <p:spPr>
          <a:xfrm>
            <a:off x="2907121" y="2359049"/>
            <a:ext cx="220243" cy="154853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E7188682-2DE0-487C-AB2A-24EFD5E35AE3}"/>
              </a:ext>
            </a:extLst>
          </p:cNvPr>
          <p:cNvSpPr/>
          <p:nvPr/>
        </p:nvSpPr>
        <p:spPr>
          <a:xfrm rot="5400000">
            <a:off x="2984547" y="1973710"/>
            <a:ext cx="220243" cy="154853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F9562B3-E9AC-4F11-BAB6-BA2D0CCEC622}"/>
              </a:ext>
            </a:extLst>
          </p:cNvPr>
          <p:cNvSpPr/>
          <p:nvPr/>
        </p:nvSpPr>
        <p:spPr>
          <a:xfrm>
            <a:off x="4366280" y="1844121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8838B81-8D16-4A32-8D77-5CA6CA61F26B}"/>
              </a:ext>
            </a:extLst>
          </p:cNvPr>
          <p:cNvSpPr/>
          <p:nvPr/>
        </p:nvSpPr>
        <p:spPr>
          <a:xfrm>
            <a:off x="4360201" y="2081564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60F5DE8-B908-4E8D-B149-12E8ED3F6B15}"/>
              </a:ext>
            </a:extLst>
          </p:cNvPr>
          <p:cNvSpPr/>
          <p:nvPr/>
        </p:nvSpPr>
        <p:spPr>
          <a:xfrm>
            <a:off x="4360201" y="2323576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85AE866-1823-44DC-938B-6D34138A58C6}"/>
              </a:ext>
            </a:extLst>
          </p:cNvPr>
          <p:cNvSpPr/>
          <p:nvPr/>
        </p:nvSpPr>
        <p:spPr>
          <a:xfrm>
            <a:off x="4360201" y="2577083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F1E3D92-8FF6-4517-B5FD-431D08065114}"/>
              </a:ext>
            </a:extLst>
          </p:cNvPr>
          <p:cNvSpPr/>
          <p:nvPr/>
        </p:nvSpPr>
        <p:spPr>
          <a:xfrm>
            <a:off x="4360201" y="2792661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F60B661-D55B-4A6E-9907-346ABA6AD3BD}"/>
              </a:ext>
            </a:extLst>
          </p:cNvPr>
          <p:cNvSpPr/>
          <p:nvPr/>
        </p:nvSpPr>
        <p:spPr>
          <a:xfrm>
            <a:off x="4360201" y="3083162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687EB4B-6D36-4CE7-9571-5CC4204BE5E1}"/>
              </a:ext>
            </a:extLst>
          </p:cNvPr>
          <p:cNvSpPr/>
          <p:nvPr/>
        </p:nvSpPr>
        <p:spPr>
          <a:xfrm>
            <a:off x="2279016" y="3778857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69AC674-7642-4352-9793-9F9D2BE5A5C0}"/>
              </a:ext>
            </a:extLst>
          </p:cNvPr>
          <p:cNvSpPr/>
          <p:nvPr/>
        </p:nvSpPr>
        <p:spPr>
          <a:xfrm>
            <a:off x="2121736" y="4209306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989652-8A30-43C0-AAFA-059D1168BF69}"/>
              </a:ext>
            </a:extLst>
          </p:cNvPr>
          <p:cNvSpPr/>
          <p:nvPr/>
        </p:nvSpPr>
        <p:spPr>
          <a:xfrm>
            <a:off x="1448373" y="3316375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6B77516-B602-4921-8564-5154F8DCFEF9}"/>
              </a:ext>
            </a:extLst>
          </p:cNvPr>
          <p:cNvSpPr/>
          <p:nvPr/>
        </p:nvSpPr>
        <p:spPr>
          <a:xfrm>
            <a:off x="3718307" y="4446436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D94DA6C-DC62-475B-9C48-4749B93CB6B1}"/>
              </a:ext>
            </a:extLst>
          </p:cNvPr>
          <p:cNvSpPr/>
          <p:nvPr/>
        </p:nvSpPr>
        <p:spPr>
          <a:xfrm>
            <a:off x="3087100" y="4298180"/>
            <a:ext cx="208721" cy="17890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1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6D32894-1A01-4568-BD67-A627E9CAB776}"/>
              </a:ext>
            </a:extLst>
          </p:cNvPr>
          <p:cNvSpPr/>
          <p:nvPr/>
        </p:nvSpPr>
        <p:spPr>
          <a:xfrm>
            <a:off x="4340144" y="3434326"/>
            <a:ext cx="718107" cy="57342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⑥またぎ歯厚入力時は０を入力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111D541-BC4F-4E36-ABE0-08CD7D38084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129" t="10250"/>
          <a:stretch/>
        </p:blipFill>
        <p:spPr>
          <a:xfrm>
            <a:off x="5133510" y="2325230"/>
            <a:ext cx="3898621" cy="260977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66CB57E-5A88-4507-9DCB-F960A1ADD1D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1384" y="1125941"/>
            <a:ext cx="843876" cy="469818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CE56446E-0CD8-4F80-ACA1-632F3F639881}"/>
              </a:ext>
            </a:extLst>
          </p:cNvPr>
          <p:cNvSpPr/>
          <p:nvPr/>
        </p:nvSpPr>
        <p:spPr>
          <a:xfrm>
            <a:off x="4997214" y="948830"/>
            <a:ext cx="530968" cy="21881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044E71C-365E-4279-997E-BA0DA199683E}"/>
              </a:ext>
            </a:extLst>
          </p:cNvPr>
          <p:cNvSpPr/>
          <p:nvPr/>
        </p:nvSpPr>
        <p:spPr>
          <a:xfrm>
            <a:off x="5666212" y="1414078"/>
            <a:ext cx="461413" cy="16254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C33C69D-4764-4DC0-9FC9-AEDBBDCD46C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6601" y="1588763"/>
            <a:ext cx="660364" cy="553361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E463C0BF-3EB6-4D93-BD45-6693B597603E}"/>
              </a:ext>
            </a:extLst>
          </p:cNvPr>
          <p:cNvSpPr/>
          <p:nvPr/>
        </p:nvSpPr>
        <p:spPr>
          <a:xfrm>
            <a:off x="6277950" y="1941015"/>
            <a:ext cx="430248" cy="19047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5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97790" y="99060"/>
            <a:ext cx="8026302" cy="419100"/>
          </a:xfrm>
        </p:spPr>
        <p:txBody>
          <a:bodyPr/>
          <a:lstStyle/>
          <a:p>
            <a:r>
              <a:rPr lang="ja-JP" altLang="en-US" dirty="0"/>
              <a:t>４．</a:t>
            </a:r>
            <a:r>
              <a:rPr lang="en-US" altLang="ja-JP" dirty="0"/>
              <a:t>HOB/SV</a:t>
            </a:r>
            <a:r>
              <a:rPr lang="ja-JP" altLang="en-US" dirty="0"/>
              <a:t>カッター共用計算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9F0B3E-08C4-4F4A-B2C5-109D8A60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48" y="614954"/>
            <a:ext cx="1596669" cy="3720992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303F66A-7575-44B5-9B90-58A137D3B52F}"/>
              </a:ext>
            </a:extLst>
          </p:cNvPr>
          <p:cNvSpPr/>
          <p:nvPr/>
        </p:nvSpPr>
        <p:spPr>
          <a:xfrm>
            <a:off x="7240204" y="513240"/>
            <a:ext cx="1286576" cy="2147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対象ギヤスペック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FC611FC-FF72-4F3E-BFBE-D7BDCB3994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8942" y="513240"/>
            <a:ext cx="7584831" cy="372099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8147445-824B-473D-B3E4-8EA0E90A62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697" y="513240"/>
            <a:ext cx="5876517" cy="447817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FCFEA64-4AFC-4F7A-9271-99A61FDE1D42}"/>
              </a:ext>
            </a:extLst>
          </p:cNvPr>
          <p:cNvSpPr/>
          <p:nvPr/>
        </p:nvSpPr>
        <p:spPr>
          <a:xfrm>
            <a:off x="3376300" y="620615"/>
            <a:ext cx="3421294" cy="2035757"/>
          </a:xfrm>
          <a:prstGeom prst="roundRect">
            <a:avLst>
              <a:gd name="adj" fmla="val 5564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CC55A58-7D16-4B84-851A-9D809B7D54F2}"/>
              </a:ext>
            </a:extLst>
          </p:cNvPr>
          <p:cNvSpPr/>
          <p:nvPr/>
        </p:nvSpPr>
        <p:spPr>
          <a:xfrm>
            <a:off x="3349264" y="3058114"/>
            <a:ext cx="3421294" cy="2035757"/>
          </a:xfrm>
          <a:prstGeom prst="roundRect">
            <a:avLst>
              <a:gd name="adj" fmla="val 5564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AC54D30-C2A4-4EB8-8DE6-CADF380114CB}"/>
              </a:ext>
            </a:extLst>
          </p:cNvPr>
          <p:cNvSpPr/>
          <p:nvPr/>
        </p:nvSpPr>
        <p:spPr>
          <a:xfrm>
            <a:off x="3516765" y="2701381"/>
            <a:ext cx="3166639" cy="299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kumimoji="1"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の数値と</a:t>
            </a:r>
            <a:r>
              <a:rPr kumimoji="1" lang="en-US" altLang="ja-JP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GEAR calculation</a:t>
            </a:r>
            <a:r>
              <a:rPr kumimoji="1"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r>
              <a:rPr kumimoji="1" lang="ja-JP" altLang="en-US" sz="9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kumimoji="1" lang="en-US" altLang="ja-JP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計算結果の数値を確認してください</a:t>
            </a: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75E7BC68-A99A-4EE6-99E1-E072492B32CF}"/>
              </a:ext>
            </a:extLst>
          </p:cNvPr>
          <p:cNvSpPr/>
          <p:nvPr/>
        </p:nvSpPr>
        <p:spPr>
          <a:xfrm>
            <a:off x="5014963" y="2459095"/>
            <a:ext cx="277402" cy="225309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矢印: 上 24">
            <a:extLst>
              <a:ext uri="{FF2B5EF4-FFF2-40B4-BE49-F238E27FC236}">
                <a16:creationId xmlns:a16="http://schemas.microsoft.com/office/drawing/2014/main" id="{D9F9D3EE-A11F-41D5-99E0-DA7F75C62D92}"/>
              </a:ext>
            </a:extLst>
          </p:cNvPr>
          <p:cNvSpPr/>
          <p:nvPr/>
        </p:nvSpPr>
        <p:spPr>
          <a:xfrm rot="10800000">
            <a:off x="5014963" y="3000668"/>
            <a:ext cx="277402" cy="225309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811AECD-2C86-4F70-AFD2-448F2B33B895}"/>
              </a:ext>
            </a:extLst>
          </p:cNvPr>
          <p:cNvSpPr/>
          <p:nvPr/>
        </p:nvSpPr>
        <p:spPr>
          <a:xfrm>
            <a:off x="6600386" y="3824096"/>
            <a:ext cx="2460596" cy="1125431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計算結果に違いがある場合は、メニューシートのデータークリアボタンを押し、最初から入力をやり直してください。</a:t>
            </a:r>
            <a:endParaRPr kumimoji="1" lang="en-US" altLang="ja-JP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途中で入力間違いに気築いた場合でも、データクリア後最初からやり直してください</a:t>
            </a:r>
            <a:endParaRPr kumimoji="1" lang="en-US" altLang="ja-JP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68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歯車工具共用計算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6" name="Text Box 68">
            <a:extLst>
              <a:ext uri="{FF2B5EF4-FFF2-40B4-BE49-F238E27FC236}">
                <a16:creationId xmlns:a16="http://schemas.microsoft.com/office/drawing/2014/main" id="{2254DE96-7BB5-4AFC-BF40-39515688C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691" y="1995087"/>
            <a:ext cx="45450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3600" dirty="0">
                <a:solidFill>
                  <a:srgbClr val="99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歯車工具共用計算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49616D2-17C2-481C-9E4F-8AB4627C1415}"/>
              </a:ext>
            </a:extLst>
          </p:cNvPr>
          <p:cNvSpPr/>
          <p:nvPr/>
        </p:nvSpPr>
        <p:spPr>
          <a:xfrm>
            <a:off x="2018690" y="2712673"/>
            <a:ext cx="5276631" cy="79323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・新規部品の歯切り、</a:t>
            </a:r>
            <a:r>
              <a:rPr kumimoji="1"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カッターの選定時に社内既存カッターが使用できないかの検討</a:t>
            </a:r>
            <a:endParaRPr kumimoji="1"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・新規　歯切り、</a:t>
            </a:r>
            <a:r>
              <a:rPr kumimoji="1"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</a:t>
            </a:r>
            <a:r>
              <a:rPr kumimoji="1"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カッターの確からしさを検証する</a:t>
            </a:r>
          </a:p>
        </p:txBody>
      </p:sp>
    </p:spTree>
    <p:extLst>
      <p:ext uri="{BB962C8B-B14F-4D97-AF65-F5344CB8AC3E}">
        <p14:creationId xmlns:p14="http://schemas.microsoft.com/office/powerpoint/2010/main" val="24783739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FF0000"/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fidential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fidential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24804</TotalTime>
  <Words>1525</Words>
  <Application>Microsoft Office PowerPoint</Application>
  <PresentationFormat>画面に合わせる (16:9)</PresentationFormat>
  <Paragraphs>303</Paragraphs>
  <Slides>21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21</vt:i4>
      </vt:variant>
    </vt:vector>
  </HeadingPairs>
  <TitlesOfParts>
    <vt:vector size="34" baseType="lpstr">
      <vt:lpstr>Arial Unicode MS</vt:lpstr>
      <vt:lpstr>Meiryo UI</vt:lpstr>
      <vt:lpstr>ＭＳ Ｐ明朝</vt:lpstr>
      <vt:lpstr>Yu Gothic UI</vt:lpstr>
      <vt:lpstr>游ゴシック</vt:lpstr>
      <vt:lpstr>游ゴシック Light</vt:lpstr>
      <vt:lpstr>Arial</vt:lpstr>
      <vt:lpstr>Calibri</vt:lpstr>
      <vt:lpstr>Calibri Light</vt:lpstr>
      <vt:lpstr>Default_thema</vt:lpstr>
      <vt:lpstr>Confidential_thema</vt:lpstr>
      <vt:lpstr>1_Default_thema</vt:lpstr>
      <vt:lpstr>1_Confidential_thema</vt:lpstr>
      <vt:lpstr>歯車工具共用計算</vt:lpstr>
      <vt:lpstr>GEAR calculation system</vt:lpstr>
      <vt:lpstr>０．メニュー　（入力シート）</vt:lpstr>
      <vt:lpstr>２．歯車換算</vt:lpstr>
      <vt:lpstr>０．メニューからHOB・SVカッター共用計算へ</vt:lpstr>
      <vt:lpstr>４．HOB/SVカッター共用計算　　（HOBカッター共用計算）</vt:lpstr>
      <vt:lpstr>４．HOB/SVカッター共用計算　　（SVカッター共用計算）</vt:lpstr>
      <vt:lpstr>４．HOB/SVカッター共用計算　</vt:lpstr>
      <vt:lpstr>歯車工具共用計算</vt:lpstr>
      <vt:lpstr>歯車共用計算に必要なモノ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SV段差　NG事例（参考）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永井 亨</dc:creator>
  <cp:lastModifiedBy>柳原 康治</cp:lastModifiedBy>
  <cp:revision>2693</cp:revision>
  <dcterms:created xsi:type="dcterms:W3CDTF">2020-02-28T02:14:45Z</dcterms:created>
  <dcterms:modified xsi:type="dcterms:W3CDTF">2021-07-16T07:07:57Z</dcterms:modified>
</cp:coreProperties>
</file>