
<file path=[Content_Types].xml><?xml version="1.0" encoding="utf-8"?>
<Types xmlns="http://schemas.openxmlformats.org/package/2006/content-types">
  <Default Extension="xml" ContentType="application/vnd.openxmlformats-officedocument.extended-properties+xml"/>
  <Default Extension="png" ContentType="image/png"/>
  <Default Extension="wmf" ContentType="image/x-wmf"/>
  <Default Extension="jpeg" ContentType="image/jpeg"/>
  <Default Extension="rels" ContentType="application/vnd.openxmlformats-package.relationships+xml"/>
  <Override PartName="/docProps/core.xml" ContentType="application/vnd.openxmlformats-package.core-properties+xml"/>
  <Override PartName="/ppt/presentation.xml" ContentType="application/vnd.openxmlformats-officedocument.presentationml.presentation.main+xml"/>
  <Override PartName="/ppt/slides/slide41.xml" ContentType="application/vnd.openxmlformats-officedocument.presentationml.slide+xml"/>
  <Override PartName="/ppt/slideLayouts/slideLayout31.xml" ContentType="application/vnd.openxmlformats-officedocument.presentationml.slideLayout+xml"/>
  <Override PartName="/ppt/slideMasters/slideMaster11.xml" ContentType="application/vnd.openxmlformats-officedocument.presentationml.slideMaster+xml"/>
  <Override PartName="/ppt/slideLayouts/slideLayout22.xml" ContentType="application/vnd.openxmlformats-officedocument.presentationml.slideLayout+xml"/>
  <Override PartName="/ppt/slideLayouts/slideLayout13.xml" ContentType="application/vnd.openxmlformats-officedocument.presentationml.slideLayout+xml"/>
  <Override PartName="/ppt/theme/theme11.xml" ContentType="application/vnd.openxmlformats-officedocument.theme+xml"/>
  <Override PartName="/ppt/slideLayouts/slideLayout44.xml" ContentType="application/vnd.openxmlformats-officedocument.presentationml.slideLayout+xml"/>
  <Override PartName="/ppt/slides/slide92.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Masters/slideMaster32.xml" ContentType="application/vnd.openxmlformats-officedocument.presentationml.slideMaster+xml"/>
  <Override PartName="/ppt/slideLayouts/slideLayout115.xml" ContentType="application/vnd.openxmlformats-officedocument.presentationml.slideLayout+xml"/>
  <Override PartName="/ppt/slideLayouts/slideLayout106.xml" ContentType="application/vnd.openxmlformats-officedocument.presentationml.slideLayout+xml"/>
  <Override PartName="/ppt/slideLayouts/slideLayout97.xml" ContentType="application/vnd.openxmlformats-officedocument.presentationml.slideLayout+xml"/>
  <Override PartName="/ppt/theme/theme32.xml" ContentType="application/vnd.openxmlformats-officedocument.theme+xml"/>
  <Override PartName="/ppt/slideLayouts/slideLayout128.xml" ContentType="application/vnd.openxmlformats-officedocument.presentationml.slideLayout+xml"/>
  <Override PartName="/ppt/slides/slide174.xml" ContentType="application/vnd.openxmlformats-officedocument.presentationml.slide+xml"/>
  <Override PartName="/ppt/slides/slide35.xml" ContentType="application/vnd.openxmlformats-officedocument.presentationml.slide+xml"/>
  <Override PartName="/ppt/slides/slide86.xml" ContentType="application/vnd.openxmlformats-officedocument.presentationml.slide+xml"/>
  <Override PartName="/ppt/slides/slide137.xml" ContentType="application/vnd.openxmlformats-officedocument.presentationml.slide+xml"/>
  <Override PartName="/ppt/presProps.xml" ContentType="application/vnd.openxmlformats-officedocument.presentationml.presProps+xml"/>
  <Override PartName="/ppt/slideMasters/slideMaster23.xml" ContentType="application/vnd.openxmlformats-officedocument.presentationml.slideMaster+xml"/>
  <Override PartName="/ppt/slideLayouts/slideLayout79.xml" ContentType="application/vnd.openxmlformats-officedocument.presentationml.slideLayout+xml"/>
  <Override PartName="/ppt/slideLayouts/slideLayout610.xml" ContentType="application/vnd.openxmlformats-officedocument.presentationml.slideLayout+xml"/>
  <Override PartName="/ppt/slideLayouts/slideLayout511.xml" ContentType="application/vnd.openxmlformats-officedocument.presentationml.slideLayout+xml"/>
  <Override PartName="/ppt/theme/theme23.xml" ContentType="application/vnd.openxmlformats-officedocument.theme+xml"/>
  <Override PartName="/ppt/slideLayouts/slideLayout812.xml" ContentType="application/vnd.openxmlformats-officedocument.presentationml.slideLayout+xml"/>
  <Override PartName="/ppt/slides/slide128.xml" ContentType="application/vnd.openxmlformats-officedocument.presentationml.slide+xml"/>
  <Override PartName="/ppt/slides/slide169.xml" ContentType="application/vnd.openxmlformats-officedocument.presentationml.slide+xml"/>
  <Override PartName="/ppt/slides/slide210.xml" ContentType="application/vnd.openxmlformats-officedocument.presentationml.slide+xml"/>
  <Override PartName="/ppt/slides/slide711.xml" ContentType="application/vnd.openxmlformats-officedocument.presentationml.slide+xml"/>
  <Override PartName="/ppt/handoutMasters/handoutMaster11.xml" ContentType="application/vnd.openxmlformats-officedocument.presentationml.handoutMaster+xml"/>
  <Override PartName="/ppt/theme/theme64.xml" ContentType="application/vnd.openxmlformats-officedocument.theme+xml"/>
  <Override PartName="/ppt/slides/slide112.xml" ContentType="application/vnd.openxmlformats-officedocument.presentationml.slide+xml"/>
  <Override PartName="/ppt/slides/slide1113.xml" ContentType="application/vnd.openxmlformats-officedocument.presentationml.slide+xml"/>
  <Override PartName="/ppt/notesMasters/notesMaster11.xml" ContentType="application/vnd.openxmlformats-officedocument.presentationml.notesMaster+xml"/>
  <Override PartName="/ppt/theme/theme55.xml" ContentType="application/vnd.openxmlformats-officedocument.theme+xml"/>
  <Override PartName="/ppt/tableStyles.xml" ContentType="application/vnd.openxmlformats-officedocument.presentationml.tableStyles+xml"/>
  <Override PartName="/ppt/slides/slide614.xml" ContentType="application/vnd.openxmlformats-officedocument.presentationml.slide+xml"/>
  <Override PartName="/ppt/slides/slide1515.xml" ContentType="application/vnd.openxmlformats-officedocument.presentationml.slide+xml"/>
  <Override PartName="/ppt/slideMasters/slideMaster44.xml" ContentType="application/vnd.openxmlformats-officedocument.presentationml.slideMaster+xml"/>
  <Override PartName="/ppt/slideLayouts/slideLayout1513.xml" ContentType="application/vnd.openxmlformats-officedocument.presentationml.slideLayout+xml"/>
  <Override PartName="/ppt/slideLayouts/slideLayout1414.xml" ContentType="application/vnd.openxmlformats-officedocument.presentationml.slideLayout+xml"/>
  <Override PartName="/ppt/slideLayouts/slideLayout1315.xml" ContentType="application/vnd.openxmlformats-officedocument.presentationml.slideLayout+xml"/>
  <Override PartName="/ppt/theme/theme46.xml" ContentType="application/vnd.openxmlformats-officedocument.theme+xml"/>
  <Override PartName="/ppt/slideLayouts/slideLayout1616.xml" ContentType="application/vnd.openxmlformats-officedocument.presentationml.slideLayout+xml"/>
  <Override PartName="/ppt/slides/slide516.xml" ContentType="application/vnd.openxmlformats-officedocument.presentationml.slide+xml"/>
  <Override PartName="/ppt/slides/slide1017.xml" ContentType="application/vnd.openxmlformats-officedocument.presentationml.slide+xml"/>
  <Override PartName="/ppt/slides/slide1818.xml" ContentType="application/vnd.openxmlformats-officedocument.presentationml.slide+xml"/>
  <Override PartName="/ppt/slides/slide19.xml" ContentType="application/vnd.openxmlformats-officedocument.presentationml.slide+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81" r:id="rId2"/>
    <p:sldMasterId id="2147483686" r:id="rId3"/>
    <p:sldMasterId id="2147483691" r:id="rId4"/>
  </p:sldMasterIdLst>
  <p:notesMasterIdLst>
    <p:notesMasterId r:id="rId23"/>
  </p:notesMasterIdLst>
  <p:handoutMasterIdLst>
    <p:handoutMasterId r:id="rId24"/>
  </p:handoutMasterIdLst>
  <p:sldIdLst>
    <p:sldId id="690" r:id="R14cada1a941046bd" DeepLBanner=""/>
    <p:sldId id="564" r:id="rId5"/>
    <p:sldId id="672" r:id="rId6"/>
    <p:sldId id="675" r:id="rId7"/>
    <p:sldId id="676" r:id="rId8"/>
    <p:sldId id="677" r:id="rId9"/>
    <p:sldId id="678" r:id="rId10"/>
    <p:sldId id="679" r:id="rId11"/>
    <p:sldId id="680" r:id="rId12"/>
    <p:sldId id="681" r:id="rId13"/>
    <p:sldId id="682" r:id="rId14"/>
    <p:sldId id="684" r:id="rId15"/>
    <p:sldId id="683" r:id="rId16"/>
    <p:sldId id="685" r:id="rId17"/>
    <p:sldId id="686" r:id="rId18"/>
    <p:sldId id="687" r:id="rId19"/>
    <p:sldId id="688" r:id="rId20"/>
    <p:sldId id="689" r:id="rId21"/>
    <p:sldId id="674"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rLc289m98e2nu1rZwxn8RQ==" hashData="jl31I+FZfeL3Da0RWjDsWJ2KAcjcNQYNNNRC5PJm8VIGc75Z01xRsS7AMK0y6Q/BGsMylPB72fPI5Y8B5FFi7w=="/>
  <p:extLst>
    <p:ext uri="{EFAFB233-063F-42B5-8137-9DF3F51BA10A}">
      <p15:sldGuideLst xmlns:p15="http://schemas.microsoft.com/office/powerpoint/2012/main">
        <p15:guide id="2" pos="2880" userDrawn="1">
          <p15:clr>
            <a:srgbClr val="A4A3A4"/>
          </p15:clr>
        </p15:guide>
        <p15:guide id="3" orient="horz" pos="18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FF"/>
    <a:srgbClr val="CC99FF"/>
    <a:srgbClr val="B40000"/>
    <a:srgbClr val="5B9BD5"/>
    <a:srgbClr val="DAE3F3"/>
    <a:srgbClr val="7F7F7F"/>
    <a:srgbClr val="2F5597"/>
    <a:srgbClr val="FF33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6" autoAdjust="0"/>
    <p:restoredTop sz="94353" autoAdjust="0"/>
  </p:normalViewPr>
  <p:slideViewPr>
    <p:cSldViewPr snapToGrid="0" showGuides="1">
      <p:cViewPr varScale="1">
        <p:scale>
          <a:sx n="95" d="100"/>
          <a:sy n="95" d="100"/>
        </p:scale>
        <p:origin x="780" y="72"/>
      </p:cViewPr>
      <p:guideLst>
        <p:guide pos="2880"/>
        <p:guide orient="horz" pos="1847"/>
      </p:guideLst>
    </p:cSldViewPr>
  </p:slideViewPr>
  <p:notesTextViewPr>
    <p:cViewPr>
      <p:scale>
        <a:sx n="66" d="100"/>
        <a:sy n="66" d="100"/>
      </p:scale>
      <p:origin x="0" y="0"/>
    </p:cViewPr>
  </p:notesTextViewPr>
  <p:sorterViewPr>
    <p:cViewPr varScale="1">
      <p:scale>
        <a:sx n="1" d="1"/>
        <a:sy n="1" d="1"/>
      </p:scale>
      <p:origin x="0" y="0"/>
    </p:cViewPr>
  </p:sorterViewPr>
  <p:gridSpacing cx="72008" cy="72008"/>
</p:viewPr>
</file>

<file path=ppt/_rels/presentation.xml.rels>&#65279;<?xml version="1.0" encoding="utf-8"?><Relationships xmlns="http://schemas.openxmlformats.org/package/2006/relationships"><Relationship Type="http://schemas.openxmlformats.org/officeDocument/2006/relationships/slide" Target="/ppt/slides/slide41.xml" Id="rId8" /><Relationship Type="http://schemas.openxmlformats.org/officeDocument/2006/relationships/slide" Target="/ppt/slides/slide92.xml" Id="rId13" /><Relationship Type="http://schemas.openxmlformats.org/officeDocument/2006/relationships/slide" Target="/ppt/slides/slide143.xml" Id="rId18" /><Relationship Type="http://schemas.openxmlformats.org/officeDocument/2006/relationships/viewProps" Target="/ppt/viewProps.xml" Id="rId26" /><Relationship Type="http://schemas.openxmlformats.org/officeDocument/2006/relationships/slideMaster" Target="/ppt/slideMasters/slideMaster32.xml" Id="rId3" /><Relationship Type="http://schemas.openxmlformats.org/officeDocument/2006/relationships/slide" Target="/ppt/slides/slide174.xml" Id="rId21" /><Relationship Type="http://schemas.openxmlformats.org/officeDocument/2006/relationships/slide" Target="/ppt/slides/slide35.xml" Id="rId7" /><Relationship Type="http://schemas.openxmlformats.org/officeDocument/2006/relationships/slide" Target="/ppt/slides/slide86.xml" Id="rId12" /><Relationship Type="http://schemas.openxmlformats.org/officeDocument/2006/relationships/slide" Target="/ppt/slides/slide137.xml" Id="rId17" /><Relationship Type="http://schemas.openxmlformats.org/officeDocument/2006/relationships/presProps" Target="/ppt/presProps.xml" Id="rId25" /><Relationship Type="http://schemas.openxmlformats.org/officeDocument/2006/relationships/slideMaster" Target="/ppt/slideMasters/slideMaster23.xml" Id="rId2" /><Relationship Type="http://schemas.openxmlformats.org/officeDocument/2006/relationships/slide" Target="/ppt/slides/slide128.xml" Id="rId16" /><Relationship Type="http://schemas.openxmlformats.org/officeDocument/2006/relationships/slide" Target="/ppt/slides/slide169.xml" Id="rId20" /><Relationship Type="http://schemas.openxmlformats.org/officeDocument/2006/relationships/slideMaster" Target="/ppt/slideMasters/slideMaster11.xml" Id="rId1" /><Relationship Type="http://schemas.openxmlformats.org/officeDocument/2006/relationships/slide" Target="/ppt/slides/slide210.xml" Id="rId6" /><Relationship Type="http://schemas.openxmlformats.org/officeDocument/2006/relationships/slide" Target="/ppt/slides/slide711.xml" Id="rId11" /><Relationship Type="http://schemas.openxmlformats.org/officeDocument/2006/relationships/handoutMaster" Target="/ppt/handoutMasters/handoutMaster11.xml" Id="rId24" /><Relationship Type="http://schemas.openxmlformats.org/officeDocument/2006/relationships/slide" Target="/ppt/slides/slide112.xml" Id="rId5" /><Relationship Type="http://schemas.openxmlformats.org/officeDocument/2006/relationships/slide" Target="/ppt/slides/slide1113.xml" Id="rId15" /><Relationship Type="http://schemas.openxmlformats.org/officeDocument/2006/relationships/notesMaster" Target="/ppt/notesMasters/notesMaster11.xml" Id="rId23" /><Relationship Type="http://schemas.openxmlformats.org/officeDocument/2006/relationships/tableStyles" Target="/ppt/tableStyles.xml" Id="rId28" /><Relationship Type="http://schemas.openxmlformats.org/officeDocument/2006/relationships/slide" Target="/ppt/slides/slide614.xml" Id="rId10" /><Relationship Type="http://schemas.openxmlformats.org/officeDocument/2006/relationships/slide" Target="/ppt/slides/slide1515.xml" Id="rId19" /><Relationship Type="http://schemas.openxmlformats.org/officeDocument/2006/relationships/slideMaster" Target="/ppt/slideMasters/slideMaster44.xml" Id="rId4" /><Relationship Type="http://schemas.openxmlformats.org/officeDocument/2006/relationships/slide" Target="/ppt/slides/slide516.xml" Id="rId9" /><Relationship Type="http://schemas.openxmlformats.org/officeDocument/2006/relationships/slide" Target="/ppt/slides/slide1017.xml" Id="rId14" /><Relationship Type="http://schemas.openxmlformats.org/officeDocument/2006/relationships/slide" Target="/ppt/slides/slide1818.xml" Id="rId22" /><Relationship Type="http://schemas.openxmlformats.org/officeDocument/2006/relationships/theme" Target="/ppt/theme/theme11.xml" Id="rId27" /><Relationship Type="http://schemas.openxmlformats.org/officeDocument/2006/relationships/slide" Target="/ppt/slides/slide19.xml" Id="R14cada1a941046bd" /></Relationships>
</file>

<file path=ppt/handoutMasters/_rels/handoutMaster11.xml.rels>&#65279;<?xml version="1.0" encoding="utf-8"?><Relationships xmlns="http://schemas.openxmlformats.org/package/2006/relationships"><Relationship Type="http://schemas.openxmlformats.org/officeDocument/2006/relationships/theme" Target="/ppt/theme/theme64.xml" Id="rId1" /></Relationships>
</file>

<file path=ppt/handoutMasters/handoutMaster1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025BE64-85B8-42A7-855C-2D3FC3C7C6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1C534C3-6873-41BB-B290-136CDC257A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AA9A3F-4E97-456C-902E-2AE223A2C43B}" type="datetimeFigureOut">
              <a:rPr kumimoji="1" lang="ja-JP" altLang="en-US" smtClean="0"/>
              <a:t>2021/8/3</a:t>
            </a:fld>
            <a:endParaRPr kumimoji="1" lang="ja-JP" altLang="en-US"/>
          </a:p>
        </p:txBody>
      </p:sp>
      <p:sp>
        <p:nvSpPr>
          <p:cNvPr id="4" name="フッター プレースホルダー 3">
            <a:extLst>
              <a:ext uri="{FF2B5EF4-FFF2-40B4-BE49-F238E27FC236}">
                <a16:creationId xmlns:a16="http://schemas.microsoft.com/office/drawing/2014/main" id="{08AB8E00-2C4F-4870-8407-D53211A18A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053A2DBC-FB0F-4A1B-BBF6-857B8BE5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81284E-66C0-492E-BBAC-6C421B9DAAD6}" type="slidenum">
              <a:rPr kumimoji="1" lang="ja-JP" altLang="en-US" smtClean="0"/>
              <a:t>‹#›</a:t>
            </a:fld>
            <a:endParaRPr kumimoji="1" lang="ja-JP" altLang="en-US"/>
          </a:p>
        </p:txBody>
      </p:sp>
    </p:spTree>
    <p:extLst>
      <p:ext uri="{BB962C8B-B14F-4D97-AF65-F5344CB8AC3E}">
        <p14:creationId xmlns:p14="http://schemas.microsoft.com/office/powerpoint/2010/main" val="53692299"/>
      </p:ext>
    </p:extLst>
  </p:cSld>
  <p:clrMap bg1="lt1" tx1="dk1" bg2="lt2" tx2="dk2" accent1="accent1" accent2="accent2" accent3="accent3" accent4="accent4" accent5="accent5" accent6="accent6" hlink="hlink" folHlink="folHlink"/>
  <p:hf hdr="0" ftr="0" dt="0"/>
</p:handoutMaster>
</file>

<file path=ppt/notesMasters/_rels/notesMaster11.xml.rels>&#65279;<?xml version="1.0" encoding="utf-8"?><Relationships xmlns="http://schemas.openxmlformats.org/package/2006/relationships"><Relationship Type="http://schemas.openxmlformats.org/officeDocument/2006/relationships/theme" Target="/ppt/theme/theme55.xml" Id="rId1" /></Relationships>
</file>

<file path=ppt/notesMasters/notesMaster11.xml><?xml version="1.0" encoding="utf-8"?>
<p:notesMaster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693FA-9D56-4022-9C68-0FB0627812F0}" type="datetimeFigureOut">
              <a:rPr kumimoji="1" lang="ja-JP" altLang="en-US" smtClean="0"/>
              <a:t>2021/8/3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Fourth </a:t>
            </a:r>
            <a:r>
              <a:rPr kumimoji="1" lang="ja-JP" altLang="en-US"/>
              <a:t>level</a:t>
            </a:r>
          </a:p>
          <a:p>
            <a:pPr lvl="4"/>
            <a:r>
              <a:rPr kumimoji="1" lang="en-US" altLang="ja-JP"/>
              <a:t>Fifth </a:t>
            </a:r>
            <a:r>
              <a:rPr kumimoji="1" lang="ja-JP" altLang="en-US"/>
              <a:t>level</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2FB88-3657-45F0-846E-11AE123B3208}" type="slidenum">
              <a:rPr kumimoji="1" lang="ja-JP" altLang="en-US" smtClean="0"/>
              <a:t>'#'</a:t>
            </a:fld>
            <a:endParaRPr kumimoji="1" lang="ja-JP" altLang="en-US"/>
          </a:p>
        </p:txBody>
      </p:sp>
    </p:spTree>
    <p:extLst>
      <p:ext uri="{BB962C8B-B14F-4D97-AF65-F5344CB8AC3E}">
        <p14:creationId xmlns:p14="http://schemas.microsoft.com/office/powerpoint/2010/main" val="2329632079"/>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kumimoji="1" sz="900" kern="1200">
        <a:solidFill>
          <a:schemeClr val="tx1"/>
        </a:solidFill>
        <a:latin typeface="+mn-lt"/>
        <a:ea typeface="+mn-ea"/>
        <a:cs typeface="+mn-cs"/>
      </a:defRPr>
    </a:lvl1pPr>
    <a:lvl2pPr marL="342900" algn="l" defTabSz="685800" rtl="0" eaLnBrk="1" latinLnBrk="0" hangingPunct="1">
      <a:defRPr kumimoji="1" sz="900" kern="1200">
        <a:solidFill>
          <a:schemeClr val="tx1"/>
        </a:solidFill>
        <a:latin typeface="+mn-lt"/>
        <a:ea typeface="+mn-ea"/>
        <a:cs typeface="+mn-cs"/>
      </a:defRPr>
    </a:lvl2pPr>
    <a:lvl3pPr marL="685800" algn="l" defTabSz="685800" rtl="0" eaLnBrk="1" latinLnBrk="0" hangingPunct="1">
      <a:defRPr kumimoji="1" sz="900" kern="1200">
        <a:solidFill>
          <a:schemeClr val="tx1"/>
        </a:solidFill>
        <a:latin typeface="+mn-lt"/>
        <a:ea typeface="+mn-ea"/>
        <a:cs typeface="+mn-cs"/>
      </a:defRPr>
    </a:lvl3pPr>
    <a:lvl4pPr marL="1028700" algn="l" defTabSz="685800" rtl="0" eaLnBrk="1" latinLnBrk="0" hangingPunct="1">
      <a:defRPr kumimoji="1" sz="900" kern="1200">
        <a:solidFill>
          <a:schemeClr val="tx1"/>
        </a:solidFill>
        <a:latin typeface="+mn-lt"/>
        <a:ea typeface="+mn-ea"/>
        <a:cs typeface="+mn-cs"/>
      </a:defRPr>
    </a:lvl4pPr>
    <a:lvl5pPr marL="1371600" algn="l" defTabSz="685800" rtl="0" eaLnBrk="1" latinLnBrk="0" hangingPunct="1">
      <a:defRPr kumimoji="1" sz="900" kern="1200">
        <a:solidFill>
          <a:schemeClr val="tx1"/>
        </a:solidFill>
        <a:latin typeface="+mn-lt"/>
        <a:ea typeface="+mn-ea"/>
        <a:cs typeface="+mn-cs"/>
      </a:defRPr>
    </a:lvl5pPr>
    <a:lvl6pPr marL="1714500" algn="l" defTabSz="685800" rtl="0" eaLnBrk="1" latinLnBrk="0" hangingPunct="1">
      <a:defRPr kumimoji="1" sz="900" kern="1200">
        <a:solidFill>
          <a:schemeClr val="tx1"/>
        </a:solidFill>
        <a:latin typeface="+mn-lt"/>
        <a:ea typeface="+mn-ea"/>
        <a:cs typeface="+mn-cs"/>
      </a:defRPr>
    </a:lvl6pPr>
    <a:lvl7pPr marL="2057400" algn="l" defTabSz="685800" rtl="0" eaLnBrk="1" latinLnBrk="0" hangingPunct="1">
      <a:defRPr kumimoji="1" sz="900" kern="1200">
        <a:solidFill>
          <a:schemeClr val="tx1"/>
        </a:solidFill>
        <a:latin typeface="+mn-lt"/>
        <a:ea typeface="+mn-ea"/>
        <a:cs typeface="+mn-cs"/>
      </a:defRPr>
    </a:lvl7pPr>
    <a:lvl8pPr marL="2400300" algn="l" defTabSz="685800" rtl="0" eaLnBrk="1" latinLnBrk="0" hangingPunct="1">
      <a:defRPr kumimoji="1" sz="900" kern="1200">
        <a:solidFill>
          <a:schemeClr val="tx1"/>
        </a:solidFill>
        <a:latin typeface="+mn-lt"/>
        <a:ea typeface="+mn-ea"/>
        <a:cs typeface="+mn-cs"/>
      </a:defRPr>
    </a:lvl8pPr>
    <a:lvl9pPr marL="2743200" algn="l" defTabSz="685800" rtl="0" eaLnBrk="1" latinLnBrk="0" hangingPunct="1">
      <a:defRPr kumimoji="1" sz="900" kern="1200">
        <a:solidFill>
          <a:schemeClr val="tx1"/>
        </a:solidFill>
        <a:latin typeface="+mn-lt"/>
        <a:ea typeface="+mn-ea"/>
        <a:cs typeface="+mn-cs"/>
      </a:defRPr>
    </a:lvl9pPr>
  </p:notesStyle>
</p:notesMaster>
</file>

<file path=ppt/slideLayouts/_rels/slideLayout106.xml.rels>&#65279;<?xml version="1.0" encoding="utf-8"?><Relationships xmlns="http://schemas.openxmlformats.org/package/2006/relationships"><Relationship Type="http://schemas.openxmlformats.org/officeDocument/2006/relationships/image" Target="/ppt/media/image74.wmf" Id="rId3" /><Relationship Type="http://schemas.openxmlformats.org/officeDocument/2006/relationships/image" Target="/ppt/media/image52.jpeg" Id="rId2" /><Relationship Type="http://schemas.openxmlformats.org/officeDocument/2006/relationships/slideMaster" Target="/ppt/slideMasters/slideMaster32.xml" Id="rId1" /><Relationship Type="http://schemas.openxmlformats.org/officeDocument/2006/relationships/image" Target="/ppt/media/image65.wmf" Id="rId4" /></Relationships>
</file>

<file path=ppt/slideLayouts/_rels/slideLayout115.xml.rels>&#65279;<?xml version="1.0" encoding="utf-8"?><Relationships xmlns="http://schemas.openxmlformats.org/package/2006/relationships"><Relationship Type="http://schemas.openxmlformats.org/officeDocument/2006/relationships/slideMaster" Target="/ppt/slideMasters/slideMaster32.xml" Id="rId1" /></Relationships>
</file>

<file path=ppt/slideLayouts/_rels/slideLayout128.xml.rels>&#65279;<?xml version="1.0" encoding="utf-8"?><Relationships xmlns="http://schemas.openxmlformats.org/package/2006/relationships"><Relationship Type="http://schemas.openxmlformats.org/officeDocument/2006/relationships/image" Target="/ppt/media/image74.wmf" Id="rId3" /><Relationship Type="http://schemas.openxmlformats.org/officeDocument/2006/relationships/image" Target="/ppt/media/image52.jpeg" Id="rId2" /><Relationship Type="http://schemas.openxmlformats.org/officeDocument/2006/relationships/slideMaster" Target="/ppt/slideMasters/slideMaster32.xml" Id="rId1" /></Relationships>
</file>

<file path=ppt/slideLayouts/_rels/slideLayout13.xml.rels>&#65279;<?xml version="1.0" encoding="utf-8"?><Relationships xmlns="http://schemas.openxmlformats.org/package/2006/relationships"><Relationship Type="http://schemas.openxmlformats.org/officeDocument/2006/relationships/image" Target="/ppt/media/image4.jpeg" Id="rId3" /><Relationship Type="http://schemas.openxmlformats.org/officeDocument/2006/relationships/image" Target="/ppt/media/image3.wmf" Id="rId2" /><Relationship Type="http://schemas.openxmlformats.org/officeDocument/2006/relationships/slideMaster" Target="/ppt/slideMasters/slideMaster11.xml" Id="rId1" /><Relationship Type="http://schemas.openxmlformats.org/officeDocument/2006/relationships/image" Target="/ppt/media/image13.wmf" Id="rId4" /></Relationships>
</file>

<file path=ppt/slideLayouts/_rels/slideLayout1315.xml.rels>&#65279;<?xml version="1.0" encoding="utf-8"?><Relationships xmlns="http://schemas.openxmlformats.org/package/2006/relationships"><Relationship Type="http://schemas.openxmlformats.org/officeDocument/2006/relationships/image" Target="/ppt/media/image65.wmf" Id="rId3" /><Relationship Type="http://schemas.openxmlformats.org/officeDocument/2006/relationships/image" Target="/ppt/media/image52.jpeg" Id="rId2" /><Relationship Type="http://schemas.openxmlformats.org/officeDocument/2006/relationships/slideMaster" Target="/ppt/slideMasters/slideMaster44.xml" Id="rId1" /><Relationship Type="http://schemas.openxmlformats.org/officeDocument/2006/relationships/image" Target="/ppt/media/image74.wmf" Id="rId4" /></Relationships>
</file>

<file path=ppt/slideLayouts/_rels/slideLayout1414.xml.rels>&#65279;<?xml version="1.0" encoding="utf-8"?><Relationships xmlns="http://schemas.openxmlformats.org/package/2006/relationships"><Relationship Type="http://schemas.openxmlformats.org/officeDocument/2006/relationships/image" Target="/ppt/media/image74.wmf" Id="rId3" /><Relationship Type="http://schemas.openxmlformats.org/officeDocument/2006/relationships/image" Target="/ppt/media/image52.jpeg" Id="rId2" /><Relationship Type="http://schemas.openxmlformats.org/officeDocument/2006/relationships/slideMaster" Target="/ppt/slideMasters/slideMaster44.xml" Id="rId1" /><Relationship Type="http://schemas.openxmlformats.org/officeDocument/2006/relationships/image" Target="/ppt/media/image65.wmf" Id="rId4" /></Relationships>
</file>

<file path=ppt/slideLayouts/_rels/slideLayout1513.xml.rels>&#65279;<?xml version="1.0" encoding="utf-8"?><Relationships xmlns="http://schemas.openxmlformats.org/package/2006/relationships"><Relationship Type="http://schemas.openxmlformats.org/officeDocument/2006/relationships/slideMaster" Target="/ppt/slideMasters/slideMaster44.xml" Id="rId1" /></Relationships>
</file>

<file path=ppt/slideLayouts/_rels/slideLayout1616.xml.rels>&#65279;<?xml version="1.0" encoding="utf-8"?><Relationships xmlns="http://schemas.openxmlformats.org/package/2006/relationships"><Relationship Type="http://schemas.openxmlformats.org/officeDocument/2006/relationships/image" Target="/ppt/media/image74.wmf" Id="rId3" /><Relationship Type="http://schemas.openxmlformats.org/officeDocument/2006/relationships/image" Target="/ppt/media/image52.jpeg" Id="rId2" /><Relationship Type="http://schemas.openxmlformats.org/officeDocument/2006/relationships/slideMaster" Target="/ppt/slideMasters/slideMaster44.xml" Id="rId1" /></Relationships>
</file>

<file path=ppt/slideLayouts/_rels/slideLayout22.xml.rels>&#65279;<?xml version="1.0" encoding="utf-8"?><Relationships xmlns="http://schemas.openxmlformats.org/package/2006/relationships"><Relationship Type="http://schemas.openxmlformats.org/officeDocument/2006/relationships/image" Target="/ppt/media/image13.wmf" Id="rId3" /><Relationship Type="http://schemas.openxmlformats.org/officeDocument/2006/relationships/image" Target="/ppt/media/image3.wmf" Id="rId2" /><Relationship Type="http://schemas.openxmlformats.org/officeDocument/2006/relationships/slideMaster" Target="/ppt/slideMasters/slideMaster11.xml" Id="rId1" /></Relationships>
</file>

<file path=ppt/slideLayouts/_rels/slideLayout3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4.xml.rels>&#65279;<?xml version="1.0" encoding="utf-8"?><Relationships xmlns="http://schemas.openxmlformats.org/package/2006/relationships"><Relationship Type="http://schemas.openxmlformats.org/officeDocument/2006/relationships/image" Target="/ppt/media/image3.wmf" Id="rId2" /><Relationship Type="http://schemas.openxmlformats.org/officeDocument/2006/relationships/slideMaster" Target="/ppt/slideMasters/slideMaster11.xml" Id="rId1" /></Relationships>
</file>

<file path=ppt/slideLayouts/_rels/slideLayout511.xml.rels>&#65279;<?xml version="1.0" encoding="utf-8"?><Relationships xmlns="http://schemas.openxmlformats.org/package/2006/relationships"><Relationship Type="http://schemas.openxmlformats.org/officeDocument/2006/relationships/image" Target="/ppt/media/image4.jpeg" Id="rId3" /><Relationship Type="http://schemas.openxmlformats.org/officeDocument/2006/relationships/image" Target="/ppt/media/image3.wmf" Id="rId2" /><Relationship Type="http://schemas.openxmlformats.org/officeDocument/2006/relationships/slideMaster" Target="/ppt/slideMasters/slideMaster23.xml" Id="rId1" /><Relationship Type="http://schemas.openxmlformats.org/officeDocument/2006/relationships/image" Target="/ppt/media/image13.wmf" Id="rId4" /></Relationships>
</file>

<file path=ppt/slideLayouts/_rels/slideLayout610.xml.rels>&#65279;<?xml version="1.0" encoding="utf-8"?><Relationships xmlns="http://schemas.openxmlformats.org/package/2006/relationships"><Relationship Type="http://schemas.openxmlformats.org/officeDocument/2006/relationships/image" Target="/ppt/media/image13.wmf" Id="rId3" /><Relationship Type="http://schemas.openxmlformats.org/officeDocument/2006/relationships/image" Target="/ppt/media/image3.wmf" Id="rId2" /><Relationship Type="http://schemas.openxmlformats.org/officeDocument/2006/relationships/slideMaster" Target="/ppt/slideMasters/slideMaster23.xml" Id="rId1" /></Relationships>
</file>

<file path=ppt/slideLayouts/_rels/slideLayout79.xml.rels>&#65279;<?xml version="1.0" encoding="utf-8"?><Relationships xmlns="http://schemas.openxmlformats.org/package/2006/relationships"><Relationship Type="http://schemas.openxmlformats.org/officeDocument/2006/relationships/slideMaster" Target="/ppt/slideMasters/slideMaster23.xml" Id="rId1" /></Relationships>
</file>

<file path=ppt/slideLayouts/_rels/slideLayout812.xml.rels>&#65279;<?xml version="1.0" encoding="utf-8"?><Relationships xmlns="http://schemas.openxmlformats.org/package/2006/relationships"><Relationship Type="http://schemas.openxmlformats.org/officeDocument/2006/relationships/image" Target="/ppt/media/image3.wmf" Id="rId2" /><Relationship Type="http://schemas.openxmlformats.org/officeDocument/2006/relationships/slideMaster" Target="/ppt/slideMasters/slideMaster23.xml" Id="rId1" /></Relationships>
</file>

<file path=ppt/slideLayouts/_rels/slideLayout97.xml.rels>&#65279;<?xml version="1.0" encoding="utf-8"?><Relationships xmlns="http://schemas.openxmlformats.org/package/2006/relationships"><Relationship Type="http://schemas.openxmlformats.org/officeDocument/2006/relationships/image" Target="/ppt/media/image65.wmf" Id="rId3" /><Relationship Type="http://schemas.openxmlformats.org/officeDocument/2006/relationships/image" Target="/ppt/media/image52.jpeg" Id="rId2" /><Relationship Type="http://schemas.openxmlformats.org/officeDocument/2006/relationships/slideMaster" Target="/ppt/slideMasters/slideMaster32.xml" Id="rId1" /><Relationship Type="http://schemas.openxmlformats.org/officeDocument/2006/relationships/image" Target="/ppt/media/image74.wmf" Id="rId4" /></Relationships>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pic>
        <p:nvPicPr>
          <p:cNvPr id="16"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17" name="角丸四角形 16"/>
          <p:cNvSpPr/>
          <p:nvPr userDrawn="1"/>
        </p:nvSpPr>
        <p:spPr>
          <a:xfrm>
            <a:off x="2159000" y="177801"/>
            <a:ext cx="6985000" cy="4765004"/>
          </a:xfrm>
          <a:prstGeom prst="roundRect">
            <a:avLst>
              <a:gd name="adj" fmla="val 1504"/>
            </a:avLst>
          </a:prstGeom>
          <a:solidFill>
            <a:schemeClr val="bg1">
              <a:alpha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 name="Title 1"/>
          <p:cNvSpPr>
            <a:spLocks noGrp="1"/>
          </p:cNvSpPr>
          <p:nvPr>
            <p:ph type="title"/>
          </p:nvPr>
        </p:nvSpPr>
        <p:spPr>
          <a:xfrm>
            <a:off x="2295524" y="2314575"/>
            <a:ext cx="6362701"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2434829"/>
            <a:ext cx="2057400" cy="273844"/>
          </a:xfrm>
          <a:effectLst/>
        </p:spPr>
        <p:txBody>
          <a:bodyPr/>
          <a:lstStyle>
            <a:lvl1pPr>
              <a:defRPr sz="700">
                <a:solidFill>
                  <a:schemeClr val="bg1">
                    <a:lumMod val="65000"/>
                  </a:schemeClr>
                </a:solidFill>
              </a:defRPr>
            </a:lvl1pPr>
          </a:lstStyle>
          <a:p>
            <a:fld id="{A3D2805E-6D50-43BA-8D18-41ECB12575F8}" type="slidenum">
              <a:rPr kumimoji="1" lang="ja-JP" altLang="en-US" smtClean="0"/>
              <a:pPr/>
              <a:t>‹#›</a:t>
            </a:fld>
            <a:endParaRPr kumimoji="1" lang="ja-JP" altLang="en-US" dirty="0"/>
          </a:p>
        </p:txBody>
      </p:sp>
      <p:pic>
        <p:nvPicPr>
          <p:cNvPr id="8"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6202" y="68298"/>
            <a:ext cx="1911688" cy="145570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TERA093\OneDrive\デスクトップ\corp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4251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20980" y="99060"/>
            <a:ext cx="8732520" cy="419100"/>
          </a:xfrm>
          <a:prstGeom prst="rect">
            <a:avLst/>
          </a:prstGeom>
          <a:effectLst>
            <a:outerShdw blurRad="25400" dist="25400" dir="2700000" algn="tl" rotWithShape="0">
              <a:prstClr val="black">
                <a:alpha val="40000"/>
              </a:prstClr>
            </a:outerShdw>
          </a:effectLst>
        </p:spPr>
        <p:txBody>
          <a:bodyPr lIns="0" anchor="ctr" anchorCtr="0">
            <a:noAutofit/>
          </a:bodyPr>
          <a:lstStyle>
            <a:lvl1pPr algn="l">
              <a:defRPr lang="en-US" sz="2000" b="1" dirty="0">
                <a:solidFill>
                  <a:schemeClr val="bg1"/>
                </a:solidFill>
                <a:latin typeface="Yu Gothic UI" panose="020B0500000000000000" pitchFamily="50" charset="-128"/>
                <a:ea typeface="Yu Gothic UI" panose="020B0500000000000000" pitchFamily="50" charset="-128"/>
              </a:defRPr>
            </a:lvl1pPr>
          </a:lstStyle>
          <a:p>
            <a:pPr marL="0" lvl="0"/>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467632" y="4736784"/>
            <a:ext cx="534202" cy="273844"/>
          </a:xfrm>
        </p:spPr>
        <p:txBody>
          <a:bodyPr/>
          <a:lstStyle>
            <a:lvl1pPr>
              <a:defRPr sz="8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310552147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3"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153337" y="1491474"/>
            <a:ext cx="2837326" cy="216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444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9080" y="2663190"/>
            <a:ext cx="6225540" cy="537210"/>
          </a:xfrm>
          <a:prstGeom prst="rect">
            <a:avLst/>
          </a:prstGeom>
        </p:spPr>
        <p:txBody>
          <a:bodyPr lIns="0" anchor="t" anchorCtr="0">
            <a:normAutofit/>
          </a:bodyPr>
          <a:lstStyle>
            <a:lvl1pPr algn="l">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74320" y="3158728"/>
            <a:ext cx="6210300" cy="460772"/>
          </a:xfrm>
          <a:prstGeom prst="rect">
            <a:avLst/>
          </a:prstGeom>
        </p:spPr>
        <p:txBody>
          <a:bodyPr lIns="0" anchor="t" anchorCtr="0"/>
          <a:lstStyle>
            <a:lvl1pPr marL="0" indent="0" algn="l">
              <a:buNone/>
              <a:defRPr sz="1400">
                <a:solidFill>
                  <a:schemeClr val="bg1">
                    <a:lumMod val="65000"/>
                  </a:schemeClr>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4"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51302" y="581957"/>
            <a:ext cx="1692132" cy="128851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p:cNvCxnSpPr/>
          <p:nvPr userDrawn="1"/>
        </p:nvCxnSpPr>
        <p:spPr>
          <a:xfrm>
            <a:off x="274320" y="2514600"/>
            <a:ext cx="63512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625593" y="87347"/>
            <a:ext cx="2426967" cy="496880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ERA093\OneDrive\デスクトップ\logo.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4840954" y="4747261"/>
            <a:ext cx="1590326" cy="27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119374"/>
      </p:ext>
    </p:extLst>
  </p:cSld>
  <p:clrMapOvr>
    <a:masterClrMapping/>
  </p:clrMapOvr>
</p:sldLayout>
</file>

<file path=ppt/slideLayouts/slideLayout131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286124" y="2219325"/>
            <a:ext cx="5553075" cy="537210"/>
          </a:xfrm>
          <a:prstGeom prst="rect">
            <a:avLst/>
          </a:prstGeom>
          <a:effectLst>
            <a:outerShdw blurRad="25400" dist="25400" dir="2700000" algn="tl" rotWithShape="0">
              <a:prstClr val="black">
                <a:alpha val="40000"/>
              </a:prstClr>
            </a:outerShdw>
          </a:effectLst>
        </p:spPr>
        <p:txBody>
          <a:bodyPr lIns="0" anchor="t" anchorCtr="0">
            <a:normAutofit/>
          </a:bodyPr>
          <a:lstStyle>
            <a:lvl1pPr algn="l">
              <a:defRPr sz="2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3301184" y="2714863"/>
            <a:ext cx="5547542" cy="460772"/>
          </a:xfrm>
          <a:prstGeom prst="rect">
            <a:avLst/>
          </a:prstGeom>
          <a:effectLst>
            <a:outerShdw blurRad="25400" dist="25400" dir="2700000" algn="tl" rotWithShape="0">
              <a:prstClr val="black">
                <a:alpha val="40000"/>
              </a:prstClr>
            </a:outerShdw>
          </a:effectLst>
        </p:spPr>
        <p:txBody>
          <a:bodyPr lIns="0" anchor="t" anchorCtr="0"/>
          <a:lstStyle>
            <a:lvl1pPr marL="0" indent="0" algn="l">
              <a:buNone/>
              <a:defRPr sz="1400" b="1">
                <a:solidFill>
                  <a:schemeClr val="bg1"/>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029" name="Picture 5" descr="C:\Users\TERA093\OneDrive\デスクトップ\corp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391400" y="4650774"/>
            <a:ext cx="1531620" cy="2691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D:\work\musashi\application\wmf\gofa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76202" y="68298"/>
            <a:ext cx="2837326" cy="216055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p:cNvCxnSpPr/>
          <p:nvPr userDrawn="1"/>
        </p:nvCxnSpPr>
        <p:spPr>
          <a:xfrm>
            <a:off x="3095625" y="266700"/>
            <a:ext cx="0" cy="4653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userDrawn="1"/>
        </p:nvSpPr>
        <p:spPr>
          <a:xfrm>
            <a:off x="7856220" y="288446"/>
            <a:ext cx="1028700" cy="228600"/>
          </a:xfrm>
          <a:prstGeom prst="rect">
            <a:avLst/>
          </a:prstGeom>
          <a:noFill/>
          <a:ln>
            <a:solidFill>
              <a:schemeClr val="bg1"/>
            </a:solidFill>
          </a:ln>
        </p:spPr>
        <p:txBody>
          <a:bodyPr wrap="square" lIns="54000" tIns="54000" rIns="54000" bIns="54000" rtlCol="0" anchor="ctr" anchorCtr="0">
            <a:noAutofit/>
          </a:bodyPr>
          <a:lstStyle/>
          <a:p>
            <a:pPr algn="ctr"/>
            <a:r>
              <a:rPr kumimoji="1" lang="en-US" altLang="ja-JP"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1323241569"/>
      </p:ext>
    </p:extLst>
  </p:cSld>
  <p:clrMapOvr>
    <a:masterClrMapping/>
  </p:clrMapOvr>
</p:sldLayout>
</file>

<file path=ppt/slideLayouts/slideLayout1414.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pic>
        <p:nvPicPr>
          <p:cNvPr id="16"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17" name="角丸四角形 16"/>
          <p:cNvSpPr/>
          <p:nvPr userDrawn="1"/>
        </p:nvSpPr>
        <p:spPr>
          <a:xfrm>
            <a:off x="2159000" y="177801"/>
            <a:ext cx="6985000" cy="4765004"/>
          </a:xfrm>
          <a:prstGeom prst="roundRect">
            <a:avLst>
              <a:gd name="adj" fmla="val 1504"/>
            </a:avLst>
          </a:prstGeom>
          <a:solidFill>
            <a:schemeClr val="bg1">
              <a:alpha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 name="Title 1"/>
          <p:cNvSpPr>
            <a:spLocks noGrp="1"/>
          </p:cNvSpPr>
          <p:nvPr>
            <p:ph type="title"/>
          </p:nvPr>
        </p:nvSpPr>
        <p:spPr>
          <a:xfrm>
            <a:off x="2295524" y="2314575"/>
            <a:ext cx="6362701"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2434829"/>
            <a:ext cx="2057400" cy="273844"/>
          </a:xfrm>
          <a:effectLst/>
        </p:spPr>
        <p:txBody>
          <a:bodyPr/>
          <a:lstStyle>
            <a:lvl1pPr>
              <a:defRPr sz="700">
                <a:solidFill>
                  <a:schemeClr val="bg1">
                    <a:lumMod val="65000"/>
                  </a:schemeClr>
                </a:solidFill>
              </a:defRPr>
            </a:lvl1pPr>
          </a:lstStyle>
          <a:p>
            <a:fld id="{A3D2805E-6D50-43BA-8D18-41ECB12575F8}" type="slidenum">
              <a:rPr kumimoji="1" lang="ja-JP" altLang="en-US" smtClean="0"/>
              <a:pPr/>
              <a:t>‹#›</a:t>
            </a:fld>
            <a:endParaRPr kumimoji="1" lang="ja-JP" altLang="en-US" dirty="0"/>
          </a:p>
        </p:txBody>
      </p:sp>
      <p:pic>
        <p:nvPicPr>
          <p:cNvPr id="8"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6202" y="68298"/>
            <a:ext cx="1911688" cy="145570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TERA093\OneDrive\デスクトップ\corp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p:cNvSpPr txBox="1"/>
          <p:nvPr userDrawn="1"/>
        </p:nvSpPr>
        <p:spPr>
          <a:xfrm>
            <a:off x="7894320" y="288446"/>
            <a:ext cx="1028700" cy="228600"/>
          </a:xfrm>
          <a:prstGeom prst="rect">
            <a:avLst/>
          </a:prstGeom>
          <a:noFill/>
          <a:ln>
            <a:solidFill>
              <a:srgbClr val="C00000"/>
            </a:solidFill>
          </a:ln>
        </p:spPr>
        <p:txBody>
          <a:bodyPr wrap="square" lIns="54000" tIns="54000" rIns="54000" bIns="54000" rtlCol="0" anchor="ctr" anchorCtr="0">
            <a:noAutofit/>
          </a:bodyPr>
          <a:lstStyle/>
          <a:p>
            <a:pPr algn="ctr"/>
            <a:r>
              <a:rPr kumimoji="1" lang="en-US" altLang="ja-JP"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1019849995"/>
      </p:ext>
    </p:extLst>
  </p:cSld>
  <p:clrMapOvr>
    <a:masterClrMapping/>
  </p:clrMapOvr>
</p:sldLayout>
</file>

<file path=ppt/slideLayouts/slideLayout151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14256" y="99060"/>
            <a:ext cx="8732520" cy="419100"/>
          </a:xfrm>
          <a:prstGeom prst="rect">
            <a:avLst/>
          </a:prstGeom>
          <a:effectLst>
            <a:outerShdw blurRad="25400" dist="25400" dir="2700000" algn="tl" rotWithShape="0">
              <a:prstClr val="black">
                <a:alpha val="40000"/>
              </a:prstClr>
            </a:outerShdw>
          </a:effectLst>
        </p:spPr>
        <p:txBody>
          <a:bodyPr lIns="0" anchor="ctr" anchorCtr="0">
            <a:noAutofit/>
          </a:bodyPr>
          <a:lstStyle>
            <a:lvl1pPr algn="l">
              <a:defRPr lang="en-US" sz="2000" b="1" dirty="0">
                <a:solidFill>
                  <a:schemeClr val="bg1"/>
                </a:solidFill>
                <a:latin typeface="Yu Gothic UI" panose="020B0500000000000000" pitchFamily="50" charset="-128"/>
                <a:ea typeface="Yu Gothic UI" panose="020B0500000000000000" pitchFamily="50" charset="-128"/>
              </a:defRPr>
            </a:lvl1pPr>
          </a:lstStyle>
          <a:p>
            <a:pPr marL="0" lvl="0"/>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467632" y="4736784"/>
            <a:ext cx="534202" cy="273844"/>
          </a:xfrm>
        </p:spPr>
        <p:txBody>
          <a:bodyPr/>
          <a:lstStyle>
            <a:lvl1pPr>
              <a:defRPr sz="8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1984254613"/>
      </p:ext>
    </p:extLst>
  </p:cSld>
  <p:clrMapOvr>
    <a:masterClrMapping/>
  </p:clrMapOvr>
</p:sldLayout>
</file>

<file path=ppt/slideLayouts/slideLayout1616.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3"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153337" y="1491474"/>
            <a:ext cx="2837326" cy="216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750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583180" y="2314575"/>
            <a:ext cx="6324600"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150813"/>
            <a:ext cx="2057400" cy="273844"/>
          </a:xfrm>
        </p:spPr>
        <p:txBody>
          <a:bodyPr/>
          <a:lstStyle>
            <a:lvl1pPr>
              <a:defRPr sz="700"/>
            </a:lvl1pPr>
          </a:lstStyle>
          <a:p>
            <a:fld id="{A3D2805E-6D50-43BA-8D18-41ECB12575F8}" type="slidenum">
              <a:rPr kumimoji="1" lang="ja-JP" altLang="en-US" smtClean="0"/>
              <a:pPr/>
              <a:t>‹#›</a:t>
            </a:fld>
            <a:endParaRPr kumimoji="1" lang="ja-JP" altLang="en-US" dirty="0"/>
          </a:p>
        </p:txBody>
      </p:sp>
      <p:pic>
        <p:nvPicPr>
          <p:cNvPr id="6"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55625" y="224998"/>
            <a:ext cx="1615518" cy="12301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ERA093\OneDrive\デスクトップ\logo.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724942" y="4827896"/>
            <a:ext cx="1261578" cy="22171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コネクタ 13"/>
          <p:cNvCxnSpPr/>
          <p:nvPr userDrawn="1"/>
        </p:nvCxnSpPr>
        <p:spPr>
          <a:xfrm>
            <a:off x="2362200" y="87347"/>
            <a:ext cx="0" cy="49622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5805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7790" y="99060"/>
            <a:ext cx="6821170" cy="419100"/>
          </a:xfrm>
          <a:prstGeom prst="rect">
            <a:avLst/>
          </a:prstGeom>
        </p:spPr>
        <p:txBody>
          <a:bodyPr anchor="ctr" anchorCtr="0"/>
          <a:lstStyle>
            <a:lvl1pPr>
              <a:defRPr sz="1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526780" y="152084"/>
            <a:ext cx="534202" cy="273844"/>
          </a:xfrm>
        </p:spPr>
        <p:txBody>
          <a:bodyPr/>
          <a:lstStyle>
            <a:lvl1pPr>
              <a:defRPr sz="7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39442898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7"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122318" y="1905859"/>
            <a:ext cx="2580391" cy="1964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054846"/>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9080" y="2663190"/>
            <a:ext cx="6225540" cy="537210"/>
          </a:xfrm>
          <a:prstGeom prst="rect">
            <a:avLst/>
          </a:prstGeom>
        </p:spPr>
        <p:txBody>
          <a:bodyPr lIns="0" anchor="t" anchorCtr="0">
            <a:normAutofit/>
          </a:bodyPr>
          <a:lstStyle>
            <a:lvl1pPr algn="l">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74320" y="3158728"/>
            <a:ext cx="6210300" cy="460772"/>
          </a:xfrm>
          <a:prstGeom prst="rect">
            <a:avLst/>
          </a:prstGeom>
        </p:spPr>
        <p:txBody>
          <a:bodyPr lIns="0" anchor="t" anchorCtr="0"/>
          <a:lstStyle>
            <a:lvl1pPr marL="0" indent="0" algn="l">
              <a:buNone/>
              <a:defRPr sz="1400">
                <a:solidFill>
                  <a:schemeClr val="bg1">
                    <a:lumMod val="65000"/>
                  </a:schemeClr>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4"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9704" y="87346"/>
            <a:ext cx="2882273" cy="2194778"/>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p:cNvCxnSpPr/>
          <p:nvPr userDrawn="1"/>
        </p:nvCxnSpPr>
        <p:spPr>
          <a:xfrm>
            <a:off x="274320" y="2514600"/>
            <a:ext cx="63512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625593" y="87347"/>
            <a:ext cx="2426967" cy="496880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ERA093\OneDrive\デスクトップ\logo.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4840954" y="4747261"/>
            <a:ext cx="1590326" cy="27948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userDrawn="1"/>
        </p:nvSpPr>
        <p:spPr>
          <a:xfrm>
            <a:off x="274320" y="4754882"/>
            <a:ext cx="1028700" cy="228600"/>
          </a:xfrm>
          <a:prstGeom prst="rect">
            <a:avLst/>
          </a:prstGeom>
          <a:noFill/>
          <a:ln>
            <a:solidFill>
              <a:srgbClr val="C00000"/>
            </a:solidFill>
          </a:ln>
        </p:spPr>
        <p:txBody>
          <a:bodyPr wrap="square" lIns="54000" tIns="54000" rIns="54000" bIns="54000" rtlCol="0" anchor="ctr" anchorCtr="0">
            <a:noAutofit/>
          </a:bodyPr>
          <a:lstStyle/>
          <a:p>
            <a:pPr algn="ctr"/>
            <a:r>
              <a:rPr kumimoji="1" lang="en-US" altLang="ja-JP"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2725941859"/>
      </p:ext>
    </p:extLst>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583180" y="2314575"/>
            <a:ext cx="6324600"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150813"/>
            <a:ext cx="2057400" cy="273844"/>
          </a:xfrm>
        </p:spPr>
        <p:txBody>
          <a:bodyPr/>
          <a:lstStyle>
            <a:lvl1pPr>
              <a:defRPr sz="700"/>
            </a:lvl1pPr>
          </a:lstStyle>
          <a:p>
            <a:fld id="{A3D2805E-6D50-43BA-8D18-41ECB12575F8}" type="slidenum">
              <a:rPr kumimoji="1" lang="ja-JP" altLang="en-US" smtClean="0"/>
              <a:pPr/>
              <a:t>‹#›</a:t>
            </a:fld>
            <a:endParaRPr kumimoji="1" lang="ja-JP" altLang="en-US" dirty="0"/>
          </a:p>
        </p:txBody>
      </p:sp>
      <p:pic>
        <p:nvPicPr>
          <p:cNvPr id="6"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7804" y="87346"/>
            <a:ext cx="2016763" cy="153571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ERA093\OneDrive\デスクトップ\logo.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724942" y="4827896"/>
            <a:ext cx="1261578" cy="22171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コネクタ 13"/>
          <p:cNvCxnSpPr/>
          <p:nvPr userDrawn="1"/>
        </p:nvCxnSpPr>
        <p:spPr>
          <a:xfrm>
            <a:off x="2362200" y="87347"/>
            <a:ext cx="0" cy="49622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userDrawn="1"/>
        </p:nvSpPr>
        <p:spPr>
          <a:xfrm>
            <a:off x="274320" y="4754882"/>
            <a:ext cx="1028700" cy="228600"/>
          </a:xfrm>
          <a:prstGeom prst="rect">
            <a:avLst/>
          </a:prstGeom>
          <a:noFill/>
          <a:ln>
            <a:solidFill>
              <a:srgbClr val="C00000"/>
            </a:solidFill>
          </a:ln>
        </p:spPr>
        <p:txBody>
          <a:bodyPr wrap="square" lIns="54000" tIns="54000" rIns="54000" bIns="54000" rtlCol="0" anchor="ctr" anchorCtr="0">
            <a:noAutofit/>
          </a:bodyPr>
          <a:lstStyle/>
          <a:p>
            <a:pPr algn="ctr"/>
            <a:r>
              <a:rPr kumimoji="1" lang="en-US" altLang="ja-JP"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67790762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7790" y="99060"/>
            <a:ext cx="6584950" cy="419100"/>
          </a:xfrm>
          <a:prstGeom prst="rect">
            <a:avLst/>
          </a:prstGeom>
        </p:spPr>
        <p:txBody>
          <a:bodyPr anchor="ctr" anchorCtr="0"/>
          <a:lstStyle>
            <a:lvl1pPr>
              <a:defRPr sz="1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526780" y="152084"/>
            <a:ext cx="534202" cy="273844"/>
          </a:xfrm>
        </p:spPr>
        <p:txBody>
          <a:bodyPr/>
          <a:lstStyle>
            <a:lvl1pPr>
              <a:defRPr sz="7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1428674647"/>
      </p:ext>
    </p:extLst>
  </p:cSld>
  <p:clrMapOvr>
    <a:masterClrMapping/>
  </p:clrMapOvr>
</p:sldLayout>
</file>

<file path=ppt/slideLayouts/slideLayout812.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7" name="Picture 2" descr="C:\Users\TERA093\OneDrive\デスクトップ\名称未設定-3.wmf"/>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2827351" y="1243245"/>
            <a:ext cx="3489298" cy="265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17958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286124" y="2219325"/>
            <a:ext cx="5553075" cy="537210"/>
          </a:xfrm>
          <a:prstGeom prst="rect">
            <a:avLst/>
          </a:prstGeom>
          <a:effectLst>
            <a:outerShdw blurRad="25400" dist="25400" dir="2700000" algn="tl" rotWithShape="0">
              <a:prstClr val="black">
                <a:alpha val="40000"/>
              </a:prstClr>
            </a:outerShdw>
          </a:effectLst>
        </p:spPr>
        <p:txBody>
          <a:bodyPr lIns="0" anchor="t" anchorCtr="0">
            <a:normAutofit/>
          </a:bodyPr>
          <a:lstStyle>
            <a:lvl1pPr algn="l">
              <a:defRPr sz="2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3301184" y="2714863"/>
            <a:ext cx="5547542" cy="460772"/>
          </a:xfrm>
          <a:prstGeom prst="rect">
            <a:avLst/>
          </a:prstGeom>
          <a:effectLst>
            <a:outerShdw blurRad="25400" dist="25400" dir="2700000" algn="tl" rotWithShape="0">
              <a:prstClr val="black">
                <a:alpha val="40000"/>
              </a:prstClr>
            </a:outerShdw>
          </a:effectLst>
        </p:spPr>
        <p:txBody>
          <a:bodyPr lIns="0" anchor="t" anchorCtr="0"/>
          <a:lstStyle>
            <a:lvl1pPr marL="0" indent="0" algn="l">
              <a:buNone/>
              <a:defRPr sz="1400" b="1">
                <a:solidFill>
                  <a:schemeClr val="bg1"/>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029" name="Picture 5" descr="C:\Users\TERA093\OneDrive\デスクトップ\corp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391400" y="4650774"/>
            <a:ext cx="1531620" cy="2691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D:\work\musashi\application\wmf\gofa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76202" y="68298"/>
            <a:ext cx="2837326" cy="216055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p:cNvCxnSpPr/>
          <p:nvPr userDrawn="1"/>
        </p:nvCxnSpPr>
        <p:spPr>
          <a:xfrm>
            <a:off x="3095625" y="266700"/>
            <a:ext cx="0" cy="4653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507268"/>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image" Target="/ppt/media/image3.wmf" Id="rId8" /><Relationship Type="http://schemas.openxmlformats.org/officeDocument/2006/relationships/slideLayout" Target="/ppt/slideLayouts/slideLayout31.xml" Id="rId3" /><Relationship Type="http://schemas.openxmlformats.org/officeDocument/2006/relationships/image" Target="/ppt/media/image22.wmf" Id="rId7" /><Relationship Type="http://schemas.openxmlformats.org/officeDocument/2006/relationships/slideLayout" Target="/ppt/slideLayouts/slideLayout22.xml" Id="rId2" /><Relationship Type="http://schemas.openxmlformats.org/officeDocument/2006/relationships/slideLayout" Target="/ppt/slideLayouts/slideLayout13.xml" Id="rId1" /><Relationship Type="http://schemas.openxmlformats.org/officeDocument/2006/relationships/image" Target="/ppt/media/image13.wmf" Id="rId6" /><Relationship Type="http://schemas.openxmlformats.org/officeDocument/2006/relationships/theme" Target="/ppt/theme/theme11.xml" Id="rId5" /><Relationship Type="http://schemas.openxmlformats.org/officeDocument/2006/relationships/slideLayout" Target="/ppt/slideLayouts/slideLayout44.xml" Id="rId4" /></Relationships>
</file>

<file path=ppt/slideMasters/_rels/slideMaster23.xml.rels>&#65279;<?xml version="1.0" encoding="utf-8"?><Relationships xmlns="http://schemas.openxmlformats.org/package/2006/relationships"><Relationship Type="http://schemas.openxmlformats.org/officeDocument/2006/relationships/image" Target="/ppt/media/image3.wmf" Id="rId8" /><Relationship Type="http://schemas.openxmlformats.org/officeDocument/2006/relationships/slideLayout" Target="/ppt/slideLayouts/slideLayout79.xml" Id="rId3" /><Relationship Type="http://schemas.openxmlformats.org/officeDocument/2006/relationships/image" Target="/ppt/media/image22.wmf" Id="rId7" /><Relationship Type="http://schemas.openxmlformats.org/officeDocument/2006/relationships/slideLayout" Target="/ppt/slideLayouts/slideLayout610.xml" Id="rId2" /><Relationship Type="http://schemas.openxmlformats.org/officeDocument/2006/relationships/slideLayout" Target="/ppt/slideLayouts/slideLayout511.xml" Id="rId1" /><Relationship Type="http://schemas.openxmlformats.org/officeDocument/2006/relationships/image" Target="/ppt/media/image13.wmf" Id="rId6" /><Relationship Type="http://schemas.openxmlformats.org/officeDocument/2006/relationships/theme" Target="/ppt/theme/theme23.xml" Id="rId5" /><Relationship Type="http://schemas.openxmlformats.org/officeDocument/2006/relationships/slideLayout" Target="/ppt/slideLayouts/slideLayout812.xml" Id="rId4" /></Relationships>
</file>

<file path=ppt/slideMasters/_rels/slideMaster32.xml.rels>&#65279;<?xml version="1.0" encoding="utf-8"?><Relationships xmlns="http://schemas.openxmlformats.org/package/2006/relationships"><Relationship Type="http://schemas.openxmlformats.org/officeDocument/2006/relationships/image" Target="/ppt/media/image74.wmf" Id="rId8" /><Relationship Type="http://schemas.openxmlformats.org/officeDocument/2006/relationships/slideLayout" Target="/ppt/slideLayouts/slideLayout115.xml" Id="rId3" /><Relationship Type="http://schemas.openxmlformats.org/officeDocument/2006/relationships/image" Target="/ppt/media/image65.wmf" Id="rId7" /><Relationship Type="http://schemas.openxmlformats.org/officeDocument/2006/relationships/slideLayout" Target="/ppt/slideLayouts/slideLayout106.xml" Id="rId2" /><Relationship Type="http://schemas.openxmlformats.org/officeDocument/2006/relationships/slideLayout" Target="/ppt/slideLayouts/slideLayout97.xml" Id="rId1" /><Relationship Type="http://schemas.openxmlformats.org/officeDocument/2006/relationships/image" Target="/ppt/media/image52.jpeg" Id="rId6" /><Relationship Type="http://schemas.openxmlformats.org/officeDocument/2006/relationships/theme" Target="/ppt/theme/theme32.xml" Id="rId5" /><Relationship Type="http://schemas.openxmlformats.org/officeDocument/2006/relationships/slideLayout" Target="/ppt/slideLayouts/slideLayout128.xml" Id="rId4" /></Relationships>
</file>

<file path=ppt/slideMasters/_rels/slideMaster44.xml.rels>&#65279;<?xml version="1.0" encoding="utf-8"?><Relationships xmlns="http://schemas.openxmlformats.org/package/2006/relationships"><Relationship Type="http://schemas.openxmlformats.org/officeDocument/2006/relationships/image" Target="/ppt/media/image74.wmf" Id="rId8" /><Relationship Type="http://schemas.openxmlformats.org/officeDocument/2006/relationships/slideLayout" Target="/ppt/slideLayouts/slideLayout1513.xml" Id="rId3" /><Relationship Type="http://schemas.openxmlformats.org/officeDocument/2006/relationships/image" Target="/ppt/media/image65.wmf" Id="rId7" /><Relationship Type="http://schemas.openxmlformats.org/officeDocument/2006/relationships/slideLayout" Target="/ppt/slideLayouts/slideLayout1414.xml" Id="rId2" /><Relationship Type="http://schemas.openxmlformats.org/officeDocument/2006/relationships/slideLayout" Target="/ppt/slideLayouts/slideLayout1315.xml" Id="rId1" /><Relationship Type="http://schemas.openxmlformats.org/officeDocument/2006/relationships/image" Target="/ppt/media/image52.jpeg" Id="rId6" /><Relationship Type="http://schemas.openxmlformats.org/officeDocument/2006/relationships/theme" Target="/ppt/theme/theme46.xml" Id="rId5" /><Relationship Type="http://schemas.openxmlformats.org/officeDocument/2006/relationships/slideLayout" Target="/ppt/slideLayouts/slideLayout1616.xml" Id="rId4" /></Relationships>
</file>

<file path=ppt/slideMasters/slideMaster11.xml><?xml version="1.0" encoding="utf-8"?>
<p:sldMaster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987072" y="150813"/>
            <a:ext cx="2057400" cy="273844"/>
          </a:xfrm>
          <a:prstGeom prst="rect">
            <a:avLst/>
          </a:prstGeom>
        </p:spPr>
        <p:txBody>
          <a:bodyPr vert="horz" lIns="91440" tIns="45720" rIns="91440" bIns="45720" rtlCol="0" anchor="ctr"/>
          <a:lstStyle>
            <a:lvl1pPr algn="r">
              <a:defRPr sz="9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t>'#'</a:t>
            </a:fld>
            <a:endParaRPr kumimoji="1" lang="ja-JP" altLang="en-US" dirty="0"/>
          </a:p>
        </p:txBody>
      </p:sp>
      <p:pic>
        <p:nvPicPr>
          <p:cNvPr id="9" name="Picture 2" descr="C:\Users\TERA093\OneDrive\デスクトップ\logo.wmf"/>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7917180" y="4992687"/>
            <a:ext cx="1199372" cy="14331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TERA093\OneDrive\デスクトップ\名称未設定-6.wmf"/>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89702" y="87348"/>
            <a:ext cx="8627578" cy="40219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TERA093\OneDrive\デスクトップ\名称未設定-3.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0" y="4588539"/>
            <a:ext cx="687044" cy="523167"/>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userDrawn="1"/>
        </p:nvSpPr>
        <p:spPr>
          <a:xfrm>
            <a:off x="1226820" y="4827895"/>
            <a:ext cx="6416040" cy="243840"/>
          </a:xfrm>
          <a:prstGeom prst="rect">
            <a:avLst/>
          </a:prstGeom>
          <a:noFill/>
        </p:spPr>
        <p:txBody>
          <a:bodyPr wrap="none" lIns="54000" tIns="54000" rIns="54000" bIns="54000" rtlCol="0" anchor="ctr" anchorCtr="0">
            <a:no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700" dirty="0" err="1">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Musashi </a:t>
            </a:r>
            <a:r>
              <a:rPr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Seimitsu Industry </a:t>
            </a: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spTree>
    <p:extLst>
      <p:ext uri="{BB962C8B-B14F-4D97-AF65-F5344CB8AC3E}">
        <p14:creationId xmlns:p14="http://schemas.microsoft.com/office/powerpoint/2010/main" val="532943024"/>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7"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3.xml><?xml version="1.0" encoding="utf-8"?>
<p:sldMaster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987072" y="150813"/>
            <a:ext cx="2057400" cy="273844"/>
          </a:xfrm>
          <a:prstGeom prst="rect">
            <a:avLst/>
          </a:prstGeom>
        </p:spPr>
        <p:txBody>
          <a:bodyPr vert="horz" lIns="91440" tIns="45720" rIns="91440" bIns="45720" rtlCol="0" anchor="ctr"/>
          <a:lstStyle>
            <a:lvl1pPr algn="r">
              <a:defRPr sz="9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t>'#'</a:t>
            </a:fld>
            <a:endParaRPr kumimoji="1" lang="ja-JP" altLang="en-US" dirty="0"/>
          </a:p>
        </p:txBody>
      </p:sp>
      <p:pic>
        <p:nvPicPr>
          <p:cNvPr id="9" name="Picture 2" descr="C:\Users\TERA093\OneDrive\デスクトップ\logo.wmf"/>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7975132" y="4984496"/>
            <a:ext cx="1069340" cy="14331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TERA093\OneDrive\デスクトップ\名称未設定-6.wmf"/>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89702" y="87348"/>
            <a:ext cx="8627578" cy="40219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TERA093\OneDrive\デスクトップ\名称未設定-3.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0" y="4572604"/>
            <a:ext cx="716541" cy="545628"/>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userDrawn="1"/>
        </p:nvSpPr>
        <p:spPr>
          <a:xfrm>
            <a:off x="1226820" y="4827895"/>
            <a:ext cx="6416040" cy="243840"/>
          </a:xfrm>
          <a:prstGeom prst="rect">
            <a:avLst/>
          </a:prstGeom>
          <a:noFill/>
        </p:spPr>
        <p:txBody>
          <a:bodyPr wrap="none" lIns="54000" tIns="54000" rIns="54000" bIns="54000" rtlCol="0" anchor="ctr" anchorCtr="0">
            <a:no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700" dirty="0" err="1">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Musashi </a:t>
            </a:r>
            <a:r>
              <a:rPr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Seimitsu Industry </a:t>
            </a: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sp>
        <p:nvSpPr>
          <p:cNvPr id="2" name="テキスト ボックス 1"/>
          <p:cNvSpPr txBox="1"/>
          <p:nvPr userDrawn="1"/>
        </p:nvSpPr>
        <p:spPr>
          <a:xfrm>
            <a:off x="6774180" y="174146"/>
            <a:ext cx="1028700" cy="228600"/>
          </a:xfrm>
          <a:prstGeom prst="rect">
            <a:avLst/>
          </a:prstGeom>
          <a:noFill/>
          <a:ln>
            <a:solidFill>
              <a:schemeClr val="bg1"/>
            </a:solidFill>
          </a:ln>
        </p:spPr>
        <p:txBody>
          <a:bodyPr wrap="square" lIns="54000" tIns="54000" rIns="54000" bIns="54000" rtlCol="0" anchor="ctr" anchorCtr="0">
            <a:noAutofit/>
          </a:bodyPr>
          <a:lstStyle/>
          <a:p>
            <a:pPr algn="ctr"/>
            <a:r>
              <a:rPr kumimoji="1" lang="en-US" altLang="ja-JP"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46609751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32.xml><?xml version="1.0" encoding="utf-8"?>
<p:sldMaster xmlns:a14="http://schemas.microsoft.com/office/drawing/2010/main"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3" descr="\\sirius\integration\progress\m_武蔵精密工業\data_c\210407_高解像度サムネイル\GOFARBEYOND_サムネイル.jpg"/>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a:xfrm>
            <a:off x="6987072" y="4717039"/>
            <a:ext cx="2057400" cy="273844"/>
          </a:xfrm>
          <a:prstGeom prst="rect">
            <a:avLst/>
          </a:prstGeom>
          <a:effectLst>
            <a:outerShdw blurRad="25400" dist="25400" dir="2700000" algn="tl" rotWithShape="0">
              <a:prstClr val="black">
                <a:alpha val="40000"/>
              </a:prstClr>
            </a:outerShdw>
          </a:effectLst>
        </p:spPr>
        <p:txBody>
          <a:bodyPr vert="horz" lIns="91440" tIns="45720" rIns="91440" bIns="45720" rtlCol="0" anchor="ctr"/>
          <a:lstStyle>
            <a:lvl1pPr algn="r">
              <a:defRPr sz="9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t>'#'</a:t>
            </a:fld>
            <a:endParaRPr kumimoji="1" lang="ja-JP" altLang="en-US" dirty="0"/>
          </a:p>
        </p:txBody>
      </p:sp>
      <p:sp>
        <p:nvSpPr>
          <p:cNvPr id="22" name="テキスト ボックス 21"/>
          <p:cNvSpPr txBox="1"/>
          <p:nvPr userDrawn="1"/>
        </p:nvSpPr>
        <p:spPr>
          <a:xfrm>
            <a:off x="1358900" y="4742439"/>
            <a:ext cx="6419850" cy="243840"/>
          </a:xfrm>
          <a:prstGeom prst="rect">
            <a:avLst/>
          </a:prstGeom>
          <a:noFill/>
        </p:spPr>
        <p:txBody>
          <a:bodyPr wrap="none" lIns="54000" tIns="54000" rIns="54000" bIns="54000" rtlCol="0" anchor="ctr"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600" dirty="0" err="1">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Musashi </a:t>
            </a:r>
            <a:r>
              <a:rPr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Seimitsu Industry </a:t>
            </a: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pic>
        <p:nvPicPr>
          <p:cNvPr id="13" name="Picture 5" descr="C:\Users\TERA093\OneDrive\デスクトップ\corp_w.wmf"/>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work\musashi\application\wmf\gofa_w.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7523063" y="68298"/>
            <a:ext cx="1491399" cy="1135662"/>
          </a:xfrm>
          <a:prstGeom prst="rect">
            <a:avLst/>
          </a:prstGeom>
          <a:noFill/>
          <a:extLst>
            <a:ext uri="{909E8E84-426E-40DD-AFC4-6F175D3DCCD1}">
              <a14:hiddenFill xmlns:a14="http://schemas.microsoft.com/office/drawing/2010/main">
                <a:solidFill>
                  <a:srgbClr val="FFFFFF"/>
                </a:solidFill>
              </a14:hiddenFill>
            </a:ext>
          </a:extLst>
        </p:spPr>
      </p:pic>
      <p:sp>
        <p:nvSpPr>
          <p:cNvPr id="8" name="角丸四角形 8">
            <a:extLst>
              <a:ext uri="{FF2B5EF4-FFF2-40B4-BE49-F238E27FC236}">
                <a16:creationId xmlns:a16="http://schemas.microsoft.com/office/drawing/2014/main" id="{A0A7F399-DF71-47FD-96AB-C7544D78EE0D}"/>
              </a:ext>
            </a:extLst>
          </p:cNvPr>
          <p:cNvSpPr/>
          <p:nvPr userDrawn="1"/>
        </p:nvSpPr>
        <p:spPr>
          <a:xfrm>
            <a:off x="219819" y="1290759"/>
            <a:ext cx="8924181" cy="3395541"/>
          </a:xfrm>
          <a:prstGeom prst="roundRect">
            <a:avLst>
              <a:gd name="adj" fmla="val 968"/>
            </a:avLst>
          </a:prstGeom>
          <a:solidFill>
            <a:schemeClr val="bg1">
              <a:alpha val="9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595329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44.xml><?xml version="1.0" encoding="utf-8"?>
<p:sldMaster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3" descr="\\sirius\integration\progress\m_武蔵精密工業\data_c\210407_高解像度サムネイル\GOFARBEYOND_サムネイル.jpg"/>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a:xfrm>
            <a:off x="6987072" y="4717039"/>
            <a:ext cx="2057400" cy="273844"/>
          </a:xfrm>
          <a:prstGeom prst="rect">
            <a:avLst/>
          </a:prstGeom>
          <a:effectLst>
            <a:outerShdw blurRad="25400" dist="25400" dir="2700000" algn="tl" rotWithShape="0">
              <a:prstClr val="black">
                <a:alpha val="40000"/>
              </a:prstClr>
            </a:outerShdw>
          </a:effectLst>
        </p:spPr>
        <p:txBody>
          <a:bodyPr vert="horz" lIns="91440" tIns="45720" rIns="91440" bIns="45720" rtlCol="0" anchor="ctr"/>
          <a:lstStyle>
            <a:lvl1pPr algn="r">
              <a:defRPr sz="9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t>'#'</a:t>
            </a:fld>
            <a:endParaRPr kumimoji="1" lang="ja-JP" altLang="en-US" dirty="0"/>
          </a:p>
        </p:txBody>
      </p:sp>
      <p:sp>
        <p:nvSpPr>
          <p:cNvPr id="22" name="テキスト ボックス 21"/>
          <p:cNvSpPr txBox="1"/>
          <p:nvPr userDrawn="1"/>
        </p:nvSpPr>
        <p:spPr>
          <a:xfrm>
            <a:off x="1358900" y="4742439"/>
            <a:ext cx="6419850" cy="243840"/>
          </a:xfrm>
          <a:prstGeom prst="rect">
            <a:avLst/>
          </a:prstGeom>
          <a:noFill/>
        </p:spPr>
        <p:txBody>
          <a:bodyPr wrap="none" lIns="54000" tIns="54000" rIns="54000" bIns="54000" rtlCol="0" anchor="ctr"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600" dirty="0" err="1">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Musashi </a:t>
            </a:r>
            <a:r>
              <a:rPr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Seimitsu Industry </a:t>
            </a: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pic>
        <p:nvPicPr>
          <p:cNvPr id="13" name="Picture 5" descr="C:\Users\TERA093\OneDrive\デスクトップ\corp_w.wmf"/>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userDrawn="1"/>
        </p:nvSpPr>
        <p:spPr>
          <a:xfrm>
            <a:off x="6384209" y="174146"/>
            <a:ext cx="1028700" cy="228600"/>
          </a:xfrm>
          <a:prstGeom prst="rect">
            <a:avLst/>
          </a:prstGeom>
          <a:noFill/>
          <a:ln>
            <a:solidFill>
              <a:schemeClr val="bg1"/>
            </a:solidFill>
          </a:ln>
        </p:spPr>
        <p:txBody>
          <a:bodyPr wrap="square" lIns="54000" tIns="54000" rIns="54000" bIns="54000" rtlCol="0" anchor="ctr" anchorCtr="0">
            <a:noAutofit/>
          </a:bodyPr>
          <a:lstStyle/>
          <a:p>
            <a:pPr algn="ctr"/>
            <a:r>
              <a:rPr kumimoji="1" lang="en-US" altLang="ja-JP"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pic>
        <p:nvPicPr>
          <p:cNvPr id="11" name="Picture 4" descr="D:\work\musashi\application\wmf\gofa_w.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7523063" y="68298"/>
            <a:ext cx="1491399" cy="1135662"/>
          </a:xfrm>
          <a:prstGeom prst="rect">
            <a:avLst/>
          </a:prstGeom>
          <a:noFill/>
          <a:extLst>
            <a:ext uri="{909E8E84-426E-40DD-AFC4-6F175D3DCCD1}">
              <a14:hiddenFill xmlns:a14="http://schemas.microsoft.com/office/drawing/2010/main">
                <a:solidFill>
                  <a:srgbClr val="FFFFFF"/>
                </a:solidFill>
              </a14:hiddenFill>
            </a:ext>
          </a:extLst>
        </p:spPr>
      </p:pic>
      <p:sp>
        <p:nvSpPr>
          <p:cNvPr id="9" name="角丸四角形 8"/>
          <p:cNvSpPr/>
          <p:nvPr userDrawn="1"/>
        </p:nvSpPr>
        <p:spPr>
          <a:xfrm>
            <a:off x="219819" y="1290759"/>
            <a:ext cx="8924181" cy="3395541"/>
          </a:xfrm>
          <a:prstGeom prst="roundRect">
            <a:avLst>
              <a:gd name="adj" fmla="val 968"/>
            </a:avLst>
          </a:prstGeom>
          <a:solidFill>
            <a:schemeClr val="bg1">
              <a:alpha val="9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455754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017.xml.rels>&#65279;<?xml version="1.0" encoding="utf-8"?><Relationships xmlns="http://schemas.openxmlformats.org/package/2006/relationships"><Relationship Type="http://schemas.openxmlformats.org/officeDocument/2006/relationships/image" Target="/ppt/media/image69100.png" Id="rId8" /><Relationship Type="http://schemas.openxmlformats.org/officeDocument/2006/relationships/image" Target="/ppt/media/image64101.png" Id="rId3" /><Relationship Type="http://schemas.openxmlformats.org/officeDocument/2006/relationships/image" Target="/ppt/media/image68102.png" Id="rId7" /><Relationship Type="http://schemas.openxmlformats.org/officeDocument/2006/relationships/image" Target="/ppt/media/image63103.png" Id="rId2" /><Relationship Type="http://schemas.openxmlformats.org/officeDocument/2006/relationships/slideLayout" Target="/ppt/slideLayouts/slideLayout31.xml" Id="rId1" /><Relationship Type="http://schemas.openxmlformats.org/officeDocument/2006/relationships/image" Target="/ppt/media/image67104.png" Id="rId6" /><Relationship Type="http://schemas.openxmlformats.org/officeDocument/2006/relationships/image" Target="/ppt/media/image66105.png" Id="rId5" /><Relationship Type="http://schemas.openxmlformats.org/officeDocument/2006/relationships/image" Target="/ppt/media/image71106.png" Id="rId10" /><Relationship Type="http://schemas.openxmlformats.org/officeDocument/2006/relationships/image" Target="/ppt/media/image65107.png" Id="rId4" /><Relationship Type="http://schemas.openxmlformats.org/officeDocument/2006/relationships/image" Target="/ppt/media/image70108.png" Id="rId9" /></Relationships>
</file>

<file path=ppt/slides/_rels/slide1113.xml.rels>&#65279;<?xml version="1.0" encoding="utf-8"?><Relationships xmlns="http://schemas.openxmlformats.org/package/2006/relationships"><Relationship Type="http://schemas.openxmlformats.org/officeDocument/2006/relationships/image" Target="/ppt/media/image7873.png" Id="rId8" /><Relationship Type="http://schemas.openxmlformats.org/officeDocument/2006/relationships/image" Target="/ppt/media/image7374.png" Id="rId3" /><Relationship Type="http://schemas.openxmlformats.org/officeDocument/2006/relationships/image" Target="/ppt/media/image7775.png" Id="rId7" /><Relationship Type="http://schemas.openxmlformats.org/officeDocument/2006/relationships/image" Target="/ppt/media/image7276.png" Id="rId2" /><Relationship Type="http://schemas.openxmlformats.org/officeDocument/2006/relationships/slideLayout" Target="/ppt/slideLayouts/slideLayout31.xml" Id="rId1" /><Relationship Type="http://schemas.openxmlformats.org/officeDocument/2006/relationships/image" Target="/ppt/media/image7677.png" Id="rId6" /><Relationship Type="http://schemas.openxmlformats.org/officeDocument/2006/relationships/image" Target="/ppt/media/image7578.png" Id="rId5" /><Relationship Type="http://schemas.openxmlformats.org/officeDocument/2006/relationships/image" Target="/ppt/media/image8079.png" Id="rId10" /><Relationship Type="http://schemas.openxmlformats.org/officeDocument/2006/relationships/image" Target="/ppt/media/image7480.png" Id="rId4" /><Relationship Type="http://schemas.openxmlformats.org/officeDocument/2006/relationships/image" Target="/ppt/media/image7915.jpeg" Id="rId9" /></Relationships>
</file>

<file path=ppt/slides/_rels/slide112.xml.rels>&#65279;<?xml version="1.0" encoding="utf-8"?><Relationships xmlns="http://schemas.openxmlformats.org/package/2006/relationships"><Relationship Type="http://schemas.openxmlformats.org/officeDocument/2006/relationships/image" Target="/ppt/media/image872.png" Id="rId2" /><Relationship Type="http://schemas.openxmlformats.org/officeDocument/2006/relationships/slideLayout" Target="/ppt/slideLayouts/slideLayout13.xml" Id="rId1" /></Relationships>
</file>

<file path=ppt/slides/_rels/slide128.xml.rels>&#65279;<?xml version="1.0" encoding="utf-8"?><Relationships xmlns="http://schemas.openxmlformats.org/package/2006/relationships"><Relationship Type="http://schemas.openxmlformats.org/officeDocument/2006/relationships/image" Target="/ppt/media/image8246.png" Id="rId3" /><Relationship Type="http://schemas.openxmlformats.org/officeDocument/2006/relationships/image" Target="/ppt/media/image8647.png" Id="rId7" /><Relationship Type="http://schemas.openxmlformats.org/officeDocument/2006/relationships/image" Target="/ppt/media/image8148.png" Id="rId2" /><Relationship Type="http://schemas.openxmlformats.org/officeDocument/2006/relationships/slideLayout" Target="/ppt/slideLayouts/slideLayout31.xml" Id="rId1" /><Relationship Type="http://schemas.openxmlformats.org/officeDocument/2006/relationships/image" Target="/ppt/media/image8549.png" Id="rId6" /><Relationship Type="http://schemas.openxmlformats.org/officeDocument/2006/relationships/image" Target="/ppt/media/image8450.png" Id="rId5" /><Relationship Type="http://schemas.openxmlformats.org/officeDocument/2006/relationships/image" Target="/ppt/media/image8351.png" Id="rId4" /></Relationships>
</file>

<file path=ppt/slides/_rels/slide137.xml.rels>&#65279;<?xml version="1.0" encoding="utf-8"?><Relationships xmlns="http://schemas.openxmlformats.org/package/2006/relationships"><Relationship Type="http://schemas.openxmlformats.org/officeDocument/2006/relationships/image" Target="/ppt/media/image9310.jpeg" Id="rId8" /><Relationship Type="http://schemas.openxmlformats.org/officeDocument/2006/relationships/image" Target="/ppt/media/image8844.png" Id="rId3" /><Relationship Type="http://schemas.openxmlformats.org/officeDocument/2006/relationships/image" Target="/ppt/media/image9211.jpeg" Id="rId7" /><Relationship Type="http://schemas.openxmlformats.org/officeDocument/2006/relationships/image" Target="/ppt/media/image8745.png" Id="rId2" /><Relationship Type="http://schemas.openxmlformats.org/officeDocument/2006/relationships/slideLayout" Target="/ppt/slideLayouts/slideLayout31.xml" Id="rId1" /><Relationship Type="http://schemas.openxmlformats.org/officeDocument/2006/relationships/image" Target="/ppt/media/image9112.jpeg" Id="rId6" /><Relationship Type="http://schemas.openxmlformats.org/officeDocument/2006/relationships/image" Target="/ppt/media/image9013.jpeg" Id="rId5" /><Relationship Type="http://schemas.openxmlformats.org/officeDocument/2006/relationships/image" Target="/ppt/media/image8914.jpeg" Id="rId4" /></Relationships>
</file>

<file path=ppt/slides/_rels/slide143.xml.rels>&#65279;<?xml version="1.0" encoding="utf-8"?><Relationships xmlns="http://schemas.openxmlformats.org/package/2006/relationships"><Relationship Type="http://schemas.openxmlformats.org/officeDocument/2006/relationships/image" Target="/ppt/media/image10021.png" Id="rId8" /><Relationship Type="http://schemas.openxmlformats.org/officeDocument/2006/relationships/image" Target="/ppt/media/image9522.png" Id="rId3" /><Relationship Type="http://schemas.openxmlformats.org/officeDocument/2006/relationships/image" Target="/ppt/media/image9923.png" Id="rId7" /><Relationship Type="http://schemas.openxmlformats.org/officeDocument/2006/relationships/image" Target="/ppt/media/image9424.png" Id="rId2" /><Relationship Type="http://schemas.openxmlformats.org/officeDocument/2006/relationships/slideLayout" Target="/ppt/slideLayouts/slideLayout31.xml" Id="rId1" /><Relationship Type="http://schemas.openxmlformats.org/officeDocument/2006/relationships/image" Target="/ppt/media/image9825.png" Id="rId6" /><Relationship Type="http://schemas.openxmlformats.org/officeDocument/2006/relationships/image" Target="/ppt/media/image9726.png" Id="rId5" /><Relationship Type="http://schemas.openxmlformats.org/officeDocument/2006/relationships/image" Target="/ppt/media/image9627.png" Id="rId4" /></Relationships>
</file>

<file path=ppt/slides/_rels/slide1515.xml.rels>&#65279;<?xml version="1.0" encoding="utf-8"?><Relationships xmlns="http://schemas.openxmlformats.org/package/2006/relationships"><Relationship Type="http://schemas.openxmlformats.org/officeDocument/2006/relationships/image" Target="/ppt/media/image10790.png" Id="rId8" /><Relationship Type="http://schemas.openxmlformats.org/officeDocument/2006/relationships/image" Target="/ppt/media/image10291.png" Id="rId3" /><Relationship Type="http://schemas.openxmlformats.org/officeDocument/2006/relationships/image" Target="/ppt/media/image10692.png" Id="rId7" /><Relationship Type="http://schemas.openxmlformats.org/officeDocument/2006/relationships/image" Target="/ppt/media/image10193.png" Id="rId2" /><Relationship Type="http://schemas.openxmlformats.org/officeDocument/2006/relationships/slideLayout" Target="/ppt/slideLayouts/slideLayout31.xml" Id="rId1" /><Relationship Type="http://schemas.openxmlformats.org/officeDocument/2006/relationships/image" Target="/ppt/media/image10594.png" Id="rId6" /><Relationship Type="http://schemas.openxmlformats.org/officeDocument/2006/relationships/image" Target="/ppt/media/image10495.png" Id="rId5" /><Relationship Type="http://schemas.openxmlformats.org/officeDocument/2006/relationships/image" Target="/ppt/media/image10396.png" Id="rId4" /></Relationships>
</file>

<file path=ppt/slides/_rels/slide169.xml.rels>&#65279;<?xml version="1.0" encoding="utf-8"?><Relationships xmlns="http://schemas.openxmlformats.org/package/2006/relationships"><Relationship Type="http://schemas.openxmlformats.org/officeDocument/2006/relationships/image" Target="/ppt/media/image11452.png" Id="rId8" /><Relationship Type="http://schemas.openxmlformats.org/officeDocument/2006/relationships/image" Target="/ppt/media/image10953.png" Id="rId3" /><Relationship Type="http://schemas.openxmlformats.org/officeDocument/2006/relationships/image" Target="/ppt/media/image11354.png" Id="rId7" /><Relationship Type="http://schemas.openxmlformats.org/officeDocument/2006/relationships/image" Target="/ppt/media/image10855.png" Id="rId2" /><Relationship Type="http://schemas.openxmlformats.org/officeDocument/2006/relationships/slideLayout" Target="/ppt/slideLayouts/slideLayout31.xml" Id="rId1" /><Relationship Type="http://schemas.openxmlformats.org/officeDocument/2006/relationships/image" Target="/ppt/media/image11256.png" Id="rId6" /><Relationship Type="http://schemas.openxmlformats.org/officeDocument/2006/relationships/image" Target="/ppt/media/image11157.png" Id="rId5" /><Relationship Type="http://schemas.openxmlformats.org/officeDocument/2006/relationships/image" Target="/ppt/media/image11658.png" Id="rId10" /><Relationship Type="http://schemas.openxmlformats.org/officeDocument/2006/relationships/image" Target="/ppt/media/image11059.png" Id="rId4" /><Relationship Type="http://schemas.openxmlformats.org/officeDocument/2006/relationships/image" Target="/ppt/media/image11560.png" Id="rId9" /></Relationships>
</file>

<file path=ppt/slides/_rels/slide174.xml.rels>&#65279;<?xml version="1.0" encoding="utf-8"?><Relationships xmlns="http://schemas.openxmlformats.org/package/2006/relationships"><Relationship Type="http://schemas.openxmlformats.org/officeDocument/2006/relationships/image" Target="/ppt/media/image1233.jpeg" Id="rId8" /><Relationship Type="http://schemas.openxmlformats.org/officeDocument/2006/relationships/image" Target="/ppt/media/image12828.png" Id="rId13" /><Relationship Type="http://schemas.openxmlformats.org/officeDocument/2006/relationships/image" Target="/ppt/media/image1184.jpeg" Id="rId3" /><Relationship Type="http://schemas.openxmlformats.org/officeDocument/2006/relationships/image" Target="/ppt/media/image1225.jpeg" Id="rId7" /><Relationship Type="http://schemas.openxmlformats.org/officeDocument/2006/relationships/image" Target="/ppt/media/image1276.jpeg" Id="rId12" /><Relationship Type="http://schemas.openxmlformats.org/officeDocument/2006/relationships/image" Target="/ppt/media/image1177.jpeg" Id="rId2" /><Relationship Type="http://schemas.openxmlformats.org/officeDocument/2006/relationships/slideLayout" Target="/ppt/slideLayouts/slideLayout31.xml" Id="rId1" /><Relationship Type="http://schemas.openxmlformats.org/officeDocument/2006/relationships/image" Target="/ppt/media/image1218.jpeg" Id="rId6" /><Relationship Type="http://schemas.openxmlformats.org/officeDocument/2006/relationships/image" Target="/ppt/media/image12629.png" Id="rId11" /><Relationship Type="http://schemas.openxmlformats.org/officeDocument/2006/relationships/image" Target="/ppt/media/image1209.jpeg" Id="rId5" /><Relationship Type="http://schemas.openxmlformats.org/officeDocument/2006/relationships/image" Target="/ppt/media/image12530.png" Id="rId10" /><Relationship Type="http://schemas.openxmlformats.org/officeDocument/2006/relationships/image" Target="/ppt/media/image11931.png" Id="rId4" /><Relationship Type="http://schemas.openxmlformats.org/officeDocument/2006/relationships/image" Target="/ppt/media/image12432.png" Id="rId9" /></Relationships>
</file>

<file path=ppt/slides/_rels/slide1818.xml.rels>&#65279;<?xml version="1.0" encoding="utf-8"?><Relationships xmlns="http://schemas.openxmlformats.org/package/2006/relationships"><Relationship Type="http://schemas.openxmlformats.org/officeDocument/2006/relationships/slideLayout" Target="/ppt/slideLayouts/slideLayout44.xml" Id="rId1" /></Relationships>
</file>

<file path=ppt/slides/_rels/slide19.xml.rels>&#65279;<?xml version="1.0" encoding="utf-8"?><Relationships xmlns="http://schemas.openxmlformats.org/package/2006/relationships"><Relationship Type="http://schemas.openxmlformats.org/officeDocument/2006/relationships/slideLayout" Target="/ppt/slideLayouts/slideLayout31.xml" Id="R3c0df146babe4c08" /><Relationship Type="http://schemas.openxmlformats.org/officeDocument/2006/relationships/hyperlink" Target="https://www.deepl.com/pro?cta=edit-document" TargetMode="External" Id="R9f00787961e145e7" /><Relationship Type="http://schemas.openxmlformats.org/officeDocument/2006/relationships/image" Target="/ppt/media/image109.png" Id="R6d1bde291ebb4737" /></Relationships>
</file>

<file path=ppt/slides/_rels/slide210.xml.rels>&#65279;<?xml version="1.0" encoding="utf-8"?><Relationships xmlns="http://schemas.openxmlformats.org/package/2006/relationships"><Relationship Type="http://schemas.openxmlformats.org/officeDocument/2006/relationships/image" Target="/ppt/media/image1061.png" Id="rId3" /><Relationship Type="http://schemas.openxmlformats.org/officeDocument/2006/relationships/image" Target="/ppt/media/image1462.png" Id="rId7" /><Relationship Type="http://schemas.openxmlformats.org/officeDocument/2006/relationships/image" Target="/ppt/media/image963.png" Id="rId2" /><Relationship Type="http://schemas.openxmlformats.org/officeDocument/2006/relationships/slideLayout" Target="/ppt/slideLayouts/slideLayout31.xml" Id="rId1" /><Relationship Type="http://schemas.openxmlformats.org/officeDocument/2006/relationships/image" Target="/ppt/media/image1364.png" Id="rId6" /><Relationship Type="http://schemas.openxmlformats.org/officeDocument/2006/relationships/image" Target="/ppt/media/image1265.png" Id="rId5" /><Relationship Type="http://schemas.openxmlformats.org/officeDocument/2006/relationships/image" Target="/ppt/media/image1166.png" Id="rId4" /></Relationships>
</file>

<file path=ppt/slides/_rels/slide35.xml.rels>&#65279;<?xml version="1.0" encoding="utf-8"?><Relationships xmlns="http://schemas.openxmlformats.org/package/2006/relationships"><Relationship Type="http://schemas.openxmlformats.org/officeDocument/2006/relationships/image" Target="/ppt/media/image1633.png" Id="rId3" /><Relationship Type="http://schemas.openxmlformats.org/officeDocument/2006/relationships/image" Target="/ppt/media/image1534.png" Id="rId2" /><Relationship Type="http://schemas.openxmlformats.org/officeDocument/2006/relationships/slideLayout" Target="/ppt/slideLayouts/slideLayout31.xml" Id="rId1" /><Relationship Type="http://schemas.openxmlformats.org/officeDocument/2006/relationships/image" Target="/ppt/media/image1735.png" Id="rId4" /></Relationships>
</file>

<file path=ppt/slides/_rels/slide41.xml.rels>&#65279;<?xml version="1.0" encoding="utf-8"?><Relationships xmlns="http://schemas.openxmlformats.org/package/2006/relationships"><Relationship Type="http://schemas.openxmlformats.org/officeDocument/2006/relationships/image" Target="/ppt/media/image24.png" Id="rId8" /><Relationship Type="http://schemas.openxmlformats.org/officeDocument/2006/relationships/image" Target="/ppt/media/image292.png" Id="rId13" /><Relationship Type="http://schemas.openxmlformats.org/officeDocument/2006/relationships/image" Target="/ppt/media/image193.png" Id="rId3" /><Relationship Type="http://schemas.openxmlformats.org/officeDocument/2006/relationships/image" Target="/ppt/media/image234.png" Id="rId7" /><Relationship Type="http://schemas.openxmlformats.org/officeDocument/2006/relationships/image" Target="/ppt/media/image285.png" Id="rId12" /><Relationship Type="http://schemas.openxmlformats.org/officeDocument/2006/relationships/image" Target="/ppt/media/image186.png" Id="rId2" /><Relationship Type="http://schemas.openxmlformats.org/officeDocument/2006/relationships/slideLayout" Target="/ppt/slideLayouts/slideLayout31.xml" Id="rId1" /><Relationship Type="http://schemas.openxmlformats.org/officeDocument/2006/relationships/image" Target="/ppt/media/image227.png" Id="rId6" /><Relationship Type="http://schemas.openxmlformats.org/officeDocument/2006/relationships/image" Target="/ppt/media/image278.png" Id="rId11" /><Relationship Type="http://schemas.openxmlformats.org/officeDocument/2006/relationships/image" Target="/ppt/media/image219.png" Id="rId5" /><Relationship Type="http://schemas.openxmlformats.org/officeDocument/2006/relationships/image" Target="/ppt/media/image2610.png" Id="rId10" /><Relationship Type="http://schemas.openxmlformats.org/officeDocument/2006/relationships/image" Target="/ppt/media/image2011.png" Id="rId4" /><Relationship Type="http://schemas.openxmlformats.org/officeDocument/2006/relationships/image" Target="/ppt/media/image2512.png" Id="rId9" /><Relationship Type="http://schemas.openxmlformats.org/officeDocument/2006/relationships/image" Target="/ppt/media/image3013.png" Id="rId14" /></Relationships>
</file>

<file path=ppt/slides/_rels/slide516.xml.rels>&#65279;<?xml version="1.0" encoding="utf-8"?><Relationships xmlns="http://schemas.openxmlformats.org/package/2006/relationships"><Relationship Type="http://schemas.openxmlformats.org/officeDocument/2006/relationships/image" Target="/ppt/media/image3297.png" Id="rId3" /><Relationship Type="http://schemas.openxmlformats.org/officeDocument/2006/relationships/image" Target="/ppt/media/image3198.png" Id="rId2" /><Relationship Type="http://schemas.openxmlformats.org/officeDocument/2006/relationships/slideLayout" Target="/ppt/slideLayouts/slideLayout31.xml" Id="rId1" /><Relationship Type="http://schemas.openxmlformats.org/officeDocument/2006/relationships/image" Target="/ppt/media/image3399.png" Id="rId4" /></Relationships>
</file>

<file path=ppt/slides/_rels/slide614.xml.rels>&#65279;<?xml version="1.0" encoding="utf-8"?><Relationships xmlns="http://schemas.openxmlformats.org/package/2006/relationships"><Relationship Type="http://schemas.openxmlformats.org/officeDocument/2006/relationships/image" Target="/ppt/media/image4081.png" Id="rId8" /><Relationship Type="http://schemas.openxmlformats.org/officeDocument/2006/relationships/image" Target="/ppt/media/image3582.png" Id="rId3" /><Relationship Type="http://schemas.openxmlformats.org/officeDocument/2006/relationships/image" Target="/ppt/media/image3983.png" Id="rId7" /><Relationship Type="http://schemas.openxmlformats.org/officeDocument/2006/relationships/image" Target="/ppt/media/image3484.png" Id="rId2" /><Relationship Type="http://schemas.openxmlformats.org/officeDocument/2006/relationships/slideLayout" Target="/ppt/slideLayouts/slideLayout31.xml" Id="rId1" /><Relationship Type="http://schemas.openxmlformats.org/officeDocument/2006/relationships/image" Target="/ppt/media/image3885.png" Id="rId6" /><Relationship Type="http://schemas.openxmlformats.org/officeDocument/2006/relationships/image" Target="/ppt/media/image3786.png" Id="rId5" /><Relationship Type="http://schemas.openxmlformats.org/officeDocument/2006/relationships/image" Target="/ppt/media/image4287.png" Id="rId10" /><Relationship Type="http://schemas.openxmlformats.org/officeDocument/2006/relationships/image" Target="/ppt/media/image3688.png" Id="rId4" /><Relationship Type="http://schemas.openxmlformats.org/officeDocument/2006/relationships/image" Target="/ppt/media/image4189.png" Id="rId9" /></Relationships>
</file>

<file path=ppt/slides/_rels/slide711.xml.rels>&#65279;<?xml version="1.0" encoding="utf-8"?><Relationships xmlns="http://schemas.openxmlformats.org/package/2006/relationships"><Relationship Type="http://schemas.openxmlformats.org/officeDocument/2006/relationships/image" Target="/ppt/media/image4467.png" Id="rId3" /><Relationship Type="http://schemas.openxmlformats.org/officeDocument/2006/relationships/image" Target="/ppt/media/image4368.png" Id="rId2" /><Relationship Type="http://schemas.openxmlformats.org/officeDocument/2006/relationships/slideLayout" Target="/ppt/slideLayouts/slideLayout31.xml" Id="rId1" /><Relationship Type="http://schemas.openxmlformats.org/officeDocument/2006/relationships/image" Target="/ppt/media/image4769.png" Id="rId6" /><Relationship Type="http://schemas.openxmlformats.org/officeDocument/2006/relationships/image" Target="/ppt/media/image4670.png" Id="rId5" /><Relationship Type="http://schemas.openxmlformats.org/officeDocument/2006/relationships/image" Target="/ppt/media/image4571.png" Id="rId4" /></Relationships>
</file>

<file path=ppt/slides/_rels/slide86.xml.rels>&#65279;<?xml version="1.0" encoding="utf-8"?><Relationships xmlns="http://schemas.openxmlformats.org/package/2006/relationships"><Relationship Type="http://schemas.openxmlformats.org/officeDocument/2006/relationships/image" Target="/ppt/media/image5436.png" Id="rId8" /><Relationship Type="http://schemas.openxmlformats.org/officeDocument/2006/relationships/image" Target="/ppt/media/image4937.png" Id="rId3" /><Relationship Type="http://schemas.openxmlformats.org/officeDocument/2006/relationships/image" Target="/ppt/media/image5338.png" Id="rId7" /><Relationship Type="http://schemas.openxmlformats.org/officeDocument/2006/relationships/image" Target="/ppt/media/image4839.png" Id="rId2" /><Relationship Type="http://schemas.openxmlformats.org/officeDocument/2006/relationships/slideLayout" Target="/ppt/slideLayouts/slideLayout31.xml" Id="rId1" /><Relationship Type="http://schemas.openxmlformats.org/officeDocument/2006/relationships/image" Target="/ppt/media/image5240.png" Id="rId6" /><Relationship Type="http://schemas.openxmlformats.org/officeDocument/2006/relationships/image" Target="/ppt/media/image5141.png" Id="rId5" /><Relationship Type="http://schemas.openxmlformats.org/officeDocument/2006/relationships/image" Target="/ppt/media/image5042.png" Id="rId4" /><Relationship Type="http://schemas.openxmlformats.org/officeDocument/2006/relationships/image" Target="/ppt/media/image5543.png" Id="rId9" /></Relationships>
</file>

<file path=ppt/slides/_rels/slide92.xml.rels>&#65279;<?xml version="1.0" encoding="utf-8"?><Relationships xmlns="http://schemas.openxmlformats.org/package/2006/relationships"><Relationship Type="http://schemas.openxmlformats.org/officeDocument/2006/relationships/image" Target="/ppt/media/image6214.png" Id="rId8" /><Relationship Type="http://schemas.openxmlformats.org/officeDocument/2006/relationships/image" Target="/ppt/media/image5715.png" Id="rId3" /><Relationship Type="http://schemas.openxmlformats.org/officeDocument/2006/relationships/image" Target="/ppt/media/image6116.png" Id="rId7" /><Relationship Type="http://schemas.openxmlformats.org/officeDocument/2006/relationships/image" Target="/ppt/media/image5617.png" Id="rId2" /><Relationship Type="http://schemas.openxmlformats.org/officeDocument/2006/relationships/slideLayout" Target="/ppt/slideLayouts/slideLayout31.xml" Id="rId1" /><Relationship Type="http://schemas.openxmlformats.org/officeDocument/2006/relationships/image" Target="/ppt/media/image6018.png" Id="rId6" /><Relationship Type="http://schemas.openxmlformats.org/officeDocument/2006/relationships/image" Target="/ppt/media/image5919.png" Id="rId5" /><Relationship Type="http://schemas.openxmlformats.org/officeDocument/2006/relationships/image" Target="/ppt/media/image5820.png" Id="rId4" /></Relationships>
</file>

<file path=ppt/slides/slide1017.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Materials and </a:t>
            </a:r>
            <a:r>
              <a:rPr lang="ja-JP" altLang="en-US" dirty="0"/>
              <a:t>heat treatment of gears </a:t>
            </a:r>
            <a:r>
              <a:rPr kumimoji="1" lang="ja-JP" altLang="en-US" dirty="0"/>
              <a:t/>
            </a:r>
            <a:endParaRPr kumimoji="1" lang="ja-JP" altLang="en-US" dirty="0"/>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10</a:t>
            </a:fld>
            <a:endParaRPr kumimoji="1" lang="ja-JP" altLang="en-US" dirty="0"/>
          </a:p>
        </p:txBody>
      </p:sp>
      <p:pic>
        <p:nvPicPr>
          <p:cNvPr id="7" name="図 6">
            <a:extLst>
              <a:ext uri="{FF2B5EF4-FFF2-40B4-BE49-F238E27FC236}">
                <a16:creationId xmlns:a16="http://schemas.microsoft.com/office/drawing/2014/main" id="{CF1AB892-1CB9-49B6-83D3-56F6A9EAEB9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92522" y="805636"/>
            <a:ext cx="1644450" cy="1343515"/>
          </a:xfrm>
          <a:prstGeom prst="rect">
            <a:avLst/>
          </a:prstGeom>
        </p:spPr>
      </p:pic>
      <p:graphicFrame>
        <p:nvGraphicFramePr>
          <p:cNvPr id="9" name="表 8">
            <a:extLst>
              <a:ext uri="{FF2B5EF4-FFF2-40B4-BE49-F238E27FC236}">
                <a16:creationId xmlns:a16="http://schemas.microsoft.com/office/drawing/2014/main" id="{1FA52488-D463-4DDA-AC25-CC48EC0C8206}"/>
              </a:ext>
            </a:extLst>
          </p:cNvPr>
          <p:cNvGraphicFramePr>
            <a:graphicFrameLocks noGrp="1"/>
          </p:cNvGraphicFramePr>
          <p:nvPr>
            <p:extLst>
              <p:ext uri="{D42A27DB-BD31-4B8C-83A1-F6EECF244321}">
                <p14:modId xmlns:p14="http://schemas.microsoft.com/office/powerpoint/2010/main" val="776202195"/>
              </p:ext>
            </p:extLst>
          </p:nvPr>
        </p:nvGraphicFramePr>
        <p:xfrm>
          <a:off x="97789" y="518160"/>
          <a:ext cx="2587411" cy="1863633"/>
        </p:xfrm>
        <a:graphic>
          <a:graphicData uri="http://schemas.openxmlformats.org/drawingml/2006/table">
            <a:tbl>
              <a:tblPr firstRow="1" bandRow="1">
                <a:tableStyleId>{5C22544A-7EE6-4342-B048-85BDC9FD1C3A}</a:tableStyleId>
              </a:tblPr>
              <a:tblGrid>
                <a:gridCol w="2587411">
                  <a:extLst>
                    <a:ext uri="{9D8B030D-6E8A-4147-A177-3AD203B41FA5}">
                      <a16:colId xmlns:a16="http://schemas.microsoft.com/office/drawing/2014/main" val="3462743255"/>
                    </a:ext>
                  </a:extLst>
                </a:gridCol>
              </a:tblGrid>
              <a:tr h="226854">
                <a:tc>
                  <a:txBody>
                    <a:bodyPr/>
                    <a:lstStyle/>
                    <a:p>
                      <a:r>
                        <a:rPr kumimoji="1" lang="ja-JP" altLang="en-US" sz="900" b="0" dirty="0">
                          <a:solidFill>
                            <a:schemeClr val="tx1"/>
                          </a:solidFill>
                          <a:latin typeface="Meiryo UI" panose="020B0604030504040204" pitchFamily="50" charset="-128"/>
                          <a:ea typeface="Meiryo UI" panose="020B0604030504040204" pitchFamily="50" charset="-128"/>
                        </a:rPr>
                        <a:t>Typical metal materials</a:t>
                      </a:r>
                      <a:endParaRPr kumimoji="1" lang="en-US" altLang="ja-JP" sz="9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745033"/>
                  </a:ext>
                </a:extLst>
              </a:tr>
              <a:tr h="207950">
                <a:tc>
                  <a:txBody>
                    <a:bodyPr/>
                    <a:lstStyle/>
                    <a:p>
                      <a:r>
                        <a:rPr kumimoji="1" lang="en-US" altLang="ja-JP" sz="800" b="0" dirty="0">
                          <a:solidFill>
                            <a:schemeClr val="tx1"/>
                          </a:solidFill>
                          <a:latin typeface="Meiryo UI" panose="020B0604030504040204" pitchFamily="50" charset="-128"/>
                          <a:ea typeface="Meiryo UI" panose="020B0604030504040204" pitchFamily="50" charset="-128"/>
                        </a:rPr>
                        <a:t>S45C </a:t>
                      </a:r>
                      <a:r>
                        <a:rPr kumimoji="1" lang="ja-JP" altLang="en-US" sz="800" b="0" dirty="0">
                          <a:solidFill>
                            <a:schemeClr val="tx1"/>
                          </a:solidFill>
                          <a:latin typeface="Meiryo UI" panose="020B0604030504040204" pitchFamily="50" charset="-128"/>
                          <a:ea typeface="Meiryo UI" panose="020B0604030504040204" pitchFamily="50" charset="-128"/>
                        </a:rPr>
                        <a:t>(Carbon Steel for Machine Structural Use</a:t>
                      </a:r>
                      <a:r>
                        <a:rPr kumimoji="1" lang="ja-JP" altLang="en-US" sz="800" b="0" dirty="0">
                          <a:solidFill>
                            <a:schemeClr val="tx1"/>
                          </a:solidFill>
                          <a:latin typeface="Meiryo UI" panose="020B0604030504040204" pitchFamily="50" charset="-128"/>
                          <a:ea typeface="Meiryo UI" panose="020B0604030504040204" pitchFamily="50" charset="-128"/>
                        </a:rPr>
                        <a:t>)</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3165711"/>
                  </a:ext>
                </a:extLst>
              </a:tr>
              <a:tr h="542699">
                <a:tc>
                  <a:txBody>
                    <a:bodyPr/>
                    <a:lstStyle/>
                    <a:p>
                      <a:r>
                        <a:rPr kumimoji="1" lang="en-US" altLang="ja-JP" sz="800" b="0" dirty="0">
                          <a:solidFill>
                            <a:schemeClr val="tx1"/>
                          </a:solidFill>
                          <a:latin typeface="Meiryo UI" panose="020B0604030504040204" pitchFamily="50" charset="-128"/>
                          <a:ea typeface="Meiryo UI" panose="020B0604030504040204" pitchFamily="50" charset="-128"/>
                        </a:rPr>
                        <a:t>S45C is a </a:t>
                      </a:r>
                      <a:r>
                        <a:rPr kumimoji="1" lang="ja-JP" altLang="en-US" sz="800" b="0" dirty="0">
                          <a:solidFill>
                            <a:schemeClr val="tx1"/>
                          </a:solidFill>
                          <a:latin typeface="Meiryo UI" panose="020B0604030504040204" pitchFamily="50" charset="-128"/>
                          <a:ea typeface="Meiryo UI" panose="020B0604030504040204" pitchFamily="50" charset="-128"/>
                        </a:rPr>
                        <a:t>typical steel that contains a medium level of carbon </a:t>
                      </a: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0.</a:t>
                      </a:r>
                      <a:r>
                        <a:rPr kumimoji="1" lang="ja-JP" altLang="en-US" sz="800" b="0" dirty="0">
                          <a:solidFill>
                            <a:schemeClr val="tx1"/>
                          </a:solidFill>
                          <a:latin typeface="Meiryo UI" panose="020B0604030504040204" pitchFamily="50" charset="-128"/>
                          <a:ea typeface="Meiryo UI" panose="020B0604030504040204" pitchFamily="50" charset="-128"/>
                        </a:rPr>
                        <a:t>45%). It is a material that is very easy to obtain and is used in a </a:t>
                      </a:r>
                      <a:r>
                        <a:rPr kumimoji="1" lang="ja-JP" altLang="en-US" sz="800" b="0" dirty="0">
                          <a:solidFill>
                            <a:schemeClr val="tx1"/>
                          </a:solidFill>
                          <a:latin typeface="Meiryo UI" panose="020B0604030504040204" pitchFamily="50" charset="-128"/>
                          <a:ea typeface="Meiryo UI" panose="020B0604030504040204" pitchFamily="50" charset="-128"/>
                        </a:rPr>
                        <a:t>variety of gears, including </a:t>
                      </a:r>
                      <a:r>
                        <a:rPr kumimoji="1" lang="ja-JP" altLang="en-US" sz="800" b="0" dirty="0">
                          <a:solidFill>
                            <a:schemeClr val="tx1"/>
                          </a:solidFill>
                          <a:latin typeface="Meiryo UI" panose="020B0604030504040204" pitchFamily="50" charset="-128"/>
                          <a:ea typeface="Meiryo UI" panose="020B0604030504040204" pitchFamily="50" charset="-128"/>
                        </a:rPr>
                        <a:t>spur gears, </a:t>
                      </a:r>
                      <a:r>
                        <a:rPr kumimoji="1" lang="ja-JP" altLang="en-US" sz="800" b="0" dirty="0" err="1">
                          <a:solidFill>
                            <a:schemeClr val="tx1"/>
                          </a:solidFill>
                          <a:latin typeface="Meiryo UI" panose="020B0604030504040204" pitchFamily="50" charset="-128"/>
                          <a:ea typeface="Meiryo UI" panose="020B0604030504040204" pitchFamily="50" charset="-128"/>
                        </a:rPr>
                        <a:t>helical </a:t>
                      </a:r>
                      <a:r>
                        <a:rPr kumimoji="1" lang="ja-JP" altLang="en-US" sz="800" b="0" dirty="0">
                          <a:solidFill>
                            <a:schemeClr val="tx1"/>
                          </a:solidFill>
                          <a:latin typeface="Meiryo UI" panose="020B0604030504040204" pitchFamily="50" charset="-128"/>
                          <a:ea typeface="Meiryo UI" panose="020B0604030504040204" pitchFamily="50" charset="-128"/>
                        </a:rPr>
                        <a:t>gears, racks, bevel gears, and worm gears.</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7918690"/>
                  </a:ext>
                </a:extLst>
              </a:tr>
              <a:tr h="207950">
                <a:tc>
                  <a:txBody>
                    <a:bodyPr/>
                    <a:lstStyle/>
                    <a:p>
                      <a:r>
                        <a:rPr kumimoji="1" lang="en-US" altLang="ja-JP" sz="800" b="0" dirty="0">
                          <a:solidFill>
                            <a:schemeClr val="tx1"/>
                          </a:solidFill>
                          <a:latin typeface="Meiryo UI" panose="020B0604030504040204" pitchFamily="50" charset="-128"/>
                          <a:ea typeface="Meiryo UI" panose="020B0604030504040204" pitchFamily="50" charset="-128"/>
                        </a:rPr>
                        <a:t>SCM440 </a:t>
                      </a:r>
                      <a:r>
                        <a:rPr kumimoji="1" lang="ja-JP" altLang="en-US" sz="800" b="0" dirty="0">
                          <a:solidFill>
                            <a:schemeClr val="tx1"/>
                          </a:solidFill>
                          <a:latin typeface="Meiryo UI" panose="020B0604030504040204" pitchFamily="50" charset="-128"/>
                          <a:ea typeface="Meiryo UI" panose="020B0604030504040204" pitchFamily="50" charset="-128"/>
                        </a:rPr>
                        <a:t>(chromium molybdenum alloy steel)</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0260167"/>
                  </a:ext>
                </a:extLst>
              </a:tr>
              <a:tr h="661647">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Alloy steel containing </a:t>
                      </a:r>
                      <a:r>
                        <a:rPr kumimoji="1" lang="ja-JP" altLang="en-US" sz="800" b="0" dirty="0">
                          <a:solidFill>
                            <a:schemeClr val="tx1"/>
                          </a:solidFill>
                          <a:latin typeface="Meiryo UI" panose="020B0604030504040204" pitchFamily="50" charset="-128"/>
                          <a:ea typeface="Meiryo UI" panose="020B0604030504040204" pitchFamily="50" charset="-128"/>
                        </a:rPr>
                        <a:t>moderate carbon (</a:t>
                      </a:r>
                      <a:r>
                        <a:rPr kumimoji="1" lang="en-US" altLang="ja-JP" sz="800" b="0" dirty="0">
                          <a:solidFill>
                            <a:schemeClr val="tx1"/>
                          </a:solidFill>
                          <a:latin typeface="Meiryo UI" panose="020B0604030504040204" pitchFamily="50" charset="-128"/>
                          <a:ea typeface="Meiryo UI" panose="020B0604030504040204" pitchFamily="50" charset="-128"/>
                        </a:rPr>
                        <a:t>C </a:t>
                      </a:r>
                      <a:r>
                        <a:rPr kumimoji="1" lang="ja-JP" altLang="en-US" sz="800" b="0" dirty="0">
                          <a:solidFill>
                            <a:schemeClr val="tx1"/>
                          </a:solidFill>
                          <a:latin typeface="Meiryo UI" panose="020B0604030504040204" pitchFamily="50" charset="-128"/>
                          <a:ea typeface="Meiryo UI" panose="020B0604030504040204" pitchFamily="50" charset="-128"/>
                        </a:rPr>
                        <a:t>= </a:t>
                      </a:r>
                      <a:r>
                        <a:rPr kumimoji="1" lang="en-US" altLang="ja-JP" sz="800" b="0" dirty="0">
                          <a:solidFill>
                            <a:schemeClr val="tx1"/>
                          </a:solidFill>
                          <a:latin typeface="Meiryo UI" panose="020B0604030504040204" pitchFamily="50" charset="-128"/>
                          <a:ea typeface="Meiryo UI" panose="020B0604030504040204" pitchFamily="50" charset="-128"/>
                        </a:rPr>
                        <a:t>0.40%) and </a:t>
                      </a:r>
                      <a:r>
                        <a:rPr kumimoji="1" lang="ja-JP" altLang="en-US" sz="800" b="0" dirty="0">
                          <a:solidFill>
                            <a:schemeClr val="tx1"/>
                          </a:solidFill>
                          <a:latin typeface="Meiryo UI" panose="020B0604030504040204" pitchFamily="50" charset="-128"/>
                          <a:ea typeface="Meiryo UI" panose="020B0604030504040204" pitchFamily="50" charset="-128"/>
                        </a:rPr>
                        <a:t>components such as chromium/molybdenum</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Stronger material than </a:t>
                      </a:r>
                      <a:r>
                        <a:rPr kumimoji="1" lang="en-US" altLang="ja-JP" sz="800" b="0" dirty="0">
                          <a:solidFill>
                            <a:schemeClr val="tx1"/>
                          </a:solidFill>
                          <a:latin typeface="Meiryo UI" panose="020B0604030504040204" pitchFamily="50" charset="-128"/>
                          <a:ea typeface="Meiryo UI" panose="020B0604030504040204" pitchFamily="50" charset="-128"/>
                        </a:rPr>
                        <a:t>S45C, </a:t>
                      </a:r>
                      <a:r>
                        <a:rPr kumimoji="1" lang="ja-JP" altLang="en-US" sz="800" b="0" dirty="0">
                          <a:solidFill>
                            <a:schemeClr val="tx1"/>
                          </a:solidFill>
                          <a:latin typeface="Meiryo UI" panose="020B0604030504040204" pitchFamily="50" charset="-128"/>
                          <a:ea typeface="Meiryo UI" panose="020B0604030504040204" pitchFamily="50" charset="-128"/>
                        </a:rPr>
                        <a:t>hardened by tempering or induction hardening</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Used for various gears</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918956"/>
                  </a:ext>
                </a:extLst>
              </a:tr>
            </a:tbl>
          </a:graphicData>
        </a:graphic>
      </p:graphicFrame>
      <p:graphicFrame>
        <p:nvGraphicFramePr>
          <p:cNvPr id="10" name="表 9">
            <a:extLst>
              <a:ext uri="{FF2B5EF4-FFF2-40B4-BE49-F238E27FC236}">
                <a16:creationId xmlns:a16="http://schemas.microsoft.com/office/drawing/2014/main" id="{3A786D0A-ABFB-44B6-8E4C-10A07EC0DFD8}"/>
              </a:ext>
            </a:extLst>
          </p:cNvPr>
          <p:cNvGraphicFramePr>
            <a:graphicFrameLocks noGrp="1"/>
          </p:cNvGraphicFramePr>
          <p:nvPr>
            <p:extLst>
              <p:ext uri="{D42A27DB-BD31-4B8C-83A1-F6EECF244321}">
                <p14:modId xmlns:p14="http://schemas.microsoft.com/office/powerpoint/2010/main" val="2473171942"/>
              </p:ext>
            </p:extLst>
          </p:nvPr>
        </p:nvGraphicFramePr>
        <p:xfrm>
          <a:off x="114876" y="2388425"/>
          <a:ext cx="4428493" cy="1636960"/>
        </p:xfrm>
        <a:graphic>
          <a:graphicData uri="http://schemas.openxmlformats.org/drawingml/2006/table">
            <a:tbl>
              <a:tblPr firstRow="1" bandRow="1">
                <a:tableStyleId>{5C22544A-7EE6-4342-B048-85BDC9FD1C3A}</a:tableStyleId>
              </a:tblPr>
              <a:tblGrid>
                <a:gridCol w="4428493">
                  <a:extLst>
                    <a:ext uri="{9D8B030D-6E8A-4147-A177-3AD203B41FA5}">
                      <a16:colId xmlns:a16="http://schemas.microsoft.com/office/drawing/2014/main" val="3462743255"/>
                    </a:ext>
                  </a:extLst>
                </a:gridCol>
              </a:tblGrid>
              <a:tr h="234868">
                <a:tc>
                  <a:txBody>
                    <a:bodyPr/>
                    <a:lstStyle/>
                    <a:p>
                      <a:r>
                        <a:rPr kumimoji="1" lang="en-US" altLang="ja-JP" sz="800" b="0" dirty="0">
                          <a:solidFill>
                            <a:schemeClr val="tx1"/>
                          </a:solidFill>
                          <a:latin typeface="Meiryo UI" panose="020B0604030504040204" pitchFamily="50" charset="-128"/>
                          <a:ea typeface="Meiryo UI" panose="020B0604030504040204" pitchFamily="50" charset="-128"/>
                        </a:rPr>
                        <a:t>SCM415 </a:t>
                      </a:r>
                      <a:r>
                        <a:rPr kumimoji="1" lang="ja-JP" altLang="en-US" sz="800" b="0" dirty="0">
                          <a:solidFill>
                            <a:schemeClr val="tx1"/>
                          </a:solidFill>
                          <a:latin typeface="Meiryo UI" panose="020B0604030504040204" pitchFamily="50" charset="-128"/>
                          <a:ea typeface="Meiryo UI" panose="020B0604030504040204" pitchFamily="50" charset="-128"/>
                        </a:rPr>
                        <a:t>(chromium molybdenum alloy steel)</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3165711"/>
                  </a:ext>
                </a:extLst>
              </a:tr>
              <a:tr h="370096">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It is a representative of </a:t>
                      </a:r>
                      <a:r>
                        <a:rPr kumimoji="1" lang="ja-JP" altLang="en-US" sz="800" b="0" dirty="0">
                          <a:solidFill>
                            <a:schemeClr val="tx1"/>
                          </a:solidFill>
                          <a:latin typeface="Meiryo UI" panose="020B0604030504040204" pitchFamily="50" charset="-128"/>
                          <a:ea typeface="Meiryo UI" panose="020B0604030504040204" pitchFamily="50" charset="-128"/>
                        </a:rPr>
                        <a:t>low carbon alloy steel (</a:t>
                      </a:r>
                      <a:r>
                        <a:rPr kumimoji="1" lang="en-US" altLang="ja-JP" sz="800" b="0" dirty="0">
                          <a:solidFill>
                            <a:schemeClr val="tx1"/>
                          </a:solidFill>
                          <a:latin typeface="Meiryo UI" panose="020B0604030504040204" pitchFamily="50" charset="-128"/>
                          <a:ea typeface="Meiryo UI" panose="020B0604030504040204" pitchFamily="50" charset="-128"/>
                        </a:rPr>
                        <a:t>C=0.15%).</a:t>
                      </a:r>
                      <a:r>
                        <a:rPr kumimoji="1" lang="ja-JP" altLang="en-US" sz="800" b="0" dirty="0">
                          <a:solidFill>
                            <a:schemeClr val="tx1"/>
                          </a:solidFill>
                          <a:latin typeface="Meiryo UI" panose="020B0604030504040204" pitchFamily="50" charset="-128"/>
                          <a:ea typeface="Meiryo UI" panose="020B0604030504040204" pitchFamily="50" charset="-128"/>
                        </a:rPr>
                        <a:t> It is generally used after carburizing and quenching.</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This material is stronger than </a:t>
                      </a:r>
                      <a:r>
                        <a:rPr kumimoji="1" lang="en-US" altLang="ja-JP" sz="800" b="0" dirty="0">
                          <a:solidFill>
                            <a:schemeClr val="tx1"/>
                          </a:solidFill>
                          <a:latin typeface="Meiryo UI" panose="020B0604030504040204" pitchFamily="50" charset="-128"/>
                          <a:ea typeface="Meiryo UI" panose="020B0604030504040204" pitchFamily="50" charset="-128"/>
                        </a:rPr>
                        <a:t>S45C </a:t>
                      </a:r>
                      <a:r>
                        <a:rPr kumimoji="1" lang="ja-JP" altLang="en-US" sz="800" b="0" dirty="0">
                          <a:solidFill>
                            <a:schemeClr val="tx1"/>
                          </a:solidFill>
                          <a:latin typeface="Meiryo UI" panose="020B0604030504040204" pitchFamily="50" charset="-128"/>
                          <a:ea typeface="Meiryo UI" panose="020B0604030504040204" pitchFamily="50" charset="-128"/>
                        </a:rPr>
                        <a:t>or </a:t>
                      </a:r>
                      <a:r>
                        <a:rPr kumimoji="1" lang="en-US" altLang="ja-JP" sz="800" b="0" dirty="0">
                          <a:solidFill>
                            <a:schemeClr val="tx1"/>
                          </a:solidFill>
                          <a:latin typeface="Meiryo UI" panose="020B0604030504040204" pitchFamily="50" charset="-128"/>
                          <a:ea typeface="Meiryo UI" panose="020B0604030504040204" pitchFamily="50" charset="-128"/>
                        </a:rPr>
                        <a:t>SCM440. </a:t>
                      </a:r>
                      <a:r>
                        <a:rPr kumimoji="1" lang="ja-JP" altLang="en-US" sz="800" b="0" dirty="0">
                          <a:solidFill>
                            <a:schemeClr val="tx1"/>
                          </a:solidFill>
                          <a:latin typeface="Meiryo UI" panose="020B0604030504040204" pitchFamily="50" charset="-128"/>
                          <a:ea typeface="Meiryo UI" panose="020B0604030504040204" pitchFamily="50" charset="-128"/>
                        </a:rPr>
                        <a:t>Surface hardness is </a:t>
                      </a:r>
                      <a:r>
                        <a:rPr kumimoji="1" lang="ja-JP" altLang="en-US" sz="800" b="0" dirty="0">
                          <a:solidFill>
                            <a:schemeClr val="tx1"/>
                          </a:solidFill>
                          <a:latin typeface="Meiryo UI" panose="020B0604030504040204" pitchFamily="50" charset="-128"/>
                          <a:ea typeface="Meiryo UI" panose="020B0604030504040204" pitchFamily="50" charset="-128"/>
                        </a:rPr>
                        <a:t>used at about </a:t>
                      </a:r>
                      <a:r>
                        <a:rPr kumimoji="1" lang="en-US" altLang="ja-JP" sz="800" b="0" dirty="0">
                          <a:solidFill>
                            <a:schemeClr val="tx1"/>
                          </a:solidFill>
                          <a:latin typeface="Meiryo UI" panose="020B0604030504040204" pitchFamily="50" charset="-128"/>
                          <a:ea typeface="Meiryo UI" panose="020B0604030504040204" pitchFamily="50" charset="-128"/>
                        </a:rPr>
                        <a:t>55 </a:t>
                      </a:r>
                      <a:r>
                        <a:rPr kumimoji="1" lang="ja-JP" altLang="en-US" sz="800" b="0" dirty="0">
                          <a:solidFill>
                            <a:schemeClr val="tx1"/>
                          </a:solidFill>
                          <a:latin typeface="Meiryo UI" panose="020B0604030504040204" pitchFamily="50" charset="-128"/>
                          <a:ea typeface="Meiryo UI" panose="020B0604030504040204" pitchFamily="50" charset="-128"/>
                        </a:rPr>
                        <a:t>to </a:t>
                      </a:r>
                      <a:r>
                        <a:rPr kumimoji="1" lang="en-US" altLang="ja-JP" sz="800" b="0" dirty="0">
                          <a:solidFill>
                            <a:schemeClr val="tx1"/>
                          </a:solidFill>
                          <a:latin typeface="Meiryo UI" panose="020B0604030504040204" pitchFamily="50" charset="-128"/>
                          <a:ea typeface="Meiryo UI" panose="020B0604030504040204" pitchFamily="50" charset="-128"/>
                        </a:rPr>
                        <a:t>60 HRC</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7918690"/>
                  </a:ext>
                </a:extLst>
              </a:tr>
              <a:tr h="234868">
                <a:tc>
                  <a:txBody>
                    <a:bodyPr/>
                    <a:lstStyle/>
                    <a:p>
                      <a:r>
                        <a:rPr kumimoji="1" lang="en-US" altLang="ja-JP" sz="800" b="0" dirty="0">
                          <a:solidFill>
                            <a:schemeClr val="tx1"/>
                          </a:solidFill>
                          <a:latin typeface="Meiryo UI" panose="020B0604030504040204" pitchFamily="50" charset="-128"/>
                          <a:ea typeface="Meiryo UI" panose="020B0604030504040204" pitchFamily="50" charset="-128"/>
                        </a:rPr>
                        <a:t>SUS303 </a:t>
                      </a:r>
                      <a:r>
                        <a:rPr kumimoji="1" lang="ja-JP" altLang="en-US" sz="800" b="0" dirty="0">
                          <a:solidFill>
                            <a:schemeClr val="tx1"/>
                          </a:solidFill>
                          <a:latin typeface="Meiryo UI" panose="020B0604030504040204" pitchFamily="50" charset="-128"/>
                          <a:ea typeface="Meiryo UI" panose="020B0604030504040204" pitchFamily="50" charset="-128"/>
                        </a:rPr>
                        <a:t>(Stainless steel: </a:t>
                      </a:r>
                      <a:r>
                        <a:rPr kumimoji="1" lang="en-US" altLang="ja-JP" sz="800" b="0" dirty="0">
                          <a:solidFill>
                            <a:schemeClr val="tx1"/>
                          </a:solidFill>
                          <a:latin typeface="Meiryo UI" panose="020B0604030504040204" pitchFamily="50" charset="-128"/>
                          <a:ea typeface="Meiryo UI" panose="020B0604030504040204" pitchFamily="50" charset="-128"/>
                        </a:rPr>
                        <a:t>18Cr-8Ni </a:t>
                      </a:r>
                      <a:r>
                        <a:rPr kumimoji="1" lang="ja-JP" altLang="en-US" sz="800" b="0" dirty="0">
                          <a:solidFill>
                            <a:schemeClr val="tx1"/>
                          </a:solidFill>
                          <a:latin typeface="Meiryo UI" panose="020B0604030504040204" pitchFamily="50" charset="-128"/>
                          <a:ea typeface="Meiryo UI" panose="020B0604030504040204" pitchFamily="50" charset="-128"/>
                        </a:rPr>
                        <a:t>steel</a:t>
                      </a:r>
                      <a:r>
                        <a:rPr kumimoji="1" lang="ja-JP" altLang="en-US" sz="800" b="0" dirty="0">
                          <a:solidFill>
                            <a:schemeClr val="tx1"/>
                          </a:solidFill>
                          <a:latin typeface="Meiryo UI" panose="020B0604030504040204" pitchFamily="50" charset="-128"/>
                          <a:ea typeface="Meiryo UI" panose="020B0604030504040204" pitchFamily="50" charset="-128"/>
                        </a:rPr>
                        <a:t>)</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0260167"/>
                  </a:ext>
                </a:extLst>
              </a:tr>
              <a:tr h="797128">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Stainless steel, as the name implies, is a steel that is resistant to rust.</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Austenitic stainless steel, essentially non-magnetic</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Used for gears in food machinery, etc., to prevent rusting.</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There is another stainless steel with similar </a:t>
                      </a:r>
                      <a:r>
                        <a:rPr kumimoji="1" lang="ja-JP" altLang="en-US" sz="800" b="0" dirty="0">
                          <a:solidFill>
                            <a:schemeClr val="tx1"/>
                          </a:solidFill>
                          <a:latin typeface="Meiryo UI" panose="020B0604030504040204" pitchFamily="50" charset="-128"/>
                          <a:ea typeface="Meiryo UI" panose="020B0604030504040204" pitchFamily="50" charset="-128"/>
                        </a:rPr>
                        <a:t>composition </a:t>
                      </a:r>
                      <a:r>
                        <a:rPr kumimoji="1" lang="ja-JP" altLang="en-US" sz="800" b="0" dirty="0">
                          <a:solidFill>
                            <a:schemeClr val="tx1"/>
                          </a:solidFill>
                          <a:latin typeface="Meiryo UI" panose="020B0604030504040204" pitchFamily="50" charset="-128"/>
                          <a:ea typeface="Meiryo UI" panose="020B0604030504040204" pitchFamily="50" charset="-128"/>
                        </a:rPr>
                        <a:t>called </a:t>
                      </a:r>
                      <a:r>
                        <a:rPr kumimoji="1" lang="en-US" altLang="ja-JP" sz="800" b="0" dirty="0">
                          <a:solidFill>
                            <a:schemeClr val="tx1"/>
                          </a:solidFill>
                          <a:latin typeface="Meiryo UI" panose="020B0604030504040204" pitchFamily="50" charset="-128"/>
                          <a:ea typeface="Meiryo UI" panose="020B0604030504040204" pitchFamily="50" charset="-128"/>
                        </a:rPr>
                        <a:t>SUS304, which </a:t>
                      </a:r>
                      <a:r>
                        <a:rPr kumimoji="1" lang="ja-JP" altLang="en-US" sz="800" b="0" dirty="0">
                          <a:solidFill>
                            <a:schemeClr val="tx1"/>
                          </a:solidFill>
                          <a:latin typeface="Meiryo UI" panose="020B0604030504040204" pitchFamily="50" charset="-128"/>
                          <a:ea typeface="Meiryo UI" panose="020B0604030504040204" pitchFamily="50" charset="-128"/>
                        </a:rPr>
                        <a:t>has better corrosion resistance than </a:t>
                      </a:r>
                      <a:r>
                        <a:rPr kumimoji="1" lang="en-US" altLang="ja-JP" sz="800" b="0" dirty="0">
                          <a:solidFill>
                            <a:schemeClr val="tx1"/>
                          </a:solidFill>
                          <a:latin typeface="Meiryo UI" panose="020B0604030504040204" pitchFamily="50" charset="-128"/>
                          <a:ea typeface="Meiryo UI" panose="020B0604030504040204" pitchFamily="50" charset="-128"/>
                        </a:rPr>
                        <a:t>SUS303.</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918956"/>
                  </a:ext>
                </a:extLst>
              </a:tr>
            </a:tbl>
          </a:graphicData>
        </a:graphic>
      </p:graphicFrame>
      <p:graphicFrame>
        <p:nvGraphicFramePr>
          <p:cNvPr id="11" name="表 10">
            <a:extLst>
              <a:ext uri="{FF2B5EF4-FFF2-40B4-BE49-F238E27FC236}">
                <a16:creationId xmlns:a16="http://schemas.microsoft.com/office/drawing/2014/main" id="{2FC95B58-5FC3-4CDA-AA3A-FBD3D7F4F184}"/>
              </a:ext>
            </a:extLst>
          </p:cNvPr>
          <p:cNvGraphicFramePr>
            <a:graphicFrameLocks noGrp="1"/>
          </p:cNvGraphicFramePr>
          <p:nvPr>
            <p:extLst>
              <p:ext uri="{D42A27DB-BD31-4B8C-83A1-F6EECF244321}">
                <p14:modId xmlns:p14="http://schemas.microsoft.com/office/powerpoint/2010/main" val="2095867574"/>
              </p:ext>
            </p:extLst>
          </p:nvPr>
        </p:nvGraphicFramePr>
        <p:xfrm>
          <a:off x="114876" y="3885937"/>
          <a:ext cx="4351757" cy="669208"/>
        </p:xfrm>
        <a:graphic>
          <a:graphicData uri="http://schemas.openxmlformats.org/drawingml/2006/table">
            <a:tbl>
              <a:tblPr firstRow="1" bandRow="1">
                <a:tableStyleId>{5C22544A-7EE6-4342-B048-85BDC9FD1C3A}</a:tableStyleId>
              </a:tblPr>
              <a:tblGrid>
                <a:gridCol w="4351757">
                  <a:extLst>
                    <a:ext uri="{9D8B030D-6E8A-4147-A177-3AD203B41FA5}">
                      <a16:colId xmlns:a16="http://schemas.microsoft.com/office/drawing/2014/main" val="3462743255"/>
                    </a:ext>
                  </a:extLst>
                </a:gridCol>
              </a:tblGrid>
              <a:tr h="234868">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Copper alloy castings</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3165711"/>
                  </a:ext>
                </a:extLst>
              </a:tr>
              <a:tr h="41148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It is often used as a material for worm wheels. </a:t>
                      </a:r>
                      <a:r>
                        <a:rPr kumimoji="1" lang="ja-JP" altLang="en-US" sz="800" b="0" dirty="0" err="1">
                          <a:solidFill>
                            <a:schemeClr val="tx1"/>
                          </a:solidFill>
                          <a:latin typeface="Meiryo UI" panose="020B0604030504040204" pitchFamily="50" charset="-128"/>
                          <a:ea typeface="Meiryo UI" panose="020B0604030504040204" pitchFamily="50" charset="-128"/>
                        </a:rPr>
                        <a:t>Phosphor </a:t>
                      </a:r>
                      <a:r>
                        <a:rPr kumimoji="1" lang="ja-JP" altLang="en-US" sz="800" b="0" dirty="0">
                          <a:solidFill>
                            <a:schemeClr val="tx1"/>
                          </a:solidFill>
                          <a:latin typeface="Meiryo UI" panose="020B0604030504040204" pitchFamily="50" charset="-128"/>
                          <a:ea typeface="Meiryo UI" panose="020B0604030504040204" pitchFamily="50" charset="-128"/>
                        </a:rPr>
                        <a:t>bronze casting (</a:t>
                      </a:r>
                      <a:r>
                        <a:rPr kumimoji="1" lang="en-US" altLang="ja-JP" sz="800" b="0" dirty="0">
                          <a:solidFill>
                            <a:schemeClr val="tx1"/>
                          </a:solidFill>
                          <a:latin typeface="Meiryo UI" panose="020B0604030504040204" pitchFamily="50" charset="-128"/>
                          <a:ea typeface="Meiryo UI" panose="020B0604030504040204" pitchFamily="50" charset="-128"/>
                        </a:rPr>
                        <a:t>CAC502) </a:t>
                      </a:r>
                      <a:r>
                        <a:rPr kumimoji="1" lang="ja-JP" altLang="en-US" sz="800" b="0" dirty="0">
                          <a:solidFill>
                            <a:schemeClr val="tx1"/>
                          </a:solidFill>
                          <a:latin typeface="Meiryo UI" panose="020B0604030504040204" pitchFamily="50" charset="-128"/>
                          <a:ea typeface="Meiryo UI" panose="020B0604030504040204" pitchFamily="50" charset="-128"/>
                        </a:rPr>
                        <a:t>and aluminum bronze (</a:t>
                      </a:r>
                      <a:r>
                        <a:rPr kumimoji="1" lang="en-US" altLang="ja-JP" sz="800" b="0" dirty="0">
                          <a:solidFill>
                            <a:schemeClr val="tx1"/>
                          </a:solidFill>
                          <a:latin typeface="Meiryo UI" panose="020B0604030504040204" pitchFamily="50" charset="-128"/>
                          <a:ea typeface="Meiryo UI" panose="020B0604030504040204" pitchFamily="50" charset="-128"/>
                        </a:rPr>
                        <a:t>CAC702) </a:t>
                      </a:r>
                      <a:r>
                        <a:rPr kumimoji="1" lang="ja-JP" altLang="en-US" sz="800" b="0" dirty="0">
                          <a:solidFill>
                            <a:schemeClr val="tx1"/>
                          </a:solidFill>
                          <a:latin typeface="Meiryo UI" panose="020B0604030504040204" pitchFamily="50" charset="-128"/>
                          <a:ea typeface="Meiryo UI" panose="020B0604030504040204" pitchFamily="50" charset="-128"/>
                        </a:rPr>
                        <a:t>are commonly used. The mating worm </a:t>
                      </a:r>
                      <a:r>
                        <a:rPr kumimoji="1" lang="ja-JP" altLang="en-US" sz="800" b="0" dirty="0">
                          <a:solidFill>
                            <a:schemeClr val="tx1"/>
                          </a:solidFill>
                          <a:latin typeface="Meiryo UI" panose="020B0604030504040204" pitchFamily="50" charset="-128"/>
                          <a:ea typeface="Meiryo UI" panose="020B0604030504040204" pitchFamily="50" charset="-128"/>
                        </a:rPr>
                        <a:t>uses iron-based metal materials such as </a:t>
                      </a:r>
                      <a:r>
                        <a:rPr kumimoji="1" lang="en-US" altLang="ja-JP" sz="800" b="0" dirty="0">
                          <a:solidFill>
                            <a:schemeClr val="tx1"/>
                          </a:solidFill>
                          <a:latin typeface="Meiryo UI" panose="020B0604030504040204" pitchFamily="50" charset="-128"/>
                          <a:ea typeface="Meiryo UI" panose="020B0604030504040204" pitchFamily="50" charset="-128"/>
                        </a:rPr>
                        <a:t>S45C/SCM440/SCM415.</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The reason for changing the material of the worm and worm wheel is to prevent galling and burning of the tooth surface due to slippage.</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7918690"/>
                  </a:ext>
                </a:extLst>
              </a:tr>
            </a:tbl>
          </a:graphicData>
        </a:graphic>
      </p:graphicFrame>
      <p:graphicFrame>
        <p:nvGraphicFramePr>
          <p:cNvPr id="12" name="表 11">
            <a:extLst>
              <a:ext uri="{FF2B5EF4-FFF2-40B4-BE49-F238E27FC236}">
                <a16:creationId xmlns:a16="http://schemas.microsoft.com/office/drawing/2014/main" id="{623ACD66-7929-45CA-80A4-E90FCEF81B62}"/>
              </a:ext>
            </a:extLst>
          </p:cNvPr>
          <p:cNvGraphicFramePr>
            <a:graphicFrameLocks noGrp="1"/>
          </p:cNvGraphicFramePr>
          <p:nvPr>
            <p:extLst>
              <p:ext uri="{D42A27DB-BD31-4B8C-83A1-F6EECF244321}">
                <p14:modId xmlns:p14="http://schemas.microsoft.com/office/powerpoint/2010/main" val="4053794934"/>
              </p:ext>
            </p:extLst>
          </p:nvPr>
        </p:nvGraphicFramePr>
        <p:xfrm>
          <a:off x="4519822" y="490427"/>
          <a:ext cx="4401000" cy="1596666"/>
        </p:xfrm>
        <a:graphic>
          <a:graphicData uri="http://schemas.openxmlformats.org/drawingml/2006/table">
            <a:tbl>
              <a:tblPr firstRow="1" bandRow="1">
                <a:tableStyleId>{5C22544A-7EE6-4342-B048-85BDC9FD1C3A}</a:tableStyleId>
              </a:tblPr>
              <a:tblGrid>
                <a:gridCol w="4401000">
                  <a:extLst>
                    <a:ext uri="{9D8B030D-6E8A-4147-A177-3AD203B41FA5}">
                      <a16:colId xmlns:a16="http://schemas.microsoft.com/office/drawing/2014/main" val="3462743255"/>
                    </a:ext>
                  </a:extLst>
                </a:gridCol>
              </a:tblGrid>
              <a:tr h="225066">
                <a:tc>
                  <a:txBody>
                    <a:bodyPr/>
                    <a:lstStyle/>
                    <a:p>
                      <a:r>
                        <a:rPr kumimoji="1" lang="ja-JP" altLang="en-US" sz="900" b="0" dirty="0">
                          <a:solidFill>
                            <a:schemeClr val="tx1"/>
                          </a:solidFill>
                          <a:latin typeface="Meiryo UI" panose="020B0604030504040204" pitchFamily="50" charset="-128"/>
                          <a:ea typeface="Meiryo UI" panose="020B0604030504040204" pitchFamily="50" charset="-128"/>
                        </a:rPr>
                        <a:t>Typical heat treatment</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1267570"/>
                  </a:ext>
                </a:extLst>
              </a:tr>
              <a:tr h="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Hardening</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3165711"/>
                  </a:ext>
                </a:extLst>
              </a:tr>
              <a:tr h="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This is a process in which the </a:t>
                      </a:r>
                      <a:r>
                        <a:rPr kumimoji="1" lang="ja-JP" altLang="en-US" sz="800" b="0" dirty="0">
                          <a:solidFill>
                            <a:schemeClr val="tx1"/>
                          </a:solidFill>
                          <a:latin typeface="Meiryo UI" panose="020B0604030504040204" pitchFamily="50" charset="-128"/>
                          <a:ea typeface="Meiryo UI" panose="020B0604030504040204" pitchFamily="50" charset="-128"/>
                        </a:rPr>
                        <a:t>steel is </a:t>
                      </a:r>
                      <a:r>
                        <a:rPr kumimoji="1" lang="ja-JP" altLang="en-US" sz="800" b="0" dirty="0">
                          <a:solidFill>
                            <a:schemeClr val="tx1"/>
                          </a:solidFill>
                          <a:latin typeface="Meiryo UI" panose="020B0604030504040204" pitchFamily="50" charset="-128"/>
                          <a:ea typeface="Meiryo UI" panose="020B0604030504040204" pitchFamily="50" charset="-128"/>
                        </a:rPr>
                        <a:t>heated to a </a:t>
                      </a:r>
                      <a:r>
                        <a:rPr kumimoji="1" lang="ja-JP" altLang="en-US" sz="800" b="0" dirty="0">
                          <a:solidFill>
                            <a:schemeClr val="tx1"/>
                          </a:solidFill>
                          <a:latin typeface="Meiryo UI" panose="020B0604030504040204" pitchFamily="50" charset="-128"/>
                          <a:ea typeface="Meiryo UI" panose="020B0604030504040204" pitchFamily="50" charset="-128"/>
                        </a:rPr>
                        <a:t>high temperature </a:t>
                      </a:r>
                      <a:r>
                        <a:rPr kumimoji="1" lang="en-US" altLang="ja-JP" sz="800" b="0" dirty="0">
                          <a:solidFill>
                            <a:schemeClr val="tx1"/>
                          </a:solidFill>
                          <a:latin typeface="Meiryo UI" panose="020B0604030504040204" pitchFamily="50" charset="-128"/>
                          <a:ea typeface="Meiryo UI" panose="020B0604030504040204" pitchFamily="50" charset="-128"/>
                        </a:rPr>
                        <a:t>(</a:t>
                      </a:r>
                      <a:r>
                        <a:rPr kumimoji="1" lang="ja-JP" altLang="en-US" sz="800" b="0" dirty="0">
                          <a:solidFill>
                            <a:schemeClr val="tx1"/>
                          </a:solidFill>
                          <a:latin typeface="Meiryo UI" panose="020B0604030504040204" pitchFamily="50" charset="-128"/>
                          <a:ea typeface="Meiryo UI" panose="020B0604030504040204" pitchFamily="50" charset="-128"/>
                        </a:rPr>
                        <a:t>about </a:t>
                      </a:r>
                      <a:r>
                        <a:rPr kumimoji="1" lang="ja-JP" altLang="en-US" sz="800" b="0" dirty="0">
                          <a:solidFill>
                            <a:schemeClr val="tx1"/>
                          </a:solidFill>
                          <a:latin typeface="Meiryo UI" panose="020B0604030504040204" pitchFamily="50" charset="-128"/>
                          <a:ea typeface="Meiryo UI" panose="020B0604030504040204" pitchFamily="50" charset="-128"/>
                        </a:rPr>
                        <a:t>800°C) and then rapidly cooled in order to </a:t>
                      </a:r>
                      <a:r>
                        <a:rPr kumimoji="1" lang="ja-JP" altLang="en-US" sz="800" b="0" dirty="0">
                          <a:solidFill>
                            <a:schemeClr val="tx1"/>
                          </a:solidFill>
                          <a:latin typeface="Meiryo UI" panose="020B0604030504040204" pitchFamily="50" charset="-128"/>
                          <a:ea typeface="Meiryo UI" panose="020B0604030504040204" pitchFamily="50" charset="-128"/>
                        </a:rPr>
                        <a:t>increase its hardness. </a:t>
                      </a:r>
                      <a:r>
                        <a:rPr kumimoji="1" lang="ja-JP" altLang="en-US" sz="800" b="0" dirty="0">
                          <a:solidFill>
                            <a:schemeClr val="tx1"/>
                          </a:solidFill>
                          <a:latin typeface="Meiryo UI" panose="020B0604030504040204" pitchFamily="50" charset="-128"/>
                          <a:ea typeface="Meiryo UI" panose="020B0604030504040204" pitchFamily="50" charset="-128"/>
                        </a:rPr>
                        <a:t>Depending on the type of coolant, oil quenching</a:t>
                      </a:r>
                      <a:r>
                        <a:rPr kumimoji="1" lang="en-US" altLang="ja-JP" sz="800" b="0" dirty="0">
                          <a:solidFill>
                            <a:schemeClr val="tx1"/>
                          </a:solidFill>
                          <a:latin typeface="Meiryo UI" panose="020B0604030504040204" pitchFamily="50" charset="-128"/>
                          <a:ea typeface="Meiryo UI" panose="020B0604030504040204" pitchFamily="50" charset="-128"/>
                        </a:rPr>
                        <a:t>, </a:t>
                      </a:r>
                      <a:r>
                        <a:rPr kumimoji="1" lang="ja-JP" altLang="en-US" sz="800" b="0" dirty="0">
                          <a:solidFill>
                            <a:schemeClr val="tx1"/>
                          </a:solidFill>
                          <a:latin typeface="Meiryo UI" panose="020B0604030504040204" pitchFamily="50" charset="-128"/>
                          <a:ea typeface="Meiryo UI" panose="020B0604030504040204" pitchFamily="50" charset="-128"/>
                        </a:rPr>
                        <a:t>water quenching</a:t>
                      </a:r>
                      <a:r>
                        <a:rPr kumimoji="1" lang="en-US" altLang="ja-JP" sz="800" b="0" dirty="0">
                          <a:solidFill>
                            <a:schemeClr val="tx1"/>
                          </a:solidFill>
                          <a:latin typeface="Meiryo UI" panose="020B0604030504040204" pitchFamily="50" charset="-128"/>
                          <a:ea typeface="Meiryo UI" panose="020B0604030504040204" pitchFamily="50" charset="-128"/>
                        </a:rPr>
                        <a:t>, </a:t>
                      </a:r>
                      <a:r>
                        <a:rPr kumimoji="1" lang="ja-JP" altLang="en-US" sz="800" b="0" dirty="0">
                          <a:solidFill>
                            <a:schemeClr val="tx1"/>
                          </a:solidFill>
                          <a:latin typeface="Meiryo UI" panose="020B0604030504040204" pitchFamily="50" charset="-128"/>
                          <a:ea typeface="Meiryo UI" panose="020B0604030504040204" pitchFamily="50" charset="-128"/>
                        </a:rPr>
                        <a:t>or spray quenching is used. After quenching, steel is usually tempered to give toughness to over-hardened steel.</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Pure iron cannot be hardened by quenching, but </a:t>
                      </a:r>
                      <a:r>
                        <a:rPr kumimoji="1" lang="ja-JP" altLang="en-US" sz="800" b="0" dirty="0">
                          <a:solidFill>
                            <a:schemeClr val="tx1"/>
                          </a:solidFill>
                          <a:latin typeface="Meiryo UI" panose="020B0604030504040204" pitchFamily="50" charset="-128"/>
                          <a:ea typeface="Meiryo UI" panose="020B0604030504040204" pitchFamily="50" charset="-128"/>
                        </a:rPr>
                        <a:t>iron containing more than </a:t>
                      </a:r>
                      <a:r>
                        <a:rPr kumimoji="1" lang="en-US" altLang="ja-JP" sz="800" b="0" dirty="0">
                          <a:solidFill>
                            <a:schemeClr val="tx1"/>
                          </a:solidFill>
                          <a:latin typeface="Meiryo UI" panose="020B0604030504040204" pitchFamily="50" charset="-128"/>
                          <a:ea typeface="Meiryo UI" panose="020B0604030504040204" pitchFamily="50" charset="-128"/>
                        </a:rPr>
                        <a:t>0.35% </a:t>
                      </a:r>
                      <a:r>
                        <a:rPr kumimoji="1" lang="ja-JP" altLang="en-US" sz="800" b="0" dirty="0">
                          <a:solidFill>
                            <a:schemeClr val="tx1"/>
                          </a:solidFill>
                          <a:latin typeface="Meiryo UI" panose="020B0604030504040204" pitchFamily="50" charset="-128"/>
                          <a:ea typeface="Meiryo UI" panose="020B0604030504040204" pitchFamily="50" charset="-128"/>
                        </a:rPr>
                        <a:t>carbon can be </a:t>
                      </a:r>
                      <a:r>
                        <a:rPr kumimoji="1" lang="ja-JP" altLang="en-US" sz="800" b="0" dirty="0">
                          <a:solidFill>
                            <a:schemeClr val="tx1"/>
                          </a:solidFill>
                          <a:latin typeface="Meiryo UI" panose="020B0604030504040204" pitchFamily="50" charset="-128"/>
                          <a:ea typeface="Meiryo UI" panose="020B0604030504040204" pitchFamily="50" charset="-128"/>
                        </a:rPr>
                        <a:t>hardened.</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7918690"/>
                  </a:ext>
                </a:extLst>
              </a:tr>
              <a:tr h="182549">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temperament</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0260167"/>
                  </a:ext>
                </a:extLst>
              </a:tr>
              <a:tr h="299381">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This is a heat treatment that </a:t>
                      </a:r>
                      <a:r>
                        <a:rPr kumimoji="1" lang="ja-JP" altLang="en-US" sz="800" b="0" dirty="0">
                          <a:solidFill>
                            <a:schemeClr val="tx1"/>
                          </a:solidFill>
                          <a:latin typeface="Meiryo UI" panose="020B0604030504040204" pitchFamily="50" charset="-128"/>
                          <a:ea typeface="Meiryo UI" panose="020B0604030504040204" pitchFamily="50" charset="-128"/>
                        </a:rPr>
                        <a:t>combines quenching and tempering to </a:t>
                      </a:r>
                      <a:r>
                        <a:rPr kumimoji="1" lang="ja-JP" altLang="en-US" sz="800" b="0" dirty="0">
                          <a:solidFill>
                            <a:schemeClr val="tx1"/>
                          </a:solidFill>
                          <a:latin typeface="Meiryo UI" panose="020B0604030504040204" pitchFamily="50" charset="-128"/>
                          <a:ea typeface="Meiryo UI" panose="020B0604030504040204" pitchFamily="50" charset="-128"/>
                        </a:rPr>
                        <a:t>adjust the </a:t>
                      </a:r>
                      <a:r>
                        <a:rPr kumimoji="1" lang="ja-JP" altLang="en-US" sz="800" b="0" dirty="0">
                          <a:solidFill>
                            <a:schemeClr val="tx1"/>
                          </a:solidFill>
                          <a:latin typeface="Meiryo UI" panose="020B0604030504040204" pitchFamily="50" charset="-128"/>
                          <a:ea typeface="Meiryo UI" panose="020B0604030504040204" pitchFamily="50" charset="-128"/>
                        </a:rPr>
                        <a:t>hardness</a:t>
                      </a:r>
                      <a:r>
                        <a:rPr kumimoji="1" lang="en-US" altLang="ja-JP" sz="800" b="0" dirty="0">
                          <a:solidFill>
                            <a:schemeClr val="tx1"/>
                          </a:solidFill>
                          <a:latin typeface="Meiryo UI" panose="020B0604030504040204" pitchFamily="50" charset="-128"/>
                          <a:ea typeface="Meiryo UI" panose="020B0604030504040204" pitchFamily="50" charset="-128"/>
                        </a:rPr>
                        <a:t>, </a:t>
                      </a:r>
                      <a:r>
                        <a:rPr kumimoji="1" lang="ja-JP" altLang="en-US" sz="800" b="0" dirty="0">
                          <a:solidFill>
                            <a:schemeClr val="tx1"/>
                          </a:solidFill>
                          <a:latin typeface="Meiryo UI" panose="020B0604030504040204" pitchFamily="50" charset="-128"/>
                          <a:ea typeface="Meiryo UI" panose="020B0604030504040204" pitchFamily="50" charset="-128"/>
                        </a:rPr>
                        <a:t>strength</a:t>
                      </a:r>
                      <a:r>
                        <a:rPr kumimoji="1" lang="en-US" altLang="ja-JP" sz="800" b="0" dirty="0">
                          <a:solidFill>
                            <a:schemeClr val="tx1"/>
                          </a:solidFill>
                          <a:latin typeface="Meiryo UI" panose="020B0604030504040204" pitchFamily="50" charset="-128"/>
                          <a:ea typeface="Meiryo UI" panose="020B0604030504040204" pitchFamily="50" charset="-128"/>
                        </a:rPr>
                        <a:t>, and </a:t>
                      </a:r>
                      <a:r>
                        <a:rPr kumimoji="1" lang="ja-JP" altLang="en-US" sz="800" b="0" dirty="0">
                          <a:solidFill>
                            <a:schemeClr val="tx1"/>
                          </a:solidFill>
                          <a:latin typeface="Meiryo UI" panose="020B0604030504040204" pitchFamily="50" charset="-128"/>
                          <a:ea typeface="Meiryo UI" panose="020B0604030504040204" pitchFamily="50" charset="-128"/>
                        </a:rPr>
                        <a:t>toughness </a:t>
                      </a:r>
                      <a:r>
                        <a:rPr kumimoji="1" lang="ja-JP" altLang="en-US" sz="800" b="0" dirty="0">
                          <a:solidFill>
                            <a:schemeClr val="tx1"/>
                          </a:solidFill>
                          <a:latin typeface="Meiryo UI" panose="020B0604030504040204" pitchFamily="50" charset="-128"/>
                          <a:ea typeface="Meiryo UI" panose="020B0604030504040204" pitchFamily="50" charset="-128"/>
                        </a:rPr>
                        <a:t>of steel.</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After tempering, the product is machined, so the hardness is not as high as quenching.</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918956"/>
                  </a:ext>
                </a:extLst>
              </a:tr>
            </a:tbl>
          </a:graphicData>
        </a:graphic>
      </p:graphicFrame>
      <p:graphicFrame>
        <p:nvGraphicFramePr>
          <p:cNvPr id="13" name="表 12">
            <a:extLst>
              <a:ext uri="{FF2B5EF4-FFF2-40B4-BE49-F238E27FC236}">
                <a16:creationId xmlns:a16="http://schemas.microsoft.com/office/drawing/2014/main" id="{7E38F72F-934B-44F4-83F2-59F62218F4AC}"/>
              </a:ext>
            </a:extLst>
          </p:cNvPr>
          <p:cNvGraphicFramePr>
            <a:graphicFrameLocks noGrp="1"/>
          </p:cNvGraphicFramePr>
          <p:nvPr>
            <p:extLst>
              <p:ext uri="{D42A27DB-BD31-4B8C-83A1-F6EECF244321}">
                <p14:modId xmlns:p14="http://schemas.microsoft.com/office/powerpoint/2010/main" val="2573698573"/>
              </p:ext>
            </p:extLst>
          </p:nvPr>
        </p:nvGraphicFramePr>
        <p:xfrm>
          <a:off x="4509352" y="2126624"/>
          <a:ext cx="4401000" cy="2103120"/>
        </p:xfrm>
        <a:graphic>
          <a:graphicData uri="http://schemas.openxmlformats.org/drawingml/2006/table">
            <a:tbl>
              <a:tblPr firstRow="1" bandRow="1">
                <a:tableStyleId>{5C22544A-7EE6-4342-B048-85BDC9FD1C3A}</a:tableStyleId>
              </a:tblPr>
              <a:tblGrid>
                <a:gridCol w="4401000">
                  <a:extLst>
                    <a:ext uri="{9D8B030D-6E8A-4147-A177-3AD203B41FA5}">
                      <a16:colId xmlns:a16="http://schemas.microsoft.com/office/drawing/2014/main" val="3462743255"/>
                    </a:ext>
                  </a:extLst>
                </a:gridCol>
              </a:tblGrid>
              <a:tr h="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High-frequency quenching</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3165711"/>
                  </a:ext>
                </a:extLst>
              </a:tr>
              <a:tr h="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Steel containing more than </a:t>
                      </a:r>
                      <a:r>
                        <a:rPr kumimoji="1" lang="en-US" altLang="ja-JP" sz="800" b="0" dirty="0">
                          <a:solidFill>
                            <a:schemeClr val="tx1"/>
                          </a:solidFill>
                          <a:latin typeface="Meiryo UI" panose="020B0604030504040204" pitchFamily="50" charset="-128"/>
                          <a:ea typeface="Meiryo UI" panose="020B0604030504040204" pitchFamily="50" charset="-128"/>
                        </a:rPr>
                        <a:t>0.35% </a:t>
                      </a:r>
                      <a:r>
                        <a:rPr kumimoji="1" lang="ja-JP" altLang="en-US" sz="800" b="0" dirty="0">
                          <a:solidFill>
                            <a:schemeClr val="tx1"/>
                          </a:solidFill>
                          <a:latin typeface="Meiryo UI" panose="020B0604030504040204" pitchFamily="50" charset="-128"/>
                          <a:ea typeface="Meiryo UI" panose="020B0604030504040204" pitchFamily="50" charset="-128"/>
                        </a:rPr>
                        <a:t>carbon, </a:t>
                      </a:r>
                      <a:r>
                        <a:rPr kumimoji="1" lang="ja-JP" altLang="en-US" sz="800" b="0" dirty="0" err="1">
                          <a:solidFill>
                            <a:schemeClr val="tx1"/>
                          </a:solidFill>
                          <a:latin typeface="Meiryo UI" panose="020B0604030504040204" pitchFamily="50" charset="-128"/>
                          <a:ea typeface="Meiryo UI" panose="020B0604030504040204" pitchFamily="50" charset="-128"/>
                        </a:rPr>
                        <a:t>such as </a:t>
                      </a:r>
                      <a:r>
                        <a:rPr kumimoji="1" lang="en-US" altLang="ja-JP" sz="800" b="0" dirty="0">
                          <a:solidFill>
                            <a:schemeClr val="tx1"/>
                          </a:solidFill>
                          <a:latin typeface="Meiryo UI" panose="020B0604030504040204" pitchFamily="50" charset="-128"/>
                          <a:ea typeface="Meiryo UI" panose="020B0604030504040204" pitchFamily="50" charset="-128"/>
                        </a:rPr>
                        <a:t>S45C </a:t>
                      </a:r>
                      <a:r>
                        <a:rPr kumimoji="1" lang="ja-JP" altLang="en-US" sz="800" b="0" dirty="0">
                          <a:solidFill>
                            <a:schemeClr val="tx1"/>
                          </a:solidFill>
                          <a:latin typeface="Meiryo UI" panose="020B0604030504040204" pitchFamily="50" charset="-128"/>
                          <a:ea typeface="Meiryo UI" panose="020B0604030504040204" pitchFamily="50" charset="-128"/>
                        </a:rPr>
                        <a:t>or </a:t>
                      </a:r>
                      <a:r>
                        <a:rPr kumimoji="1" lang="en-US" altLang="ja-JP" sz="800" b="0" dirty="0">
                          <a:solidFill>
                            <a:schemeClr val="tx1"/>
                          </a:solidFill>
                          <a:latin typeface="Meiryo UI" panose="020B0604030504040204" pitchFamily="50" charset="-128"/>
                          <a:ea typeface="Meiryo UI" panose="020B0604030504040204" pitchFamily="50" charset="-128"/>
                        </a:rPr>
                        <a:t>SCM440 </a:t>
                      </a:r>
                      <a:r>
                        <a:rPr kumimoji="1" lang="ja-JP" altLang="en-US" sz="800" b="0" dirty="0">
                          <a:solidFill>
                            <a:schemeClr val="tx1"/>
                          </a:solidFill>
                          <a:latin typeface="Meiryo UI" panose="020B0604030504040204" pitchFamily="50" charset="-128"/>
                          <a:ea typeface="Meiryo UI" panose="020B0604030504040204" pitchFamily="50" charset="-128"/>
                        </a:rPr>
                        <a:t>(steel)</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Quenching method to harden the surface of</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In the case of induction hardening of gears, even though the tooth surface and the tooth tip can be made hard, it is not possible to achieve the same level of hardness.</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It may not be possible to make the bottom of the tooth harder. Hardness is lower than when carburized and quenched.</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High-frequency quenching reduces gear precision.</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Gear grinding is used to make high-precision gears.</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7918690"/>
                  </a:ext>
                </a:extLst>
              </a:tr>
              <a:tr h="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Carburized quenching</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0260167"/>
                  </a:ext>
                </a:extLst>
              </a:tr>
              <a:tr h="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Carbon is soaked into the surface of low carbon steel to create a high carbon state, and only the surface</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It is a heat treatment to harden</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The surface soaked with carbon becomes extra hard. Core (</a:t>
                      </a:r>
                      <a:r>
                        <a:rPr kumimoji="1" lang="en-US" altLang="ja-JP" sz="800" b="0" dirty="0">
                          <a:solidFill>
                            <a:schemeClr val="tx1"/>
                          </a:solidFill>
                          <a:latin typeface="Meiryo UI" panose="020B0604030504040204" pitchFamily="50" charset="-128"/>
                          <a:ea typeface="Meiryo UI" panose="020B0604030504040204" pitchFamily="50" charset="-128"/>
                        </a:rPr>
                        <a:t>C=0.15% </a:t>
                      </a:r>
                      <a:r>
                        <a:rPr kumimoji="1" lang="ja-JP" altLang="en-US" sz="800" b="0" dirty="0">
                          <a:solidFill>
                            <a:schemeClr val="tx1"/>
                          </a:solidFill>
                          <a:latin typeface="Meiryo UI" panose="020B0604030504040204" pitchFamily="50" charset="-128"/>
                          <a:ea typeface="Meiryo UI" panose="020B0604030504040204" pitchFamily="50" charset="-128"/>
                        </a:rPr>
                        <a:t>low carbon)</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It will also harden to some extent, but not as much as the surface.</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Carburized and quenched gears are deformed (dimension plus) and distorted, and their accuracy is</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It will be about the first grade worse.</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Gear grinding is necessary to increase the precision of gears.</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918956"/>
                  </a:ext>
                </a:extLst>
              </a:tr>
            </a:tbl>
          </a:graphicData>
        </a:graphic>
      </p:graphicFrame>
      <p:pic>
        <p:nvPicPr>
          <p:cNvPr id="14" name="図 13">
            <a:extLst>
              <a:ext uri="{FF2B5EF4-FFF2-40B4-BE49-F238E27FC236}">
                <a16:creationId xmlns:a16="http://schemas.microsoft.com/office/drawing/2014/main" id="{3D417A6E-1557-4F13-B3DB-284E0FE5B44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146838" y="2762441"/>
            <a:ext cx="809173" cy="594529"/>
          </a:xfrm>
          <a:prstGeom prst="rect">
            <a:avLst/>
          </a:prstGeom>
        </p:spPr>
      </p:pic>
      <p:graphicFrame>
        <p:nvGraphicFramePr>
          <p:cNvPr id="16" name="表 15">
            <a:extLst>
              <a:ext uri="{FF2B5EF4-FFF2-40B4-BE49-F238E27FC236}">
                <a16:creationId xmlns:a16="http://schemas.microsoft.com/office/drawing/2014/main" id="{5771A996-D083-4C3B-A416-1A70C31C786B}"/>
              </a:ext>
            </a:extLst>
          </p:cNvPr>
          <p:cNvGraphicFramePr>
            <a:graphicFrameLocks noGrp="1"/>
          </p:cNvGraphicFramePr>
          <p:nvPr>
            <p:extLst>
              <p:ext uri="{D42A27DB-BD31-4B8C-83A1-F6EECF244321}">
                <p14:modId xmlns:p14="http://schemas.microsoft.com/office/powerpoint/2010/main" val="972237092"/>
              </p:ext>
            </p:extLst>
          </p:nvPr>
        </p:nvGraphicFramePr>
        <p:xfrm>
          <a:off x="4519822" y="4280873"/>
          <a:ext cx="4572000" cy="648233"/>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462743255"/>
                    </a:ext>
                  </a:extLst>
                </a:gridCol>
              </a:tblGrid>
              <a:tr h="188595">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nitriding</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3165711"/>
                  </a:ext>
                </a:extLst>
              </a:tr>
              <a:tr h="457733">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This is a heat treatment in which nitrogen diffuses into the surface of the steel to make the surface harder. If the steel contains aluminum, chromium, or molybdenum, it is easily nitrided and becomes hard. A typical nitriding steel is </a:t>
                      </a:r>
                      <a:r>
                        <a:rPr kumimoji="1" lang="en-US" altLang="ja-JP" sz="800" b="0" dirty="0">
                          <a:solidFill>
                            <a:schemeClr val="tx1"/>
                          </a:solidFill>
                          <a:latin typeface="Meiryo UI" panose="020B0604030504040204" pitchFamily="50" charset="-128"/>
                          <a:ea typeface="Meiryo UI" panose="020B0604030504040204" pitchFamily="50" charset="-128"/>
                        </a:rPr>
                        <a:t>SACM645 </a:t>
                      </a:r>
                      <a:r>
                        <a:rPr kumimoji="1" lang="ja-JP" altLang="en-US" sz="800" b="0" dirty="0">
                          <a:solidFill>
                            <a:schemeClr val="tx1"/>
                          </a:solidFill>
                          <a:latin typeface="Meiryo UI" panose="020B0604030504040204" pitchFamily="50" charset="-128"/>
                          <a:ea typeface="Meiryo UI" panose="020B0604030504040204" pitchFamily="50" charset="-128"/>
                        </a:rPr>
                        <a:t>(Aluminum Chromium Molybdenum Steel).</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7918690"/>
                  </a:ext>
                </a:extLst>
              </a:tr>
            </a:tbl>
          </a:graphicData>
        </a:graphic>
      </p:graphicFrame>
      <p:pic>
        <p:nvPicPr>
          <p:cNvPr id="17" name="図 16">
            <a:extLst>
              <a:ext uri="{FF2B5EF4-FFF2-40B4-BE49-F238E27FC236}">
                <a16:creationId xmlns:a16="http://schemas.microsoft.com/office/drawing/2014/main" id="{49262BA1-663E-45EA-AD52-EF581AAF4E6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330948" y="3378842"/>
            <a:ext cx="943856" cy="524813"/>
          </a:xfrm>
          <a:prstGeom prst="rect">
            <a:avLst/>
          </a:prstGeom>
        </p:spPr>
      </p:pic>
      <p:sp>
        <p:nvSpPr>
          <p:cNvPr id="18" name="四角形: 角を丸くする 17">
            <a:extLst>
              <a:ext uri="{FF2B5EF4-FFF2-40B4-BE49-F238E27FC236}">
                <a16:creationId xmlns:a16="http://schemas.microsoft.com/office/drawing/2014/main" id="{CCC9EC3F-47C6-4065-89A0-16D9C580B8F4}"/>
              </a:ext>
            </a:extLst>
          </p:cNvPr>
          <p:cNvSpPr/>
          <p:nvPr/>
        </p:nvSpPr>
        <p:spPr>
          <a:xfrm>
            <a:off x="8352420" y="2517745"/>
            <a:ext cx="108012" cy="2702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9" name="四角形: 角を丸くする 18">
            <a:extLst>
              <a:ext uri="{FF2B5EF4-FFF2-40B4-BE49-F238E27FC236}">
                <a16:creationId xmlns:a16="http://schemas.microsoft.com/office/drawing/2014/main" id="{1943FC9B-0393-406E-B016-173A657AAFEA}"/>
              </a:ext>
            </a:extLst>
          </p:cNvPr>
          <p:cNvSpPr/>
          <p:nvPr/>
        </p:nvSpPr>
        <p:spPr>
          <a:xfrm>
            <a:off x="8347153" y="3952881"/>
            <a:ext cx="82157" cy="1095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20" name="図 19">
            <a:extLst>
              <a:ext uri="{FF2B5EF4-FFF2-40B4-BE49-F238E27FC236}">
                <a16:creationId xmlns:a16="http://schemas.microsoft.com/office/drawing/2014/main" id="{C9E4E803-3152-47A5-AF62-1F7B8B046CE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146838" y="1545397"/>
            <a:ext cx="844259" cy="1000204"/>
          </a:xfrm>
          <a:prstGeom prst="rect">
            <a:avLst/>
          </a:prstGeom>
        </p:spPr>
      </p:pic>
      <p:pic>
        <p:nvPicPr>
          <p:cNvPr id="15" name="図 14">
            <a:extLst>
              <a:ext uri="{FF2B5EF4-FFF2-40B4-BE49-F238E27FC236}">
                <a16:creationId xmlns:a16="http://schemas.microsoft.com/office/drawing/2014/main" id="{3DE0F637-425D-421A-BD8B-8B3AB3D5761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283634" y="3457765"/>
            <a:ext cx="839405" cy="825257"/>
          </a:xfrm>
          <a:prstGeom prst="rect">
            <a:avLst/>
          </a:prstGeom>
        </p:spPr>
      </p:pic>
      <p:pic>
        <p:nvPicPr>
          <p:cNvPr id="21" name="図 20">
            <a:extLst>
              <a:ext uri="{FF2B5EF4-FFF2-40B4-BE49-F238E27FC236}">
                <a16:creationId xmlns:a16="http://schemas.microsoft.com/office/drawing/2014/main" id="{B7C9F66D-C059-46DF-8341-11A8F4A28F42}"/>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9330948" y="2760861"/>
            <a:ext cx="796847" cy="557195"/>
          </a:xfrm>
          <a:prstGeom prst="rect">
            <a:avLst/>
          </a:prstGeom>
        </p:spPr>
      </p:pic>
      <p:pic>
        <p:nvPicPr>
          <p:cNvPr id="23" name="図 22">
            <a:extLst>
              <a:ext uri="{FF2B5EF4-FFF2-40B4-BE49-F238E27FC236}">
                <a16:creationId xmlns:a16="http://schemas.microsoft.com/office/drawing/2014/main" id="{2E775F72-E6B2-4AAE-8B58-C2668FBF7159}"/>
              </a:ext>
            </a:extLst>
          </p:cNvPr>
          <p:cNvPicPr>
            <a:picLocks noChangeAspect="1"/>
          </p:cNvPicPr>
          <p:nvPr/>
        </p:nvPicPr>
        <p:blipFill>
          <a:blip r:embed="rId8"/>
          <a:stretch>
            <a:fillRect/>
          </a:stretch>
        </p:blipFill>
        <p:spPr>
          <a:xfrm>
            <a:off x="7831050" y="1495854"/>
            <a:ext cx="1258763" cy="1051357"/>
          </a:xfrm>
          <a:prstGeom prst="rect">
            <a:avLst/>
          </a:prstGeom>
        </p:spPr>
      </p:pic>
      <p:graphicFrame>
        <p:nvGraphicFramePr>
          <p:cNvPr id="25" name="表 24">
            <a:extLst>
              <a:ext uri="{FF2B5EF4-FFF2-40B4-BE49-F238E27FC236}">
                <a16:creationId xmlns:a16="http://schemas.microsoft.com/office/drawing/2014/main" id="{89BBEE84-A8C2-42C2-B036-C1D019867BF6}"/>
              </a:ext>
            </a:extLst>
          </p:cNvPr>
          <p:cNvGraphicFramePr>
            <a:graphicFrameLocks noGrp="1"/>
          </p:cNvGraphicFramePr>
          <p:nvPr>
            <p:extLst>
              <p:ext uri="{D42A27DB-BD31-4B8C-83A1-F6EECF244321}">
                <p14:modId xmlns:p14="http://schemas.microsoft.com/office/powerpoint/2010/main" val="2979225123"/>
              </p:ext>
            </p:extLst>
          </p:nvPr>
        </p:nvGraphicFramePr>
        <p:xfrm>
          <a:off x="9305710" y="785761"/>
          <a:ext cx="1728000" cy="1005840"/>
        </p:xfrm>
        <a:graphic>
          <a:graphicData uri="http://schemas.openxmlformats.org/drawingml/2006/table">
            <a:tbl>
              <a:tblPr firstRow="1" bandRow="1">
                <a:tableStyleId>{5C22544A-7EE6-4342-B048-85BDC9FD1C3A}</a:tableStyleId>
              </a:tblPr>
              <a:tblGrid>
                <a:gridCol w="792000">
                  <a:extLst>
                    <a:ext uri="{9D8B030D-6E8A-4147-A177-3AD203B41FA5}">
                      <a16:colId xmlns:a16="http://schemas.microsoft.com/office/drawing/2014/main" val="3604136708"/>
                    </a:ext>
                  </a:extLst>
                </a:gridCol>
                <a:gridCol w="936000">
                  <a:extLst>
                    <a:ext uri="{9D8B030D-6E8A-4147-A177-3AD203B41FA5}">
                      <a16:colId xmlns:a16="http://schemas.microsoft.com/office/drawing/2014/main" val="168172301"/>
                    </a:ext>
                  </a:extLst>
                </a:gridCol>
              </a:tblGrid>
              <a:tr h="0">
                <a:tc gridSpan="2">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General heat treatment and hardness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81872887"/>
                  </a:ext>
                </a:extLst>
              </a:tr>
              <a:tr h="0">
                <a:tc>
                  <a:txBody>
                    <a:bodyPr/>
                    <a:lstStyle/>
                    <a:p>
                      <a:r>
                        <a:rPr kumimoji="1" lang="ja-JP" altLang="en-US" sz="700" dirty="0">
                          <a:latin typeface="Meiryo UI" panose="020B0604030504040204" pitchFamily="50" charset="-128"/>
                          <a:ea typeface="Meiryo UI" panose="020B0604030504040204" pitchFamily="50" charset="-128"/>
                        </a:rPr>
                        <a:t>Heat treatment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kumimoji="1" lang="ja-JP" altLang="en-US" sz="700" dirty="0">
                          <a:latin typeface="Meiryo UI" panose="020B0604030504040204" pitchFamily="50" charset="-128"/>
                          <a:ea typeface="Meiryo UI" panose="020B0604030504040204" pitchFamily="50" charset="-128"/>
                        </a:rPr>
                        <a:t>Hardness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024052460"/>
                  </a:ext>
                </a:extLst>
              </a:tr>
              <a:tr h="0">
                <a:tc>
                  <a:txBody>
                    <a:bodyPr/>
                    <a:lstStyle/>
                    <a:p>
                      <a:r>
                        <a:rPr kumimoji="1" lang="ja-JP" altLang="en-US" sz="700" dirty="0">
                          <a:latin typeface="Meiryo UI" panose="020B0604030504040204" pitchFamily="50" charset="-128"/>
                          <a:ea typeface="Meiryo UI" panose="020B0604030504040204" pitchFamily="50" charset="-128"/>
                        </a:rPr>
                        <a:t>None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kumimoji="1" lang="en-US" altLang="ja-JP" sz="700" dirty="0">
                          <a:latin typeface="Meiryo UI" panose="020B0604030504040204" pitchFamily="50" charset="-128"/>
                          <a:ea typeface="Meiryo UI" panose="020B0604030504040204" pitchFamily="50" charset="-128"/>
                        </a:rPr>
                        <a:t>194HB </a:t>
                      </a:r>
                      <a:r>
                        <a:rPr kumimoji="1" lang="ja-JP" altLang="en-US" sz="700" dirty="0">
                          <a:latin typeface="Meiryo UI" panose="020B0604030504040204" pitchFamily="50" charset="-128"/>
                          <a:ea typeface="Meiryo UI" panose="020B0604030504040204" pitchFamily="50" charset="-128"/>
                        </a:rPr>
                        <a:t>or less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887703473"/>
                  </a:ext>
                </a:extLst>
              </a:tr>
              <a:tr h="0">
                <a:tc>
                  <a:txBody>
                    <a:bodyPr/>
                    <a:lstStyle/>
                    <a:p>
                      <a:r>
                        <a:rPr kumimoji="1" lang="ja-JP" altLang="en-US" sz="700" dirty="0">
                          <a:latin typeface="Meiryo UI" panose="020B0604030504040204" pitchFamily="50" charset="-128"/>
                          <a:ea typeface="Meiryo UI" panose="020B0604030504040204" pitchFamily="50" charset="-128"/>
                        </a:rPr>
                        <a:t>brutal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kumimoji="1" lang="en-US" altLang="ja-JP" sz="700" dirty="0">
                          <a:latin typeface="Meiryo UI" panose="020B0604030504040204" pitchFamily="50" charset="-128"/>
                          <a:ea typeface="Meiryo UI" panose="020B0604030504040204" pitchFamily="50" charset="-128"/>
                        </a:rPr>
                        <a:t>200-270HB</a:t>
                      </a:r>
                      <a:endParaRPr kumimoji="1" lang="ja-JP" altLang="en-US" sz="7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879608401"/>
                  </a:ext>
                </a:extLst>
              </a:tr>
              <a:tr h="0">
                <a:tc>
                  <a:txBody>
                    <a:bodyPr/>
                    <a:lstStyle/>
                    <a:p>
                      <a:r>
                        <a:rPr kumimoji="1" lang="ja-JP" altLang="en-US" sz="700" dirty="0">
                          <a:latin typeface="Meiryo UI" panose="020B0604030504040204" pitchFamily="50" charset="-128"/>
                          <a:ea typeface="Meiryo UI" panose="020B0604030504040204" pitchFamily="50" charset="-128"/>
                        </a:rPr>
                        <a:t>High-frequency quenching</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kumimoji="1" lang="en-US" altLang="ja-JP" sz="700" dirty="0">
                          <a:latin typeface="Meiryo UI" panose="020B0604030504040204" pitchFamily="50" charset="-128"/>
                          <a:ea typeface="Meiryo UI" panose="020B0604030504040204" pitchFamily="50" charset="-128"/>
                        </a:rPr>
                        <a:t>50 </a:t>
                      </a:r>
                      <a:r>
                        <a:rPr kumimoji="1" lang="ja-JP" altLang="en-US" sz="700" dirty="0">
                          <a:latin typeface="Meiryo UI" panose="020B0604030504040204" pitchFamily="50" charset="-128"/>
                          <a:ea typeface="Meiryo UI" panose="020B0604030504040204" pitchFamily="50" charset="-128"/>
                        </a:rPr>
                        <a:t>to </a:t>
                      </a:r>
                      <a:r>
                        <a:rPr kumimoji="1" lang="en-US" altLang="ja-JP" sz="700" dirty="0">
                          <a:latin typeface="Meiryo UI" panose="020B0604030504040204" pitchFamily="50" charset="-128"/>
                          <a:ea typeface="Meiryo UI" panose="020B0604030504040204" pitchFamily="50" charset="-128"/>
                        </a:rPr>
                        <a:t>60 HRC</a:t>
                      </a:r>
                      <a:endParaRPr kumimoji="1" lang="ja-JP" altLang="en-US" sz="7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930166726"/>
                  </a:ext>
                </a:extLst>
              </a:tr>
            </a:tbl>
          </a:graphicData>
        </a:graphic>
      </p:graphicFrame>
      <p:graphicFrame>
        <p:nvGraphicFramePr>
          <p:cNvPr id="26" name="表 25">
            <a:extLst>
              <a:ext uri="{FF2B5EF4-FFF2-40B4-BE49-F238E27FC236}">
                <a16:creationId xmlns:a16="http://schemas.microsoft.com/office/drawing/2014/main" id="{81C7DA24-4655-4BD7-807D-5D67EE036406}"/>
              </a:ext>
            </a:extLst>
          </p:cNvPr>
          <p:cNvGraphicFramePr>
            <a:graphicFrameLocks noGrp="1"/>
          </p:cNvGraphicFramePr>
          <p:nvPr>
            <p:extLst>
              <p:ext uri="{D42A27DB-BD31-4B8C-83A1-F6EECF244321}">
                <p14:modId xmlns:p14="http://schemas.microsoft.com/office/powerpoint/2010/main" val="4220431893"/>
              </p:ext>
            </p:extLst>
          </p:nvPr>
        </p:nvGraphicFramePr>
        <p:xfrm>
          <a:off x="9306885" y="1891670"/>
          <a:ext cx="1728000" cy="807720"/>
        </p:xfrm>
        <a:graphic>
          <a:graphicData uri="http://schemas.openxmlformats.org/drawingml/2006/table">
            <a:tbl>
              <a:tblPr firstRow="1" bandRow="1">
                <a:tableStyleId>{5C22544A-7EE6-4342-B048-85BDC9FD1C3A}</a:tableStyleId>
              </a:tblPr>
              <a:tblGrid>
                <a:gridCol w="792000">
                  <a:extLst>
                    <a:ext uri="{9D8B030D-6E8A-4147-A177-3AD203B41FA5}">
                      <a16:colId xmlns:a16="http://schemas.microsoft.com/office/drawing/2014/main" val="3604136708"/>
                    </a:ext>
                  </a:extLst>
                </a:gridCol>
                <a:gridCol w="936000">
                  <a:extLst>
                    <a:ext uri="{9D8B030D-6E8A-4147-A177-3AD203B41FA5}">
                      <a16:colId xmlns:a16="http://schemas.microsoft.com/office/drawing/2014/main" val="168172301"/>
                    </a:ext>
                  </a:extLst>
                </a:gridCol>
              </a:tblGrid>
              <a:tr h="0">
                <a:tc gridSpan="2">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General heat treatment and hardness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81872887"/>
                  </a:ext>
                </a:extLst>
              </a:tr>
              <a:tr h="0">
                <a:tc>
                  <a:txBody>
                    <a:bodyPr/>
                    <a:lstStyle/>
                    <a:p>
                      <a:r>
                        <a:rPr kumimoji="1" lang="ja-JP" altLang="en-US" sz="700" dirty="0">
                          <a:latin typeface="Meiryo UI" panose="020B0604030504040204" pitchFamily="50" charset="-128"/>
                          <a:ea typeface="Meiryo UI" panose="020B0604030504040204" pitchFamily="50" charset="-128"/>
                        </a:rPr>
                        <a:t>Heat treatment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ja-JP" altLang="en-US" sz="700" dirty="0">
                          <a:latin typeface="Meiryo UI" panose="020B0604030504040204" pitchFamily="50" charset="-128"/>
                          <a:ea typeface="Meiryo UI" panose="020B0604030504040204" pitchFamily="50" charset="-128"/>
                        </a:rPr>
                        <a:t>Hardness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24052460"/>
                  </a:ext>
                </a:extLst>
              </a:tr>
              <a:tr h="0">
                <a:tc>
                  <a:txBody>
                    <a:bodyPr/>
                    <a:lstStyle/>
                    <a:p>
                      <a:r>
                        <a:rPr kumimoji="1" lang="ja-JP" altLang="en-US" sz="700" dirty="0">
                          <a:latin typeface="Meiryo UI" panose="020B0604030504040204" pitchFamily="50" charset="-128"/>
                          <a:ea typeface="Meiryo UI" panose="020B0604030504040204" pitchFamily="50" charset="-128"/>
                        </a:rPr>
                        <a:t>brutal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en-US" altLang="ja-JP" sz="700" dirty="0">
                          <a:latin typeface="Meiryo UI" panose="020B0604030504040204" pitchFamily="50" charset="-128"/>
                          <a:ea typeface="Meiryo UI" panose="020B0604030504040204" pitchFamily="50" charset="-128"/>
                        </a:rPr>
                        <a:t>225-285HB</a:t>
                      </a:r>
                      <a:endParaRPr kumimoji="1" lang="ja-JP" altLang="en-US" sz="7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79608401"/>
                  </a:ext>
                </a:extLst>
              </a:tr>
              <a:tr h="0">
                <a:tc>
                  <a:txBody>
                    <a:bodyPr/>
                    <a:lstStyle/>
                    <a:p>
                      <a:r>
                        <a:rPr kumimoji="1" lang="ja-JP" altLang="en-US" sz="700" dirty="0">
                          <a:latin typeface="Meiryo UI" panose="020B0604030504040204" pitchFamily="50" charset="-128"/>
                          <a:ea typeface="Meiryo UI" panose="020B0604030504040204" pitchFamily="50" charset="-128"/>
                        </a:rPr>
                        <a:t>High-frequency quenching</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en-US" altLang="ja-JP" sz="700" dirty="0">
                          <a:latin typeface="Meiryo UI" panose="020B0604030504040204" pitchFamily="50" charset="-128"/>
                          <a:ea typeface="Meiryo UI" panose="020B0604030504040204" pitchFamily="50" charset="-128"/>
                        </a:rPr>
                        <a:t>50 </a:t>
                      </a:r>
                      <a:r>
                        <a:rPr kumimoji="1" lang="ja-JP" altLang="en-US" sz="700" dirty="0">
                          <a:latin typeface="Meiryo UI" panose="020B0604030504040204" pitchFamily="50" charset="-128"/>
                          <a:ea typeface="Meiryo UI" panose="020B0604030504040204" pitchFamily="50" charset="-128"/>
                        </a:rPr>
                        <a:t>to </a:t>
                      </a:r>
                      <a:r>
                        <a:rPr kumimoji="1" lang="en-US" altLang="ja-JP" sz="700" dirty="0">
                          <a:latin typeface="Meiryo UI" panose="020B0604030504040204" pitchFamily="50" charset="-128"/>
                          <a:ea typeface="Meiryo UI" panose="020B0604030504040204" pitchFamily="50" charset="-128"/>
                        </a:rPr>
                        <a:t>60 HRC</a:t>
                      </a:r>
                      <a:endParaRPr kumimoji="1" lang="ja-JP" altLang="en-US" sz="7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30166726"/>
                  </a:ext>
                </a:extLst>
              </a:tr>
            </a:tbl>
          </a:graphicData>
        </a:graphic>
      </p:graphicFrame>
      <p:pic>
        <p:nvPicPr>
          <p:cNvPr id="2" name="図 1">
            <a:extLst>
              <a:ext uri="{FF2B5EF4-FFF2-40B4-BE49-F238E27FC236}">
                <a16:creationId xmlns:a16="http://schemas.microsoft.com/office/drawing/2014/main" id="{4F1E1349-A750-4D50-8150-C6A70DBE390F}"/>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7541537" y="3688339"/>
            <a:ext cx="647361" cy="795714"/>
          </a:xfrm>
          <a:prstGeom prst="rect">
            <a:avLst/>
          </a:prstGeom>
        </p:spPr>
      </p:pic>
      <p:pic>
        <p:nvPicPr>
          <p:cNvPr id="24" name="図 23">
            <a:extLst>
              <a:ext uri="{FF2B5EF4-FFF2-40B4-BE49-F238E27FC236}">
                <a16:creationId xmlns:a16="http://schemas.microsoft.com/office/drawing/2014/main" id="{14C0E454-625F-4420-B165-C8B16F5BF88F}"/>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199589" y="3465153"/>
            <a:ext cx="861393" cy="804121"/>
          </a:xfrm>
          <a:prstGeom prst="rect">
            <a:avLst/>
          </a:prstGeom>
        </p:spPr>
      </p:pic>
    </p:spTree>
    <p:extLst>
      <p:ext uri="{BB962C8B-B14F-4D97-AF65-F5344CB8AC3E}">
        <p14:creationId xmlns:p14="http://schemas.microsoft.com/office/powerpoint/2010/main" val="1276314985"/>
      </p:ext>
    </p:extLst>
  </p:cSld>
  <p:clrMapOvr>
    <a:masterClrMapping/>
  </p:clrMapOvr>
</p:sld>
</file>

<file path=ppt/slides/slide1113.xml><?xml version="1.0" encoding="utf-8"?>
<p:sld xmlns:a16="http://schemas.microsoft.com/office/drawing/2014/main" xmlns:p14="http://schemas.microsoft.com/office/powerpoint/2010/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Surface treatment of gears</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11</a:t>
            </a:fld>
            <a:endParaRPr kumimoji="1" lang="ja-JP" altLang="en-US" dirty="0"/>
          </a:p>
        </p:txBody>
      </p:sp>
      <p:graphicFrame>
        <p:nvGraphicFramePr>
          <p:cNvPr id="6" name="表 5">
            <a:extLst>
              <a:ext uri="{FF2B5EF4-FFF2-40B4-BE49-F238E27FC236}">
                <a16:creationId xmlns:a16="http://schemas.microsoft.com/office/drawing/2014/main" id="{D37BA535-C00E-4271-B695-02C9BBEEA307}"/>
              </a:ext>
            </a:extLst>
          </p:cNvPr>
          <p:cNvGraphicFramePr>
            <a:graphicFrameLocks noGrp="1"/>
          </p:cNvGraphicFramePr>
          <p:nvPr>
            <p:extLst>
              <p:ext uri="{D42A27DB-BD31-4B8C-83A1-F6EECF244321}">
                <p14:modId xmlns:p14="http://schemas.microsoft.com/office/powerpoint/2010/main" val="4073380763"/>
              </p:ext>
            </p:extLst>
          </p:nvPr>
        </p:nvGraphicFramePr>
        <p:xfrm>
          <a:off x="17707" y="1308997"/>
          <a:ext cx="4860000" cy="3270180"/>
        </p:xfrm>
        <a:graphic>
          <a:graphicData uri="http://schemas.openxmlformats.org/drawingml/2006/table">
            <a:tbl>
              <a:tblPr firstRow="1" bandRow="1">
                <a:tableStyleId>{5C22544A-7EE6-4342-B048-85BDC9FD1C3A}</a:tableStyleId>
              </a:tblPr>
              <a:tblGrid>
                <a:gridCol w="3600000">
                  <a:extLst>
                    <a:ext uri="{9D8B030D-6E8A-4147-A177-3AD203B41FA5}">
                      <a16:colId xmlns:a16="http://schemas.microsoft.com/office/drawing/2014/main" val="470522941"/>
                    </a:ext>
                  </a:extLst>
                </a:gridCol>
                <a:gridCol w="1260000">
                  <a:extLst>
                    <a:ext uri="{9D8B030D-6E8A-4147-A177-3AD203B41FA5}">
                      <a16:colId xmlns:a16="http://schemas.microsoft.com/office/drawing/2014/main" val="3215461103"/>
                    </a:ext>
                  </a:extLst>
                </a:gridCol>
              </a:tblGrid>
              <a:tr h="64800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Electrogalvanization</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Typical plating methods for rust prevention on iron</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Advances in chromate treatment have improved appearance and performance.</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Plating thickness is </a:t>
                      </a:r>
                      <a:r>
                        <a:rPr kumimoji="1" lang="ja-JP" altLang="en-US" sz="800" b="0" dirty="0">
                          <a:solidFill>
                            <a:schemeClr val="tx1"/>
                          </a:solidFill>
                          <a:latin typeface="Meiryo UI" panose="020B0604030504040204" pitchFamily="50" charset="-128"/>
                          <a:ea typeface="Meiryo UI" panose="020B0604030504040204" pitchFamily="50" charset="-128"/>
                        </a:rPr>
                        <a:t>generally about </a:t>
                      </a:r>
                      <a:r>
                        <a:rPr kumimoji="1" lang="en-US" altLang="ja-JP" sz="800" b="0" dirty="0">
                          <a:solidFill>
                            <a:schemeClr val="tx1"/>
                          </a:solidFill>
                          <a:latin typeface="Meiryo UI" panose="020B0604030504040204" pitchFamily="50" charset="-128"/>
                          <a:ea typeface="Meiryo UI" panose="020B0604030504040204" pitchFamily="50" charset="-128"/>
                        </a:rPr>
                        <a:t>2 </a:t>
                      </a:r>
                      <a:r>
                        <a:rPr kumimoji="1" lang="ja-JP" altLang="en-US" sz="800" b="0" dirty="0">
                          <a:solidFill>
                            <a:schemeClr val="tx1"/>
                          </a:solidFill>
                          <a:latin typeface="Meiryo UI" panose="020B0604030504040204" pitchFamily="50" charset="-128"/>
                          <a:ea typeface="Meiryo UI" panose="020B0604030504040204" pitchFamily="50" charset="-128"/>
                        </a:rPr>
                        <a:t>to </a:t>
                      </a:r>
                      <a:r>
                        <a:rPr kumimoji="1" lang="en-US" altLang="ja-JP" sz="800" b="0" dirty="0">
                          <a:solidFill>
                            <a:schemeClr val="tx1"/>
                          </a:solidFill>
                          <a:latin typeface="Meiryo UI" panose="020B0604030504040204" pitchFamily="50" charset="-128"/>
                          <a:ea typeface="Meiryo UI" panose="020B0604030504040204" pitchFamily="50" charset="-128"/>
                        </a:rPr>
                        <a:t>2.5 </a:t>
                      </a:r>
                      <a:r>
                        <a:rPr kumimoji="1" lang="ja-JP" altLang="en-US" sz="800" b="0" dirty="0" err="1">
                          <a:solidFill>
                            <a:schemeClr val="tx1"/>
                          </a:solidFill>
                          <a:latin typeface="Meiryo UI" panose="020B0604030504040204" pitchFamily="50" charset="-128"/>
                          <a:ea typeface="Meiryo UI" panose="020B0604030504040204" pitchFamily="50" charset="-128"/>
                        </a:rPr>
                        <a:t>μm.</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730510566"/>
                  </a:ext>
                </a:extLst>
              </a:tr>
              <a:tr h="648000">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◇Unichromate</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Surface treatment not </a:t>
                      </a:r>
                      <a:r>
                        <a:rPr kumimoji="1" lang="en-US" altLang="ja-JP" sz="800" dirty="0">
                          <a:solidFill>
                            <a:schemeClr val="tx1"/>
                          </a:solidFill>
                          <a:latin typeface="Meiryo UI" panose="020B0604030504040204" pitchFamily="50" charset="-128"/>
                          <a:ea typeface="Meiryo UI" panose="020B0604030504040204" pitchFamily="50" charset="-128"/>
                        </a:rPr>
                        <a:t>RoHS </a:t>
                      </a:r>
                      <a:r>
                        <a:rPr kumimoji="1" lang="ja-JP" altLang="en-US" sz="800" dirty="0">
                          <a:solidFill>
                            <a:schemeClr val="tx1"/>
                          </a:solidFill>
                          <a:latin typeface="Meiryo UI" panose="020B0604030504040204" pitchFamily="50" charset="-128"/>
                          <a:ea typeface="Meiryo UI" panose="020B0604030504040204" pitchFamily="50" charset="-128"/>
                        </a:rPr>
                        <a:t>compliant. Silvery white with bluish tinge. Anti-corrosion performance is better than other zinc plating.</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For </a:t>
                      </a:r>
                      <a:r>
                        <a:rPr kumimoji="1" lang="en-US" altLang="ja-JP" sz="800" dirty="0">
                          <a:solidFill>
                            <a:schemeClr val="tx1"/>
                          </a:solidFill>
                          <a:latin typeface="Meiryo UI" panose="020B0604030504040204" pitchFamily="50" charset="-128"/>
                          <a:ea typeface="Meiryo UI" panose="020B0604030504040204" pitchFamily="50" charset="-128"/>
                        </a:rPr>
                        <a:t>RoHS </a:t>
                      </a:r>
                      <a:r>
                        <a:rPr kumimoji="1" lang="ja-JP" altLang="en-US" sz="800" dirty="0">
                          <a:solidFill>
                            <a:schemeClr val="tx1"/>
                          </a:solidFill>
                          <a:latin typeface="Meiryo UI" panose="020B0604030504040204" pitchFamily="50" charset="-128"/>
                          <a:ea typeface="Meiryo UI" panose="020B0604030504040204" pitchFamily="50" charset="-128"/>
                        </a:rPr>
                        <a:t>compliance, trivalent chromate (trivalent white) is used</a:t>
                      </a:r>
                      <a:r>
                        <a:rPr kumimoji="1" lang="ja-JP" altLang="en-US" sz="800" dirty="0">
                          <a:solidFill>
                            <a:schemeClr val="tx1"/>
                          </a:solidFill>
                          <a:latin typeface="Meiryo UI" panose="020B0604030504040204" pitchFamily="50" charset="-128"/>
                          <a:ea typeface="Meiryo UI" panose="020B0604030504040204" pitchFamily="50" charset="-128"/>
                        </a:rPr>
                        <a:t>.</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Specify</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931797241"/>
                  </a:ext>
                </a:extLst>
              </a:tr>
              <a:tr h="648000">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◇Black chromate</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Surface treatment is not </a:t>
                      </a:r>
                      <a:r>
                        <a:rPr kumimoji="1" lang="en-US" altLang="ja-JP" sz="800" dirty="0">
                          <a:solidFill>
                            <a:schemeClr val="tx1"/>
                          </a:solidFill>
                          <a:latin typeface="Meiryo UI" panose="020B0604030504040204" pitchFamily="50" charset="-128"/>
                          <a:ea typeface="Meiryo UI" panose="020B0604030504040204" pitchFamily="50" charset="-128"/>
                        </a:rPr>
                        <a:t>RoHS </a:t>
                      </a:r>
                      <a:r>
                        <a:rPr kumimoji="1" lang="ja-JP" altLang="en-US" sz="800" dirty="0">
                          <a:solidFill>
                            <a:schemeClr val="tx1"/>
                          </a:solidFill>
                          <a:latin typeface="Meiryo UI" panose="020B0604030504040204" pitchFamily="50" charset="-128"/>
                          <a:ea typeface="Meiryo UI" panose="020B0604030504040204" pitchFamily="50" charset="-128"/>
                        </a:rPr>
                        <a:t>compliant. Black, but with a slight reddish tinge depending on the shape. For </a:t>
                      </a:r>
                      <a:r>
                        <a:rPr kumimoji="1" lang="en-US" altLang="ja-JP" sz="800" dirty="0">
                          <a:solidFill>
                            <a:schemeClr val="tx1"/>
                          </a:solidFill>
                          <a:latin typeface="Meiryo UI" panose="020B0604030504040204" pitchFamily="50" charset="-128"/>
                          <a:ea typeface="Meiryo UI" panose="020B0604030504040204" pitchFamily="50" charset="-128"/>
                        </a:rPr>
                        <a:t>RoHS </a:t>
                      </a:r>
                      <a:r>
                        <a:rPr kumimoji="1" lang="ja-JP" altLang="en-US" sz="800" dirty="0">
                          <a:solidFill>
                            <a:schemeClr val="tx1"/>
                          </a:solidFill>
                          <a:latin typeface="Meiryo UI" panose="020B0604030504040204" pitchFamily="50" charset="-128"/>
                          <a:ea typeface="Meiryo UI" panose="020B0604030504040204" pitchFamily="50" charset="-128"/>
                        </a:rPr>
                        <a:t>compliance, specify trivalent chromate (trivalent black).</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0482793"/>
                  </a:ext>
                </a:extLst>
              </a:tr>
              <a:tr h="648000">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Electroless nickel plating (Kanizen plating)</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Improves corrosion/abrasion resistance. Non-electrical plating.</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Plating thickness </a:t>
                      </a:r>
                      <a:r>
                        <a:rPr kumimoji="1" lang="ja-JP" altLang="en-US" sz="800" dirty="0">
                          <a:solidFill>
                            <a:schemeClr val="tx1"/>
                          </a:solidFill>
                          <a:latin typeface="Meiryo UI" panose="020B0604030504040204" pitchFamily="50" charset="-128"/>
                          <a:ea typeface="Meiryo UI" panose="020B0604030504040204" pitchFamily="50" charset="-128"/>
                        </a:rPr>
                        <a:t>(</a:t>
                      </a:r>
                      <a:r>
                        <a:rPr kumimoji="1" lang="ja-JP" altLang="en-US" sz="800" dirty="0">
                          <a:solidFill>
                            <a:schemeClr val="tx1"/>
                          </a:solidFill>
                          <a:latin typeface="Meiryo UI" panose="020B0604030504040204" pitchFamily="50" charset="-128"/>
                          <a:ea typeface="Meiryo UI" panose="020B0604030504040204" pitchFamily="50" charset="-128"/>
                        </a:rPr>
                        <a:t>3-10µm) is uniform and </a:t>
                      </a:r>
                      <a:r>
                        <a:rPr kumimoji="1" lang="ja-JP" altLang="en-US" sz="800" dirty="0" err="1">
                          <a:solidFill>
                            <a:schemeClr val="tx1"/>
                          </a:solidFill>
                          <a:latin typeface="Meiryo UI" panose="020B0604030504040204" pitchFamily="50" charset="-128"/>
                          <a:ea typeface="Meiryo UI" panose="020B0604030504040204" pitchFamily="50" charset="-128"/>
                        </a:rPr>
                        <a:t>suitable</a:t>
                      </a:r>
                      <a:r>
                        <a:rPr kumimoji="1" lang="ja-JP" altLang="en-US" sz="800" dirty="0">
                          <a:solidFill>
                            <a:schemeClr val="tx1"/>
                          </a:solidFill>
                          <a:latin typeface="Meiryo UI" panose="020B0604030504040204" pitchFamily="50" charset="-128"/>
                          <a:ea typeface="Meiryo UI" panose="020B0604030504040204" pitchFamily="50" charset="-128"/>
                        </a:rPr>
                        <a:t> for [complex shapes] and [strict dimensional accuracy]</a:t>
                      </a:r>
                      <a:r>
                        <a:rPr kumimoji="1" lang="ja-JP" altLang="en-US" sz="800" dirty="0">
                          <a:solidFill>
                            <a:schemeClr val="tx1"/>
                          </a:solidFill>
                          <a:latin typeface="Meiryo UI" panose="020B0604030504040204" pitchFamily="50" charset="-128"/>
                          <a:ea typeface="Meiryo UI" panose="020B0604030504040204" pitchFamily="50" charset="-128"/>
                        </a:rPr>
                        <a:t>.</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51637538"/>
                  </a:ext>
                </a:extLst>
              </a:tr>
              <a:tr h="648000">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Black Dye</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Alkaline black oxide coloring.</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The strong alkaline treatment solution is </a:t>
                      </a:r>
                      <a:r>
                        <a:rPr kumimoji="1" lang="ja-JP" altLang="en-US" sz="800" dirty="0">
                          <a:solidFill>
                            <a:schemeClr val="tx1"/>
                          </a:solidFill>
                          <a:latin typeface="Meiryo UI" panose="020B0604030504040204" pitchFamily="50" charset="-128"/>
                          <a:ea typeface="Meiryo UI" panose="020B0604030504040204" pitchFamily="50" charset="-128"/>
                        </a:rPr>
                        <a:t>heated to 140℃ to make the metal black by its own chemical change.</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Anti-corrosion effect. A film </a:t>
                      </a:r>
                      <a:r>
                        <a:rPr kumimoji="1" lang="ja-JP" altLang="en-US" sz="800" dirty="0">
                          <a:solidFill>
                            <a:schemeClr val="tx1"/>
                          </a:solidFill>
                          <a:latin typeface="Meiryo UI" panose="020B0604030504040204" pitchFamily="50" charset="-128"/>
                          <a:ea typeface="Meiryo UI" panose="020B0604030504040204" pitchFamily="50" charset="-128"/>
                        </a:rPr>
                        <a:t>of tetroxide with a </a:t>
                      </a:r>
                      <a:r>
                        <a:rPr kumimoji="1" lang="ja-JP" altLang="en-US" sz="800" dirty="0">
                          <a:solidFill>
                            <a:schemeClr val="tx1"/>
                          </a:solidFill>
                          <a:latin typeface="Meiryo UI" panose="020B0604030504040204" pitchFamily="50" charset="-128"/>
                          <a:ea typeface="Meiryo UI" panose="020B0604030504040204" pitchFamily="50" charset="-128"/>
                        </a:rPr>
                        <a:t>thickness of </a:t>
                      </a:r>
                      <a:r>
                        <a:rPr kumimoji="1" lang="ja-JP" altLang="en-US" sz="800" dirty="0">
                          <a:solidFill>
                            <a:schemeClr val="tx1"/>
                          </a:solidFill>
                          <a:latin typeface="Meiryo UI" panose="020B0604030504040204" pitchFamily="50" charset="-128"/>
                          <a:ea typeface="Meiryo UI" panose="020B0604030504040204" pitchFamily="50" charset="-128"/>
                        </a:rPr>
                        <a:t>less than </a:t>
                      </a:r>
                      <a:r>
                        <a:rPr kumimoji="1" lang="en-US" altLang="ja-JP" sz="800" dirty="0">
                          <a:solidFill>
                            <a:schemeClr val="tx1"/>
                          </a:solidFill>
                          <a:latin typeface="Meiryo UI" panose="020B0604030504040204" pitchFamily="50" charset="-128"/>
                          <a:ea typeface="Meiryo UI" panose="020B0604030504040204" pitchFamily="50" charset="-128"/>
                        </a:rPr>
                        <a:t>3 </a:t>
                      </a:r>
                      <a:r>
                        <a:rPr kumimoji="1" lang="ja-JP" altLang="en-US" sz="800" dirty="0" err="1">
                          <a:solidFill>
                            <a:schemeClr val="tx1"/>
                          </a:solidFill>
                          <a:latin typeface="Meiryo UI" panose="020B0604030504040204" pitchFamily="50" charset="-128"/>
                          <a:ea typeface="Meiryo UI" panose="020B0604030504040204" pitchFamily="50" charset="-128"/>
                        </a:rPr>
                        <a:t>μm is formed </a:t>
                      </a:r>
                      <a:r>
                        <a:rPr kumimoji="1" lang="ja-JP" altLang="en-US" sz="800" dirty="0">
                          <a:solidFill>
                            <a:schemeClr val="tx1"/>
                          </a:solidFill>
                          <a:latin typeface="Meiryo UI" panose="020B0604030504040204" pitchFamily="50" charset="-128"/>
                          <a:ea typeface="Meiryo UI" panose="020B0604030504040204" pitchFamily="50" charset="-128"/>
                        </a:rPr>
                        <a:t>on the surface.</a:t>
                      </a:r>
                      <a:endParaRPr kumimoji="1" lang="en-US" altLang="ja-JP" sz="800" dirty="0">
                        <a:solidFill>
                          <a:schemeClr val="tx1"/>
                        </a:solidFill>
                        <a:latin typeface="Meiryo UI" panose="020B0604030504040204" pitchFamily="50" charset="-128"/>
                        <a:ea typeface="Meiryo UI" panose="020B0604030504040204" pitchFamily="50" charset="-128"/>
                      </a:endParaRPr>
                    </a:p>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556506606"/>
                  </a:ext>
                </a:extLst>
              </a:tr>
            </a:tbl>
          </a:graphicData>
        </a:graphic>
      </p:graphicFrame>
      <p:graphicFrame>
        <p:nvGraphicFramePr>
          <p:cNvPr id="8" name="表 7">
            <a:extLst>
              <a:ext uri="{FF2B5EF4-FFF2-40B4-BE49-F238E27FC236}">
                <a16:creationId xmlns:a16="http://schemas.microsoft.com/office/drawing/2014/main" id="{A7D9EA6C-6274-4941-A78F-558B178D1906}"/>
              </a:ext>
            </a:extLst>
          </p:cNvPr>
          <p:cNvGraphicFramePr>
            <a:graphicFrameLocks noGrp="1"/>
          </p:cNvGraphicFramePr>
          <p:nvPr>
            <p:extLst>
              <p:ext uri="{D42A27DB-BD31-4B8C-83A1-F6EECF244321}">
                <p14:modId xmlns:p14="http://schemas.microsoft.com/office/powerpoint/2010/main" val="3653802685"/>
              </p:ext>
            </p:extLst>
          </p:nvPr>
        </p:nvGraphicFramePr>
        <p:xfrm>
          <a:off x="30237" y="466588"/>
          <a:ext cx="4867754" cy="822960"/>
        </p:xfrm>
        <a:graphic>
          <a:graphicData uri="http://schemas.openxmlformats.org/drawingml/2006/table">
            <a:tbl>
              <a:tblPr firstRow="1" bandRow="1">
                <a:tableStyleId>{5C22544A-7EE6-4342-B048-85BDC9FD1C3A}</a:tableStyleId>
              </a:tblPr>
              <a:tblGrid>
                <a:gridCol w="1745981">
                  <a:extLst>
                    <a:ext uri="{9D8B030D-6E8A-4147-A177-3AD203B41FA5}">
                      <a16:colId xmlns:a16="http://schemas.microsoft.com/office/drawing/2014/main" val="3462743255"/>
                    </a:ext>
                  </a:extLst>
                </a:gridCol>
                <a:gridCol w="3121773">
                  <a:extLst>
                    <a:ext uri="{9D8B030D-6E8A-4147-A177-3AD203B41FA5}">
                      <a16:colId xmlns:a16="http://schemas.microsoft.com/office/drawing/2014/main" val="1105350804"/>
                    </a:ext>
                  </a:extLst>
                </a:gridCol>
              </a:tblGrid>
              <a:tr h="205740">
                <a:tc gridSpan="2">
                  <a:txBody>
                    <a:bodyPr/>
                    <a:lstStyle/>
                    <a:p>
                      <a:r>
                        <a:rPr kumimoji="1" lang="ja-JP" altLang="en-US" sz="900" b="0" dirty="0">
                          <a:solidFill>
                            <a:schemeClr val="tx1"/>
                          </a:solidFill>
                          <a:latin typeface="Meiryo UI" panose="020B0604030504040204" pitchFamily="50" charset="-128"/>
                          <a:ea typeface="Meiryo UI" panose="020B0604030504040204" pitchFamily="50" charset="-128"/>
                        </a:rPr>
                        <a:t>Surface treatment is used to prevent rust and improve wear resistance.</a:t>
                      </a:r>
                      <a:endParaRPr kumimoji="1" lang="en-US" altLang="ja-JP" sz="9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en-US" altLang="ja-JP" sz="12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3165711"/>
                  </a:ext>
                </a:extLst>
              </a:tr>
              <a:tr h="525780">
                <a:tc>
                  <a:txBody>
                    <a:bodyPr/>
                    <a:lstStyle/>
                    <a:p>
                      <a:r>
                        <a:rPr kumimoji="1" lang="ja-JP" altLang="en-US" sz="900" b="0" dirty="0">
                          <a:solidFill>
                            <a:schemeClr val="tx1"/>
                          </a:solidFill>
                          <a:latin typeface="Meiryo UI" panose="020B0604030504040204" pitchFamily="50" charset="-128"/>
                          <a:ea typeface="Meiryo UI" panose="020B0604030504040204" pitchFamily="50" charset="-128"/>
                        </a:rPr>
                        <a:t>Improved corrosion </a:t>
                      </a:r>
                      <a:r>
                        <a:rPr kumimoji="1" lang="ja-JP" altLang="en-US" sz="900" b="0" dirty="0">
                          <a:solidFill>
                            <a:schemeClr val="tx1"/>
                          </a:solidFill>
                          <a:latin typeface="Meiryo UI" panose="020B0604030504040204" pitchFamily="50" charset="-128"/>
                          <a:ea typeface="Meiryo UI" panose="020B0604030504040204" pitchFamily="50" charset="-128"/>
                        </a:rPr>
                        <a:t>resistance/anti-corrosion effect</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ja-JP" altLang="en-US" sz="900" b="0" dirty="0">
                          <a:solidFill>
                            <a:schemeClr val="tx1"/>
                          </a:solidFill>
                          <a:latin typeface="Meiryo UI" panose="020B0604030504040204" pitchFamily="50" charset="-128"/>
                          <a:ea typeface="Meiryo UI" panose="020B0604030504040204" pitchFamily="50" charset="-128"/>
                        </a:rPr>
                        <a:t>Improved wear resistance</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ja-JP" altLang="en-US" sz="900" b="0" dirty="0">
                          <a:solidFill>
                            <a:schemeClr val="tx1"/>
                          </a:solidFill>
                          <a:latin typeface="Meiryo UI" panose="020B0604030504040204" pitchFamily="50" charset="-128"/>
                          <a:ea typeface="Meiryo UI" panose="020B0604030504040204" pitchFamily="50" charset="-128"/>
                        </a:rPr>
                        <a:t>Surface roughness improvement (smooth surface)</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ja-JP" altLang="en-US" sz="900" b="0" dirty="0">
                          <a:solidFill>
                            <a:schemeClr val="tx1"/>
                          </a:solidFill>
                          <a:latin typeface="Meiryo UI" panose="020B0604030504040204" pitchFamily="50" charset="-128"/>
                          <a:ea typeface="Meiryo UI" panose="020B0604030504040204" pitchFamily="50" charset="-128"/>
                        </a:rPr>
                        <a:t>Make the surface beautiful and clean</a:t>
                      </a:r>
                      <a:endParaRPr kumimoji="1" lang="en-US" altLang="ja-JP" sz="9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800" b="0" dirty="0">
                          <a:solidFill>
                            <a:srgbClr val="C00000"/>
                          </a:solidFill>
                          <a:latin typeface="Meiryo UI" panose="020B0604030504040204" pitchFamily="50" charset="-128"/>
                          <a:ea typeface="Meiryo UI" panose="020B0604030504040204" pitchFamily="50" charset="-128"/>
                        </a:rPr>
                        <a:t>Caution.</a:t>
                      </a:r>
                      <a:endParaRPr kumimoji="1" lang="en-US" altLang="ja-JP" sz="800" b="0" dirty="0">
                        <a:solidFill>
                          <a:srgbClr val="C00000"/>
                        </a:solidFill>
                        <a:latin typeface="Meiryo UI" panose="020B0604030504040204" pitchFamily="50" charset="-128"/>
                        <a:ea typeface="Meiryo UI" panose="020B0604030504040204" pitchFamily="50" charset="-128"/>
                      </a:endParaRPr>
                    </a:p>
                    <a:p>
                      <a:r>
                        <a:rPr kumimoji="1" lang="ja-JP" altLang="en-US" sz="800" b="0" dirty="0">
                          <a:solidFill>
                            <a:srgbClr val="C00000"/>
                          </a:solidFill>
                          <a:latin typeface="Meiryo UI" panose="020B0604030504040204" pitchFamily="50" charset="-128"/>
                          <a:ea typeface="Meiryo UI" panose="020B0604030504040204" pitchFamily="50" charset="-128"/>
                        </a:rPr>
                        <a:t>1</a:t>
                      </a:r>
                      <a:r>
                        <a:rPr kumimoji="1" lang="en-US" altLang="ja-JP" sz="800" b="0" dirty="0">
                          <a:solidFill>
                            <a:srgbClr val="C00000"/>
                          </a:solidFill>
                          <a:latin typeface="Meiryo UI" panose="020B0604030504040204" pitchFamily="50" charset="-128"/>
                          <a:ea typeface="Meiryo UI" panose="020B0604030504040204" pitchFamily="50" charset="-128"/>
                        </a:rPr>
                        <a:t>. no </a:t>
                      </a:r>
                      <a:r>
                        <a:rPr kumimoji="1" lang="ja-JP" altLang="en-US" sz="800" b="0" dirty="0">
                          <a:solidFill>
                            <a:srgbClr val="C00000"/>
                          </a:solidFill>
                          <a:latin typeface="Meiryo UI" panose="020B0604030504040204" pitchFamily="50" charset="-128"/>
                          <a:ea typeface="Meiryo UI" panose="020B0604030504040204" pitchFamily="50" charset="-128"/>
                        </a:rPr>
                        <a:t>lubrication operation is possible even if wear resistance is improved</a:t>
                      </a:r>
                      <a:endParaRPr kumimoji="1" lang="en-US" altLang="ja-JP" sz="800" b="0" dirty="0">
                        <a:solidFill>
                          <a:srgbClr val="C00000"/>
                        </a:solidFill>
                        <a:latin typeface="Meiryo UI" panose="020B0604030504040204" pitchFamily="50" charset="-128"/>
                        <a:ea typeface="Meiryo UI" panose="020B0604030504040204" pitchFamily="50" charset="-128"/>
                      </a:endParaRPr>
                    </a:p>
                    <a:p>
                      <a:r>
                        <a:rPr kumimoji="1" lang="en-US" altLang="ja-JP" sz="800" b="0" dirty="0">
                          <a:solidFill>
                            <a:srgbClr val="C00000"/>
                          </a:solidFill>
                          <a:latin typeface="Meiryo UI" panose="020B0604030504040204" pitchFamily="50" charset="-128"/>
                          <a:ea typeface="Meiryo UI" panose="020B0604030504040204" pitchFamily="50" charset="-128"/>
                        </a:rPr>
                        <a:t>2. </a:t>
                      </a:r>
                      <a:r>
                        <a:rPr kumimoji="1" lang="ja-JP" altLang="en-US" sz="800" b="0" dirty="0">
                          <a:solidFill>
                            <a:srgbClr val="C00000"/>
                          </a:solidFill>
                          <a:latin typeface="Meiryo UI" panose="020B0604030504040204" pitchFamily="50" charset="-128"/>
                          <a:ea typeface="Meiryo UI" panose="020B0604030504040204" pitchFamily="50" charset="-128"/>
                        </a:rPr>
                        <a:t>Plating on quenched and hardened gears makes them brittle.</a:t>
                      </a:r>
                      <a:endParaRPr kumimoji="1" lang="en-US" altLang="ja-JP" sz="800" b="0" dirty="0">
                        <a:solidFill>
                          <a:srgbClr val="C00000"/>
                        </a:solidFill>
                        <a:latin typeface="Meiryo UI" panose="020B0604030504040204" pitchFamily="50" charset="-128"/>
                        <a:ea typeface="Meiryo UI" panose="020B0604030504040204" pitchFamily="50" charset="-128"/>
                      </a:endParaRPr>
                    </a:p>
                    <a:p>
                      <a:r>
                        <a:rPr kumimoji="1" lang="en-US" altLang="ja-JP" sz="800" b="0" dirty="0">
                          <a:solidFill>
                            <a:srgbClr val="C00000"/>
                          </a:solidFill>
                          <a:latin typeface="Meiryo UI" panose="020B0604030504040204" pitchFamily="50" charset="-128"/>
                          <a:ea typeface="Meiryo UI" panose="020B0604030504040204" pitchFamily="50" charset="-128"/>
                        </a:rPr>
                        <a:t>3. </a:t>
                      </a:r>
                      <a:r>
                        <a:rPr kumimoji="1" lang="ja-JP" altLang="en-US" sz="800" b="0" dirty="0">
                          <a:solidFill>
                            <a:srgbClr val="C00000"/>
                          </a:solidFill>
                          <a:latin typeface="Meiryo UI" panose="020B0604030504040204" pitchFamily="50" charset="-128"/>
                          <a:ea typeface="Meiryo UI" panose="020B0604030504040204" pitchFamily="50" charset="-128"/>
                        </a:rPr>
                        <a:t>Gear precision and dimensional accuracy deteriorate depending on the thickness of the plating.</a:t>
                      </a:r>
                      <a:endParaRPr kumimoji="1" lang="en-US" altLang="ja-JP" sz="800" b="0" dirty="0">
                        <a:solidFill>
                          <a:srgbClr val="C00000"/>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7918690"/>
                  </a:ext>
                </a:extLst>
              </a:tr>
            </a:tbl>
          </a:graphicData>
        </a:graphic>
      </p:graphicFrame>
      <p:pic>
        <p:nvPicPr>
          <p:cNvPr id="9" name="図 8">
            <a:extLst>
              <a:ext uri="{FF2B5EF4-FFF2-40B4-BE49-F238E27FC236}">
                <a16:creationId xmlns:a16="http://schemas.microsoft.com/office/drawing/2014/main" id="{1B6FF468-AD42-4AF8-9293-32908686C4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883511" y="1332584"/>
            <a:ext cx="629322" cy="585267"/>
          </a:xfrm>
          <a:prstGeom prst="rect">
            <a:avLst/>
          </a:prstGeom>
        </p:spPr>
      </p:pic>
      <p:pic>
        <p:nvPicPr>
          <p:cNvPr id="10" name="図 9">
            <a:extLst>
              <a:ext uri="{FF2B5EF4-FFF2-40B4-BE49-F238E27FC236}">
                <a16:creationId xmlns:a16="http://schemas.microsoft.com/office/drawing/2014/main" id="{5C2D30C7-6275-4984-AEB7-CFCBEA09D22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883511" y="2003924"/>
            <a:ext cx="629322" cy="551065"/>
          </a:xfrm>
          <a:prstGeom prst="rect">
            <a:avLst/>
          </a:prstGeom>
        </p:spPr>
      </p:pic>
      <p:pic>
        <p:nvPicPr>
          <p:cNvPr id="11" name="図 10">
            <a:extLst>
              <a:ext uri="{FF2B5EF4-FFF2-40B4-BE49-F238E27FC236}">
                <a16:creationId xmlns:a16="http://schemas.microsoft.com/office/drawing/2014/main" id="{03099CA8-98CC-4C4F-BA3E-6EE80A9B30C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870437" y="2629391"/>
            <a:ext cx="688489" cy="585267"/>
          </a:xfrm>
          <a:prstGeom prst="rect">
            <a:avLst/>
          </a:prstGeom>
        </p:spPr>
      </p:pic>
      <p:pic>
        <p:nvPicPr>
          <p:cNvPr id="12" name="図 11">
            <a:extLst>
              <a:ext uri="{FF2B5EF4-FFF2-40B4-BE49-F238E27FC236}">
                <a16:creationId xmlns:a16="http://schemas.microsoft.com/office/drawing/2014/main" id="{9E877225-36FD-4274-A722-456F9CA9D64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883511" y="3289060"/>
            <a:ext cx="688490" cy="590343"/>
          </a:xfrm>
          <a:prstGeom prst="rect">
            <a:avLst/>
          </a:prstGeom>
        </p:spPr>
      </p:pic>
      <p:pic>
        <p:nvPicPr>
          <p:cNvPr id="13" name="図 12">
            <a:extLst>
              <a:ext uri="{FF2B5EF4-FFF2-40B4-BE49-F238E27FC236}">
                <a16:creationId xmlns:a16="http://schemas.microsoft.com/office/drawing/2014/main" id="{098BF4D9-57D9-4A3B-947D-5BD834EC4E89}"/>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900019" y="3982495"/>
            <a:ext cx="629323" cy="552557"/>
          </a:xfrm>
          <a:prstGeom prst="rect">
            <a:avLst/>
          </a:prstGeom>
        </p:spPr>
      </p:pic>
      <p:graphicFrame>
        <p:nvGraphicFramePr>
          <p:cNvPr id="15" name="表 14">
            <a:extLst>
              <a:ext uri="{FF2B5EF4-FFF2-40B4-BE49-F238E27FC236}">
                <a16:creationId xmlns:a16="http://schemas.microsoft.com/office/drawing/2014/main" id="{0E4ED68E-9873-47DA-8426-E0692B84E673}"/>
              </a:ext>
            </a:extLst>
          </p:cNvPr>
          <p:cNvGraphicFramePr>
            <a:graphicFrameLocks noGrp="1"/>
          </p:cNvGraphicFramePr>
          <p:nvPr>
            <p:extLst>
              <p:ext uri="{D42A27DB-BD31-4B8C-83A1-F6EECF244321}">
                <p14:modId xmlns:p14="http://schemas.microsoft.com/office/powerpoint/2010/main" val="2563616770"/>
              </p:ext>
            </p:extLst>
          </p:nvPr>
        </p:nvGraphicFramePr>
        <p:xfrm>
          <a:off x="4928633" y="969738"/>
          <a:ext cx="4215367" cy="4020360"/>
        </p:xfrm>
        <a:graphic>
          <a:graphicData uri="http://schemas.openxmlformats.org/drawingml/2006/table">
            <a:tbl>
              <a:tblPr firstRow="1" bandRow="1">
                <a:tableStyleId>{5C22544A-7EE6-4342-B048-85BDC9FD1C3A}</a:tableStyleId>
              </a:tblPr>
              <a:tblGrid>
                <a:gridCol w="2842889">
                  <a:extLst>
                    <a:ext uri="{9D8B030D-6E8A-4147-A177-3AD203B41FA5}">
                      <a16:colId xmlns:a16="http://schemas.microsoft.com/office/drawing/2014/main" val="470522941"/>
                    </a:ext>
                  </a:extLst>
                </a:gridCol>
                <a:gridCol w="1372478">
                  <a:extLst>
                    <a:ext uri="{9D8B030D-6E8A-4147-A177-3AD203B41FA5}">
                      <a16:colId xmlns:a16="http://schemas.microsoft.com/office/drawing/2014/main" val="3215461103"/>
                    </a:ext>
                  </a:extLst>
                </a:gridCol>
              </a:tblGrid>
              <a:tr h="64800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Raydent Processing</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Great anti-corrosion </a:t>
                      </a:r>
                      <a:r>
                        <a:rPr kumimoji="1" lang="ja-JP" altLang="en-US" sz="800" b="0" dirty="0">
                          <a:solidFill>
                            <a:schemeClr val="tx1"/>
                          </a:solidFill>
                          <a:latin typeface="Meiryo UI" panose="020B0604030504040204" pitchFamily="50" charset="-128"/>
                          <a:ea typeface="Meiryo UI" panose="020B0604030504040204" pitchFamily="50" charset="-128"/>
                        </a:rPr>
                        <a:t>effect/improved wear resistance. Black in color. Raydent is a registered trademark of Raydent Industries.</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A chrome raydent film (</a:t>
                      </a:r>
                      <a:r>
                        <a:rPr kumimoji="1" lang="en-US" altLang="ja-JP" sz="800" b="0" dirty="0">
                          <a:solidFill>
                            <a:schemeClr val="tx1"/>
                          </a:solidFill>
                          <a:latin typeface="Meiryo UI" panose="020B0604030504040204" pitchFamily="50" charset="-128"/>
                          <a:ea typeface="Meiryo UI" panose="020B0604030504040204" pitchFamily="50" charset="-128"/>
                        </a:rPr>
                        <a:t>1 </a:t>
                      </a:r>
                      <a:r>
                        <a:rPr kumimoji="1" lang="ja-JP" altLang="en-US" sz="800" b="0" dirty="0">
                          <a:solidFill>
                            <a:schemeClr val="tx1"/>
                          </a:solidFill>
                          <a:latin typeface="Meiryo UI" panose="020B0604030504040204" pitchFamily="50" charset="-128"/>
                          <a:ea typeface="Meiryo UI" panose="020B0604030504040204" pitchFamily="50" charset="-128"/>
                        </a:rPr>
                        <a:t>to </a:t>
                      </a:r>
                      <a:r>
                        <a:rPr kumimoji="1" lang="en-US" altLang="ja-JP" sz="800" b="0" dirty="0">
                          <a:solidFill>
                            <a:schemeClr val="tx1"/>
                          </a:solidFill>
                          <a:latin typeface="Meiryo UI" panose="020B0604030504040204" pitchFamily="50" charset="-128"/>
                          <a:ea typeface="Meiryo UI" panose="020B0604030504040204" pitchFamily="50" charset="-128"/>
                        </a:rPr>
                        <a:t>2 </a:t>
                      </a:r>
                      <a:r>
                        <a:rPr kumimoji="1" lang="ja-JP" altLang="en-US" sz="800" b="0" dirty="0">
                          <a:solidFill>
                            <a:schemeClr val="tx1"/>
                          </a:solidFill>
                          <a:latin typeface="Meiryo UI" panose="020B0604030504040204" pitchFamily="50" charset="-128"/>
                          <a:ea typeface="Meiryo UI" panose="020B0604030504040204" pitchFamily="50" charset="-128"/>
                        </a:rPr>
                        <a:t>μm) that is </a:t>
                      </a:r>
                      <a:r>
                        <a:rPr kumimoji="1" lang="ja-JP" altLang="en-US" sz="800" b="0" dirty="0">
                          <a:solidFill>
                            <a:schemeClr val="tx1"/>
                          </a:solidFill>
                          <a:latin typeface="Meiryo UI" panose="020B0604030504040204" pitchFamily="50" charset="-128"/>
                          <a:ea typeface="Meiryo UI" panose="020B0604030504040204" pitchFamily="50" charset="-128"/>
                        </a:rPr>
                        <a:t>very difficult to peel off is created on the surface by a process similar to plating.</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268633039"/>
                  </a:ext>
                </a:extLst>
              </a:tr>
              <a:tr h="54000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Parker treatment (phosphate treatment)</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Ferric </a:t>
                      </a:r>
                      <a:r>
                        <a:rPr kumimoji="1" lang="ja-JP" altLang="en-US" sz="800" b="0" dirty="0" err="1">
                          <a:solidFill>
                            <a:schemeClr val="tx1"/>
                          </a:solidFill>
                          <a:latin typeface="Meiryo UI" panose="020B0604030504040204" pitchFamily="50" charset="-128"/>
                          <a:ea typeface="Meiryo UI" panose="020B0604030504040204" pitchFamily="50" charset="-128"/>
                        </a:rPr>
                        <a:t>Phosphate </a:t>
                      </a:r>
                      <a:r>
                        <a:rPr kumimoji="1" lang="ja-JP" altLang="en-US" sz="800" b="0" dirty="0">
                          <a:solidFill>
                            <a:schemeClr val="tx1"/>
                          </a:solidFill>
                          <a:latin typeface="Meiryo UI" panose="020B0604030504040204" pitchFamily="50" charset="-128"/>
                          <a:ea typeface="Meiryo UI" panose="020B0604030504040204" pitchFamily="50" charset="-128"/>
                        </a:rPr>
                        <a:t>Conversion Treatment.</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Iron phosphate film is a thin amorphous film that is used as a coating base for indoor painted products.</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2">
                  <a:txBody>
                    <a:bodyPr/>
                    <a:lstStyle/>
                    <a:p>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730510566"/>
                  </a:ext>
                </a:extLst>
              </a:tr>
              <a:tr h="648000">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◇Palpos </a:t>
                      </a:r>
                      <a:r>
                        <a:rPr kumimoji="1" lang="en-US" altLang="ja-JP" sz="800" dirty="0">
                          <a:solidFill>
                            <a:schemeClr val="tx1"/>
                          </a:solidFill>
                          <a:latin typeface="Meiryo UI" panose="020B0604030504040204" pitchFamily="50" charset="-128"/>
                          <a:ea typeface="Meiryo UI" panose="020B0604030504040204" pitchFamily="50" charset="-128"/>
                        </a:rPr>
                        <a:t>M</a:t>
                      </a:r>
                    </a:p>
                    <a:p>
                      <a:r>
                        <a:rPr kumimoji="1" lang="ja-JP" altLang="en-US" sz="800" dirty="0">
                          <a:solidFill>
                            <a:schemeClr val="tx1"/>
                          </a:solidFill>
                          <a:latin typeface="Meiryo UI" panose="020B0604030504040204" pitchFamily="50" charset="-128"/>
                          <a:ea typeface="Meiryo UI" panose="020B0604030504040204" pitchFamily="50" charset="-128"/>
                        </a:rPr>
                        <a:t>This is a </a:t>
                      </a:r>
                      <a:r>
                        <a:rPr kumimoji="1" lang="ja-JP" altLang="en-US" sz="800" dirty="0">
                          <a:solidFill>
                            <a:schemeClr val="tx1"/>
                          </a:solidFill>
                          <a:latin typeface="Meiryo UI" panose="020B0604030504040204" pitchFamily="50" charset="-128"/>
                          <a:ea typeface="Meiryo UI" panose="020B0604030504040204" pitchFamily="50" charset="-128"/>
                        </a:rPr>
                        <a:t>manganese phosphate passivate. The plating thickness is </a:t>
                      </a:r>
                      <a:r>
                        <a:rPr kumimoji="1" lang="ja-JP" altLang="en-US" sz="800" dirty="0">
                          <a:solidFill>
                            <a:schemeClr val="tx1"/>
                          </a:solidFill>
                          <a:latin typeface="Meiryo UI" panose="020B0604030504040204" pitchFamily="50" charset="-128"/>
                          <a:ea typeface="Meiryo UI" panose="020B0604030504040204" pitchFamily="50" charset="-128"/>
                        </a:rPr>
                        <a:t>about </a:t>
                      </a:r>
                      <a:r>
                        <a:rPr kumimoji="1" lang="ja-JP" altLang="en-US" sz="800" dirty="0">
                          <a:solidFill>
                            <a:schemeClr val="tx1"/>
                          </a:solidFill>
                          <a:latin typeface="Meiryo UI" panose="020B0604030504040204" pitchFamily="50" charset="-128"/>
                          <a:ea typeface="Meiryo UI" panose="020B0604030504040204" pitchFamily="50" charset="-128"/>
                        </a:rPr>
                        <a:t>3 to </a:t>
                      </a:r>
                      <a:r>
                        <a:rPr kumimoji="1" lang="en-US" altLang="ja-JP" sz="800" dirty="0">
                          <a:solidFill>
                            <a:schemeClr val="tx1"/>
                          </a:solidFill>
                          <a:latin typeface="Meiryo UI" panose="020B0604030504040204" pitchFamily="50" charset="-128"/>
                          <a:ea typeface="Meiryo UI" panose="020B0604030504040204" pitchFamily="50" charset="-128"/>
                        </a:rPr>
                        <a:t>15 </a:t>
                      </a:r>
                      <a:r>
                        <a:rPr kumimoji="1" lang="ja-JP" altLang="en-US" sz="800" dirty="0" err="1">
                          <a:solidFill>
                            <a:schemeClr val="tx1"/>
                          </a:solidFill>
                          <a:latin typeface="Meiryo UI" panose="020B0604030504040204" pitchFamily="50" charset="-128"/>
                          <a:ea typeface="Meiryo UI" panose="020B0604030504040204" pitchFamily="50" charset="-128"/>
                        </a:rPr>
                        <a:t>μm</a:t>
                      </a:r>
                      <a:r>
                        <a:rPr kumimoji="1" lang="en-US" altLang="ja-JP" sz="800" dirty="0">
                          <a:solidFill>
                            <a:schemeClr val="tx1"/>
                          </a:solidFill>
                          <a:latin typeface="Meiryo UI" panose="020B0604030504040204" pitchFamily="50" charset="-128"/>
                          <a:ea typeface="Meiryo UI" panose="020B0604030504040204" pitchFamily="50" charset="-128"/>
                        </a:rPr>
                        <a:t>.</a:t>
                      </a:r>
                      <a:r>
                        <a:rPr kumimoji="1" lang="ja-JP" altLang="en-US" sz="800" dirty="0">
                          <a:solidFill>
                            <a:schemeClr val="tx1"/>
                          </a:solidFill>
                          <a:latin typeface="Meiryo UI" panose="020B0604030504040204" pitchFamily="50" charset="-128"/>
                          <a:ea typeface="Meiryo UI" panose="020B0604030504040204" pitchFamily="50" charset="-128"/>
                        </a:rPr>
                        <a:t> It is also used as an anti-corrosion coating, and is used for sliding parts due to its excellent wear resistance.</a:t>
                      </a:r>
                      <a:endParaRPr kumimoji="1" lang="en-US" altLang="ja-JP" sz="8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10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1797241"/>
                  </a:ext>
                </a:extLst>
              </a:tr>
              <a:tr h="972000">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Solid lubricant treatment</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Dry coat spray is a solid lubricant treatment that provides lubrication to the process that is impossible with oil.</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The lubricant adheres and dries simply by spraying on the tooth surface of the gear, and the molybdenum disulfide contained in the formula prevents </a:t>
                      </a:r>
                      <a:r>
                        <a:rPr kumimoji="1" lang="ja-JP" altLang="en-US" sz="800" dirty="0">
                          <a:solidFill>
                            <a:schemeClr val="tx1"/>
                          </a:solidFill>
                          <a:latin typeface="Meiryo UI" panose="020B0604030504040204" pitchFamily="50" charset="-128"/>
                          <a:ea typeface="Meiryo UI" panose="020B0604030504040204" pitchFamily="50" charset="-128"/>
                        </a:rPr>
                        <a:t>wear caused by </a:t>
                      </a:r>
                      <a:r>
                        <a:rPr kumimoji="1" lang="ja-JP" altLang="en-US" sz="800" dirty="0">
                          <a:solidFill>
                            <a:schemeClr val="tx1"/>
                          </a:solidFill>
                          <a:latin typeface="Meiryo UI" panose="020B0604030504040204" pitchFamily="50" charset="-128"/>
                          <a:ea typeface="Meiryo UI" panose="020B0604030504040204" pitchFamily="50" charset="-128"/>
                        </a:rPr>
                        <a:t>micro </a:t>
                      </a:r>
                      <a:r>
                        <a:rPr kumimoji="1" lang="ja-JP" altLang="en-US" sz="800" dirty="0" err="1">
                          <a:solidFill>
                            <a:schemeClr val="tx1"/>
                          </a:solidFill>
                          <a:latin typeface="Meiryo UI" panose="020B0604030504040204" pitchFamily="50" charset="-128"/>
                          <a:ea typeface="Meiryo UI" panose="020B0604030504040204" pitchFamily="50" charset="-128"/>
                        </a:rPr>
                        <a:t>abrasion.</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It is effective in preventing fretting corrosion and initial blending.</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0482793"/>
                  </a:ext>
                </a:extLst>
              </a:tr>
              <a:tr h="104400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WPC </a:t>
                      </a:r>
                      <a:r>
                        <a:rPr kumimoji="1" lang="ja-JP" altLang="en-US" sz="800" dirty="0">
                          <a:solidFill>
                            <a:schemeClr val="tx1"/>
                          </a:solidFill>
                          <a:latin typeface="Meiryo UI" panose="020B0604030504040204" pitchFamily="50" charset="-128"/>
                          <a:ea typeface="Meiryo UI" panose="020B0604030504040204" pitchFamily="50" charset="-128"/>
                        </a:rPr>
                        <a:t>processing</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Effective for improving fatigue strength </a:t>
                      </a:r>
                      <a:r>
                        <a:rPr kumimoji="1" lang="en-US" altLang="ja-JP" sz="800" dirty="0">
                          <a:solidFill>
                            <a:schemeClr val="tx1"/>
                          </a:solidFill>
                          <a:latin typeface="Meiryo UI" panose="020B0604030504040204" pitchFamily="50" charset="-128"/>
                          <a:ea typeface="Meiryo UI" panose="020B0604030504040204" pitchFamily="50" charset="-128"/>
                        </a:rPr>
                        <a:t>and </a:t>
                      </a:r>
                      <a:r>
                        <a:rPr kumimoji="1" lang="ja-JP" altLang="en-US" sz="800" dirty="0">
                          <a:solidFill>
                            <a:schemeClr val="tx1"/>
                          </a:solidFill>
                          <a:latin typeface="Meiryo UI" panose="020B0604030504040204" pitchFamily="50" charset="-128"/>
                          <a:ea typeface="Meiryo UI" panose="020B0604030504040204" pitchFamily="50" charset="-128"/>
                        </a:rPr>
                        <a:t>sliding properties </a:t>
                      </a:r>
                      <a:r>
                        <a:rPr kumimoji="1" lang="ja-JP" altLang="en-US" sz="800" dirty="0">
                          <a:solidFill>
                            <a:schemeClr val="tx1"/>
                          </a:solidFill>
                          <a:latin typeface="Meiryo UI" panose="020B0604030504040204" pitchFamily="50" charset="-128"/>
                          <a:ea typeface="Meiryo UI" panose="020B0604030504040204" pitchFamily="50" charset="-128"/>
                        </a:rPr>
                        <a:t>of metals</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Improves fatigue strength, not bending strength</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Ultra-small shots (</a:t>
                      </a:r>
                      <a:r>
                        <a:rPr kumimoji="1" lang="ja-JP" altLang="en-US" sz="800" dirty="0" err="1">
                          <a:solidFill>
                            <a:schemeClr val="tx1"/>
                          </a:solidFill>
                          <a:latin typeface="Meiryo UI" panose="020B0604030504040204" pitchFamily="50" charset="-128"/>
                          <a:ea typeface="Meiryo UI" panose="020B0604030504040204" pitchFamily="50" charset="-128"/>
                        </a:rPr>
                        <a:t>40-200µm) are </a:t>
                      </a:r>
                      <a:r>
                        <a:rPr kumimoji="1" lang="ja-JP" altLang="en-US" sz="800" dirty="0">
                          <a:solidFill>
                            <a:schemeClr val="tx1"/>
                          </a:solidFill>
                          <a:latin typeface="Meiryo UI" panose="020B0604030504040204" pitchFamily="50" charset="-128"/>
                          <a:ea typeface="Meiryo UI" panose="020B0604030504040204" pitchFamily="50" charset="-128"/>
                        </a:rPr>
                        <a:t>injected into </a:t>
                      </a:r>
                      <a:r>
                        <a:rPr kumimoji="1" lang="ja-JP" altLang="en-US" sz="800" dirty="0">
                          <a:solidFill>
                            <a:schemeClr val="tx1"/>
                          </a:solidFill>
                          <a:latin typeface="Meiryo UI" panose="020B0604030504040204" pitchFamily="50" charset="-128"/>
                          <a:ea typeface="Meiryo UI" panose="020B0604030504040204" pitchFamily="50" charset="-128"/>
                        </a:rPr>
                        <a:t>the gears at a </a:t>
                      </a:r>
                      <a:r>
                        <a:rPr kumimoji="1" lang="ja-JP" altLang="en-US" sz="800" dirty="0">
                          <a:solidFill>
                            <a:schemeClr val="tx1"/>
                          </a:solidFill>
                          <a:latin typeface="Meiryo UI" panose="020B0604030504040204" pitchFamily="50" charset="-128"/>
                          <a:ea typeface="Meiryo UI" panose="020B0604030504040204" pitchFamily="50" charset="-128"/>
                        </a:rPr>
                        <a:t>high speed of over </a:t>
                      </a:r>
                      <a:r>
                        <a:rPr kumimoji="1" lang="en-US" altLang="ja-JP" sz="800" dirty="0">
                          <a:solidFill>
                            <a:schemeClr val="tx1"/>
                          </a:solidFill>
                          <a:latin typeface="Meiryo UI" panose="020B0604030504040204" pitchFamily="50" charset="-128"/>
                          <a:ea typeface="Meiryo UI" panose="020B0604030504040204" pitchFamily="50" charset="-128"/>
                        </a:rPr>
                        <a:t>100m/sec.</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This generates instantaneous heat, which melts the metal crystals on the surface and rapidly cools them, resulting in thinner metal crystals. The dimensional change is </a:t>
                      </a:r>
                      <a:r>
                        <a:rPr kumimoji="1" lang="ja-JP" altLang="en-US" sz="800" dirty="0">
                          <a:solidFill>
                            <a:schemeClr val="tx1"/>
                          </a:solidFill>
                          <a:latin typeface="Meiryo UI" panose="020B0604030504040204" pitchFamily="50" charset="-128"/>
                          <a:ea typeface="Meiryo UI" panose="020B0604030504040204" pitchFamily="50" charset="-128"/>
                        </a:rPr>
                        <a:t>about </a:t>
                      </a:r>
                      <a:r>
                        <a:rPr kumimoji="1" lang="en-US" altLang="ja-JP" sz="800" dirty="0">
                          <a:solidFill>
                            <a:schemeClr val="tx1"/>
                          </a:solidFill>
                          <a:latin typeface="Meiryo UI" panose="020B0604030504040204" pitchFamily="50" charset="-128"/>
                          <a:ea typeface="Meiryo UI" panose="020B0604030504040204" pitchFamily="50" charset="-128"/>
                        </a:rPr>
                        <a:t>1 </a:t>
                      </a:r>
                      <a:r>
                        <a:rPr kumimoji="1" lang="ja-JP" altLang="en-US" sz="800" dirty="0">
                          <a:solidFill>
                            <a:schemeClr val="tx1"/>
                          </a:solidFill>
                          <a:latin typeface="Meiryo UI" panose="020B0604030504040204" pitchFamily="50" charset="-128"/>
                          <a:ea typeface="Meiryo UI" panose="020B0604030504040204" pitchFamily="50" charset="-128"/>
                        </a:rPr>
                        <a:t>to </a:t>
                      </a:r>
                      <a:r>
                        <a:rPr kumimoji="1" lang="en-US" altLang="ja-JP" sz="800" dirty="0">
                          <a:solidFill>
                            <a:schemeClr val="tx1"/>
                          </a:solidFill>
                          <a:latin typeface="Meiryo UI" panose="020B0604030504040204" pitchFamily="50" charset="-128"/>
                          <a:ea typeface="Meiryo UI" panose="020B0604030504040204" pitchFamily="50" charset="-128"/>
                        </a:rPr>
                        <a:t>2 microns.</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556506606"/>
                  </a:ext>
                </a:extLst>
              </a:tr>
            </a:tbl>
          </a:graphicData>
        </a:graphic>
      </p:graphicFrame>
      <p:pic>
        <p:nvPicPr>
          <p:cNvPr id="16" name="図 15">
            <a:extLst>
              <a:ext uri="{FF2B5EF4-FFF2-40B4-BE49-F238E27FC236}">
                <a16:creationId xmlns:a16="http://schemas.microsoft.com/office/drawing/2014/main" id="{8C27163B-09A1-4A60-A98C-8B6CAD95A16F}"/>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8028718" y="1972811"/>
            <a:ext cx="818171" cy="927000"/>
          </a:xfrm>
          <a:prstGeom prst="rect">
            <a:avLst/>
          </a:prstGeom>
        </p:spPr>
      </p:pic>
      <p:grpSp>
        <p:nvGrpSpPr>
          <p:cNvPr id="17" name="グループ化 16">
            <a:extLst>
              <a:ext uri="{FF2B5EF4-FFF2-40B4-BE49-F238E27FC236}">
                <a16:creationId xmlns:a16="http://schemas.microsoft.com/office/drawing/2014/main" id="{A04EE369-4751-4252-8938-A2279971D956}"/>
              </a:ext>
            </a:extLst>
          </p:cNvPr>
          <p:cNvGrpSpPr/>
          <p:nvPr/>
        </p:nvGrpSpPr>
        <p:grpSpPr>
          <a:xfrm>
            <a:off x="7862111" y="3084455"/>
            <a:ext cx="1151387" cy="815636"/>
            <a:chOff x="10238038" y="3048735"/>
            <a:chExt cx="1868832" cy="1236000"/>
          </a:xfrm>
        </p:grpSpPr>
        <p:pic>
          <p:nvPicPr>
            <p:cNvPr id="18" name="図 17">
              <a:extLst>
                <a:ext uri="{FF2B5EF4-FFF2-40B4-BE49-F238E27FC236}">
                  <a16:creationId xmlns:a16="http://schemas.microsoft.com/office/drawing/2014/main" id="{FA0E6A4D-8E2A-4254-8D0E-6FF2D5073CFA}"/>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0238038" y="3048735"/>
              <a:ext cx="1868832" cy="1236000"/>
            </a:xfrm>
            <a:prstGeom prst="rect">
              <a:avLst/>
            </a:prstGeom>
          </p:spPr>
        </p:pic>
        <p:sp>
          <p:nvSpPr>
            <p:cNvPr id="19" name="正方形/長方形 18">
              <a:extLst>
                <a:ext uri="{FF2B5EF4-FFF2-40B4-BE49-F238E27FC236}">
                  <a16:creationId xmlns:a16="http://schemas.microsoft.com/office/drawing/2014/main" id="{44195EFE-1201-40B6-A4AB-EE83EBF778BD}"/>
                </a:ext>
              </a:extLst>
            </p:cNvPr>
            <p:cNvSpPr/>
            <p:nvPr/>
          </p:nvSpPr>
          <p:spPr>
            <a:xfrm>
              <a:off x="10238038" y="4077072"/>
              <a:ext cx="394466" cy="2076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grpSp>
      <p:pic>
        <p:nvPicPr>
          <p:cNvPr id="20" name="図 19">
            <a:extLst>
              <a:ext uri="{FF2B5EF4-FFF2-40B4-BE49-F238E27FC236}">
                <a16:creationId xmlns:a16="http://schemas.microsoft.com/office/drawing/2014/main" id="{3200F367-99EA-4930-80C7-C04D8ACD0A1A}"/>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7932063" y="4129214"/>
            <a:ext cx="1086566" cy="815636"/>
          </a:xfrm>
          <a:prstGeom prst="rect">
            <a:avLst/>
          </a:prstGeom>
        </p:spPr>
      </p:pic>
      <p:pic>
        <p:nvPicPr>
          <p:cNvPr id="14" name="図 13">
            <a:extLst>
              <a:ext uri="{FF2B5EF4-FFF2-40B4-BE49-F238E27FC236}">
                <a16:creationId xmlns:a16="http://schemas.microsoft.com/office/drawing/2014/main" id="{CABAA0A2-6A36-4BC4-A60C-19D091D0E5EE}"/>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7898982" y="1014286"/>
            <a:ext cx="959310" cy="691591"/>
          </a:xfrm>
          <a:prstGeom prst="rect">
            <a:avLst/>
          </a:prstGeom>
        </p:spPr>
      </p:pic>
    </p:spTree>
    <p:extLst>
      <p:ext uri="{BB962C8B-B14F-4D97-AF65-F5344CB8AC3E}">
        <p14:creationId xmlns:p14="http://schemas.microsoft.com/office/powerpoint/2010/main" val="1398001255"/>
      </p:ext>
    </p:extLst>
  </p:cSld>
  <p:clrMapOvr>
    <a:masterClrMapping/>
  </p:clrMapOvr>
</p:sld>
</file>

<file path=ppt/slides/slide11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172789" y="2545170"/>
            <a:ext cx="6225540" cy="537210"/>
          </a:xfrm>
        </p:spPr>
        <p:txBody>
          <a:bodyPr>
            <a:normAutofit/>
          </a:bodyPr>
          <a:lstStyle/>
          <a:p>
            <a:r>
              <a:rPr kumimoji="1" lang="en-US" altLang="ja-JP" dirty="0"/>
              <a:t>Gear Training </a:t>
            </a:r>
            <a:endParaRPr kumimoji="1" lang="ja-JP" altLang="en-US" dirty="0"/>
          </a:p>
        </p:txBody>
      </p:sp>
      <p:sp>
        <p:nvSpPr>
          <p:cNvPr id="8" name="サブタイトル 7"/>
          <p:cNvSpPr>
            <a:spLocks noGrp="1"/>
          </p:cNvSpPr>
          <p:nvPr>
            <p:ph type="subTitle" idx="1"/>
          </p:nvPr>
        </p:nvSpPr>
        <p:spPr>
          <a:xfrm>
            <a:off x="590084" y="3072387"/>
            <a:ext cx="2586695" cy="1529426"/>
          </a:xfrm>
        </p:spPr>
        <p:txBody>
          <a:bodyPr/>
          <a:lstStyle/>
          <a:p>
            <a:r>
              <a:rPr lang="en-US" altLang="ja-JP" dirty="0">
                <a:solidFill>
                  <a:schemeClr val="tx1"/>
                </a:solidFill>
              </a:rPr>
              <a:t>About Gear</a:t>
            </a:r>
            <a:r>
              <a:rPr kumimoji="1" lang="ja-JP" altLang="en-US" dirty="0">
                <a:solidFill>
                  <a:schemeClr val="tx1"/>
                </a:solidFill>
              </a:rPr>
              <a:t>, About</a:t>
            </a:r>
            <a:endParaRPr kumimoji="1" lang="en-US" altLang="ja-JP" dirty="0">
              <a:solidFill>
                <a:schemeClr val="tx1"/>
              </a:solidFill>
            </a:endParaRPr>
          </a:p>
          <a:p>
            <a:r>
              <a:rPr lang="en-US" altLang="ja-JP" dirty="0">
                <a:solidFill>
                  <a:schemeClr val="tx1"/>
                </a:solidFill>
              </a:rPr>
              <a:t>Types of </a:t>
            </a:r>
            <a:r>
              <a:rPr lang="ja-JP" altLang="en-US" dirty="0">
                <a:solidFill>
                  <a:schemeClr val="tx1"/>
                </a:solidFill>
              </a:rPr>
              <a:t>Gear・ </a:t>
            </a:r>
            <a:r>
              <a:rPr lang="en-US" altLang="ja-JP" dirty="0">
                <a:solidFill>
                  <a:schemeClr val="tx1"/>
                </a:solidFill>
              </a:rPr>
              <a:t>Gear Name</a:t>
            </a:r>
          </a:p>
          <a:p>
            <a:r>
              <a:rPr kumimoji="1" lang="en-US" altLang="ja-JP" dirty="0">
                <a:solidFill>
                  <a:schemeClr val="tx1"/>
                </a:solidFill>
              </a:rPr>
              <a:t>Accuracy of Gears</a:t>
            </a:r>
            <a:endParaRPr lang="en-US" altLang="ja-JP" dirty="0">
              <a:solidFill>
                <a:schemeClr val="tx1"/>
              </a:solidFill>
            </a:endParaRPr>
          </a:p>
          <a:p>
            <a:r>
              <a:rPr kumimoji="1" lang="en-US" altLang="ja-JP" dirty="0">
                <a:solidFill>
                  <a:schemeClr val="tx1"/>
                </a:solidFill>
              </a:rPr>
              <a:t>Gear </a:t>
            </a:r>
            <a:r>
              <a:rPr kumimoji="1" lang="en-US" altLang="ja-JP" dirty="0">
                <a:solidFill>
                  <a:schemeClr val="tx1"/>
                </a:solidFill>
              </a:rPr>
              <a:t>Material・HT・Strength</a:t>
            </a:r>
          </a:p>
          <a:p>
            <a:r>
              <a:rPr lang="en-US" altLang="ja-JP" dirty="0">
                <a:solidFill>
                  <a:schemeClr val="tx1"/>
                </a:solidFill>
              </a:rPr>
              <a:t>About Gear Machining </a:t>
            </a:r>
            <a:endParaRPr kumimoji="1" lang="ja-JP" altLang="en-US" dirty="0"/>
          </a:p>
        </p:txBody>
      </p:sp>
      <p:sp>
        <p:nvSpPr>
          <p:cNvPr id="4" name="Rectangle 8">
            <a:extLst>
              <a:ext uri="{FF2B5EF4-FFF2-40B4-BE49-F238E27FC236}">
                <a16:creationId xmlns:a16="http://schemas.microsoft.com/office/drawing/2014/main" id="{C23A4C42-8706-4F8D-9ADF-4784E76A7CA0}"/>
              </a:ext>
            </a:extLst>
          </p:cNvPr>
          <p:cNvSpPr>
            <a:spLocks noChangeArrowheads="1"/>
          </p:cNvSpPr>
          <p:nvPr/>
        </p:nvSpPr>
        <p:spPr bwMode="auto">
          <a:xfrm>
            <a:off x="3176780" y="4307887"/>
            <a:ext cx="1769559" cy="83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buFont typeface="Wingdings" panose="05000000000000000000" pitchFamily="2" charset="2"/>
              <a:buNone/>
            </a:pPr>
            <a:r>
              <a:rPr lang="ja-JP" altLang="en-US" sz="1050" dirty="0">
                <a:latin typeface="Meiryo UI" panose="020B0604030504040204" pitchFamily="50" charset="-128"/>
                <a:ea typeface="Meiryo UI" panose="020B0604030504040204" pitchFamily="50" charset="-128"/>
              </a:rPr>
              <a:t>Kyushu Musashi Seimitsu Co.</a:t>
            </a:r>
            <a:endParaRPr lang="en-US" altLang="ja-JP" sz="1050" dirty="0">
              <a:latin typeface="Meiryo UI" panose="020B0604030504040204" pitchFamily="50" charset="-128"/>
              <a:ea typeface="Meiryo UI" panose="020B0604030504040204" pitchFamily="50" charset="-128"/>
            </a:endParaRPr>
          </a:p>
          <a:p>
            <a:pPr algn="ctr" eaLnBrk="1" hangingPunct="1">
              <a:buFont typeface="Wingdings" panose="05000000000000000000" pitchFamily="2" charset="2"/>
              <a:buNone/>
            </a:pPr>
            <a:r>
              <a:rPr lang="ja-JP" altLang="en-US" sz="1050" dirty="0">
                <a:latin typeface="Meiryo UI" panose="020B0604030504040204" pitchFamily="50" charset="-128"/>
                <a:ea typeface="Meiryo UI" panose="020B0604030504040204" pitchFamily="50" charset="-128"/>
              </a:rPr>
              <a:t>Production Engineering Section, Engineering Department</a:t>
            </a:r>
            <a:endParaRPr lang="en-US" altLang="ja-JP" sz="1050" dirty="0">
              <a:latin typeface="Meiryo UI" panose="020B0604030504040204" pitchFamily="50" charset="-128"/>
              <a:ea typeface="Meiryo UI" panose="020B0604030504040204" pitchFamily="50" charset="-128"/>
            </a:endParaRPr>
          </a:p>
          <a:p>
            <a:pPr algn="ctr" eaLnBrk="1" hangingPunct="1">
              <a:buFont typeface="Wingdings" panose="05000000000000000000" pitchFamily="2" charset="2"/>
              <a:buNone/>
            </a:pPr>
            <a:r>
              <a:rPr lang="ja-JP" altLang="en-US" sz="1050" dirty="0">
                <a:latin typeface="Meiryo UI" panose="020B0604030504040204" pitchFamily="50" charset="-128"/>
                <a:ea typeface="Meiryo UI" panose="020B0604030504040204" pitchFamily="50" charset="-128"/>
              </a:rPr>
              <a:t>　willow field</a:t>
            </a:r>
            <a:endParaRPr lang="en-US" altLang="ja-JP" sz="1050" dirty="0">
              <a:latin typeface="Meiryo UI" panose="020B0604030504040204" pitchFamily="50" charset="-128"/>
              <a:ea typeface="Meiryo UI" panose="020B0604030504040204" pitchFamily="50" charset="-128"/>
            </a:endParaRPr>
          </a:p>
          <a:p>
            <a:pPr algn="ctr" eaLnBrk="1" hangingPunct="1">
              <a:buFont typeface="Wingdings" panose="05000000000000000000" pitchFamily="2" charset="2"/>
              <a:buNone/>
            </a:pPr>
            <a:r>
              <a:rPr lang="en-US" altLang="ja-JP" sz="1050" dirty="0">
                <a:latin typeface="Meiryo UI" panose="020B0604030504040204" pitchFamily="50" charset="-128"/>
                <a:ea typeface="Meiryo UI" panose="020B0604030504040204" pitchFamily="50" charset="-128"/>
              </a:rPr>
              <a:t>2021-04-12</a:t>
            </a:r>
            <a:endParaRPr lang="ja-JP" altLang="en-US" sz="105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6BBD4625-BDCB-49B1-84FD-6473ED36B1E7}"/>
              </a:ext>
            </a:extLst>
          </p:cNvPr>
          <p:cNvSpPr/>
          <p:nvPr/>
        </p:nvSpPr>
        <p:spPr>
          <a:xfrm>
            <a:off x="0" y="4601813"/>
            <a:ext cx="2200708" cy="5263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Cited Materials Intermediate Gear Study Group</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en-US" altLang="ja-JP" sz="1000" dirty="0">
                <a:solidFill>
                  <a:schemeClr val="tx1"/>
                </a:solidFill>
                <a:latin typeface="Meiryo UI" panose="020B0604030504040204" pitchFamily="50" charset="-128"/>
                <a:ea typeface="Meiryo UI" panose="020B0604030504040204" pitchFamily="50" charset="-128"/>
              </a:rPr>
              <a:t>KHK </a:t>
            </a:r>
            <a:r>
              <a:rPr kumimoji="1" lang="ja-JP" altLang="en-US" sz="1000" dirty="0">
                <a:solidFill>
                  <a:schemeClr val="tx1"/>
                </a:solidFill>
                <a:latin typeface="Meiryo UI" panose="020B0604030504040204" pitchFamily="50" charset="-128"/>
                <a:ea typeface="Meiryo UI" panose="020B0604030504040204" pitchFamily="50" charset="-128"/>
              </a:rPr>
              <a:t>Gear Materials</a:t>
            </a:r>
          </a:p>
        </p:txBody>
      </p:sp>
      <p:pic>
        <p:nvPicPr>
          <p:cNvPr id="7" name="Picture 4" descr="https://upload.wikimedia.org/wikipedia/commons/e/ee/Epicyclic_gear_small.png">
            <a:extLst>
              <a:ext uri="{FF2B5EF4-FFF2-40B4-BE49-F238E27FC236}">
                <a16:creationId xmlns:a16="http://schemas.microsoft.com/office/drawing/2014/main" id="{716FB0CE-D41F-4169-8646-DC4D4814601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447874" y="2076118"/>
            <a:ext cx="1395220" cy="1428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451664"/>
      </p:ext>
    </p:extLst>
  </p:cSld>
  <p:clrMapOvr>
    <a:masterClrMapping/>
  </p:clrMapOvr>
</p:sld>
</file>

<file path=ppt/slides/slide12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A0CD7543-8C99-4611-9CB2-D2392EDAFBF9}"/>
              </a:ext>
            </a:extLst>
          </p:cNvPr>
          <p:cNvSpPr/>
          <p:nvPr/>
        </p:nvSpPr>
        <p:spPr>
          <a:xfrm>
            <a:off x="5269639" y="4276560"/>
            <a:ext cx="2735293" cy="822960"/>
          </a:xfrm>
          <a:prstGeom prst="roundRect">
            <a:avLst/>
          </a:prstGeom>
          <a:solidFill>
            <a:schemeClr val="accent6">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 name="四角形: 角を丸くする 1">
            <a:extLst>
              <a:ext uri="{FF2B5EF4-FFF2-40B4-BE49-F238E27FC236}">
                <a16:creationId xmlns:a16="http://schemas.microsoft.com/office/drawing/2014/main" id="{62841D6E-300B-4526-B621-2A8CEAA6BF97}"/>
              </a:ext>
            </a:extLst>
          </p:cNvPr>
          <p:cNvSpPr/>
          <p:nvPr/>
        </p:nvSpPr>
        <p:spPr>
          <a:xfrm>
            <a:off x="738597" y="3691574"/>
            <a:ext cx="2950534" cy="1352866"/>
          </a:xfrm>
          <a:prstGeom prst="roundRect">
            <a:avLst/>
          </a:prstGeom>
          <a:solidFill>
            <a:schemeClr val="accent5">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5" name="タイトル 4"/>
          <p:cNvSpPr>
            <a:spLocks noGrp="1"/>
          </p:cNvSpPr>
          <p:nvPr>
            <p:ph type="title"/>
          </p:nvPr>
        </p:nvSpPr>
        <p:spPr/>
        <p:txBody>
          <a:bodyPr/>
          <a:lstStyle/>
          <a:p>
            <a:r>
              <a:rPr lang="ja-JP" altLang="en-US" dirty="0"/>
              <a:t>Strength of gears </a:t>
            </a:r>
            <a:endParaRPr kumimoji="1" lang="ja-JP" altLang="en-US" dirty="0"/>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12</a:t>
            </a:fld>
            <a:endParaRPr kumimoji="1" lang="ja-JP" altLang="en-US" dirty="0"/>
          </a:p>
        </p:txBody>
      </p:sp>
      <p:pic>
        <p:nvPicPr>
          <p:cNvPr id="6" name="図 5">
            <a:extLst>
              <a:ext uri="{FF2B5EF4-FFF2-40B4-BE49-F238E27FC236}">
                <a16:creationId xmlns:a16="http://schemas.microsoft.com/office/drawing/2014/main" id="{30E9F239-30C3-4F03-9640-8246A535347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97790" y="1862817"/>
            <a:ext cx="3968705" cy="1828758"/>
          </a:xfrm>
          <a:prstGeom prst="rect">
            <a:avLst/>
          </a:prstGeom>
        </p:spPr>
      </p:pic>
      <p:pic>
        <p:nvPicPr>
          <p:cNvPr id="7" name="図 6">
            <a:extLst>
              <a:ext uri="{FF2B5EF4-FFF2-40B4-BE49-F238E27FC236}">
                <a16:creationId xmlns:a16="http://schemas.microsoft.com/office/drawing/2014/main" id="{1437C7AE-7332-48BC-BB4D-96562C6A28F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687610" y="956183"/>
            <a:ext cx="4277921" cy="702078"/>
          </a:xfrm>
          <a:prstGeom prst="rect">
            <a:avLst/>
          </a:prstGeom>
        </p:spPr>
      </p:pic>
      <p:pic>
        <p:nvPicPr>
          <p:cNvPr id="8" name="図 7">
            <a:extLst>
              <a:ext uri="{FF2B5EF4-FFF2-40B4-BE49-F238E27FC236}">
                <a16:creationId xmlns:a16="http://schemas.microsoft.com/office/drawing/2014/main" id="{81A9E944-4A8C-4A79-AA40-EA2AE25A742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764550" y="1662852"/>
            <a:ext cx="4091189" cy="2613940"/>
          </a:xfrm>
          <a:prstGeom prst="rect">
            <a:avLst/>
          </a:prstGeom>
        </p:spPr>
      </p:pic>
      <p:graphicFrame>
        <p:nvGraphicFramePr>
          <p:cNvPr id="9" name="表 8">
            <a:extLst>
              <a:ext uri="{FF2B5EF4-FFF2-40B4-BE49-F238E27FC236}">
                <a16:creationId xmlns:a16="http://schemas.microsoft.com/office/drawing/2014/main" id="{522A7F0A-4B82-4939-8FA6-2E202A67069C}"/>
              </a:ext>
            </a:extLst>
          </p:cNvPr>
          <p:cNvGraphicFramePr>
            <a:graphicFrameLocks noGrp="1"/>
          </p:cNvGraphicFramePr>
          <p:nvPr>
            <p:extLst>
              <p:ext uri="{D42A27DB-BD31-4B8C-83A1-F6EECF244321}">
                <p14:modId xmlns:p14="http://schemas.microsoft.com/office/powerpoint/2010/main" val="538389716"/>
              </p:ext>
            </p:extLst>
          </p:nvPr>
        </p:nvGraphicFramePr>
        <p:xfrm>
          <a:off x="26515" y="513576"/>
          <a:ext cx="4533859" cy="1021091"/>
        </p:xfrm>
        <a:graphic>
          <a:graphicData uri="http://schemas.openxmlformats.org/drawingml/2006/table">
            <a:tbl>
              <a:tblPr firstRow="1" bandRow="1">
                <a:tableStyleId>{5C22544A-7EE6-4342-B048-85BDC9FD1C3A}</a:tableStyleId>
              </a:tblPr>
              <a:tblGrid>
                <a:gridCol w="4533859">
                  <a:extLst>
                    <a:ext uri="{9D8B030D-6E8A-4147-A177-3AD203B41FA5}">
                      <a16:colId xmlns:a16="http://schemas.microsoft.com/office/drawing/2014/main" val="3462743255"/>
                    </a:ext>
                  </a:extLst>
                </a:gridCol>
              </a:tblGrid>
              <a:tr h="34290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The gear designer also determines the specifications of the gear based on the load acting on the gear, the number of revolutions, and the expected life time.</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Here is a brief explanation of the bending strength and tooth surface strength as the strength of gears.</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745033"/>
                  </a:ext>
                </a:extLst>
              </a:tr>
              <a:tr h="213146">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Formula for calculating the bending strength of </a:t>
                      </a:r>
                      <a:r>
                        <a:rPr kumimoji="1" lang="ja-JP" altLang="en-US" sz="800" b="0" dirty="0">
                          <a:solidFill>
                            <a:schemeClr val="tx1"/>
                          </a:solidFill>
                          <a:latin typeface="Meiryo UI" panose="020B0604030504040204" pitchFamily="50" charset="-128"/>
                          <a:ea typeface="Meiryo UI" panose="020B0604030504040204" pitchFamily="50" charset="-128"/>
                        </a:rPr>
                        <a:t>spur and </a:t>
                      </a:r>
                      <a:r>
                        <a:rPr kumimoji="1" lang="ja-JP" altLang="en-US" sz="800" b="0" dirty="0" err="1">
                          <a:solidFill>
                            <a:schemeClr val="tx1"/>
                          </a:solidFill>
                          <a:latin typeface="Meiryo UI" panose="020B0604030504040204" pitchFamily="50" charset="-128"/>
                          <a:ea typeface="Meiryo UI" panose="020B0604030504040204" pitchFamily="50" charset="-128"/>
                        </a:rPr>
                        <a:t>helical </a:t>
                      </a:r>
                      <a:r>
                        <a:rPr kumimoji="1" lang="ja-JP" altLang="en-US" sz="800" b="0" dirty="0">
                          <a:solidFill>
                            <a:schemeClr val="tx1"/>
                          </a:solidFill>
                          <a:latin typeface="Meiryo UI" panose="020B0604030504040204" pitchFamily="50" charset="-128"/>
                          <a:ea typeface="Meiryo UI" panose="020B0604030504040204" pitchFamily="50" charset="-128"/>
                        </a:rPr>
                        <a:t>gears </a:t>
                      </a:r>
                      <a:r>
                        <a:rPr kumimoji="1" lang="en-US" altLang="ja-JP" sz="800" b="0" dirty="0">
                          <a:solidFill>
                            <a:schemeClr val="tx1"/>
                          </a:solidFill>
                          <a:latin typeface="Meiryo UI" panose="020B0604030504040204" pitchFamily="50" charset="-128"/>
                          <a:ea typeface="Meiryo UI" panose="020B0604030504040204" pitchFamily="50" charset="-128"/>
                        </a:rPr>
                        <a:t>JGMA401-01 (</a:t>
                      </a:r>
                      <a:r>
                        <a:rPr kumimoji="1" lang="ja-JP" altLang="en-US" sz="800" b="0" dirty="0">
                          <a:solidFill>
                            <a:schemeClr val="tx1"/>
                          </a:solidFill>
                          <a:latin typeface="Meiryo UI" panose="020B0604030504040204" pitchFamily="50" charset="-128"/>
                          <a:ea typeface="Meiryo UI" panose="020B0604030504040204" pitchFamily="50" charset="-128"/>
                        </a:rPr>
                        <a:t>Japan Gear Manufacturers Association)</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3165711"/>
                  </a:ext>
                </a:extLst>
              </a:tr>
              <a:tr h="465045">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If a force is applied to the tooth that exceeds the limit, the tooth will break from the basal veneer as shown in the figure.</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7918690"/>
                  </a:ext>
                </a:extLst>
              </a:tr>
            </a:tbl>
          </a:graphicData>
        </a:graphic>
      </p:graphicFrame>
      <p:pic>
        <p:nvPicPr>
          <p:cNvPr id="10" name="図 9">
            <a:extLst>
              <a:ext uri="{FF2B5EF4-FFF2-40B4-BE49-F238E27FC236}">
                <a16:creationId xmlns:a16="http://schemas.microsoft.com/office/drawing/2014/main" id="{5E7BEC08-6F8E-4FC2-9652-ED835DDDD679}"/>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483459" y="819858"/>
            <a:ext cx="1088541" cy="999414"/>
          </a:xfrm>
          <a:prstGeom prst="rect">
            <a:avLst/>
          </a:prstGeom>
        </p:spPr>
      </p:pic>
      <p:graphicFrame>
        <p:nvGraphicFramePr>
          <p:cNvPr id="11" name="表 10">
            <a:extLst>
              <a:ext uri="{FF2B5EF4-FFF2-40B4-BE49-F238E27FC236}">
                <a16:creationId xmlns:a16="http://schemas.microsoft.com/office/drawing/2014/main" id="{BAA8D3FC-F761-4A03-A157-58AA61D8765B}"/>
              </a:ext>
            </a:extLst>
          </p:cNvPr>
          <p:cNvGraphicFramePr>
            <a:graphicFrameLocks noGrp="1"/>
          </p:cNvGraphicFramePr>
          <p:nvPr>
            <p:extLst>
              <p:ext uri="{D42A27DB-BD31-4B8C-83A1-F6EECF244321}">
                <p14:modId xmlns:p14="http://schemas.microsoft.com/office/powerpoint/2010/main" val="2042692533"/>
              </p:ext>
            </p:extLst>
          </p:nvPr>
        </p:nvGraphicFramePr>
        <p:xfrm>
          <a:off x="738597" y="3691574"/>
          <a:ext cx="3581976" cy="1371600"/>
        </p:xfrm>
        <a:graphic>
          <a:graphicData uri="http://schemas.openxmlformats.org/drawingml/2006/table">
            <a:tbl>
              <a:tblPr firstRow="1" bandRow="1">
                <a:tableStyleId>{5C22544A-7EE6-4342-B048-85BDC9FD1C3A}</a:tableStyleId>
              </a:tblPr>
              <a:tblGrid>
                <a:gridCol w="3581976">
                  <a:extLst>
                    <a:ext uri="{9D8B030D-6E8A-4147-A177-3AD203B41FA5}">
                      <a16:colId xmlns:a16="http://schemas.microsoft.com/office/drawing/2014/main" val="3462743255"/>
                    </a:ext>
                  </a:extLst>
                </a:gridCol>
              </a:tblGrid>
              <a:tr h="0">
                <a:tc>
                  <a:txBody>
                    <a:bodyPr/>
                    <a:lstStyle/>
                    <a:p>
                      <a:r>
                        <a:rPr kumimoji="1" lang="ja-JP" altLang="en-US" sz="900" b="1" dirty="0">
                          <a:solidFill>
                            <a:schemeClr val="tx1"/>
                          </a:solidFill>
                          <a:latin typeface="Meiryo UI" panose="020B0604030504040204" pitchFamily="50" charset="-128"/>
                          <a:ea typeface="Meiryo UI" panose="020B0604030504040204" pitchFamily="50" charset="-128"/>
                        </a:rPr>
                        <a:t>Increase the bending strength.</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3165711"/>
                  </a:ext>
                </a:extLst>
              </a:tr>
              <a:tr h="0">
                <a:tc>
                  <a:txBody>
                    <a:bodyPr/>
                    <a:lstStyle/>
                    <a:p>
                      <a:r>
                        <a:rPr kumimoji="1" lang="ja-JP" altLang="en-US" sz="900" b="0" dirty="0">
                          <a:solidFill>
                            <a:schemeClr val="tx1"/>
                          </a:solidFill>
                          <a:latin typeface="Meiryo UI" panose="020B0604030504040204" pitchFamily="50" charset="-128"/>
                          <a:ea typeface="Meiryo UI" panose="020B0604030504040204" pitchFamily="50" charset="-128"/>
                        </a:rPr>
                        <a:t>Decrease the denominator and increase the numerator in the </a:t>
                      </a:r>
                      <a:r>
                        <a:rPr kumimoji="1" lang="ja-JP" altLang="en-US" sz="900" b="0" dirty="0">
                          <a:solidFill>
                            <a:schemeClr val="tx1"/>
                          </a:solidFill>
                          <a:latin typeface="Meiryo UI" panose="020B0604030504040204" pitchFamily="50" charset="-128"/>
                          <a:ea typeface="Meiryo UI" panose="020B0604030504040204" pitchFamily="50" charset="-128"/>
                        </a:rPr>
                        <a:t>formula for allowable circumferential force (</a:t>
                      </a:r>
                      <a:r>
                        <a:rPr kumimoji="1" lang="en-US" altLang="ja-JP" sz="900" b="0" dirty="0">
                          <a:solidFill>
                            <a:schemeClr val="tx1"/>
                          </a:solidFill>
                          <a:latin typeface="Meiryo UI" panose="020B0604030504040204" pitchFamily="50" charset="-128"/>
                          <a:ea typeface="Meiryo UI" panose="020B0604030504040204" pitchFamily="50" charset="-128"/>
                        </a:rPr>
                        <a:t>7.1).</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en-US" altLang="ja-JP" sz="900" b="0" dirty="0">
                          <a:solidFill>
                            <a:schemeClr val="tx1"/>
                          </a:solidFill>
                          <a:latin typeface="Meiryo UI" panose="020B0604030504040204" pitchFamily="50" charset="-128"/>
                          <a:ea typeface="Meiryo UI" panose="020B0604030504040204" pitchFamily="50" charset="-128"/>
                        </a:rPr>
                        <a:t>a) </a:t>
                      </a:r>
                      <a:r>
                        <a:rPr kumimoji="1" lang="ja-JP" altLang="en-US" sz="900" b="0" dirty="0">
                          <a:solidFill>
                            <a:schemeClr val="tx1"/>
                          </a:solidFill>
                          <a:latin typeface="Meiryo UI" panose="020B0604030504040204" pitchFamily="50" charset="-128"/>
                          <a:ea typeface="Meiryo UI" panose="020B0604030504040204" pitchFamily="50" charset="-128"/>
                        </a:rPr>
                        <a:t>Use strong materials (increase allowable tooth root bending stress)</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en-US" altLang="ja-JP" sz="900" b="0" dirty="0">
                          <a:solidFill>
                            <a:schemeClr val="tx1"/>
                          </a:solidFill>
                          <a:latin typeface="Meiryo UI" panose="020B0604030504040204" pitchFamily="50" charset="-128"/>
                          <a:ea typeface="Meiryo UI" panose="020B0604030504040204" pitchFamily="50" charset="-128"/>
                        </a:rPr>
                        <a:t>b) </a:t>
                      </a:r>
                      <a:r>
                        <a:rPr kumimoji="1" lang="ja-JP" altLang="en-US" sz="900" b="0" dirty="0">
                          <a:solidFill>
                            <a:schemeClr val="tx1"/>
                          </a:solidFill>
                          <a:latin typeface="Meiryo UI" panose="020B0604030504040204" pitchFamily="50" charset="-128"/>
                          <a:ea typeface="Meiryo UI" panose="020B0604030504040204" pitchFamily="50" charset="-128"/>
                        </a:rPr>
                        <a:t>Larger gears (larger </a:t>
                      </a:r>
                      <a:r>
                        <a:rPr kumimoji="1" lang="en-US" altLang="ja-JP" sz="900" b="0" dirty="0">
                          <a:solidFill>
                            <a:schemeClr val="tx1"/>
                          </a:solidFill>
                          <a:latin typeface="Meiryo UI" panose="020B0604030504040204" pitchFamily="50" charset="-128"/>
                          <a:ea typeface="Meiryo UI" panose="020B0604030504040204" pitchFamily="50" charset="-128"/>
                        </a:rPr>
                        <a:t>module/ </a:t>
                      </a:r>
                      <a:r>
                        <a:rPr kumimoji="1" lang="ja-JP" altLang="en-US" sz="900" b="0" dirty="0">
                          <a:solidFill>
                            <a:schemeClr val="tx1"/>
                          </a:solidFill>
                          <a:latin typeface="Meiryo UI" panose="020B0604030504040204" pitchFamily="50" charset="-128"/>
                          <a:ea typeface="Meiryo UI" panose="020B0604030504040204" pitchFamily="50" charset="-128"/>
                        </a:rPr>
                        <a:t>wider tooth width)</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en-US" altLang="ja-JP" sz="900" b="0" dirty="0">
                          <a:solidFill>
                            <a:schemeClr val="tx1"/>
                          </a:solidFill>
                          <a:latin typeface="Meiryo UI" panose="020B0604030504040204" pitchFamily="50" charset="-128"/>
                          <a:ea typeface="Meiryo UI" panose="020B0604030504040204" pitchFamily="50" charset="-128"/>
                        </a:rPr>
                        <a:t>c) </a:t>
                      </a:r>
                      <a:r>
                        <a:rPr kumimoji="1" lang="ja-JP" altLang="en-US" sz="900" b="0" dirty="0" err="1">
                          <a:solidFill>
                            <a:schemeClr val="tx1"/>
                          </a:solidFill>
                          <a:latin typeface="Meiryo UI" panose="020B0604030504040204" pitchFamily="50" charset="-128"/>
                          <a:ea typeface="Meiryo UI" panose="020B0604030504040204" pitchFamily="50" charset="-128"/>
                        </a:rPr>
                        <a:t>Use a </a:t>
                      </a:r>
                      <a:r>
                        <a:rPr kumimoji="1" lang="ja-JP" altLang="en-US" sz="900" b="0" dirty="0">
                          <a:solidFill>
                            <a:schemeClr val="tx1"/>
                          </a:solidFill>
                          <a:latin typeface="Meiryo UI" panose="020B0604030504040204" pitchFamily="50" charset="-128"/>
                          <a:ea typeface="Meiryo UI" panose="020B0604030504040204" pitchFamily="50" charset="-128"/>
                        </a:rPr>
                        <a:t>strong tooth profile </a:t>
                      </a:r>
                      <a:r>
                        <a:rPr kumimoji="1" lang="ja-JP" altLang="en-US" sz="900" b="0" dirty="0">
                          <a:solidFill>
                            <a:schemeClr val="tx1"/>
                          </a:solidFill>
                          <a:latin typeface="Meiryo UI" panose="020B0604030504040204" pitchFamily="50" charset="-128"/>
                          <a:ea typeface="Meiryo UI" panose="020B0604030504040204" pitchFamily="50" charset="-128"/>
                        </a:rPr>
                        <a:t>(reduce the tooth profile coefficient).</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ja-JP" altLang="en-US" sz="900" b="0" dirty="0">
                          <a:solidFill>
                            <a:schemeClr val="tx1"/>
                          </a:solidFill>
                          <a:latin typeface="Meiryo UI" panose="020B0604030504040204" pitchFamily="50" charset="-128"/>
                          <a:ea typeface="Meiryo UI" panose="020B0604030504040204" pitchFamily="50" charset="-128"/>
                        </a:rPr>
                        <a:t>　Large pressure angle ・Positive dislocation</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en-US" altLang="ja-JP" sz="900" b="0" dirty="0">
                          <a:solidFill>
                            <a:schemeClr val="tx1"/>
                          </a:solidFill>
                          <a:latin typeface="Meiryo UI" panose="020B0604030504040204" pitchFamily="50" charset="-128"/>
                          <a:ea typeface="Meiryo UI" panose="020B0604030504040204" pitchFamily="50" charset="-128"/>
                        </a:rPr>
                        <a:t>d) </a:t>
                      </a:r>
                      <a:r>
                        <a:rPr kumimoji="1" lang="ja-JP" altLang="en-US" sz="900" b="0" dirty="0">
                          <a:solidFill>
                            <a:schemeClr val="tx1"/>
                          </a:solidFill>
                          <a:latin typeface="Meiryo UI" panose="020B0604030504040204" pitchFamily="50" charset="-128"/>
                          <a:ea typeface="Meiryo UI" panose="020B0604030504040204" pitchFamily="50" charset="-128"/>
                        </a:rPr>
                        <a:t>Increase the engagement ratio (reduce the load distribution coefficient).</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ja-JP" altLang="en-US" sz="900" b="0" dirty="0">
                          <a:solidFill>
                            <a:schemeClr val="tx1"/>
                          </a:solidFill>
                          <a:latin typeface="Meiryo UI" panose="020B0604030504040204" pitchFamily="50" charset="-128"/>
                          <a:ea typeface="Meiryo UI" panose="020B0604030504040204" pitchFamily="50" charset="-128"/>
                        </a:rPr>
                        <a:t>　Increase the number of teeth ・Make </a:t>
                      </a:r>
                      <a:r>
                        <a:rPr kumimoji="1" lang="ja-JP" altLang="en-US" sz="900" b="0" dirty="0" err="1">
                          <a:solidFill>
                            <a:schemeClr val="tx1"/>
                          </a:solidFill>
                          <a:latin typeface="Meiryo UI" panose="020B0604030504040204" pitchFamily="50" charset="-128"/>
                          <a:ea typeface="Meiryo UI" panose="020B0604030504040204" pitchFamily="50" charset="-128"/>
                        </a:rPr>
                        <a:t>helical </a:t>
                      </a:r>
                      <a:r>
                        <a:rPr kumimoji="1" lang="ja-JP" altLang="en-US" sz="900" b="0" dirty="0">
                          <a:solidFill>
                            <a:schemeClr val="tx1"/>
                          </a:solidFill>
                          <a:latin typeface="Meiryo UI" panose="020B0604030504040204" pitchFamily="50" charset="-128"/>
                          <a:ea typeface="Meiryo UI" panose="020B0604030504040204" pitchFamily="50" charset="-128"/>
                        </a:rPr>
                        <a:t>gears</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en-US" altLang="ja-JP" sz="900" b="0" dirty="0">
                          <a:solidFill>
                            <a:schemeClr val="tx1"/>
                          </a:solidFill>
                          <a:latin typeface="Meiryo UI" panose="020B0604030504040204" pitchFamily="50" charset="-128"/>
                          <a:ea typeface="Meiryo UI" panose="020B0604030504040204" pitchFamily="50" charset="-128"/>
                        </a:rPr>
                        <a:t>e) </a:t>
                      </a:r>
                      <a:r>
                        <a:rPr kumimoji="1" lang="ja-JP" altLang="en-US" sz="900" b="0" dirty="0">
                          <a:solidFill>
                            <a:schemeClr val="tx1"/>
                          </a:solidFill>
                          <a:latin typeface="Meiryo UI" panose="020B0604030504040204" pitchFamily="50" charset="-128"/>
                          <a:ea typeface="Meiryo UI" panose="020B0604030504040204" pitchFamily="50" charset="-128"/>
                        </a:rPr>
                        <a:t>Make it highly accurate.</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7918690"/>
                  </a:ext>
                </a:extLst>
              </a:tr>
            </a:tbl>
          </a:graphicData>
        </a:graphic>
      </p:graphicFrame>
      <p:graphicFrame>
        <p:nvGraphicFramePr>
          <p:cNvPr id="12" name="表 11">
            <a:extLst>
              <a:ext uri="{FF2B5EF4-FFF2-40B4-BE49-F238E27FC236}">
                <a16:creationId xmlns:a16="http://schemas.microsoft.com/office/drawing/2014/main" id="{931D2C1B-DCEB-4719-B74A-5AF52C9BEB0B}"/>
              </a:ext>
            </a:extLst>
          </p:cNvPr>
          <p:cNvGraphicFramePr>
            <a:graphicFrameLocks noGrp="1"/>
          </p:cNvGraphicFramePr>
          <p:nvPr>
            <p:extLst>
              <p:ext uri="{D42A27DB-BD31-4B8C-83A1-F6EECF244321}">
                <p14:modId xmlns:p14="http://schemas.microsoft.com/office/powerpoint/2010/main" val="2376639746"/>
              </p:ext>
            </p:extLst>
          </p:nvPr>
        </p:nvGraphicFramePr>
        <p:xfrm>
          <a:off x="4645229" y="504509"/>
          <a:ext cx="3052370" cy="502920"/>
        </p:xfrm>
        <a:graphic>
          <a:graphicData uri="http://schemas.openxmlformats.org/drawingml/2006/table">
            <a:tbl>
              <a:tblPr firstRow="1" bandRow="1">
                <a:tableStyleId>{5C22544A-7EE6-4342-B048-85BDC9FD1C3A}</a:tableStyleId>
              </a:tblPr>
              <a:tblGrid>
                <a:gridCol w="3052370">
                  <a:extLst>
                    <a:ext uri="{9D8B030D-6E8A-4147-A177-3AD203B41FA5}">
                      <a16:colId xmlns:a16="http://schemas.microsoft.com/office/drawing/2014/main" val="3462743255"/>
                    </a:ext>
                  </a:extLst>
                </a:gridCol>
              </a:tblGrid>
              <a:tr h="176448">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Formula for calculating tooth surface strength of </a:t>
                      </a:r>
                      <a:r>
                        <a:rPr kumimoji="1" lang="ja-JP" altLang="en-US" sz="800" b="0" dirty="0">
                          <a:solidFill>
                            <a:schemeClr val="tx1"/>
                          </a:solidFill>
                          <a:latin typeface="Meiryo UI" panose="020B0604030504040204" pitchFamily="50" charset="-128"/>
                          <a:ea typeface="Meiryo UI" panose="020B0604030504040204" pitchFamily="50" charset="-128"/>
                        </a:rPr>
                        <a:t>spur and </a:t>
                      </a:r>
                      <a:r>
                        <a:rPr kumimoji="1" lang="ja-JP" altLang="en-US" sz="800" b="0" dirty="0" err="1">
                          <a:solidFill>
                            <a:schemeClr val="tx1"/>
                          </a:solidFill>
                          <a:latin typeface="Meiryo UI" panose="020B0604030504040204" pitchFamily="50" charset="-128"/>
                          <a:ea typeface="Meiryo UI" panose="020B0604030504040204" pitchFamily="50" charset="-128"/>
                        </a:rPr>
                        <a:t>helical </a:t>
                      </a:r>
                      <a:r>
                        <a:rPr kumimoji="1" lang="ja-JP" altLang="en-US" sz="800" b="0" dirty="0">
                          <a:solidFill>
                            <a:schemeClr val="tx1"/>
                          </a:solidFill>
                          <a:latin typeface="Meiryo UI" panose="020B0604030504040204" pitchFamily="50" charset="-128"/>
                          <a:ea typeface="Meiryo UI" panose="020B0604030504040204" pitchFamily="50" charset="-128"/>
                        </a:rPr>
                        <a:t>gears </a:t>
                      </a:r>
                      <a:r>
                        <a:rPr kumimoji="1" lang="en-US" altLang="ja-JP" sz="800" b="0" dirty="0">
                          <a:solidFill>
                            <a:schemeClr val="tx1"/>
                          </a:solidFill>
                          <a:latin typeface="Meiryo UI" panose="020B0604030504040204" pitchFamily="50" charset="-128"/>
                          <a:ea typeface="Meiryo UI" panose="020B0604030504040204" pitchFamily="50" charset="-128"/>
                        </a:rPr>
                        <a:t>JGMA402-01</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3165711"/>
                  </a:ext>
                </a:extLst>
              </a:tr>
              <a:tr h="27804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The tooth surface strength is based on the contact stress on the tooth surface against tooth surface damage (pitching).</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Calculate the strength</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7918690"/>
                  </a:ext>
                </a:extLst>
              </a:tr>
            </a:tbl>
          </a:graphicData>
        </a:graphic>
      </p:graphicFrame>
      <p:pic>
        <p:nvPicPr>
          <p:cNvPr id="13" name="図 12">
            <a:extLst>
              <a:ext uri="{FF2B5EF4-FFF2-40B4-BE49-F238E27FC236}">
                <a16:creationId xmlns:a16="http://schemas.microsoft.com/office/drawing/2014/main" id="{DC77CE6B-B18D-4565-A026-76262160DBA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725213" y="549023"/>
            <a:ext cx="1179340" cy="722752"/>
          </a:xfrm>
          <a:prstGeom prst="rect">
            <a:avLst/>
          </a:prstGeom>
        </p:spPr>
      </p:pic>
      <p:graphicFrame>
        <p:nvGraphicFramePr>
          <p:cNvPr id="14" name="表 13">
            <a:extLst>
              <a:ext uri="{FF2B5EF4-FFF2-40B4-BE49-F238E27FC236}">
                <a16:creationId xmlns:a16="http://schemas.microsoft.com/office/drawing/2014/main" id="{C8535A3A-3340-4259-A096-0179371EAD94}"/>
              </a:ext>
            </a:extLst>
          </p:cNvPr>
          <p:cNvGraphicFramePr>
            <a:graphicFrameLocks noGrp="1"/>
          </p:cNvGraphicFramePr>
          <p:nvPr>
            <p:extLst>
              <p:ext uri="{D42A27DB-BD31-4B8C-83A1-F6EECF244321}">
                <p14:modId xmlns:p14="http://schemas.microsoft.com/office/powerpoint/2010/main" val="1059175531"/>
              </p:ext>
            </p:extLst>
          </p:nvPr>
        </p:nvGraphicFramePr>
        <p:xfrm>
          <a:off x="5273594" y="4276560"/>
          <a:ext cx="2983996" cy="822960"/>
        </p:xfrm>
        <a:graphic>
          <a:graphicData uri="http://schemas.openxmlformats.org/drawingml/2006/table">
            <a:tbl>
              <a:tblPr firstRow="1" bandRow="1">
                <a:tableStyleId>{5C22544A-7EE6-4342-B048-85BDC9FD1C3A}</a:tableStyleId>
              </a:tblPr>
              <a:tblGrid>
                <a:gridCol w="2983996">
                  <a:extLst>
                    <a:ext uri="{9D8B030D-6E8A-4147-A177-3AD203B41FA5}">
                      <a16:colId xmlns:a16="http://schemas.microsoft.com/office/drawing/2014/main" val="3462743255"/>
                    </a:ext>
                  </a:extLst>
                </a:gridCol>
              </a:tblGrid>
              <a:tr h="0">
                <a:tc>
                  <a:txBody>
                    <a:bodyPr/>
                    <a:lstStyle/>
                    <a:p>
                      <a:r>
                        <a:rPr kumimoji="1" lang="ja-JP" altLang="en-US" sz="900" b="1" dirty="0">
                          <a:solidFill>
                            <a:schemeClr val="tx1"/>
                          </a:solidFill>
                          <a:latin typeface="Meiryo UI" panose="020B0604030504040204" pitchFamily="50" charset="-128"/>
                          <a:ea typeface="Meiryo UI" panose="020B0604030504040204" pitchFamily="50" charset="-128"/>
                        </a:rPr>
                        <a:t>Increase the tooth surface strength.</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3165711"/>
                  </a:ext>
                </a:extLst>
              </a:tr>
              <a:tr h="0">
                <a:tc>
                  <a:txBody>
                    <a:bodyPr/>
                    <a:lstStyle/>
                    <a:p>
                      <a:r>
                        <a:rPr kumimoji="1" lang="en-US" altLang="ja-JP" sz="900" b="0" dirty="0">
                          <a:solidFill>
                            <a:schemeClr val="tx1"/>
                          </a:solidFill>
                          <a:latin typeface="Meiryo UI" panose="020B0604030504040204" pitchFamily="50" charset="-128"/>
                          <a:ea typeface="Meiryo UI" panose="020B0604030504040204" pitchFamily="50" charset="-128"/>
                        </a:rPr>
                        <a:t>a) </a:t>
                      </a:r>
                      <a:r>
                        <a:rPr kumimoji="1" lang="ja-JP" altLang="en-US" sz="900" b="0" dirty="0">
                          <a:solidFill>
                            <a:schemeClr val="tx1"/>
                          </a:solidFill>
                          <a:latin typeface="Meiryo UI" panose="020B0604030504040204" pitchFamily="50" charset="-128"/>
                          <a:ea typeface="Meiryo UI" panose="020B0604030504040204" pitchFamily="50" charset="-128"/>
                        </a:rPr>
                        <a:t>Use hardened and quenched materials (large allowable Hertzian stress).</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en-US" altLang="ja-JP" sz="900" b="0" dirty="0">
                          <a:solidFill>
                            <a:schemeClr val="tx1"/>
                          </a:solidFill>
                          <a:latin typeface="Meiryo UI" panose="020B0604030504040204" pitchFamily="50" charset="-128"/>
                          <a:ea typeface="Meiryo UI" panose="020B0604030504040204" pitchFamily="50" charset="-128"/>
                        </a:rPr>
                        <a:t>b) </a:t>
                      </a:r>
                      <a:r>
                        <a:rPr kumimoji="1" lang="ja-JP" altLang="en-US" sz="900" b="0" dirty="0">
                          <a:solidFill>
                            <a:schemeClr val="tx1"/>
                          </a:solidFill>
                          <a:latin typeface="Meiryo UI" panose="020B0604030504040204" pitchFamily="50" charset="-128"/>
                          <a:ea typeface="Meiryo UI" panose="020B0604030504040204" pitchFamily="50" charset="-128"/>
                        </a:rPr>
                        <a:t>Larger gears (larger pitch circle </a:t>
                      </a:r>
                      <a:r>
                        <a:rPr kumimoji="1" lang="en-US" altLang="ja-JP" sz="900" b="0" dirty="0">
                          <a:solidFill>
                            <a:schemeClr val="tx1"/>
                          </a:solidFill>
                          <a:latin typeface="Meiryo UI" panose="020B0604030504040204" pitchFamily="50" charset="-128"/>
                          <a:ea typeface="Meiryo UI" panose="020B0604030504040204" pitchFamily="50" charset="-128"/>
                        </a:rPr>
                        <a:t>diameter/ </a:t>
                      </a:r>
                      <a:r>
                        <a:rPr kumimoji="1" lang="ja-JP" altLang="en-US" sz="900" b="0" dirty="0">
                          <a:solidFill>
                            <a:schemeClr val="tx1"/>
                          </a:solidFill>
                          <a:latin typeface="Meiryo UI" panose="020B0604030504040204" pitchFamily="50" charset="-128"/>
                          <a:ea typeface="Meiryo UI" panose="020B0604030504040204" pitchFamily="50" charset="-128"/>
                        </a:rPr>
                        <a:t>wider effective tooth width</a:t>
                      </a:r>
                      <a:r>
                        <a:rPr kumimoji="1" lang="ja-JP" altLang="en-US" sz="900" b="0" dirty="0">
                          <a:solidFill>
                            <a:schemeClr val="tx1"/>
                          </a:solidFill>
                          <a:latin typeface="Meiryo UI" panose="020B0604030504040204" pitchFamily="50" charset="-128"/>
                          <a:ea typeface="Meiryo UI" panose="020B0604030504040204" pitchFamily="50" charset="-128"/>
                        </a:rPr>
                        <a:t>)</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en-US" altLang="ja-JP" sz="900" b="0" dirty="0">
                          <a:solidFill>
                            <a:schemeClr val="tx1"/>
                          </a:solidFill>
                          <a:latin typeface="Meiryo UI" panose="020B0604030504040204" pitchFamily="50" charset="-128"/>
                          <a:ea typeface="Meiryo UI" panose="020B0604030504040204" pitchFamily="50" charset="-128"/>
                        </a:rPr>
                        <a:t>c) </a:t>
                      </a:r>
                      <a:r>
                        <a:rPr kumimoji="1" lang="ja-JP" altLang="en-US" sz="900" b="0" dirty="0">
                          <a:solidFill>
                            <a:schemeClr val="tx1"/>
                          </a:solidFill>
                          <a:latin typeface="Meiryo UI" panose="020B0604030504040204" pitchFamily="50" charset="-128"/>
                          <a:ea typeface="Meiryo UI" panose="020B0604030504040204" pitchFamily="50" charset="-128"/>
                        </a:rPr>
                        <a:t>Increase the engagement ratio (decrease the engagement ratio coefficient).</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en-US" altLang="ja-JP" sz="900" b="0" dirty="0">
                          <a:solidFill>
                            <a:schemeClr val="tx1"/>
                          </a:solidFill>
                          <a:latin typeface="Meiryo UI" panose="020B0604030504040204" pitchFamily="50" charset="-128"/>
                          <a:ea typeface="Meiryo UI" panose="020B0604030504040204" pitchFamily="50" charset="-128"/>
                        </a:rPr>
                        <a:t>d) </a:t>
                      </a:r>
                      <a:r>
                        <a:rPr kumimoji="1" lang="ja-JP" altLang="en-US" sz="900" b="0" dirty="0">
                          <a:solidFill>
                            <a:schemeClr val="tx1"/>
                          </a:solidFill>
                          <a:latin typeface="Meiryo UI" panose="020B0604030504040204" pitchFamily="50" charset="-128"/>
                          <a:ea typeface="Meiryo UI" panose="020B0604030504040204" pitchFamily="50" charset="-128"/>
                        </a:rPr>
                        <a:t>Make it highly accurate.</a:t>
                      </a:r>
                      <a:endParaRPr kumimoji="1" lang="en-US" altLang="ja-JP" sz="900" b="0" dirty="0">
                        <a:solidFill>
                          <a:schemeClr val="tx1"/>
                        </a:solidFill>
                        <a:latin typeface="Meiryo UI" panose="020B0604030504040204" pitchFamily="50" charset="-128"/>
                        <a:ea typeface="Meiryo UI" panose="020B0604030504040204" pitchFamily="50" charset="-128"/>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7918690"/>
                  </a:ext>
                </a:extLst>
              </a:tr>
            </a:tbl>
          </a:graphicData>
        </a:graphic>
      </p:graphicFrame>
      <p:pic>
        <p:nvPicPr>
          <p:cNvPr id="15" name="図 14">
            <a:extLst>
              <a:ext uri="{FF2B5EF4-FFF2-40B4-BE49-F238E27FC236}">
                <a16:creationId xmlns:a16="http://schemas.microsoft.com/office/drawing/2014/main" id="{F5314620-8C11-44E5-952C-0810127D4C95}"/>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6515" y="1257540"/>
            <a:ext cx="3213586" cy="400721"/>
          </a:xfrm>
          <a:prstGeom prst="rect">
            <a:avLst/>
          </a:prstGeom>
        </p:spPr>
      </p:pic>
      <p:sp>
        <p:nvSpPr>
          <p:cNvPr id="24" name="楕円 23">
            <a:extLst>
              <a:ext uri="{FF2B5EF4-FFF2-40B4-BE49-F238E27FC236}">
                <a16:creationId xmlns:a16="http://schemas.microsoft.com/office/drawing/2014/main" id="{97210B58-D435-478A-8FD2-0079D2654570}"/>
              </a:ext>
            </a:extLst>
          </p:cNvPr>
          <p:cNvSpPr/>
          <p:nvPr/>
        </p:nvSpPr>
        <p:spPr>
          <a:xfrm>
            <a:off x="3356223" y="765036"/>
            <a:ext cx="1292205" cy="1184147"/>
          </a:xfrm>
          <a:prstGeom prst="ellipse">
            <a:avLst/>
          </a:prstGeom>
          <a:noFill/>
          <a:ln/>
        </p:spPr>
        <p:style>
          <a:lnRef idx="2">
            <a:schemeClr val="accent2"/>
          </a:lnRef>
          <a:fillRef idx="1">
            <a:schemeClr val="lt1"/>
          </a:fillRef>
          <a:effectRef idx="0">
            <a:schemeClr val="accent2"/>
          </a:effectRef>
          <a:fontRef idx="minor">
            <a:schemeClr val="dk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5" name="楕円 24">
            <a:extLst>
              <a:ext uri="{FF2B5EF4-FFF2-40B4-BE49-F238E27FC236}">
                <a16:creationId xmlns:a16="http://schemas.microsoft.com/office/drawing/2014/main" id="{AB22382B-0287-416A-B626-7CF1759AC103}"/>
              </a:ext>
            </a:extLst>
          </p:cNvPr>
          <p:cNvSpPr/>
          <p:nvPr/>
        </p:nvSpPr>
        <p:spPr>
          <a:xfrm>
            <a:off x="7609545" y="513576"/>
            <a:ext cx="1410676" cy="811902"/>
          </a:xfrm>
          <a:prstGeom prst="ellipse">
            <a:avLst/>
          </a:prstGeom>
          <a:noFill/>
          <a:ln/>
        </p:spPr>
        <p:style>
          <a:lnRef idx="2">
            <a:schemeClr val="accent2"/>
          </a:lnRef>
          <a:fillRef idx="1">
            <a:schemeClr val="lt1"/>
          </a:fillRef>
          <a:effectRef idx="0">
            <a:schemeClr val="accent2"/>
          </a:effectRef>
          <a:fontRef idx="minor">
            <a:schemeClr val="dk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cxnSp>
        <p:nvCxnSpPr>
          <p:cNvPr id="27" name="コネクタ: カギ線 26">
            <a:extLst>
              <a:ext uri="{FF2B5EF4-FFF2-40B4-BE49-F238E27FC236}">
                <a16:creationId xmlns:a16="http://schemas.microsoft.com/office/drawing/2014/main" id="{314A0551-ED53-4E78-BC19-D16AF5BCC514}"/>
              </a:ext>
            </a:extLst>
          </p:cNvPr>
          <p:cNvCxnSpPr>
            <a:cxnSpLocks/>
            <a:stCxn id="24" idx="5"/>
          </p:cNvCxnSpPr>
          <p:nvPr/>
        </p:nvCxnSpPr>
        <p:spPr>
          <a:xfrm rot="5400000">
            <a:off x="2728595" y="2736305"/>
            <a:ext cx="2691131" cy="770058"/>
          </a:xfrm>
          <a:prstGeom prst="bentConnector3">
            <a:avLst>
              <a:gd name="adj1" fmla="val 999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0EE10CAA-CFE5-4156-BA20-F4591767686E}"/>
              </a:ext>
            </a:extLst>
          </p:cNvPr>
          <p:cNvCxnSpPr>
            <a:stCxn id="25" idx="6"/>
          </p:cNvCxnSpPr>
          <p:nvPr/>
        </p:nvCxnSpPr>
        <p:spPr>
          <a:xfrm flipH="1">
            <a:off x="8004932" y="919527"/>
            <a:ext cx="1015289" cy="3799618"/>
          </a:xfrm>
          <a:prstGeom prst="bentConnector4">
            <a:avLst>
              <a:gd name="adj1" fmla="val -4918"/>
              <a:gd name="adj2" fmla="val 9987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895834"/>
      </p:ext>
    </p:extLst>
  </p:cSld>
  <p:clrMapOvr>
    <a:masterClrMapping/>
  </p:clrMapOvr>
</p:sld>
</file>

<file path=ppt/slides/slide137.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Types of gear machining</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13</a:t>
            </a:fld>
            <a:endParaRPr kumimoji="1" lang="ja-JP" altLang="en-US" dirty="0"/>
          </a:p>
        </p:txBody>
      </p:sp>
      <p:sp>
        <p:nvSpPr>
          <p:cNvPr id="6" name="矢印: 右 5">
            <a:extLst>
              <a:ext uri="{FF2B5EF4-FFF2-40B4-BE49-F238E27FC236}">
                <a16:creationId xmlns:a16="http://schemas.microsoft.com/office/drawing/2014/main" id="{A0CA5EA6-DB31-483B-830F-D54CD577BFA9}"/>
              </a:ext>
            </a:extLst>
          </p:cNvPr>
          <p:cNvSpPr/>
          <p:nvPr/>
        </p:nvSpPr>
        <p:spPr>
          <a:xfrm>
            <a:off x="2766686" y="4113737"/>
            <a:ext cx="3479518" cy="170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7" name="図 6">
            <a:extLst>
              <a:ext uri="{FF2B5EF4-FFF2-40B4-BE49-F238E27FC236}">
                <a16:creationId xmlns:a16="http://schemas.microsoft.com/office/drawing/2014/main" id="{0750C876-DA0A-4FA6-A537-0D923C0461E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766" y="608895"/>
            <a:ext cx="3860504" cy="2430270"/>
          </a:xfrm>
          <a:prstGeom prst="rect">
            <a:avLst/>
          </a:prstGeom>
        </p:spPr>
      </p:pic>
      <p:sp>
        <p:nvSpPr>
          <p:cNvPr id="9" name="四角形: 角を丸くする 8">
            <a:extLst>
              <a:ext uri="{FF2B5EF4-FFF2-40B4-BE49-F238E27FC236}">
                <a16:creationId xmlns:a16="http://schemas.microsoft.com/office/drawing/2014/main" id="{52EA0720-CE5E-4D5D-8076-7B72959011C3}"/>
              </a:ext>
            </a:extLst>
          </p:cNvPr>
          <p:cNvSpPr/>
          <p:nvPr/>
        </p:nvSpPr>
        <p:spPr>
          <a:xfrm>
            <a:off x="1510978" y="500883"/>
            <a:ext cx="2480222" cy="2646294"/>
          </a:xfrm>
          <a:prstGeom prst="roundRect">
            <a:avLst>
              <a:gd name="adj" fmla="val 89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10" name="Picture 2">
            <a:extLst>
              <a:ext uri="{FF2B5EF4-FFF2-40B4-BE49-F238E27FC236}">
                <a16:creationId xmlns:a16="http://schemas.microsoft.com/office/drawing/2014/main" id="{6121F2A6-A181-41EE-A2E3-B4CFEE7F2E14}"/>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025019" y="500884"/>
            <a:ext cx="5118982" cy="2860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グループ化 10">
            <a:extLst>
              <a:ext uri="{FF2B5EF4-FFF2-40B4-BE49-F238E27FC236}">
                <a16:creationId xmlns:a16="http://schemas.microsoft.com/office/drawing/2014/main" id="{97EB4DD1-4F3F-4D70-BD34-49C965716773}"/>
              </a:ext>
            </a:extLst>
          </p:cNvPr>
          <p:cNvGrpSpPr/>
          <p:nvPr/>
        </p:nvGrpSpPr>
        <p:grpSpPr>
          <a:xfrm>
            <a:off x="596211" y="3449269"/>
            <a:ext cx="4390592" cy="1214996"/>
            <a:chOff x="3296414" y="980331"/>
            <a:chExt cx="5854124" cy="1619994"/>
          </a:xfrm>
        </p:grpSpPr>
        <p:pic>
          <p:nvPicPr>
            <p:cNvPr id="12" name="Picture 84" descr="GS">
              <a:extLst>
                <a:ext uri="{FF2B5EF4-FFF2-40B4-BE49-F238E27FC236}">
                  <a16:creationId xmlns:a16="http://schemas.microsoft.com/office/drawing/2014/main" id="{27B9584D-E05A-4562-B46C-2062B71F43CE}"/>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87900" y="1412875"/>
              <a:ext cx="14049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2" descr="HOB">
              <a:extLst>
                <a:ext uri="{FF2B5EF4-FFF2-40B4-BE49-F238E27FC236}">
                  <a16:creationId xmlns:a16="http://schemas.microsoft.com/office/drawing/2014/main" id="{F078520C-02D2-40E6-8740-B9213CEB460C}"/>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352800" y="1414463"/>
              <a:ext cx="1363663"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114">
              <a:extLst>
                <a:ext uri="{FF2B5EF4-FFF2-40B4-BE49-F238E27FC236}">
                  <a16:creationId xmlns:a16="http://schemas.microsoft.com/office/drawing/2014/main" id="{04D114FB-EAAB-4600-9C64-F71B1A9E86AC}"/>
                </a:ext>
              </a:extLst>
            </p:cNvPr>
            <p:cNvSpPr txBox="1">
              <a:spLocks noChangeArrowheads="1"/>
            </p:cNvSpPr>
            <p:nvPr/>
          </p:nvSpPr>
          <p:spPr bwMode="auto">
            <a:xfrm>
              <a:off x="4967288" y="1196231"/>
              <a:ext cx="122469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Gear shaper (GS)</a:t>
              </a:r>
            </a:p>
          </p:txBody>
        </p:sp>
        <p:sp>
          <p:nvSpPr>
            <p:cNvPr id="15" name="Text Box 125">
              <a:extLst>
                <a:ext uri="{FF2B5EF4-FFF2-40B4-BE49-F238E27FC236}">
                  <a16:creationId xmlns:a16="http://schemas.microsoft.com/office/drawing/2014/main" id="{736DF5AE-2CE6-4108-A5AD-2408AA04E78D}"/>
                </a:ext>
              </a:extLst>
            </p:cNvPr>
            <p:cNvSpPr txBox="1">
              <a:spLocks noChangeArrowheads="1"/>
            </p:cNvSpPr>
            <p:nvPr/>
          </p:nvSpPr>
          <p:spPr bwMode="auto">
            <a:xfrm>
              <a:off x="3708400" y="1196231"/>
              <a:ext cx="842111"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Hob (HOB)</a:t>
              </a:r>
            </a:p>
          </p:txBody>
        </p:sp>
        <p:sp>
          <p:nvSpPr>
            <p:cNvPr id="16" name="Text Box 141">
              <a:extLst>
                <a:ext uri="{FF2B5EF4-FFF2-40B4-BE49-F238E27FC236}">
                  <a16:creationId xmlns:a16="http://schemas.microsoft.com/office/drawing/2014/main" id="{29C3E239-EEF0-4336-88AE-B7807066AB71}"/>
                </a:ext>
              </a:extLst>
            </p:cNvPr>
            <p:cNvSpPr txBox="1">
              <a:spLocks noChangeArrowheads="1"/>
            </p:cNvSpPr>
            <p:nvPr/>
          </p:nvSpPr>
          <p:spPr bwMode="auto">
            <a:xfrm>
              <a:off x="7920038" y="1196231"/>
              <a:ext cx="1083631"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Shaving (SV)</a:t>
              </a:r>
            </a:p>
          </p:txBody>
        </p:sp>
        <p:sp>
          <p:nvSpPr>
            <p:cNvPr id="17" name="Text Box 175">
              <a:extLst>
                <a:ext uri="{FF2B5EF4-FFF2-40B4-BE49-F238E27FC236}">
                  <a16:creationId xmlns:a16="http://schemas.microsoft.com/office/drawing/2014/main" id="{3E6ABB04-BAB5-4A29-9E0D-F5F9A0D3BEFA}"/>
                </a:ext>
              </a:extLst>
            </p:cNvPr>
            <p:cNvSpPr txBox="1">
              <a:spLocks noChangeArrowheads="1"/>
            </p:cNvSpPr>
            <p:nvPr/>
          </p:nvSpPr>
          <p:spPr bwMode="auto">
            <a:xfrm>
              <a:off x="4338637" y="980331"/>
              <a:ext cx="901956"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Tooth cutting (rough cutting</a:t>
              </a:r>
              <a:r>
                <a:rPr lang="en-US" altLang="ja-JP" sz="750">
                  <a:latin typeface="Meiryo UI" panose="020B0604030504040204" pitchFamily="50" charset="-128"/>
                  <a:ea typeface="Meiryo UI" panose="020B0604030504040204" pitchFamily="50" charset="-128"/>
                </a:rPr>
                <a:t>)</a:t>
              </a:r>
            </a:p>
          </p:txBody>
        </p:sp>
        <p:sp>
          <p:nvSpPr>
            <p:cNvPr id="18" name="Text Box 177">
              <a:extLst>
                <a:ext uri="{FF2B5EF4-FFF2-40B4-BE49-F238E27FC236}">
                  <a16:creationId xmlns:a16="http://schemas.microsoft.com/office/drawing/2014/main" id="{6840BCB7-A4CA-4C1F-81F8-C624A5B9F13E}"/>
                </a:ext>
              </a:extLst>
            </p:cNvPr>
            <p:cNvSpPr txBox="1">
              <a:spLocks noChangeArrowheads="1"/>
            </p:cNvSpPr>
            <p:nvPr/>
          </p:nvSpPr>
          <p:spPr bwMode="auto">
            <a:xfrm>
              <a:off x="8043863" y="980331"/>
              <a:ext cx="617691"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Tooth surface finish</a:t>
              </a:r>
            </a:p>
          </p:txBody>
        </p:sp>
        <p:pic>
          <p:nvPicPr>
            <p:cNvPr id="19" name="Picture 203" descr="SV3">
              <a:extLst>
                <a:ext uri="{FF2B5EF4-FFF2-40B4-BE49-F238E27FC236}">
                  <a16:creationId xmlns:a16="http://schemas.microsoft.com/office/drawing/2014/main" id="{B609C3C9-7889-46DA-8BC6-7DA7296F6448}"/>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704138" y="1406525"/>
              <a:ext cx="1404937"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Line 213">
              <a:extLst>
                <a:ext uri="{FF2B5EF4-FFF2-40B4-BE49-F238E27FC236}">
                  <a16:creationId xmlns:a16="http://schemas.microsoft.com/office/drawing/2014/main" id="{BEB98FE3-21A0-4246-B645-29A78F6DEBB7}"/>
                </a:ext>
              </a:extLst>
            </p:cNvPr>
            <p:cNvSpPr>
              <a:spLocks noChangeShapeType="1"/>
            </p:cNvSpPr>
            <p:nvPr/>
          </p:nvSpPr>
          <p:spPr bwMode="auto">
            <a:xfrm flipH="1" flipV="1">
              <a:off x="4319588" y="2168525"/>
              <a:ext cx="144462"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21" name="Text Box 215">
              <a:extLst>
                <a:ext uri="{FF2B5EF4-FFF2-40B4-BE49-F238E27FC236}">
                  <a16:creationId xmlns:a16="http://schemas.microsoft.com/office/drawing/2014/main" id="{FE1C464F-47A6-4D04-A39E-9BBD9F071517}"/>
                </a:ext>
              </a:extLst>
            </p:cNvPr>
            <p:cNvSpPr txBox="1">
              <a:spLocks noChangeArrowheads="1"/>
            </p:cNvSpPr>
            <p:nvPr/>
          </p:nvSpPr>
          <p:spPr bwMode="auto">
            <a:xfrm>
              <a:off x="4450765" y="2282390"/>
              <a:ext cx="226593"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work</a:t>
              </a:r>
            </a:p>
          </p:txBody>
        </p:sp>
        <p:sp>
          <p:nvSpPr>
            <p:cNvPr id="22" name="Text Box 216">
              <a:extLst>
                <a:ext uri="{FF2B5EF4-FFF2-40B4-BE49-F238E27FC236}">
                  <a16:creationId xmlns:a16="http://schemas.microsoft.com/office/drawing/2014/main" id="{D7565F2A-25DD-4998-A36B-E9573C74AFB9}"/>
                </a:ext>
              </a:extLst>
            </p:cNvPr>
            <p:cNvSpPr txBox="1">
              <a:spLocks noChangeArrowheads="1"/>
            </p:cNvSpPr>
            <p:nvPr/>
          </p:nvSpPr>
          <p:spPr bwMode="auto">
            <a:xfrm>
              <a:off x="3363039" y="1634689"/>
              <a:ext cx="451012"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en-US" altLang="ja-JP" sz="600">
                  <a:latin typeface="Meiryo UI" panose="020B0604030504040204" pitchFamily="50" charset="-128"/>
                  <a:ea typeface="Meiryo UI" panose="020B0604030504040204" pitchFamily="50" charset="-128"/>
                </a:rPr>
                <a:t>HOB </a:t>
              </a:r>
              <a:r>
                <a:rPr lang="ja-JP" altLang="en-US" sz="600">
                  <a:latin typeface="Meiryo UI" panose="020B0604030504040204" pitchFamily="50" charset="-128"/>
                  <a:ea typeface="Meiryo UI" panose="020B0604030504040204" pitchFamily="50" charset="-128"/>
                </a:rPr>
                <a:t>Cutter</a:t>
              </a:r>
            </a:p>
          </p:txBody>
        </p:sp>
        <p:sp>
          <p:nvSpPr>
            <p:cNvPr id="23" name="Line 217">
              <a:extLst>
                <a:ext uri="{FF2B5EF4-FFF2-40B4-BE49-F238E27FC236}">
                  <a16:creationId xmlns:a16="http://schemas.microsoft.com/office/drawing/2014/main" id="{1F58660D-6850-4AE9-942B-34507D3399EC}"/>
                </a:ext>
              </a:extLst>
            </p:cNvPr>
            <p:cNvSpPr>
              <a:spLocks noChangeShapeType="1"/>
            </p:cNvSpPr>
            <p:nvPr/>
          </p:nvSpPr>
          <p:spPr bwMode="auto">
            <a:xfrm rot="12174729" flipH="1" flipV="1">
              <a:off x="3527425" y="1808163"/>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24" name="Arc 219">
              <a:extLst>
                <a:ext uri="{FF2B5EF4-FFF2-40B4-BE49-F238E27FC236}">
                  <a16:creationId xmlns:a16="http://schemas.microsoft.com/office/drawing/2014/main" id="{AA9A6E06-6304-46AF-A90E-0B972A6A74D5}"/>
                </a:ext>
              </a:extLst>
            </p:cNvPr>
            <p:cNvSpPr>
              <a:spLocks/>
            </p:cNvSpPr>
            <p:nvPr/>
          </p:nvSpPr>
          <p:spPr bwMode="auto">
            <a:xfrm rot="3644773" flipV="1">
              <a:off x="4083049" y="1554928"/>
              <a:ext cx="179387" cy="400109"/>
            </a:xfrm>
            <a:custGeom>
              <a:avLst/>
              <a:gdLst>
                <a:gd name="T0" fmla="*/ 43185394 w 21600"/>
                <a:gd name="T1" fmla="*/ 0 h 19600"/>
                <a:gd name="T2" fmla="*/ 102754933 w 21600"/>
                <a:gd name="T3" fmla="*/ 263935276 h 19600"/>
                <a:gd name="T4" fmla="*/ 0 w 21600"/>
                <a:gd name="T5" fmla="*/ 263935276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25" name="Arc 220">
              <a:extLst>
                <a:ext uri="{FF2B5EF4-FFF2-40B4-BE49-F238E27FC236}">
                  <a16:creationId xmlns:a16="http://schemas.microsoft.com/office/drawing/2014/main" id="{780C7BFF-74BD-486A-A4C4-9A5CB66FD50D}"/>
                </a:ext>
              </a:extLst>
            </p:cNvPr>
            <p:cNvSpPr>
              <a:spLocks/>
            </p:cNvSpPr>
            <p:nvPr/>
          </p:nvSpPr>
          <p:spPr bwMode="auto">
            <a:xfrm rot="3058352">
              <a:off x="3383756" y="2009746"/>
              <a:ext cx="225425" cy="400109"/>
            </a:xfrm>
            <a:custGeom>
              <a:avLst/>
              <a:gdLst>
                <a:gd name="T0" fmla="*/ 0 w 32146"/>
                <a:gd name="T1" fmla="*/ 6532980 h 21600"/>
                <a:gd name="T2" fmla="*/ 77736948 w 32146"/>
                <a:gd name="T3" fmla="*/ 51331308 h 21600"/>
                <a:gd name="T4" fmla="*/ 25502751 w 32146"/>
                <a:gd name="T5" fmla="*/ 51331308 h 21600"/>
                <a:gd name="T6" fmla="*/ 0 60000 65536"/>
                <a:gd name="T7" fmla="*/ 0 60000 65536"/>
                <a:gd name="T8" fmla="*/ 0 60000 65536"/>
              </a:gdLst>
              <a:ahLst/>
              <a:cxnLst>
                <a:cxn ang="T6">
                  <a:pos x="T0" y="T1"/>
                </a:cxn>
                <a:cxn ang="T7">
                  <a:pos x="T2" y="T3"/>
                </a:cxn>
                <a:cxn ang="T8">
                  <a:pos x="T4" y="T5"/>
                </a:cxn>
              </a:cxnLst>
              <a:rect l="0" t="0" r="r" b="b"/>
              <a:pathLst>
                <a:path w="32146" h="21600" fill="none" extrusionOk="0">
                  <a:moveTo>
                    <a:pt x="0" y="2749"/>
                  </a:moveTo>
                  <a:cubicBezTo>
                    <a:pt x="3222" y="946"/>
                    <a:pt x="6853" y="-1"/>
                    <a:pt x="10546" y="0"/>
                  </a:cubicBezTo>
                  <a:cubicBezTo>
                    <a:pt x="22475" y="0"/>
                    <a:pt x="32146" y="9670"/>
                    <a:pt x="32146" y="21600"/>
                  </a:cubicBezTo>
                </a:path>
                <a:path w="32146" h="21600" stroke="0" extrusionOk="0">
                  <a:moveTo>
                    <a:pt x="0" y="2749"/>
                  </a:moveTo>
                  <a:cubicBezTo>
                    <a:pt x="3222" y="946"/>
                    <a:pt x="6853" y="-1"/>
                    <a:pt x="10546" y="0"/>
                  </a:cubicBezTo>
                  <a:cubicBezTo>
                    <a:pt x="22475" y="0"/>
                    <a:pt x="32146" y="9670"/>
                    <a:pt x="32146" y="21600"/>
                  </a:cubicBezTo>
                  <a:lnTo>
                    <a:pt x="10546" y="21600"/>
                  </a:lnTo>
                  <a:lnTo>
                    <a:pt x="0" y="2749"/>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26" name="Arc 221">
              <a:extLst>
                <a:ext uri="{FF2B5EF4-FFF2-40B4-BE49-F238E27FC236}">
                  <a16:creationId xmlns:a16="http://schemas.microsoft.com/office/drawing/2014/main" id="{8BE1A871-D004-44B5-9D6C-B9438ED2E41D}"/>
                </a:ext>
              </a:extLst>
            </p:cNvPr>
            <p:cNvSpPr>
              <a:spLocks/>
            </p:cNvSpPr>
            <p:nvPr/>
          </p:nvSpPr>
          <p:spPr bwMode="auto">
            <a:xfrm rot="4104621" flipV="1">
              <a:off x="5678488" y="2166114"/>
              <a:ext cx="179388" cy="400109"/>
            </a:xfrm>
            <a:custGeom>
              <a:avLst/>
              <a:gdLst>
                <a:gd name="T0" fmla="*/ 43186698 w 21600"/>
                <a:gd name="T1" fmla="*/ 0 h 19600"/>
                <a:gd name="T2" fmla="*/ 102757184 w 21600"/>
                <a:gd name="T3" fmla="*/ 1122594973 h 19600"/>
                <a:gd name="T4" fmla="*/ 0 w 21600"/>
                <a:gd name="T5" fmla="*/ 1122594973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27" name="Line 223">
              <a:extLst>
                <a:ext uri="{FF2B5EF4-FFF2-40B4-BE49-F238E27FC236}">
                  <a16:creationId xmlns:a16="http://schemas.microsoft.com/office/drawing/2014/main" id="{05FC82B4-AD38-4269-AA58-CC343D4C9A35}"/>
                </a:ext>
              </a:extLst>
            </p:cNvPr>
            <p:cNvSpPr>
              <a:spLocks noChangeShapeType="1"/>
            </p:cNvSpPr>
            <p:nvPr/>
          </p:nvSpPr>
          <p:spPr bwMode="auto">
            <a:xfrm flipV="1">
              <a:off x="4859338" y="1844675"/>
              <a:ext cx="0" cy="360363"/>
            </a:xfrm>
            <a:prstGeom prst="line">
              <a:avLst/>
            </a:prstGeom>
            <a:noFill/>
            <a:ln w="28575">
              <a:solidFill>
                <a:srgbClr val="66FF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sz="1350">
                <a:latin typeface="Meiryo UI" panose="020B0604030504040204" pitchFamily="50" charset="-128"/>
                <a:ea typeface="Meiryo UI" panose="020B0604030504040204" pitchFamily="50" charset="-128"/>
              </a:endParaRPr>
            </a:p>
          </p:txBody>
        </p:sp>
        <p:sp>
          <p:nvSpPr>
            <p:cNvPr id="28" name="Text Box 225">
              <a:extLst>
                <a:ext uri="{FF2B5EF4-FFF2-40B4-BE49-F238E27FC236}">
                  <a16:creationId xmlns:a16="http://schemas.microsoft.com/office/drawing/2014/main" id="{32069BA5-3EB4-4A41-9C6B-4E724D5979FC}"/>
                </a:ext>
              </a:extLst>
            </p:cNvPr>
            <p:cNvSpPr txBox="1">
              <a:spLocks noChangeArrowheads="1"/>
            </p:cNvSpPr>
            <p:nvPr/>
          </p:nvSpPr>
          <p:spPr bwMode="auto">
            <a:xfrm>
              <a:off x="4972608" y="1628339"/>
              <a:ext cx="483073"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pinion cutter</a:t>
              </a:r>
            </a:p>
          </p:txBody>
        </p:sp>
        <p:sp>
          <p:nvSpPr>
            <p:cNvPr id="29" name="Line 226">
              <a:extLst>
                <a:ext uri="{FF2B5EF4-FFF2-40B4-BE49-F238E27FC236}">
                  <a16:creationId xmlns:a16="http://schemas.microsoft.com/office/drawing/2014/main" id="{96B27D77-7BE5-4310-84D7-AE65B488D2F0}"/>
                </a:ext>
              </a:extLst>
            </p:cNvPr>
            <p:cNvSpPr>
              <a:spLocks noChangeShapeType="1"/>
            </p:cNvSpPr>
            <p:nvPr/>
          </p:nvSpPr>
          <p:spPr bwMode="auto">
            <a:xfrm rot="12174729" flipH="1" flipV="1">
              <a:off x="5184775" y="1808163"/>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30" name="Text Box 227">
              <a:extLst>
                <a:ext uri="{FF2B5EF4-FFF2-40B4-BE49-F238E27FC236}">
                  <a16:creationId xmlns:a16="http://schemas.microsoft.com/office/drawing/2014/main" id="{A9FD779E-0EA5-4F0B-AFD8-C2D402CB7ADE}"/>
                </a:ext>
              </a:extLst>
            </p:cNvPr>
            <p:cNvSpPr txBox="1">
              <a:spLocks noChangeArrowheads="1"/>
            </p:cNvSpPr>
            <p:nvPr/>
          </p:nvSpPr>
          <p:spPr bwMode="auto">
            <a:xfrm>
              <a:off x="5125453" y="2349065"/>
              <a:ext cx="226593"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work</a:t>
              </a:r>
            </a:p>
          </p:txBody>
        </p:sp>
        <p:sp>
          <p:nvSpPr>
            <p:cNvPr id="31" name="Line 228">
              <a:extLst>
                <a:ext uri="{FF2B5EF4-FFF2-40B4-BE49-F238E27FC236}">
                  <a16:creationId xmlns:a16="http://schemas.microsoft.com/office/drawing/2014/main" id="{96818BAE-21AF-4295-AD3E-0A8B236F4869}"/>
                </a:ext>
              </a:extLst>
            </p:cNvPr>
            <p:cNvSpPr>
              <a:spLocks noChangeShapeType="1"/>
            </p:cNvSpPr>
            <p:nvPr/>
          </p:nvSpPr>
          <p:spPr bwMode="auto">
            <a:xfrm rot="5400000" flipH="1" flipV="1">
              <a:off x="5309394" y="2223294"/>
              <a:ext cx="144462"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32" name="Line 230">
              <a:extLst>
                <a:ext uri="{FF2B5EF4-FFF2-40B4-BE49-F238E27FC236}">
                  <a16:creationId xmlns:a16="http://schemas.microsoft.com/office/drawing/2014/main" id="{9CC091EE-3DF9-4298-9DB5-54103655D867}"/>
                </a:ext>
              </a:extLst>
            </p:cNvPr>
            <p:cNvSpPr>
              <a:spLocks noChangeShapeType="1"/>
            </p:cNvSpPr>
            <p:nvPr/>
          </p:nvSpPr>
          <p:spPr bwMode="auto">
            <a:xfrm rot="5400000" flipH="1" flipV="1">
              <a:off x="6641306" y="2294732"/>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33" name="Line 232">
              <a:extLst>
                <a:ext uri="{FF2B5EF4-FFF2-40B4-BE49-F238E27FC236}">
                  <a16:creationId xmlns:a16="http://schemas.microsoft.com/office/drawing/2014/main" id="{BF9DF2E6-1B0F-4D3D-8545-512EFC382C0E}"/>
                </a:ext>
              </a:extLst>
            </p:cNvPr>
            <p:cNvSpPr>
              <a:spLocks noChangeShapeType="1"/>
            </p:cNvSpPr>
            <p:nvPr/>
          </p:nvSpPr>
          <p:spPr bwMode="auto">
            <a:xfrm rot="10800000" flipH="1" flipV="1">
              <a:off x="6677025" y="1719263"/>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34" name="Text Box 234">
              <a:extLst>
                <a:ext uri="{FF2B5EF4-FFF2-40B4-BE49-F238E27FC236}">
                  <a16:creationId xmlns:a16="http://schemas.microsoft.com/office/drawing/2014/main" id="{A1385DB2-388E-42DE-B737-3645F6B121CF}"/>
                </a:ext>
              </a:extLst>
            </p:cNvPr>
            <p:cNvSpPr txBox="1">
              <a:spLocks noChangeArrowheads="1"/>
            </p:cNvSpPr>
            <p:nvPr/>
          </p:nvSpPr>
          <p:spPr bwMode="auto">
            <a:xfrm>
              <a:off x="7862303" y="2383990"/>
              <a:ext cx="226593"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work</a:t>
              </a:r>
            </a:p>
          </p:txBody>
        </p:sp>
        <p:sp>
          <p:nvSpPr>
            <p:cNvPr id="35" name="Line 235">
              <a:extLst>
                <a:ext uri="{FF2B5EF4-FFF2-40B4-BE49-F238E27FC236}">
                  <a16:creationId xmlns:a16="http://schemas.microsoft.com/office/drawing/2014/main" id="{32F7C4E5-295E-401E-9A17-6E70BBFA9A6B}"/>
                </a:ext>
              </a:extLst>
            </p:cNvPr>
            <p:cNvSpPr>
              <a:spLocks noChangeShapeType="1"/>
            </p:cNvSpPr>
            <p:nvPr/>
          </p:nvSpPr>
          <p:spPr bwMode="auto">
            <a:xfrm rot="5400000" flipH="1" flipV="1">
              <a:off x="8117682" y="2331244"/>
              <a:ext cx="144462"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36" name="Text Box 236">
              <a:extLst>
                <a:ext uri="{FF2B5EF4-FFF2-40B4-BE49-F238E27FC236}">
                  <a16:creationId xmlns:a16="http://schemas.microsoft.com/office/drawing/2014/main" id="{9D0C2497-AA64-469A-8D38-177C9B838CFB}"/>
                </a:ext>
              </a:extLst>
            </p:cNvPr>
            <p:cNvSpPr txBox="1">
              <a:spLocks noChangeArrowheads="1"/>
            </p:cNvSpPr>
            <p:nvPr/>
          </p:nvSpPr>
          <p:spPr bwMode="auto">
            <a:xfrm>
              <a:off x="8513578" y="1664852"/>
              <a:ext cx="636960"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shaving cutter</a:t>
              </a:r>
            </a:p>
          </p:txBody>
        </p:sp>
        <p:sp>
          <p:nvSpPr>
            <p:cNvPr id="37" name="Line 237">
              <a:extLst>
                <a:ext uri="{FF2B5EF4-FFF2-40B4-BE49-F238E27FC236}">
                  <a16:creationId xmlns:a16="http://schemas.microsoft.com/office/drawing/2014/main" id="{45E9B623-3732-4EC7-85AC-2C8F5B5D0F14}"/>
                </a:ext>
              </a:extLst>
            </p:cNvPr>
            <p:cNvSpPr>
              <a:spLocks noChangeShapeType="1"/>
            </p:cNvSpPr>
            <p:nvPr/>
          </p:nvSpPr>
          <p:spPr bwMode="auto">
            <a:xfrm rot="21251119" flipH="1" flipV="1">
              <a:off x="8459788" y="1592263"/>
              <a:ext cx="144462"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38" name="Arc 270">
              <a:extLst>
                <a:ext uri="{FF2B5EF4-FFF2-40B4-BE49-F238E27FC236}">
                  <a16:creationId xmlns:a16="http://schemas.microsoft.com/office/drawing/2014/main" id="{B5424303-FD36-4EE2-9124-84F88F74F8FB}"/>
                </a:ext>
              </a:extLst>
            </p:cNvPr>
            <p:cNvSpPr>
              <a:spLocks/>
            </p:cNvSpPr>
            <p:nvPr/>
          </p:nvSpPr>
          <p:spPr bwMode="auto">
            <a:xfrm rot="7348932" flipV="1">
              <a:off x="8286751" y="1273940"/>
              <a:ext cx="144463" cy="400109"/>
            </a:xfrm>
            <a:custGeom>
              <a:avLst/>
              <a:gdLst>
                <a:gd name="T0" fmla="*/ 18163053 w 21600"/>
                <a:gd name="T1" fmla="*/ 0 h 19600"/>
                <a:gd name="T2" fmla="*/ 43216871 w 21600"/>
                <a:gd name="T3" fmla="*/ 193068612 h 19600"/>
                <a:gd name="T4" fmla="*/ 0 w 21600"/>
                <a:gd name="T5" fmla="*/ 193068612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39" name="Arc 272">
              <a:extLst>
                <a:ext uri="{FF2B5EF4-FFF2-40B4-BE49-F238E27FC236}">
                  <a16:creationId xmlns:a16="http://schemas.microsoft.com/office/drawing/2014/main" id="{FC0FD1FD-685D-41B8-AB2C-59CFF7BFA5C7}"/>
                </a:ext>
              </a:extLst>
            </p:cNvPr>
            <p:cNvSpPr>
              <a:spLocks/>
            </p:cNvSpPr>
            <p:nvPr/>
          </p:nvSpPr>
          <p:spPr bwMode="auto">
            <a:xfrm rot="11141714">
              <a:off x="8459789" y="1843853"/>
              <a:ext cx="36512" cy="400109"/>
            </a:xfrm>
            <a:custGeom>
              <a:avLst/>
              <a:gdLst>
                <a:gd name="T0" fmla="*/ 74118 w 21600"/>
                <a:gd name="T1" fmla="*/ 0 h 19600"/>
                <a:gd name="T2" fmla="*/ 176353 w 21600"/>
                <a:gd name="T3" fmla="*/ 905311396 h 19600"/>
                <a:gd name="T4" fmla="*/ 0 w 21600"/>
                <a:gd name="T5" fmla="*/ 905311396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grpSp>
      <p:grpSp>
        <p:nvGrpSpPr>
          <p:cNvPr id="40" name="グループ化 39">
            <a:extLst>
              <a:ext uri="{FF2B5EF4-FFF2-40B4-BE49-F238E27FC236}">
                <a16:creationId xmlns:a16="http://schemas.microsoft.com/office/drawing/2014/main" id="{780B47A0-B556-4891-867F-8EDC18048754}"/>
              </a:ext>
            </a:extLst>
          </p:cNvPr>
          <p:cNvGrpSpPr/>
          <p:nvPr/>
        </p:nvGrpSpPr>
        <p:grpSpPr>
          <a:xfrm>
            <a:off x="6218820" y="3422759"/>
            <a:ext cx="2133600" cy="1242380"/>
            <a:chOff x="6249988" y="3860056"/>
            <a:chExt cx="2844800" cy="1656507"/>
          </a:xfrm>
        </p:grpSpPr>
        <p:pic>
          <p:nvPicPr>
            <p:cNvPr id="41" name="Picture 78" descr="歯研機2">
              <a:extLst>
                <a:ext uri="{FF2B5EF4-FFF2-40B4-BE49-F238E27FC236}">
                  <a16:creationId xmlns:a16="http://schemas.microsoft.com/office/drawing/2014/main" id="{9C07C085-1BE0-4144-A867-9671DA3C74A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726363" y="4329113"/>
              <a:ext cx="13684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94" descr="MCA G-HO">
              <a:extLst>
                <a:ext uri="{FF2B5EF4-FFF2-40B4-BE49-F238E27FC236}">
                  <a16:creationId xmlns:a16="http://schemas.microsoft.com/office/drawing/2014/main" id="{FE82CFC0-A4FC-4EF4-A328-B9384ACE5DCF}"/>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t="-1508"/>
            <a:stretch>
              <a:fillRect/>
            </a:stretch>
          </p:blipFill>
          <p:spPr bwMode="auto">
            <a:xfrm>
              <a:off x="6249988" y="4329113"/>
              <a:ext cx="1368425"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 Box 149">
              <a:extLst>
                <a:ext uri="{FF2B5EF4-FFF2-40B4-BE49-F238E27FC236}">
                  <a16:creationId xmlns:a16="http://schemas.microsoft.com/office/drawing/2014/main" id="{96B5690F-2F05-4957-9DF4-00012BC3CF72}"/>
                </a:ext>
              </a:extLst>
            </p:cNvPr>
            <p:cNvSpPr txBox="1">
              <a:spLocks noChangeArrowheads="1"/>
            </p:cNvSpPr>
            <p:nvPr/>
          </p:nvSpPr>
          <p:spPr bwMode="auto">
            <a:xfrm>
              <a:off x="6286500" y="4075956"/>
              <a:ext cx="1481176"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Gear honing (G/HO)</a:t>
              </a:r>
            </a:p>
          </p:txBody>
        </p:sp>
        <p:sp>
          <p:nvSpPr>
            <p:cNvPr id="44" name="Text Box 150">
              <a:extLst>
                <a:ext uri="{FF2B5EF4-FFF2-40B4-BE49-F238E27FC236}">
                  <a16:creationId xmlns:a16="http://schemas.microsoft.com/office/drawing/2014/main" id="{9356C537-D759-4566-A338-B08FCB1755AD}"/>
                </a:ext>
              </a:extLst>
            </p:cNvPr>
            <p:cNvSpPr txBox="1">
              <a:spLocks noChangeArrowheads="1"/>
            </p:cNvSpPr>
            <p:nvPr/>
          </p:nvSpPr>
          <p:spPr bwMode="auto">
            <a:xfrm>
              <a:off x="8027988" y="4104531"/>
              <a:ext cx="98317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Dental Laboratory (GG)</a:t>
              </a:r>
            </a:p>
          </p:txBody>
        </p:sp>
        <p:sp>
          <p:nvSpPr>
            <p:cNvPr id="45" name="Text Box 167">
              <a:extLst>
                <a:ext uri="{FF2B5EF4-FFF2-40B4-BE49-F238E27FC236}">
                  <a16:creationId xmlns:a16="http://schemas.microsoft.com/office/drawing/2014/main" id="{91B36532-E1D5-4D7E-B86C-2270F468352C}"/>
                </a:ext>
              </a:extLst>
            </p:cNvPr>
            <p:cNvSpPr txBox="1">
              <a:spLocks noChangeArrowheads="1"/>
            </p:cNvSpPr>
            <p:nvPr/>
          </p:nvSpPr>
          <p:spPr bwMode="auto">
            <a:xfrm>
              <a:off x="7343775" y="3860056"/>
              <a:ext cx="1241793"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Tooth surface finish </a:t>
              </a:r>
              <a:r>
                <a:rPr lang="en-US" altLang="ja-JP" sz="750" dirty="0">
                  <a:latin typeface="Meiryo UI" panose="020B0604030504040204" pitchFamily="50" charset="-128"/>
                  <a:ea typeface="Meiryo UI" panose="020B0604030504040204" pitchFamily="50" charset="-128"/>
                </a:rPr>
                <a:t>(</a:t>
              </a:r>
              <a:r>
                <a:rPr lang="ja-JP" altLang="en-US" sz="750" dirty="0">
                  <a:latin typeface="Meiryo UI" panose="020B0604030504040204" pitchFamily="50" charset="-128"/>
                  <a:ea typeface="Meiryo UI" panose="020B0604030504040204" pitchFamily="50" charset="-128"/>
                </a:rPr>
                <a:t>after heat treatment</a:t>
              </a:r>
              <a:r>
                <a:rPr lang="en-US" altLang="ja-JP" sz="750" dirty="0">
                  <a:latin typeface="Meiryo UI" panose="020B0604030504040204" pitchFamily="50" charset="-128"/>
                  <a:ea typeface="Meiryo UI" panose="020B0604030504040204" pitchFamily="50" charset="-128"/>
                </a:rPr>
                <a:t>)</a:t>
              </a:r>
            </a:p>
          </p:txBody>
        </p:sp>
        <p:sp>
          <p:nvSpPr>
            <p:cNvPr id="46" name="Text Box 251">
              <a:extLst>
                <a:ext uri="{FF2B5EF4-FFF2-40B4-BE49-F238E27FC236}">
                  <a16:creationId xmlns:a16="http://schemas.microsoft.com/office/drawing/2014/main" id="{3C55C27E-AF5A-42AE-94F3-4EECBA56C10F}"/>
                </a:ext>
              </a:extLst>
            </p:cNvPr>
            <p:cNvSpPr txBox="1">
              <a:spLocks noChangeArrowheads="1"/>
            </p:cNvSpPr>
            <p:nvPr/>
          </p:nvSpPr>
          <p:spPr bwMode="auto">
            <a:xfrm>
              <a:off x="7249528" y="5120840"/>
              <a:ext cx="226593"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work</a:t>
              </a:r>
            </a:p>
          </p:txBody>
        </p:sp>
        <p:sp>
          <p:nvSpPr>
            <p:cNvPr id="47" name="Line 252">
              <a:extLst>
                <a:ext uri="{FF2B5EF4-FFF2-40B4-BE49-F238E27FC236}">
                  <a16:creationId xmlns:a16="http://schemas.microsoft.com/office/drawing/2014/main" id="{AB419FFB-875E-4786-9478-349CB82A46A1}"/>
                </a:ext>
              </a:extLst>
            </p:cNvPr>
            <p:cNvSpPr>
              <a:spLocks noChangeShapeType="1"/>
            </p:cNvSpPr>
            <p:nvPr/>
          </p:nvSpPr>
          <p:spPr bwMode="auto">
            <a:xfrm flipH="1" flipV="1">
              <a:off x="7127875" y="5084763"/>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48" name="Text Box 253">
              <a:extLst>
                <a:ext uri="{FF2B5EF4-FFF2-40B4-BE49-F238E27FC236}">
                  <a16:creationId xmlns:a16="http://schemas.microsoft.com/office/drawing/2014/main" id="{BEB215E9-610B-48CE-8BA8-B6FF687E14CA}"/>
                </a:ext>
              </a:extLst>
            </p:cNvPr>
            <p:cNvSpPr txBox="1">
              <a:spLocks noChangeArrowheads="1"/>
            </p:cNvSpPr>
            <p:nvPr/>
          </p:nvSpPr>
          <p:spPr bwMode="auto">
            <a:xfrm>
              <a:off x="6593743" y="4400115"/>
              <a:ext cx="585665"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Internal Grinding Wheel</a:t>
              </a:r>
            </a:p>
          </p:txBody>
        </p:sp>
        <p:sp>
          <p:nvSpPr>
            <p:cNvPr id="49" name="Line 254">
              <a:extLst>
                <a:ext uri="{FF2B5EF4-FFF2-40B4-BE49-F238E27FC236}">
                  <a16:creationId xmlns:a16="http://schemas.microsoft.com/office/drawing/2014/main" id="{9CC038FD-6C1C-442B-83E4-C23830FD2296}"/>
                </a:ext>
              </a:extLst>
            </p:cNvPr>
            <p:cNvSpPr>
              <a:spLocks noChangeShapeType="1"/>
            </p:cNvSpPr>
            <p:nvPr/>
          </p:nvSpPr>
          <p:spPr bwMode="auto">
            <a:xfrm rot="13748453" flipH="1" flipV="1">
              <a:off x="7020719" y="4544219"/>
              <a:ext cx="144462"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50" name="Text Box 255">
              <a:extLst>
                <a:ext uri="{FF2B5EF4-FFF2-40B4-BE49-F238E27FC236}">
                  <a16:creationId xmlns:a16="http://schemas.microsoft.com/office/drawing/2014/main" id="{A4F2D4AF-C0CC-4BBF-890C-D7B23FDC0DA2}"/>
                </a:ext>
              </a:extLst>
            </p:cNvPr>
            <p:cNvSpPr txBox="1">
              <a:spLocks noChangeArrowheads="1"/>
            </p:cNvSpPr>
            <p:nvPr/>
          </p:nvSpPr>
          <p:spPr bwMode="auto">
            <a:xfrm>
              <a:off x="8798928" y="5228790"/>
              <a:ext cx="226593"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work</a:t>
              </a:r>
            </a:p>
          </p:txBody>
        </p:sp>
        <p:sp>
          <p:nvSpPr>
            <p:cNvPr id="51" name="Line 256">
              <a:extLst>
                <a:ext uri="{FF2B5EF4-FFF2-40B4-BE49-F238E27FC236}">
                  <a16:creationId xmlns:a16="http://schemas.microsoft.com/office/drawing/2014/main" id="{6CDB2299-5010-4301-BA14-71E718764E0B}"/>
                </a:ext>
              </a:extLst>
            </p:cNvPr>
            <p:cNvSpPr>
              <a:spLocks noChangeShapeType="1"/>
            </p:cNvSpPr>
            <p:nvPr/>
          </p:nvSpPr>
          <p:spPr bwMode="auto">
            <a:xfrm flipH="1" flipV="1">
              <a:off x="8820150" y="5084763"/>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52" name="Text Box 257">
              <a:extLst>
                <a:ext uri="{FF2B5EF4-FFF2-40B4-BE49-F238E27FC236}">
                  <a16:creationId xmlns:a16="http://schemas.microsoft.com/office/drawing/2014/main" id="{48BF0256-F28D-4900-A3CB-5AB560DE40ED}"/>
                </a:ext>
              </a:extLst>
            </p:cNvPr>
            <p:cNvSpPr txBox="1">
              <a:spLocks noChangeArrowheads="1"/>
            </p:cNvSpPr>
            <p:nvPr/>
          </p:nvSpPr>
          <p:spPr bwMode="auto">
            <a:xfrm>
              <a:off x="8243056" y="4365189"/>
              <a:ext cx="277889"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whetstone</a:t>
              </a:r>
            </a:p>
          </p:txBody>
        </p:sp>
        <p:sp>
          <p:nvSpPr>
            <p:cNvPr id="53" name="Line 258">
              <a:extLst>
                <a:ext uri="{FF2B5EF4-FFF2-40B4-BE49-F238E27FC236}">
                  <a16:creationId xmlns:a16="http://schemas.microsoft.com/office/drawing/2014/main" id="{E1837535-A6B1-4835-9DD7-1945A6FDAD22}"/>
                </a:ext>
              </a:extLst>
            </p:cNvPr>
            <p:cNvSpPr>
              <a:spLocks noChangeShapeType="1"/>
            </p:cNvSpPr>
            <p:nvPr/>
          </p:nvSpPr>
          <p:spPr bwMode="auto">
            <a:xfrm rot="15275603" flipH="1" flipV="1">
              <a:off x="8298656" y="4491832"/>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54" name="Arc 265">
              <a:extLst>
                <a:ext uri="{FF2B5EF4-FFF2-40B4-BE49-F238E27FC236}">
                  <a16:creationId xmlns:a16="http://schemas.microsoft.com/office/drawing/2014/main" id="{C03D0A19-0591-46E6-858E-96FA9AA6BC60}"/>
                </a:ext>
              </a:extLst>
            </p:cNvPr>
            <p:cNvSpPr>
              <a:spLocks/>
            </p:cNvSpPr>
            <p:nvPr/>
          </p:nvSpPr>
          <p:spPr bwMode="auto">
            <a:xfrm rot="2234578" flipH="1" flipV="1">
              <a:off x="6345239" y="4718815"/>
              <a:ext cx="184151" cy="400109"/>
            </a:xfrm>
            <a:custGeom>
              <a:avLst/>
              <a:gdLst>
                <a:gd name="T0" fmla="*/ 47958040 w 21600"/>
                <a:gd name="T1" fmla="*/ 0 h 19600"/>
                <a:gd name="T2" fmla="*/ 114110508 w 21600"/>
                <a:gd name="T3" fmla="*/ 438521550 h 19600"/>
                <a:gd name="T4" fmla="*/ 0 w 21600"/>
                <a:gd name="T5" fmla="*/ 438521550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55" name="Arc 266">
              <a:extLst>
                <a:ext uri="{FF2B5EF4-FFF2-40B4-BE49-F238E27FC236}">
                  <a16:creationId xmlns:a16="http://schemas.microsoft.com/office/drawing/2014/main" id="{C98EBB1E-9493-44AF-B801-592A09C19DBE}"/>
                </a:ext>
              </a:extLst>
            </p:cNvPr>
            <p:cNvSpPr>
              <a:spLocks/>
            </p:cNvSpPr>
            <p:nvPr/>
          </p:nvSpPr>
          <p:spPr bwMode="auto">
            <a:xfrm rot="4034400" flipV="1">
              <a:off x="6948488" y="4756122"/>
              <a:ext cx="136525" cy="400109"/>
            </a:xfrm>
            <a:custGeom>
              <a:avLst/>
              <a:gdLst>
                <a:gd name="T0" fmla="*/ 14488387 w 21600"/>
                <a:gd name="T1" fmla="*/ 0 h 19600"/>
                <a:gd name="T2" fmla="*/ 34473662 w 21600"/>
                <a:gd name="T3" fmla="*/ 383264169 h 19600"/>
                <a:gd name="T4" fmla="*/ 0 w 21600"/>
                <a:gd name="T5" fmla="*/ 383264169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56" name="Arc 267">
              <a:extLst>
                <a:ext uri="{FF2B5EF4-FFF2-40B4-BE49-F238E27FC236}">
                  <a16:creationId xmlns:a16="http://schemas.microsoft.com/office/drawing/2014/main" id="{D1D11308-7CF6-47FA-A6FA-10130DB2B578}"/>
                </a:ext>
              </a:extLst>
            </p:cNvPr>
            <p:cNvSpPr>
              <a:spLocks/>
            </p:cNvSpPr>
            <p:nvPr/>
          </p:nvSpPr>
          <p:spPr bwMode="auto">
            <a:xfrm rot="3058352">
              <a:off x="8063707" y="4781522"/>
              <a:ext cx="225425" cy="400109"/>
            </a:xfrm>
            <a:custGeom>
              <a:avLst/>
              <a:gdLst>
                <a:gd name="T0" fmla="*/ 0 w 32146"/>
                <a:gd name="T1" fmla="*/ 6532980 h 21600"/>
                <a:gd name="T2" fmla="*/ 77736948 w 32146"/>
                <a:gd name="T3" fmla="*/ 51331308 h 21600"/>
                <a:gd name="T4" fmla="*/ 25502751 w 32146"/>
                <a:gd name="T5" fmla="*/ 51331308 h 21600"/>
                <a:gd name="T6" fmla="*/ 0 60000 65536"/>
                <a:gd name="T7" fmla="*/ 0 60000 65536"/>
                <a:gd name="T8" fmla="*/ 0 60000 65536"/>
              </a:gdLst>
              <a:ahLst/>
              <a:cxnLst>
                <a:cxn ang="T6">
                  <a:pos x="T0" y="T1"/>
                </a:cxn>
                <a:cxn ang="T7">
                  <a:pos x="T2" y="T3"/>
                </a:cxn>
                <a:cxn ang="T8">
                  <a:pos x="T4" y="T5"/>
                </a:cxn>
              </a:cxnLst>
              <a:rect l="0" t="0" r="r" b="b"/>
              <a:pathLst>
                <a:path w="32146" h="21600" fill="none" extrusionOk="0">
                  <a:moveTo>
                    <a:pt x="0" y="2749"/>
                  </a:moveTo>
                  <a:cubicBezTo>
                    <a:pt x="3222" y="946"/>
                    <a:pt x="6853" y="-1"/>
                    <a:pt x="10546" y="0"/>
                  </a:cubicBezTo>
                  <a:cubicBezTo>
                    <a:pt x="22475" y="0"/>
                    <a:pt x="32146" y="9670"/>
                    <a:pt x="32146" y="21600"/>
                  </a:cubicBezTo>
                </a:path>
                <a:path w="32146" h="21600" stroke="0" extrusionOk="0">
                  <a:moveTo>
                    <a:pt x="0" y="2749"/>
                  </a:moveTo>
                  <a:cubicBezTo>
                    <a:pt x="3222" y="946"/>
                    <a:pt x="6853" y="-1"/>
                    <a:pt x="10546" y="0"/>
                  </a:cubicBezTo>
                  <a:cubicBezTo>
                    <a:pt x="22475" y="0"/>
                    <a:pt x="32146" y="9670"/>
                    <a:pt x="32146" y="21600"/>
                  </a:cubicBezTo>
                  <a:lnTo>
                    <a:pt x="10546" y="21600"/>
                  </a:lnTo>
                  <a:lnTo>
                    <a:pt x="0" y="2749"/>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57" name="Arc 268">
              <a:extLst>
                <a:ext uri="{FF2B5EF4-FFF2-40B4-BE49-F238E27FC236}">
                  <a16:creationId xmlns:a16="http://schemas.microsoft.com/office/drawing/2014/main" id="{3E43E733-B958-49CE-A6A0-FF7D9936F2E5}"/>
                </a:ext>
              </a:extLst>
            </p:cNvPr>
            <p:cNvSpPr>
              <a:spLocks/>
            </p:cNvSpPr>
            <p:nvPr/>
          </p:nvSpPr>
          <p:spPr bwMode="auto">
            <a:xfrm rot="4034400" flipV="1">
              <a:off x="8615363" y="4918047"/>
              <a:ext cx="136525" cy="400109"/>
            </a:xfrm>
            <a:custGeom>
              <a:avLst/>
              <a:gdLst>
                <a:gd name="T0" fmla="*/ 14488387 w 21600"/>
                <a:gd name="T1" fmla="*/ 0 h 19600"/>
                <a:gd name="T2" fmla="*/ 34473662 w 21600"/>
                <a:gd name="T3" fmla="*/ 383264169 h 19600"/>
                <a:gd name="T4" fmla="*/ 0 w 21600"/>
                <a:gd name="T5" fmla="*/ 383264169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180330355"/>
      </p:ext>
    </p:extLst>
  </p:cSld>
  <p:clrMapOvr>
    <a:masterClrMapping/>
  </p:clrMapOvr>
</p:sld>
</file>

<file path=ppt/slides/slide143.xml><?xml version="1.0" encoding="utf-8"?>
<p:sld xmlns:a16="http://schemas.microsoft.com/office/drawing/2014/main" xmlns:p14="http://schemas.microsoft.com/office/powerpoint/2010/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Machining of gears (hobbing)</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14</a:t>
            </a:fld>
            <a:endParaRPr kumimoji="1" lang="ja-JP" altLang="en-US" dirty="0"/>
          </a:p>
        </p:txBody>
      </p:sp>
      <p:graphicFrame>
        <p:nvGraphicFramePr>
          <p:cNvPr id="6" name="表 5">
            <a:extLst>
              <a:ext uri="{FF2B5EF4-FFF2-40B4-BE49-F238E27FC236}">
                <a16:creationId xmlns:a16="http://schemas.microsoft.com/office/drawing/2014/main" id="{1114BC73-8BFE-4E09-A07E-593EF6A04BA9}"/>
              </a:ext>
            </a:extLst>
          </p:cNvPr>
          <p:cNvGraphicFramePr>
            <a:graphicFrameLocks noGrp="1"/>
          </p:cNvGraphicFramePr>
          <p:nvPr>
            <p:extLst>
              <p:ext uri="{D42A27DB-BD31-4B8C-83A1-F6EECF244321}">
                <p14:modId xmlns:p14="http://schemas.microsoft.com/office/powerpoint/2010/main" val="2459816826"/>
              </p:ext>
            </p:extLst>
          </p:nvPr>
        </p:nvGraphicFramePr>
        <p:xfrm>
          <a:off x="3857533" y="513121"/>
          <a:ext cx="5283156" cy="4623885"/>
        </p:xfrm>
        <a:graphic>
          <a:graphicData uri="http://schemas.openxmlformats.org/drawingml/2006/table">
            <a:tbl>
              <a:tblPr firstRow="1" bandRow="1">
                <a:tableStyleId>{5C22544A-7EE6-4342-B048-85BDC9FD1C3A}</a:tableStyleId>
              </a:tblPr>
              <a:tblGrid>
                <a:gridCol w="1791078">
                  <a:extLst>
                    <a:ext uri="{9D8B030D-6E8A-4147-A177-3AD203B41FA5}">
                      <a16:colId xmlns:a16="http://schemas.microsoft.com/office/drawing/2014/main" val="2380154809"/>
                    </a:ext>
                  </a:extLst>
                </a:gridCol>
                <a:gridCol w="1194052">
                  <a:extLst>
                    <a:ext uri="{9D8B030D-6E8A-4147-A177-3AD203B41FA5}">
                      <a16:colId xmlns:a16="http://schemas.microsoft.com/office/drawing/2014/main" val="2130096742"/>
                    </a:ext>
                  </a:extLst>
                </a:gridCol>
                <a:gridCol w="597026">
                  <a:extLst>
                    <a:ext uri="{9D8B030D-6E8A-4147-A177-3AD203B41FA5}">
                      <a16:colId xmlns:a16="http://schemas.microsoft.com/office/drawing/2014/main" val="1772424942"/>
                    </a:ext>
                  </a:extLst>
                </a:gridCol>
                <a:gridCol w="1701000">
                  <a:extLst>
                    <a:ext uri="{9D8B030D-6E8A-4147-A177-3AD203B41FA5}">
                      <a16:colId xmlns:a16="http://schemas.microsoft.com/office/drawing/2014/main" val="4223864315"/>
                    </a:ext>
                  </a:extLst>
                </a:gridCol>
              </a:tblGrid>
              <a:tr h="222885">
                <a:tc gridSpan="4">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984025"/>
                  </a:ext>
                </a:extLst>
              </a:tr>
              <a:tr h="1269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gridSpan="2">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1477585"/>
                  </a:ext>
                </a:extLst>
              </a:tr>
              <a:tr h="3132000">
                <a:tc gridSpan="2">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gridSpan="2">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2229187"/>
                  </a:ext>
                </a:extLst>
              </a:tr>
            </a:tbl>
          </a:graphicData>
        </a:graphic>
      </p:graphicFrame>
      <p:sp>
        <p:nvSpPr>
          <p:cNvPr id="7" name="Line 11">
            <a:extLst>
              <a:ext uri="{FF2B5EF4-FFF2-40B4-BE49-F238E27FC236}">
                <a16:creationId xmlns:a16="http://schemas.microsoft.com/office/drawing/2014/main" id="{F6EBEE78-98F4-4126-BE17-193A2D297A41}"/>
              </a:ext>
            </a:extLst>
          </p:cNvPr>
          <p:cNvSpPr>
            <a:spLocks noChangeShapeType="1"/>
          </p:cNvSpPr>
          <p:nvPr/>
        </p:nvSpPr>
        <p:spPr bwMode="auto">
          <a:xfrm>
            <a:off x="139042" y="1194179"/>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p>
        </p:txBody>
      </p:sp>
      <p:sp>
        <p:nvSpPr>
          <p:cNvPr id="8" name="Rectangle 149">
            <a:extLst>
              <a:ext uri="{FF2B5EF4-FFF2-40B4-BE49-F238E27FC236}">
                <a16:creationId xmlns:a16="http://schemas.microsoft.com/office/drawing/2014/main" id="{E6062198-8C01-4B82-A3BB-1BE6E8B8C3C1}"/>
              </a:ext>
            </a:extLst>
          </p:cNvPr>
          <p:cNvSpPr>
            <a:spLocks noChangeArrowheads="1"/>
          </p:cNvSpPr>
          <p:nvPr/>
        </p:nvSpPr>
        <p:spPr bwMode="auto">
          <a:xfrm>
            <a:off x="3311" y="465516"/>
            <a:ext cx="139493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(1) </a:t>
            </a:r>
            <a:r>
              <a:rPr lang="ja-JP" altLang="en-US" sz="1000" dirty="0">
                <a:latin typeface="Meiryo UI" panose="020B0604030504040204" pitchFamily="50" charset="-128"/>
                <a:ea typeface="Meiryo UI" panose="020B0604030504040204" pitchFamily="50" charset="-128"/>
              </a:rPr>
              <a:t>Name of each part of the cutter</a:t>
            </a:r>
          </a:p>
        </p:txBody>
      </p:sp>
      <p:pic>
        <p:nvPicPr>
          <p:cNvPr id="9" name="Picture 150" descr="HOBｶｯﾀｰ">
            <a:extLst>
              <a:ext uri="{FF2B5EF4-FFF2-40B4-BE49-F238E27FC236}">
                <a16:creationId xmlns:a16="http://schemas.microsoft.com/office/drawing/2014/main" id="{127DF1FE-22A1-4E66-BBFE-6D816978CCF5}"/>
              </a:ext>
            </a:extLst>
          </p:cNvPr>
          <p:cNvPicPr>
            <a:picLocks noChangeAspect="1" noChangeArrowheads="1"/>
          </p:cNvPicPr>
          <p:nvPr/>
        </p:nvPicPr>
        <p:blipFill>
          <a:blip r:embed="rId2" cstate="screen">
            <a:clrChange>
              <a:clrFrom>
                <a:srgbClr val="FEFEFE"/>
              </a:clrFrom>
              <a:clrTo>
                <a:srgbClr val="FEFEFE">
                  <a:alpha val="0"/>
                </a:srgbClr>
              </a:clrTo>
            </a:clrChange>
            <a:extLst>
              <a:ext uri="{28A0092B-C50C-407E-A947-70E740481C1C}">
                <a14:useLocalDpi xmlns:a14="http://schemas.microsoft.com/office/drawing/2010/main"/>
              </a:ext>
            </a:extLst>
          </a:blip>
          <a:srcRect t="4785" r="12334"/>
          <a:stretch>
            <a:fillRect/>
          </a:stretch>
        </p:blipFill>
        <p:spPr>
          <a:xfrm>
            <a:off x="72267" y="743340"/>
            <a:ext cx="1565672" cy="16109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152" descr="HOBｶｯﾀｰ2">
            <a:extLst>
              <a:ext uri="{FF2B5EF4-FFF2-40B4-BE49-F238E27FC236}">
                <a16:creationId xmlns:a16="http://schemas.microsoft.com/office/drawing/2014/main" id="{BE7C3DA5-4908-4383-8C11-F2398507D987}"/>
              </a:ext>
            </a:extLst>
          </p:cNvPr>
          <p:cNvPicPr>
            <a:picLocks noChangeAspect="1" noChangeArrowheads="1"/>
          </p:cNvPicPr>
          <p:nvPr/>
        </p:nvPicPr>
        <p:blipFill>
          <a:blip r:embed="rId3" cstate="screen">
            <a:clrChange>
              <a:clrFrom>
                <a:srgbClr val="FEFEFE"/>
              </a:clrFrom>
              <a:clrTo>
                <a:srgbClr val="FEFEFE">
                  <a:alpha val="0"/>
                </a:srgbClr>
              </a:clrTo>
            </a:clrChange>
            <a:extLst>
              <a:ext uri="{28A0092B-C50C-407E-A947-70E740481C1C}">
                <a14:useLocalDpi xmlns:a14="http://schemas.microsoft.com/office/drawing/2010/main"/>
              </a:ext>
            </a:extLst>
          </a:blip>
          <a:srcRect t="3789" r="2730"/>
          <a:stretch>
            <a:fillRect/>
          </a:stretch>
        </p:blipFill>
        <p:spPr bwMode="auto">
          <a:xfrm>
            <a:off x="1566935" y="681299"/>
            <a:ext cx="2286300" cy="205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54" descr="HOB歯形">
            <a:extLst>
              <a:ext uri="{FF2B5EF4-FFF2-40B4-BE49-F238E27FC236}">
                <a16:creationId xmlns:a16="http://schemas.microsoft.com/office/drawing/2014/main" id="{24AA4D80-4387-4256-B38E-862FB636CE93}"/>
              </a:ext>
            </a:extLst>
          </p:cNvPr>
          <p:cNvPicPr>
            <a:picLocks noChangeAspect="1" noChangeArrowheads="1"/>
          </p:cNvPicPr>
          <p:nvPr/>
        </p:nvPicPr>
        <p:blipFill>
          <a:blip r:embed="rId4" cstate="screen">
            <a:clrChange>
              <a:clrFrom>
                <a:srgbClr val="FEFEFE"/>
              </a:clrFrom>
              <a:clrTo>
                <a:srgbClr val="FEFEFE">
                  <a:alpha val="0"/>
                </a:srgbClr>
              </a:clrTo>
            </a:clrChange>
            <a:extLst>
              <a:ext uri="{28A0092B-C50C-407E-A947-70E740481C1C}">
                <a14:useLocalDpi xmlns:a14="http://schemas.microsoft.com/office/drawing/2010/main"/>
              </a:ext>
            </a:extLst>
          </a:blip>
          <a:srcRect l="4539" t="4129" r="16582" b="7710"/>
          <a:stretch>
            <a:fillRect/>
          </a:stretch>
        </p:blipFill>
        <p:spPr bwMode="auto">
          <a:xfrm>
            <a:off x="489996" y="2880906"/>
            <a:ext cx="3051742" cy="205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11">
            <a:extLst>
              <a:ext uri="{FF2B5EF4-FFF2-40B4-BE49-F238E27FC236}">
                <a16:creationId xmlns:a16="http://schemas.microsoft.com/office/drawing/2014/main" id="{39E4A9CC-D13C-493E-8E2A-1EDFDF7EDA1E}"/>
              </a:ext>
            </a:extLst>
          </p:cNvPr>
          <p:cNvSpPr>
            <a:spLocks noChangeShapeType="1"/>
          </p:cNvSpPr>
          <p:nvPr/>
        </p:nvSpPr>
        <p:spPr bwMode="auto">
          <a:xfrm>
            <a:off x="7186352" y="1449833"/>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p>
        </p:txBody>
      </p:sp>
      <p:sp>
        <p:nvSpPr>
          <p:cNvPr id="13" name="Rectangle 21">
            <a:extLst>
              <a:ext uri="{FF2B5EF4-FFF2-40B4-BE49-F238E27FC236}">
                <a16:creationId xmlns:a16="http://schemas.microsoft.com/office/drawing/2014/main" id="{484F6D06-D7C9-44F5-A54F-F7FA2CDABBAD}"/>
              </a:ext>
            </a:extLst>
          </p:cNvPr>
          <p:cNvSpPr>
            <a:spLocks noChangeArrowheads="1"/>
          </p:cNvSpPr>
          <p:nvPr/>
        </p:nvSpPr>
        <p:spPr bwMode="auto">
          <a:xfrm>
            <a:off x="3816501" y="497119"/>
            <a:ext cx="123783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(2) </a:t>
            </a:r>
            <a:r>
              <a:rPr lang="ja-JP" altLang="en-US" sz="1000" dirty="0">
                <a:latin typeface="Meiryo UI" panose="020B0604030504040204" pitchFamily="50" charset="-128"/>
                <a:ea typeface="Meiryo UI" panose="020B0604030504040204" pitchFamily="50" charset="-128"/>
              </a:rPr>
              <a:t>Tooth profile of special hob</a:t>
            </a:r>
          </a:p>
        </p:txBody>
      </p:sp>
      <p:pic>
        <p:nvPicPr>
          <p:cNvPr id="14" name="Picture 22" descr="ｾﾐﾄｯﾋﾟﾝｸﾞ">
            <a:extLst>
              <a:ext uri="{FF2B5EF4-FFF2-40B4-BE49-F238E27FC236}">
                <a16:creationId xmlns:a16="http://schemas.microsoft.com/office/drawing/2014/main" id="{04895111-FE1F-4E49-A764-70D246194647}"/>
              </a:ext>
            </a:extLst>
          </p:cNvPr>
          <p:cNvPicPr>
            <a:picLocks noChangeAspect="1" noChangeArrowheads="1"/>
          </p:cNvPicPr>
          <p:nvPr/>
        </p:nvPicPr>
        <p:blipFill>
          <a:blip r:embed="rId5" cstate="screen">
            <a:clrChange>
              <a:clrFrom>
                <a:srgbClr val="FEFEFE"/>
              </a:clrFrom>
              <a:clrTo>
                <a:srgbClr val="FEFEFE">
                  <a:alpha val="0"/>
                </a:srgbClr>
              </a:clrTo>
            </a:clrChange>
            <a:extLst>
              <a:ext uri="{28A0092B-C50C-407E-A947-70E740481C1C}">
                <a14:useLocalDpi xmlns:a14="http://schemas.microsoft.com/office/drawing/2010/main"/>
              </a:ext>
            </a:extLst>
          </a:blip>
          <a:srcRect l="3625" t="10045" r="4477" b="9601"/>
          <a:stretch>
            <a:fillRect/>
          </a:stretch>
        </p:blipFill>
        <p:spPr>
          <a:xfrm>
            <a:off x="3920869" y="730888"/>
            <a:ext cx="1724025" cy="10880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 name="Picture 26" descr="ﾄｯﾋﾟﾝｸﾞ">
            <a:extLst>
              <a:ext uri="{FF2B5EF4-FFF2-40B4-BE49-F238E27FC236}">
                <a16:creationId xmlns:a16="http://schemas.microsoft.com/office/drawing/2014/main" id="{CD6BE850-FB6A-43BE-B6FC-DC0EDAE87B6D}"/>
              </a:ext>
            </a:extLst>
          </p:cNvPr>
          <p:cNvPicPr>
            <a:picLocks noChangeAspect="1" noChangeArrowheads="1"/>
          </p:cNvPicPr>
          <p:nvPr/>
        </p:nvPicPr>
        <p:blipFill>
          <a:blip r:embed="rId6" cstate="screen">
            <a:clrChange>
              <a:clrFrom>
                <a:srgbClr val="FEFEFE"/>
              </a:clrFrom>
              <a:clrTo>
                <a:srgbClr val="FEFEFE">
                  <a:alpha val="0"/>
                </a:srgbClr>
              </a:clrTo>
            </a:clrChange>
            <a:extLst>
              <a:ext uri="{28A0092B-C50C-407E-A947-70E740481C1C}">
                <a14:useLocalDpi xmlns:a14="http://schemas.microsoft.com/office/drawing/2010/main"/>
              </a:ext>
            </a:extLst>
          </a:blip>
          <a:srcRect t="11197" r="25476" b="14697"/>
          <a:stretch>
            <a:fillRect/>
          </a:stretch>
        </p:blipFill>
        <p:spPr bwMode="auto">
          <a:xfrm>
            <a:off x="5659581" y="725437"/>
            <a:ext cx="1611099" cy="115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8" descr="ﾌﾟﾛﾁｭｳ">
            <a:extLst>
              <a:ext uri="{FF2B5EF4-FFF2-40B4-BE49-F238E27FC236}">
                <a16:creationId xmlns:a16="http://schemas.microsoft.com/office/drawing/2014/main" id="{0516A386-BEF2-46DD-A48D-FA1C604D1B8E}"/>
              </a:ext>
            </a:extLst>
          </p:cNvPr>
          <p:cNvPicPr>
            <a:picLocks noChangeAspect="1" noChangeArrowheads="1"/>
          </p:cNvPicPr>
          <p:nvPr/>
        </p:nvPicPr>
        <p:blipFill>
          <a:blip r:embed="rId7" cstate="screen">
            <a:clrChange>
              <a:clrFrom>
                <a:srgbClr val="FEFEFE"/>
              </a:clrFrom>
              <a:clrTo>
                <a:srgbClr val="FEFEFE">
                  <a:alpha val="0"/>
                </a:srgbClr>
              </a:clrTo>
            </a:clrChange>
            <a:extLst>
              <a:ext uri="{28A0092B-C50C-407E-A947-70E740481C1C}">
                <a14:useLocalDpi xmlns:a14="http://schemas.microsoft.com/office/drawing/2010/main"/>
              </a:ext>
            </a:extLst>
          </a:blip>
          <a:srcRect l="8186" t="8324" r="4819" b="4222"/>
          <a:stretch>
            <a:fillRect/>
          </a:stretch>
        </p:blipFill>
        <p:spPr bwMode="auto">
          <a:xfrm>
            <a:off x="7501100" y="736756"/>
            <a:ext cx="1542783" cy="115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30">
            <a:extLst>
              <a:ext uri="{FF2B5EF4-FFF2-40B4-BE49-F238E27FC236}">
                <a16:creationId xmlns:a16="http://schemas.microsoft.com/office/drawing/2014/main" id="{D07AA013-780A-40CC-8EC5-363E5A070787}"/>
              </a:ext>
            </a:extLst>
          </p:cNvPr>
          <p:cNvSpPr>
            <a:spLocks noChangeArrowheads="1"/>
          </p:cNvSpPr>
          <p:nvPr/>
        </p:nvSpPr>
        <p:spPr bwMode="auto">
          <a:xfrm>
            <a:off x="4349216" y="1800455"/>
            <a:ext cx="805029"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750" dirty="0">
                <a:latin typeface="Meiryo UI" panose="020B0604030504040204" pitchFamily="50" charset="-128"/>
                <a:ea typeface="Meiryo UI" panose="020B0604030504040204" pitchFamily="50" charset="-128"/>
              </a:rPr>
              <a:t>Semi-Topped Hobs</a:t>
            </a:r>
          </a:p>
        </p:txBody>
      </p:sp>
      <p:sp>
        <p:nvSpPr>
          <p:cNvPr id="18" name="Rectangle 31">
            <a:extLst>
              <a:ext uri="{FF2B5EF4-FFF2-40B4-BE49-F238E27FC236}">
                <a16:creationId xmlns:a16="http://schemas.microsoft.com/office/drawing/2014/main" id="{3C9E9855-8AC4-4ABD-B9EE-7019A810CBC6}"/>
              </a:ext>
            </a:extLst>
          </p:cNvPr>
          <p:cNvSpPr>
            <a:spLocks noChangeArrowheads="1"/>
          </p:cNvSpPr>
          <p:nvPr/>
        </p:nvSpPr>
        <p:spPr bwMode="auto">
          <a:xfrm>
            <a:off x="6215716" y="1800455"/>
            <a:ext cx="668774"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750" dirty="0">
                <a:latin typeface="Meiryo UI" panose="020B0604030504040204" pitchFamily="50" charset="-128"/>
                <a:ea typeface="Meiryo UI" panose="020B0604030504040204" pitchFamily="50" charset="-128"/>
              </a:rPr>
              <a:t>topping fob</a:t>
            </a:r>
          </a:p>
        </p:txBody>
      </p:sp>
      <p:sp>
        <p:nvSpPr>
          <p:cNvPr id="19" name="Rectangle 32">
            <a:extLst>
              <a:ext uri="{FF2B5EF4-FFF2-40B4-BE49-F238E27FC236}">
                <a16:creationId xmlns:a16="http://schemas.microsoft.com/office/drawing/2014/main" id="{49703945-190C-46F2-8924-F77E62EC2862}"/>
              </a:ext>
            </a:extLst>
          </p:cNvPr>
          <p:cNvSpPr>
            <a:spLocks noChangeArrowheads="1"/>
          </p:cNvSpPr>
          <p:nvPr/>
        </p:nvSpPr>
        <p:spPr bwMode="auto">
          <a:xfrm>
            <a:off x="7794124" y="1798767"/>
            <a:ext cx="979955"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750" dirty="0">
                <a:latin typeface="Meiryo UI" panose="020B0604030504040204" pitchFamily="50" charset="-128"/>
                <a:ea typeface="Meiryo UI" panose="020B0604030504040204" pitchFamily="50" charset="-128"/>
              </a:rPr>
              <a:t>Pre-shaving hob</a:t>
            </a:r>
          </a:p>
        </p:txBody>
      </p:sp>
      <p:pic>
        <p:nvPicPr>
          <p:cNvPr id="20" name="Picture 33" descr="ﾎﾌﾞ切り方法">
            <a:extLst>
              <a:ext uri="{FF2B5EF4-FFF2-40B4-BE49-F238E27FC236}">
                <a16:creationId xmlns:a16="http://schemas.microsoft.com/office/drawing/2014/main" id="{DB97D4C2-8DCA-4AAE-AD5E-B2372B7A1CDD}"/>
              </a:ext>
            </a:extLst>
          </p:cNvPr>
          <p:cNvPicPr>
            <a:picLocks noChangeAspect="1" noChangeArrowheads="1"/>
          </p:cNvPicPr>
          <p:nvPr/>
        </p:nvPicPr>
        <p:blipFill rotWithShape="1">
          <a:blip r:embed="rId8" cstate="screen">
            <a:clrChange>
              <a:clrFrom>
                <a:srgbClr val="FEFEFE"/>
              </a:clrFrom>
              <a:clrTo>
                <a:srgbClr val="FEFEFE">
                  <a:alpha val="0"/>
                </a:srgbClr>
              </a:clrTo>
            </a:clrChange>
            <a:extLst>
              <a:ext uri="{28A0092B-C50C-407E-A947-70E740481C1C}">
                <a14:useLocalDpi xmlns:a14="http://schemas.microsoft.com/office/drawing/2010/main"/>
              </a:ext>
            </a:extLst>
          </a:blip>
          <a:srcRect l="11198" t="3625" r="50062" b="3305"/>
          <a:stretch/>
        </p:blipFill>
        <p:spPr bwMode="auto">
          <a:xfrm>
            <a:off x="7042905" y="2018969"/>
            <a:ext cx="1611099" cy="158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35">
            <a:extLst>
              <a:ext uri="{FF2B5EF4-FFF2-40B4-BE49-F238E27FC236}">
                <a16:creationId xmlns:a16="http://schemas.microsoft.com/office/drawing/2014/main" id="{EDFBDB1C-4E93-4D43-8D4D-FD36E24331B0}"/>
              </a:ext>
            </a:extLst>
          </p:cNvPr>
          <p:cNvSpPr>
            <a:spLocks noChangeArrowheads="1"/>
          </p:cNvSpPr>
          <p:nvPr/>
        </p:nvSpPr>
        <p:spPr bwMode="auto">
          <a:xfrm>
            <a:off x="3810576" y="1970228"/>
            <a:ext cx="114165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(3) </a:t>
            </a:r>
            <a:r>
              <a:rPr lang="ja-JP" altLang="en-US" sz="1000" dirty="0">
                <a:latin typeface="Meiryo UI" panose="020B0604030504040204" pitchFamily="50" charset="-128"/>
                <a:ea typeface="Meiryo UI" panose="020B0604030504040204" pitchFamily="50" charset="-128"/>
              </a:rPr>
              <a:t>Cutting feed direction</a:t>
            </a:r>
          </a:p>
        </p:txBody>
      </p:sp>
      <p:sp>
        <p:nvSpPr>
          <p:cNvPr id="22" name="Rectangle 36">
            <a:extLst>
              <a:ext uri="{FF2B5EF4-FFF2-40B4-BE49-F238E27FC236}">
                <a16:creationId xmlns:a16="http://schemas.microsoft.com/office/drawing/2014/main" id="{AA9FF3D9-17F2-4E37-94E8-992313F6AB03}"/>
              </a:ext>
            </a:extLst>
          </p:cNvPr>
          <p:cNvSpPr>
            <a:spLocks noChangeArrowheads="1"/>
          </p:cNvSpPr>
          <p:nvPr/>
        </p:nvSpPr>
        <p:spPr bwMode="auto">
          <a:xfrm>
            <a:off x="3930673" y="2268050"/>
            <a:ext cx="2898447"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When cutting gears with a hob, the hob is </a:t>
            </a:r>
            <a:r>
              <a:rPr lang="ja-JP" altLang="en-US" sz="800" dirty="0" err="1">
                <a:latin typeface="Meiryo UI" panose="020B0604030504040204" pitchFamily="50" charset="-128"/>
                <a:ea typeface="Meiryo UI" panose="020B0604030504040204" pitchFamily="50" charset="-128"/>
              </a:rPr>
              <a:t>moved </a:t>
            </a:r>
            <a:r>
              <a:rPr lang="ja-JP" altLang="en-US" sz="800" dirty="0">
                <a:latin typeface="Meiryo UI" panose="020B0604030504040204" pitchFamily="50" charset="-128"/>
                <a:ea typeface="Meiryo UI" panose="020B0604030504040204" pitchFamily="50" charset="-128"/>
              </a:rPr>
              <a:t>from above to below the gear material.</a:t>
            </a:r>
            <a:endParaRPr lang="ja-JP" altLang="en-US"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There are conventional cuts and climb cuts that are sent upward from below.</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In conventional cutting, the direction of rotation of the hob and the direction of feed are the same.</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As a result, chips are removed from the bottom of the tooth toward the end of the tooth.</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For this reason, the chips are thin at first, but gradually become thicker and come out.</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This can lead to damage to the tooth surface and adhesion to the cutting edge of the hob.</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In climb cutting, the rotation of the hob and the feed are in opposite directions, so the scrap</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is the opposite of conventional cutting, which results in a good tooth cutting surface.</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In addition, since there is no slippage until the beginning of hobbing, there is no friction. Also, since there is no slippage until the beginning of the hobbing process, there is no friction.</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This reduces the risk of damage to the cutting edge and extends the life of the hob</a:t>
            </a:r>
            <a:r>
              <a:rPr lang="ja-JP" altLang="en-US" sz="800" dirty="0" err="1">
                <a:latin typeface="Meiryo UI" panose="020B0604030504040204" pitchFamily="50" charset="-128"/>
                <a:ea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Advantages. For hard materials and high speed cutting, the climb cut</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is good.</a:t>
            </a:r>
          </a:p>
        </p:txBody>
      </p:sp>
      <p:pic>
        <p:nvPicPr>
          <p:cNvPr id="23" name="Picture 33" descr="ﾎﾌﾞ切り方法">
            <a:extLst>
              <a:ext uri="{FF2B5EF4-FFF2-40B4-BE49-F238E27FC236}">
                <a16:creationId xmlns:a16="http://schemas.microsoft.com/office/drawing/2014/main" id="{02A9C11B-0297-45A2-A3B9-98B2C3EC731D}"/>
              </a:ext>
            </a:extLst>
          </p:cNvPr>
          <p:cNvPicPr>
            <a:picLocks noChangeAspect="1" noChangeArrowheads="1"/>
          </p:cNvPicPr>
          <p:nvPr/>
        </p:nvPicPr>
        <p:blipFill rotWithShape="1">
          <a:blip r:embed="rId8" cstate="screen">
            <a:clrChange>
              <a:clrFrom>
                <a:srgbClr val="FEFEFE"/>
              </a:clrFrom>
              <a:clrTo>
                <a:srgbClr val="FEFEFE">
                  <a:alpha val="0"/>
                </a:srgbClr>
              </a:clrTo>
            </a:clrChange>
            <a:extLst>
              <a:ext uri="{28A0092B-C50C-407E-A947-70E740481C1C}">
                <a14:useLocalDpi xmlns:a14="http://schemas.microsoft.com/office/drawing/2010/main"/>
              </a:ext>
            </a:extLst>
          </a:blip>
          <a:srcRect l="51363" t="3625" r="12534" b="3305"/>
          <a:stretch/>
        </p:blipFill>
        <p:spPr bwMode="auto">
          <a:xfrm>
            <a:off x="6972582" y="3288697"/>
            <a:ext cx="1751743" cy="1800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矢印: 下 24">
            <a:extLst>
              <a:ext uri="{FF2B5EF4-FFF2-40B4-BE49-F238E27FC236}">
                <a16:creationId xmlns:a16="http://schemas.microsoft.com/office/drawing/2014/main" id="{1E02A751-1113-4EFC-AAC1-90F958943CB9}"/>
              </a:ext>
            </a:extLst>
          </p:cNvPr>
          <p:cNvSpPr/>
          <p:nvPr/>
        </p:nvSpPr>
        <p:spPr>
          <a:xfrm>
            <a:off x="7195165" y="2389387"/>
            <a:ext cx="133819" cy="5884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6" name="矢印: 上 25">
            <a:extLst>
              <a:ext uri="{FF2B5EF4-FFF2-40B4-BE49-F238E27FC236}">
                <a16:creationId xmlns:a16="http://schemas.microsoft.com/office/drawing/2014/main" id="{3EC8D15C-72B7-4DCA-88A7-9367DAE41B55}"/>
              </a:ext>
            </a:extLst>
          </p:cNvPr>
          <p:cNvSpPr/>
          <p:nvPr/>
        </p:nvSpPr>
        <p:spPr>
          <a:xfrm>
            <a:off x="7154426" y="3909011"/>
            <a:ext cx="116254" cy="7020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3" name="フリーフォーム: 図形 2">
            <a:extLst>
              <a:ext uri="{FF2B5EF4-FFF2-40B4-BE49-F238E27FC236}">
                <a16:creationId xmlns:a16="http://schemas.microsoft.com/office/drawing/2014/main" id="{8557F58C-8AFF-4626-9959-EFD35E37283E}"/>
              </a:ext>
            </a:extLst>
          </p:cNvPr>
          <p:cNvSpPr/>
          <p:nvPr/>
        </p:nvSpPr>
        <p:spPr>
          <a:xfrm>
            <a:off x="4616067" y="889612"/>
            <a:ext cx="426904" cy="575631"/>
          </a:xfrm>
          <a:custGeom>
            <a:avLst/>
            <a:gdLst>
              <a:gd name="connsiteX0" fmla="*/ 426904 w 426904"/>
              <a:gd name="connsiteY0" fmla="*/ 0 h 575631"/>
              <a:gd name="connsiteX1" fmla="*/ 377328 w 426904"/>
              <a:gd name="connsiteY1" fmla="*/ 13771 h 575631"/>
              <a:gd name="connsiteX2" fmla="*/ 371820 w 426904"/>
              <a:gd name="connsiteY2" fmla="*/ 24788 h 575631"/>
              <a:gd name="connsiteX3" fmla="*/ 371820 w 426904"/>
              <a:gd name="connsiteY3" fmla="*/ 35805 h 575631"/>
              <a:gd name="connsiteX4" fmla="*/ 371820 w 426904"/>
              <a:gd name="connsiteY4" fmla="*/ 46822 h 575631"/>
              <a:gd name="connsiteX5" fmla="*/ 253388 w 426904"/>
              <a:gd name="connsiteY5" fmla="*/ 132202 h 575631"/>
              <a:gd name="connsiteX6" fmla="*/ 184533 w 426904"/>
              <a:gd name="connsiteY6" fmla="*/ 341523 h 575631"/>
              <a:gd name="connsiteX7" fmla="*/ 143220 w 426904"/>
              <a:gd name="connsiteY7" fmla="*/ 443429 h 575631"/>
              <a:gd name="connsiteX8" fmla="*/ 126694 w 426904"/>
              <a:gd name="connsiteY8" fmla="*/ 506776 h 575631"/>
              <a:gd name="connsiteX9" fmla="*/ 107415 w 426904"/>
              <a:gd name="connsiteY9" fmla="*/ 537072 h 575631"/>
              <a:gd name="connsiteX10" fmla="*/ 96398 w 426904"/>
              <a:gd name="connsiteY10" fmla="*/ 553598 h 575631"/>
              <a:gd name="connsiteX11" fmla="*/ 79873 w 426904"/>
              <a:gd name="connsiteY11" fmla="*/ 567369 h 575631"/>
              <a:gd name="connsiteX12" fmla="*/ 46822 w 426904"/>
              <a:gd name="connsiteY12" fmla="*/ 572877 h 575631"/>
              <a:gd name="connsiteX13" fmla="*/ 0 w 426904"/>
              <a:gd name="connsiteY13" fmla="*/ 575631 h 57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904" h="575631">
                <a:moveTo>
                  <a:pt x="426904" y="0"/>
                </a:moveTo>
                <a:lnTo>
                  <a:pt x="377328" y="13771"/>
                </a:lnTo>
                <a:lnTo>
                  <a:pt x="371820" y="24788"/>
                </a:lnTo>
                <a:lnTo>
                  <a:pt x="371820" y="35805"/>
                </a:lnTo>
                <a:lnTo>
                  <a:pt x="371820" y="46822"/>
                </a:lnTo>
                <a:lnTo>
                  <a:pt x="253388" y="132202"/>
                </a:lnTo>
                <a:lnTo>
                  <a:pt x="184533" y="341523"/>
                </a:lnTo>
                <a:lnTo>
                  <a:pt x="143220" y="443429"/>
                </a:lnTo>
                <a:lnTo>
                  <a:pt x="126694" y="506776"/>
                </a:lnTo>
                <a:lnTo>
                  <a:pt x="107415" y="537072"/>
                </a:lnTo>
                <a:lnTo>
                  <a:pt x="96398" y="553598"/>
                </a:lnTo>
                <a:lnTo>
                  <a:pt x="79873" y="567369"/>
                </a:lnTo>
                <a:lnTo>
                  <a:pt x="46822" y="572877"/>
                </a:lnTo>
                <a:lnTo>
                  <a:pt x="0" y="575631"/>
                </a:lnTo>
              </a:path>
            </a:pathLst>
          </a:cu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4AA8666-B5B5-4B23-85C0-D5DE205CA1DD}"/>
              </a:ext>
            </a:extLst>
          </p:cNvPr>
          <p:cNvSpPr/>
          <p:nvPr/>
        </p:nvSpPr>
        <p:spPr>
          <a:xfrm>
            <a:off x="5202933" y="975360"/>
            <a:ext cx="422479" cy="10287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400" dirty="0">
                <a:solidFill>
                  <a:srgbClr val="FF0000"/>
                </a:solidFill>
                <a:latin typeface="Meiryo UI" panose="020B0604030504040204" pitchFamily="50" charset="-128"/>
                <a:ea typeface="Meiryo UI" panose="020B0604030504040204" pitchFamily="50" charset="-128"/>
              </a:rPr>
              <a:t>semi-topping</a:t>
            </a:r>
          </a:p>
        </p:txBody>
      </p:sp>
      <p:sp>
        <p:nvSpPr>
          <p:cNvPr id="28" name="フリーフォーム: 図形 27">
            <a:extLst>
              <a:ext uri="{FF2B5EF4-FFF2-40B4-BE49-F238E27FC236}">
                <a16:creationId xmlns:a16="http://schemas.microsoft.com/office/drawing/2014/main" id="{307B87F6-9903-4211-832B-E171802832B9}"/>
              </a:ext>
            </a:extLst>
          </p:cNvPr>
          <p:cNvSpPr/>
          <p:nvPr/>
        </p:nvSpPr>
        <p:spPr>
          <a:xfrm>
            <a:off x="4659629" y="1181100"/>
            <a:ext cx="366969" cy="529590"/>
          </a:xfrm>
          <a:custGeom>
            <a:avLst/>
            <a:gdLst>
              <a:gd name="connsiteX0" fmla="*/ 407670 w 407670"/>
              <a:gd name="connsiteY0" fmla="*/ 0 h 529590"/>
              <a:gd name="connsiteX1" fmla="*/ 285750 w 407670"/>
              <a:gd name="connsiteY1" fmla="*/ 57150 h 529590"/>
              <a:gd name="connsiteX2" fmla="*/ 259080 w 407670"/>
              <a:gd name="connsiteY2" fmla="*/ 102870 h 529590"/>
              <a:gd name="connsiteX3" fmla="*/ 220980 w 407670"/>
              <a:gd name="connsiteY3" fmla="*/ 198120 h 529590"/>
              <a:gd name="connsiteX4" fmla="*/ 179070 w 407670"/>
              <a:gd name="connsiteY4" fmla="*/ 266700 h 529590"/>
              <a:gd name="connsiteX5" fmla="*/ 140970 w 407670"/>
              <a:gd name="connsiteY5" fmla="*/ 377190 h 529590"/>
              <a:gd name="connsiteX6" fmla="*/ 110490 w 407670"/>
              <a:gd name="connsiteY6" fmla="*/ 453390 h 529590"/>
              <a:gd name="connsiteX7" fmla="*/ 102870 w 407670"/>
              <a:gd name="connsiteY7" fmla="*/ 495300 h 529590"/>
              <a:gd name="connsiteX8" fmla="*/ 0 w 407670"/>
              <a:gd name="connsiteY8" fmla="*/ 529590 h 529590"/>
              <a:gd name="connsiteX0" fmla="*/ 380536 w 380536"/>
              <a:gd name="connsiteY0" fmla="*/ 0 h 532303"/>
              <a:gd name="connsiteX1" fmla="*/ 285750 w 380536"/>
              <a:gd name="connsiteY1" fmla="*/ 59863 h 532303"/>
              <a:gd name="connsiteX2" fmla="*/ 259080 w 380536"/>
              <a:gd name="connsiteY2" fmla="*/ 105583 h 532303"/>
              <a:gd name="connsiteX3" fmla="*/ 220980 w 380536"/>
              <a:gd name="connsiteY3" fmla="*/ 200833 h 532303"/>
              <a:gd name="connsiteX4" fmla="*/ 179070 w 380536"/>
              <a:gd name="connsiteY4" fmla="*/ 269413 h 532303"/>
              <a:gd name="connsiteX5" fmla="*/ 140970 w 380536"/>
              <a:gd name="connsiteY5" fmla="*/ 379903 h 532303"/>
              <a:gd name="connsiteX6" fmla="*/ 110490 w 380536"/>
              <a:gd name="connsiteY6" fmla="*/ 456103 h 532303"/>
              <a:gd name="connsiteX7" fmla="*/ 102870 w 380536"/>
              <a:gd name="connsiteY7" fmla="*/ 498013 h 532303"/>
              <a:gd name="connsiteX8" fmla="*/ 0 w 380536"/>
              <a:gd name="connsiteY8" fmla="*/ 532303 h 532303"/>
              <a:gd name="connsiteX0" fmla="*/ 366969 w 366969"/>
              <a:gd name="connsiteY0" fmla="*/ 0 h 529590"/>
              <a:gd name="connsiteX1" fmla="*/ 285750 w 366969"/>
              <a:gd name="connsiteY1" fmla="*/ 57150 h 529590"/>
              <a:gd name="connsiteX2" fmla="*/ 259080 w 366969"/>
              <a:gd name="connsiteY2" fmla="*/ 102870 h 529590"/>
              <a:gd name="connsiteX3" fmla="*/ 220980 w 366969"/>
              <a:gd name="connsiteY3" fmla="*/ 198120 h 529590"/>
              <a:gd name="connsiteX4" fmla="*/ 179070 w 366969"/>
              <a:gd name="connsiteY4" fmla="*/ 266700 h 529590"/>
              <a:gd name="connsiteX5" fmla="*/ 140970 w 366969"/>
              <a:gd name="connsiteY5" fmla="*/ 377190 h 529590"/>
              <a:gd name="connsiteX6" fmla="*/ 110490 w 366969"/>
              <a:gd name="connsiteY6" fmla="*/ 453390 h 529590"/>
              <a:gd name="connsiteX7" fmla="*/ 102870 w 366969"/>
              <a:gd name="connsiteY7" fmla="*/ 495300 h 529590"/>
              <a:gd name="connsiteX8" fmla="*/ 0 w 366969"/>
              <a:gd name="connsiteY8" fmla="*/ 529590 h 52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969" h="529590">
                <a:moveTo>
                  <a:pt x="366969" y="0"/>
                </a:moveTo>
                <a:lnTo>
                  <a:pt x="285750" y="57150"/>
                </a:lnTo>
                <a:lnTo>
                  <a:pt x="259080" y="102870"/>
                </a:lnTo>
                <a:lnTo>
                  <a:pt x="220980" y="198120"/>
                </a:lnTo>
                <a:lnTo>
                  <a:pt x="179070" y="266700"/>
                </a:lnTo>
                <a:lnTo>
                  <a:pt x="140970" y="377190"/>
                </a:lnTo>
                <a:lnTo>
                  <a:pt x="110490" y="453390"/>
                </a:lnTo>
                <a:lnTo>
                  <a:pt x="102870" y="495300"/>
                </a:lnTo>
                <a:lnTo>
                  <a:pt x="0" y="529590"/>
                </a:ln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EA3AC8EE-003C-4D59-BC68-4DE40298249B}"/>
              </a:ext>
            </a:extLst>
          </p:cNvPr>
          <p:cNvSpPr/>
          <p:nvPr/>
        </p:nvSpPr>
        <p:spPr>
          <a:xfrm>
            <a:off x="6456066" y="854110"/>
            <a:ext cx="547635" cy="628022"/>
          </a:xfrm>
          <a:custGeom>
            <a:avLst/>
            <a:gdLst>
              <a:gd name="connsiteX0" fmla="*/ 0 w 547635"/>
              <a:gd name="connsiteY0" fmla="*/ 612949 h 628022"/>
              <a:gd name="connsiteX1" fmla="*/ 70338 w 547635"/>
              <a:gd name="connsiteY1" fmla="*/ 628022 h 628022"/>
              <a:gd name="connsiteX2" fmla="*/ 85411 w 547635"/>
              <a:gd name="connsiteY2" fmla="*/ 622998 h 628022"/>
              <a:gd name="connsiteX3" fmla="*/ 110532 w 547635"/>
              <a:gd name="connsiteY3" fmla="*/ 617974 h 628022"/>
              <a:gd name="connsiteX4" fmla="*/ 140677 w 547635"/>
              <a:gd name="connsiteY4" fmla="*/ 597877 h 628022"/>
              <a:gd name="connsiteX5" fmla="*/ 165798 w 547635"/>
              <a:gd name="connsiteY5" fmla="*/ 542611 h 628022"/>
              <a:gd name="connsiteX6" fmla="*/ 306475 w 547635"/>
              <a:gd name="connsiteY6" fmla="*/ 125604 h 628022"/>
              <a:gd name="connsiteX7" fmla="*/ 326571 w 547635"/>
              <a:gd name="connsiteY7" fmla="*/ 45217 h 628022"/>
              <a:gd name="connsiteX8" fmla="*/ 326571 w 547635"/>
              <a:gd name="connsiteY8" fmla="*/ 20097 h 628022"/>
              <a:gd name="connsiteX9" fmla="*/ 361741 w 547635"/>
              <a:gd name="connsiteY9" fmla="*/ 0 h 628022"/>
              <a:gd name="connsiteX10" fmla="*/ 401934 w 547635"/>
              <a:gd name="connsiteY10" fmla="*/ 0 h 628022"/>
              <a:gd name="connsiteX11" fmla="*/ 547635 w 547635"/>
              <a:gd name="connsiteY11" fmla="*/ 0 h 62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7635" h="628022">
                <a:moveTo>
                  <a:pt x="0" y="612949"/>
                </a:moveTo>
                <a:lnTo>
                  <a:pt x="70338" y="628022"/>
                </a:lnTo>
                <a:lnTo>
                  <a:pt x="85411" y="622998"/>
                </a:lnTo>
                <a:lnTo>
                  <a:pt x="110532" y="617974"/>
                </a:lnTo>
                <a:lnTo>
                  <a:pt x="140677" y="597877"/>
                </a:lnTo>
                <a:lnTo>
                  <a:pt x="165798" y="542611"/>
                </a:lnTo>
                <a:lnTo>
                  <a:pt x="306475" y="125604"/>
                </a:lnTo>
                <a:lnTo>
                  <a:pt x="326571" y="45217"/>
                </a:lnTo>
                <a:lnTo>
                  <a:pt x="326571" y="20097"/>
                </a:lnTo>
                <a:lnTo>
                  <a:pt x="361741" y="0"/>
                </a:lnTo>
                <a:lnTo>
                  <a:pt x="401934" y="0"/>
                </a:lnTo>
                <a:lnTo>
                  <a:pt x="547635" y="0"/>
                </a:lnTo>
              </a:path>
            </a:pathLst>
          </a:custGeom>
          <a:ln w="127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7061DAF6-1535-4911-9B88-77460385BFAB}"/>
              </a:ext>
            </a:extLst>
          </p:cNvPr>
          <p:cNvSpPr/>
          <p:nvPr/>
        </p:nvSpPr>
        <p:spPr>
          <a:xfrm>
            <a:off x="7123749" y="889612"/>
            <a:ext cx="293862" cy="13718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400" dirty="0">
                <a:solidFill>
                  <a:srgbClr val="FF0000"/>
                </a:solidFill>
                <a:latin typeface="Meiryo UI" panose="020B0604030504040204" pitchFamily="50" charset="-128"/>
                <a:ea typeface="Meiryo UI" panose="020B0604030504040204" pitchFamily="50" charset="-128"/>
              </a:rPr>
              <a:t>topping</a:t>
            </a:r>
          </a:p>
        </p:txBody>
      </p:sp>
      <p:sp>
        <p:nvSpPr>
          <p:cNvPr id="31" name="フリーフォーム: 図形 30">
            <a:extLst>
              <a:ext uri="{FF2B5EF4-FFF2-40B4-BE49-F238E27FC236}">
                <a16:creationId xmlns:a16="http://schemas.microsoft.com/office/drawing/2014/main" id="{C209CF4A-3AB7-4AB4-B15B-121C18AF3EB3}"/>
              </a:ext>
            </a:extLst>
          </p:cNvPr>
          <p:cNvSpPr/>
          <p:nvPr/>
        </p:nvSpPr>
        <p:spPr>
          <a:xfrm>
            <a:off x="6526404" y="1115367"/>
            <a:ext cx="628022" cy="668215"/>
          </a:xfrm>
          <a:custGeom>
            <a:avLst/>
            <a:gdLst>
              <a:gd name="connsiteX0" fmla="*/ 0 w 628022"/>
              <a:gd name="connsiteY0" fmla="*/ 668215 h 668215"/>
              <a:gd name="connsiteX1" fmla="*/ 110532 w 628022"/>
              <a:gd name="connsiteY1" fmla="*/ 633046 h 668215"/>
              <a:gd name="connsiteX2" fmla="*/ 150726 w 628022"/>
              <a:gd name="connsiteY2" fmla="*/ 607925 h 668215"/>
              <a:gd name="connsiteX3" fmla="*/ 165798 w 628022"/>
              <a:gd name="connsiteY3" fmla="*/ 517490 h 668215"/>
              <a:gd name="connsiteX4" fmla="*/ 221064 w 628022"/>
              <a:gd name="connsiteY4" fmla="*/ 351692 h 668215"/>
              <a:gd name="connsiteX5" fmla="*/ 271306 w 628022"/>
              <a:gd name="connsiteY5" fmla="*/ 221064 h 668215"/>
              <a:gd name="connsiteX6" fmla="*/ 346669 w 628022"/>
              <a:gd name="connsiteY6" fmla="*/ 90435 h 668215"/>
              <a:gd name="connsiteX7" fmla="*/ 381838 w 628022"/>
              <a:gd name="connsiteY7" fmla="*/ 25121 h 668215"/>
              <a:gd name="connsiteX8" fmla="*/ 411983 w 628022"/>
              <a:gd name="connsiteY8" fmla="*/ 0 h 668215"/>
              <a:gd name="connsiteX9" fmla="*/ 507442 w 628022"/>
              <a:gd name="connsiteY9" fmla="*/ 0 h 668215"/>
              <a:gd name="connsiteX10" fmla="*/ 582805 w 628022"/>
              <a:gd name="connsiteY10" fmla="*/ 10048 h 668215"/>
              <a:gd name="connsiteX11" fmla="*/ 628022 w 628022"/>
              <a:gd name="connsiteY11" fmla="*/ 60290 h 66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022" h="668215">
                <a:moveTo>
                  <a:pt x="0" y="668215"/>
                </a:moveTo>
                <a:lnTo>
                  <a:pt x="110532" y="633046"/>
                </a:lnTo>
                <a:lnTo>
                  <a:pt x="150726" y="607925"/>
                </a:lnTo>
                <a:lnTo>
                  <a:pt x="165798" y="517490"/>
                </a:lnTo>
                <a:lnTo>
                  <a:pt x="221064" y="351692"/>
                </a:lnTo>
                <a:lnTo>
                  <a:pt x="271306" y="221064"/>
                </a:lnTo>
                <a:lnTo>
                  <a:pt x="346669" y="90435"/>
                </a:lnTo>
                <a:lnTo>
                  <a:pt x="381838" y="25121"/>
                </a:lnTo>
                <a:lnTo>
                  <a:pt x="411983" y="0"/>
                </a:lnTo>
                <a:lnTo>
                  <a:pt x="507442" y="0"/>
                </a:lnTo>
                <a:lnTo>
                  <a:pt x="582805" y="10048"/>
                </a:lnTo>
                <a:lnTo>
                  <a:pt x="628022" y="60290"/>
                </a:ln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 name="フリーフォーム: 図形 31">
            <a:extLst>
              <a:ext uri="{FF2B5EF4-FFF2-40B4-BE49-F238E27FC236}">
                <a16:creationId xmlns:a16="http://schemas.microsoft.com/office/drawing/2014/main" id="{4A1CF493-3C6E-4C98-AA13-6EDE67D8473A}"/>
              </a:ext>
            </a:extLst>
          </p:cNvPr>
          <p:cNvSpPr/>
          <p:nvPr/>
        </p:nvSpPr>
        <p:spPr>
          <a:xfrm>
            <a:off x="7900532" y="827037"/>
            <a:ext cx="457200" cy="658135"/>
          </a:xfrm>
          <a:custGeom>
            <a:avLst/>
            <a:gdLst>
              <a:gd name="connsiteX0" fmla="*/ 457200 w 457200"/>
              <a:gd name="connsiteY0" fmla="*/ 0 h 658135"/>
              <a:gd name="connsiteX1" fmla="*/ 401871 w 457200"/>
              <a:gd name="connsiteY1" fmla="*/ 14560 h 658135"/>
              <a:gd name="connsiteX2" fmla="*/ 375662 w 457200"/>
              <a:gd name="connsiteY2" fmla="*/ 34945 h 658135"/>
              <a:gd name="connsiteX3" fmla="*/ 346541 w 457200"/>
              <a:gd name="connsiteY3" fmla="*/ 119396 h 658135"/>
              <a:gd name="connsiteX4" fmla="*/ 291211 w 457200"/>
              <a:gd name="connsiteY4" fmla="*/ 273738 h 658135"/>
              <a:gd name="connsiteX5" fmla="*/ 244617 w 457200"/>
              <a:gd name="connsiteY5" fmla="*/ 384397 h 658135"/>
              <a:gd name="connsiteX6" fmla="*/ 209672 w 457200"/>
              <a:gd name="connsiteY6" fmla="*/ 480497 h 658135"/>
              <a:gd name="connsiteX7" fmla="*/ 203848 w 457200"/>
              <a:gd name="connsiteY7" fmla="*/ 518354 h 658135"/>
              <a:gd name="connsiteX8" fmla="*/ 212584 w 457200"/>
              <a:gd name="connsiteY8" fmla="*/ 573684 h 658135"/>
              <a:gd name="connsiteX9" fmla="*/ 209672 w 457200"/>
              <a:gd name="connsiteY9" fmla="*/ 623190 h 658135"/>
              <a:gd name="connsiteX10" fmla="*/ 192199 w 457200"/>
              <a:gd name="connsiteY10" fmla="*/ 652311 h 658135"/>
              <a:gd name="connsiteX11" fmla="*/ 151430 w 457200"/>
              <a:gd name="connsiteY11" fmla="*/ 658135 h 658135"/>
              <a:gd name="connsiteX12" fmla="*/ 0 w 457200"/>
              <a:gd name="connsiteY12" fmla="*/ 658135 h 65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658135">
                <a:moveTo>
                  <a:pt x="457200" y="0"/>
                </a:moveTo>
                <a:lnTo>
                  <a:pt x="401871" y="14560"/>
                </a:lnTo>
                <a:lnTo>
                  <a:pt x="375662" y="34945"/>
                </a:lnTo>
                <a:lnTo>
                  <a:pt x="346541" y="119396"/>
                </a:lnTo>
                <a:lnTo>
                  <a:pt x="291211" y="273738"/>
                </a:lnTo>
                <a:lnTo>
                  <a:pt x="244617" y="384397"/>
                </a:lnTo>
                <a:lnTo>
                  <a:pt x="209672" y="480497"/>
                </a:lnTo>
                <a:lnTo>
                  <a:pt x="203848" y="518354"/>
                </a:lnTo>
                <a:lnTo>
                  <a:pt x="212584" y="573684"/>
                </a:lnTo>
                <a:lnTo>
                  <a:pt x="209672" y="623190"/>
                </a:lnTo>
                <a:lnTo>
                  <a:pt x="192199" y="652311"/>
                </a:lnTo>
                <a:lnTo>
                  <a:pt x="151430" y="658135"/>
                </a:lnTo>
                <a:lnTo>
                  <a:pt x="0" y="658135"/>
                </a:lnTo>
              </a:path>
            </a:pathLst>
          </a:custGeom>
          <a:ln w="1905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CB2B331A-7995-434D-A26F-BCC7B92A832B}"/>
              </a:ext>
            </a:extLst>
          </p:cNvPr>
          <p:cNvSpPr/>
          <p:nvPr/>
        </p:nvSpPr>
        <p:spPr>
          <a:xfrm>
            <a:off x="7542436" y="1598584"/>
            <a:ext cx="457200" cy="13718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r"/>
            <a:r>
              <a:rPr kumimoji="1" lang="ja-JP" altLang="en-US" sz="400" dirty="0">
                <a:solidFill>
                  <a:srgbClr val="FF0000"/>
                </a:solidFill>
                <a:latin typeface="Meiryo UI" panose="020B0604030504040204" pitchFamily="50" charset="-128"/>
                <a:ea typeface="Meiryo UI" panose="020B0604030504040204" pitchFamily="50" charset="-128"/>
              </a:rPr>
              <a:t>Protuberance</a:t>
            </a:r>
          </a:p>
        </p:txBody>
      </p:sp>
      <p:sp>
        <p:nvSpPr>
          <p:cNvPr id="34" name="フリーフォーム: 図形 33">
            <a:extLst>
              <a:ext uri="{FF2B5EF4-FFF2-40B4-BE49-F238E27FC236}">
                <a16:creationId xmlns:a16="http://schemas.microsoft.com/office/drawing/2014/main" id="{E04DE4D4-AF0F-4FA8-A0BE-C415C2D24544}"/>
              </a:ext>
            </a:extLst>
          </p:cNvPr>
          <p:cNvSpPr/>
          <p:nvPr/>
        </p:nvSpPr>
        <p:spPr>
          <a:xfrm>
            <a:off x="7987896" y="1161929"/>
            <a:ext cx="497969" cy="675607"/>
          </a:xfrm>
          <a:custGeom>
            <a:avLst/>
            <a:gdLst>
              <a:gd name="connsiteX0" fmla="*/ 497969 w 497969"/>
              <a:gd name="connsiteY0" fmla="*/ 0 h 675607"/>
              <a:gd name="connsiteX1" fmla="*/ 398958 w 497969"/>
              <a:gd name="connsiteY1" fmla="*/ 2912 h 675607"/>
              <a:gd name="connsiteX2" fmla="*/ 375661 w 497969"/>
              <a:gd name="connsiteY2" fmla="*/ 8736 h 675607"/>
              <a:gd name="connsiteX3" fmla="*/ 355276 w 497969"/>
              <a:gd name="connsiteY3" fmla="*/ 32033 h 675607"/>
              <a:gd name="connsiteX4" fmla="*/ 232968 w 497969"/>
              <a:gd name="connsiteY4" fmla="*/ 256265 h 675607"/>
              <a:gd name="connsiteX5" fmla="*/ 168901 w 497969"/>
              <a:gd name="connsiteY5" fmla="*/ 422254 h 675607"/>
              <a:gd name="connsiteX6" fmla="*/ 168901 w 497969"/>
              <a:gd name="connsiteY6" fmla="*/ 445551 h 675607"/>
              <a:gd name="connsiteX7" fmla="*/ 180550 w 497969"/>
              <a:gd name="connsiteY7" fmla="*/ 477584 h 675607"/>
              <a:gd name="connsiteX8" fmla="*/ 200935 w 497969"/>
              <a:gd name="connsiteY8" fmla="*/ 538739 h 675607"/>
              <a:gd name="connsiteX9" fmla="*/ 192198 w 497969"/>
              <a:gd name="connsiteY9" fmla="*/ 591156 h 675607"/>
              <a:gd name="connsiteX10" fmla="*/ 171814 w 497969"/>
              <a:gd name="connsiteY10" fmla="*/ 626102 h 675607"/>
              <a:gd name="connsiteX11" fmla="*/ 136868 w 497969"/>
              <a:gd name="connsiteY11" fmla="*/ 658135 h 675607"/>
              <a:gd name="connsiteX12" fmla="*/ 110659 w 497969"/>
              <a:gd name="connsiteY12" fmla="*/ 672695 h 675607"/>
              <a:gd name="connsiteX13" fmla="*/ 78626 w 497969"/>
              <a:gd name="connsiteY13" fmla="*/ 675607 h 675607"/>
              <a:gd name="connsiteX14" fmla="*/ 0 w 497969"/>
              <a:gd name="connsiteY14" fmla="*/ 672695 h 67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7969" h="675607">
                <a:moveTo>
                  <a:pt x="497969" y="0"/>
                </a:moveTo>
                <a:lnTo>
                  <a:pt x="398958" y="2912"/>
                </a:lnTo>
                <a:lnTo>
                  <a:pt x="375661" y="8736"/>
                </a:lnTo>
                <a:lnTo>
                  <a:pt x="355276" y="32033"/>
                </a:lnTo>
                <a:lnTo>
                  <a:pt x="232968" y="256265"/>
                </a:lnTo>
                <a:lnTo>
                  <a:pt x="168901" y="422254"/>
                </a:lnTo>
                <a:lnTo>
                  <a:pt x="168901" y="445551"/>
                </a:lnTo>
                <a:lnTo>
                  <a:pt x="180550" y="477584"/>
                </a:lnTo>
                <a:lnTo>
                  <a:pt x="200935" y="538739"/>
                </a:lnTo>
                <a:lnTo>
                  <a:pt x="192198" y="591156"/>
                </a:lnTo>
                <a:lnTo>
                  <a:pt x="171814" y="626102"/>
                </a:lnTo>
                <a:lnTo>
                  <a:pt x="136868" y="658135"/>
                </a:lnTo>
                <a:lnTo>
                  <a:pt x="110659" y="672695"/>
                </a:lnTo>
                <a:lnTo>
                  <a:pt x="78626" y="675607"/>
                </a:lnTo>
                <a:lnTo>
                  <a:pt x="0" y="672695"/>
                </a:ln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フリーフォーム: 図形 34">
            <a:extLst>
              <a:ext uri="{FF2B5EF4-FFF2-40B4-BE49-F238E27FC236}">
                <a16:creationId xmlns:a16="http://schemas.microsoft.com/office/drawing/2014/main" id="{BC5D7DC0-8949-48FC-B651-CC044D50E318}"/>
              </a:ext>
            </a:extLst>
          </p:cNvPr>
          <p:cNvSpPr/>
          <p:nvPr/>
        </p:nvSpPr>
        <p:spPr>
          <a:xfrm>
            <a:off x="8165534" y="1167753"/>
            <a:ext cx="227144" cy="541651"/>
          </a:xfrm>
          <a:custGeom>
            <a:avLst/>
            <a:gdLst>
              <a:gd name="connsiteX0" fmla="*/ 227144 w 227144"/>
              <a:gd name="connsiteY0" fmla="*/ 0 h 541651"/>
              <a:gd name="connsiteX1" fmla="*/ 189286 w 227144"/>
              <a:gd name="connsiteY1" fmla="*/ 69890 h 541651"/>
              <a:gd name="connsiteX2" fmla="*/ 148517 w 227144"/>
              <a:gd name="connsiteY2" fmla="*/ 139781 h 541651"/>
              <a:gd name="connsiteX3" fmla="*/ 107748 w 227144"/>
              <a:gd name="connsiteY3" fmla="*/ 238792 h 541651"/>
              <a:gd name="connsiteX4" fmla="*/ 61154 w 227144"/>
              <a:gd name="connsiteY4" fmla="*/ 352364 h 541651"/>
              <a:gd name="connsiteX5" fmla="*/ 32033 w 227144"/>
              <a:gd name="connsiteY5" fmla="*/ 425167 h 541651"/>
              <a:gd name="connsiteX6" fmla="*/ 20384 w 227144"/>
              <a:gd name="connsiteY6" fmla="*/ 483409 h 541651"/>
              <a:gd name="connsiteX7" fmla="*/ 0 w 227144"/>
              <a:gd name="connsiteY7" fmla="*/ 541651 h 54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144" h="541651">
                <a:moveTo>
                  <a:pt x="227144" y="0"/>
                </a:moveTo>
                <a:lnTo>
                  <a:pt x="189286" y="69890"/>
                </a:lnTo>
                <a:lnTo>
                  <a:pt x="148517" y="139781"/>
                </a:lnTo>
                <a:lnTo>
                  <a:pt x="107748" y="238792"/>
                </a:lnTo>
                <a:lnTo>
                  <a:pt x="61154" y="352364"/>
                </a:lnTo>
                <a:lnTo>
                  <a:pt x="32033" y="425167"/>
                </a:lnTo>
                <a:lnTo>
                  <a:pt x="20384" y="483409"/>
                </a:lnTo>
                <a:lnTo>
                  <a:pt x="0" y="541651"/>
                </a:lnTo>
              </a:path>
            </a:pathLst>
          </a:cu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3C2E2D0A-ECCE-4155-BE77-AC161E6C25CB}"/>
              </a:ext>
            </a:extLst>
          </p:cNvPr>
          <p:cNvSpPr/>
          <p:nvPr/>
        </p:nvSpPr>
        <p:spPr>
          <a:xfrm>
            <a:off x="5393077" y="1374342"/>
            <a:ext cx="256871" cy="10973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400" dirty="0">
                <a:solidFill>
                  <a:srgbClr val="0000FF"/>
                </a:solidFill>
                <a:latin typeface="Meiryo UI" panose="020B0604030504040204" pitchFamily="50" charset="-128"/>
                <a:ea typeface="Meiryo UI" panose="020B0604030504040204" pitchFamily="50" charset="-128"/>
              </a:rPr>
              <a:t>cog-wheel</a:t>
            </a:r>
          </a:p>
        </p:txBody>
      </p:sp>
      <p:sp>
        <p:nvSpPr>
          <p:cNvPr id="37" name="正方形/長方形 36">
            <a:extLst>
              <a:ext uri="{FF2B5EF4-FFF2-40B4-BE49-F238E27FC236}">
                <a16:creationId xmlns:a16="http://schemas.microsoft.com/office/drawing/2014/main" id="{B127FA16-517B-477F-8A0D-3599B2AE454C}"/>
              </a:ext>
            </a:extLst>
          </p:cNvPr>
          <p:cNvSpPr/>
          <p:nvPr/>
        </p:nvSpPr>
        <p:spPr>
          <a:xfrm>
            <a:off x="6967025" y="1502897"/>
            <a:ext cx="256871" cy="10973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400" dirty="0">
                <a:solidFill>
                  <a:srgbClr val="0000FF"/>
                </a:solidFill>
                <a:latin typeface="Meiryo UI" panose="020B0604030504040204" pitchFamily="50" charset="-128"/>
                <a:ea typeface="Meiryo UI" panose="020B0604030504040204" pitchFamily="50" charset="-128"/>
              </a:rPr>
              <a:t>cog-wheel</a:t>
            </a:r>
          </a:p>
        </p:txBody>
      </p:sp>
      <p:sp>
        <p:nvSpPr>
          <p:cNvPr id="38" name="正方形/長方形 37">
            <a:extLst>
              <a:ext uri="{FF2B5EF4-FFF2-40B4-BE49-F238E27FC236}">
                <a16:creationId xmlns:a16="http://schemas.microsoft.com/office/drawing/2014/main" id="{2508BF90-BC08-4594-9716-836E466E2E95}"/>
              </a:ext>
            </a:extLst>
          </p:cNvPr>
          <p:cNvSpPr/>
          <p:nvPr/>
        </p:nvSpPr>
        <p:spPr>
          <a:xfrm>
            <a:off x="8379567" y="1538740"/>
            <a:ext cx="256871" cy="10973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400" dirty="0">
                <a:solidFill>
                  <a:srgbClr val="0000FF"/>
                </a:solidFill>
                <a:latin typeface="Meiryo UI" panose="020B0604030504040204" pitchFamily="50" charset="-128"/>
                <a:ea typeface="Meiryo UI" panose="020B0604030504040204" pitchFamily="50" charset="-128"/>
              </a:rPr>
              <a:t>cog-wheel</a:t>
            </a:r>
          </a:p>
        </p:txBody>
      </p:sp>
      <p:sp>
        <p:nvSpPr>
          <p:cNvPr id="39" name="正方形/長方形 38">
            <a:extLst>
              <a:ext uri="{FF2B5EF4-FFF2-40B4-BE49-F238E27FC236}">
                <a16:creationId xmlns:a16="http://schemas.microsoft.com/office/drawing/2014/main" id="{1A95211D-9121-450C-AF98-1137E05FA2ED}"/>
              </a:ext>
            </a:extLst>
          </p:cNvPr>
          <p:cNvSpPr/>
          <p:nvPr/>
        </p:nvSpPr>
        <p:spPr>
          <a:xfrm>
            <a:off x="4494859" y="753761"/>
            <a:ext cx="256871" cy="10973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400" dirty="0">
                <a:solidFill>
                  <a:srgbClr val="FF0000"/>
                </a:solidFill>
                <a:latin typeface="Meiryo UI" panose="020B0604030504040204" pitchFamily="50" charset="-128"/>
                <a:ea typeface="Meiryo UI" panose="020B0604030504040204" pitchFamily="50" charset="-128"/>
              </a:rPr>
              <a:t>hob</a:t>
            </a:r>
          </a:p>
        </p:txBody>
      </p:sp>
      <p:sp>
        <p:nvSpPr>
          <p:cNvPr id="40" name="正方形/長方形 39">
            <a:extLst>
              <a:ext uri="{FF2B5EF4-FFF2-40B4-BE49-F238E27FC236}">
                <a16:creationId xmlns:a16="http://schemas.microsoft.com/office/drawing/2014/main" id="{6C4CE83E-A5FF-44D2-8E2E-0E9E382642B0}"/>
              </a:ext>
            </a:extLst>
          </p:cNvPr>
          <p:cNvSpPr/>
          <p:nvPr/>
        </p:nvSpPr>
        <p:spPr>
          <a:xfrm>
            <a:off x="6357287" y="841123"/>
            <a:ext cx="256871" cy="10973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400" dirty="0">
                <a:solidFill>
                  <a:srgbClr val="FF0000"/>
                </a:solidFill>
                <a:latin typeface="Meiryo UI" panose="020B0604030504040204" pitchFamily="50" charset="-128"/>
                <a:ea typeface="Meiryo UI" panose="020B0604030504040204" pitchFamily="50" charset="-128"/>
              </a:rPr>
              <a:t>hob</a:t>
            </a:r>
          </a:p>
        </p:txBody>
      </p:sp>
      <p:sp>
        <p:nvSpPr>
          <p:cNvPr id="41" name="正方形/長方形 40">
            <a:extLst>
              <a:ext uri="{FF2B5EF4-FFF2-40B4-BE49-F238E27FC236}">
                <a16:creationId xmlns:a16="http://schemas.microsoft.com/office/drawing/2014/main" id="{05AE6AC4-63BA-4CF1-AD27-095D5E23455D}"/>
              </a:ext>
            </a:extLst>
          </p:cNvPr>
          <p:cNvSpPr/>
          <p:nvPr/>
        </p:nvSpPr>
        <p:spPr>
          <a:xfrm>
            <a:off x="7830938" y="823391"/>
            <a:ext cx="256871" cy="10973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400" dirty="0">
                <a:solidFill>
                  <a:srgbClr val="FF0000"/>
                </a:solidFill>
                <a:latin typeface="Meiryo UI" panose="020B0604030504040204" pitchFamily="50" charset="-128"/>
                <a:ea typeface="Meiryo UI" panose="020B0604030504040204" pitchFamily="50" charset="-128"/>
              </a:rPr>
              <a:t>hob</a:t>
            </a:r>
          </a:p>
        </p:txBody>
      </p:sp>
    </p:spTree>
    <p:extLst>
      <p:ext uri="{BB962C8B-B14F-4D97-AF65-F5344CB8AC3E}">
        <p14:creationId xmlns:p14="http://schemas.microsoft.com/office/powerpoint/2010/main" val="453651699"/>
      </p:ext>
    </p:extLst>
  </p:cSld>
  <p:clrMapOvr>
    <a:masterClrMapping/>
  </p:clrMapOvr>
</p:sld>
</file>

<file path=ppt/slides/slide151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Gear processing (gear shaper processing)</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15</a:t>
            </a:fld>
            <a:endParaRPr kumimoji="1" lang="ja-JP" altLang="en-US" dirty="0"/>
          </a:p>
        </p:txBody>
      </p:sp>
      <p:sp>
        <p:nvSpPr>
          <p:cNvPr id="6" name="Line 10">
            <a:extLst>
              <a:ext uri="{FF2B5EF4-FFF2-40B4-BE49-F238E27FC236}">
                <a16:creationId xmlns:a16="http://schemas.microsoft.com/office/drawing/2014/main" id="{FD8978E2-903A-4D7B-A6CD-30DD6364E1B0}"/>
              </a:ext>
            </a:extLst>
          </p:cNvPr>
          <p:cNvSpPr>
            <a:spLocks noChangeShapeType="1"/>
          </p:cNvSpPr>
          <p:nvPr/>
        </p:nvSpPr>
        <p:spPr bwMode="auto">
          <a:xfrm>
            <a:off x="161925" y="1518047"/>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p>
        </p:txBody>
      </p:sp>
      <p:sp>
        <p:nvSpPr>
          <p:cNvPr id="7" name="Rectangle 11">
            <a:extLst>
              <a:ext uri="{FF2B5EF4-FFF2-40B4-BE49-F238E27FC236}">
                <a16:creationId xmlns:a16="http://schemas.microsoft.com/office/drawing/2014/main" id="{DCC1EE16-1ADD-4B23-8A94-D08D06AC70D3}"/>
              </a:ext>
            </a:extLst>
          </p:cNvPr>
          <p:cNvSpPr>
            <a:spLocks noChangeArrowheads="1"/>
          </p:cNvSpPr>
          <p:nvPr/>
        </p:nvSpPr>
        <p:spPr bwMode="auto">
          <a:xfrm>
            <a:off x="-79433" y="462428"/>
            <a:ext cx="139493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(1) </a:t>
            </a:r>
            <a:r>
              <a:rPr lang="ja-JP" altLang="en-US" sz="1000" dirty="0">
                <a:latin typeface="Meiryo UI" panose="020B0604030504040204" pitchFamily="50" charset="-128"/>
                <a:ea typeface="Meiryo UI" panose="020B0604030504040204" pitchFamily="50" charset="-128"/>
              </a:rPr>
              <a:t>Name of each part of the cutter</a:t>
            </a:r>
          </a:p>
        </p:txBody>
      </p:sp>
      <p:pic>
        <p:nvPicPr>
          <p:cNvPr id="8" name="Picture 19" descr="ﾋﾟﾆｵﾝｶｯﾀｰ2">
            <a:extLst>
              <a:ext uri="{FF2B5EF4-FFF2-40B4-BE49-F238E27FC236}">
                <a16:creationId xmlns:a16="http://schemas.microsoft.com/office/drawing/2014/main" id="{51D0E715-2C11-4359-8E9C-C239BF1C01E9}"/>
              </a:ext>
            </a:extLst>
          </p:cNvPr>
          <p:cNvPicPr>
            <a:picLocks noChangeAspect="1" noChangeArrowheads="1"/>
          </p:cNvPicPr>
          <p:nvPr/>
        </p:nvPicPr>
        <p:blipFill>
          <a:blip r:embed="rId2" cstate="screen">
            <a:clrChange>
              <a:clrFrom>
                <a:srgbClr val="FEFEFE"/>
              </a:clrFrom>
              <a:clrTo>
                <a:srgbClr val="FEFEFE">
                  <a:alpha val="0"/>
                </a:srgbClr>
              </a:clrTo>
            </a:clrChange>
            <a:extLst>
              <a:ext uri="{28A0092B-C50C-407E-A947-70E740481C1C}">
                <a14:useLocalDpi xmlns:a14="http://schemas.microsoft.com/office/drawing/2010/main"/>
              </a:ext>
            </a:extLst>
          </a:blip>
          <a:srcRect t="2863" r="15842" b="3983"/>
          <a:stretch>
            <a:fillRect/>
          </a:stretch>
        </p:blipFill>
        <p:spPr>
          <a:xfrm>
            <a:off x="66915" y="714402"/>
            <a:ext cx="1858115" cy="14505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23" descr="ﾋﾟﾆｵﾝｶｯﾀｰ1">
            <a:extLst>
              <a:ext uri="{FF2B5EF4-FFF2-40B4-BE49-F238E27FC236}">
                <a16:creationId xmlns:a16="http://schemas.microsoft.com/office/drawing/2014/main" id="{412FFB34-A139-4492-976F-5A9716FC5E6E}"/>
              </a:ext>
            </a:extLst>
          </p:cNvPr>
          <p:cNvPicPr>
            <a:picLocks noChangeAspect="1" noChangeArrowheads="1"/>
          </p:cNvPicPr>
          <p:nvPr/>
        </p:nvPicPr>
        <p:blipFill>
          <a:blip r:embed="rId3" cstate="screen">
            <a:clrChange>
              <a:clrFrom>
                <a:srgbClr val="FEFEFE"/>
              </a:clrFrom>
              <a:clrTo>
                <a:srgbClr val="FEFEFE">
                  <a:alpha val="0"/>
                </a:srgbClr>
              </a:clrTo>
            </a:clrChange>
            <a:extLst>
              <a:ext uri="{28A0092B-C50C-407E-A947-70E740481C1C}">
                <a14:useLocalDpi xmlns:a14="http://schemas.microsoft.com/office/drawing/2010/main"/>
              </a:ext>
            </a:extLst>
          </a:blip>
          <a:srcRect l="3648" t="13744" r="3593" b="4324"/>
          <a:stretch>
            <a:fillRect/>
          </a:stretch>
        </p:blipFill>
        <p:spPr bwMode="auto">
          <a:xfrm>
            <a:off x="20101" y="2361203"/>
            <a:ext cx="1928312" cy="157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5" descr="ﾋﾟﾆｵﾝｶｯﾀｰ4">
            <a:extLst>
              <a:ext uri="{FF2B5EF4-FFF2-40B4-BE49-F238E27FC236}">
                <a16:creationId xmlns:a16="http://schemas.microsoft.com/office/drawing/2014/main" id="{EA6D58D1-3FE0-4EA9-99EE-661180289C3F}"/>
              </a:ext>
            </a:extLst>
          </p:cNvPr>
          <p:cNvPicPr>
            <a:picLocks noChangeAspect="1" noChangeArrowheads="1"/>
          </p:cNvPicPr>
          <p:nvPr/>
        </p:nvPicPr>
        <p:blipFill>
          <a:blip r:embed="rId4" cstate="screen">
            <a:clrChange>
              <a:clrFrom>
                <a:srgbClr val="FEFEFE"/>
              </a:clrFrom>
              <a:clrTo>
                <a:srgbClr val="FEFEFE">
                  <a:alpha val="0"/>
                </a:srgbClr>
              </a:clrTo>
            </a:clrChange>
            <a:extLst>
              <a:ext uri="{28A0092B-C50C-407E-A947-70E740481C1C}">
                <a14:useLocalDpi xmlns:a14="http://schemas.microsoft.com/office/drawing/2010/main"/>
              </a:ext>
            </a:extLst>
          </a:blip>
          <a:srcRect l="10933" r="15581" b="3137"/>
          <a:stretch>
            <a:fillRect/>
          </a:stretch>
        </p:blipFill>
        <p:spPr bwMode="auto">
          <a:xfrm>
            <a:off x="1453317" y="3404534"/>
            <a:ext cx="1987720" cy="139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0">
            <a:extLst>
              <a:ext uri="{FF2B5EF4-FFF2-40B4-BE49-F238E27FC236}">
                <a16:creationId xmlns:a16="http://schemas.microsoft.com/office/drawing/2014/main" id="{1201FA71-7383-42B2-980A-64016BD91808}"/>
              </a:ext>
            </a:extLst>
          </p:cNvPr>
          <p:cNvSpPr>
            <a:spLocks noChangeArrowheads="1"/>
          </p:cNvSpPr>
          <p:nvPr/>
        </p:nvSpPr>
        <p:spPr bwMode="auto">
          <a:xfrm>
            <a:off x="1986053" y="4774486"/>
            <a:ext cx="83708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600" dirty="0">
                <a:latin typeface="ＭＳ Ｐゴシック" panose="020B0600070205080204" pitchFamily="50" charset="-128"/>
              </a:rPr>
              <a:t>Cutting teeth on pinion cutter</a:t>
            </a:r>
          </a:p>
        </p:txBody>
      </p:sp>
      <p:sp>
        <p:nvSpPr>
          <p:cNvPr id="12" name="Rectangle 31">
            <a:extLst>
              <a:ext uri="{FF2B5EF4-FFF2-40B4-BE49-F238E27FC236}">
                <a16:creationId xmlns:a16="http://schemas.microsoft.com/office/drawing/2014/main" id="{12B0C5F9-5A47-455F-AA0D-25453012D3DD}"/>
              </a:ext>
            </a:extLst>
          </p:cNvPr>
          <p:cNvSpPr>
            <a:spLocks noChangeArrowheads="1"/>
          </p:cNvSpPr>
          <p:nvPr/>
        </p:nvSpPr>
        <p:spPr bwMode="auto">
          <a:xfrm>
            <a:off x="1925030" y="655294"/>
            <a:ext cx="1992495" cy="2579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In the meshing motion of a pair of gears, one is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Replace with a gear cutting tool </a:t>
            </a:r>
            <a:r>
              <a:rPr lang="ja-JP" altLang="en-US" sz="800" dirty="0">
                <a:latin typeface="Meiryo UI" panose="020B0604030504040204" pitchFamily="50" charset="-128"/>
                <a:ea typeface="Meiryo UI" panose="020B0604030504040204" pitchFamily="50" charset="-128"/>
              </a:rPr>
              <a:t>(pinion cutter</a:t>
            </a:r>
            <a:r>
              <a:rPr lang="en-US" altLang="ja-JP" sz="800" dirty="0">
                <a:latin typeface="Meiryo UI" panose="020B0604030504040204" pitchFamily="50" charset="-128"/>
                <a:ea typeface="Meiryo UI" panose="020B0604030504040204" pitchFamily="50" charset="-128"/>
              </a:rPr>
              <a:t>)</a:t>
            </a:r>
            <a:r>
              <a:rPr lang="ja-JP" altLang="en-US" sz="800" dirty="0" err="1">
                <a:latin typeface="Meiryo UI" panose="020B0604030504040204" pitchFamily="50" charset="-128"/>
                <a:ea typeface="Meiryo UI" panose="020B0604030504040204" pitchFamily="50" charset="-128"/>
              </a:rPr>
              <a:t>, </a:t>
            </a:r>
            <a:r>
              <a:rPr lang="ja-JP" altLang="en-US" sz="800" dirty="0">
                <a:latin typeface="Meiryo UI" panose="020B0604030504040204" pitchFamily="50" charset="-128"/>
                <a:ea typeface="Meiryo UI" panose="020B0604030504040204" pitchFamily="50" charset="-128"/>
              </a:rPr>
              <a:t>and then replace with a gear cutting tool.</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Rotational movement to ensure correct meshing of wheel materials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In this way, the pinion cutter can be moved back and forth in a reciprocating motion.</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tooth profile is created by This method is used for pinion cutters.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first step is to cut the teeth by the</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Advantage.</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1) </a:t>
            </a:r>
            <a:r>
              <a:rPr lang="ja-JP" altLang="en-US" sz="800" dirty="0">
                <a:latin typeface="Meiryo UI" panose="020B0604030504040204" pitchFamily="50" charset="-128"/>
                <a:ea typeface="Meiryo UI" panose="020B0604030504040204" pitchFamily="50" charset="-128"/>
              </a:rPr>
              <a:t>Stepped gears and internal gears can be machined.</a:t>
            </a: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2) Gear </a:t>
            </a:r>
            <a:r>
              <a:rPr lang="ja-JP" altLang="en-US" sz="800" dirty="0">
                <a:latin typeface="Meiryo UI" panose="020B0604030504040204" pitchFamily="50" charset="-128"/>
                <a:ea typeface="Meiryo UI" panose="020B0604030504040204" pitchFamily="50" charset="-128"/>
              </a:rPr>
              <a:t>cutting of </a:t>
            </a:r>
            <a:r>
              <a:rPr lang="ja-JP" altLang="en-US" sz="800" dirty="0">
                <a:latin typeface="Meiryo UI" panose="020B0604030504040204" pitchFamily="50" charset="-128"/>
                <a:ea typeface="Meiryo UI" panose="020B0604030504040204" pitchFamily="50" charset="-128"/>
              </a:rPr>
              <a:t>special gears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missing teeth, coupled teeth</a:t>
            </a:r>
            <a:r>
              <a:rPr lang="en-US" altLang="ja-JP" sz="800" dirty="0">
                <a:latin typeface="Meiryo UI" panose="020B0604030504040204" pitchFamily="50" charset="-128"/>
                <a:ea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Engineering is possible.</a:t>
            </a: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3) </a:t>
            </a:r>
            <a:r>
              <a:rPr lang="ja-JP" altLang="en-US" sz="800" dirty="0">
                <a:latin typeface="Meiryo UI" panose="020B0604030504040204" pitchFamily="50" charset="-128"/>
                <a:ea typeface="Meiryo UI" panose="020B0604030504040204" pitchFamily="50" charset="-128"/>
              </a:rPr>
              <a:t>Relatively low cost of tools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Disadvantage =</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1) </a:t>
            </a:r>
            <a:r>
              <a:rPr lang="ja-JP" altLang="en-US" sz="800" dirty="0">
                <a:latin typeface="Meiryo UI" panose="020B0604030504040204" pitchFamily="50" charset="-128"/>
                <a:ea typeface="Meiryo UI" panose="020B0604030504040204" pitchFamily="50" charset="-128"/>
              </a:rPr>
              <a:t>Processing time is longer than that of hobbing.</a:t>
            </a: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2) </a:t>
            </a:r>
            <a:r>
              <a:rPr lang="ja-JP" altLang="en-US" sz="800" dirty="0">
                <a:latin typeface="Meiryo UI" panose="020B0604030504040204" pitchFamily="50" charset="-128"/>
                <a:ea typeface="Meiryo UI" panose="020B0604030504040204" pitchFamily="50" charset="-128"/>
              </a:rPr>
              <a:t>Less processing per </a:t>
            </a:r>
            <a:r>
              <a:rPr lang="en-US" altLang="ja-JP" sz="800" dirty="0">
                <a:latin typeface="Meiryo UI" panose="020B0604030504040204" pitchFamily="50" charset="-128"/>
                <a:ea typeface="Meiryo UI" panose="020B0604030504040204" pitchFamily="50" charset="-128"/>
              </a:rPr>
              <a:t>reg.</a:t>
            </a: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3</a:t>
            </a:r>
            <a:r>
              <a:rPr lang="ja-JP" altLang="en-US" sz="800" dirty="0">
                <a:latin typeface="Meiryo UI" panose="020B0604030504040204" pitchFamily="50" charset="-128"/>
                <a:ea typeface="Meiryo UI" panose="020B0604030504040204" pitchFamily="50" charset="-128"/>
              </a:rPr>
              <a:t>) Large changes in the workpiece tooth base diameter and chamfering amount</a:t>
            </a:r>
          </a:p>
        </p:txBody>
      </p:sp>
      <p:sp>
        <p:nvSpPr>
          <p:cNvPr id="13" name="Rectangle 32">
            <a:extLst>
              <a:ext uri="{FF2B5EF4-FFF2-40B4-BE49-F238E27FC236}">
                <a16:creationId xmlns:a16="http://schemas.microsoft.com/office/drawing/2014/main" id="{0475CCB6-14AA-4CB3-A2E4-BED373C869E4}"/>
              </a:ext>
            </a:extLst>
          </p:cNvPr>
          <p:cNvSpPr>
            <a:spLocks noChangeArrowheads="1"/>
          </p:cNvSpPr>
          <p:nvPr/>
        </p:nvSpPr>
        <p:spPr bwMode="auto">
          <a:xfrm>
            <a:off x="1789517" y="468181"/>
            <a:ext cx="20120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(2) </a:t>
            </a:r>
            <a:r>
              <a:rPr lang="ja-JP" altLang="en-US" sz="1000" dirty="0">
                <a:latin typeface="Meiryo UI" panose="020B0604030504040204" pitchFamily="50" charset="-128"/>
                <a:ea typeface="Meiryo UI" panose="020B0604030504040204" pitchFamily="50" charset="-128"/>
              </a:rPr>
              <a:t>Tooth cutting principle and characteristics of pinion cutter</a:t>
            </a:r>
          </a:p>
        </p:txBody>
      </p:sp>
      <p:graphicFrame>
        <p:nvGraphicFramePr>
          <p:cNvPr id="14" name="表 13">
            <a:extLst>
              <a:ext uri="{FF2B5EF4-FFF2-40B4-BE49-F238E27FC236}">
                <a16:creationId xmlns:a16="http://schemas.microsoft.com/office/drawing/2014/main" id="{AFE334A1-1B4A-4E24-B939-7E82E74FB53C}"/>
              </a:ext>
            </a:extLst>
          </p:cNvPr>
          <p:cNvGraphicFramePr>
            <a:graphicFrameLocks noGrp="1"/>
          </p:cNvGraphicFramePr>
          <p:nvPr>
            <p:extLst>
              <p:ext uri="{D42A27DB-BD31-4B8C-83A1-F6EECF244321}">
                <p14:modId xmlns:p14="http://schemas.microsoft.com/office/powerpoint/2010/main" val="3592174590"/>
              </p:ext>
            </p:extLst>
          </p:nvPr>
        </p:nvGraphicFramePr>
        <p:xfrm>
          <a:off x="3849942" y="687585"/>
          <a:ext cx="5292775" cy="4377120"/>
        </p:xfrm>
        <a:graphic>
          <a:graphicData uri="http://schemas.openxmlformats.org/drawingml/2006/table">
            <a:tbl>
              <a:tblPr firstRow="1" bandRow="1">
                <a:tableStyleId>{5C22544A-7EE6-4342-B048-85BDC9FD1C3A}</a:tableStyleId>
              </a:tblPr>
              <a:tblGrid>
                <a:gridCol w="291753">
                  <a:extLst>
                    <a:ext uri="{9D8B030D-6E8A-4147-A177-3AD203B41FA5}">
                      <a16:colId xmlns:a16="http://schemas.microsoft.com/office/drawing/2014/main" val="3001607503"/>
                    </a:ext>
                  </a:extLst>
                </a:gridCol>
                <a:gridCol w="286059">
                  <a:extLst>
                    <a:ext uri="{9D8B030D-6E8A-4147-A177-3AD203B41FA5}">
                      <a16:colId xmlns:a16="http://schemas.microsoft.com/office/drawing/2014/main" val="2757305116"/>
                    </a:ext>
                  </a:extLst>
                </a:gridCol>
                <a:gridCol w="352569">
                  <a:extLst>
                    <a:ext uri="{9D8B030D-6E8A-4147-A177-3AD203B41FA5}">
                      <a16:colId xmlns:a16="http://schemas.microsoft.com/office/drawing/2014/main" val="1122473562"/>
                    </a:ext>
                  </a:extLst>
                </a:gridCol>
                <a:gridCol w="2181197">
                  <a:extLst>
                    <a:ext uri="{9D8B030D-6E8A-4147-A177-3AD203B41FA5}">
                      <a16:colId xmlns:a16="http://schemas.microsoft.com/office/drawing/2014/main" val="68975085"/>
                    </a:ext>
                  </a:extLst>
                </a:gridCol>
                <a:gridCol w="2181197">
                  <a:extLst>
                    <a:ext uri="{9D8B030D-6E8A-4147-A177-3AD203B41FA5}">
                      <a16:colId xmlns:a16="http://schemas.microsoft.com/office/drawing/2014/main" val="940160875"/>
                    </a:ext>
                  </a:extLst>
                </a:gridCol>
              </a:tblGrid>
              <a:tr h="182880">
                <a:tc rowSpan="3" gridSpan="3">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Tooth cutting method</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rowSpan="3" h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hMerge="1">
                  <a:txBody>
                    <a:bodyPr/>
                    <a:lstStyle/>
                    <a:p>
                      <a:endParaRPr kumimoji="1" lang="ja-JP" altLang="en-US"/>
                    </a:p>
                  </a:txBody>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Reciprocating motion + rotation (gear shaper)</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Rotation + rotation (hob)</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7767049"/>
                  </a:ext>
                </a:extLst>
              </a:tr>
              <a:tr h="1080000">
                <a:tc gridSpan="3"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a:p>
                  </a:txBody>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7095186"/>
                  </a:ext>
                </a:extLst>
              </a:tr>
              <a:tr h="525780">
                <a:tc gridSpan="3"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a:p>
                  </a:txBody>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In the meshing motion of a pair of spur gears, the tooth profile is created by reciprocating the cutter while causing the cutter and blank to move in a rotational motion so that they mesh correctly.</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This is a tooth-cutting method in which the hob is rotated and the corresponding rotation is given to the blank to create a tooth profile, and the cutter and blank both rotate continuously in one direction to index the number of teeth and create the tooth profile simultaneously.</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6895328"/>
                  </a:ext>
                </a:extLst>
              </a:tr>
              <a:tr h="189000">
                <a:tc rowSpan="3">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symmetrical gear</a:t>
                      </a:r>
                    </a:p>
                  </a:txBody>
                  <a:tcPr marL="68580" marR="68580" marT="34290" marB="34290" vert="eaVert"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gridSpan="2">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external gear</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'correct' (when marking)</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'correct' (when marking)</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7397104"/>
                  </a:ext>
                </a:extLst>
              </a:tr>
              <a:tr h="189000">
                <a:tc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2">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stepped gear</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'correct' (when marking)</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en-US" altLang="ja-JP" sz="800" b="0" dirty="0">
                          <a:solidFill>
                            <a:schemeClr val="tx1"/>
                          </a:solidFill>
                          <a:latin typeface="Meiryo UI" panose="020B0604030504040204" pitchFamily="50" charset="-128"/>
                          <a:ea typeface="Meiryo UI" panose="020B0604030504040204" pitchFamily="50" charset="-128"/>
                        </a:rPr>
                        <a:t>x-mark (used to indicate an incorrect answer in a test, etc.)</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8192138"/>
                  </a:ext>
                </a:extLst>
              </a:tr>
              <a:tr h="189000">
                <a:tc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2">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internal gear</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'correct' (when marking)</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en-US" altLang="ja-JP" sz="800" b="0" dirty="0">
                          <a:solidFill>
                            <a:schemeClr val="tx1"/>
                          </a:solidFill>
                          <a:latin typeface="Meiryo UI" panose="020B0604030504040204" pitchFamily="50" charset="-128"/>
                          <a:ea typeface="Meiryo UI" panose="020B0604030504040204" pitchFamily="50" charset="-128"/>
                        </a:rPr>
                        <a:t>x-mark (used to indicate an incorrect answer in a test, etc.)</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2974481"/>
                  </a:ext>
                </a:extLst>
              </a:tr>
              <a:tr h="189000">
                <a:tc rowSpan="3">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Machining accuracy</a:t>
                      </a:r>
                    </a:p>
                  </a:txBody>
                  <a:tcPr marL="68580" marR="68580" marT="34290" marB="34290" vert="eaVert"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rowSpan="2">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surface of a tooth</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Roughness</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small</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big</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6391893"/>
                  </a:ext>
                </a:extLst>
              </a:tr>
              <a:tr h="432000">
                <a:tc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Cutting eyes</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8660934"/>
                  </a:ext>
                </a:extLst>
              </a:tr>
              <a:tr h="189000">
                <a:tc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2">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Pitch error</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big</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small</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2752842"/>
                  </a:ext>
                </a:extLst>
              </a:tr>
              <a:tr h="1152000">
                <a:tc gridSpan="3">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Features</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One of the characteristics of the gears cut by the gear shaper is that each tooth on the circumference of the pinion cutter finishes the corresponding tooth on the gear, so the accuracy of the cutter is directly reflected in the gear.</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In addition, the reciprocating motion increases the cutting load, resulting in lower accuracy and lower machining efficiency than hobs. It is generally used as a substitute for a hob when machining stepped gears and internal gears that cannot be hobbed.</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Since each tooth on the circumference of the gear is cut in the same way by the same cutting edge of the hob, the precision error of the hob cutter causes the same error in each tooth of the gear, resulting in the production of uniform gears with no discontinuities. The pitch error of the product is rarely affected by the cutter accuracy.</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Cutting is done by rotary motion, which reduces the cutting load and allows for highly efficient machining.</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It is generally used as a standard tooth cutting method because of its superior accuracy and productivity.</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5786835"/>
                  </a:ext>
                </a:extLst>
              </a:tr>
            </a:tbl>
          </a:graphicData>
        </a:graphic>
      </p:graphicFrame>
      <p:grpSp>
        <p:nvGrpSpPr>
          <p:cNvPr id="15" name="グループ化 14">
            <a:extLst>
              <a:ext uri="{FF2B5EF4-FFF2-40B4-BE49-F238E27FC236}">
                <a16:creationId xmlns:a16="http://schemas.microsoft.com/office/drawing/2014/main" id="{3F946E0E-8AC7-48D9-B302-B2248B07A2F8}"/>
              </a:ext>
            </a:extLst>
          </p:cNvPr>
          <p:cNvGrpSpPr/>
          <p:nvPr/>
        </p:nvGrpSpPr>
        <p:grpSpPr>
          <a:xfrm>
            <a:off x="5135026" y="974382"/>
            <a:ext cx="1478033" cy="912788"/>
            <a:chOff x="7949378" y="1214632"/>
            <a:chExt cx="2449513" cy="1852613"/>
          </a:xfrm>
        </p:grpSpPr>
        <p:pic>
          <p:nvPicPr>
            <p:cNvPr id="16" name="Picture 4" descr="Untitled">
              <a:extLst>
                <a:ext uri="{FF2B5EF4-FFF2-40B4-BE49-F238E27FC236}">
                  <a16:creationId xmlns:a16="http://schemas.microsoft.com/office/drawing/2014/main" id="{B2ED7E11-1E6F-41F4-B3E1-78BA2FCAB184}"/>
                </a:ext>
              </a:extLst>
            </p:cNvPr>
            <p:cNvPicPr>
              <a:picLocks noChangeAspect="1" noChangeArrowheads="1"/>
            </p:cNvPicPr>
            <p:nvPr/>
          </p:nvPicPr>
          <p:blipFill>
            <a:blip r:embed="rId5"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7949378" y="1227332"/>
              <a:ext cx="2449513"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5">
              <a:extLst>
                <a:ext uri="{FF2B5EF4-FFF2-40B4-BE49-F238E27FC236}">
                  <a16:creationId xmlns:a16="http://schemas.microsoft.com/office/drawing/2014/main" id="{B8D40839-CA8F-4A71-A2D2-9F4C6E4B5F79}"/>
                </a:ext>
              </a:extLst>
            </p:cNvPr>
            <p:cNvSpPr txBox="1">
              <a:spLocks noChangeArrowheads="1"/>
            </p:cNvSpPr>
            <p:nvPr/>
          </p:nvSpPr>
          <p:spPr bwMode="auto">
            <a:xfrm>
              <a:off x="9486077" y="1214632"/>
              <a:ext cx="453852" cy="1536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ja-JP" altLang="en-US" sz="525">
                  <a:latin typeface="Times New Roman" panose="02020603050405020304" pitchFamily="18" charset="0"/>
                </a:rPr>
                <a:t>pinion cutter</a:t>
              </a:r>
            </a:p>
          </p:txBody>
        </p:sp>
        <p:sp>
          <p:nvSpPr>
            <p:cNvPr id="18" name="Text Box 6">
              <a:extLst>
                <a:ext uri="{FF2B5EF4-FFF2-40B4-BE49-F238E27FC236}">
                  <a16:creationId xmlns:a16="http://schemas.microsoft.com/office/drawing/2014/main" id="{050D7082-F8B6-4CB2-9B04-14D08C47B59B}"/>
                </a:ext>
              </a:extLst>
            </p:cNvPr>
            <p:cNvSpPr txBox="1">
              <a:spLocks noChangeArrowheads="1"/>
            </p:cNvSpPr>
            <p:nvPr/>
          </p:nvSpPr>
          <p:spPr bwMode="auto">
            <a:xfrm>
              <a:off x="8268465" y="1936945"/>
              <a:ext cx="437304" cy="1536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ja-JP" altLang="en-US" sz="525">
                  <a:latin typeface="Times New Roman" panose="02020603050405020304" pitchFamily="18" charset="0"/>
                </a:rPr>
                <a:t>machined gear</a:t>
              </a:r>
            </a:p>
          </p:txBody>
        </p:sp>
        <p:sp>
          <p:nvSpPr>
            <p:cNvPr id="19" name="Text Box 7">
              <a:extLst>
                <a:ext uri="{FF2B5EF4-FFF2-40B4-BE49-F238E27FC236}">
                  <a16:creationId xmlns:a16="http://schemas.microsoft.com/office/drawing/2014/main" id="{0454977C-EB3A-4EA6-8C9B-47065101686B}"/>
                </a:ext>
              </a:extLst>
            </p:cNvPr>
            <p:cNvSpPr txBox="1">
              <a:spLocks noChangeArrowheads="1"/>
            </p:cNvSpPr>
            <p:nvPr/>
          </p:nvSpPr>
          <p:spPr bwMode="auto">
            <a:xfrm>
              <a:off x="9508302" y="2519557"/>
              <a:ext cx="437304" cy="1536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ja-JP" altLang="en-US" sz="525" dirty="0">
                  <a:latin typeface="Times New Roman" panose="02020603050405020304" pitchFamily="18" charset="0"/>
                </a:rPr>
                <a:t>virtual gear</a:t>
              </a:r>
            </a:p>
          </p:txBody>
        </p:sp>
        <p:sp>
          <p:nvSpPr>
            <p:cNvPr id="20" name="Line 8">
              <a:extLst>
                <a:ext uri="{FF2B5EF4-FFF2-40B4-BE49-F238E27FC236}">
                  <a16:creationId xmlns:a16="http://schemas.microsoft.com/office/drawing/2014/main" id="{A03DCC02-FE7E-4F9F-8DCA-3429BB1B86A2}"/>
                </a:ext>
              </a:extLst>
            </p:cNvPr>
            <p:cNvSpPr>
              <a:spLocks noChangeShapeType="1"/>
            </p:cNvSpPr>
            <p:nvPr/>
          </p:nvSpPr>
          <p:spPr bwMode="auto">
            <a:xfrm flipV="1">
              <a:off x="9179691" y="1506732"/>
              <a:ext cx="428625" cy="0"/>
            </a:xfrm>
            <a:prstGeom prst="line">
              <a:avLst/>
            </a:prstGeom>
            <a:noFill/>
            <a:ln w="63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1" name="Line 9">
              <a:extLst>
                <a:ext uri="{FF2B5EF4-FFF2-40B4-BE49-F238E27FC236}">
                  <a16:creationId xmlns:a16="http://schemas.microsoft.com/office/drawing/2014/main" id="{FC2C2B1A-D759-48E1-928F-64518FD0FBEE}"/>
                </a:ext>
              </a:extLst>
            </p:cNvPr>
            <p:cNvSpPr>
              <a:spLocks noChangeShapeType="1"/>
            </p:cNvSpPr>
            <p:nvPr/>
          </p:nvSpPr>
          <p:spPr bwMode="auto">
            <a:xfrm>
              <a:off x="9397178" y="1292420"/>
              <a:ext cx="17463" cy="1544637"/>
            </a:xfrm>
            <a:prstGeom prst="line">
              <a:avLst/>
            </a:prstGeom>
            <a:noFill/>
            <a:ln w="63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2" name="Line 10">
              <a:extLst>
                <a:ext uri="{FF2B5EF4-FFF2-40B4-BE49-F238E27FC236}">
                  <a16:creationId xmlns:a16="http://schemas.microsoft.com/office/drawing/2014/main" id="{8AB231C9-68BC-4789-924F-4C37EEBB4D87}"/>
                </a:ext>
              </a:extLst>
            </p:cNvPr>
            <p:cNvSpPr>
              <a:spLocks noChangeShapeType="1"/>
            </p:cNvSpPr>
            <p:nvPr/>
          </p:nvSpPr>
          <p:spPr bwMode="auto">
            <a:xfrm>
              <a:off x="8785991" y="1533720"/>
              <a:ext cx="11112" cy="59055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3" name="Line 11">
              <a:extLst>
                <a:ext uri="{FF2B5EF4-FFF2-40B4-BE49-F238E27FC236}">
                  <a16:creationId xmlns:a16="http://schemas.microsoft.com/office/drawing/2014/main" id="{3202A8A3-9E92-434C-9EA4-0D19A50528BA}"/>
                </a:ext>
              </a:extLst>
            </p:cNvPr>
            <p:cNvSpPr>
              <a:spLocks noChangeShapeType="1"/>
            </p:cNvSpPr>
            <p:nvPr/>
          </p:nvSpPr>
          <p:spPr bwMode="auto">
            <a:xfrm>
              <a:off x="9108253" y="1975045"/>
              <a:ext cx="0" cy="39370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4" name="Line 12">
              <a:extLst>
                <a:ext uri="{FF2B5EF4-FFF2-40B4-BE49-F238E27FC236}">
                  <a16:creationId xmlns:a16="http://schemas.microsoft.com/office/drawing/2014/main" id="{48BA6636-FAD8-4A2B-9B52-D80FDFB24582}"/>
                </a:ext>
              </a:extLst>
            </p:cNvPr>
            <p:cNvSpPr>
              <a:spLocks noChangeShapeType="1"/>
            </p:cNvSpPr>
            <p:nvPr/>
          </p:nvSpPr>
          <p:spPr bwMode="auto">
            <a:xfrm>
              <a:off x="9151116" y="2006795"/>
              <a:ext cx="7937" cy="461962"/>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5" name="Line 13">
              <a:extLst>
                <a:ext uri="{FF2B5EF4-FFF2-40B4-BE49-F238E27FC236}">
                  <a16:creationId xmlns:a16="http://schemas.microsoft.com/office/drawing/2014/main" id="{5500DF16-B563-4D43-8060-121C548E047D}"/>
                </a:ext>
              </a:extLst>
            </p:cNvPr>
            <p:cNvSpPr>
              <a:spLocks noChangeShapeType="1"/>
            </p:cNvSpPr>
            <p:nvPr/>
          </p:nvSpPr>
          <p:spPr bwMode="auto">
            <a:xfrm>
              <a:off x="9278116" y="1906782"/>
              <a:ext cx="3175" cy="493713"/>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6" name="Line 14">
              <a:extLst>
                <a:ext uri="{FF2B5EF4-FFF2-40B4-BE49-F238E27FC236}">
                  <a16:creationId xmlns:a16="http://schemas.microsoft.com/office/drawing/2014/main" id="{B911FF84-B56F-44BC-BEF4-DA78047C07C2}"/>
                </a:ext>
              </a:extLst>
            </p:cNvPr>
            <p:cNvSpPr>
              <a:spLocks noChangeShapeType="1"/>
            </p:cNvSpPr>
            <p:nvPr/>
          </p:nvSpPr>
          <p:spPr bwMode="auto">
            <a:xfrm flipV="1">
              <a:off x="8244653" y="2219520"/>
              <a:ext cx="430213" cy="0"/>
            </a:xfrm>
            <a:prstGeom prst="line">
              <a:avLst/>
            </a:prstGeom>
            <a:noFill/>
            <a:ln w="63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7" name="Line 15">
              <a:extLst>
                <a:ext uri="{FF2B5EF4-FFF2-40B4-BE49-F238E27FC236}">
                  <a16:creationId xmlns:a16="http://schemas.microsoft.com/office/drawing/2014/main" id="{A0D64031-86BB-407D-A5F2-284796A200E3}"/>
                </a:ext>
              </a:extLst>
            </p:cNvPr>
            <p:cNvSpPr>
              <a:spLocks noChangeShapeType="1"/>
            </p:cNvSpPr>
            <p:nvPr/>
          </p:nvSpPr>
          <p:spPr bwMode="auto">
            <a:xfrm>
              <a:off x="8460553" y="2076645"/>
              <a:ext cx="7938" cy="644525"/>
            </a:xfrm>
            <a:prstGeom prst="line">
              <a:avLst/>
            </a:prstGeom>
            <a:noFill/>
            <a:ln w="63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grpSp>
      <p:grpSp>
        <p:nvGrpSpPr>
          <p:cNvPr id="28" name="グループ化 27">
            <a:extLst>
              <a:ext uri="{FF2B5EF4-FFF2-40B4-BE49-F238E27FC236}">
                <a16:creationId xmlns:a16="http://schemas.microsoft.com/office/drawing/2014/main" id="{D6023F74-670A-4931-9EC1-9DDEDDE8A633}"/>
              </a:ext>
            </a:extLst>
          </p:cNvPr>
          <p:cNvGrpSpPr/>
          <p:nvPr/>
        </p:nvGrpSpPr>
        <p:grpSpPr>
          <a:xfrm>
            <a:off x="7271589" y="881951"/>
            <a:ext cx="1502301" cy="1175084"/>
            <a:chOff x="11633966" y="1235270"/>
            <a:chExt cx="1870075" cy="1874818"/>
          </a:xfrm>
        </p:grpSpPr>
        <p:sp>
          <p:nvSpPr>
            <p:cNvPr id="29" name="Text Box 22">
              <a:extLst>
                <a:ext uri="{FF2B5EF4-FFF2-40B4-BE49-F238E27FC236}">
                  <a16:creationId xmlns:a16="http://schemas.microsoft.com/office/drawing/2014/main" id="{2BBF44A0-0510-444C-A438-66E91FCA3086}"/>
                </a:ext>
              </a:extLst>
            </p:cNvPr>
            <p:cNvSpPr txBox="1">
              <a:spLocks noChangeArrowheads="1"/>
            </p:cNvSpPr>
            <p:nvPr/>
          </p:nvSpPr>
          <p:spPr bwMode="auto">
            <a:xfrm>
              <a:off x="12305478" y="2970407"/>
              <a:ext cx="33839" cy="1396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endParaRPr lang="ja-JP" altLang="ja-JP" sz="525">
                <a:latin typeface="Times New Roman" panose="02020603050405020304" pitchFamily="18" charset="0"/>
              </a:endParaRPr>
            </a:p>
          </p:txBody>
        </p:sp>
        <p:pic>
          <p:nvPicPr>
            <p:cNvPr id="30" name="Picture 18" descr="Untitled">
              <a:extLst>
                <a:ext uri="{FF2B5EF4-FFF2-40B4-BE49-F238E27FC236}">
                  <a16:creationId xmlns:a16="http://schemas.microsoft.com/office/drawing/2014/main" id="{EE64B642-4B43-4271-A73B-FCD19E91D131}"/>
                </a:ext>
              </a:extLst>
            </p:cNvPr>
            <p:cNvPicPr>
              <a:picLocks noChangeAspect="1" noChangeArrowheads="1"/>
            </p:cNvPicPr>
            <p:nvPr/>
          </p:nvPicPr>
          <p:blipFill>
            <a:blip r:embed="rId6" cstate="screen">
              <a:clrChange>
                <a:clrFrom>
                  <a:srgbClr val="FEFEFE"/>
                </a:clrFrom>
                <a:clrTo>
                  <a:srgbClr val="FEFEFE">
                    <a:alpha val="0"/>
                  </a:srgbClr>
                </a:clrTo>
              </a:clrChange>
              <a:extLst>
                <a:ext uri="{28A0092B-C50C-407E-A947-70E740481C1C}">
                  <a14:useLocalDpi xmlns:a14="http://schemas.microsoft.com/office/drawing/2010/main"/>
                </a:ext>
              </a:extLst>
            </a:blip>
            <a:srcRect b="7478"/>
            <a:stretch>
              <a:fillRect/>
            </a:stretch>
          </p:blipFill>
          <p:spPr bwMode="auto">
            <a:xfrm>
              <a:off x="11633966" y="1235270"/>
              <a:ext cx="18700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19">
              <a:extLst>
                <a:ext uri="{FF2B5EF4-FFF2-40B4-BE49-F238E27FC236}">
                  <a16:creationId xmlns:a16="http://schemas.microsoft.com/office/drawing/2014/main" id="{66ADBE63-858F-45E3-80F3-515C8046DECC}"/>
                </a:ext>
              </a:extLst>
            </p:cNvPr>
            <p:cNvSpPr txBox="1">
              <a:spLocks noChangeArrowheads="1"/>
            </p:cNvSpPr>
            <p:nvPr/>
          </p:nvSpPr>
          <p:spPr bwMode="auto">
            <a:xfrm>
              <a:off x="12397553" y="2630683"/>
              <a:ext cx="367350" cy="1396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ja-JP" altLang="en-US" sz="525">
                  <a:latin typeface="Times New Roman" panose="02020603050405020304" pitchFamily="18" charset="0"/>
                </a:rPr>
                <a:t>machined gear</a:t>
              </a:r>
            </a:p>
          </p:txBody>
        </p:sp>
        <p:sp>
          <p:nvSpPr>
            <p:cNvPr id="32" name="Text Box 20">
              <a:extLst>
                <a:ext uri="{FF2B5EF4-FFF2-40B4-BE49-F238E27FC236}">
                  <a16:creationId xmlns:a16="http://schemas.microsoft.com/office/drawing/2014/main" id="{84DEB835-45F5-4D29-A945-22BC477E43A1}"/>
                </a:ext>
              </a:extLst>
            </p:cNvPr>
            <p:cNvSpPr txBox="1">
              <a:spLocks noChangeArrowheads="1"/>
            </p:cNvSpPr>
            <p:nvPr/>
          </p:nvSpPr>
          <p:spPr bwMode="auto">
            <a:xfrm>
              <a:off x="12034016" y="1262256"/>
              <a:ext cx="184670" cy="1396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ja-JP" altLang="en-US" sz="525">
                  <a:latin typeface="Times New Roman" panose="02020603050405020304" pitchFamily="18" charset="0"/>
                </a:rPr>
                <a:t>hob</a:t>
              </a:r>
            </a:p>
          </p:txBody>
        </p:sp>
        <p:sp>
          <p:nvSpPr>
            <p:cNvPr id="33" name="Text Box 21">
              <a:extLst>
                <a:ext uri="{FF2B5EF4-FFF2-40B4-BE49-F238E27FC236}">
                  <a16:creationId xmlns:a16="http://schemas.microsoft.com/office/drawing/2014/main" id="{CA560029-37D9-47DB-9AC2-9953A161A5C1}"/>
                </a:ext>
              </a:extLst>
            </p:cNvPr>
            <p:cNvSpPr txBox="1">
              <a:spLocks noChangeArrowheads="1"/>
            </p:cNvSpPr>
            <p:nvPr/>
          </p:nvSpPr>
          <p:spPr bwMode="auto">
            <a:xfrm>
              <a:off x="12761091" y="1254321"/>
              <a:ext cx="430891" cy="1396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ja-JP" altLang="en-US" sz="525">
                  <a:latin typeface="Times New Roman" panose="02020603050405020304" pitchFamily="18" charset="0"/>
                </a:rPr>
                <a:t>Foundation screw surface</a:t>
              </a:r>
            </a:p>
          </p:txBody>
        </p:sp>
        <p:sp>
          <p:nvSpPr>
            <p:cNvPr id="34" name="Text Box 23">
              <a:extLst>
                <a:ext uri="{FF2B5EF4-FFF2-40B4-BE49-F238E27FC236}">
                  <a16:creationId xmlns:a16="http://schemas.microsoft.com/office/drawing/2014/main" id="{611F09D3-09B9-45E4-BE88-25E95971E187}"/>
                </a:ext>
              </a:extLst>
            </p:cNvPr>
            <p:cNvSpPr txBox="1">
              <a:spLocks noChangeArrowheads="1"/>
            </p:cNvSpPr>
            <p:nvPr/>
          </p:nvSpPr>
          <p:spPr bwMode="auto">
            <a:xfrm>
              <a:off x="13083353" y="2343345"/>
              <a:ext cx="389194" cy="2250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lnSpc>
                  <a:spcPct val="60000"/>
                </a:lnSpc>
                <a:spcBef>
                  <a:spcPct val="50000"/>
                </a:spcBef>
                <a:buClrTx/>
                <a:buSzTx/>
                <a:buFontTx/>
                <a:buNone/>
              </a:pPr>
              <a:r>
                <a:rPr lang="ja-JP" altLang="en-US" sz="525">
                  <a:latin typeface="Times New Roman" panose="02020603050405020304" pitchFamily="18" charset="0"/>
                </a:rPr>
                <a:t>projection contour</a:t>
              </a:r>
            </a:p>
            <a:p>
              <a:pPr eaLnBrk="1" hangingPunct="1">
                <a:lnSpc>
                  <a:spcPct val="60000"/>
                </a:lnSpc>
                <a:spcBef>
                  <a:spcPct val="50000"/>
                </a:spcBef>
                <a:buClrTx/>
                <a:buSzTx/>
                <a:buFontTx/>
                <a:buNone/>
              </a:pPr>
              <a:r>
                <a:rPr lang="en-US" altLang="ja-JP" sz="525">
                  <a:latin typeface="Times New Roman" panose="02020603050405020304" pitchFamily="18" charset="0"/>
                </a:rPr>
                <a:t>(</a:t>
              </a:r>
              <a:r>
                <a:rPr lang="ja-JP" altLang="en-US" sz="525">
                  <a:latin typeface="Times New Roman" panose="02020603050405020304" pitchFamily="18" charset="0"/>
                </a:rPr>
                <a:t>Cutting Rack</a:t>
              </a:r>
              <a:r>
                <a:rPr lang="en-US" altLang="ja-JP" sz="525">
                  <a:latin typeface="Times New Roman" panose="02020603050405020304" pitchFamily="18" charset="0"/>
                </a:rPr>
                <a:t>)</a:t>
              </a:r>
            </a:p>
          </p:txBody>
        </p:sp>
        <p:sp>
          <p:nvSpPr>
            <p:cNvPr id="35" name="Line 24">
              <a:extLst>
                <a:ext uri="{FF2B5EF4-FFF2-40B4-BE49-F238E27FC236}">
                  <a16:creationId xmlns:a16="http://schemas.microsoft.com/office/drawing/2014/main" id="{836F5D3C-17CF-4894-ACDC-991BE2030C80}"/>
                </a:ext>
              </a:extLst>
            </p:cNvPr>
            <p:cNvSpPr>
              <a:spLocks noChangeShapeType="1"/>
            </p:cNvSpPr>
            <p:nvPr/>
          </p:nvSpPr>
          <p:spPr bwMode="auto">
            <a:xfrm>
              <a:off x="12572178" y="2186182"/>
              <a:ext cx="0" cy="719138"/>
            </a:xfrm>
            <a:prstGeom prst="line">
              <a:avLst/>
            </a:prstGeom>
            <a:noFill/>
            <a:ln w="63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p>
              <a:endParaRPr lang="ja-JP" altLang="en-US" sz="1350"/>
            </a:p>
          </p:txBody>
        </p:sp>
        <p:sp>
          <p:nvSpPr>
            <p:cNvPr id="36" name="Line 25">
              <a:extLst>
                <a:ext uri="{FF2B5EF4-FFF2-40B4-BE49-F238E27FC236}">
                  <a16:creationId xmlns:a16="http://schemas.microsoft.com/office/drawing/2014/main" id="{DA12B499-1D53-4660-BE9A-2867187866F1}"/>
                </a:ext>
              </a:extLst>
            </p:cNvPr>
            <p:cNvSpPr>
              <a:spLocks noChangeShapeType="1"/>
            </p:cNvSpPr>
            <p:nvPr/>
          </p:nvSpPr>
          <p:spPr bwMode="auto">
            <a:xfrm>
              <a:off x="11940353" y="2800545"/>
              <a:ext cx="1317625" cy="0"/>
            </a:xfrm>
            <a:prstGeom prst="line">
              <a:avLst/>
            </a:prstGeom>
            <a:noFill/>
            <a:ln w="63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p>
              <a:endParaRPr lang="ja-JP" altLang="en-US" sz="1350"/>
            </a:p>
          </p:txBody>
        </p:sp>
      </p:grpSp>
      <p:pic>
        <p:nvPicPr>
          <p:cNvPr id="37" name="Picture 26" descr="a">
            <a:extLst>
              <a:ext uri="{FF2B5EF4-FFF2-40B4-BE49-F238E27FC236}">
                <a16:creationId xmlns:a16="http://schemas.microsoft.com/office/drawing/2014/main" id="{B290FCD0-04C4-41A4-A6DC-93513C111F9D}"/>
              </a:ext>
            </a:extLst>
          </p:cNvPr>
          <p:cNvPicPr>
            <a:picLocks noChangeAspect="1" noChangeArrowheads="1"/>
          </p:cNvPicPr>
          <p:nvPr/>
        </p:nvPicPr>
        <p:blipFill>
          <a:blip r:embed="rId7"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5591432" y="3288560"/>
            <a:ext cx="566036" cy="374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27" descr="Untitled">
            <a:extLst>
              <a:ext uri="{FF2B5EF4-FFF2-40B4-BE49-F238E27FC236}">
                <a16:creationId xmlns:a16="http://schemas.microsoft.com/office/drawing/2014/main" id="{4EB36C2E-2E80-4C1D-B9E9-EF8F26B3BE81}"/>
              </a:ext>
            </a:extLst>
          </p:cNvPr>
          <p:cNvPicPr>
            <a:picLocks noChangeAspect="1" noChangeArrowheads="1"/>
          </p:cNvPicPr>
          <p:nvPr/>
        </p:nvPicPr>
        <p:blipFill>
          <a:blip r:embed="rId8"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7741316" y="3306682"/>
            <a:ext cx="660696" cy="43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32">
            <a:extLst>
              <a:ext uri="{FF2B5EF4-FFF2-40B4-BE49-F238E27FC236}">
                <a16:creationId xmlns:a16="http://schemas.microsoft.com/office/drawing/2014/main" id="{FEECF7F9-76F2-4EB5-A986-BB641195CA4F}"/>
              </a:ext>
            </a:extLst>
          </p:cNvPr>
          <p:cNvSpPr>
            <a:spLocks noChangeArrowheads="1"/>
          </p:cNvSpPr>
          <p:nvPr/>
        </p:nvSpPr>
        <p:spPr bwMode="auto">
          <a:xfrm>
            <a:off x="3753270" y="450791"/>
            <a:ext cx="178286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50" dirty="0">
                <a:latin typeface="Meiryo UI" panose="020B0604030504040204" pitchFamily="50" charset="-128"/>
                <a:ea typeface="Meiryo UI" panose="020B0604030504040204" pitchFamily="50" charset="-128"/>
              </a:rPr>
              <a:t>(3) </a:t>
            </a:r>
            <a:r>
              <a:rPr lang="ja-JP" altLang="en-US" sz="1050" dirty="0">
                <a:latin typeface="Meiryo UI" panose="020B0604030504040204" pitchFamily="50" charset="-128"/>
                <a:ea typeface="Meiryo UI" panose="020B0604030504040204" pitchFamily="50" charset="-128"/>
              </a:rPr>
              <a:t>Features of pinion and hob tooth cutting</a:t>
            </a:r>
          </a:p>
        </p:txBody>
      </p:sp>
    </p:spTree>
    <p:extLst>
      <p:ext uri="{BB962C8B-B14F-4D97-AF65-F5344CB8AC3E}">
        <p14:creationId xmlns:p14="http://schemas.microsoft.com/office/powerpoint/2010/main" val="1411681812"/>
      </p:ext>
    </p:extLst>
  </p:cSld>
  <p:clrMapOvr>
    <a:masterClrMapping/>
  </p:clrMapOvr>
</p:sld>
</file>

<file path=ppt/slides/slide16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Machining of gears (shaving process)</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16</a:t>
            </a:fld>
            <a:endParaRPr kumimoji="1" lang="ja-JP" altLang="en-US" dirty="0"/>
          </a:p>
        </p:txBody>
      </p:sp>
      <p:sp>
        <p:nvSpPr>
          <p:cNvPr id="6" name="Line 10">
            <a:extLst>
              <a:ext uri="{FF2B5EF4-FFF2-40B4-BE49-F238E27FC236}">
                <a16:creationId xmlns:a16="http://schemas.microsoft.com/office/drawing/2014/main" id="{1DB5DF58-9D63-4BE1-947E-F7DEED79B981}"/>
              </a:ext>
            </a:extLst>
          </p:cNvPr>
          <p:cNvSpPr>
            <a:spLocks noChangeShapeType="1"/>
          </p:cNvSpPr>
          <p:nvPr/>
        </p:nvSpPr>
        <p:spPr bwMode="auto">
          <a:xfrm>
            <a:off x="179285" y="119470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p>
        </p:txBody>
      </p:sp>
      <p:sp>
        <p:nvSpPr>
          <p:cNvPr id="7" name="Rectangle 103">
            <a:extLst>
              <a:ext uri="{FF2B5EF4-FFF2-40B4-BE49-F238E27FC236}">
                <a16:creationId xmlns:a16="http://schemas.microsoft.com/office/drawing/2014/main" id="{C96C1D35-CAFC-435D-B85B-99E392D7E9F8}"/>
              </a:ext>
            </a:extLst>
          </p:cNvPr>
          <p:cNvSpPr>
            <a:spLocks noChangeArrowheads="1"/>
          </p:cNvSpPr>
          <p:nvPr/>
        </p:nvSpPr>
        <p:spPr bwMode="auto">
          <a:xfrm>
            <a:off x="43553" y="466037"/>
            <a:ext cx="146065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50">
                <a:latin typeface="Meiryo UI" panose="020B0604030504040204" pitchFamily="50" charset="-128"/>
                <a:ea typeface="Meiryo UI" panose="020B0604030504040204" pitchFamily="50" charset="-128"/>
              </a:rPr>
              <a:t>(1) </a:t>
            </a:r>
            <a:r>
              <a:rPr lang="ja-JP" altLang="en-US" sz="1050">
                <a:latin typeface="Meiryo UI" panose="020B0604030504040204" pitchFamily="50" charset="-128"/>
                <a:ea typeface="Meiryo UI" panose="020B0604030504040204" pitchFamily="50" charset="-128"/>
              </a:rPr>
              <a:t>Name of each part of the cutter</a:t>
            </a:r>
          </a:p>
        </p:txBody>
      </p:sp>
      <p:pic>
        <p:nvPicPr>
          <p:cNvPr id="8" name="Picture 104" descr="SVｶｯﾀｰ1">
            <a:extLst>
              <a:ext uri="{FF2B5EF4-FFF2-40B4-BE49-F238E27FC236}">
                <a16:creationId xmlns:a16="http://schemas.microsoft.com/office/drawing/2014/main" id="{75B7E2D3-D245-414E-8BD2-EF4BC067D64B}"/>
              </a:ext>
            </a:extLst>
          </p:cNvPr>
          <p:cNvPicPr>
            <a:picLocks noChangeAspect="1" noChangeArrowheads="1"/>
          </p:cNvPicPr>
          <p:nvPr/>
        </p:nvPicPr>
        <p:blipFill>
          <a:blip r:embed="rId2" cstate="screen">
            <a:clrChange>
              <a:clrFrom>
                <a:srgbClr val="FEFEFE"/>
              </a:clrFrom>
              <a:clrTo>
                <a:srgbClr val="FEFEFE">
                  <a:alpha val="0"/>
                </a:srgbClr>
              </a:clrTo>
            </a:clrChange>
            <a:extLst>
              <a:ext uri="{28A0092B-C50C-407E-A947-70E740481C1C}">
                <a14:useLocalDpi xmlns:a14="http://schemas.microsoft.com/office/drawing/2010/main"/>
              </a:ext>
            </a:extLst>
          </a:blip>
          <a:srcRect r="8298"/>
          <a:stretch>
            <a:fillRect/>
          </a:stretch>
        </p:blipFill>
        <p:spPr>
          <a:xfrm>
            <a:off x="12221" y="550425"/>
            <a:ext cx="2261592" cy="2052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106" descr="SVｶｯﾀｰ2">
            <a:extLst>
              <a:ext uri="{FF2B5EF4-FFF2-40B4-BE49-F238E27FC236}">
                <a16:creationId xmlns:a16="http://schemas.microsoft.com/office/drawing/2014/main" id="{070CBC2A-D8F4-4C24-A00D-45C0556E221D}"/>
              </a:ext>
            </a:extLst>
          </p:cNvPr>
          <p:cNvPicPr>
            <a:picLocks noChangeAspect="1" noChangeArrowheads="1"/>
          </p:cNvPicPr>
          <p:nvPr/>
        </p:nvPicPr>
        <p:blipFill>
          <a:blip r:embed="rId3" cstate="screen">
            <a:clrChange>
              <a:clrFrom>
                <a:srgbClr val="FEFEFE"/>
              </a:clrFrom>
              <a:clrTo>
                <a:srgbClr val="FEFEFE">
                  <a:alpha val="0"/>
                </a:srgbClr>
              </a:clrTo>
            </a:clrChange>
            <a:extLst>
              <a:ext uri="{28A0092B-C50C-407E-A947-70E740481C1C}">
                <a14:useLocalDpi xmlns:a14="http://schemas.microsoft.com/office/drawing/2010/main"/>
              </a:ext>
            </a:extLst>
          </a:blip>
          <a:srcRect t="9406" r="15402" b="10651"/>
          <a:stretch>
            <a:fillRect/>
          </a:stretch>
        </p:blipFill>
        <p:spPr bwMode="auto">
          <a:xfrm>
            <a:off x="1693366" y="632775"/>
            <a:ext cx="2106215" cy="166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8" descr="SVｶｯﾀｰ3">
            <a:extLst>
              <a:ext uri="{FF2B5EF4-FFF2-40B4-BE49-F238E27FC236}">
                <a16:creationId xmlns:a16="http://schemas.microsoft.com/office/drawing/2014/main" id="{00D75E51-0FD6-403F-8FCC-FA214F76FE1B}"/>
              </a:ext>
            </a:extLst>
          </p:cNvPr>
          <p:cNvPicPr>
            <a:picLocks noChangeAspect="1" noChangeArrowheads="1"/>
          </p:cNvPicPr>
          <p:nvPr/>
        </p:nvPicPr>
        <p:blipFill>
          <a:blip r:embed="rId4" cstate="screen">
            <a:clrChange>
              <a:clrFrom>
                <a:srgbClr val="FEFEFE"/>
              </a:clrFrom>
              <a:clrTo>
                <a:srgbClr val="FEFEFE">
                  <a:alpha val="0"/>
                </a:srgbClr>
              </a:clrTo>
            </a:clrChange>
            <a:extLst>
              <a:ext uri="{28A0092B-C50C-407E-A947-70E740481C1C}">
                <a14:useLocalDpi xmlns:a14="http://schemas.microsoft.com/office/drawing/2010/main"/>
              </a:ext>
            </a:extLst>
          </a:blip>
          <a:srcRect l="1654" t="15051" r="5154"/>
          <a:stretch>
            <a:fillRect/>
          </a:stretch>
        </p:blipFill>
        <p:spPr bwMode="auto">
          <a:xfrm>
            <a:off x="144322" y="2416437"/>
            <a:ext cx="3421512" cy="125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5" descr="SVｶｯﾀｰ5">
            <a:extLst>
              <a:ext uri="{FF2B5EF4-FFF2-40B4-BE49-F238E27FC236}">
                <a16:creationId xmlns:a16="http://schemas.microsoft.com/office/drawing/2014/main" id="{7FA4AA5F-8BC2-4AC8-93F3-8EF818E8C8A9}"/>
              </a:ext>
            </a:extLst>
          </p:cNvPr>
          <p:cNvPicPr>
            <a:picLocks noChangeAspect="1" noChangeArrowheads="1"/>
          </p:cNvPicPr>
          <p:nvPr/>
        </p:nvPicPr>
        <p:blipFill>
          <a:blip r:embed="rId5" cstate="screen">
            <a:clrChange>
              <a:clrFrom>
                <a:srgbClr val="FEFEFE"/>
              </a:clrFrom>
              <a:clrTo>
                <a:srgbClr val="FEFEFE">
                  <a:alpha val="0"/>
                </a:srgbClr>
              </a:clrTo>
            </a:clrChange>
            <a:extLst>
              <a:ext uri="{28A0092B-C50C-407E-A947-70E740481C1C}">
                <a14:useLocalDpi xmlns:a14="http://schemas.microsoft.com/office/drawing/2010/main"/>
              </a:ext>
            </a:extLst>
          </a:blip>
          <a:srcRect l="43016" t="2840" r="9181" b="3395"/>
          <a:stretch>
            <a:fillRect/>
          </a:stretch>
        </p:blipFill>
        <p:spPr bwMode="auto">
          <a:xfrm>
            <a:off x="2082173" y="3573516"/>
            <a:ext cx="1685807" cy="15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7" descr="SVｶｯﾀｰ6">
            <a:extLst>
              <a:ext uri="{FF2B5EF4-FFF2-40B4-BE49-F238E27FC236}">
                <a16:creationId xmlns:a16="http://schemas.microsoft.com/office/drawing/2014/main" id="{ED842289-5F09-4E0D-8362-62CE1E3622B3}"/>
              </a:ext>
            </a:extLst>
          </p:cNvPr>
          <p:cNvPicPr>
            <a:picLocks noChangeAspect="1" noChangeArrowheads="1"/>
          </p:cNvPicPr>
          <p:nvPr/>
        </p:nvPicPr>
        <p:blipFill>
          <a:blip r:embed="rId6" cstate="screen">
            <a:clrChange>
              <a:clrFrom>
                <a:srgbClr val="FEFEFE"/>
              </a:clrFrom>
              <a:clrTo>
                <a:srgbClr val="FEFEFE">
                  <a:alpha val="0"/>
                </a:srgbClr>
              </a:clrTo>
            </a:clrChange>
            <a:extLst>
              <a:ext uri="{28A0092B-C50C-407E-A947-70E740481C1C}">
                <a14:useLocalDpi xmlns:a14="http://schemas.microsoft.com/office/drawing/2010/main"/>
              </a:ext>
            </a:extLst>
          </a:blip>
          <a:srcRect l="6322" t="9383" r="52046" b="9383"/>
          <a:stretch>
            <a:fillRect/>
          </a:stretch>
        </p:blipFill>
        <p:spPr bwMode="auto">
          <a:xfrm>
            <a:off x="692168" y="3663943"/>
            <a:ext cx="1520960" cy="1447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AB2459E5-4310-4D31-A21F-186788677DBD}"/>
              </a:ext>
            </a:extLst>
          </p:cNvPr>
          <p:cNvSpPr>
            <a:spLocks noChangeArrowheads="1"/>
          </p:cNvSpPr>
          <p:nvPr/>
        </p:nvSpPr>
        <p:spPr bwMode="auto">
          <a:xfrm>
            <a:off x="3631138" y="453044"/>
            <a:ext cx="125386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100" dirty="0">
                <a:latin typeface="Meiryo UI" panose="020B0604030504040204" pitchFamily="50" charset="-128"/>
                <a:ea typeface="Meiryo UI" panose="020B0604030504040204" pitchFamily="50" charset="-128"/>
              </a:rPr>
              <a:t>(2) </a:t>
            </a:r>
            <a:r>
              <a:rPr lang="ja-JP" altLang="en-US" sz="1100" dirty="0">
                <a:latin typeface="Meiryo UI" panose="020B0604030504040204" pitchFamily="50" charset="-128"/>
                <a:ea typeface="Meiryo UI" panose="020B0604030504040204" pitchFamily="50" charset="-128"/>
              </a:rPr>
              <a:t>Shaving method</a:t>
            </a:r>
          </a:p>
        </p:txBody>
      </p:sp>
      <p:graphicFrame>
        <p:nvGraphicFramePr>
          <p:cNvPr id="14" name="表 13">
            <a:extLst>
              <a:ext uri="{FF2B5EF4-FFF2-40B4-BE49-F238E27FC236}">
                <a16:creationId xmlns:a16="http://schemas.microsoft.com/office/drawing/2014/main" id="{EC809320-F306-4CB1-99C2-708B0EFFE8E2}"/>
              </a:ext>
            </a:extLst>
          </p:cNvPr>
          <p:cNvGraphicFramePr>
            <a:graphicFrameLocks noGrp="1"/>
          </p:cNvGraphicFramePr>
          <p:nvPr>
            <p:extLst>
              <p:ext uri="{D42A27DB-BD31-4B8C-83A1-F6EECF244321}">
                <p14:modId xmlns:p14="http://schemas.microsoft.com/office/powerpoint/2010/main" val="984949016"/>
              </p:ext>
            </p:extLst>
          </p:nvPr>
        </p:nvGraphicFramePr>
        <p:xfrm>
          <a:off x="3758779" y="749273"/>
          <a:ext cx="5373000" cy="4196550"/>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1341279974"/>
                    </a:ext>
                  </a:extLst>
                </a:gridCol>
                <a:gridCol w="1134000">
                  <a:extLst>
                    <a:ext uri="{9D8B030D-6E8A-4147-A177-3AD203B41FA5}">
                      <a16:colId xmlns:a16="http://schemas.microsoft.com/office/drawing/2014/main" val="302425151"/>
                    </a:ext>
                  </a:extLst>
                </a:gridCol>
                <a:gridCol w="1134000">
                  <a:extLst>
                    <a:ext uri="{9D8B030D-6E8A-4147-A177-3AD203B41FA5}">
                      <a16:colId xmlns:a16="http://schemas.microsoft.com/office/drawing/2014/main" val="4046900684"/>
                    </a:ext>
                  </a:extLst>
                </a:gridCol>
                <a:gridCol w="1134000">
                  <a:extLst>
                    <a:ext uri="{9D8B030D-6E8A-4147-A177-3AD203B41FA5}">
                      <a16:colId xmlns:a16="http://schemas.microsoft.com/office/drawing/2014/main" val="755361080"/>
                    </a:ext>
                  </a:extLst>
                </a:gridCol>
                <a:gridCol w="1134000">
                  <a:extLst>
                    <a:ext uri="{9D8B030D-6E8A-4147-A177-3AD203B41FA5}">
                      <a16:colId xmlns:a16="http://schemas.microsoft.com/office/drawing/2014/main" val="578727990"/>
                    </a:ext>
                  </a:extLst>
                </a:gridCol>
              </a:tblGrid>
              <a:tr h="27813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Shaving method</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conventional</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(roadway) underpass</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diagonal</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plunge cut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8662994"/>
                  </a:ext>
                </a:extLst>
              </a:tr>
              <a:tr h="57150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Purpose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The most common machining method, suitable for machining gears with wide tooth widths and large gears.</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Suitable for mass production of gears with a width slightly wider than the cutter width.</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Used in the machining of stepped gears, etc.</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Suitable for highly efficient machining of mass-produced gears.</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7985501"/>
                  </a:ext>
                </a:extLst>
              </a:tr>
              <a:tr h="82296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Machining time (Reference) </a:t>
                      </a:r>
                      <a:r>
                        <a:rPr kumimoji="1" lang="en-US" altLang="ja-JP" sz="800" b="0" dirty="0">
                          <a:solidFill>
                            <a:schemeClr val="tx1"/>
                          </a:solidFill>
                          <a:latin typeface="Meiryo UI" panose="020B0604030504040204" pitchFamily="50" charset="-128"/>
                          <a:ea typeface="Meiryo UI" panose="020B0604030504040204" pitchFamily="50" charset="-128"/>
                        </a:rPr>
                        <a:t>m3 </a:t>
                      </a:r>
                      <a:r>
                        <a:rPr kumimoji="1" lang="en-US" altLang="ja-JP" sz="800" b="0" dirty="0">
                          <a:solidFill>
                            <a:schemeClr val="tx1"/>
                          </a:solidFill>
                          <a:latin typeface="Meiryo UI" panose="020B0604030504040204" pitchFamily="50" charset="-128"/>
                          <a:ea typeface="Meiryo UI" panose="020B0604030504040204" pitchFamily="50" charset="-128"/>
                        </a:rPr>
                        <a:t>PA20°NT30 </a:t>
                      </a:r>
                      <a:r>
                        <a:rPr kumimoji="1" lang="ja-JP" altLang="en-US" sz="800" b="0" dirty="0">
                          <a:solidFill>
                            <a:schemeClr val="tx1"/>
                          </a:solidFill>
                          <a:latin typeface="Meiryo UI" panose="020B0604030504040204" pitchFamily="50" charset="-128"/>
                          <a:ea typeface="Meiryo UI" panose="020B0604030504040204" pitchFamily="50" charset="-128"/>
                        </a:rPr>
                        <a:t>Width </a:t>
                      </a:r>
                      <a:r>
                        <a:rPr kumimoji="1" lang="en-US" altLang="ja-JP" sz="800" b="0" dirty="0">
                          <a:solidFill>
                            <a:schemeClr val="tx1"/>
                          </a:solidFill>
                          <a:latin typeface="Meiryo UI" panose="020B0604030504040204" pitchFamily="50" charset="-128"/>
                          <a:ea typeface="Meiryo UI" panose="020B0604030504040204" pitchFamily="50" charset="-128"/>
                        </a:rPr>
                        <a:t>20 </a:t>
                      </a:r>
                      <a:r>
                        <a:rPr kumimoji="1" lang="ja-JP" altLang="en-US" sz="800" b="0" dirty="0">
                          <a:solidFill>
                            <a:schemeClr val="tx1"/>
                          </a:solidFill>
                          <a:latin typeface="Meiryo UI" panose="020B0604030504040204" pitchFamily="50" charset="-128"/>
                          <a:ea typeface="Meiryo UI" panose="020B0604030504040204" pitchFamily="50" charset="-128"/>
                        </a:rPr>
                        <a:t>Gears are </a:t>
                      </a:r>
                      <a:r>
                        <a:rPr kumimoji="1" lang="ja-JP" altLang="en-US" sz="800" b="0" dirty="0">
                          <a:solidFill>
                            <a:schemeClr val="tx1"/>
                          </a:solidFill>
                          <a:latin typeface="Meiryo UI" panose="020B0604030504040204" pitchFamily="50" charset="-128"/>
                          <a:ea typeface="Meiryo UI" panose="020B0604030504040204" pitchFamily="50" charset="-128"/>
                        </a:rPr>
                        <a:t>machined </a:t>
                      </a:r>
                      <a:r>
                        <a:rPr kumimoji="1" lang="en-US" altLang="ja-JP" sz="800" b="0" dirty="0">
                          <a:solidFill>
                            <a:schemeClr val="tx1"/>
                          </a:solidFill>
                          <a:latin typeface="Meiryo UI" panose="020B0604030504040204" pitchFamily="50" charset="-128"/>
                          <a:ea typeface="Meiryo UI" panose="020B0604030504040204" pitchFamily="50" charset="-128"/>
                        </a:rPr>
                        <a:t>3 </a:t>
                      </a:r>
                      <a:r>
                        <a:rPr kumimoji="1" lang="ja-JP" altLang="en-US" sz="800" b="0" dirty="0">
                          <a:solidFill>
                            <a:schemeClr val="tx1"/>
                          </a:solidFill>
                          <a:latin typeface="Meiryo UI" panose="020B0604030504040204" pitchFamily="50" charset="-128"/>
                          <a:ea typeface="Meiryo UI" panose="020B0604030504040204" pitchFamily="50" charset="-128"/>
                        </a:rPr>
                        <a:t>times ( ): 2 times</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en-US" altLang="ja-JP" sz="800" b="0" dirty="0">
                          <a:solidFill>
                            <a:schemeClr val="tx1"/>
                          </a:solidFill>
                          <a:latin typeface="Meiryo UI" panose="020B0604030504040204" pitchFamily="50" charset="-128"/>
                          <a:ea typeface="Meiryo UI" panose="020B0604030504040204" pitchFamily="50" charset="-128"/>
                        </a:rPr>
                        <a:t>95-100″</a:t>
                      </a:r>
                      <a:r>
                        <a:rPr kumimoji="1" lang="ja-JP" altLang="en-US" sz="800" b="0" dirty="0">
                          <a:solidFill>
                            <a:schemeClr val="tx1"/>
                          </a:solidFill>
                          <a:latin typeface="Meiryo UI" panose="020B0604030504040204" pitchFamily="50" charset="-128"/>
                          <a:ea typeface="Meiryo UI" panose="020B0604030504040204" pitchFamily="50" charset="-128"/>
                        </a:rPr>
                        <a:t>.</a:t>
                      </a:r>
                    </a:p>
                    <a:p>
                      <a:pPr algn="ct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65-70″</a:t>
                      </a:r>
                      <a:r>
                        <a:rPr kumimoji="1" lang="ja-JP" altLang="en-US" sz="800" b="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kumimoji="1" lang="en-US" altLang="ja-JP" sz="800" b="0" dirty="0">
                        <a:solidFill>
                          <a:schemeClr val="tx1"/>
                        </a:solidFill>
                        <a:latin typeface="Meiryo UI" panose="020B0604030504040204" pitchFamily="50" charset="-128"/>
                        <a:ea typeface="Meiryo UI" panose="020B0604030504040204" pitchFamily="50" charset="-128"/>
                      </a:endParaRPr>
                    </a:p>
                    <a:p>
                      <a:pPr algn="ctr"/>
                      <a:r>
                        <a:rPr kumimoji="1" lang="en-US" altLang="ja-JP" sz="800" b="0" dirty="0">
                          <a:solidFill>
                            <a:schemeClr val="tx1"/>
                          </a:solidFill>
                          <a:latin typeface="Meiryo UI" panose="020B0604030504040204" pitchFamily="50" charset="-128"/>
                          <a:ea typeface="Meiryo UI" panose="020B0604030504040204" pitchFamily="50" charset="-128"/>
                        </a:rPr>
                        <a:t>60-65″</a:t>
                      </a:r>
                      <a:r>
                        <a:rPr kumimoji="1" lang="ja-JP" altLang="en-US" sz="800" b="0" dirty="0">
                          <a:solidFill>
                            <a:schemeClr val="tx1"/>
                          </a:solidFill>
                          <a:latin typeface="Meiryo UI" panose="020B0604030504040204" pitchFamily="50" charset="-128"/>
                          <a:ea typeface="Meiryo UI" panose="020B0604030504040204" pitchFamily="50" charset="-128"/>
                        </a:rPr>
                        <a:t>.</a:t>
                      </a:r>
                    </a:p>
                    <a:p>
                      <a:pPr algn="ct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40-45″</a:t>
                      </a:r>
                      <a:r>
                        <a:rPr kumimoji="1" lang="ja-JP" altLang="en-US" sz="800" b="0" dirty="0">
                          <a:solidFill>
                            <a:schemeClr val="tx1"/>
                          </a:solidFill>
                          <a:latin typeface="Meiryo UI" panose="020B0604030504040204" pitchFamily="50" charset="-128"/>
                          <a:ea typeface="Meiryo UI" panose="020B0604030504040204" pitchFamily="50" charset="-128"/>
                        </a:rPr>
                        <a:t>)</a:t>
                      </a:r>
                    </a:p>
                    <a:p>
                      <a:pPr algn="ct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kumimoji="1" lang="en-US" altLang="ja-JP" sz="800" b="0" dirty="0">
                        <a:solidFill>
                          <a:schemeClr val="tx1"/>
                        </a:solidFill>
                        <a:latin typeface="Meiryo UI" panose="020B0604030504040204" pitchFamily="50" charset="-128"/>
                        <a:ea typeface="Meiryo UI" panose="020B0604030504040204" pitchFamily="50" charset="-128"/>
                      </a:endParaRPr>
                    </a:p>
                    <a:p>
                      <a:pPr algn="ctr"/>
                      <a:r>
                        <a:rPr kumimoji="1" lang="en-US" altLang="ja-JP" sz="800" b="0" dirty="0">
                          <a:solidFill>
                            <a:schemeClr val="tx1"/>
                          </a:solidFill>
                          <a:latin typeface="Meiryo UI" panose="020B0604030504040204" pitchFamily="50" charset="-128"/>
                          <a:ea typeface="Meiryo UI" panose="020B0604030504040204" pitchFamily="50" charset="-128"/>
                        </a:rPr>
                        <a:t>60-65″</a:t>
                      </a:r>
                      <a:r>
                        <a:rPr kumimoji="1" lang="ja-JP" altLang="en-US" sz="800" b="0" dirty="0">
                          <a:solidFill>
                            <a:schemeClr val="tx1"/>
                          </a:solidFill>
                          <a:latin typeface="Meiryo UI" panose="020B0604030504040204" pitchFamily="50" charset="-128"/>
                          <a:ea typeface="Meiryo UI" panose="020B0604030504040204" pitchFamily="50" charset="-128"/>
                        </a:rPr>
                        <a:t>.</a:t>
                      </a:r>
                    </a:p>
                    <a:p>
                      <a:pPr algn="ct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40-45″</a:t>
                      </a:r>
                      <a:r>
                        <a:rPr kumimoji="1" lang="ja-JP" altLang="en-US" sz="800" b="0" dirty="0">
                          <a:solidFill>
                            <a:schemeClr val="tx1"/>
                          </a:solidFill>
                          <a:latin typeface="Meiryo UI" panose="020B0604030504040204" pitchFamily="50" charset="-128"/>
                          <a:ea typeface="Meiryo UI" panose="020B0604030504040204" pitchFamily="50" charset="-128"/>
                        </a:rPr>
                        <a:t>)</a:t>
                      </a:r>
                    </a:p>
                    <a:p>
                      <a:pPr algn="ct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kumimoji="1" lang="en-US" altLang="ja-JP" sz="800" b="0" dirty="0">
                        <a:solidFill>
                          <a:schemeClr val="tx1"/>
                        </a:solidFill>
                        <a:latin typeface="Meiryo UI" panose="020B0604030504040204" pitchFamily="50" charset="-128"/>
                        <a:ea typeface="Meiryo UI" panose="020B0604030504040204" pitchFamily="50" charset="-128"/>
                      </a:endParaRPr>
                    </a:p>
                    <a:p>
                      <a:pPr algn="ctr"/>
                      <a:r>
                        <a:rPr kumimoji="1" lang="en-US" altLang="ja-JP" sz="800" b="0" dirty="0">
                          <a:solidFill>
                            <a:schemeClr val="tx1"/>
                          </a:solidFill>
                          <a:latin typeface="Meiryo UI" panose="020B0604030504040204" pitchFamily="50" charset="-128"/>
                          <a:ea typeface="Meiryo UI" panose="020B0604030504040204" pitchFamily="50" charset="-128"/>
                        </a:rPr>
                        <a:t>25-30″</a:t>
                      </a:r>
                      <a:r>
                        <a:rPr kumimoji="1" lang="ja-JP" altLang="en-US" sz="800" b="0" dirty="0">
                          <a:solidFill>
                            <a:schemeClr val="tx1"/>
                          </a:solidFill>
                          <a:latin typeface="Meiryo UI" panose="020B0604030504040204" pitchFamily="50" charset="-128"/>
                          <a:ea typeface="Meiryo UI" panose="020B0604030504040204" pitchFamily="50" charset="-128"/>
                        </a:rPr>
                        <a:t>.</a:t>
                      </a:r>
                    </a:p>
                    <a:p>
                      <a:pPr algn="ctr"/>
                      <a:endParaRPr kumimoji="1" lang="ja-JP" altLang="en-US" sz="800" b="0" dirty="0">
                        <a:solidFill>
                          <a:schemeClr val="tx1"/>
                        </a:solidFill>
                        <a:latin typeface="Meiryo UI" panose="020B0604030504040204" pitchFamily="50" charset="-128"/>
                        <a:ea typeface="Meiryo UI" panose="020B0604030504040204" pitchFamily="50" charset="-128"/>
                      </a:endParaRPr>
                    </a:p>
                    <a:p>
                      <a:pPr algn="ct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9104139"/>
                  </a:ext>
                </a:extLst>
              </a:tr>
              <a:tr h="82296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Features</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Feed the gear axially.</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The feed length is almost the same as the tooth width of the gear.</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Feeding at an angle to the gear axis</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The feed length is shorter than the gear tooth width.</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Feed perpendicular to the gear axis</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The feed length is shorter than the two directions shown on the left.</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Differential serration</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In-feed only</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Differential serration</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9533056"/>
                  </a:ext>
                </a:extLst>
              </a:tr>
              <a:tr h="170100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Outline drawing</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2688699"/>
                  </a:ext>
                </a:extLst>
              </a:tr>
            </a:tbl>
          </a:graphicData>
        </a:graphic>
      </p:graphicFrame>
      <p:pic>
        <p:nvPicPr>
          <p:cNvPr id="15" name="Picture 19" descr="ｱﾝﾀﾞｰﾊﾟｽ">
            <a:extLst>
              <a:ext uri="{FF2B5EF4-FFF2-40B4-BE49-F238E27FC236}">
                <a16:creationId xmlns:a16="http://schemas.microsoft.com/office/drawing/2014/main" id="{992DE920-9542-4E3A-A8F8-C0283E30AA89}"/>
              </a:ext>
            </a:extLst>
          </p:cNvPr>
          <p:cNvPicPr>
            <a:picLocks noChangeAspect="1" noChangeArrowheads="1"/>
          </p:cNvPicPr>
          <p:nvPr/>
        </p:nvPicPr>
        <p:blipFill>
          <a:blip r:embed="rId7"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a:xfrm>
            <a:off x="5734512" y="3270635"/>
            <a:ext cx="1231106" cy="14549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 name="Picture 21" descr="ｺﾝﾍﾞﾝｼｮﾅﾙ">
            <a:extLst>
              <a:ext uri="{FF2B5EF4-FFF2-40B4-BE49-F238E27FC236}">
                <a16:creationId xmlns:a16="http://schemas.microsoft.com/office/drawing/2014/main" id="{E4791B94-9AD1-4BA8-8F94-98E1BB00930C}"/>
              </a:ext>
            </a:extLst>
          </p:cNvPr>
          <p:cNvPicPr>
            <a:picLocks noChangeAspect="1" noChangeArrowheads="1"/>
          </p:cNvPicPr>
          <p:nvPr/>
        </p:nvPicPr>
        <p:blipFill>
          <a:blip r:embed="rId8" cstate="screen">
            <a:clrChange>
              <a:clrFrom>
                <a:srgbClr val="FEFEFE"/>
              </a:clrFrom>
              <a:clrTo>
                <a:srgbClr val="FEFEFE">
                  <a:alpha val="0"/>
                </a:srgbClr>
              </a:clrTo>
            </a:clrChange>
            <a:extLst>
              <a:ext uri="{28A0092B-C50C-407E-A947-70E740481C1C}">
                <a14:useLocalDpi xmlns:a14="http://schemas.microsoft.com/office/drawing/2010/main"/>
              </a:ext>
            </a:extLst>
          </a:blip>
          <a:srcRect t="2455"/>
          <a:stretch>
            <a:fillRect/>
          </a:stretch>
        </p:blipFill>
        <p:spPr bwMode="auto">
          <a:xfrm>
            <a:off x="4566103" y="3305759"/>
            <a:ext cx="1178719" cy="138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3" descr="ﾀﾞｲﾔｺﾞﾅﾙ">
            <a:extLst>
              <a:ext uri="{FF2B5EF4-FFF2-40B4-BE49-F238E27FC236}">
                <a16:creationId xmlns:a16="http://schemas.microsoft.com/office/drawing/2014/main" id="{B7566F15-E3D8-4ACD-BBC6-89EF47DC51AC}"/>
              </a:ext>
            </a:extLst>
          </p:cNvPr>
          <p:cNvPicPr>
            <a:picLocks noChangeAspect="1" noChangeArrowheads="1"/>
          </p:cNvPicPr>
          <p:nvPr/>
        </p:nvPicPr>
        <p:blipFill>
          <a:blip r:embed="rId9" cstate="screen">
            <a:clrChange>
              <a:clrFrom>
                <a:srgbClr val="FEFEFE"/>
              </a:clrFrom>
              <a:clrTo>
                <a:srgbClr val="FEFEFE">
                  <a:alpha val="0"/>
                </a:srgbClr>
              </a:clrTo>
            </a:clrChange>
            <a:extLst>
              <a:ext uri="{28A0092B-C50C-407E-A947-70E740481C1C}">
                <a14:useLocalDpi xmlns:a14="http://schemas.microsoft.com/office/drawing/2010/main"/>
              </a:ext>
            </a:extLst>
          </a:blip>
          <a:srcRect b="3526"/>
          <a:stretch>
            <a:fillRect/>
          </a:stretch>
        </p:blipFill>
        <p:spPr bwMode="auto">
          <a:xfrm>
            <a:off x="6913231" y="3314595"/>
            <a:ext cx="1163241" cy="132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ﾌﾟﾗﾝｼﾞ">
            <a:extLst>
              <a:ext uri="{FF2B5EF4-FFF2-40B4-BE49-F238E27FC236}">
                <a16:creationId xmlns:a16="http://schemas.microsoft.com/office/drawing/2014/main" id="{9C826D7E-0BC5-4EDE-953C-4BD2C2AEAD60}"/>
              </a:ext>
            </a:extLst>
          </p:cNvPr>
          <p:cNvPicPr>
            <a:picLocks noChangeAspect="1" noChangeArrowheads="1"/>
          </p:cNvPicPr>
          <p:nvPr/>
        </p:nvPicPr>
        <p:blipFill>
          <a:blip r:embed="rId10" cstate="screen">
            <a:clrChange>
              <a:clrFrom>
                <a:srgbClr val="FEFEFE"/>
              </a:clrFrom>
              <a:clrTo>
                <a:srgbClr val="FEFEFE">
                  <a:alpha val="0"/>
                </a:srgbClr>
              </a:clrTo>
            </a:clrChange>
            <a:extLst>
              <a:ext uri="{28A0092B-C50C-407E-A947-70E740481C1C}">
                <a14:useLocalDpi xmlns:a14="http://schemas.microsoft.com/office/drawing/2010/main"/>
              </a:ext>
            </a:extLst>
          </a:blip>
          <a:srcRect b="5913"/>
          <a:stretch>
            <a:fillRect/>
          </a:stretch>
        </p:blipFill>
        <p:spPr bwMode="auto">
          <a:xfrm>
            <a:off x="7947674" y="3311929"/>
            <a:ext cx="1199489" cy="1287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5454502"/>
      </p:ext>
    </p:extLst>
  </p:cSld>
  <p:clrMapOvr>
    <a:masterClrMapping/>
  </p:clrMapOvr>
</p:sld>
</file>

<file path=ppt/slides/slide174.xml><?xml version="1.0" encoding="utf-8"?>
<p:sld xmlns:a16="http://schemas.microsoft.com/office/drawing/2014/main" xmlns:p14="http://schemas.microsoft.com/office/powerpoint/2010/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表 42">
            <a:extLst>
              <a:ext uri="{FF2B5EF4-FFF2-40B4-BE49-F238E27FC236}">
                <a16:creationId xmlns:a16="http://schemas.microsoft.com/office/drawing/2014/main" id="{D9DDF818-E488-4DAB-B496-5D407B423977}"/>
              </a:ext>
            </a:extLst>
          </p:cNvPr>
          <p:cNvGraphicFramePr>
            <a:graphicFrameLocks noGrp="1"/>
          </p:cNvGraphicFramePr>
          <p:nvPr>
            <p:extLst>
              <p:ext uri="{D42A27DB-BD31-4B8C-83A1-F6EECF244321}">
                <p14:modId xmlns:p14="http://schemas.microsoft.com/office/powerpoint/2010/main" val="3958704446"/>
              </p:ext>
            </p:extLst>
          </p:nvPr>
        </p:nvGraphicFramePr>
        <p:xfrm>
          <a:off x="7566003" y="504752"/>
          <a:ext cx="1510081" cy="4532040"/>
        </p:xfrm>
        <a:graphic>
          <a:graphicData uri="http://schemas.openxmlformats.org/drawingml/2006/table">
            <a:tbl>
              <a:tblPr firstRow="1" bandRow="1">
                <a:tableStyleId>{5C22544A-7EE6-4342-B048-85BDC9FD1C3A}</a:tableStyleId>
              </a:tblPr>
              <a:tblGrid>
                <a:gridCol w="1510081">
                  <a:extLst>
                    <a:ext uri="{9D8B030D-6E8A-4147-A177-3AD203B41FA5}">
                      <a16:colId xmlns:a16="http://schemas.microsoft.com/office/drawing/2014/main" val="2785487809"/>
                    </a:ext>
                  </a:extLst>
                </a:gridCol>
              </a:tblGrid>
              <a:tr h="320040">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Grinding wheels and flanges</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5234920"/>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018300"/>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6117255"/>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8935585"/>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1096569"/>
                  </a:ext>
                </a:extLst>
              </a:tr>
            </a:tbl>
          </a:graphicData>
        </a:graphic>
      </p:graphicFrame>
      <p:sp>
        <p:nvSpPr>
          <p:cNvPr id="5" name="タイトル 4"/>
          <p:cNvSpPr>
            <a:spLocks noGrp="1"/>
          </p:cNvSpPr>
          <p:nvPr>
            <p:ph type="title"/>
          </p:nvPr>
        </p:nvSpPr>
        <p:spPr/>
        <p:txBody>
          <a:bodyPr/>
          <a:lstStyle/>
          <a:p>
            <a:r>
              <a:rPr kumimoji="1" lang="ja-JP" altLang="en-US" dirty="0"/>
              <a:t>Machining of gears (gear gliding)</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17</a:t>
            </a:fld>
            <a:endParaRPr kumimoji="1" lang="ja-JP" altLang="en-US" dirty="0"/>
          </a:p>
        </p:txBody>
      </p:sp>
      <p:graphicFrame>
        <p:nvGraphicFramePr>
          <p:cNvPr id="6" name="表 5">
            <a:extLst>
              <a:ext uri="{FF2B5EF4-FFF2-40B4-BE49-F238E27FC236}">
                <a16:creationId xmlns:a16="http://schemas.microsoft.com/office/drawing/2014/main" id="{DA3C88CE-EBC5-4415-93EF-BC7B5E8AC638}"/>
              </a:ext>
            </a:extLst>
          </p:cNvPr>
          <p:cNvGraphicFramePr>
            <a:graphicFrameLocks noGrp="1"/>
          </p:cNvGraphicFramePr>
          <p:nvPr>
            <p:extLst>
              <p:ext uri="{D42A27DB-BD31-4B8C-83A1-F6EECF244321}">
                <p14:modId xmlns:p14="http://schemas.microsoft.com/office/powerpoint/2010/main" val="2157644339"/>
              </p:ext>
            </p:extLst>
          </p:nvPr>
        </p:nvGraphicFramePr>
        <p:xfrm>
          <a:off x="6158040" y="502629"/>
          <a:ext cx="1345697" cy="4532040"/>
        </p:xfrm>
        <a:graphic>
          <a:graphicData uri="http://schemas.openxmlformats.org/drawingml/2006/table">
            <a:tbl>
              <a:tblPr firstRow="1" bandRow="1">
                <a:tableStyleId>{5C22544A-7EE6-4342-B048-85BDC9FD1C3A}</a:tableStyleId>
              </a:tblPr>
              <a:tblGrid>
                <a:gridCol w="1345697">
                  <a:extLst>
                    <a:ext uri="{9D8B030D-6E8A-4147-A177-3AD203B41FA5}">
                      <a16:colId xmlns:a16="http://schemas.microsoft.com/office/drawing/2014/main" val="2785487809"/>
                    </a:ext>
                  </a:extLst>
                </a:gridCol>
              </a:tblGrid>
              <a:tr h="320040">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Types of Diamond Dressing Tools</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5234920"/>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018300"/>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6117255"/>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8935585"/>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1096569"/>
                  </a:ext>
                </a:extLst>
              </a:tr>
            </a:tbl>
          </a:graphicData>
        </a:graphic>
      </p:graphicFrame>
      <p:sp>
        <p:nvSpPr>
          <p:cNvPr id="7" name="Line 10">
            <a:extLst>
              <a:ext uri="{FF2B5EF4-FFF2-40B4-BE49-F238E27FC236}">
                <a16:creationId xmlns:a16="http://schemas.microsoft.com/office/drawing/2014/main" id="{77A094AB-ACA3-4449-97D2-D80E09E276BC}"/>
              </a:ext>
            </a:extLst>
          </p:cNvPr>
          <p:cNvSpPr>
            <a:spLocks noChangeShapeType="1"/>
          </p:cNvSpPr>
          <p:nvPr/>
        </p:nvSpPr>
        <p:spPr bwMode="auto">
          <a:xfrm>
            <a:off x="184136" y="1193704"/>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ja-JP" altLang="en-US" sz="1350"/>
          </a:p>
        </p:txBody>
      </p:sp>
      <p:sp>
        <p:nvSpPr>
          <p:cNvPr id="8" name="Rectangle 16">
            <a:extLst>
              <a:ext uri="{FF2B5EF4-FFF2-40B4-BE49-F238E27FC236}">
                <a16:creationId xmlns:a16="http://schemas.microsoft.com/office/drawing/2014/main" id="{9453BAA4-B809-4D3C-9081-6CE8D84172E2}"/>
              </a:ext>
            </a:extLst>
          </p:cNvPr>
          <p:cNvSpPr>
            <a:spLocks noChangeArrowheads="1"/>
          </p:cNvSpPr>
          <p:nvPr/>
        </p:nvSpPr>
        <p:spPr bwMode="auto">
          <a:xfrm>
            <a:off x="32837" y="454569"/>
            <a:ext cx="138371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50" b="1" dirty="0">
                <a:latin typeface="Meiryo UI" panose="020B0604030504040204" pitchFamily="50" charset="-128"/>
                <a:ea typeface="Meiryo UI" panose="020B0604030504040204" pitchFamily="50" charset="-128"/>
              </a:rPr>
              <a:t>(1) </a:t>
            </a:r>
            <a:r>
              <a:rPr lang="ja-JP" altLang="en-US" sz="1050" b="1" dirty="0">
                <a:latin typeface="Meiryo UI" panose="020B0604030504040204" pitchFamily="50" charset="-128"/>
                <a:ea typeface="Meiryo UI" panose="020B0604030504040204" pitchFamily="50" charset="-128"/>
              </a:rPr>
              <a:t>Theory of gear grinding</a:t>
            </a:r>
          </a:p>
        </p:txBody>
      </p:sp>
      <p:sp>
        <p:nvSpPr>
          <p:cNvPr id="9" name="Text Box 56">
            <a:extLst>
              <a:ext uri="{FF2B5EF4-FFF2-40B4-BE49-F238E27FC236}">
                <a16:creationId xmlns:a16="http://schemas.microsoft.com/office/drawing/2014/main" id="{D40F5A90-C746-47B5-9577-53A1268F3737}"/>
              </a:ext>
            </a:extLst>
          </p:cNvPr>
          <p:cNvSpPr txBox="1">
            <a:spLocks noChangeArrowheads="1"/>
          </p:cNvSpPr>
          <p:nvPr/>
        </p:nvSpPr>
        <p:spPr bwMode="auto">
          <a:xfrm>
            <a:off x="15374" y="3523123"/>
            <a:ext cx="2856181" cy="102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457200" indent="-4572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914400" indent="-45720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371600" indent="-4572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909763" indent="-4572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546350" indent="-4572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30035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34607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9179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43751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Worm-shaped grinding wheel corresponds to the pressure angle of the rack tooth profile or grinding gear</a:t>
            </a:r>
            <a:endParaRPr lang="en-US" altLang="ja-JP" sz="900" dirty="0">
              <a:latin typeface="Meiryo UI" panose="020B0604030504040204" pitchFamily="50" charset="-128"/>
              <a:ea typeface="Meiryo UI" panose="020B0604030504040204" pitchFamily="50" charset="-128"/>
            </a:endParaRP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The rack teeth of the grinding wheel have a </a:t>
            </a:r>
            <a:r>
              <a:rPr lang="ja-JP" altLang="en-US" sz="900" dirty="0">
                <a:latin typeface="Meiryo UI" panose="020B0604030504040204" pitchFamily="50" charset="-128"/>
                <a:ea typeface="Meiryo UI" panose="020B0604030504040204" pitchFamily="50" charset="-128"/>
              </a:rPr>
              <a:t>straight </a:t>
            </a:r>
            <a:r>
              <a:rPr lang="ja-JP" altLang="en-US" sz="900" dirty="0">
                <a:latin typeface="Meiryo UI" panose="020B0604030504040204" pitchFamily="50" charset="-128"/>
                <a:ea typeface="Meiryo UI" panose="020B0604030504040204" pitchFamily="50" charset="-128"/>
              </a:rPr>
              <a:t>two-sided tooth profile. The rack teeth of this grinding wheel are used to grind the</a:t>
            </a:r>
            <a:endParaRPr lang="en-US" altLang="ja-JP" sz="900" dirty="0">
              <a:latin typeface="Meiryo UI" panose="020B0604030504040204" pitchFamily="50" charset="-128"/>
              <a:ea typeface="Meiryo UI" panose="020B0604030504040204" pitchFamily="50" charset="-128"/>
            </a:endParaRP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Involute creation is performed by engaging the gears.</a:t>
            </a:r>
            <a:endParaRPr lang="en-US" altLang="ja-JP" sz="900" dirty="0">
              <a:latin typeface="Meiryo UI" panose="020B0604030504040204" pitchFamily="50" charset="-128"/>
              <a:ea typeface="Meiryo UI" panose="020B0604030504040204" pitchFamily="50" charset="-128"/>
            </a:endParaRP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Gear grinding is performed </a:t>
            </a:r>
            <a:r>
              <a:rPr lang="ja-JP" altLang="en-US" sz="900" dirty="0" err="1">
                <a:latin typeface="Meiryo UI" panose="020B0604030504040204" pitchFamily="50" charset="-128"/>
                <a:ea typeface="Meiryo UI" panose="020B0604030504040204" pitchFamily="50" charset="-128"/>
              </a:rPr>
              <a:t>while the </a:t>
            </a:r>
            <a:r>
              <a:rPr lang="ja-JP" altLang="en-US" sz="900" dirty="0">
                <a:latin typeface="Meiryo UI" panose="020B0604030504040204" pitchFamily="50" charset="-128"/>
                <a:ea typeface="Meiryo UI" panose="020B0604030504040204" pitchFamily="50" charset="-128"/>
              </a:rPr>
              <a:t>gears are being ground.</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　Advantages - Low cumulative pitch error</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　　　　　Stability of tooth shape and tooth muscle system</a:t>
            </a:r>
          </a:p>
        </p:txBody>
      </p:sp>
      <p:pic>
        <p:nvPicPr>
          <p:cNvPr id="10" name="Picture 24" descr="歯車研削">
            <a:extLst>
              <a:ext uri="{FF2B5EF4-FFF2-40B4-BE49-F238E27FC236}">
                <a16:creationId xmlns:a16="http://schemas.microsoft.com/office/drawing/2014/main" id="{3BCBC314-E8CB-4B05-B46A-27138F25ED31}"/>
              </a:ext>
            </a:extLst>
          </p:cNvPr>
          <p:cNvPicPr>
            <a:picLocks noChangeAspect="1" noChangeArrowheads="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97791" y="693892"/>
            <a:ext cx="2683346" cy="2659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85">
            <a:extLst>
              <a:ext uri="{FF2B5EF4-FFF2-40B4-BE49-F238E27FC236}">
                <a16:creationId xmlns:a16="http://schemas.microsoft.com/office/drawing/2014/main" id="{F58D9A23-2AA3-4854-B3E8-1ED66E33178F}"/>
              </a:ext>
            </a:extLst>
          </p:cNvPr>
          <p:cNvGrpSpPr>
            <a:grpSpLocks/>
          </p:cNvGrpSpPr>
          <p:nvPr/>
        </p:nvGrpSpPr>
        <p:grpSpPr bwMode="auto">
          <a:xfrm>
            <a:off x="241669" y="1733024"/>
            <a:ext cx="1286668" cy="1313685"/>
            <a:chOff x="262" y="1772"/>
            <a:chExt cx="1007" cy="1046"/>
          </a:xfrm>
        </p:grpSpPr>
        <p:sp>
          <p:nvSpPr>
            <p:cNvPr id="12" name="Line 44">
              <a:extLst>
                <a:ext uri="{FF2B5EF4-FFF2-40B4-BE49-F238E27FC236}">
                  <a16:creationId xmlns:a16="http://schemas.microsoft.com/office/drawing/2014/main" id="{9F1AE007-BEA9-42BE-B3DD-E6DAF32F0F85}"/>
                </a:ext>
              </a:extLst>
            </p:cNvPr>
            <p:cNvSpPr>
              <a:spLocks noChangeShapeType="1"/>
            </p:cNvSpPr>
            <p:nvPr/>
          </p:nvSpPr>
          <p:spPr bwMode="auto">
            <a:xfrm flipH="1">
              <a:off x="833" y="2477"/>
              <a:ext cx="182" cy="91"/>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sz="1350"/>
            </a:p>
          </p:txBody>
        </p:sp>
        <p:sp>
          <p:nvSpPr>
            <p:cNvPr id="13" name="Arc 45">
              <a:extLst>
                <a:ext uri="{FF2B5EF4-FFF2-40B4-BE49-F238E27FC236}">
                  <a16:creationId xmlns:a16="http://schemas.microsoft.com/office/drawing/2014/main" id="{2E478249-B5D2-4EEA-9B01-EDF392EC86A7}"/>
                </a:ext>
              </a:extLst>
            </p:cNvPr>
            <p:cNvSpPr>
              <a:spLocks/>
            </p:cNvSpPr>
            <p:nvPr/>
          </p:nvSpPr>
          <p:spPr bwMode="auto">
            <a:xfrm rot="15103735" flipH="1" flipV="1">
              <a:off x="187" y="2008"/>
              <a:ext cx="720" cy="248"/>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0686" y="2003"/>
                  </a:moveTo>
                  <a:cubicBezTo>
                    <a:pt x="38317" y="5542"/>
                    <a:pt x="43200" y="13188"/>
                    <a:pt x="43200" y="21600"/>
                  </a:cubicBezTo>
                  <a:cubicBezTo>
                    <a:pt x="43200" y="33529"/>
                    <a:pt x="33529" y="43200"/>
                    <a:pt x="21600" y="43200"/>
                  </a:cubicBezTo>
                  <a:cubicBezTo>
                    <a:pt x="9670" y="43200"/>
                    <a:pt x="0" y="33529"/>
                    <a:pt x="0" y="21600"/>
                  </a:cubicBezTo>
                  <a:cubicBezTo>
                    <a:pt x="0" y="9670"/>
                    <a:pt x="9670" y="0"/>
                    <a:pt x="21600" y="0"/>
                  </a:cubicBezTo>
                  <a:cubicBezTo>
                    <a:pt x="22527" y="-1"/>
                    <a:pt x="23453" y="59"/>
                    <a:pt x="24373" y="178"/>
                  </a:cubicBezTo>
                </a:path>
                <a:path w="43200" h="43200" stroke="0" extrusionOk="0">
                  <a:moveTo>
                    <a:pt x="30686" y="2003"/>
                  </a:moveTo>
                  <a:cubicBezTo>
                    <a:pt x="38317" y="5542"/>
                    <a:pt x="43200" y="13188"/>
                    <a:pt x="43200" y="21600"/>
                  </a:cubicBezTo>
                  <a:cubicBezTo>
                    <a:pt x="43200" y="33529"/>
                    <a:pt x="33529" y="43200"/>
                    <a:pt x="21600" y="43200"/>
                  </a:cubicBezTo>
                  <a:cubicBezTo>
                    <a:pt x="9670" y="43200"/>
                    <a:pt x="0" y="33529"/>
                    <a:pt x="0" y="21600"/>
                  </a:cubicBezTo>
                  <a:cubicBezTo>
                    <a:pt x="0" y="9670"/>
                    <a:pt x="9670" y="0"/>
                    <a:pt x="21600" y="0"/>
                  </a:cubicBezTo>
                  <a:cubicBezTo>
                    <a:pt x="22527" y="-1"/>
                    <a:pt x="23453" y="59"/>
                    <a:pt x="24373" y="178"/>
                  </a:cubicBezTo>
                  <a:lnTo>
                    <a:pt x="21600" y="21600"/>
                  </a:lnTo>
                  <a:lnTo>
                    <a:pt x="30686" y="2003"/>
                  </a:lnTo>
                  <a:close/>
                </a:path>
              </a:pathLst>
            </a:custGeom>
            <a:noFill/>
            <a:ln w="5715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p>
          </p:txBody>
        </p:sp>
        <p:sp>
          <p:nvSpPr>
            <p:cNvPr id="14" name="Line 46">
              <a:extLst>
                <a:ext uri="{FF2B5EF4-FFF2-40B4-BE49-F238E27FC236}">
                  <a16:creationId xmlns:a16="http://schemas.microsoft.com/office/drawing/2014/main" id="{9852C237-BB06-48BB-8A86-645DAC0C6222}"/>
                </a:ext>
              </a:extLst>
            </p:cNvPr>
            <p:cNvSpPr>
              <a:spLocks noChangeShapeType="1"/>
            </p:cNvSpPr>
            <p:nvPr/>
          </p:nvSpPr>
          <p:spPr bwMode="auto">
            <a:xfrm rot="14978144" flipH="1">
              <a:off x="211" y="2205"/>
              <a:ext cx="221" cy="119"/>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ja-JP" altLang="en-US" sz="1350"/>
            </a:p>
          </p:txBody>
        </p:sp>
        <p:sp>
          <p:nvSpPr>
            <p:cNvPr id="15" name="Line 47">
              <a:extLst>
                <a:ext uri="{FF2B5EF4-FFF2-40B4-BE49-F238E27FC236}">
                  <a16:creationId xmlns:a16="http://schemas.microsoft.com/office/drawing/2014/main" id="{66B2A7DF-883F-4D93-9CBA-23BDAD02BECB}"/>
                </a:ext>
              </a:extLst>
            </p:cNvPr>
            <p:cNvSpPr>
              <a:spLocks noChangeShapeType="1"/>
            </p:cNvSpPr>
            <p:nvPr/>
          </p:nvSpPr>
          <p:spPr bwMode="auto">
            <a:xfrm rot="6978504" flipH="1">
              <a:off x="1122" y="2098"/>
              <a:ext cx="182" cy="91"/>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sz="1350"/>
            </a:p>
          </p:txBody>
        </p:sp>
        <p:sp>
          <p:nvSpPr>
            <p:cNvPr id="16" name="Line 48">
              <a:extLst>
                <a:ext uri="{FF2B5EF4-FFF2-40B4-BE49-F238E27FC236}">
                  <a16:creationId xmlns:a16="http://schemas.microsoft.com/office/drawing/2014/main" id="{9730E1AA-5CFC-4CEB-9492-975C16FE74C6}"/>
                </a:ext>
              </a:extLst>
            </p:cNvPr>
            <p:cNvSpPr>
              <a:spLocks noChangeShapeType="1"/>
            </p:cNvSpPr>
            <p:nvPr/>
          </p:nvSpPr>
          <p:spPr bwMode="auto">
            <a:xfrm rot="14621496" flipH="1" flipV="1">
              <a:off x="1104" y="2681"/>
              <a:ext cx="182" cy="91"/>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sz="1350"/>
            </a:p>
          </p:txBody>
        </p:sp>
        <p:sp>
          <p:nvSpPr>
            <p:cNvPr id="17" name="Arc 53">
              <a:extLst>
                <a:ext uri="{FF2B5EF4-FFF2-40B4-BE49-F238E27FC236}">
                  <a16:creationId xmlns:a16="http://schemas.microsoft.com/office/drawing/2014/main" id="{FA4A3445-04DB-4F24-A44B-69B80302F5C0}"/>
                </a:ext>
              </a:extLst>
            </p:cNvPr>
            <p:cNvSpPr>
              <a:spLocks/>
            </p:cNvSpPr>
            <p:nvPr/>
          </p:nvSpPr>
          <p:spPr bwMode="auto">
            <a:xfrm flipH="1" flipV="1">
              <a:off x="1109" y="2307"/>
              <a:ext cx="160" cy="11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6523" y="604"/>
                  </a:moveTo>
                  <a:cubicBezTo>
                    <a:pt x="18186" y="203"/>
                    <a:pt x="19890" y="-1"/>
                    <a:pt x="21600" y="0"/>
                  </a:cubicBezTo>
                  <a:cubicBezTo>
                    <a:pt x="33529" y="0"/>
                    <a:pt x="43200" y="9670"/>
                    <a:pt x="43200" y="21600"/>
                  </a:cubicBezTo>
                  <a:cubicBezTo>
                    <a:pt x="43200" y="33529"/>
                    <a:pt x="33529" y="43200"/>
                    <a:pt x="21600" y="43200"/>
                  </a:cubicBezTo>
                  <a:cubicBezTo>
                    <a:pt x="9670" y="43200"/>
                    <a:pt x="0" y="33529"/>
                    <a:pt x="0" y="21600"/>
                  </a:cubicBezTo>
                  <a:cubicBezTo>
                    <a:pt x="-1" y="15756"/>
                    <a:pt x="2367" y="10161"/>
                    <a:pt x="6562" y="6093"/>
                  </a:cubicBezTo>
                </a:path>
                <a:path w="43200" h="43200" stroke="0" extrusionOk="0">
                  <a:moveTo>
                    <a:pt x="16523" y="604"/>
                  </a:moveTo>
                  <a:cubicBezTo>
                    <a:pt x="18186" y="203"/>
                    <a:pt x="19890" y="-1"/>
                    <a:pt x="21600" y="0"/>
                  </a:cubicBezTo>
                  <a:cubicBezTo>
                    <a:pt x="33529" y="0"/>
                    <a:pt x="43200" y="9670"/>
                    <a:pt x="43200" y="21600"/>
                  </a:cubicBezTo>
                  <a:cubicBezTo>
                    <a:pt x="43200" y="33529"/>
                    <a:pt x="33529" y="43200"/>
                    <a:pt x="21600" y="43200"/>
                  </a:cubicBezTo>
                  <a:cubicBezTo>
                    <a:pt x="9670" y="43200"/>
                    <a:pt x="0" y="33529"/>
                    <a:pt x="0" y="21600"/>
                  </a:cubicBezTo>
                  <a:cubicBezTo>
                    <a:pt x="-1" y="15756"/>
                    <a:pt x="2367" y="10161"/>
                    <a:pt x="6562" y="6093"/>
                  </a:cubicBezTo>
                  <a:lnTo>
                    <a:pt x="21600" y="21600"/>
                  </a:lnTo>
                  <a:lnTo>
                    <a:pt x="16523" y="604"/>
                  </a:lnTo>
                  <a:close/>
                </a:path>
              </a:pathLst>
            </a:custGeom>
            <a:noFill/>
            <a:ln w="28575">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ja-JP" altLang="en-US" sz="1350"/>
            </a:p>
          </p:txBody>
        </p:sp>
        <p:sp>
          <p:nvSpPr>
            <p:cNvPr id="18" name="Line 54">
              <a:extLst>
                <a:ext uri="{FF2B5EF4-FFF2-40B4-BE49-F238E27FC236}">
                  <a16:creationId xmlns:a16="http://schemas.microsoft.com/office/drawing/2014/main" id="{6822062D-AF60-43A1-BAF8-87C6D5311887}"/>
                </a:ext>
              </a:extLst>
            </p:cNvPr>
            <p:cNvSpPr>
              <a:spLocks noChangeShapeType="1"/>
            </p:cNvSpPr>
            <p:nvPr/>
          </p:nvSpPr>
          <p:spPr bwMode="auto">
            <a:xfrm flipH="1">
              <a:off x="703" y="2568"/>
              <a:ext cx="136" cy="159"/>
            </a:xfrm>
            <a:prstGeom prst="line">
              <a:avLst/>
            </a:prstGeom>
            <a:noFill/>
            <a:ln w="9525">
              <a:solidFill>
                <a:srgbClr val="EAEAE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sz="1350"/>
            </a:p>
          </p:txBody>
        </p:sp>
      </p:grpSp>
      <p:sp>
        <p:nvSpPr>
          <p:cNvPr id="19" name="Rectangle 57">
            <a:extLst>
              <a:ext uri="{FF2B5EF4-FFF2-40B4-BE49-F238E27FC236}">
                <a16:creationId xmlns:a16="http://schemas.microsoft.com/office/drawing/2014/main" id="{F8DD1502-903F-4A81-9D9C-199553A31BD5}"/>
              </a:ext>
            </a:extLst>
          </p:cNvPr>
          <p:cNvSpPr>
            <a:spLocks noChangeArrowheads="1"/>
          </p:cNvSpPr>
          <p:nvPr/>
        </p:nvSpPr>
        <p:spPr bwMode="auto">
          <a:xfrm>
            <a:off x="3705338" y="1651126"/>
            <a:ext cx="184731" cy="230832"/>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buFont typeface="Wingdings" panose="05000000000000000000" pitchFamily="2" charset="2"/>
              <a:buNone/>
            </a:pPr>
            <a:endParaRPr lang="ja-JP" altLang="en-US" sz="900">
              <a:latin typeface="ＭＳ Ｐ明朝" panose="02020600040205080304" pitchFamily="18" charset="-128"/>
              <a:ea typeface="ＭＳ Ｐ明朝" panose="02020600040205080304" pitchFamily="18" charset="-128"/>
            </a:endParaRPr>
          </a:p>
        </p:txBody>
      </p:sp>
      <p:pic>
        <p:nvPicPr>
          <p:cNvPr id="20" name="Picture 64" descr="nza-03">
            <a:extLst>
              <a:ext uri="{FF2B5EF4-FFF2-40B4-BE49-F238E27FC236}">
                <a16:creationId xmlns:a16="http://schemas.microsoft.com/office/drawing/2014/main" id="{09619FF6-1CA4-4FAA-81CC-14ED79519FD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86077" y="733443"/>
            <a:ext cx="1261884" cy="87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80">
            <a:extLst>
              <a:ext uri="{FF2B5EF4-FFF2-40B4-BE49-F238E27FC236}">
                <a16:creationId xmlns:a16="http://schemas.microsoft.com/office/drawing/2014/main" id="{27175B37-DA77-4C1F-A285-944FF5730932}"/>
              </a:ext>
            </a:extLst>
          </p:cNvPr>
          <p:cNvSpPr>
            <a:spLocks noChangeArrowheads="1"/>
          </p:cNvSpPr>
          <p:nvPr/>
        </p:nvSpPr>
        <p:spPr bwMode="auto">
          <a:xfrm>
            <a:off x="2390123" y="469975"/>
            <a:ext cx="99097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50" b="1" dirty="0">
                <a:latin typeface="Meiryo UI" panose="020B0604030504040204" pitchFamily="50" charset="-128"/>
                <a:ea typeface="Meiryo UI" panose="020B0604030504040204" pitchFamily="50" charset="-128"/>
              </a:rPr>
              <a:t>(2) </a:t>
            </a:r>
            <a:r>
              <a:rPr lang="ja-JP" altLang="en-US" sz="1050" b="1" dirty="0">
                <a:latin typeface="Meiryo UI" panose="020B0604030504040204" pitchFamily="50" charset="-128"/>
                <a:ea typeface="Meiryo UI" panose="020B0604030504040204" pitchFamily="50" charset="-128"/>
              </a:rPr>
              <a:t>Dressing device</a:t>
            </a:r>
          </a:p>
        </p:txBody>
      </p:sp>
      <p:sp>
        <p:nvSpPr>
          <p:cNvPr id="22" name="Text Box 81">
            <a:extLst>
              <a:ext uri="{FF2B5EF4-FFF2-40B4-BE49-F238E27FC236}">
                <a16:creationId xmlns:a16="http://schemas.microsoft.com/office/drawing/2014/main" id="{57D9490D-5C1D-4A4A-8FFD-46C22CCAEC76}"/>
              </a:ext>
            </a:extLst>
          </p:cNvPr>
          <p:cNvSpPr txBox="1">
            <a:spLocks noChangeArrowheads="1"/>
          </p:cNvSpPr>
          <p:nvPr/>
        </p:nvSpPr>
        <p:spPr bwMode="auto">
          <a:xfrm>
            <a:off x="2452253" y="1650548"/>
            <a:ext cx="819455" cy="189283"/>
          </a:xfrm>
          <a:prstGeom prst="rect">
            <a:avLst/>
          </a:prstGeom>
          <a:solidFill>
            <a:schemeClr val="bg1"/>
          </a:solidFill>
          <a:ln>
            <a:noFill/>
          </a:ln>
          <a:effectLst/>
        </p:spPr>
        <p:txBody>
          <a:bodyPr wrap="none" anchor="ctr">
            <a:spAutoFit/>
          </a:bodyPr>
          <a:lstStyle>
            <a:lvl1pPr marL="457200" indent="-4572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914400" indent="-45720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371600" indent="-4572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909763" indent="-4572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546350" indent="-4572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30035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34607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9179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43751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rotary dresser</a:t>
            </a:r>
          </a:p>
        </p:txBody>
      </p:sp>
      <p:sp>
        <p:nvSpPr>
          <p:cNvPr id="23" name="Text Box 82">
            <a:extLst>
              <a:ext uri="{FF2B5EF4-FFF2-40B4-BE49-F238E27FC236}">
                <a16:creationId xmlns:a16="http://schemas.microsoft.com/office/drawing/2014/main" id="{9FD4150B-706B-40E0-9D00-B45D2E139EF7}"/>
              </a:ext>
            </a:extLst>
          </p:cNvPr>
          <p:cNvSpPr txBox="1">
            <a:spLocks noChangeArrowheads="1"/>
          </p:cNvSpPr>
          <p:nvPr/>
        </p:nvSpPr>
        <p:spPr bwMode="auto">
          <a:xfrm>
            <a:off x="2425797" y="1853428"/>
            <a:ext cx="1411500" cy="485902"/>
          </a:xfrm>
          <a:prstGeom prst="rect">
            <a:avLst/>
          </a:prstGeom>
          <a:solidFill>
            <a:schemeClr val="bg1"/>
          </a:solidFill>
          <a:ln>
            <a:noFill/>
          </a:ln>
          <a:effectLst/>
        </p:spPr>
        <p:txBody>
          <a:bodyPr wrap="square" anchor="ctr">
            <a:spAutoFit/>
          </a:bodyPr>
          <a:lstStyle>
            <a:lvl1pPr marL="457200" indent="-4572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914400" indent="-45720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371600" indent="-4572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909763" indent="-4572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546350" indent="-4572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30035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34607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9179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43751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lnSpc>
                <a:spcPct val="70000"/>
              </a:lnSpc>
              <a:spcBef>
                <a:spcPct val="50000"/>
              </a:spcBef>
              <a:buFont typeface="Wingdings" panose="05000000000000000000" pitchFamily="2" charset="2"/>
              <a:buNone/>
            </a:pPr>
            <a:r>
              <a:rPr lang="ja-JP" altLang="en-US" sz="825" dirty="0">
                <a:latin typeface="Meiryo UI" panose="020B0604030504040204" pitchFamily="50" charset="-128"/>
                <a:ea typeface="Meiryo UI" panose="020B0604030504040204" pitchFamily="50" charset="-128"/>
              </a:rPr>
              <a:t>Pitch feed.</a:t>
            </a:r>
            <a:endParaRPr lang="en-US" altLang="ja-JP" sz="825" dirty="0">
              <a:latin typeface="Meiryo UI" panose="020B0604030504040204" pitchFamily="50" charset="-128"/>
              <a:ea typeface="Meiryo UI" panose="020B0604030504040204" pitchFamily="50" charset="-128"/>
            </a:endParaRPr>
          </a:p>
          <a:p>
            <a:pPr eaLnBrk="1" hangingPunct="1">
              <a:lnSpc>
                <a:spcPct val="70000"/>
              </a:lnSpc>
              <a:spcBef>
                <a:spcPct val="50000"/>
              </a:spcBef>
              <a:buFont typeface="Wingdings" panose="05000000000000000000" pitchFamily="2" charset="2"/>
              <a:buNone/>
            </a:pPr>
            <a:r>
              <a:rPr lang="en-US" altLang="ja-JP" sz="825" dirty="0">
                <a:latin typeface="Meiryo UI" panose="020B0604030504040204" pitchFamily="50" charset="-128"/>
                <a:ea typeface="Meiryo UI" panose="020B0604030504040204" pitchFamily="50" charset="-128"/>
              </a:rPr>
              <a:t>NC </a:t>
            </a:r>
            <a:r>
              <a:rPr lang="ja-JP" altLang="en-US" sz="825" dirty="0">
                <a:latin typeface="Meiryo UI" panose="020B0604030504040204" pitchFamily="50" charset="-128"/>
                <a:ea typeface="Meiryo UI" panose="020B0604030504040204" pitchFamily="50" charset="-128"/>
              </a:rPr>
              <a:t>of dress infeed axis</a:t>
            </a:r>
          </a:p>
          <a:p>
            <a:pPr eaLnBrk="1" hangingPunct="1">
              <a:lnSpc>
                <a:spcPct val="70000"/>
              </a:lnSpc>
              <a:spcBef>
                <a:spcPct val="50000"/>
              </a:spcBef>
              <a:buFont typeface="Wingdings" panose="05000000000000000000" pitchFamily="2" charset="2"/>
              <a:buNone/>
            </a:pPr>
            <a:r>
              <a:rPr lang="ja-JP" altLang="en-US" sz="825" dirty="0">
                <a:latin typeface="Meiryo UI" panose="020B0604030504040204" pitchFamily="50" charset="-128"/>
                <a:ea typeface="Meiryo UI" panose="020B0604030504040204" pitchFamily="50" charset="-128"/>
              </a:rPr>
              <a:t>Auto-dressable with control</a:t>
            </a:r>
          </a:p>
        </p:txBody>
      </p:sp>
      <p:sp>
        <p:nvSpPr>
          <p:cNvPr id="24" name="Rectangle 83">
            <a:extLst>
              <a:ext uri="{FF2B5EF4-FFF2-40B4-BE49-F238E27FC236}">
                <a16:creationId xmlns:a16="http://schemas.microsoft.com/office/drawing/2014/main" id="{68F998E9-A191-47A2-B9B5-5A9CB222E2FD}"/>
              </a:ext>
            </a:extLst>
          </p:cNvPr>
          <p:cNvSpPr>
            <a:spLocks noChangeArrowheads="1"/>
          </p:cNvSpPr>
          <p:nvPr/>
        </p:nvSpPr>
        <p:spPr bwMode="auto">
          <a:xfrm>
            <a:off x="2846149" y="2341734"/>
            <a:ext cx="103425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1050" b="1" dirty="0">
                <a:latin typeface="Meiryo UI" panose="020B0604030504040204" pitchFamily="50" charset="-128"/>
                <a:ea typeface="Meiryo UI" panose="020B0604030504040204" pitchFamily="50" charset="-128"/>
              </a:rPr>
              <a:t>(4</a:t>
            </a:r>
            <a:r>
              <a:rPr lang="en-US" altLang="ja-JP" sz="1050" b="1" dirty="0">
                <a:latin typeface="Meiryo UI" panose="020B0604030504040204" pitchFamily="50" charset="-128"/>
                <a:ea typeface="Meiryo UI" panose="020B0604030504040204" pitchFamily="50" charset="-128"/>
              </a:rPr>
              <a:t>) </a:t>
            </a:r>
            <a:r>
              <a:rPr lang="ja-JP" altLang="en-US" sz="1050" b="1" dirty="0">
                <a:latin typeface="Meiryo UI" panose="020B0604030504040204" pitchFamily="50" charset="-128"/>
                <a:ea typeface="Meiryo UI" panose="020B0604030504040204" pitchFamily="50" charset="-128"/>
              </a:rPr>
              <a:t>Grinding wheels</a:t>
            </a:r>
          </a:p>
        </p:txBody>
      </p:sp>
      <p:sp>
        <p:nvSpPr>
          <p:cNvPr id="25" name="Text Box 84">
            <a:extLst>
              <a:ext uri="{FF2B5EF4-FFF2-40B4-BE49-F238E27FC236}">
                <a16:creationId xmlns:a16="http://schemas.microsoft.com/office/drawing/2014/main" id="{BE14D8D7-BC39-41F9-AB1D-37AAE8DF5FA5}"/>
              </a:ext>
            </a:extLst>
          </p:cNvPr>
          <p:cNvSpPr txBox="1">
            <a:spLocks noChangeArrowheads="1"/>
          </p:cNvSpPr>
          <p:nvPr/>
        </p:nvSpPr>
        <p:spPr bwMode="auto">
          <a:xfrm>
            <a:off x="2845081" y="2565996"/>
            <a:ext cx="3435556" cy="2516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457200" indent="-4572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914400" indent="-45720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371600" indent="-4572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909763" indent="-4572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546350" indent="-4572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30035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34607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9179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43751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WA </a:t>
            </a:r>
            <a:r>
              <a:rPr lang="ja-JP" altLang="en-US" sz="900" dirty="0">
                <a:latin typeface="Meiryo UI" panose="020B0604030504040204" pitchFamily="50" charset="-128"/>
                <a:ea typeface="Meiryo UI" panose="020B0604030504040204" pitchFamily="50" charset="-128"/>
              </a:rPr>
              <a:t>(White Aluminum Oxide</a:t>
            </a:r>
            <a:r>
              <a:rPr lang="en-US" altLang="ja-JP" sz="900" dirty="0">
                <a:latin typeface="Meiryo UI" panose="020B0604030504040204" pitchFamily="50" charset="-128"/>
                <a:ea typeface="Meiryo UI" panose="020B0604030504040204" pitchFamily="50" charset="-128"/>
              </a:rPr>
              <a:t>) </a:t>
            </a:r>
            <a:r>
              <a:rPr lang="ja-JP" altLang="en-US" sz="900" dirty="0">
                <a:latin typeface="Meiryo UI" panose="020B0604030504040204" pitchFamily="50" charset="-128"/>
                <a:ea typeface="Meiryo UI" panose="020B0604030504040204" pitchFamily="50" charset="-128"/>
              </a:rPr>
              <a:t>grinding wheel </a:t>
            </a:r>
            <a:r>
              <a:rPr lang="ja-JP" altLang="en-US" sz="900" dirty="0">
                <a:latin typeface="Meiryo UI" panose="020B0604030504040204" pitchFamily="50" charset="-128"/>
                <a:ea typeface="Meiryo UI" panose="020B0604030504040204" pitchFamily="50" charset="-128"/>
              </a:rPr>
              <a:t>with alumina abrasive grains </a:t>
            </a:r>
            <a:r>
              <a:rPr lang="ja-JP" altLang="en-US" sz="900" dirty="0">
                <a:latin typeface="Meiryo UI" panose="020B0604030504040204" pitchFamily="50" charset="-128"/>
                <a:ea typeface="Meiryo UI" panose="020B0604030504040204" pitchFamily="50" charset="-128"/>
              </a:rPr>
              <a:t>is commonly used.</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It is also called WA tooth grinding.</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Recently, Norton's ceramic grinding wheels </a:t>
            </a:r>
            <a:r>
              <a:rPr lang="ja-JP" altLang="en-US" sz="900" dirty="0">
                <a:latin typeface="Meiryo UI" panose="020B0604030504040204" pitchFamily="50" charset="-128"/>
                <a:ea typeface="Meiryo UI" panose="020B0604030504040204" pitchFamily="50" charset="-128"/>
              </a:rPr>
              <a:t>(SGF</a:t>
            </a:r>
            <a:r>
              <a:rPr lang="en-US" altLang="ja-JP" sz="900" dirty="0">
                <a:latin typeface="Meiryo UI" panose="020B0604030504040204" pitchFamily="50" charset="-128"/>
                <a:ea typeface="Meiryo UI" panose="020B0604030504040204" pitchFamily="50" charset="-128"/>
              </a:rPr>
              <a:t>) are being used </a:t>
            </a:r>
            <a:r>
              <a:rPr lang="ja-JP" altLang="en-US" sz="900" dirty="0">
                <a:latin typeface="Meiryo UI" panose="020B0604030504040204" pitchFamily="50" charset="-128"/>
                <a:ea typeface="Meiryo UI" panose="020B0604030504040204" pitchFamily="50" charset="-128"/>
              </a:rPr>
              <a:t>for high-efficiency grinding.</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It is used in the following ways</a:t>
            </a:r>
          </a:p>
          <a:p>
            <a:pPr eaLnBrk="1" hangingPunct="1">
              <a:lnSpc>
                <a:spcPct val="70000"/>
              </a:lnSpc>
              <a:spcBef>
                <a:spcPct val="50000"/>
              </a:spcBef>
              <a:buFont typeface="Wingdings" panose="05000000000000000000" pitchFamily="2" charset="2"/>
              <a:buNone/>
            </a:pPr>
            <a:r>
              <a:rPr lang="en-US" altLang="ja-JP" sz="900" dirty="0">
                <a:latin typeface="Meiryo UI" panose="020B0604030504040204" pitchFamily="50" charset="-128"/>
                <a:ea typeface="Meiryo UI" panose="020B0604030504040204" pitchFamily="50" charset="-128"/>
              </a:rPr>
              <a:t>WA</a:t>
            </a:r>
            <a:r>
              <a:rPr lang="ja-JP" altLang="en-US" sz="900" dirty="0">
                <a:latin typeface="Meiryo UI" panose="020B0604030504040204" pitchFamily="50" charset="-128"/>
                <a:ea typeface="Meiryo UI" panose="020B0604030504040204" pitchFamily="50" charset="-128"/>
              </a:rPr>
              <a:t>: Raw materials such as bauxite and white alumina are melted in a furnace and solidified.</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It is made by crushing and arranging a mass that has been It has an overall white color.</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Abrasive grains have extremely large crystals growing on them.</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SGF: </a:t>
            </a:r>
            <a:r>
              <a:rPr lang="ja-JP" altLang="en-US" sz="900" dirty="0">
                <a:latin typeface="Meiryo UI" panose="020B0604030504040204" pitchFamily="50" charset="-128"/>
                <a:ea typeface="Meiryo UI" panose="020B0604030504040204" pitchFamily="50" charset="-128"/>
              </a:rPr>
              <a:t>Manufactured by a chemical process called </a:t>
            </a:r>
            <a:r>
              <a:rPr lang="en-US" altLang="ja-JP" sz="900" dirty="0">
                <a:latin typeface="Meiryo UI" panose="020B0604030504040204" pitchFamily="50" charset="-128"/>
                <a:ea typeface="Meiryo UI" panose="020B0604030504040204" pitchFamily="50" charset="-128"/>
              </a:rPr>
              <a:t>Seeded Gel</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This is done by starting with submicron-sized particles of the main raw material and then drying them. This is done by starting with sub-micron sized particles of the main raw material and then drying it.</a:t>
            </a:r>
          </a:p>
          <a:p>
            <a:pPr eaLnBrk="1" hangingPunct="1">
              <a:lnSpc>
                <a:spcPct val="70000"/>
              </a:lnSpc>
              <a:spcBef>
                <a:spcPct val="50000"/>
              </a:spcBef>
              <a:buFont typeface="Wingdings" panose="05000000000000000000" pitchFamily="2" charset="2"/>
              <a:buNone/>
            </a:pPr>
            <a:r>
              <a:rPr lang="ja-JP" altLang="en-US" sz="900" dirty="0" err="1">
                <a:latin typeface="Meiryo UI" panose="020B0604030504040204" pitchFamily="50" charset="-128"/>
                <a:ea typeface="Meiryo UI" panose="020B0604030504040204" pitchFamily="50" charset="-128"/>
              </a:rPr>
              <a:t>In </a:t>
            </a:r>
            <a:r>
              <a:rPr lang="ja-JP" altLang="en-US" sz="900" dirty="0">
                <a:latin typeface="Meiryo UI" panose="020B0604030504040204" pitchFamily="50" charset="-128"/>
                <a:ea typeface="Meiryo UI" panose="020B0604030504040204" pitchFamily="50" charset="-128"/>
              </a:rPr>
              <a:t>this way, the refined abrasive grains can be used for the production of other products. Abrasive grains refined in this way are</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It is a microcrystalline </a:t>
            </a:r>
            <a:r>
              <a:rPr lang="ja-JP" altLang="en-US" sz="900" dirty="0">
                <a:latin typeface="Meiryo UI" panose="020B0604030504040204" pitchFamily="50" charset="-128"/>
                <a:ea typeface="Meiryo UI" panose="020B0604030504040204" pitchFamily="50" charset="-128"/>
              </a:rPr>
              <a:t>(submicron</a:t>
            </a:r>
            <a:r>
              <a:rPr lang="en-US" altLang="ja-JP" sz="900" dirty="0">
                <a:latin typeface="Meiryo UI" panose="020B0604030504040204" pitchFamily="50" charset="-128"/>
                <a:ea typeface="Meiryo UI" panose="020B0604030504040204" pitchFamily="50" charset="-128"/>
              </a:rPr>
              <a:t>) </a:t>
            </a:r>
            <a:r>
              <a:rPr lang="ja-JP" altLang="en-US" sz="900" dirty="0">
                <a:latin typeface="Meiryo UI" panose="020B0604030504040204" pitchFamily="50" charset="-128"/>
                <a:ea typeface="Meiryo UI" panose="020B0604030504040204" pitchFamily="50" charset="-128"/>
              </a:rPr>
              <a:t>ceramic body </a:t>
            </a:r>
            <a:r>
              <a:rPr lang="ja-JP" altLang="en-US" sz="900" dirty="0">
                <a:latin typeface="Meiryo UI" panose="020B0604030504040204" pitchFamily="50" charset="-128"/>
                <a:ea typeface="Meiryo UI" panose="020B0604030504040204" pitchFamily="50" charset="-128"/>
              </a:rPr>
              <a:t>with high </a:t>
            </a:r>
            <a:r>
              <a:rPr lang="en-US" altLang="ja-JP" sz="900" dirty="0">
                <a:latin typeface="Meiryo UI" panose="020B0604030504040204" pitchFamily="50" charset="-128"/>
                <a:ea typeface="Meiryo UI" panose="020B0604030504040204" pitchFamily="50" charset="-128"/>
              </a:rPr>
              <a:t>Al2O3 </a:t>
            </a:r>
            <a:r>
              <a:rPr lang="ja-JP" altLang="en-US" sz="900" dirty="0">
                <a:latin typeface="Meiryo UI" panose="020B0604030504040204" pitchFamily="50" charset="-128"/>
                <a:ea typeface="Meiryo UI" panose="020B0604030504040204" pitchFamily="50" charset="-128"/>
              </a:rPr>
              <a:t>purity.</a:t>
            </a:r>
            <a:r>
              <a:rPr lang="ja-JP" altLang="en-US" sz="900" dirty="0">
                <a:latin typeface="Meiryo UI" panose="020B0604030504040204" pitchFamily="50" charset="-128"/>
                <a:ea typeface="Meiryo UI" panose="020B0604030504040204" pitchFamily="50" charset="-128"/>
              </a:rPr>
              <a:t> One piece</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There are billions of particles in the </a:t>
            </a:r>
            <a:r>
              <a:rPr lang="ja-JP" altLang="en-US" sz="900" dirty="0" err="1">
                <a:latin typeface="Meiryo UI" panose="020B0604030504040204" pitchFamily="50" charset="-128"/>
                <a:ea typeface="Meiryo UI" panose="020B0604030504040204" pitchFamily="50" charset="-128"/>
              </a:rPr>
              <a:t>abrasive </a:t>
            </a:r>
            <a:r>
              <a:rPr lang="ja-JP" altLang="en-US" sz="900" dirty="0">
                <a:latin typeface="Meiryo UI" panose="020B0604030504040204" pitchFamily="50" charset="-128"/>
                <a:ea typeface="Meiryo UI" panose="020B0604030504040204" pitchFamily="50" charset="-128"/>
              </a:rPr>
              <a:t>grains </a:t>
            </a:r>
            <a:r>
              <a:rPr lang="ja-JP" altLang="en-US" sz="900" dirty="0" err="1">
                <a:latin typeface="Meiryo UI" panose="020B0604030504040204" pitchFamily="50" charset="-128"/>
                <a:ea typeface="Meiryo UI" panose="020B0604030504040204" pitchFamily="50" charset="-128"/>
              </a:rPr>
              <a:t>of</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The </a:t>
            </a:r>
            <a:r>
              <a:rPr lang="ja-JP" altLang="en-US" sz="900" dirty="0">
                <a:latin typeface="Meiryo UI" panose="020B0604030504040204" pitchFamily="50" charset="-128"/>
                <a:ea typeface="Meiryo UI" panose="020B0604030504040204" pitchFamily="50" charset="-128"/>
              </a:rPr>
              <a:t>result is a </a:t>
            </a:r>
            <a:r>
              <a:rPr lang="ja-JP" altLang="en-US" sz="900" dirty="0">
                <a:latin typeface="Meiryo UI" panose="020B0604030504040204" pitchFamily="50" charset="-128"/>
                <a:ea typeface="Meiryo UI" panose="020B0604030504040204" pitchFamily="50" charset="-128"/>
              </a:rPr>
              <a:t>unique crushability </a:t>
            </a:r>
            <a:r>
              <a:rPr lang="ja-JP" altLang="en-US" sz="900" dirty="0">
                <a:latin typeface="Meiryo UI" panose="020B0604030504040204" pitchFamily="50" charset="-128"/>
                <a:ea typeface="Meiryo UI" panose="020B0604030504040204" pitchFamily="50" charset="-128"/>
              </a:rPr>
              <a:t>(micro-crushing</a:t>
            </a:r>
            <a:r>
              <a:rPr lang="en-US" altLang="ja-JP" sz="900" dirty="0">
                <a:latin typeface="Meiryo UI" panose="020B0604030504040204" pitchFamily="50" charset="-128"/>
                <a:ea typeface="Meiryo UI" panose="020B0604030504040204" pitchFamily="50" charset="-128"/>
              </a:rPr>
              <a:t>).</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Unlike </a:t>
            </a:r>
            <a:r>
              <a:rPr lang="en-US" altLang="ja-JP" sz="900" dirty="0">
                <a:latin typeface="Meiryo UI" panose="020B0604030504040204" pitchFamily="50" charset="-128"/>
                <a:ea typeface="Meiryo UI" panose="020B0604030504040204" pitchFamily="50" charset="-128"/>
              </a:rPr>
              <a:t>WA</a:t>
            </a:r>
            <a:r>
              <a:rPr lang="ja-JP" altLang="en-US" sz="900" dirty="0">
                <a:latin typeface="Meiryo UI" panose="020B0604030504040204" pitchFamily="50" charset="-128"/>
                <a:ea typeface="Meiryo UI" panose="020B0604030504040204" pitchFamily="50" charset="-128"/>
              </a:rPr>
              <a:t>'s intergranular crushing and macro-crushing, micro-crushing provides a stable and sharp</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Ensure the state.</a:t>
            </a:r>
          </a:p>
        </p:txBody>
      </p:sp>
      <p:pic>
        <p:nvPicPr>
          <p:cNvPr id="26" name="Picture 5">
            <a:extLst>
              <a:ext uri="{FF2B5EF4-FFF2-40B4-BE49-F238E27FC236}">
                <a16:creationId xmlns:a16="http://schemas.microsoft.com/office/drawing/2014/main" id="{EB54D800-6F7A-42DC-8912-FDA159D1206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6174507" y="973597"/>
            <a:ext cx="1306058" cy="71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7" name="Gruppieren 78">
            <a:extLst>
              <a:ext uri="{FF2B5EF4-FFF2-40B4-BE49-F238E27FC236}">
                <a16:creationId xmlns:a16="http://schemas.microsoft.com/office/drawing/2014/main" id="{A368A045-78E1-4A5B-BD9F-FC90DA6A34B4}"/>
              </a:ext>
            </a:extLst>
          </p:cNvPr>
          <p:cNvGrpSpPr>
            <a:grpSpLocks/>
          </p:cNvGrpSpPr>
          <p:nvPr/>
        </p:nvGrpSpPr>
        <p:grpSpPr bwMode="auto">
          <a:xfrm>
            <a:off x="7644668" y="3013052"/>
            <a:ext cx="1401541" cy="841772"/>
            <a:chOff x="3786697" y="4366483"/>
            <a:chExt cx="1317201" cy="972071"/>
          </a:xfrm>
        </p:grpSpPr>
        <p:sp>
          <p:nvSpPr>
            <p:cNvPr id="28" name="Textfeld 61">
              <a:extLst>
                <a:ext uri="{FF2B5EF4-FFF2-40B4-BE49-F238E27FC236}">
                  <a16:creationId xmlns:a16="http://schemas.microsoft.com/office/drawing/2014/main" id="{FB0BBAE2-61B3-4AEF-B25C-EDAFB983DFDD}"/>
                </a:ext>
              </a:extLst>
            </p:cNvPr>
            <p:cNvSpPr txBox="1">
              <a:spLocks noChangeArrowheads="1"/>
            </p:cNvSpPr>
            <p:nvPr/>
          </p:nvSpPr>
          <p:spPr bwMode="auto">
            <a:xfrm>
              <a:off x="3786697" y="4366483"/>
              <a:ext cx="1317201" cy="972071"/>
            </a:xfrm>
            <a:prstGeom prst="rect">
              <a:avLst/>
            </a:prstGeom>
            <a:solidFill>
              <a:srgbClr val="969696">
                <a:alpha val="49803"/>
              </a:srgbClr>
            </a:solidFill>
            <a:ln w="9525">
              <a:solidFill>
                <a:schemeClr val="bg2"/>
              </a:solidFill>
              <a:miter lim="800000"/>
              <a:headEnd/>
              <a:tailEnd/>
            </a:ln>
          </p:spPr>
          <p:txBody>
            <a:bodyPr lIns="40500" anchor="ctr"/>
            <a:lstStyle>
              <a:lvl1pPr eaLnBrk="0" hangingPunct="0">
                <a:defRPr kumimoji="1" sz="1200" b="1">
                  <a:solidFill>
                    <a:schemeClr val="tx1"/>
                  </a:solidFill>
                  <a:latin typeface="ＭＳ Ｐゴシック" pitchFamily="50" charset="-128"/>
                  <a:ea typeface="ＭＳ Ｐゴシック" pitchFamily="50" charset="-128"/>
                </a:defRPr>
              </a:lvl1pPr>
              <a:lvl2pPr marL="742950" indent="-285750" eaLnBrk="0" hangingPunct="0">
                <a:defRPr kumimoji="1" sz="1200" b="1">
                  <a:solidFill>
                    <a:schemeClr val="tx1"/>
                  </a:solidFill>
                  <a:latin typeface="ＭＳ Ｐゴシック" pitchFamily="50" charset="-128"/>
                  <a:ea typeface="ＭＳ Ｐゴシック" pitchFamily="50" charset="-128"/>
                </a:defRPr>
              </a:lvl2pPr>
              <a:lvl3pPr marL="1143000" indent="-228600" eaLnBrk="0" hangingPunct="0">
                <a:defRPr kumimoji="1" sz="1200" b="1">
                  <a:solidFill>
                    <a:schemeClr val="tx1"/>
                  </a:solidFill>
                  <a:latin typeface="ＭＳ Ｐゴシック" pitchFamily="50" charset="-128"/>
                  <a:ea typeface="ＭＳ Ｐゴシック" pitchFamily="50" charset="-128"/>
                </a:defRPr>
              </a:lvl3pPr>
              <a:lvl4pPr marL="1600200" indent="-228600" eaLnBrk="0" hangingPunct="0">
                <a:defRPr kumimoji="1" sz="1200" b="1">
                  <a:solidFill>
                    <a:schemeClr val="tx1"/>
                  </a:solidFill>
                  <a:latin typeface="ＭＳ Ｐゴシック" pitchFamily="50" charset="-128"/>
                  <a:ea typeface="ＭＳ Ｐゴシック" pitchFamily="50" charset="-128"/>
                </a:defRPr>
              </a:lvl4pPr>
              <a:lvl5pPr marL="2057400" indent="-228600" eaLnBrk="0" hangingPunct="0">
                <a:defRPr kumimoji="1" sz="1200" b="1">
                  <a:solidFill>
                    <a:schemeClr val="tx1"/>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9pPr>
            </a:lstStyle>
            <a:p>
              <a:pPr algn="l" eaLnBrk="1" hangingPunct="1">
                <a:spcBef>
                  <a:spcPct val="20000"/>
                </a:spcBef>
              </a:pPr>
              <a:r>
                <a:rPr kumimoji="0" lang="ja-JP" altLang="en-US" sz="675" b="0" dirty="0">
                  <a:latin typeface="Meiryo UI" panose="020B0604030504040204" pitchFamily="50" charset="-128"/>
                  <a:ea typeface="Meiryo UI" panose="020B0604030504040204" pitchFamily="50" charset="-128"/>
                </a:rPr>
                <a:t>Grinding wheel flange</a:t>
              </a:r>
              <a:endParaRPr kumimoji="0" lang="de-CH" altLang="ja-JP" sz="675" b="0" dirty="0">
                <a:latin typeface="Meiryo UI" panose="020B0604030504040204" pitchFamily="50" charset="-128"/>
                <a:ea typeface="Meiryo UI" panose="020B0604030504040204" pitchFamily="50" charset="-128"/>
              </a:endParaRPr>
            </a:p>
          </p:txBody>
        </p:sp>
        <p:pic>
          <p:nvPicPr>
            <p:cNvPr id="29" name="Grafik 88" descr="Schleifscheibenflansch.jpg">
              <a:extLst>
                <a:ext uri="{FF2B5EF4-FFF2-40B4-BE49-F238E27FC236}">
                  <a16:creationId xmlns:a16="http://schemas.microsoft.com/office/drawing/2014/main" id="{0B30ED35-9478-4CF2-A7BA-4ED7F63191E6}"/>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372874" y="4539189"/>
              <a:ext cx="645027" cy="681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uppieren 77">
            <a:extLst>
              <a:ext uri="{FF2B5EF4-FFF2-40B4-BE49-F238E27FC236}">
                <a16:creationId xmlns:a16="http://schemas.microsoft.com/office/drawing/2014/main" id="{1F5BFB35-B2EC-4F2D-B86A-E03A05BD1754}"/>
              </a:ext>
            </a:extLst>
          </p:cNvPr>
          <p:cNvGrpSpPr>
            <a:grpSpLocks/>
          </p:cNvGrpSpPr>
          <p:nvPr/>
        </p:nvGrpSpPr>
        <p:grpSpPr bwMode="auto">
          <a:xfrm>
            <a:off x="7640128" y="4079548"/>
            <a:ext cx="1420853" cy="844153"/>
            <a:chOff x="3786697" y="5450161"/>
            <a:chExt cx="1332523" cy="972071"/>
          </a:xfrm>
        </p:grpSpPr>
        <p:sp>
          <p:nvSpPr>
            <p:cNvPr id="31" name="Textfeld 62">
              <a:extLst>
                <a:ext uri="{FF2B5EF4-FFF2-40B4-BE49-F238E27FC236}">
                  <a16:creationId xmlns:a16="http://schemas.microsoft.com/office/drawing/2014/main" id="{B270C8F7-F493-470F-A565-52CEE18811BA}"/>
                </a:ext>
              </a:extLst>
            </p:cNvPr>
            <p:cNvSpPr txBox="1">
              <a:spLocks noChangeArrowheads="1"/>
            </p:cNvSpPr>
            <p:nvPr/>
          </p:nvSpPr>
          <p:spPr bwMode="auto">
            <a:xfrm>
              <a:off x="3786697" y="5450161"/>
              <a:ext cx="1332523" cy="972071"/>
            </a:xfrm>
            <a:prstGeom prst="rect">
              <a:avLst/>
            </a:prstGeom>
            <a:solidFill>
              <a:srgbClr val="969696">
                <a:alpha val="49803"/>
              </a:srgbClr>
            </a:solidFill>
            <a:ln w="9525">
              <a:solidFill>
                <a:schemeClr val="bg2"/>
              </a:solidFill>
              <a:miter lim="800000"/>
              <a:headEnd/>
              <a:tailEnd/>
            </a:ln>
          </p:spPr>
          <p:txBody>
            <a:bodyPr lIns="40500" anchor="ctr"/>
            <a:lstStyle>
              <a:lvl1pPr eaLnBrk="0" hangingPunct="0">
                <a:defRPr kumimoji="1" sz="1200" b="1">
                  <a:solidFill>
                    <a:schemeClr val="tx1"/>
                  </a:solidFill>
                  <a:latin typeface="ＭＳ Ｐゴシック" pitchFamily="50" charset="-128"/>
                  <a:ea typeface="ＭＳ Ｐゴシック" pitchFamily="50" charset="-128"/>
                </a:defRPr>
              </a:lvl1pPr>
              <a:lvl2pPr marL="742950" indent="-285750" eaLnBrk="0" hangingPunct="0">
                <a:defRPr kumimoji="1" sz="1200" b="1">
                  <a:solidFill>
                    <a:schemeClr val="tx1"/>
                  </a:solidFill>
                  <a:latin typeface="ＭＳ Ｐゴシック" pitchFamily="50" charset="-128"/>
                  <a:ea typeface="ＭＳ Ｐゴシック" pitchFamily="50" charset="-128"/>
                </a:defRPr>
              </a:lvl2pPr>
              <a:lvl3pPr marL="1143000" indent="-228600" eaLnBrk="0" hangingPunct="0">
                <a:defRPr kumimoji="1" sz="1200" b="1">
                  <a:solidFill>
                    <a:schemeClr val="tx1"/>
                  </a:solidFill>
                  <a:latin typeface="ＭＳ Ｐゴシック" pitchFamily="50" charset="-128"/>
                  <a:ea typeface="ＭＳ Ｐゴシック" pitchFamily="50" charset="-128"/>
                </a:defRPr>
              </a:lvl3pPr>
              <a:lvl4pPr marL="1600200" indent="-228600" eaLnBrk="0" hangingPunct="0">
                <a:defRPr kumimoji="1" sz="1200" b="1">
                  <a:solidFill>
                    <a:schemeClr val="tx1"/>
                  </a:solidFill>
                  <a:latin typeface="ＭＳ Ｐゴシック" pitchFamily="50" charset="-128"/>
                  <a:ea typeface="ＭＳ Ｐゴシック" pitchFamily="50" charset="-128"/>
                </a:defRPr>
              </a:lvl4pPr>
              <a:lvl5pPr marL="2057400" indent="-228600" eaLnBrk="0" hangingPunct="0">
                <a:defRPr kumimoji="1" sz="1200" b="1">
                  <a:solidFill>
                    <a:schemeClr val="tx1"/>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9pPr>
            </a:lstStyle>
            <a:p>
              <a:pPr algn="l" eaLnBrk="1" hangingPunct="1">
                <a:spcBef>
                  <a:spcPct val="20000"/>
                </a:spcBef>
              </a:pPr>
              <a:r>
                <a:rPr kumimoji="0" lang="ja-JP" altLang="en-US" sz="675" b="0" dirty="0">
                  <a:latin typeface="Meiryo UI" panose="020B0604030504040204" pitchFamily="50" charset="-128"/>
                  <a:ea typeface="Meiryo UI" panose="020B0604030504040204" pitchFamily="50" charset="-128"/>
                </a:rPr>
                <a:t>With flange</a:t>
              </a:r>
            </a:p>
            <a:p>
              <a:pPr algn="l" eaLnBrk="1" hangingPunct="1">
                <a:spcBef>
                  <a:spcPct val="20000"/>
                </a:spcBef>
              </a:pPr>
              <a:r>
                <a:rPr kumimoji="0" lang="ja-JP" altLang="en-US" sz="675" b="0" dirty="0">
                  <a:latin typeface="Meiryo UI" panose="020B0604030504040204" pitchFamily="50" charset="-128"/>
                  <a:ea typeface="Meiryo UI" panose="020B0604030504040204" pitchFamily="50" charset="-128"/>
                </a:rPr>
                <a:t>Grinding wheels</a:t>
              </a:r>
              <a:endParaRPr kumimoji="0" lang="de-CH" altLang="ja-JP" sz="675" b="0" dirty="0">
                <a:latin typeface="Meiryo UI" panose="020B0604030504040204" pitchFamily="50" charset="-128"/>
                <a:ea typeface="Meiryo UI" panose="020B0604030504040204" pitchFamily="50" charset="-128"/>
              </a:endParaRPr>
            </a:p>
          </p:txBody>
        </p:sp>
        <p:pic>
          <p:nvPicPr>
            <p:cNvPr id="32" name="Grafik 89" descr="Schleifscheibe mit Flansch_heller.jpg">
              <a:extLst>
                <a:ext uri="{FF2B5EF4-FFF2-40B4-BE49-F238E27FC236}">
                  <a16:creationId xmlns:a16="http://schemas.microsoft.com/office/drawing/2014/main" id="{C63F8F45-8C73-4362-851A-41235F304C75}"/>
                </a:ext>
              </a:extLst>
            </p:cNvPr>
            <p:cNvPicPr>
              <a:picLocks noChangeAspect="1"/>
            </p:cNvPicPr>
            <p:nvPr/>
          </p:nvPicPr>
          <p:blipFill>
            <a:blip r:embed="rId6">
              <a:extLst>
                <a:ext uri="{28A0092B-C50C-407E-A947-70E740481C1C}">
                  <a14:useLocalDpi xmlns:a14="http://schemas.microsoft.com/office/drawing/2010/main"/>
                </a:ext>
              </a:extLst>
            </a:blip>
            <a:srcRect/>
            <a:stretch>
              <a:fillRect/>
            </a:stretch>
          </p:blipFill>
          <p:spPr bwMode="auto">
            <a:xfrm>
              <a:off x="4312505" y="5588601"/>
              <a:ext cx="748020" cy="762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 name="Gruppieren 79">
            <a:extLst>
              <a:ext uri="{FF2B5EF4-FFF2-40B4-BE49-F238E27FC236}">
                <a16:creationId xmlns:a16="http://schemas.microsoft.com/office/drawing/2014/main" id="{1EA61B9E-CF79-428E-8408-3197B9DEE952}"/>
              </a:ext>
            </a:extLst>
          </p:cNvPr>
          <p:cNvGrpSpPr>
            <a:grpSpLocks/>
          </p:cNvGrpSpPr>
          <p:nvPr/>
        </p:nvGrpSpPr>
        <p:grpSpPr bwMode="auto">
          <a:xfrm>
            <a:off x="7644668" y="1952356"/>
            <a:ext cx="1431415" cy="841772"/>
            <a:chOff x="3786696" y="3282804"/>
            <a:chExt cx="1332523" cy="972071"/>
          </a:xfrm>
        </p:grpSpPr>
        <p:sp>
          <p:nvSpPr>
            <p:cNvPr id="34" name="Textfeld 60">
              <a:extLst>
                <a:ext uri="{FF2B5EF4-FFF2-40B4-BE49-F238E27FC236}">
                  <a16:creationId xmlns:a16="http://schemas.microsoft.com/office/drawing/2014/main" id="{194DDB87-159F-42D1-923E-D8AE0CD01998}"/>
                </a:ext>
              </a:extLst>
            </p:cNvPr>
            <p:cNvSpPr txBox="1">
              <a:spLocks noChangeArrowheads="1"/>
            </p:cNvSpPr>
            <p:nvPr/>
          </p:nvSpPr>
          <p:spPr bwMode="auto">
            <a:xfrm>
              <a:off x="3786696" y="3282804"/>
              <a:ext cx="1332523" cy="972071"/>
            </a:xfrm>
            <a:prstGeom prst="rect">
              <a:avLst/>
            </a:prstGeom>
            <a:solidFill>
              <a:srgbClr val="969696">
                <a:alpha val="49803"/>
              </a:srgbClr>
            </a:solidFill>
            <a:ln w="9525">
              <a:solidFill>
                <a:schemeClr val="bg2"/>
              </a:solidFill>
              <a:miter lim="800000"/>
              <a:headEnd/>
              <a:tailEnd/>
            </a:ln>
          </p:spPr>
          <p:txBody>
            <a:bodyPr lIns="40500" anchor="ctr"/>
            <a:lstStyle>
              <a:lvl1pPr eaLnBrk="0" hangingPunct="0">
                <a:defRPr kumimoji="1" sz="1200" b="1">
                  <a:solidFill>
                    <a:schemeClr val="tx1"/>
                  </a:solidFill>
                  <a:latin typeface="ＭＳ Ｐゴシック" pitchFamily="50" charset="-128"/>
                  <a:ea typeface="ＭＳ Ｐゴシック" pitchFamily="50" charset="-128"/>
                </a:defRPr>
              </a:lvl1pPr>
              <a:lvl2pPr marL="742950" indent="-285750" eaLnBrk="0" hangingPunct="0">
                <a:defRPr kumimoji="1" sz="1200" b="1">
                  <a:solidFill>
                    <a:schemeClr val="tx1"/>
                  </a:solidFill>
                  <a:latin typeface="ＭＳ Ｐゴシック" pitchFamily="50" charset="-128"/>
                  <a:ea typeface="ＭＳ Ｐゴシック" pitchFamily="50" charset="-128"/>
                </a:defRPr>
              </a:lvl2pPr>
              <a:lvl3pPr marL="1143000" indent="-228600" eaLnBrk="0" hangingPunct="0">
                <a:defRPr kumimoji="1" sz="1200" b="1">
                  <a:solidFill>
                    <a:schemeClr val="tx1"/>
                  </a:solidFill>
                  <a:latin typeface="ＭＳ Ｐゴシック" pitchFamily="50" charset="-128"/>
                  <a:ea typeface="ＭＳ Ｐゴシック" pitchFamily="50" charset="-128"/>
                </a:defRPr>
              </a:lvl3pPr>
              <a:lvl4pPr marL="1600200" indent="-228600" eaLnBrk="0" hangingPunct="0">
                <a:defRPr kumimoji="1" sz="1200" b="1">
                  <a:solidFill>
                    <a:schemeClr val="tx1"/>
                  </a:solidFill>
                  <a:latin typeface="ＭＳ Ｐゴシック" pitchFamily="50" charset="-128"/>
                  <a:ea typeface="ＭＳ Ｐゴシック" pitchFamily="50" charset="-128"/>
                </a:defRPr>
              </a:lvl4pPr>
              <a:lvl5pPr marL="2057400" indent="-228600" eaLnBrk="0" hangingPunct="0">
                <a:defRPr kumimoji="1" sz="1200" b="1">
                  <a:solidFill>
                    <a:schemeClr val="tx1"/>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9pPr>
            </a:lstStyle>
            <a:p>
              <a:pPr algn="l" eaLnBrk="1" hangingPunct="1">
                <a:spcBef>
                  <a:spcPct val="20000"/>
                </a:spcBef>
              </a:pPr>
              <a:r>
                <a:rPr kumimoji="0" lang="ja-JP" altLang="en-US" sz="675" b="0" dirty="0">
                  <a:latin typeface="Meiryo UI" panose="020B0604030504040204" pitchFamily="50" charset="-128"/>
                  <a:ea typeface="Meiryo UI" panose="020B0604030504040204" pitchFamily="50" charset="-128"/>
                </a:rPr>
                <a:t>Grinding wheels</a:t>
              </a:r>
            </a:p>
            <a:p>
              <a:pPr algn="l" eaLnBrk="1" hangingPunct="1">
                <a:spcBef>
                  <a:spcPct val="20000"/>
                </a:spcBef>
              </a:pPr>
              <a:r>
                <a:rPr kumimoji="0" lang="ja-JP" altLang="en-US" sz="675" b="0" dirty="0">
                  <a:latin typeface="Meiryo UI" panose="020B0604030504040204" pitchFamily="50" charset="-128"/>
                  <a:ea typeface="Meiryo UI" panose="020B0604030504040204" pitchFamily="50" charset="-128"/>
                </a:rPr>
                <a:t>dressed up</a:t>
              </a:r>
              <a:endParaRPr kumimoji="0" lang="de-CH" altLang="ja-JP" sz="675" b="0" dirty="0">
                <a:latin typeface="Meiryo UI" panose="020B0604030504040204" pitchFamily="50" charset="-128"/>
                <a:ea typeface="Meiryo UI" panose="020B0604030504040204" pitchFamily="50" charset="-128"/>
              </a:endParaRPr>
            </a:p>
          </p:txBody>
        </p:sp>
        <p:pic>
          <p:nvPicPr>
            <p:cNvPr id="35" name="Grafik 90" descr="Schleifscheibe profiliert_heller.jpg">
              <a:extLst>
                <a:ext uri="{FF2B5EF4-FFF2-40B4-BE49-F238E27FC236}">
                  <a16:creationId xmlns:a16="http://schemas.microsoft.com/office/drawing/2014/main" id="{7CFB8049-B6C9-4CAE-897D-C7E64EB5E604}"/>
                </a:ext>
              </a:extLst>
            </p:cNvPr>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310394" y="3378698"/>
              <a:ext cx="741142" cy="747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 name="Gruppieren 76">
            <a:extLst>
              <a:ext uri="{FF2B5EF4-FFF2-40B4-BE49-F238E27FC236}">
                <a16:creationId xmlns:a16="http://schemas.microsoft.com/office/drawing/2014/main" id="{2EAEE8DD-5A54-4CC2-BC54-0C57D13574BD}"/>
              </a:ext>
            </a:extLst>
          </p:cNvPr>
          <p:cNvGrpSpPr>
            <a:grpSpLocks/>
          </p:cNvGrpSpPr>
          <p:nvPr/>
        </p:nvGrpSpPr>
        <p:grpSpPr bwMode="auto">
          <a:xfrm>
            <a:off x="7644669" y="922389"/>
            <a:ext cx="1401540" cy="844153"/>
            <a:chOff x="3786696" y="2199125"/>
            <a:chExt cx="1292770" cy="972071"/>
          </a:xfrm>
        </p:grpSpPr>
        <p:sp>
          <p:nvSpPr>
            <p:cNvPr id="37" name="Textfeld 59">
              <a:extLst>
                <a:ext uri="{FF2B5EF4-FFF2-40B4-BE49-F238E27FC236}">
                  <a16:creationId xmlns:a16="http://schemas.microsoft.com/office/drawing/2014/main" id="{14A48C22-CF5E-4413-99FA-F96BBC6082AC}"/>
                </a:ext>
              </a:extLst>
            </p:cNvPr>
            <p:cNvSpPr txBox="1">
              <a:spLocks noChangeArrowheads="1"/>
            </p:cNvSpPr>
            <p:nvPr/>
          </p:nvSpPr>
          <p:spPr bwMode="auto">
            <a:xfrm>
              <a:off x="3786696" y="2199125"/>
              <a:ext cx="1292770" cy="972071"/>
            </a:xfrm>
            <a:prstGeom prst="rect">
              <a:avLst/>
            </a:prstGeom>
            <a:solidFill>
              <a:srgbClr val="969696">
                <a:alpha val="49803"/>
              </a:srgbClr>
            </a:solidFill>
            <a:ln w="9525">
              <a:solidFill>
                <a:schemeClr val="bg2"/>
              </a:solidFill>
              <a:miter lim="800000"/>
              <a:headEnd/>
              <a:tailEnd/>
            </a:ln>
          </p:spPr>
          <p:txBody>
            <a:bodyPr lIns="40500" anchor="ctr"/>
            <a:lstStyle>
              <a:lvl1pPr eaLnBrk="0" hangingPunct="0">
                <a:defRPr kumimoji="1" sz="1200" b="1">
                  <a:solidFill>
                    <a:schemeClr val="tx1"/>
                  </a:solidFill>
                  <a:latin typeface="ＭＳ Ｐゴシック" pitchFamily="50" charset="-128"/>
                  <a:ea typeface="ＭＳ Ｐゴシック" pitchFamily="50" charset="-128"/>
                </a:defRPr>
              </a:lvl1pPr>
              <a:lvl2pPr marL="742950" indent="-285750" eaLnBrk="0" hangingPunct="0">
                <a:defRPr kumimoji="1" sz="1200" b="1">
                  <a:solidFill>
                    <a:schemeClr val="tx1"/>
                  </a:solidFill>
                  <a:latin typeface="ＭＳ Ｐゴシック" pitchFamily="50" charset="-128"/>
                  <a:ea typeface="ＭＳ Ｐゴシック" pitchFamily="50" charset="-128"/>
                </a:defRPr>
              </a:lvl2pPr>
              <a:lvl3pPr marL="1143000" indent="-228600" eaLnBrk="0" hangingPunct="0">
                <a:defRPr kumimoji="1" sz="1200" b="1">
                  <a:solidFill>
                    <a:schemeClr val="tx1"/>
                  </a:solidFill>
                  <a:latin typeface="ＭＳ Ｐゴシック" pitchFamily="50" charset="-128"/>
                  <a:ea typeface="ＭＳ Ｐゴシック" pitchFamily="50" charset="-128"/>
                </a:defRPr>
              </a:lvl3pPr>
              <a:lvl4pPr marL="1600200" indent="-228600" eaLnBrk="0" hangingPunct="0">
                <a:defRPr kumimoji="1" sz="1200" b="1">
                  <a:solidFill>
                    <a:schemeClr val="tx1"/>
                  </a:solidFill>
                  <a:latin typeface="ＭＳ Ｐゴシック" pitchFamily="50" charset="-128"/>
                  <a:ea typeface="ＭＳ Ｐゴシック" pitchFamily="50" charset="-128"/>
                </a:defRPr>
              </a:lvl4pPr>
              <a:lvl5pPr marL="2057400" indent="-228600" eaLnBrk="0" hangingPunct="0">
                <a:defRPr kumimoji="1" sz="1200" b="1">
                  <a:solidFill>
                    <a:schemeClr val="tx1"/>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9pPr>
            </a:lstStyle>
            <a:p>
              <a:pPr algn="l" eaLnBrk="1" hangingPunct="1">
                <a:spcBef>
                  <a:spcPct val="20000"/>
                </a:spcBef>
              </a:pPr>
              <a:r>
                <a:rPr kumimoji="0" lang="ja-JP" altLang="en-US" sz="675" b="0" dirty="0">
                  <a:latin typeface="Meiryo UI" panose="020B0604030504040204" pitchFamily="50" charset="-128"/>
                  <a:ea typeface="Meiryo UI" panose="020B0604030504040204" pitchFamily="50" charset="-128"/>
                </a:rPr>
                <a:t>Grinding wheels</a:t>
              </a:r>
            </a:p>
            <a:p>
              <a:pPr algn="l" eaLnBrk="1" hangingPunct="1">
                <a:spcBef>
                  <a:spcPct val="20000"/>
                </a:spcBef>
              </a:pPr>
              <a:r>
                <a:rPr kumimoji="0" lang="en-US" altLang="ja-JP" sz="675" b="0" dirty="0">
                  <a:latin typeface="Meiryo UI" panose="020B0604030504040204" pitchFamily="50" charset="-128"/>
                  <a:ea typeface="Meiryo UI" panose="020B0604030504040204" pitchFamily="50" charset="-128"/>
                </a:rPr>
                <a:t>(</a:t>
              </a:r>
              <a:r>
                <a:rPr kumimoji="0" lang="ja-JP" altLang="en-US" sz="675" b="0" dirty="0">
                  <a:latin typeface="Meiryo UI" panose="020B0604030504040204" pitchFamily="50" charset="-128"/>
                  <a:ea typeface="Meiryo UI" panose="020B0604030504040204" pitchFamily="50" charset="-128"/>
                </a:rPr>
                <a:t>Unprocessed</a:t>
              </a:r>
              <a:r>
                <a:rPr kumimoji="0" lang="en-US" altLang="ja-JP" sz="675" b="0" dirty="0">
                  <a:latin typeface="Arial" pitchFamily="34" charset="0"/>
                </a:rPr>
                <a:t>)</a:t>
              </a:r>
              <a:endParaRPr kumimoji="0" lang="de-CH" altLang="ja-JP" sz="675" b="0" dirty="0">
                <a:latin typeface="Arial" pitchFamily="34" charset="0"/>
              </a:endParaRPr>
            </a:p>
          </p:txBody>
        </p:sp>
        <p:pic>
          <p:nvPicPr>
            <p:cNvPr id="38" name="Grafik 91" descr="Schleifscheibe roh_heller.jpg">
              <a:extLst>
                <a:ext uri="{FF2B5EF4-FFF2-40B4-BE49-F238E27FC236}">
                  <a16:creationId xmlns:a16="http://schemas.microsoft.com/office/drawing/2014/main" id="{63D9EEE1-90E0-4053-B2F3-8D255B487D06}"/>
                </a:ext>
              </a:extLst>
            </p:cNvPr>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321495" y="2312879"/>
              <a:ext cx="684000" cy="700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 name="正方形/長方形 38">
            <a:extLst>
              <a:ext uri="{FF2B5EF4-FFF2-40B4-BE49-F238E27FC236}">
                <a16:creationId xmlns:a16="http://schemas.microsoft.com/office/drawing/2014/main" id="{87033DD3-AFB4-46E5-9AEB-FCB7BD98AA05}"/>
              </a:ext>
            </a:extLst>
          </p:cNvPr>
          <p:cNvSpPr/>
          <p:nvPr/>
        </p:nvSpPr>
        <p:spPr>
          <a:xfrm>
            <a:off x="1674572" y="2899433"/>
            <a:ext cx="1196983" cy="111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75" dirty="0">
                <a:solidFill>
                  <a:schemeClr val="tx1"/>
                </a:solidFill>
                <a:latin typeface="Meiryo UI" panose="020B0604030504040204" pitchFamily="50" charset="-128"/>
                <a:ea typeface="Meiryo UI" panose="020B0604030504040204" pitchFamily="50" charset="-128"/>
              </a:rPr>
              <a:t>X </a:t>
            </a:r>
            <a:r>
              <a:rPr kumimoji="1" lang="ja-JP" altLang="en-US" sz="675" dirty="0">
                <a:solidFill>
                  <a:schemeClr val="tx1"/>
                </a:solidFill>
                <a:latin typeface="Meiryo UI" panose="020B0604030504040204" pitchFamily="50" charset="-128"/>
                <a:ea typeface="Meiryo UI" panose="020B0604030504040204" pitchFamily="50" charset="-128"/>
              </a:rPr>
              <a:t>Radial </a:t>
            </a:r>
            <a:r>
              <a:rPr kumimoji="1" lang="ja-JP" altLang="en-US" sz="750" dirty="0">
                <a:solidFill>
                  <a:schemeClr val="tx1"/>
                </a:solidFill>
                <a:latin typeface="Meiryo UI" panose="020B0604030504040204" pitchFamily="50" charset="-128"/>
                <a:ea typeface="Meiryo UI" panose="020B0604030504040204" pitchFamily="50" charset="-128"/>
              </a:rPr>
              <a:t>infeed axis</a:t>
            </a:r>
            <a:endParaRPr kumimoji="1" lang="ja-JP" altLang="en-US" sz="675" dirty="0">
              <a:solidFill>
                <a:schemeClr val="tx1"/>
              </a:solidFill>
              <a:latin typeface="Meiryo UI" panose="020B0604030504040204" pitchFamily="50" charset="-128"/>
              <a:ea typeface="Meiryo UI" panose="020B0604030504040204" pitchFamily="50" charset="-128"/>
            </a:endParaRPr>
          </a:p>
        </p:txBody>
      </p:sp>
      <p:pic>
        <p:nvPicPr>
          <p:cNvPr id="40" name="Picture 5">
            <a:extLst>
              <a:ext uri="{FF2B5EF4-FFF2-40B4-BE49-F238E27FC236}">
                <a16:creationId xmlns:a16="http://schemas.microsoft.com/office/drawing/2014/main" id="{45083395-747D-4012-B427-6F8DC1300BCA}"/>
              </a:ext>
            </a:extLst>
          </p:cNvPr>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6204555" y="1960378"/>
            <a:ext cx="1276010" cy="8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 name="Picture 5">
            <a:extLst>
              <a:ext uri="{FF2B5EF4-FFF2-40B4-BE49-F238E27FC236}">
                <a16:creationId xmlns:a16="http://schemas.microsoft.com/office/drawing/2014/main" id="{D48A0D3C-4B8D-46F5-88A7-B0582BD627FA}"/>
              </a:ext>
            </a:extLst>
          </p:cNvPr>
          <p:cNvPicPr>
            <a:picLocks noChangeAspect="1" noChangeArrowheads="1"/>
          </p:cNvPicPr>
          <p:nvPr/>
        </p:nvPicPr>
        <p:blipFill rotWithShape="1">
          <a:blip r:embed="rId10" cstate="screen">
            <a:extLst>
              <a:ext uri="{28A0092B-C50C-407E-A947-70E740481C1C}">
                <a14:useLocalDpi xmlns:a14="http://schemas.microsoft.com/office/drawing/2010/main"/>
              </a:ext>
            </a:extLst>
          </a:blip>
          <a:srcRect/>
          <a:stretch/>
        </p:blipFill>
        <p:spPr bwMode="auto">
          <a:xfrm>
            <a:off x="6206304" y="3037624"/>
            <a:ext cx="1278608" cy="75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2" name="Picture 5">
            <a:extLst>
              <a:ext uri="{FF2B5EF4-FFF2-40B4-BE49-F238E27FC236}">
                <a16:creationId xmlns:a16="http://schemas.microsoft.com/office/drawing/2014/main" id="{B87B6919-9D52-4447-ABC9-AAA9E89C8447}"/>
              </a:ext>
            </a:extLst>
          </p:cNvPr>
          <p:cNvPicPr>
            <a:picLocks noChangeAspect="1" noChangeArrowheads="1"/>
          </p:cNvPicPr>
          <p:nvPr/>
        </p:nvPicPr>
        <p:blipFill rotWithShape="1">
          <a:blip r:embed="rId11" cstate="screen">
            <a:extLst>
              <a:ext uri="{28A0092B-C50C-407E-A947-70E740481C1C}">
                <a14:useLocalDpi xmlns:a14="http://schemas.microsoft.com/office/drawing/2010/main"/>
              </a:ext>
            </a:extLst>
          </a:blip>
          <a:srcRect/>
          <a:stretch/>
        </p:blipFill>
        <p:spPr bwMode="auto">
          <a:xfrm>
            <a:off x="6229333" y="4090840"/>
            <a:ext cx="1219829" cy="758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5" name="Rectangle 80">
            <a:extLst>
              <a:ext uri="{FF2B5EF4-FFF2-40B4-BE49-F238E27FC236}">
                <a16:creationId xmlns:a16="http://schemas.microsoft.com/office/drawing/2014/main" id="{9D02409E-AA4B-431D-873E-CE3FE8F3457C}"/>
              </a:ext>
            </a:extLst>
          </p:cNvPr>
          <p:cNvSpPr>
            <a:spLocks noChangeArrowheads="1"/>
          </p:cNvSpPr>
          <p:nvPr/>
        </p:nvSpPr>
        <p:spPr bwMode="auto">
          <a:xfrm>
            <a:off x="3826458" y="454569"/>
            <a:ext cx="126188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1050" b="1" dirty="0">
                <a:latin typeface="Meiryo UI" panose="020B0604030504040204" pitchFamily="50" charset="-128"/>
                <a:ea typeface="Meiryo UI" panose="020B0604030504040204" pitchFamily="50" charset="-128"/>
              </a:rPr>
              <a:t>(3</a:t>
            </a:r>
            <a:r>
              <a:rPr lang="en-US" altLang="ja-JP" sz="1050" b="1" dirty="0">
                <a:latin typeface="Meiryo UI" panose="020B0604030504040204" pitchFamily="50" charset="-128"/>
                <a:ea typeface="Meiryo UI" panose="020B0604030504040204" pitchFamily="50" charset="-128"/>
              </a:rPr>
              <a:t>) </a:t>
            </a:r>
            <a:r>
              <a:rPr lang="ja-JP" altLang="en-US" sz="1050" b="1" dirty="0">
                <a:latin typeface="Meiryo UI" panose="020B0604030504040204" pitchFamily="50" charset="-128"/>
                <a:ea typeface="Meiryo UI" panose="020B0604030504040204" pitchFamily="50" charset="-128"/>
              </a:rPr>
              <a:t>Tooth phase alignment</a:t>
            </a:r>
          </a:p>
        </p:txBody>
      </p:sp>
      <p:pic>
        <p:nvPicPr>
          <p:cNvPr id="46" name="Grafik 2" descr="003915_kl.jpg">
            <a:extLst>
              <a:ext uri="{FF2B5EF4-FFF2-40B4-BE49-F238E27FC236}">
                <a16:creationId xmlns:a16="http://schemas.microsoft.com/office/drawing/2014/main" id="{F09B668F-060E-47EC-AC0A-FB725CAC724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3981065" y="745337"/>
            <a:ext cx="1101983" cy="1525999"/>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pic>
      <p:pic>
        <p:nvPicPr>
          <p:cNvPr id="47" name="Picture 5">
            <a:extLst>
              <a:ext uri="{FF2B5EF4-FFF2-40B4-BE49-F238E27FC236}">
                <a16:creationId xmlns:a16="http://schemas.microsoft.com/office/drawing/2014/main" id="{B23D3015-32EF-4168-825D-11C9525D9568}"/>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5191046" y="525518"/>
            <a:ext cx="921195" cy="19756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8" name="円弧 47">
            <a:extLst>
              <a:ext uri="{FF2B5EF4-FFF2-40B4-BE49-F238E27FC236}">
                <a16:creationId xmlns:a16="http://schemas.microsoft.com/office/drawing/2014/main" id="{33219614-2286-42DA-8624-6F38E1992440}"/>
              </a:ext>
            </a:extLst>
          </p:cNvPr>
          <p:cNvSpPr/>
          <p:nvPr/>
        </p:nvSpPr>
        <p:spPr>
          <a:xfrm>
            <a:off x="5467241" y="915237"/>
            <a:ext cx="413848" cy="255449"/>
          </a:xfrm>
          <a:prstGeom prst="arc">
            <a:avLst>
              <a:gd name="adj1" fmla="val 10870676"/>
              <a:gd name="adj2" fmla="val 21455105"/>
            </a:avLst>
          </a:prstGeom>
          <a:ln w="349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cxnSp>
        <p:nvCxnSpPr>
          <p:cNvPr id="49" name="直線矢印コネクタ 48">
            <a:extLst>
              <a:ext uri="{FF2B5EF4-FFF2-40B4-BE49-F238E27FC236}">
                <a16:creationId xmlns:a16="http://schemas.microsoft.com/office/drawing/2014/main" id="{1B5B1CE6-80B1-4158-9751-E291B034A75D}"/>
              </a:ext>
            </a:extLst>
          </p:cNvPr>
          <p:cNvCxnSpPr>
            <a:cxnSpLocks/>
          </p:cNvCxnSpPr>
          <p:nvPr/>
        </p:nvCxnSpPr>
        <p:spPr>
          <a:xfrm>
            <a:off x="5681230" y="470404"/>
            <a:ext cx="0" cy="292725"/>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3DD203A-0257-4CA4-9100-17A65971E6D8}"/>
              </a:ext>
            </a:extLst>
          </p:cNvPr>
          <p:cNvCxnSpPr>
            <a:cxnSpLocks/>
          </p:cNvCxnSpPr>
          <p:nvPr/>
        </p:nvCxnSpPr>
        <p:spPr>
          <a:xfrm>
            <a:off x="5690739" y="1245664"/>
            <a:ext cx="16991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A4AAA3DF-F5F6-4864-9651-7F2C0D6DC9EB}"/>
              </a:ext>
            </a:extLst>
          </p:cNvPr>
          <p:cNvCxnSpPr>
            <a:cxnSpLocks/>
          </p:cNvCxnSpPr>
          <p:nvPr/>
        </p:nvCxnSpPr>
        <p:spPr>
          <a:xfrm flipH="1">
            <a:off x="5479113" y="1624608"/>
            <a:ext cx="16040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601FC882-5226-4E34-85C4-83DD85560BAC}"/>
              </a:ext>
            </a:extLst>
          </p:cNvPr>
          <p:cNvCxnSpPr>
            <a:cxnSpLocks/>
          </p:cNvCxnSpPr>
          <p:nvPr/>
        </p:nvCxnSpPr>
        <p:spPr>
          <a:xfrm>
            <a:off x="5690739" y="1975403"/>
            <a:ext cx="16991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137FDBE9-F885-4D30-99D3-D4DBC955FB47}"/>
              </a:ext>
            </a:extLst>
          </p:cNvPr>
          <p:cNvCxnSpPr>
            <a:cxnSpLocks/>
          </p:cNvCxnSpPr>
          <p:nvPr/>
        </p:nvCxnSpPr>
        <p:spPr>
          <a:xfrm>
            <a:off x="5681230" y="2101900"/>
            <a:ext cx="0" cy="2028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四角形: 角を丸くする 53">
            <a:extLst>
              <a:ext uri="{FF2B5EF4-FFF2-40B4-BE49-F238E27FC236}">
                <a16:creationId xmlns:a16="http://schemas.microsoft.com/office/drawing/2014/main" id="{8BD51E27-CB09-4065-9794-86000C0F2040}"/>
              </a:ext>
            </a:extLst>
          </p:cNvPr>
          <p:cNvSpPr/>
          <p:nvPr/>
        </p:nvSpPr>
        <p:spPr>
          <a:xfrm>
            <a:off x="4390644" y="1245664"/>
            <a:ext cx="608996" cy="4762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2899072667"/>
      </p:ext>
    </p:extLst>
  </p:cSld>
  <p:clrMapOvr>
    <a:masterClrMapping/>
  </p:clrMapOvr>
</p:sld>
</file>

<file path=ppt/slides/slide1818.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2007243"/>
      </p:ext>
    </p:extLst>
  </p:cSld>
  <p:clrMapOvr>
    <a:masterClrMapping/>
  </p:clrMapOvr>
</p:sld>
</file>

<file path=ppt/slides/slide1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rgbClr val="F4F9FD"/>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3296CD-A63C-4D4F-AAD6-347B6E792551}"/>
              </a:ext>
            </a:extLst>
          </p:cNvPr>
          <p:cNvSpPr txBox="1"/>
          <p:nvPr/>
        </p:nvSpPr>
        <p:spPr>
          <a:xfrm>
            <a:off x="289301" y="2779889"/>
            <a:ext cx="6222794" cy="461665"/>
          </a:xfrm>
          <a:prstGeom prst="rect">
            <a:avLst/>
          </a:prstGeom>
          <a:noFill/>
        </p:spPr>
        <p:txBody>
          <a:bodyPr wrap="none" rtlCol="0">
            <a:spAutoFit/>
          </a:bodyPr>
          <a:lstStyle/>
          <a:p>
            <a:r>
              <a:rPr lang="de-DE" sz="2400" noProof="1">
                <a:solidFill>
                  <a:srgbClr val="0F2B46"/>
                </a:solidFill>
                <a:latin typeface="Helvetica" pitchFamily="2" charset="0"/>
              </a:rPr>
              <a:t>Subscribe to DeepL Pro to edit this document.</a:t>
            </a:r>
          </a:p>
        </p:txBody>
      </p:sp>
      <p:sp>
        <p:nvSpPr>
          <p:cNvPr id="8" name="TextBox 7">
            <a:extLst>
              <a:ext uri="{FF2B5EF4-FFF2-40B4-BE49-F238E27FC236}">
                <a16:creationId xmlns:a16="http://schemas.microsoft.com/office/drawing/2014/main" id="{1DDA699B-AA79-2E42-83E3-ACBDD53F87D8}"/>
              </a:ext>
            </a:extLst>
          </p:cNvPr>
          <p:cNvSpPr txBox="1"/>
          <p:nvPr/>
        </p:nvSpPr>
        <p:spPr>
          <a:xfrm>
            <a:off x="289301" y="3241554"/>
            <a:ext cx="4887235" cy="369332"/>
          </a:xfrm>
          <a:prstGeom prst="rect">
            <a:avLst/>
          </a:prstGeom>
          <a:noFill/>
        </p:spPr>
        <p:txBody>
          <a:bodyPr wrap="none" rtlCol="0">
            <a:spAutoFit/>
          </a:bodyPr>
          <a:lstStyle/>
          <a:p>
            <a:r>
              <a:rPr lang="de-DE" noProof="1">
                <a:solidFill>
                  <a:srgbClr val="0F2B46"/>
                </a:solidFill>
                <a:latin typeface="Helvetica" pitchFamily="2" charset="0"/>
              </a:rPr>
              <a:t>Visit </a:t>
            </a:r>
            <a:r>
              <a:rPr lang="de-DE" noProof="1">
                <a:solidFill>
                  <a:srgbClr val="006494"/>
                </a:solidFill>
                <a:latin typeface="Helvetica" pitchFamily="2" charset="0"/>
                <a:hlinkClick r:id="R9f00787961e145e7"/>
              </a:rPr>
              <a:t>www.DeepL.com/pro</a:t>
            </a:r>
            <a:r>
              <a:rPr lang="de-DE" noProof="1">
                <a:solidFill>
                  <a:srgbClr val="0F2B46"/>
                </a:solidFill>
                <a:latin typeface="Helvetica" pitchFamily="2" charset="0"/>
              </a:rPr>
              <a:t> for more information.</a:t>
            </a:r>
          </a:p>
        </p:txBody>
      </p:sp>
      <p:pic>
        <p:nvPicPr>
          <p:cNvPr id="3" name="Picture 2">
            <a:extLst>
              <a:ext uri="{FF2B5EF4-FFF2-40B4-BE49-F238E27FC236}">
                <a16:creationId xmlns:a16="http://schemas.microsoft.com/office/drawing/2014/main" id="{91465485-E747-EF46-84F2-5C5CB0F90C9B}"/>
              </a:ext>
            </a:extLst>
          </p:cNvPr>
          <p:cNvPicPr>
            <a:picLocks noChangeAspect="1"/>
          </p:cNvPicPr>
          <p:nvPr/>
        </p:nvPicPr>
        <p:blipFill>
          <a:blip r:embed="R6d1bde291ebb4737"/>
          <a:stretch>
            <a:fillRect/>
          </a:stretch>
        </p:blipFill>
        <p:spPr>
          <a:xfrm>
            <a:off x="400512" y="1215557"/>
            <a:ext cx="2616200" cy="889000"/>
          </a:xfrm>
          <a:prstGeom prst="rect">
            <a:avLst/>
          </a:prstGeom>
        </p:spPr>
      </p:pic>
    </p:spTree>
    <p:extLst>
      <p:ext uri="{BB962C8B-B14F-4D97-AF65-F5344CB8AC3E}">
        <p14:creationId xmlns:p14="http://schemas.microsoft.com/office/powerpoint/2010/main" val="1412364504"/>
      </p:ext>
    </p:extLst>
  </p:cSld>
  <p:clrMapOvr>
    <a:masterClrMapping/>
  </p:clrMapOvr>
</p:sld>
</file>

<file path=ppt/slides/slide210.xml><?xml version="1.0" encoding="utf-8"?>
<p:sld xmlns:a16="http://schemas.microsoft.com/office/drawing/2014/main" xmlns:p14="http://schemas.microsoft.com/office/powerpoint/2010/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Gears are </a:t>
            </a:r>
            <a:r>
              <a:rPr kumimoji="1" lang="ja-JP" altLang="en-US" dirty="0" err="1"/>
              <a:t>the </a:t>
            </a:r>
            <a:r>
              <a:rPr kumimoji="1" lang="ja-JP" altLang="en-US" dirty="0"/>
              <a:t/>
            </a:r>
            <a:endParaRPr kumimoji="1" lang="ja-JP" altLang="en-US" dirty="0"/>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2</a:t>
            </a:fld>
            <a:endParaRPr kumimoji="1" lang="ja-JP" altLang="en-US" dirty="0"/>
          </a:p>
        </p:txBody>
      </p:sp>
      <p:graphicFrame>
        <p:nvGraphicFramePr>
          <p:cNvPr id="6" name="表 5">
            <a:extLst>
              <a:ext uri="{FF2B5EF4-FFF2-40B4-BE49-F238E27FC236}">
                <a16:creationId xmlns:a16="http://schemas.microsoft.com/office/drawing/2014/main" id="{2A3D19FA-5534-424A-82FE-E06AA7792308}"/>
              </a:ext>
            </a:extLst>
          </p:cNvPr>
          <p:cNvGraphicFramePr>
            <a:graphicFrameLocks noGrp="1"/>
          </p:cNvGraphicFramePr>
          <p:nvPr>
            <p:extLst>
              <p:ext uri="{D42A27DB-BD31-4B8C-83A1-F6EECF244321}">
                <p14:modId xmlns:p14="http://schemas.microsoft.com/office/powerpoint/2010/main" val="587200227"/>
              </p:ext>
            </p:extLst>
          </p:nvPr>
        </p:nvGraphicFramePr>
        <p:xfrm>
          <a:off x="18332" y="516902"/>
          <a:ext cx="9108000" cy="4644000"/>
        </p:xfrm>
        <a:graphic>
          <a:graphicData uri="http://schemas.openxmlformats.org/drawingml/2006/table">
            <a:tbl>
              <a:tblPr firstRow="1" bandRow="1">
                <a:tableStyleId>{5C22544A-7EE6-4342-B048-85BDC9FD1C3A}</a:tableStyleId>
              </a:tblPr>
              <a:tblGrid>
                <a:gridCol w="3528000">
                  <a:extLst>
                    <a:ext uri="{9D8B030D-6E8A-4147-A177-3AD203B41FA5}">
                      <a16:colId xmlns:a16="http://schemas.microsoft.com/office/drawing/2014/main" val="326067579"/>
                    </a:ext>
                  </a:extLst>
                </a:gridCol>
                <a:gridCol w="3024000">
                  <a:extLst>
                    <a:ext uri="{9D8B030D-6E8A-4147-A177-3AD203B41FA5}">
                      <a16:colId xmlns:a16="http://schemas.microsoft.com/office/drawing/2014/main" val="665163871"/>
                    </a:ext>
                  </a:extLst>
                </a:gridCol>
                <a:gridCol w="2556000">
                  <a:extLst>
                    <a:ext uri="{9D8B030D-6E8A-4147-A177-3AD203B41FA5}">
                      <a16:colId xmlns:a16="http://schemas.microsoft.com/office/drawing/2014/main" val="3821014222"/>
                    </a:ext>
                  </a:extLst>
                </a:gridCol>
              </a:tblGrid>
              <a:tr h="2304000">
                <a:tc>
                  <a:txBody>
                    <a:bodyPr/>
                    <a:lstStyle/>
                    <a:p>
                      <a:endParaRPr kumimoji="1" lang="ja-JP" altLang="en-US"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1326054"/>
                  </a:ext>
                </a:extLst>
              </a:tr>
              <a:tr h="2340000">
                <a:tc>
                  <a:txBody>
                    <a:bodyPr/>
                    <a:lstStyle/>
                    <a:p>
                      <a:endParaRPr kumimoji="1" lang="ja-JP" altLang="en-US"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4914727"/>
                  </a:ext>
                </a:extLst>
              </a:tr>
            </a:tbl>
          </a:graphicData>
        </a:graphic>
      </p:graphicFrame>
      <p:pic>
        <p:nvPicPr>
          <p:cNvPr id="7" name="Picture 3">
            <a:extLst>
              <a:ext uri="{FF2B5EF4-FFF2-40B4-BE49-F238E27FC236}">
                <a16:creationId xmlns:a16="http://schemas.microsoft.com/office/drawing/2014/main" id="{D973C73B-0666-4D7F-8A07-8E3932EE84F1}"/>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8077" y="702289"/>
            <a:ext cx="3323402" cy="2013980"/>
          </a:xfrm>
          <a:prstGeom prst="rect">
            <a:avLst/>
          </a:prstGeom>
          <a:noFill/>
          <a:ln>
            <a:noFill/>
          </a:ln>
        </p:spPr>
      </p:pic>
      <p:pic>
        <p:nvPicPr>
          <p:cNvPr id="8" name="Picture 2">
            <a:extLst>
              <a:ext uri="{FF2B5EF4-FFF2-40B4-BE49-F238E27FC236}">
                <a16:creationId xmlns:a16="http://schemas.microsoft.com/office/drawing/2014/main" id="{BD5BD21A-B4DB-4635-8D9B-349D7CF49EF3}"/>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074" y="3068733"/>
            <a:ext cx="2509547" cy="1520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a:extLst>
              <a:ext uri="{FF2B5EF4-FFF2-40B4-BE49-F238E27FC236}">
                <a16:creationId xmlns:a16="http://schemas.microsoft.com/office/drawing/2014/main" id="{1B36E821-3048-4583-BF89-EDDE58DEE3C6}"/>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656665" y="785335"/>
            <a:ext cx="2747657" cy="1529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a:extLst>
              <a:ext uri="{FF2B5EF4-FFF2-40B4-BE49-F238E27FC236}">
                <a16:creationId xmlns:a16="http://schemas.microsoft.com/office/drawing/2014/main" id="{9E008A5E-CFA7-4144-AC52-6AE56722AAF5}"/>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640792" y="3068733"/>
            <a:ext cx="2920513" cy="1743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a:extLst>
              <a:ext uri="{FF2B5EF4-FFF2-40B4-BE49-F238E27FC236}">
                <a16:creationId xmlns:a16="http://schemas.microsoft.com/office/drawing/2014/main" id="{EBAB25B6-D588-4C1E-B543-94692DE79B44}"/>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578872" y="785335"/>
            <a:ext cx="2511895" cy="1636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テキスト ボックス 11">
            <a:extLst>
              <a:ext uri="{FF2B5EF4-FFF2-40B4-BE49-F238E27FC236}">
                <a16:creationId xmlns:a16="http://schemas.microsoft.com/office/drawing/2014/main" id="{CF7DB60F-75E7-4FF1-9C36-1008F9B59A06}"/>
              </a:ext>
            </a:extLst>
          </p:cNvPr>
          <p:cNvSpPr txBox="1"/>
          <p:nvPr/>
        </p:nvSpPr>
        <p:spPr>
          <a:xfrm>
            <a:off x="0" y="474314"/>
            <a:ext cx="1233030"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Transmission of rotational motion</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8526452B-09EC-426F-A8FE-918DF0504A11}"/>
              </a:ext>
            </a:extLst>
          </p:cNvPr>
          <p:cNvSpPr txBox="1"/>
          <p:nvPr/>
        </p:nvSpPr>
        <p:spPr>
          <a:xfrm>
            <a:off x="17668" y="2793040"/>
            <a:ext cx="1253869"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What gears need.</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293F6BEF-C6C0-4EA7-87BC-4639492ABE31}"/>
              </a:ext>
            </a:extLst>
          </p:cNvPr>
          <p:cNvSpPr txBox="1"/>
          <p:nvPr/>
        </p:nvSpPr>
        <p:spPr>
          <a:xfrm>
            <a:off x="3649011" y="474314"/>
            <a:ext cx="1709672"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What is an involute curve?</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09EFE439-F6A4-41F9-817A-E6E997D66AFC}"/>
              </a:ext>
            </a:extLst>
          </p:cNvPr>
          <p:cNvSpPr txBox="1"/>
          <p:nvPr/>
        </p:nvSpPr>
        <p:spPr>
          <a:xfrm>
            <a:off x="3500820" y="2806429"/>
            <a:ext cx="2332690"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Meshing of two involute curves</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6" name="Picture 2">
            <a:extLst>
              <a:ext uri="{FF2B5EF4-FFF2-40B4-BE49-F238E27FC236}">
                <a16:creationId xmlns:a16="http://schemas.microsoft.com/office/drawing/2014/main" id="{59B9863F-362F-4554-8630-605DC7492BC1}"/>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6665939" y="3175536"/>
            <a:ext cx="2410336" cy="1572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四角形: 角を丸くする 16">
            <a:extLst>
              <a:ext uri="{FF2B5EF4-FFF2-40B4-BE49-F238E27FC236}">
                <a16:creationId xmlns:a16="http://schemas.microsoft.com/office/drawing/2014/main" id="{AB3CF07A-DA29-4ACB-8956-B6852D997EC4}"/>
              </a:ext>
            </a:extLst>
          </p:cNvPr>
          <p:cNvSpPr/>
          <p:nvPr/>
        </p:nvSpPr>
        <p:spPr>
          <a:xfrm>
            <a:off x="1634123" y="2245267"/>
            <a:ext cx="1728192" cy="30453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C288567F-2BF4-4246-B7BC-25416FC761D2}"/>
              </a:ext>
            </a:extLst>
          </p:cNvPr>
          <p:cNvSpPr txBox="1"/>
          <p:nvPr/>
        </p:nvSpPr>
        <p:spPr>
          <a:xfrm>
            <a:off x="6623477" y="479081"/>
            <a:ext cx="1157689"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Gear Meshing</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矢印: 下 18">
            <a:extLst>
              <a:ext uri="{FF2B5EF4-FFF2-40B4-BE49-F238E27FC236}">
                <a16:creationId xmlns:a16="http://schemas.microsoft.com/office/drawing/2014/main" id="{6D2A5ECE-D0A3-4FAB-BAD6-2D851B5668E8}"/>
              </a:ext>
            </a:extLst>
          </p:cNvPr>
          <p:cNvSpPr/>
          <p:nvPr/>
        </p:nvSpPr>
        <p:spPr>
          <a:xfrm>
            <a:off x="1853019" y="2656387"/>
            <a:ext cx="439960" cy="21308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1F6D0E2B-0BB5-4049-82E0-D3AE0FF6B7B1}"/>
              </a:ext>
            </a:extLst>
          </p:cNvPr>
          <p:cNvSpPr/>
          <p:nvPr/>
        </p:nvSpPr>
        <p:spPr>
          <a:xfrm>
            <a:off x="1646580" y="4216308"/>
            <a:ext cx="1102387" cy="4514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図形 20">
            <a:extLst>
              <a:ext uri="{FF2B5EF4-FFF2-40B4-BE49-F238E27FC236}">
                <a16:creationId xmlns:a16="http://schemas.microsoft.com/office/drawing/2014/main" id="{07EABE73-D521-4634-B14A-F4E14E6AF4EF}"/>
              </a:ext>
            </a:extLst>
          </p:cNvPr>
          <p:cNvSpPr/>
          <p:nvPr/>
        </p:nvSpPr>
        <p:spPr>
          <a:xfrm>
            <a:off x="2754703" y="595600"/>
            <a:ext cx="978388" cy="3845611"/>
          </a:xfrm>
          <a:custGeom>
            <a:avLst/>
            <a:gdLst>
              <a:gd name="connsiteX0" fmla="*/ 0 w 510988"/>
              <a:gd name="connsiteY0" fmla="*/ 5513294 h 5513294"/>
              <a:gd name="connsiteX1" fmla="*/ 403411 w 510988"/>
              <a:gd name="connsiteY1" fmla="*/ 5513294 h 5513294"/>
              <a:gd name="connsiteX2" fmla="*/ 403411 w 510988"/>
              <a:gd name="connsiteY2" fmla="*/ 0 h 5513294"/>
              <a:gd name="connsiteX3" fmla="*/ 510988 w 510988"/>
              <a:gd name="connsiteY3" fmla="*/ 13447 h 5513294"/>
              <a:gd name="connsiteX0" fmla="*/ 0 w 502522"/>
              <a:gd name="connsiteY0" fmla="*/ 5516781 h 5516781"/>
              <a:gd name="connsiteX1" fmla="*/ 403411 w 502522"/>
              <a:gd name="connsiteY1" fmla="*/ 5516781 h 5516781"/>
              <a:gd name="connsiteX2" fmla="*/ 403411 w 502522"/>
              <a:gd name="connsiteY2" fmla="*/ 3487 h 5516781"/>
              <a:gd name="connsiteX3" fmla="*/ 502522 w 502522"/>
              <a:gd name="connsiteY3" fmla="*/ 0 h 5516781"/>
              <a:gd name="connsiteX0" fmla="*/ 0 w 510988"/>
              <a:gd name="connsiteY0" fmla="*/ 5513294 h 5513294"/>
              <a:gd name="connsiteX1" fmla="*/ 403411 w 510988"/>
              <a:gd name="connsiteY1" fmla="*/ 5513294 h 5513294"/>
              <a:gd name="connsiteX2" fmla="*/ 403411 w 510988"/>
              <a:gd name="connsiteY2" fmla="*/ 0 h 5513294"/>
              <a:gd name="connsiteX3" fmla="*/ 510988 w 510988"/>
              <a:gd name="connsiteY3" fmla="*/ 4980 h 5513294"/>
              <a:gd name="connsiteX0" fmla="*/ 0 w 553321"/>
              <a:gd name="connsiteY0" fmla="*/ 5513294 h 5513294"/>
              <a:gd name="connsiteX1" fmla="*/ 403411 w 553321"/>
              <a:gd name="connsiteY1" fmla="*/ 5513294 h 5513294"/>
              <a:gd name="connsiteX2" fmla="*/ 403411 w 553321"/>
              <a:gd name="connsiteY2" fmla="*/ 0 h 5513294"/>
              <a:gd name="connsiteX3" fmla="*/ 553321 w 553321"/>
              <a:gd name="connsiteY3" fmla="*/ 4980 h 5513294"/>
              <a:gd name="connsiteX0" fmla="*/ 0 w 549088"/>
              <a:gd name="connsiteY0" fmla="*/ 5513294 h 5513294"/>
              <a:gd name="connsiteX1" fmla="*/ 403411 w 549088"/>
              <a:gd name="connsiteY1" fmla="*/ 5513294 h 5513294"/>
              <a:gd name="connsiteX2" fmla="*/ 403411 w 549088"/>
              <a:gd name="connsiteY2" fmla="*/ 0 h 5513294"/>
              <a:gd name="connsiteX3" fmla="*/ 549088 w 549088"/>
              <a:gd name="connsiteY3" fmla="*/ 9214 h 5513294"/>
              <a:gd name="connsiteX0" fmla="*/ 0 w 510988"/>
              <a:gd name="connsiteY0" fmla="*/ 5513294 h 5513294"/>
              <a:gd name="connsiteX1" fmla="*/ 403411 w 510988"/>
              <a:gd name="connsiteY1" fmla="*/ 5513294 h 5513294"/>
              <a:gd name="connsiteX2" fmla="*/ 403411 w 510988"/>
              <a:gd name="connsiteY2" fmla="*/ 0 h 5513294"/>
              <a:gd name="connsiteX3" fmla="*/ 510988 w 510988"/>
              <a:gd name="connsiteY3" fmla="*/ 4980 h 5513294"/>
              <a:gd name="connsiteX0" fmla="*/ 0 w 510988"/>
              <a:gd name="connsiteY0" fmla="*/ 5517906 h 5517906"/>
              <a:gd name="connsiteX1" fmla="*/ 403411 w 510988"/>
              <a:gd name="connsiteY1" fmla="*/ 5517906 h 5517906"/>
              <a:gd name="connsiteX2" fmla="*/ 403411 w 510988"/>
              <a:gd name="connsiteY2" fmla="*/ 4612 h 5517906"/>
              <a:gd name="connsiteX3" fmla="*/ 510988 w 510988"/>
              <a:gd name="connsiteY3" fmla="*/ 0 h 5517906"/>
              <a:gd name="connsiteX0" fmla="*/ 0 w 563301"/>
              <a:gd name="connsiteY0" fmla="*/ 5513587 h 5513587"/>
              <a:gd name="connsiteX1" fmla="*/ 403411 w 563301"/>
              <a:gd name="connsiteY1" fmla="*/ 5513587 h 5513587"/>
              <a:gd name="connsiteX2" fmla="*/ 403411 w 563301"/>
              <a:gd name="connsiteY2" fmla="*/ 293 h 5513587"/>
              <a:gd name="connsiteX3" fmla="*/ 563301 w 563301"/>
              <a:gd name="connsiteY3" fmla="*/ 2309 h 5513587"/>
            </a:gdLst>
            <a:ahLst/>
            <a:cxnLst>
              <a:cxn ang="0">
                <a:pos x="connsiteX0" y="connsiteY0"/>
              </a:cxn>
              <a:cxn ang="0">
                <a:pos x="connsiteX1" y="connsiteY1"/>
              </a:cxn>
              <a:cxn ang="0">
                <a:pos x="connsiteX2" y="connsiteY2"/>
              </a:cxn>
              <a:cxn ang="0">
                <a:pos x="connsiteX3" y="connsiteY3"/>
              </a:cxn>
            </a:cxnLst>
            <a:rect l="l" t="t" r="r" b="b"/>
            <a:pathLst>
              <a:path w="563301" h="5513587">
                <a:moveTo>
                  <a:pt x="0" y="5513587"/>
                </a:moveTo>
                <a:lnTo>
                  <a:pt x="403411" y="5513587"/>
                </a:lnTo>
                <a:lnTo>
                  <a:pt x="403411" y="293"/>
                </a:lnTo>
                <a:cubicBezTo>
                  <a:pt x="439270" y="-1244"/>
                  <a:pt x="527442" y="3846"/>
                  <a:pt x="563301" y="2309"/>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21">
            <a:extLst>
              <a:ext uri="{FF2B5EF4-FFF2-40B4-BE49-F238E27FC236}">
                <a16:creationId xmlns:a16="http://schemas.microsoft.com/office/drawing/2014/main" id="{585ED69A-C0B6-4BAB-A5F1-D6E9295F44F8}"/>
              </a:ext>
            </a:extLst>
          </p:cNvPr>
          <p:cNvSpPr/>
          <p:nvPr/>
        </p:nvSpPr>
        <p:spPr>
          <a:xfrm>
            <a:off x="4948314" y="2664326"/>
            <a:ext cx="423472" cy="21155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弧 22">
            <a:extLst>
              <a:ext uri="{FF2B5EF4-FFF2-40B4-BE49-F238E27FC236}">
                <a16:creationId xmlns:a16="http://schemas.microsoft.com/office/drawing/2014/main" id="{7E8FF8FB-D62A-4FCC-8EFF-357AD2C76E2D}"/>
              </a:ext>
            </a:extLst>
          </p:cNvPr>
          <p:cNvSpPr/>
          <p:nvPr/>
        </p:nvSpPr>
        <p:spPr>
          <a:xfrm rot="3554717">
            <a:off x="6074518" y="333661"/>
            <a:ext cx="1677097" cy="1876151"/>
          </a:xfrm>
          <a:prstGeom prst="arc">
            <a:avLst>
              <a:gd name="adj1" fmla="val 18071391"/>
              <a:gd name="adj2" fmla="val 20249581"/>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円弧 23">
            <a:extLst>
              <a:ext uri="{FF2B5EF4-FFF2-40B4-BE49-F238E27FC236}">
                <a16:creationId xmlns:a16="http://schemas.microsoft.com/office/drawing/2014/main" id="{5D0EE6C3-8668-4E43-A539-7153A1FA1146}"/>
              </a:ext>
            </a:extLst>
          </p:cNvPr>
          <p:cNvSpPr/>
          <p:nvPr/>
        </p:nvSpPr>
        <p:spPr>
          <a:xfrm rot="14217315">
            <a:off x="7763050" y="882885"/>
            <a:ext cx="1642788" cy="1840562"/>
          </a:xfrm>
          <a:prstGeom prst="arc">
            <a:avLst>
              <a:gd name="adj1" fmla="val 18071391"/>
              <a:gd name="adj2" fmla="val 20249581"/>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3352497D-001A-4A8B-BF5F-2DED81F6BFE9}"/>
              </a:ext>
            </a:extLst>
          </p:cNvPr>
          <p:cNvSpPr/>
          <p:nvPr/>
        </p:nvSpPr>
        <p:spPr>
          <a:xfrm>
            <a:off x="3635056" y="3369503"/>
            <a:ext cx="1466280" cy="933573"/>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CDDC1EE6-8592-408C-92B0-6BF1245DC75D}"/>
              </a:ext>
            </a:extLst>
          </p:cNvPr>
          <p:cNvSpPr/>
          <p:nvPr/>
        </p:nvSpPr>
        <p:spPr>
          <a:xfrm>
            <a:off x="7271962" y="1092693"/>
            <a:ext cx="917353" cy="84305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3F23519E-9A2C-4C01-BFCE-FB55D53E6CB9}"/>
              </a:ext>
            </a:extLst>
          </p:cNvPr>
          <p:cNvSpPr txBox="1"/>
          <p:nvPr/>
        </p:nvSpPr>
        <p:spPr>
          <a:xfrm>
            <a:off x="6587010" y="2809017"/>
            <a:ext cx="1866293"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Center distance of meshing gears</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フリーフォーム: 図形 27">
            <a:extLst>
              <a:ext uri="{FF2B5EF4-FFF2-40B4-BE49-F238E27FC236}">
                <a16:creationId xmlns:a16="http://schemas.microsoft.com/office/drawing/2014/main" id="{C3C0E431-5270-47C6-81B9-C10449446A24}"/>
              </a:ext>
            </a:extLst>
          </p:cNvPr>
          <p:cNvSpPr/>
          <p:nvPr/>
        </p:nvSpPr>
        <p:spPr>
          <a:xfrm>
            <a:off x="5101336" y="1598572"/>
            <a:ext cx="2153485" cy="2035339"/>
          </a:xfrm>
          <a:custGeom>
            <a:avLst/>
            <a:gdLst>
              <a:gd name="connsiteX0" fmla="*/ 0 w 3775587"/>
              <a:gd name="connsiteY0" fmla="*/ 3126658 h 3126658"/>
              <a:gd name="connsiteX1" fmla="*/ 2418736 w 3775587"/>
              <a:gd name="connsiteY1" fmla="*/ 3111910 h 3126658"/>
              <a:gd name="connsiteX2" fmla="*/ 2418736 w 3775587"/>
              <a:gd name="connsiteY2" fmla="*/ 0 h 3126658"/>
              <a:gd name="connsiteX3" fmla="*/ 3775587 w 3775587"/>
              <a:gd name="connsiteY3" fmla="*/ 14749 h 3126658"/>
              <a:gd name="connsiteX0" fmla="*/ 0 w 3525811"/>
              <a:gd name="connsiteY0" fmla="*/ 3126658 h 3126658"/>
              <a:gd name="connsiteX1" fmla="*/ 2418736 w 3525811"/>
              <a:gd name="connsiteY1" fmla="*/ 3111910 h 3126658"/>
              <a:gd name="connsiteX2" fmla="*/ 2418736 w 3525811"/>
              <a:gd name="connsiteY2" fmla="*/ 0 h 3126658"/>
              <a:gd name="connsiteX3" fmla="*/ 3525811 w 3525811"/>
              <a:gd name="connsiteY3" fmla="*/ 5094 h 3126658"/>
            </a:gdLst>
            <a:ahLst/>
            <a:cxnLst>
              <a:cxn ang="0">
                <a:pos x="connsiteX0" y="connsiteY0"/>
              </a:cxn>
              <a:cxn ang="0">
                <a:pos x="connsiteX1" y="connsiteY1"/>
              </a:cxn>
              <a:cxn ang="0">
                <a:pos x="connsiteX2" y="connsiteY2"/>
              </a:cxn>
              <a:cxn ang="0">
                <a:pos x="connsiteX3" y="connsiteY3"/>
              </a:cxn>
            </a:cxnLst>
            <a:rect l="l" t="t" r="r" b="b"/>
            <a:pathLst>
              <a:path w="3525811" h="3126658">
                <a:moveTo>
                  <a:pt x="0" y="3126658"/>
                </a:moveTo>
                <a:lnTo>
                  <a:pt x="2418736" y="3111910"/>
                </a:lnTo>
                <a:lnTo>
                  <a:pt x="2418736" y="0"/>
                </a:lnTo>
                <a:lnTo>
                  <a:pt x="3525811" y="5094"/>
                </a:ln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175286"/>
      </p:ext>
    </p:extLst>
  </p:cSld>
  <p:clrMapOvr>
    <a:masterClrMapping/>
  </p:clrMapOvr>
</p:sld>
</file>

<file path=ppt/slides/slide3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Tooth Profile Curve</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3</a:t>
            </a:fld>
            <a:endParaRPr kumimoji="1" lang="ja-JP" altLang="en-US" dirty="0"/>
          </a:p>
        </p:txBody>
      </p:sp>
      <p:pic>
        <p:nvPicPr>
          <p:cNvPr id="7" name="図 6">
            <a:extLst>
              <a:ext uri="{FF2B5EF4-FFF2-40B4-BE49-F238E27FC236}">
                <a16:creationId xmlns:a16="http://schemas.microsoft.com/office/drawing/2014/main" id="{2242EE58-A4D5-4EA0-ADDA-B475A3377FD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332519" y="2628771"/>
            <a:ext cx="4701349" cy="1904188"/>
          </a:xfrm>
          <a:prstGeom prst="rect">
            <a:avLst/>
          </a:prstGeom>
        </p:spPr>
      </p:pic>
      <p:sp>
        <p:nvSpPr>
          <p:cNvPr id="2" name="正方形/長方形 1">
            <a:extLst>
              <a:ext uri="{FF2B5EF4-FFF2-40B4-BE49-F238E27FC236}">
                <a16:creationId xmlns:a16="http://schemas.microsoft.com/office/drawing/2014/main" id="{F856DB32-17DE-4C36-B61D-6A44A0CD03B3}"/>
              </a:ext>
            </a:extLst>
          </p:cNvPr>
          <p:cNvSpPr/>
          <p:nvPr/>
        </p:nvSpPr>
        <p:spPr>
          <a:xfrm>
            <a:off x="110132" y="810372"/>
            <a:ext cx="4246112" cy="276307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ja-JP" altLang="en-US" sz="1000" dirty="0">
                <a:solidFill>
                  <a:prstClr val="black"/>
                </a:solidFill>
                <a:latin typeface="Meiryo UI" panose="020B0604030504040204" pitchFamily="50" charset="-128"/>
                <a:ea typeface="Meiryo UI" panose="020B0604030504040204" pitchFamily="50" charset="-128"/>
              </a:rPr>
              <a:t>This is a tooth profile with a shape known as an involute curve.</a:t>
            </a:r>
            <a:endParaRPr kumimoji="1" lang="en-US" altLang="ja-JP" sz="1000" dirty="0">
              <a:solidFill>
                <a:prstClr val="black"/>
              </a:solidFill>
              <a:latin typeface="Meiryo UI" panose="020B0604030504040204" pitchFamily="50" charset="-128"/>
              <a:ea typeface="Meiryo UI" panose="020B0604030504040204" pitchFamily="50" charset="-128"/>
            </a:endParaRPr>
          </a:p>
          <a:p>
            <a:r>
              <a:rPr kumimoji="1" lang="ja-JP" altLang="en-US" sz="1000" dirty="0">
                <a:solidFill>
                  <a:prstClr val="black"/>
                </a:solidFill>
                <a:latin typeface="Meiryo UI" panose="020B0604030504040204" pitchFamily="50" charset="-128"/>
                <a:ea typeface="Meiryo UI" panose="020B0604030504040204" pitchFamily="50" charset="-128"/>
              </a:rPr>
              <a:t>An involute curve is the curve drawn by the tip of a thread when it is wrapped around a cylinder and unrolled without loosening.</a:t>
            </a:r>
            <a:endParaRPr kumimoji="1" lang="en-US" altLang="ja-JP" sz="1000" dirty="0">
              <a:solidFill>
                <a:prstClr val="black"/>
              </a:solidFill>
              <a:latin typeface="Meiryo UI" panose="020B0604030504040204" pitchFamily="50" charset="-128"/>
              <a:ea typeface="Meiryo UI" panose="020B0604030504040204" pitchFamily="50" charset="-128"/>
            </a:endParaRPr>
          </a:p>
          <a:p>
            <a:endParaRPr kumimoji="1" lang="en-US" altLang="ja-JP" sz="1000" dirty="0">
              <a:solidFill>
                <a:prstClr val="black"/>
              </a:solidFill>
              <a:latin typeface="Meiryo UI" panose="020B0604030504040204" pitchFamily="50" charset="-128"/>
              <a:ea typeface="Meiryo UI" panose="020B0604030504040204" pitchFamily="50" charset="-128"/>
            </a:endParaRPr>
          </a:p>
          <a:p>
            <a:r>
              <a:rPr kumimoji="1" lang="ja-JP" altLang="en-US" sz="1000" dirty="0">
                <a:solidFill>
                  <a:prstClr val="black"/>
                </a:solidFill>
                <a:latin typeface="Meiryo UI" panose="020B0604030504040204" pitchFamily="50" charset="-128"/>
                <a:ea typeface="Meiryo UI" panose="020B0604030504040204" pitchFamily="50" charset="-128"/>
              </a:rPr>
              <a:t>The main advantage of gears with involute tooth profile is that the error in the center distance of the gear does not affect the rotational accuracy and meshing. In addition, the pressure angle is constant from the beginning to the end of meshing, allowing for smooth operation with minimal wear. In addition, involute tooth profile gears are simple in shape, easy to machine, and inexpensive, which is why they are used in many equipment gears.</a:t>
            </a:r>
          </a:p>
        </p:txBody>
      </p:sp>
      <p:pic>
        <p:nvPicPr>
          <p:cNvPr id="6" name="図 5">
            <a:extLst>
              <a:ext uri="{FF2B5EF4-FFF2-40B4-BE49-F238E27FC236}">
                <a16:creationId xmlns:a16="http://schemas.microsoft.com/office/drawing/2014/main" id="{C8E5C4F4-83C4-404A-B891-126231743B5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925109" y="2628771"/>
            <a:ext cx="2169404" cy="2156792"/>
          </a:xfrm>
          <a:prstGeom prst="rect">
            <a:avLst/>
          </a:prstGeom>
        </p:spPr>
      </p:pic>
      <p:sp>
        <p:nvSpPr>
          <p:cNvPr id="3" name="正方形/長方形 2">
            <a:extLst>
              <a:ext uri="{FF2B5EF4-FFF2-40B4-BE49-F238E27FC236}">
                <a16:creationId xmlns:a16="http://schemas.microsoft.com/office/drawing/2014/main" id="{446DD87D-ADE7-4C2F-956B-05E5515EA2CB}"/>
              </a:ext>
            </a:extLst>
          </p:cNvPr>
          <p:cNvSpPr/>
          <p:nvPr/>
        </p:nvSpPr>
        <p:spPr>
          <a:xfrm>
            <a:off x="110132" y="518160"/>
            <a:ext cx="2516201" cy="21269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400" b="1" dirty="0">
                <a:solidFill>
                  <a:prstClr val="black"/>
                </a:solidFill>
                <a:latin typeface="Meiryo UI" panose="020B0604030504040204" pitchFamily="50" charset="-128"/>
                <a:ea typeface="Meiryo UI" panose="020B0604030504040204" pitchFamily="50" charset="-128"/>
              </a:rPr>
              <a:t>Involute tooth profile</a:t>
            </a:r>
          </a:p>
        </p:txBody>
      </p:sp>
      <p:pic>
        <p:nvPicPr>
          <p:cNvPr id="8" name="図 7">
            <a:extLst>
              <a:ext uri="{FF2B5EF4-FFF2-40B4-BE49-F238E27FC236}">
                <a16:creationId xmlns:a16="http://schemas.microsoft.com/office/drawing/2014/main" id="{4FE7ED76-A022-4C50-8CC0-8301F2EE21E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7790" y="2987923"/>
            <a:ext cx="1683058" cy="1535485"/>
          </a:xfrm>
          <a:prstGeom prst="rect">
            <a:avLst/>
          </a:prstGeom>
        </p:spPr>
      </p:pic>
      <p:sp>
        <p:nvSpPr>
          <p:cNvPr id="9" name="正方形/長方形 8">
            <a:extLst>
              <a:ext uri="{FF2B5EF4-FFF2-40B4-BE49-F238E27FC236}">
                <a16:creationId xmlns:a16="http://schemas.microsoft.com/office/drawing/2014/main" id="{46FD79B2-A55C-40B3-9F17-969B06F2F43C}"/>
              </a:ext>
            </a:extLst>
          </p:cNvPr>
          <p:cNvSpPr/>
          <p:nvPr/>
        </p:nvSpPr>
        <p:spPr>
          <a:xfrm>
            <a:off x="153754" y="2597653"/>
            <a:ext cx="1641483" cy="17757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050" dirty="0">
                <a:solidFill>
                  <a:prstClr val="black"/>
                </a:solidFill>
                <a:latin typeface="Meiryo UI" panose="020B0604030504040204" pitchFamily="50" charset="-128"/>
                <a:ea typeface="Meiryo UI" panose="020B0604030504040204" pitchFamily="50" charset="-128"/>
              </a:rPr>
              <a:t>How to draw an involute curve</a:t>
            </a:r>
          </a:p>
        </p:txBody>
      </p:sp>
      <p:sp>
        <p:nvSpPr>
          <p:cNvPr id="10" name="正方形/長方形 9">
            <a:extLst>
              <a:ext uri="{FF2B5EF4-FFF2-40B4-BE49-F238E27FC236}">
                <a16:creationId xmlns:a16="http://schemas.microsoft.com/office/drawing/2014/main" id="{93E321F1-7027-4CE3-8532-6BD14A32C528}"/>
              </a:ext>
            </a:extLst>
          </p:cNvPr>
          <p:cNvSpPr/>
          <p:nvPr/>
        </p:nvSpPr>
        <p:spPr>
          <a:xfrm>
            <a:off x="4638532" y="797706"/>
            <a:ext cx="4353761" cy="180719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ja-JP" altLang="en-US" sz="1000" dirty="0">
                <a:solidFill>
                  <a:prstClr val="black"/>
                </a:solidFill>
                <a:latin typeface="Meiryo UI" panose="020B0604030504040204" pitchFamily="50" charset="-128"/>
                <a:ea typeface="Meiryo UI" panose="020B0604030504040204" pitchFamily="50" charset="-128"/>
              </a:rPr>
              <a:t>This is a tooth profile with a shape known as a cycloid curve. A cycloid curve is the trajectory drawn by a single point of a circle as it rolls on a straight line. The cycloid curve, inverted upside down, is also known as the curve where an object slides down the fastest.</a:t>
            </a:r>
            <a:endParaRPr kumimoji="1" lang="en-US" altLang="ja-JP" sz="1000" dirty="0">
              <a:solidFill>
                <a:prstClr val="black"/>
              </a:solidFill>
              <a:latin typeface="Meiryo UI" panose="020B0604030504040204" pitchFamily="50" charset="-128"/>
              <a:ea typeface="Meiryo UI" panose="020B0604030504040204" pitchFamily="50" charset="-128"/>
            </a:endParaRPr>
          </a:p>
          <a:p>
            <a:endParaRPr kumimoji="1" lang="en-US" altLang="ja-JP" sz="1000" dirty="0">
              <a:solidFill>
                <a:prstClr val="black"/>
              </a:solidFill>
              <a:latin typeface="Meiryo UI" panose="020B0604030504040204" pitchFamily="50" charset="-128"/>
              <a:ea typeface="Meiryo UI" panose="020B0604030504040204" pitchFamily="50" charset="-128"/>
            </a:endParaRPr>
          </a:p>
          <a:p>
            <a:r>
              <a:rPr kumimoji="1" lang="ja-JP" altLang="en-US" sz="1000" dirty="0">
                <a:solidFill>
                  <a:prstClr val="black"/>
                </a:solidFill>
                <a:latin typeface="Meiryo UI" panose="020B0604030504040204" pitchFamily="50" charset="-128"/>
                <a:ea typeface="Meiryo UI" panose="020B0604030504040204" pitchFamily="50" charset="-128"/>
              </a:rPr>
              <a:t>The advantage of the cycloid tooth profile is that it is stronger than the involute tooth profile because the area around the tooth is larger. The most important advantage is that there is no interference between the teeth.</a:t>
            </a:r>
            <a:endParaRPr kumimoji="1" lang="en-US" altLang="ja-JP" sz="1000" dirty="0">
              <a:solidFill>
                <a:prstClr val="black"/>
              </a:solidFill>
              <a:latin typeface="Meiryo UI" panose="020B0604030504040204" pitchFamily="50" charset="-128"/>
              <a:ea typeface="Meiryo UI" panose="020B0604030504040204" pitchFamily="50" charset="-128"/>
            </a:endParaRPr>
          </a:p>
          <a:p>
            <a:endParaRPr kumimoji="1" lang="en-US" altLang="ja-JP" sz="1000" dirty="0">
              <a:solidFill>
                <a:prstClr val="black"/>
              </a:solidFill>
              <a:latin typeface="Meiryo UI" panose="020B0604030504040204" pitchFamily="50" charset="-128"/>
              <a:ea typeface="Meiryo UI" panose="020B0604030504040204" pitchFamily="50" charset="-128"/>
            </a:endParaRPr>
          </a:p>
          <a:p>
            <a:r>
              <a:rPr kumimoji="1" lang="ja-JP" altLang="en-US" sz="1000" dirty="0">
                <a:solidFill>
                  <a:prstClr val="black"/>
                </a:solidFill>
                <a:latin typeface="Meiryo UI" panose="020B0604030504040204" pitchFamily="50" charset="-128"/>
                <a:ea typeface="Meiryo UI" panose="020B0604030504040204" pitchFamily="50" charset="-128"/>
              </a:rPr>
              <a:t>Gears with cycloid tooth profile are used in low-load products such as watches and precision machinery because of their features such as "wide tooth flanks and no slippage in the tooth profile" and "low rotational resistance due to complete rolling.</a:t>
            </a:r>
            <a:endParaRPr kumimoji="1" lang="en-US" altLang="ja-JP" sz="1000" dirty="0">
              <a:solidFill>
                <a:prstClr val="black"/>
              </a:solidFill>
              <a:latin typeface="Meiryo UI" panose="020B0604030504040204" pitchFamily="50" charset="-128"/>
              <a:ea typeface="Meiryo UI" panose="020B0604030504040204" pitchFamily="50" charset="-128"/>
            </a:endParaRPr>
          </a:p>
          <a:p>
            <a:endParaRPr kumimoji="1" lang="en-US" altLang="ja-JP" sz="1000" dirty="0">
              <a:solidFill>
                <a:prstClr val="black"/>
              </a:solidFill>
              <a:latin typeface="Meiryo UI" panose="020B0604030504040204" pitchFamily="50" charset="-128"/>
              <a:ea typeface="Meiryo UI" panose="020B0604030504040204" pitchFamily="50" charset="-128"/>
            </a:endParaRPr>
          </a:p>
          <a:p>
            <a:endParaRPr kumimoji="1" lang="en-US" altLang="ja-JP" sz="1000" dirty="0">
              <a:solidFill>
                <a:prstClr val="black"/>
              </a:solidFill>
              <a:latin typeface="Meiryo UI" panose="020B0604030504040204" pitchFamily="50" charset="-128"/>
              <a:ea typeface="Meiryo UI" panose="020B0604030504040204" pitchFamily="50" charset="-128"/>
            </a:endParaRPr>
          </a:p>
          <a:p>
            <a:endParaRPr kumimoji="1" lang="ja-JP" altLang="en-US" sz="1000" dirty="0">
              <a:solidFill>
                <a:prstClr val="black"/>
              </a:solidFill>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C969DE8A-6481-4594-A6F3-959EAC6D2ACA}"/>
              </a:ext>
            </a:extLst>
          </p:cNvPr>
          <p:cNvSpPr/>
          <p:nvPr/>
        </p:nvSpPr>
        <p:spPr>
          <a:xfrm>
            <a:off x="4626053" y="531682"/>
            <a:ext cx="2516201" cy="21269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400" b="1" dirty="0">
                <a:solidFill>
                  <a:prstClr val="black"/>
                </a:solidFill>
                <a:latin typeface="Meiryo UI" panose="020B0604030504040204" pitchFamily="50" charset="-128"/>
                <a:ea typeface="Meiryo UI" panose="020B0604030504040204" pitchFamily="50" charset="-128"/>
              </a:rPr>
              <a:t>cycloidal tooth profile</a:t>
            </a:r>
          </a:p>
        </p:txBody>
      </p:sp>
    </p:spTree>
    <p:extLst>
      <p:ext uri="{BB962C8B-B14F-4D97-AF65-F5344CB8AC3E}">
        <p14:creationId xmlns:p14="http://schemas.microsoft.com/office/powerpoint/2010/main" val="3404781419"/>
      </p:ext>
    </p:extLst>
  </p:cSld>
  <p:clrMapOvr>
    <a:masterClrMapping/>
  </p:clrMapOvr>
</p:sld>
</file>

<file path=ppt/slides/slide41.xml><?xml version="1.0" encoding="utf-8"?>
<p:sld xmlns:a16="http://schemas.microsoft.com/office/drawing/2014/main" xmlns:p14="http://schemas.microsoft.com/office/powerpoint/2010/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 name="表 117">
            <a:extLst>
              <a:ext uri="{FF2B5EF4-FFF2-40B4-BE49-F238E27FC236}">
                <a16:creationId xmlns:a16="http://schemas.microsoft.com/office/drawing/2014/main" id="{B7152170-6E62-4325-A2D6-804452AC965A}"/>
              </a:ext>
            </a:extLst>
          </p:cNvPr>
          <p:cNvGraphicFramePr>
            <a:graphicFrameLocks noGrp="1"/>
          </p:cNvGraphicFramePr>
          <p:nvPr>
            <p:extLst>
              <p:ext uri="{D42A27DB-BD31-4B8C-83A1-F6EECF244321}">
                <p14:modId xmlns:p14="http://schemas.microsoft.com/office/powerpoint/2010/main" val="747206870"/>
              </p:ext>
            </p:extLst>
          </p:nvPr>
        </p:nvGraphicFramePr>
        <p:xfrm>
          <a:off x="4592027" y="2964056"/>
          <a:ext cx="4525046" cy="2039674"/>
        </p:xfrm>
        <a:graphic>
          <a:graphicData uri="http://schemas.openxmlformats.org/drawingml/2006/table">
            <a:tbl>
              <a:tblPr firstRow="1" bandRow="1">
                <a:tableStyleId>{5C22544A-7EE6-4342-B048-85BDC9FD1C3A}</a:tableStyleId>
              </a:tblPr>
              <a:tblGrid>
                <a:gridCol w="1346295">
                  <a:extLst>
                    <a:ext uri="{9D8B030D-6E8A-4147-A177-3AD203B41FA5}">
                      <a16:colId xmlns:a16="http://schemas.microsoft.com/office/drawing/2014/main" val="2452265818"/>
                    </a:ext>
                  </a:extLst>
                </a:gridCol>
                <a:gridCol w="3178751">
                  <a:extLst>
                    <a:ext uri="{9D8B030D-6E8A-4147-A177-3AD203B41FA5}">
                      <a16:colId xmlns:a16="http://schemas.microsoft.com/office/drawing/2014/main" val="2860902183"/>
                    </a:ext>
                  </a:extLst>
                </a:gridCol>
              </a:tblGrid>
              <a:tr h="659837">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3794038"/>
                  </a:ext>
                </a:extLst>
              </a:tr>
              <a:tr h="720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9823735"/>
                  </a:ext>
                </a:extLst>
              </a:tr>
              <a:tr h="659837">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438116"/>
                  </a:ext>
                </a:extLst>
              </a:tr>
            </a:tbl>
          </a:graphicData>
        </a:graphic>
      </p:graphicFrame>
      <p:graphicFrame>
        <p:nvGraphicFramePr>
          <p:cNvPr id="117" name="表 116">
            <a:extLst>
              <a:ext uri="{FF2B5EF4-FFF2-40B4-BE49-F238E27FC236}">
                <a16:creationId xmlns:a16="http://schemas.microsoft.com/office/drawing/2014/main" id="{6B587194-7E8B-4006-B8EB-244AB2A88D7A}"/>
              </a:ext>
            </a:extLst>
          </p:cNvPr>
          <p:cNvGraphicFramePr>
            <a:graphicFrameLocks noGrp="1"/>
          </p:cNvGraphicFramePr>
          <p:nvPr>
            <p:extLst>
              <p:ext uri="{D42A27DB-BD31-4B8C-83A1-F6EECF244321}">
                <p14:modId xmlns:p14="http://schemas.microsoft.com/office/powerpoint/2010/main" val="2124437534"/>
              </p:ext>
            </p:extLst>
          </p:nvPr>
        </p:nvGraphicFramePr>
        <p:xfrm>
          <a:off x="4592027" y="662538"/>
          <a:ext cx="4525046" cy="2124000"/>
        </p:xfrm>
        <a:graphic>
          <a:graphicData uri="http://schemas.openxmlformats.org/drawingml/2006/table">
            <a:tbl>
              <a:tblPr firstRow="1" bandRow="1">
                <a:tableStyleId>{5C22544A-7EE6-4342-B048-85BDC9FD1C3A}</a:tableStyleId>
              </a:tblPr>
              <a:tblGrid>
                <a:gridCol w="1346295">
                  <a:extLst>
                    <a:ext uri="{9D8B030D-6E8A-4147-A177-3AD203B41FA5}">
                      <a16:colId xmlns:a16="http://schemas.microsoft.com/office/drawing/2014/main" val="2452265818"/>
                    </a:ext>
                  </a:extLst>
                </a:gridCol>
                <a:gridCol w="3178751">
                  <a:extLst>
                    <a:ext uri="{9D8B030D-6E8A-4147-A177-3AD203B41FA5}">
                      <a16:colId xmlns:a16="http://schemas.microsoft.com/office/drawing/2014/main" val="2860902183"/>
                    </a:ext>
                  </a:extLst>
                </a:gridCol>
              </a:tblGrid>
              <a:tr h="64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3794038"/>
                  </a:ext>
                </a:extLst>
              </a:tr>
              <a:tr h="82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9823735"/>
                  </a:ext>
                </a:extLst>
              </a:tr>
              <a:tr h="64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438116"/>
                  </a:ext>
                </a:extLst>
              </a:tr>
            </a:tbl>
          </a:graphicData>
        </a:graphic>
      </p:graphicFrame>
      <p:graphicFrame>
        <p:nvGraphicFramePr>
          <p:cNvPr id="116" name="表 115">
            <a:extLst>
              <a:ext uri="{FF2B5EF4-FFF2-40B4-BE49-F238E27FC236}">
                <a16:creationId xmlns:a16="http://schemas.microsoft.com/office/drawing/2014/main" id="{EF0BB29C-AC6D-4015-9D12-56884A69C57F}"/>
              </a:ext>
            </a:extLst>
          </p:cNvPr>
          <p:cNvGraphicFramePr>
            <a:graphicFrameLocks noGrp="1"/>
          </p:cNvGraphicFramePr>
          <p:nvPr>
            <p:extLst>
              <p:ext uri="{D42A27DB-BD31-4B8C-83A1-F6EECF244321}">
                <p14:modId xmlns:p14="http://schemas.microsoft.com/office/powerpoint/2010/main" val="1017567054"/>
              </p:ext>
            </p:extLst>
          </p:nvPr>
        </p:nvGraphicFramePr>
        <p:xfrm>
          <a:off x="26927" y="672582"/>
          <a:ext cx="4529268" cy="4212000"/>
        </p:xfrm>
        <a:graphic>
          <a:graphicData uri="http://schemas.openxmlformats.org/drawingml/2006/table">
            <a:tbl>
              <a:tblPr firstRow="1" bandRow="1">
                <a:tableStyleId>{5C22544A-7EE6-4342-B048-85BDC9FD1C3A}</a:tableStyleId>
              </a:tblPr>
              <a:tblGrid>
                <a:gridCol w="1469268">
                  <a:extLst>
                    <a:ext uri="{9D8B030D-6E8A-4147-A177-3AD203B41FA5}">
                      <a16:colId xmlns:a16="http://schemas.microsoft.com/office/drawing/2014/main" val="2452265818"/>
                    </a:ext>
                  </a:extLst>
                </a:gridCol>
                <a:gridCol w="3060000">
                  <a:extLst>
                    <a:ext uri="{9D8B030D-6E8A-4147-A177-3AD203B41FA5}">
                      <a16:colId xmlns:a16="http://schemas.microsoft.com/office/drawing/2014/main" val="2860902183"/>
                    </a:ext>
                  </a:extLst>
                </a:gridCol>
              </a:tblGrid>
              <a:tr h="792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3794038"/>
                  </a:ext>
                </a:extLst>
              </a:tr>
              <a:tr h="792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9823735"/>
                  </a:ext>
                </a:extLst>
              </a:tr>
              <a:tr h="972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438116"/>
                  </a:ext>
                </a:extLst>
              </a:tr>
              <a:tr h="100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55428"/>
                  </a:ext>
                </a:extLst>
              </a:tr>
              <a:tr h="64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3421226"/>
                  </a:ext>
                </a:extLst>
              </a:tr>
            </a:tbl>
          </a:graphicData>
        </a:graphic>
      </p:graphicFrame>
      <p:sp>
        <p:nvSpPr>
          <p:cNvPr id="5" name="タイトル 4"/>
          <p:cNvSpPr>
            <a:spLocks noGrp="1"/>
          </p:cNvSpPr>
          <p:nvPr>
            <p:ph type="title"/>
          </p:nvPr>
        </p:nvSpPr>
        <p:spPr/>
        <p:txBody>
          <a:bodyPr/>
          <a:lstStyle/>
          <a:p>
            <a:r>
              <a:rPr kumimoji="1" lang="ja-JP" altLang="en-US" dirty="0"/>
              <a:t>Types of gears</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4</a:t>
            </a:fld>
            <a:endParaRPr kumimoji="1" lang="ja-JP" altLang="en-US" dirty="0"/>
          </a:p>
        </p:txBody>
      </p:sp>
      <p:sp>
        <p:nvSpPr>
          <p:cNvPr id="9" name="Rectangle 3">
            <a:extLst>
              <a:ext uri="{FF2B5EF4-FFF2-40B4-BE49-F238E27FC236}">
                <a16:creationId xmlns:a16="http://schemas.microsoft.com/office/drawing/2014/main" id="{41655DA5-10B6-4F03-8D23-591C33B33C43}"/>
              </a:ext>
            </a:extLst>
          </p:cNvPr>
          <p:cNvSpPr txBox="1">
            <a:spLocks noChangeArrowheads="1"/>
          </p:cNvSpPr>
          <p:nvPr/>
        </p:nvSpPr>
        <p:spPr>
          <a:xfrm>
            <a:off x="-66637" y="466277"/>
            <a:ext cx="1165704" cy="230832"/>
          </a:xfrm>
          <a:prstGeom prst="rect">
            <a:avLst/>
          </a:prstGeom>
          <a:noFill/>
        </p:spPr>
        <p:txBody>
          <a:bodyPr vert="horz" wrap="none" lIns="91440" tIns="45720" rIns="91440" bIns="45720" rtlCol="0">
            <a:sp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(1) </a:t>
            </a:r>
            <a:r>
              <a:rPr lang="ja-JP" altLang="en-US" sz="1000" dirty="0">
                <a:latin typeface="Meiryo UI" panose="020B0604030504040204" pitchFamily="50" charset="-128"/>
                <a:ea typeface="Meiryo UI" panose="020B0604030504040204" pitchFamily="50" charset="-128"/>
              </a:rPr>
              <a:t>Parallel shaft gears</a:t>
            </a:r>
          </a:p>
        </p:txBody>
      </p:sp>
      <p:sp>
        <p:nvSpPr>
          <p:cNvPr id="28" name="Rectangle 22">
            <a:extLst>
              <a:ext uri="{FF2B5EF4-FFF2-40B4-BE49-F238E27FC236}">
                <a16:creationId xmlns:a16="http://schemas.microsoft.com/office/drawing/2014/main" id="{A0463C57-E003-4CA3-A7D5-8A900DF2A400}"/>
              </a:ext>
            </a:extLst>
          </p:cNvPr>
          <p:cNvSpPr txBox="1">
            <a:spLocks noChangeArrowheads="1"/>
          </p:cNvSpPr>
          <p:nvPr/>
        </p:nvSpPr>
        <p:spPr>
          <a:xfrm>
            <a:off x="4465157" y="471839"/>
            <a:ext cx="1165704" cy="230832"/>
          </a:xfrm>
          <a:prstGeom prst="rect">
            <a:avLst/>
          </a:prstGeom>
          <a:noFill/>
        </p:spPr>
        <p:txBody>
          <a:bodyPr vert="horz" wrap="none" lIns="91440" tIns="45720" rIns="91440" bIns="45720" rtlCol="0">
            <a:sp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(2) </a:t>
            </a:r>
            <a:r>
              <a:rPr lang="ja-JP" altLang="en-US" sz="1000" dirty="0">
                <a:latin typeface="Meiryo UI" panose="020B0604030504040204" pitchFamily="50" charset="-128"/>
                <a:ea typeface="Meiryo UI" panose="020B0604030504040204" pitchFamily="50" charset="-128"/>
              </a:rPr>
              <a:t>Gears on crossed axes</a:t>
            </a:r>
          </a:p>
        </p:txBody>
      </p:sp>
      <p:sp>
        <p:nvSpPr>
          <p:cNvPr id="67" name="Rectangle 4">
            <a:extLst>
              <a:ext uri="{FF2B5EF4-FFF2-40B4-BE49-F238E27FC236}">
                <a16:creationId xmlns:a16="http://schemas.microsoft.com/office/drawing/2014/main" id="{C0CAD719-B55B-4585-A278-1839B58AC29F}"/>
              </a:ext>
            </a:extLst>
          </p:cNvPr>
          <p:cNvSpPr>
            <a:spLocks noChangeArrowheads="1"/>
          </p:cNvSpPr>
          <p:nvPr/>
        </p:nvSpPr>
        <p:spPr bwMode="auto">
          <a:xfrm>
            <a:off x="1448439" y="650500"/>
            <a:ext cx="3013144"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(1) </a:t>
            </a:r>
            <a:r>
              <a:rPr lang="ja-JP" altLang="en-US" sz="800" dirty="0">
                <a:latin typeface="Meiryo UI" panose="020B0604030504040204" pitchFamily="50" charset="-128"/>
                <a:ea typeface="Meiryo UI" panose="020B0604030504040204" pitchFamily="50" charset="-128"/>
              </a:rPr>
              <a:t>Spur gear</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 has teeth that are parallel to the shaft. Most common and widely used, spurge</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also known as </a:t>
            </a:r>
            <a:r>
              <a:rPr lang="en-US" altLang="ja-JP" sz="800" dirty="0">
                <a:latin typeface="Meiryo UI" panose="020B0604030504040204" pitchFamily="50" charset="-128"/>
                <a:ea typeface="Meiryo UI" panose="020B0604030504040204" pitchFamily="50" charset="-128"/>
              </a:rPr>
              <a:t>spur gear), is the movement </a:t>
            </a:r>
            <a:r>
              <a:rPr lang="ja-JP" altLang="en-US" sz="800" dirty="0">
                <a:latin typeface="Meiryo UI" panose="020B0604030504040204" pitchFamily="50" charset="-128"/>
                <a:ea typeface="Meiryo UI" panose="020B0604030504040204" pitchFamily="50" charset="-128"/>
              </a:rPr>
              <a:t>between </a:t>
            </a:r>
            <a:r>
              <a:rPr lang="en-US" altLang="ja-JP" sz="800" dirty="0">
                <a:latin typeface="Meiryo UI" panose="020B0604030504040204" pitchFamily="50" charset="-128"/>
                <a:ea typeface="Meiryo UI" panose="020B0604030504040204" pitchFamily="50" charset="-128"/>
              </a:rPr>
              <a:t>two </a:t>
            </a:r>
            <a:r>
              <a:rPr lang="ja-JP" altLang="en-US" sz="800" dirty="0">
                <a:latin typeface="Meiryo UI" panose="020B0604030504040204" pitchFamily="50" charset="-128"/>
                <a:ea typeface="Meiryo UI" panose="020B0604030504040204" pitchFamily="50" charset="-128"/>
              </a:rPr>
              <a:t>parallel </a:t>
            </a:r>
            <a:r>
              <a:rPr lang="ja-JP" altLang="en-US" sz="800" dirty="0">
                <a:latin typeface="Meiryo UI" panose="020B0604030504040204" pitchFamily="50" charset="-128"/>
                <a:ea typeface="Meiryo UI" panose="020B0604030504040204" pitchFamily="50" charset="-128"/>
              </a:rPr>
              <a:t>axes.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and the rotation is in the opposite direction of each other.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1-1)</a:t>
            </a:r>
          </a:p>
        </p:txBody>
      </p:sp>
      <p:sp>
        <p:nvSpPr>
          <p:cNvPr id="68" name="Rectangle 6">
            <a:extLst>
              <a:ext uri="{FF2B5EF4-FFF2-40B4-BE49-F238E27FC236}">
                <a16:creationId xmlns:a16="http://schemas.microsoft.com/office/drawing/2014/main" id="{383DF0C1-8657-40CF-8DB3-CDBBF46F0E2D}"/>
              </a:ext>
            </a:extLst>
          </p:cNvPr>
          <p:cNvSpPr>
            <a:spLocks noChangeArrowheads="1"/>
          </p:cNvSpPr>
          <p:nvPr/>
        </p:nvSpPr>
        <p:spPr bwMode="auto">
          <a:xfrm>
            <a:off x="848451" y="1322773"/>
            <a:ext cx="726768"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1-1 </a:t>
            </a:r>
            <a:r>
              <a:rPr lang="ja-JP" altLang="en-US" sz="600" dirty="0">
                <a:latin typeface="Meiryo UI" panose="020B0604030504040204" pitchFamily="50" charset="-128"/>
                <a:ea typeface="Meiryo UI" panose="020B0604030504040204" pitchFamily="50" charset="-128"/>
              </a:rPr>
              <a:t>Spur gears</a:t>
            </a:r>
          </a:p>
        </p:txBody>
      </p:sp>
      <p:sp>
        <p:nvSpPr>
          <p:cNvPr id="69" name="Rectangle 7">
            <a:extLst>
              <a:ext uri="{FF2B5EF4-FFF2-40B4-BE49-F238E27FC236}">
                <a16:creationId xmlns:a16="http://schemas.microsoft.com/office/drawing/2014/main" id="{CD917B1A-A318-47F1-8A7D-AE1F506C79A8}"/>
              </a:ext>
            </a:extLst>
          </p:cNvPr>
          <p:cNvSpPr>
            <a:spLocks noChangeArrowheads="1"/>
          </p:cNvSpPr>
          <p:nvPr/>
        </p:nvSpPr>
        <p:spPr bwMode="auto">
          <a:xfrm>
            <a:off x="1444707" y="1452784"/>
            <a:ext cx="2946050"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(2) </a:t>
            </a:r>
            <a:r>
              <a:rPr lang="ja-JP" altLang="en-US" sz="800" dirty="0">
                <a:latin typeface="Meiryo UI" panose="020B0604030504040204" pitchFamily="50" charset="-128"/>
                <a:ea typeface="Meiryo UI" panose="020B0604030504040204" pitchFamily="50" charset="-128"/>
              </a:rPr>
              <a:t>Internal gear</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Also called </a:t>
            </a:r>
            <a:r>
              <a:rPr lang="ja-JP" altLang="en-US" sz="800" dirty="0">
                <a:latin typeface="Meiryo UI" panose="020B0604030504040204" pitchFamily="50" charset="-128"/>
                <a:ea typeface="Meiryo UI" panose="020B0604030504040204" pitchFamily="50" charset="-128"/>
              </a:rPr>
              <a:t>internal </a:t>
            </a:r>
            <a:r>
              <a:rPr lang="en-US" altLang="ja-JP" sz="800" dirty="0">
                <a:latin typeface="Meiryo UI" panose="020B0604030504040204" pitchFamily="50" charset="-128"/>
                <a:ea typeface="Meiryo UI" panose="020B0604030504040204" pitchFamily="50" charset="-128"/>
              </a:rPr>
              <a:t>gears, these gears </a:t>
            </a:r>
            <a:r>
              <a:rPr lang="ja-JP" altLang="en-US" sz="800" dirty="0">
                <a:latin typeface="Meiryo UI" panose="020B0604030504040204" pitchFamily="50" charset="-128"/>
                <a:ea typeface="Meiryo UI" panose="020B0604030504040204" pitchFamily="50" charset="-128"/>
              </a:rPr>
              <a:t>have teeth cut into the inside of a cylinder.</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direction of rotation of the </a:t>
            </a:r>
            <a:r>
              <a:rPr lang="en-US" altLang="ja-JP" sz="800" dirty="0">
                <a:latin typeface="Meiryo UI" panose="020B0604030504040204" pitchFamily="50" charset="-128"/>
                <a:ea typeface="Meiryo UI" panose="020B0604030504040204" pitchFamily="50" charset="-128"/>
              </a:rPr>
              <a:t>two </a:t>
            </a:r>
            <a:r>
              <a:rPr lang="ja-JP" altLang="en-US" sz="800" dirty="0">
                <a:latin typeface="Meiryo UI" panose="020B0604030504040204" pitchFamily="50" charset="-128"/>
                <a:ea typeface="Meiryo UI" panose="020B0604030504040204" pitchFamily="50" charset="-128"/>
              </a:rPr>
              <a:t>axes will be the same.</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number of rotations between the </a:t>
            </a:r>
            <a:r>
              <a:rPr lang="en-US" altLang="ja-JP" sz="800" dirty="0">
                <a:latin typeface="Meiryo UI" panose="020B0604030504040204" pitchFamily="50" charset="-128"/>
                <a:ea typeface="Meiryo UI" panose="020B0604030504040204" pitchFamily="50" charset="-128"/>
              </a:rPr>
              <a:t>two </a:t>
            </a:r>
            <a:r>
              <a:rPr lang="ja-JP" altLang="en-US" sz="800" dirty="0">
                <a:latin typeface="Meiryo UI" panose="020B0604030504040204" pitchFamily="50" charset="-128"/>
                <a:ea typeface="Meiryo UI" panose="020B0604030504040204" pitchFamily="50" charset="-128"/>
              </a:rPr>
              <a:t>shafts is inversely proportional to the number of teeth on both gears.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1-2)</a:t>
            </a:r>
          </a:p>
        </p:txBody>
      </p:sp>
      <p:sp>
        <p:nvSpPr>
          <p:cNvPr id="70" name="Rectangle 8">
            <a:extLst>
              <a:ext uri="{FF2B5EF4-FFF2-40B4-BE49-F238E27FC236}">
                <a16:creationId xmlns:a16="http://schemas.microsoft.com/office/drawing/2014/main" id="{E76618F7-FAFA-4531-95F6-86E717B01BEC}"/>
              </a:ext>
            </a:extLst>
          </p:cNvPr>
          <p:cNvSpPr>
            <a:spLocks noChangeArrowheads="1"/>
          </p:cNvSpPr>
          <p:nvPr/>
        </p:nvSpPr>
        <p:spPr bwMode="auto">
          <a:xfrm>
            <a:off x="758514" y="2115177"/>
            <a:ext cx="803913"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1-2 </a:t>
            </a:r>
            <a:r>
              <a:rPr lang="ja-JP" altLang="en-US" sz="600" dirty="0">
                <a:latin typeface="Meiryo UI" panose="020B0604030504040204" pitchFamily="50" charset="-128"/>
                <a:ea typeface="Meiryo UI" panose="020B0604030504040204" pitchFamily="50" charset="-128"/>
              </a:rPr>
              <a:t>Internal gears</a:t>
            </a:r>
          </a:p>
        </p:txBody>
      </p:sp>
      <p:sp>
        <p:nvSpPr>
          <p:cNvPr id="71" name="Rectangle 9">
            <a:extLst>
              <a:ext uri="{FF2B5EF4-FFF2-40B4-BE49-F238E27FC236}">
                <a16:creationId xmlns:a16="http://schemas.microsoft.com/office/drawing/2014/main" id="{A88FF994-F1D3-408D-BBAA-F50C562A1E8A}"/>
              </a:ext>
            </a:extLst>
          </p:cNvPr>
          <p:cNvSpPr>
            <a:spLocks noChangeArrowheads="1"/>
          </p:cNvSpPr>
          <p:nvPr/>
        </p:nvSpPr>
        <p:spPr bwMode="auto">
          <a:xfrm>
            <a:off x="1460365" y="2257842"/>
            <a:ext cx="3089935" cy="92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3) </a:t>
            </a:r>
            <a:r>
              <a:rPr lang="ja-JP" altLang="en-US" sz="800" dirty="0">
                <a:latin typeface="Meiryo UI" panose="020B0604030504040204" pitchFamily="50" charset="-128"/>
                <a:ea typeface="Meiryo UI" panose="020B0604030504040204" pitchFamily="50" charset="-128"/>
              </a:rPr>
              <a:t>Helical </a:t>
            </a:r>
            <a:r>
              <a:rPr lang="ja-JP" altLang="en-US" sz="800" dirty="0">
                <a:latin typeface="Meiryo UI" panose="020B0604030504040204" pitchFamily="50" charset="-128"/>
                <a:ea typeface="Meiryo UI" panose="020B0604030504040204" pitchFamily="50" charset="-128"/>
              </a:rPr>
              <a:t>gears</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Helical gears are </a:t>
            </a:r>
            <a:r>
              <a:rPr lang="ja-JP" altLang="en-US" sz="800" dirty="0">
                <a:latin typeface="Meiryo UI" panose="020B0604030504040204" pitchFamily="50" charset="-128"/>
                <a:ea typeface="Meiryo UI" panose="020B0604030504040204" pitchFamily="50" charset="-128"/>
              </a:rPr>
              <a:t>also called </a:t>
            </a:r>
            <a:r>
              <a:rPr lang="ja-JP" altLang="en-US" sz="800" dirty="0">
                <a:latin typeface="Meiryo UI" panose="020B0604030504040204" pitchFamily="50" charset="-128"/>
                <a:ea typeface="Meiryo UI" panose="020B0604030504040204" pitchFamily="50" charset="-128"/>
              </a:rPr>
              <a:t>helical </a:t>
            </a:r>
            <a:r>
              <a:rPr lang="en-US" altLang="ja-JP" sz="800" dirty="0">
                <a:latin typeface="Meiryo UI" panose="020B0604030504040204" pitchFamily="50" charset="-128"/>
                <a:ea typeface="Meiryo UI" panose="020B0604030504040204" pitchFamily="50" charset="-128"/>
              </a:rPr>
              <a:t>gears</a:t>
            </a:r>
            <a:r>
              <a:rPr lang="en-US" altLang="ja-JP" sz="800" dirty="0">
                <a:latin typeface="Meiryo UI" panose="020B0604030504040204" pitchFamily="50" charset="-128"/>
                <a:ea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teeth are cut so that engagement begins at </a:t>
            </a:r>
            <a:r>
              <a:rPr lang="en-US" altLang="ja-JP" sz="800" dirty="0">
                <a:latin typeface="Meiryo UI" panose="020B0604030504040204" pitchFamily="50" charset="-128"/>
                <a:ea typeface="Meiryo UI" panose="020B0604030504040204" pitchFamily="50" charset="-128"/>
              </a:rPr>
              <a:t>one </a:t>
            </a:r>
            <a:r>
              <a:rPr lang="ja-JP" altLang="en-US" sz="800" dirty="0">
                <a:latin typeface="Meiryo UI" panose="020B0604030504040204" pitchFamily="50" charset="-128"/>
                <a:ea typeface="Meiryo UI" panose="020B0604030504040204" pitchFamily="50" charset="-128"/>
              </a:rPr>
              <a:t>end of </a:t>
            </a:r>
            <a:r>
              <a:rPr lang="ja-JP" altLang="en-US" sz="800" dirty="0">
                <a:latin typeface="Meiryo UI" panose="020B0604030504040204" pitchFamily="50" charset="-128"/>
                <a:ea typeface="Meiryo UI" panose="020B0604030504040204" pitchFamily="50" charset="-128"/>
              </a:rPr>
              <a:t>the tooth, resulting in </a:t>
            </a:r>
            <a:r>
              <a:rPr lang="ja-JP" altLang="en-US" sz="800" dirty="0">
                <a:latin typeface="Meiryo UI" panose="020B0604030504040204" pitchFamily="50" charset="-128"/>
                <a:ea typeface="Meiryo UI" panose="020B0604030504040204" pitchFamily="50" charset="-128"/>
              </a:rPr>
              <a:t>smooth rotation.</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Less noise, suitable for high rotation, and stronger teeth than spur gears.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However, since the teeth are inclined at an angle, axial force </a:t>
            </a:r>
            <a:r>
              <a:rPr lang="ja-JP" altLang="en-US" sz="800" dirty="0">
                <a:latin typeface="Meiryo UI" panose="020B0604030504040204" pitchFamily="50" charset="-128"/>
                <a:ea typeface="Meiryo UI" panose="020B0604030504040204" pitchFamily="50" charset="-128"/>
              </a:rPr>
              <a:t>(thrust force</a:t>
            </a:r>
            <a:r>
              <a:rPr lang="en-US" altLang="ja-JP" sz="800" dirty="0">
                <a:latin typeface="Meiryo UI" panose="020B0604030504040204" pitchFamily="50" charset="-128"/>
                <a:ea typeface="Meiryo UI" panose="020B0604030504040204" pitchFamily="50" charset="-128"/>
              </a:rPr>
              <a:t>) is </a:t>
            </a:r>
            <a:r>
              <a:rPr lang="ja-JP" altLang="en-US" sz="800" dirty="0">
                <a:latin typeface="Meiryo UI" panose="020B0604030504040204" pitchFamily="50" charset="-128"/>
                <a:ea typeface="Meiryo UI" panose="020B0604030504040204" pitchFamily="50" charset="-128"/>
              </a:rPr>
              <a:t>generated.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1-3)</a:t>
            </a:r>
          </a:p>
        </p:txBody>
      </p:sp>
      <p:sp>
        <p:nvSpPr>
          <p:cNvPr id="73" name="Rectangle 11">
            <a:extLst>
              <a:ext uri="{FF2B5EF4-FFF2-40B4-BE49-F238E27FC236}">
                <a16:creationId xmlns:a16="http://schemas.microsoft.com/office/drawing/2014/main" id="{B57C2A66-E6B0-498C-92B4-7FB9AF1A6F1A}"/>
              </a:ext>
            </a:extLst>
          </p:cNvPr>
          <p:cNvSpPr>
            <a:spLocks noChangeArrowheads="1"/>
          </p:cNvSpPr>
          <p:nvPr/>
        </p:nvSpPr>
        <p:spPr bwMode="auto">
          <a:xfrm>
            <a:off x="1460365" y="3230009"/>
            <a:ext cx="3050676" cy="92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4) </a:t>
            </a:r>
            <a:r>
              <a:rPr lang="ja-JP" altLang="en-US" sz="800" dirty="0" err="1">
                <a:latin typeface="Meiryo UI" panose="020B0604030504040204" pitchFamily="50" charset="-128"/>
                <a:ea typeface="Meiryo UI" panose="020B0604030504040204" pitchFamily="50" charset="-128"/>
              </a:rPr>
              <a:t>Yamaba </a:t>
            </a:r>
            <a:r>
              <a:rPr lang="ja-JP" altLang="en-US" sz="800" dirty="0">
                <a:latin typeface="Meiryo UI" panose="020B0604030504040204" pitchFamily="50" charset="-128"/>
                <a:ea typeface="Meiryo UI" panose="020B0604030504040204" pitchFamily="50" charset="-128"/>
              </a:rPr>
              <a:t>Gear</a:t>
            </a:r>
          </a:p>
          <a:p>
            <a:pPr eaLnBrk="1" hangingPunct="1">
              <a:buFont typeface="Wingdings" panose="05000000000000000000" pitchFamily="2" charset="2"/>
              <a:buNone/>
            </a:pPr>
            <a:r>
              <a:rPr lang="ja-JP" altLang="en-US" sz="800" dirty="0" err="1">
                <a:latin typeface="Meiryo UI" panose="020B0604030504040204" pitchFamily="50" charset="-128"/>
                <a:ea typeface="Meiryo UI" panose="020B0604030504040204" pitchFamily="50" charset="-128"/>
              </a:rPr>
              <a:t>Helical </a:t>
            </a:r>
            <a:r>
              <a:rPr lang="ja-JP" altLang="en-US" sz="800" dirty="0">
                <a:latin typeface="Meiryo UI" panose="020B0604030504040204" pitchFamily="50" charset="-128"/>
                <a:ea typeface="Meiryo UI" panose="020B0604030504040204" pitchFamily="50" charset="-128"/>
              </a:rPr>
              <a:t>gears are subject to axial forces, so in order to eliminate these forces, </a:t>
            </a:r>
            <a:r>
              <a:rPr lang="ja-JP" altLang="en-US" sz="800" dirty="0" err="1">
                <a:latin typeface="Meiryo UI" panose="020B0604030504040204" pitchFamily="50" charset="-128"/>
                <a:ea typeface="Meiryo UI" panose="020B0604030504040204" pitchFamily="50" charset="-128"/>
              </a:rPr>
              <a:t>two</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 double helical gear is a combination of helical gears with their teeth facing in opposite directions.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 is also called </a:t>
            </a:r>
            <a:r>
              <a:rPr lang="en-US" altLang="ja-JP" sz="800" dirty="0">
                <a:latin typeface="Meiryo UI" panose="020B0604030504040204" pitchFamily="50" charset="-128"/>
                <a:ea typeface="Meiryo UI" panose="020B0604030504040204" pitchFamily="50" charset="-128"/>
              </a:rPr>
              <a:t>a </a:t>
            </a:r>
            <a:r>
              <a:rPr lang="en-US" altLang="ja-JP" sz="800" dirty="0" err="1">
                <a:latin typeface="Meiryo UI" panose="020B0604030504040204" pitchFamily="50" charset="-128"/>
                <a:ea typeface="Meiryo UI" panose="020B0604030504040204" pitchFamily="50" charset="-128"/>
              </a:rPr>
              <a:t>dovetail </a:t>
            </a:r>
            <a:r>
              <a:rPr lang="en-US" altLang="ja-JP" sz="800" dirty="0">
                <a:latin typeface="Meiryo UI" panose="020B0604030504040204" pitchFamily="50" charset="-128"/>
                <a:ea typeface="Meiryo UI" panose="020B0604030504040204" pitchFamily="50" charset="-128"/>
              </a:rPr>
              <a:t>helical </a:t>
            </a:r>
            <a:r>
              <a:rPr lang="ja-JP" altLang="en-US" sz="800" dirty="0">
                <a:latin typeface="Meiryo UI" panose="020B0604030504040204" pitchFamily="50" charset="-128"/>
                <a:ea typeface="Meiryo UI" panose="020B0604030504040204" pitchFamily="50" charset="-128"/>
              </a:rPr>
              <a:t>gear.</a:t>
            </a:r>
            <a:r>
              <a:rPr lang="ja-JP" altLang="en-US" sz="800" dirty="0">
                <a:latin typeface="Meiryo UI" panose="020B0604030504040204" pitchFamily="50" charset="-128"/>
                <a:ea typeface="Meiryo UI" panose="020B0604030504040204" pitchFamily="50" charset="-128"/>
              </a:rPr>
              <a:t> It is also called dovble helical gear.</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In addition to being able to transmit a </a:t>
            </a:r>
            <a:r>
              <a:rPr lang="ja-JP" altLang="en-US" sz="800" dirty="0" err="1">
                <a:latin typeface="Meiryo UI" panose="020B0604030504040204" pitchFamily="50" charset="-128"/>
                <a:ea typeface="Meiryo UI" panose="020B0604030504040204" pitchFamily="50" charset="-128"/>
              </a:rPr>
              <a:t>large </a:t>
            </a:r>
            <a:r>
              <a:rPr lang="ja-JP" altLang="en-US" sz="800" dirty="0">
                <a:latin typeface="Meiryo UI" panose="020B0604030504040204" pitchFamily="50" charset="-128"/>
                <a:ea typeface="Meiryo UI" panose="020B0604030504040204" pitchFamily="50" charset="-128"/>
              </a:rPr>
              <a:t>amount of power, it </a:t>
            </a:r>
            <a:r>
              <a:rPr lang="ja-JP" altLang="en-US" sz="800" dirty="0">
                <a:latin typeface="Meiryo UI" panose="020B0604030504040204" pitchFamily="50" charset="-128"/>
                <a:ea typeface="Meiryo UI" panose="020B0604030504040204" pitchFamily="50" charset="-128"/>
              </a:rPr>
              <a:t>does not generate any </a:t>
            </a:r>
            <a:r>
              <a:rPr lang="ja-JP" altLang="en-US" sz="800" dirty="0">
                <a:latin typeface="Meiryo UI" panose="020B0604030504040204" pitchFamily="50" charset="-128"/>
                <a:ea typeface="Meiryo UI" panose="020B0604030504040204" pitchFamily="50" charset="-128"/>
              </a:rPr>
              <a:t>axial force </a:t>
            </a:r>
            <a:r>
              <a:rPr lang="ja-JP" altLang="en-US" sz="800" dirty="0">
                <a:latin typeface="Meiryo UI" panose="020B0604030504040204" pitchFamily="50" charset="-128"/>
                <a:ea typeface="Meiryo UI" panose="020B0604030504040204" pitchFamily="50" charset="-128"/>
              </a:rPr>
              <a:t>(thrust force</a:t>
            </a:r>
            <a:r>
              <a:rPr lang="en-US" altLang="ja-JP" sz="800" dirty="0">
                <a:latin typeface="Meiryo UI" panose="020B0604030504040204" pitchFamily="50" charset="-128"/>
                <a:ea typeface="Meiryo UI" panose="020B0604030504040204" pitchFamily="50" charset="-128"/>
              </a:rPr>
              <a:t>).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1-4)</a:t>
            </a:r>
          </a:p>
        </p:txBody>
      </p:sp>
      <p:sp>
        <p:nvSpPr>
          <p:cNvPr id="74" name="Rectangle 12">
            <a:extLst>
              <a:ext uri="{FF2B5EF4-FFF2-40B4-BE49-F238E27FC236}">
                <a16:creationId xmlns:a16="http://schemas.microsoft.com/office/drawing/2014/main" id="{149885FF-9012-46B4-8A0A-590E34D7445C}"/>
              </a:ext>
            </a:extLst>
          </p:cNvPr>
          <p:cNvSpPr>
            <a:spLocks noChangeArrowheads="1"/>
          </p:cNvSpPr>
          <p:nvPr/>
        </p:nvSpPr>
        <p:spPr bwMode="auto">
          <a:xfrm>
            <a:off x="714309" y="4083447"/>
            <a:ext cx="839271"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1-4 </a:t>
            </a:r>
            <a:r>
              <a:rPr lang="ja-JP" altLang="en-US" sz="600" dirty="0" err="1">
                <a:latin typeface="Meiryo UI" panose="020B0604030504040204" pitchFamily="50" charset="-128"/>
                <a:ea typeface="Meiryo UI" panose="020B0604030504040204" pitchFamily="50" charset="-128"/>
              </a:rPr>
              <a:t>Helical </a:t>
            </a:r>
            <a:r>
              <a:rPr lang="ja-JP" altLang="en-US" sz="600" dirty="0">
                <a:latin typeface="Meiryo UI" panose="020B0604030504040204" pitchFamily="50" charset="-128"/>
                <a:ea typeface="Meiryo UI" panose="020B0604030504040204" pitchFamily="50" charset="-128"/>
              </a:rPr>
              <a:t>gears</a:t>
            </a:r>
          </a:p>
        </p:txBody>
      </p:sp>
      <p:pic>
        <p:nvPicPr>
          <p:cNvPr id="75" name="Picture 43" descr="やまば005">
            <a:extLst>
              <a:ext uri="{FF2B5EF4-FFF2-40B4-BE49-F238E27FC236}">
                <a16:creationId xmlns:a16="http://schemas.microsoft.com/office/drawing/2014/main" id="{B5A7D173-D018-479A-B3C2-7F266833B03B}"/>
              </a:ext>
            </a:extLst>
          </p:cNvPr>
          <p:cNvPicPr>
            <a:picLocks noChangeAspect="1" noChangeArrowheads="1"/>
          </p:cNvPicPr>
          <p:nvPr/>
        </p:nvPicPr>
        <p:blipFill>
          <a:blip r:embed="rId2"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169591" y="3280004"/>
            <a:ext cx="714211" cy="83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Rectangle 3">
            <a:extLst>
              <a:ext uri="{FF2B5EF4-FFF2-40B4-BE49-F238E27FC236}">
                <a16:creationId xmlns:a16="http://schemas.microsoft.com/office/drawing/2014/main" id="{BD0EB9E9-4437-4BFB-9915-13F94F918C22}"/>
              </a:ext>
            </a:extLst>
          </p:cNvPr>
          <p:cNvSpPr>
            <a:spLocks noChangeArrowheads="1"/>
          </p:cNvSpPr>
          <p:nvPr/>
        </p:nvSpPr>
        <p:spPr bwMode="auto">
          <a:xfrm>
            <a:off x="1468196" y="4221315"/>
            <a:ext cx="2973818"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5) </a:t>
            </a:r>
            <a:r>
              <a:rPr lang="ja-JP" altLang="en-US" sz="800" dirty="0">
                <a:latin typeface="Meiryo UI" panose="020B0604030504040204" pitchFamily="50" charset="-128"/>
                <a:ea typeface="Meiryo UI" panose="020B0604030504040204" pitchFamily="50" charset="-128"/>
              </a:rPr>
              <a:t>Rack</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 rack is a spur gear with a pitch circle radius of infinity.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1-5)</a:t>
            </a:r>
          </a:p>
        </p:txBody>
      </p:sp>
      <p:pic>
        <p:nvPicPr>
          <p:cNvPr id="78" name="Picture 27" descr="ﾗｯｸ002">
            <a:extLst>
              <a:ext uri="{FF2B5EF4-FFF2-40B4-BE49-F238E27FC236}">
                <a16:creationId xmlns:a16="http://schemas.microsoft.com/office/drawing/2014/main" id="{4ABD6305-37C1-4B34-8347-CFBC64B71AAF}"/>
              </a:ext>
            </a:extLst>
          </p:cNvPr>
          <p:cNvPicPr>
            <a:picLocks noChangeAspect="1" noChangeArrowheads="1"/>
          </p:cNvPicPr>
          <p:nvPr/>
        </p:nvPicPr>
        <p:blipFill>
          <a:blip r:embed="rId3" cstate="screen">
            <a:clrChange>
              <a:clrFrom>
                <a:srgbClr val="FEFEFE"/>
              </a:clrFrom>
              <a:clrTo>
                <a:srgbClr val="FEFEFE">
                  <a:alpha val="0"/>
                </a:srgbClr>
              </a:clrTo>
            </a:clrChange>
            <a:extLst>
              <a:ext uri="{28A0092B-C50C-407E-A947-70E740481C1C}">
                <a14:useLocalDpi xmlns:a14="http://schemas.microsoft.com/office/drawing/2010/main"/>
              </a:ext>
            </a:extLst>
          </a:blip>
          <a:srcRect b="10580"/>
          <a:stretch>
            <a:fillRect/>
          </a:stretch>
        </p:blipFill>
        <p:spPr bwMode="auto">
          <a:xfrm>
            <a:off x="3859029" y="4577092"/>
            <a:ext cx="647804" cy="2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Rectangle 5">
            <a:extLst>
              <a:ext uri="{FF2B5EF4-FFF2-40B4-BE49-F238E27FC236}">
                <a16:creationId xmlns:a16="http://schemas.microsoft.com/office/drawing/2014/main" id="{68A5BFEC-B160-481E-A7ED-1C371DA32B60}"/>
              </a:ext>
            </a:extLst>
          </p:cNvPr>
          <p:cNvSpPr>
            <a:spLocks noChangeArrowheads="1"/>
          </p:cNvSpPr>
          <p:nvPr/>
        </p:nvSpPr>
        <p:spPr bwMode="auto">
          <a:xfrm>
            <a:off x="5908692" y="652582"/>
            <a:ext cx="3260223" cy="51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(1) </a:t>
            </a:r>
            <a:r>
              <a:rPr lang="ja-JP" altLang="en-US" sz="800" dirty="0">
                <a:latin typeface="Meiryo UI" panose="020B0604030504040204" pitchFamily="50" charset="-128"/>
                <a:ea typeface="Meiryo UI" panose="020B0604030504040204" pitchFamily="50" charset="-128"/>
              </a:rPr>
              <a:t>Quick Bevel Gears</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Also known as </a:t>
            </a:r>
            <a:r>
              <a:rPr lang="ja-JP" altLang="en-US" sz="800" dirty="0">
                <a:latin typeface="Meiryo UI" panose="020B0604030504040204" pitchFamily="50" charset="-128"/>
                <a:ea typeface="Meiryo UI" panose="020B0604030504040204" pitchFamily="50" charset="-128"/>
              </a:rPr>
              <a:t>straight bevel </a:t>
            </a:r>
            <a:r>
              <a:rPr lang="en-US" altLang="ja-JP" sz="800" dirty="0">
                <a:latin typeface="Meiryo UI" panose="020B0604030504040204" pitchFamily="50" charset="-128"/>
                <a:ea typeface="Meiryo UI" panose="020B0604030504040204" pitchFamily="50" charset="-128"/>
              </a:rPr>
              <a:t>gears, these are gears that run </a:t>
            </a:r>
            <a:r>
              <a:rPr lang="ja-JP" altLang="en-US" sz="800" dirty="0" err="1">
                <a:latin typeface="Meiryo UI" panose="020B0604030504040204" pitchFamily="50" charset="-128"/>
                <a:ea typeface="Meiryo UI" panose="020B0604030504040204" pitchFamily="50" charset="-128"/>
              </a:rPr>
              <a:t>along </a:t>
            </a:r>
            <a:r>
              <a:rPr lang="ja-JP" altLang="en-US" sz="800" dirty="0">
                <a:latin typeface="Meiryo UI" panose="020B0604030504040204" pitchFamily="50" charset="-128"/>
                <a:ea typeface="Meiryo UI" panose="020B0604030504040204" pitchFamily="50" charset="-128"/>
              </a:rPr>
              <a:t>the base line of a cone.</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 has straight teeth that contract toward a point.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2-1)</a:t>
            </a:r>
          </a:p>
        </p:txBody>
      </p:sp>
      <p:sp>
        <p:nvSpPr>
          <p:cNvPr id="81" name="Rectangle 7">
            <a:extLst>
              <a:ext uri="{FF2B5EF4-FFF2-40B4-BE49-F238E27FC236}">
                <a16:creationId xmlns:a16="http://schemas.microsoft.com/office/drawing/2014/main" id="{2511AAA7-8D5B-40FA-8B70-6EB8898C1882}"/>
              </a:ext>
            </a:extLst>
          </p:cNvPr>
          <p:cNvSpPr>
            <a:spLocks noChangeArrowheads="1"/>
          </p:cNvSpPr>
          <p:nvPr/>
        </p:nvSpPr>
        <p:spPr bwMode="auto">
          <a:xfrm>
            <a:off x="5897335" y="1289670"/>
            <a:ext cx="319121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2) </a:t>
            </a:r>
            <a:r>
              <a:rPr lang="ja-JP" altLang="en-US" sz="800" dirty="0">
                <a:latin typeface="Meiryo UI" panose="020B0604030504040204" pitchFamily="50" charset="-128"/>
                <a:ea typeface="Meiryo UI" panose="020B0604030504040204" pitchFamily="50" charset="-128"/>
              </a:rPr>
              <a:t>Spur gears</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Also called </a:t>
            </a:r>
            <a:r>
              <a:rPr lang="ja-JP" altLang="en-US" sz="800" dirty="0">
                <a:latin typeface="Meiryo UI" panose="020B0604030504040204" pitchFamily="50" charset="-128"/>
                <a:ea typeface="Meiryo UI" panose="020B0604030504040204" pitchFamily="50" charset="-128"/>
              </a:rPr>
              <a:t>spiral bevel </a:t>
            </a:r>
            <a:r>
              <a:rPr lang="en-US" altLang="ja-JP" sz="800" dirty="0">
                <a:latin typeface="Meiryo UI" panose="020B0604030504040204" pitchFamily="50" charset="-128"/>
                <a:ea typeface="Meiryo UI" panose="020B0604030504040204" pitchFamily="50" charset="-128"/>
              </a:rPr>
              <a:t>gears, </a:t>
            </a:r>
            <a:r>
              <a:rPr lang="ja-JP" altLang="en-US" sz="800" dirty="0">
                <a:latin typeface="Meiryo UI" panose="020B0604030504040204" pitchFamily="50" charset="-128"/>
                <a:ea typeface="Meiryo UI" panose="020B0604030504040204" pitchFamily="50" charset="-128"/>
              </a:rPr>
              <a:t>spiral </a:t>
            </a:r>
            <a:r>
              <a:rPr lang="ja-JP" altLang="en-US" sz="800" dirty="0">
                <a:latin typeface="Meiryo UI" panose="020B0604030504040204" pitchFamily="50" charset="-128"/>
                <a:ea typeface="Meiryo UI" panose="020B0604030504040204" pitchFamily="50" charset="-128"/>
              </a:rPr>
              <a:t>bevel gears are gears with </a:t>
            </a:r>
            <a:r>
              <a:rPr lang="ja-JP" altLang="en-US" sz="800" dirty="0" err="1">
                <a:latin typeface="Meiryo UI" panose="020B0604030504040204" pitchFamily="50" charset="-128"/>
                <a:ea typeface="Meiryo UI" panose="020B0604030504040204" pitchFamily="50" charset="-128"/>
              </a:rPr>
              <a:t>helical </a:t>
            </a:r>
            <a:r>
              <a:rPr lang="ja-JP" altLang="en-US" sz="800" dirty="0">
                <a:latin typeface="Meiryo UI" panose="020B0604030504040204" pitchFamily="50" charset="-128"/>
                <a:ea typeface="Meiryo UI" panose="020B0604030504040204" pitchFamily="50" charset="-128"/>
              </a:rPr>
              <a:t>teeth.</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teeth of the bevel gears are spiral-shaped to obtain smooth rotation by making the</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spiral bevel gears are also called spiral bevel gears. The rotation is smooth, the noise is low, and the speed is high.</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 is suitable for rotation. It is also possible to increase the tooth ratio.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2-2)</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a:t>
            </a:r>
          </a:p>
        </p:txBody>
      </p:sp>
      <p:sp>
        <p:nvSpPr>
          <p:cNvPr id="82" name="Rectangle 8">
            <a:extLst>
              <a:ext uri="{FF2B5EF4-FFF2-40B4-BE49-F238E27FC236}">
                <a16:creationId xmlns:a16="http://schemas.microsoft.com/office/drawing/2014/main" id="{B1DE3727-08FA-4ADC-9D6F-E2A9C2F48C05}"/>
              </a:ext>
            </a:extLst>
          </p:cNvPr>
          <p:cNvSpPr>
            <a:spLocks noChangeArrowheads="1"/>
          </p:cNvSpPr>
          <p:nvPr/>
        </p:nvSpPr>
        <p:spPr bwMode="auto">
          <a:xfrm>
            <a:off x="5024271" y="1986727"/>
            <a:ext cx="999989"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2-2 Spinning bevel </a:t>
            </a:r>
            <a:r>
              <a:rPr lang="ja-JP" altLang="en-US" sz="600" dirty="0">
                <a:latin typeface="Meiryo UI" panose="020B0604030504040204" pitchFamily="50" charset="-128"/>
                <a:ea typeface="Meiryo UI" panose="020B0604030504040204" pitchFamily="50" charset="-128"/>
              </a:rPr>
              <a:t>gears</a:t>
            </a:r>
          </a:p>
        </p:txBody>
      </p:sp>
      <p:sp>
        <p:nvSpPr>
          <p:cNvPr id="83" name="Rectangle 9">
            <a:extLst>
              <a:ext uri="{FF2B5EF4-FFF2-40B4-BE49-F238E27FC236}">
                <a16:creationId xmlns:a16="http://schemas.microsoft.com/office/drawing/2014/main" id="{5741FFAF-F927-4A9E-8BCE-221387FDDF1E}"/>
              </a:ext>
            </a:extLst>
          </p:cNvPr>
          <p:cNvSpPr>
            <a:spLocks noChangeArrowheads="1"/>
          </p:cNvSpPr>
          <p:nvPr/>
        </p:nvSpPr>
        <p:spPr bwMode="auto">
          <a:xfrm>
            <a:off x="5908692" y="2110915"/>
            <a:ext cx="3191216"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3) </a:t>
            </a:r>
            <a:r>
              <a:rPr lang="ja-JP" altLang="en-US" sz="800" dirty="0">
                <a:latin typeface="Meiryo UI" panose="020B0604030504040204" pitchFamily="50" charset="-128"/>
                <a:ea typeface="Meiryo UI" panose="020B0604030504040204" pitchFamily="50" charset="-128"/>
              </a:rPr>
              <a:t>Zerol </a:t>
            </a:r>
            <a:r>
              <a:rPr lang="ja-JP" altLang="en-US" sz="800" dirty="0" err="1">
                <a:latin typeface="Meiryo UI" panose="020B0604030504040204" pitchFamily="50" charset="-128"/>
                <a:ea typeface="Meiryo UI" panose="020B0604030504040204" pitchFamily="50" charset="-128"/>
              </a:rPr>
              <a:t>bevel </a:t>
            </a:r>
            <a:r>
              <a:rPr lang="ja-JP" altLang="en-US" sz="800" dirty="0">
                <a:latin typeface="Meiryo UI" panose="020B0604030504040204" pitchFamily="50" charset="-128"/>
                <a:ea typeface="Meiryo UI" panose="020B0604030504040204" pitchFamily="50" charset="-128"/>
              </a:rPr>
              <a:t>gears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 spiral bevel gear is one in which the torsion angle is zero. Straight bevel gears and spiral bevel gears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This is a unique bevel gear that combines the characteristics of gears, and the force applied to the teeth is immediately applied to the bevel.</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 is the same as a car.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2-3)</a:t>
            </a:r>
          </a:p>
        </p:txBody>
      </p:sp>
      <p:sp>
        <p:nvSpPr>
          <p:cNvPr id="84" name="Rectangle 10">
            <a:extLst>
              <a:ext uri="{FF2B5EF4-FFF2-40B4-BE49-F238E27FC236}">
                <a16:creationId xmlns:a16="http://schemas.microsoft.com/office/drawing/2014/main" id="{9A3A0E80-0A35-4F28-8551-94C2244EC37E}"/>
              </a:ext>
            </a:extLst>
          </p:cNvPr>
          <p:cNvSpPr>
            <a:spLocks noChangeArrowheads="1"/>
          </p:cNvSpPr>
          <p:nvPr/>
        </p:nvSpPr>
        <p:spPr bwMode="auto">
          <a:xfrm>
            <a:off x="4987536" y="2644213"/>
            <a:ext cx="1011239"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2-3 </a:t>
            </a:r>
            <a:r>
              <a:rPr lang="ja-JP" altLang="en-US" sz="600" dirty="0">
                <a:latin typeface="Meiryo UI" panose="020B0604030504040204" pitchFamily="50" charset="-128"/>
                <a:ea typeface="Meiryo UI" panose="020B0604030504040204" pitchFamily="50" charset="-128"/>
              </a:rPr>
              <a:t>Zerol </a:t>
            </a:r>
            <a:r>
              <a:rPr lang="ja-JP" altLang="en-US" sz="600" dirty="0" err="1">
                <a:latin typeface="Meiryo UI" panose="020B0604030504040204" pitchFamily="50" charset="-128"/>
                <a:ea typeface="Meiryo UI" panose="020B0604030504040204" pitchFamily="50" charset="-128"/>
              </a:rPr>
              <a:t>bevel </a:t>
            </a:r>
            <a:r>
              <a:rPr lang="ja-JP" altLang="en-US" sz="600" dirty="0">
                <a:latin typeface="Meiryo UI" panose="020B0604030504040204" pitchFamily="50" charset="-128"/>
                <a:ea typeface="Meiryo UI" panose="020B0604030504040204" pitchFamily="50" charset="-128"/>
              </a:rPr>
              <a:t>gears</a:t>
            </a:r>
          </a:p>
        </p:txBody>
      </p:sp>
      <p:pic>
        <p:nvPicPr>
          <p:cNvPr id="85" name="Picture 35" descr="ぜろ008">
            <a:extLst>
              <a:ext uri="{FF2B5EF4-FFF2-40B4-BE49-F238E27FC236}">
                <a16:creationId xmlns:a16="http://schemas.microsoft.com/office/drawing/2014/main" id="{7A44270B-CB33-4B24-BFF4-4AB1CC620317}"/>
              </a:ext>
            </a:extLst>
          </p:cNvPr>
          <p:cNvPicPr>
            <a:picLocks noChangeAspect="1" noChangeArrowheads="1"/>
          </p:cNvPicPr>
          <p:nvPr/>
        </p:nvPicPr>
        <p:blipFill>
          <a:blip r:embed="rId4"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4632926" y="2159272"/>
            <a:ext cx="655721" cy="60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Rectangle 39">
            <a:extLst>
              <a:ext uri="{FF2B5EF4-FFF2-40B4-BE49-F238E27FC236}">
                <a16:creationId xmlns:a16="http://schemas.microsoft.com/office/drawing/2014/main" id="{FCD16DE5-D71A-41C7-B18A-7A4FD73E2975}"/>
              </a:ext>
            </a:extLst>
          </p:cNvPr>
          <p:cNvSpPr>
            <a:spLocks noChangeArrowheads="1"/>
          </p:cNvSpPr>
          <p:nvPr/>
        </p:nvSpPr>
        <p:spPr bwMode="auto">
          <a:xfrm>
            <a:off x="7871749" y="3888864"/>
            <a:ext cx="202505" cy="8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-3-</a:t>
            </a:r>
          </a:p>
        </p:txBody>
      </p:sp>
      <p:sp>
        <p:nvSpPr>
          <p:cNvPr id="87" name="Rectangle 2">
            <a:extLst>
              <a:ext uri="{FF2B5EF4-FFF2-40B4-BE49-F238E27FC236}">
                <a16:creationId xmlns:a16="http://schemas.microsoft.com/office/drawing/2014/main" id="{0374FFD5-D372-4D0E-9C78-7589F89E6296}"/>
              </a:ext>
            </a:extLst>
          </p:cNvPr>
          <p:cNvSpPr txBox="1">
            <a:spLocks noChangeArrowheads="1"/>
          </p:cNvSpPr>
          <p:nvPr/>
        </p:nvSpPr>
        <p:spPr>
          <a:xfrm>
            <a:off x="4524425" y="2762255"/>
            <a:ext cx="1374095" cy="230832"/>
          </a:xfrm>
          <a:prstGeom prst="rect">
            <a:avLst/>
          </a:prstGeom>
          <a:noFill/>
        </p:spPr>
        <p:txBody>
          <a:bodyPr vert="horz" wrap="none" lIns="91440" tIns="45720" rIns="91440" bIns="45720" rtlCol="0">
            <a:sp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(3) </a:t>
            </a:r>
            <a:r>
              <a:rPr lang="ja-JP" altLang="en-US" sz="1000" dirty="0">
                <a:latin typeface="Meiryo UI" panose="020B0604030504040204" pitchFamily="50" charset="-128"/>
                <a:ea typeface="Meiryo UI" panose="020B0604030504040204" pitchFamily="50" charset="-128"/>
              </a:rPr>
              <a:t>Gears with misaligned shafts</a:t>
            </a:r>
          </a:p>
        </p:txBody>
      </p:sp>
      <p:sp>
        <p:nvSpPr>
          <p:cNvPr id="88" name="Rectangle 3">
            <a:extLst>
              <a:ext uri="{FF2B5EF4-FFF2-40B4-BE49-F238E27FC236}">
                <a16:creationId xmlns:a16="http://schemas.microsoft.com/office/drawing/2014/main" id="{10E73BF2-0F70-48D4-A247-86C92F860619}"/>
              </a:ext>
            </a:extLst>
          </p:cNvPr>
          <p:cNvSpPr>
            <a:spLocks noChangeArrowheads="1"/>
          </p:cNvSpPr>
          <p:nvPr/>
        </p:nvSpPr>
        <p:spPr bwMode="auto">
          <a:xfrm>
            <a:off x="5855767" y="2950496"/>
            <a:ext cx="3345102"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Cylindrical worm gears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a:t>
            </a:r>
            <a:r>
              <a:rPr lang="en-US" altLang="ja-JP" sz="800" dirty="0">
                <a:latin typeface="Meiryo UI" panose="020B0604030504040204" pitchFamily="50" charset="-128"/>
                <a:ea typeface="Meiryo UI" panose="020B0604030504040204" pitchFamily="50" charset="-128"/>
              </a:rPr>
              <a:t>two </a:t>
            </a:r>
            <a:r>
              <a:rPr lang="ja-JP" altLang="en-US" sz="800" dirty="0">
                <a:latin typeface="Meiryo UI" panose="020B0604030504040204" pitchFamily="50" charset="-128"/>
                <a:ea typeface="Meiryo UI" panose="020B0604030504040204" pitchFamily="50" charset="-128"/>
              </a:rPr>
              <a:t>axes are perpendicular to each other and </a:t>
            </a:r>
            <a:r>
              <a:rPr lang="ja-JP" altLang="en-US" sz="800" dirty="0" err="1">
                <a:latin typeface="Meiryo UI" panose="020B0604030504040204" pitchFamily="50" charset="-128"/>
                <a:ea typeface="Meiryo UI" panose="020B0604030504040204" pitchFamily="50" charset="-128"/>
              </a:rPr>
              <a:t>consist</a:t>
            </a:r>
            <a:r>
              <a:rPr lang="ja-JP" altLang="en-US" sz="800" dirty="0">
                <a:latin typeface="Meiryo UI" panose="020B0604030504040204" pitchFamily="50" charset="-128"/>
                <a:ea typeface="Meiryo UI" panose="020B0604030504040204" pitchFamily="50" charset="-128"/>
              </a:rPr>
              <a:t> of a threaded worm and a worm wheel that meshes with the worm.</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meshing is sliding contact. Its engagement is sliding contact, so there is almost no noise. Rotation</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As a result, it is used in applications that require large deceleration.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3-1)</a:t>
            </a:r>
          </a:p>
        </p:txBody>
      </p:sp>
      <p:sp>
        <p:nvSpPr>
          <p:cNvPr id="89" name="Rectangle 5">
            <a:extLst>
              <a:ext uri="{FF2B5EF4-FFF2-40B4-BE49-F238E27FC236}">
                <a16:creationId xmlns:a16="http://schemas.microsoft.com/office/drawing/2014/main" id="{644FAE73-CEBB-438B-908D-C7DBF8AE1E70}"/>
              </a:ext>
            </a:extLst>
          </p:cNvPr>
          <p:cNvSpPr>
            <a:spLocks noChangeArrowheads="1"/>
          </p:cNvSpPr>
          <p:nvPr/>
        </p:nvSpPr>
        <p:spPr bwMode="auto">
          <a:xfrm>
            <a:off x="5872426" y="3555477"/>
            <a:ext cx="3394660" cy="8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(2) </a:t>
            </a:r>
            <a:r>
              <a:rPr lang="ja-JP" altLang="en-US" sz="800" dirty="0">
                <a:latin typeface="Meiryo UI" panose="020B0604030504040204" pitchFamily="50" charset="-128"/>
                <a:ea typeface="Meiryo UI" panose="020B0604030504040204" pitchFamily="50" charset="-128"/>
              </a:rPr>
              <a:t>Screw gears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err="1">
                <a:latin typeface="Meiryo UI" panose="020B0604030504040204" pitchFamily="50" charset="-128"/>
                <a:ea typeface="Meiryo UI" panose="020B0604030504040204" pitchFamily="50" charset="-128"/>
              </a:rPr>
              <a:t>Helical </a:t>
            </a:r>
            <a:r>
              <a:rPr lang="ja-JP" altLang="en-US" sz="800" dirty="0">
                <a:latin typeface="Meiryo UI" panose="020B0604030504040204" pitchFamily="50" charset="-128"/>
                <a:ea typeface="Meiryo UI" panose="020B0604030504040204" pitchFamily="50" charset="-128"/>
              </a:rPr>
              <a:t>gears have </a:t>
            </a:r>
            <a:r>
              <a:rPr lang="en-US" altLang="ja-JP" sz="800" dirty="0">
                <a:latin typeface="Meiryo UI" panose="020B0604030504040204" pitchFamily="50" charset="-128"/>
                <a:ea typeface="Meiryo UI" panose="020B0604030504040204" pitchFamily="50" charset="-128"/>
              </a:rPr>
              <a:t>two </a:t>
            </a:r>
            <a:r>
              <a:rPr lang="ja-JP" altLang="en-US" sz="800" dirty="0">
                <a:latin typeface="Meiryo UI" panose="020B0604030504040204" pitchFamily="50" charset="-128"/>
                <a:ea typeface="Meiryo UI" panose="020B0604030504040204" pitchFamily="50" charset="-128"/>
              </a:rPr>
              <a:t>intersecting shafts, and are used to change the direction of the rotating shaft.</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Also known as </a:t>
            </a:r>
            <a:r>
              <a:rPr lang="en-US" altLang="ja-JP" sz="800" dirty="0">
                <a:latin typeface="Meiryo UI" panose="020B0604030504040204" pitchFamily="50" charset="-128"/>
                <a:ea typeface="Meiryo UI" panose="020B0604030504040204" pitchFamily="50" charset="-128"/>
              </a:rPr>
              <a:t>spiral</a:t>
            </a:r>
            <a:r>
              <a:rPr lang="ja-JP" altLang="en-US" sz="800" dirty="0">
                <a:latin typeface="Meiryo UI" panose="020B0604030504040204" pitchFamily="50" charset="-128"/>
                <a:ea typeface="Meiryo UI" panose="020B0604030504040204" pitchFamily="50" charset="-128"/>
              </a:rPr>
              <a:t> gears.</a:t>
            </a:r>
            <a:r>
              <a:rPr lang="ja-JP" altLang="en-US" sz="800" dirty="0">
                <a:latin typeface="Meiryo UI" panose="020B0604030504040204" pitchFamily="50" charset="-128"/>
                <a:ea typeface="Meiryo UI" panose="020B0604030504040204" pitchFamily="50" charset="-128"/>
              </a:rPr>
              <a:t> Screw gears have a point contact meshing</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Therefore, care </a:t>
            </a:r>
            <a:r>
              <a:rPr lang="ja-JP" altLang="en-US" sz="800" dirty="0" err="1">
                <a:latin typeface="Meiryo UI" panose="020B0604030504040204" pitchFamily="50" charset="-128"/>
                <a:ea typeface="Meiryo UI" panose="020B0604030504040204" pitchFamily="50" charset="-128"/>
              </a:rPr>
              <a:t>must be taken to avoid </a:t>
            </a:r>
            <a:r>
              <a:rPr lang="ja-JP" altLang="en-US" sz="800" dirty="0">
                <a:latin typeface="Meiryo UI" panose="020B0604030504040204" pitchFamily="50" charset="-128"/>
                <a:ea typeface="Meiryo UI" panose="020B0604030504040204" pitchFamily="50" charset="-128"/>
              </a:rPr>
              <a:t>rattling due to wear when large transmission forces are applied.</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(Figure 3-2).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3-2)</a:t>
            </a:r>
          </a:p>
        </p:txBody>
      </p:sp>
      <p:sp>
        <p:nvSpPr>
          <p:cNvPr id="90" name="Rectangle 7">
            <a:extLst>
              <a:ext uri="{FF2B5EF4-FFF2-40B4-BE49-F238E27FC236}">
                <a16:creationId xmlns:a16="http://schemas.microsoft.com/office/drawing/2014/main" id="{4165BDC9-3CA8-4E46-857F-34682B3222E2}"/>
              </a:ext>
            </a:extLst>
          </p:cNvPr>
          <p:cNvSpPr>
            <a:spLocks noChangeArrowheads="1"/>
          </p:cNvSpPr>
          <p:nvPr/>
        </p:nvSpPr>
        <p:spPr bwMode="auto">
          <a:xfrm>
            <a:off x="5881892" y="4332341"/>
            <a:ext cx="3354809"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Hypoid gear</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 can be thought of as a </a:t>
            </a:r>
            <a:r>
              <a:rPr lang="ja-JP" altLang="en-US" sz="800" dirty="0" err="1">
                <a:latin typeface="Meiryo UI" panose="020B0604030504040204" pitchFamily="50" charset="-128"/>
                <a:ea typeface="Meiryo UI" panose="020B0604030504040204" pitchFamily="50" charset="-128"/>
              </a:rPr>
              <a:t>bevel gear with a </a:t>
            </a:r>
            <a:r>
              <a:rPr lang="ja-JP" altLang="en-US" sz="800" dirty="0">
                <a:latin typeface="Meiryo UI" panose="020B0604030504040204" pitchFamily="50" charset="-128"/>
                <a:ea typeface="Meiryo UI" panose="020B0604030504040204" pitchFamily="50" charset="-128"/>
              </a:rPr>
              <a:t>misaligned spiral bevel shaft, </a:t>
            </a:r>
            <a:r>
              <a:rPr lang="ja-JP" altLang="en-US" sz="800" dirty="0">
                <a:latin typeface="Meiryo UI" panose="020B0604030504040204" pitchFamily="50" charset="-128"/>
                <a:ea typeface="Meiryo UI" panose="020B0604030504040204" pitchFamily="50" charset="-128"/>
              </a:rPr>
              <a:t>and the amount of misaligned shaft.</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Since the pinion shaft can be moved, the shaft can be extended. As the rear-wheel drive of an automobile</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 is often used.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3-3)</a:t>
            </a:r>
          </a:p>
        </p:txBody>
      </p:sp>
      <p:pic>
        <p:nvPicPr>
          <p:cNvPr id="91" name="Picture 23" descr="ねじ010">
            <a:extLst>
              <a:ext uri="{FF2B5EF4-FFF2-40B4-BE49-F238E27FC236}">
                <a16:creationId xmlns:a16="http://schemas.microsoft.com/office/drawing/2014/main" id="{7E7E5B52-0C1F-4CA3-8C8F-64B3456DF717}"/>
              </a:ext>
            </a:extLst>
          </p:cNvPr>
          <p:cNvPicPr>
            <a:picLocks noChangeAspect="1" noChangeArrowheads="1"/>
          </p:cNvPicPr>
          <p:nvPr/>
        </p:nvPicPr>
        <p:blipFill>
          <a:blip r:embed="rId5"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4680476" y="3611600"/>
            <a:ext cx="583028" cy="68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Rectangle 4">
            <a:extLst>
              <a:ext uri="{FF2B5EF4-FFF2-40B4-BE49-F238E27FC236}">
                <a16:creationId xmlns:a16="http://schemas.microsoft.com/office/drawing/2014/main" id="{AE3DE024-C859-4D89-99FD-F9CE2881B1A5}"/>
              </a:ext>
            </a:extLst>
          </p:cNvPr>
          <p:cNvSpPr>
            <a:spLocks noChangeArrowheads="1"/>
          </p:cNvSpPr>
          <p:nvPr/>
        </p:nvSpPr>
        <p:spPr bwMode="auto">
          <a:xfrm>
            <a:off x="5262865" y="3472474"/>
            <a:ext cx="726768"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3-1 </a:t>
            </a:r>
            <a:r>
              <a:rPr lang="ja-JP" altLang="en-US" sz="600" dirty="0">
                <a:latin typeface="Meiryo UI" panose="020B0604030504040204" pitchFamily="50" charset="-128"/>
                <a:ea typeface="Meiryo UI" panose="020B0604030504040204" pitchFamily="50" charset="-128"/>
              </a:rPr>
              <a:t>Spur gears</a:t>
            </a:r>
          </a:p>
        </p:txBody>
      </p:sp>
      <p:sp>
        <p:nvSpPr>
          <p:cNvPr id="93" name="Rectangle 6">
            <a:extLst>
              <a:ext uri="{FF2B5EF4-FFF2-40B4-BE49-F238E27FC236}">
                <a16:creationId xmlns:a16="http://schemas.microsoft.com/office/drawing/2014/main" id="{97AE9BA0-9C90-4FC6-BAFF-AC0F0F5453EE}"/>
              </a:ext>
            </a:extLst>
          </p:cNvPr>
          <p:cNvSpPr>
            <a:spLocks noChangeArrowheads="1"/>
          </p:cNvSpPr>
          <p:nvPr/>
        </p:nvSpPr>
        <p:spPr bwMode="auto">
          <a:xfrm>
            <a:off x="5193526" y="4184178"/>
            <a:ext cx="803913"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3-2 </a:t>
            </a:r>
            <a:r>
              <a:rPr lang="ja-JP" altLang="en-US" sz="600" dirty="0">
                <a:latin typeface="Meiryo UI" panose="020B0604030504040204" pitchFamily="50" charset="-128"/>
                <a:ea typeface="Meiryo UI" panose="020B0604030504040204" pitchFamily="50" charset="-128"/>
              </a:rPr>
              <a:t>Internal gears</a:t>
            </a:r>
          </a:p>
        </p:txBody>
      </p:sp>
      <p:pic>
        <p:nvPicPr>
          <p:cNvPr id="95" name="図 94">
            <a:extLst>
              <a:ext uri="{FF2B5EF4-FFF2-40B4-BE49-F238E27FC236}">
                <a16:creationId xmlns:a16="http://schemas.microsoft.com/office/drawing/2014/main" id="{16CD5EFF-514F-4C04-AFDB-34A440928562}"/>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50262" y="709192"/>
            <a:ext cx="648229" cy="735827"/>
          </a:xfrm>
          <a:prstGeom prst="rect">
            <a:avLst/>
          </a:prstGeom>
        </p:spPr>
      </p:pic>
      <p:pic>
        <p:nvPicPr>
          <p:cNvPr id="96" name="図 95">
            <a:extLst>
              <a:ext uri="{FF2B5EF4-FFF2-40B4-BE49-F238E27FC236}">
                <a16:creationId xmlns:a16="http://schemas.microsoft.com/office/drawing/2014/main" id="{1C3A073A-9CA6-45B0-9CB2-11E526B52C01}"/>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54633" y="2358652"/>
            <a:ext cx="757272" cy="801656"/>
          </a:xfrm>
          <a:prstGeom prst="rect">
            <a:avLst/>
          </a:prstGeom>
        </p:spPr>
      </p:pic>
      <p:pic>
        <p:nvPicPr>
          <p:cNvPr id="97" name="図 96">
            <a:extLst>
              <a:ext uri="{FF2B5EF4-FFF2-40B4-BE49-F238E27FC236}">
                <a16:creationId xmlns:a16="http://schemas.microsoft.com/office/drawing/2014/main" id="{2885100B-D031-4D8A-BD17-4C7A0FB73AB7}"/>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067749" y="2019036"/>
            <a:ext cx="422475" cy="222211"/>
          </a:xfrm>
          <a:prstGeom prst="rect">
            <a:avLst/>
          </a:prstGeom>
        </p:spPr>
      </p:pic>
      <p:pic>
        <p:nvPicPr>
          <p:cNvPr id="98" name="図 97">
            <a:extLst>
              <a:ext uri="{FF2B5EF4-FFF2-40B4-BE49-F238E27FC236}">
                <a16:creationId xmlns:a16="http://schemas.microsoft.com/office/drawing/2014/main" id="{7D0CA852-BF28-4019-A7AE-3A0165522037}"/>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683710" y="4253763"/>
            <a:ext cx="706252" cy="625723"/>
          </a:xfrm>
          <a:prstGeom prst="rect">
            <a:avLst/>
          </a:prstGeom>
        </p:spPr>
      </p:pic>
      <p:pic>
        <p:nvPicPr>
          <p:cNvPr id="99" name="図 98">
            <a:extLst>
              <a:ext uri="{FF2B5EF4-FFF2-40B4-BE49-F238E27FC236}">
                <a16:creationId xmlns:a16="http://schemas.microsoft.com/office/drawing/2014/main" id="{F7BAB84D-30F1-45DD-B0DA-71C7E3D45B3E}"/>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4621731" y="1340384"/>
            <a:ext cx="822962" cy="656389"/>
          </a:xfrm>
          <a:prstGeom prst="rect">
            <a:avLst/>
          </a:prstGeom>
        </p:spPr>
      </p:pic>
      <p:pic>
        <p:nvPicPr>
          <p:cNvPr id="100" name="図 99">
            <a:extLst>
              <a:ext uri="{FF2B5EF4-FFF2-40B4-BE49-F238E27FC236}">
                <a16:creationId xmlns:a16="http://schemas.microsoft.com/office/drawing/2014/main" id="{323E7674-3696-4D45-B30E-C5686E1F4AC6}"/>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4634256" y="698640"/>
            <a:ext cx="652621" cy="575127"/>
          </a:xfrm>
          <a:prstGeom prst="rect">
            <a:avLst/>
          </a:prstGeom>
        </p:spPr>
      </p:pic>
      <p:pic>
        <p:nvPicPr>
          <p:cNvPr id="101" name="図 100">
            <a:extLst>
              <a:ext uri="{FF2B5EF4-FFF2-40B4-BE49-F238E27FC236}">
                <a16:creationId xmlns:a16="http://schemas.microsoft.com/office/drawing/2014/main" id="{6AD5B740-B606-4BE1-A172-ADC83AECE390}"/>
              </a:ext>
            </a:extLst>
          </p:cNvPr>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4717732" y="2992082"/>
            <a:ext cx="543496" cy="591193"/>
          </a:xfrm>
          <a:prstGeom prst="rect">
            <a:avLst/>
          </a:prstGeom>
        </p:spPr>
      </p:pic>
      <p:pic>
        <p:nvPicPr>
          <p:cNvPr id="102" name="図 101">
            <a:extLst>
              <a:ext uri="{FF2B5EF4-FFF2-40B4-BE49-F238E27FC236}">
                <a16:creationId xmlns:a16="http://schemas.microsoft.com/office/drawing/2014/main" id="{ACEC7445-F57B-4D8B-AB92-037295282E54}"/>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b="-22943"/>
          <a:stretch/>
        </p:blipFill>
        <p:spPr>
          <a:xfrm>
            <a:off x="4617585" y="4361878"/>
            <a:ext cx="797225" cy="641852"/>
          </a:xfrm>
          <a:prstGeom prst="rect">
            <a:avLst/>
          </a:prstGeom>
        </p:spPr>
      </p:pic>
      <p:pic>
        <p:nvPicPr>
          <p:cNvPr id="103" name="Picture 37" descr="内接003">
            <a:extLst>
              <a:ext uri="{FF2B5EF4-FFF2-40B4-BE49-F238E27FC236}">
                <a16:creationId xmlns:a16="http://schemas.microsoft.com/office/drawing/2014/main" id="{31684291-E0DB-49ED-881C-1F23EAD30DEC}"/>
              </a:ext>
            </a:extLst>
          </p:cNvPr>
          <p:cNvPicPr>
            <a:picLocks noChangeAspect="1" noChangeArrowheads="1"/>
          </p:cNvPicPr>
          <p:nvPr/>
        </p:nvPicPr>
        <p:blipFill>
          <a:blip r:embed="rId14"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90404" y="1445019"/>
            <a:ext cx="851623" cy="64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4" name="直線コネクタ 103">
            <a:extLst>
              <a:ext uri="{FF2B5EF4-FFF2-40B4-BE49-F238E27FC236}">
                <a16:creationId xmlns:a16="http://schemas.microsoft.com/office/drawing/2014/main" id="{B428AE19-81DA-4780-A93E-3A8919E4952F}"/>
              </a:ext>
            </a:extLst>
          </p:cNvPr>
          <p:cNvCxnSpPr/>
          <p:nvPr/>
        </p:nvCxnSpPr>
        <p:spPr>
          <a:xfrm>
            <a:off x="328324" y="889736"/>
            <a:ext cx="65063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05" name="直線コネクタ 104">
            <a:extLst>
              <a:ext uri="{FF2B5EF4-FFF2-40B4-BE49-F238E27FC236}">
                <a16:creationId xmlns:a16="http://schemas.microsoft.com/office/drawing/2014/main" id="{EDD0CD34-0985-41F7-A48D-7711843E2853}"/>
              </a:ext>
            </a:extLst>
          </p:cNvPr>
          <p:cNvCxnSpPr/>
          <p:nvPr/>
        </p:nvCxnSpPr>
        <p:spPr>
          <a:xfrm>
            <a:off x="335102" y="1210836"/>
            <a:ext cx="65063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06" name="直線コネクタ 105">
            <a:extLst>
              <a:ext uri="{FF2B5EF4-FFF2-40B4-BE49-F238E27FC236}">
                <a16:creationId xmlns:a16="http://schemas.microsoft.com/office/drawing/2014/main" id="{492F5FB2-B56F-4DCE-9069-BD7046CDF0EC}"/>
              </a:ext>
            </a:extLst>
          </p:cNvPr>
          <p:cNvCxnSpPr/>
          <p:nvPr/>
        </p:nvCxnSpPr>
        <p:spPr>
          <a:xfrm>
            <a:off x="322470" y="2492159"/>
            <a:ext cx="65063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07" name="直線コネクタ 106">
            <a:extLst>
              <a:ext uri="{FF2B5EF4-FFF2-40B4-BE49-F238E27FC236}">
                <a16:creationId xmlns:a16="http://schemas.microsoft.com/office/drawing/2014/main" id="{68FA8719-A459-4E29-9792-F31FFF3E9094}"/>
              </a:ext>
            </a:extLst>
          </p:cNvPr>
          <p:cNvCxnSpPr>
            <a:cxnSpLocks/>
          </p:cNvCxnSpPr>
          <p:nvPr/>
        </p:nvCxnSpPr>
        <p:spPr>
          <a:xfrm>
            <a:off x="268380" y="2879673"/>
            <a:ext cx="708793"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08" name="直線コネクタ 107">
            <a:extLst>
              <a:ext uri="{FF2B5EF4-FFF2-40B4-BE49-F238E27FC236}">
                <a16:creationId xmlns:a16="http://schemas.microsoft.com/office/drawing/2014/main" id="{A209C35E-419C-4ACD-971B-9003AC9FD7F5}"/>
              </a:ext>
            </a:extLst>
          </p:cNvPr>
          <p:cNvCxnSpPr>
            <a:cxnSpLocks/>
          </p:cNvCxnSpPr>
          <p:nvPr/>
        </p:nvCxnSpPr>
        <p:spPr>
          <a:xfrm flipV="1">
            <a:off x="295975" y="1512210"/>
            <a:ext cx="602515" cy="264585"/>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09" name="直線コネクタ 108">
            <a:extLst>
              <a:ext uri="{FF2B5EF4-FFF2-40B4-BE49-F238E27FC236}">
                <a16:creationId xmlns:a16="http://schemas.microsoft.com/office/drawing/2014/main" id="{E6D5D95D-C6E8-4959-9330-1AEB8D18E31B}"/>
              </a:ext>
            </a:extLst>
          </p:cNvPr>
          <p:cNvCxnSpPr>
            <a:cxnSpLocks/>
          </p:cNvCxnSpPr>
          <p:nvPr/>
        </p:nvCxnSpPr>
        <p:spPr>
          <a:xfrm flipV="1">
            <a:off x="453703" y="1740593"/>
            <a:ext cx="602515" cy="264585"/>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10" name="直線コネクタ 109">
            <a:extLst>
              <a:ext uri="{FF2B5EF4-FFF2-40B4-BE49-F238E27FC236}">
                <a16:creationId xmlns:a16="http://schemas.microsoft.com/office/drawing/2014/main" id="{FAFC7C88-CE18-4A03-9FD9-7DA7FCC7979A}"/>
              </a:ext>
            </a:extLst>
          </p:cNvPr>
          <p:cNvCxnSpPr>
            <a:cxnSpLocks/>
          </p:cNvCxnSpPr>
          <p:nvPr/>
        </p:nvCxnSpPr>
        <p:spPr>
          <a:xfrm>
            <a:off x="160381" y="3467330"/>
            <a:ext cx="916930"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11" name="直線コネクタ 110">
            <a:extLst>
              <a:ext uri="{FF2B5EF4-FFF2-40B4-BE49-F238E27FC236}">
                <a16:creationId xmlns:a16="http://schemas.microsoft.com/office/drawing/2014/main" id="{170AE986-B88C-41D7-BB02-9757F7C89479}"/>
              </a:ext>
            </a:extLst>
          </p:cNvPr>
          <p:cNvCxnSpPr>
            <a:cxnSpLocks/>
          </p:cNvCxnSpPr>
          <p:nvPr/>
        </p:nvCxnSpPr>
        <p:spPr>
          <a:xfrm>
            <a:off x="169591" y="3826136"/>
            <a:ext cx="9083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12" name="直線コネクタ 111">
            <a:extLst>
              <a:ext uri="{FF2B5EF4-FFF2-40B4-BE49-F238E27FC236}">
                <a16:creationId xmlns:a16="http://schemas.microsoft.com/office/drawing/2014/main" id="{8E326E33-1963-4EA5-A7CC-11A739786573}"/>
              </a:ext>
            </a:extLst>
          </p:cNvPr>
          <p:cNvCxnSpPr>
            <a:cxnSpLocks/>
          </p:cNvCxnSpPr>
          <p:nvPr/>
        </p:nvCxnSpPr>
        <p:spPr>
          <a:xfrm>
            <a:off x="4709019" y="3212002"/>
            <a:ext cx="652554" cy="343245"/>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13" name="直線コネクタ 112">
            <a:extLst>
              <a:ext uri="{FF2B5EF4-FFF2-40B4-BE49-F238E27FC236}">
                <a16:creationId xmlns:a16="http://schemas.microsoft.com/office/drawing/2014/main" id="{04F77478-B6AD-41E4-B230-D0F140F09080}"/>
              </a:ext>
            </a:extLst>
          </p:cNvPr>
          <p:cNvCxnSpPr>
            <a:cxnSpLocks/>
          </p:cNvCxnSpPr>
          <p:nvPr/>
        </p:nvCxnSpPr>
        <p:spPr>
          <a:xfrm>
            <a:off x="4709019" y="3097973"/>
            <a:ext cx="585223" cy="16712"/>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14" name="直線コネクタ 113">
            <a:extLst>
              <a:ext uri="{FF2B5EF4-FFF2-40B4-BE49-F238E27FC236}">
                <a16:creationId xmlns:a16="http://schemas.microsoft.com/office/drawing/2014/main" id="{86CAF4C5-B9AF-4F35-B4DB-3D933AD20D3D}"/>
              </a:ext>
            </a:extLst>
          </p:cNvPr>
          <p:cNvCxnSpPr>
            <a:cxnSpLocks/>
          </p:cNvCxnSpPr>
          <p:nvPr/>
        </p:nvCxnSpPr>
        <p:spPr>
          <a:xfrm>
            <a:off x="4798550" y="889736"/>
            <a:ext cx="532297"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15" name="直線コネクタ 114">
            <a:extLst>
              <a:ext uri="{FF2B5EF4-FFF2-40B4-BE49-F238E27FC236}">
                <a16:creationId xmlns:a16="http://schemas.microsoft.com/office/drawing/2014/main" id="{BF63E980-96B5-4F87-86FD-B0CDBC317865}"/>
              </a:ext>
            </a:extLst>
          </p:cNvPr>
          <p:cNvCxnSpPr>
            <a:cxnSpLocks/>
          </p:cNvCxnSpPr>
          <p:nvPr/>
        </p:nvCxnSpPr>
        <p:spPr>
          <a:xfrm>
            <a:off x="4924288" y="760793"/>
            <a:ext cx="8525" cy="468032"/>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72" name="Rectangle 10">
            <a:extLst>
              <a:ext uri="{FF2B5EF4-FFF2-40B4-BE49-F238E27FC236}">
                <a16:creationId xmlns:a16="http://schemas.microsoft.com/office/drawing/2014/main" id="{CECE3FC5-4BE6-48B3-9391-5691D581AB4B}"/>
              </a:ext>
            </a:extLst>
          </p:cNvPr>
          <p:cNvSpPr>
            <a:spLocks noChangeArrowheads="1"/>
          </p:cNvSpPr>
          <p:nvPr/>
        </p:nvSpPr>
        <p:spPr bwMode="auto">
          <a:xfrm>
            <a:off x="727913" y="3078415"/>
            <a:ext cx="847306"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1-3 </a:t>
            </a:r>
            <a:r>
              <a:rPr lang="ja-JP" altLang="en-US" sz="600" dirty="0" err="1">
                <a:latin typeface="Meiryo UI" panose="020B0604030504040204" pitchFamily="50" charset="-128"/>
                <a:ea typeface="Meiryo UI" panose="020B0604030504040204" pitchFamily="50" charset="-128"/>
              </a:rPr>
              <a:t>Helical </a:t>
            </a:r>
            <a:r>
              <a:rPr lang="ja-JP" altLang="en-US" sz="600" dirty="0">
                <a:latin typeface="Meiryo UI" panose="020B0604030504040204" pitchFamily="50" charset="-128"/>
                <a:ea typeface="Meiryo UI" panose="020B0604030504040204" pitchFamily="50" charset="-128"/>
              </a:rPr>
              <a:t>gears</a:t>
            </a:r>
          </a:p>
        </p:txBody>
      </p:sp>
      <p:sp>
        <p:nvSpPr>
          <p:cNvPr id="77" name="Rectangle 4">
            <a:extLst>
              <a:ext uri="{FF2B5EF4-FFF2-40B4-BE49-F238E27FC236}">
                <a16:creationId xmlns:a16="http://schemas.microsoft.com/office/drawing/2014/main" id="{F129C4EC-DCCC-4126-80CC-4DA8BFD3F89F}"/>
              </a:ext>
            </a:extLst>
          </p:cNvPr>
          <p:cNvSpPr>
            <a:spLocks noChangeArrowheads="1"/>
          </p:cNvSpPr>
          <p:nvPr/>
        </p:nvSpPr>
        <p:spPr bwMode="auto">
          <a:xfrm>
            <a:off x="863359" y="4734265"/>
            <a:ext cx="738768"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Figure </a:t>
            </a:r>
            <a:r>
              <a:rPr lang="en-US" altLang="ja-JP" sz="600" dirty="0">
                <a:latin typeface="Meiryo UI" panose="020B0604030504040204" pitchFamily="50" charset="-128"/>
                <a:ea typeface="Meiryo UI" panose="020B0604030504040204" pitchFamily="50" charset="-128"/>
              </a:rPr>
              <a:t>1-5 </a:t>
            </a:r>
            <a:r>
              <a:rPr lang="ja-JP" altLang="en-US" sz="600" dirty="0">
                <a:latin typeface="Meiryo UI" panose="020B0604030504040204" pitchFamily="50" charset="-128"/>
                <a:ea typeface="Meiryo UI" panose="020B0604030504040204" pitchFamily="50" charset="-128"/>
              </a:rPr>
              <a:t>Rack</a:t>
            </a:r>
          </a:p>
        </p:txBody>
      </p:sp>
      <p:sp>
        <p:nvSpPr>
          <p:cNvPr id="80" name="Rectangle 6">
            <a:extLst>
              <a:ext uri="{FF2B5EF4-FFF2-40B4-BE49-F238E27FC236}">
                <a16:creationId xmlns:a16="http://schemas.microsoft.com/office/drawing/2014/main" id="{FCD2BCFA-7C5B-4271-B8FF-1F637683DD6E}"/>
              </a:ext>
            </a:extLst>
          </p:cNvPr>
          <p:cNvSpPr>
            <a:spLocks noChangeArrowheads="1"/>
          </p:cNvSpPr>
          <p:nvPr/>
        </p:nvSpPr>
        <p:spPr bwMode="auto">
          <a:xfrm>
            <a:off x="5064699" y="1170174"/>
            <a:ext cx="945345"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2-1 Bevel </a:t>
            </a:r>
            <a:r>
              <a:rPr lang="ja-JP" altLang="en-US" sz="600" dirty="0">
                <a:latin typeface="Meiryo UI" panose="020B0604030504040204" pitchFamily="50" charset="-128"/>
                <a:ea typeface="Meiryo UI" panose="020B0604030504040204" pitchFamily="50" charset="-128"/>
              </a:rPr>
              <a:t>gears</a:t>
            </a:r>
          </a:p>
        </p:txBody>
      </p:sp>
      <p:sp>
        <p:nvSpPr>
          <p:cNvPr id="94" name="Rectangle 8">
            <a:extLst>
              <a:ext uri="{FF2B5EF4-FFF2-40B4-BE49-F238E27FC236}">
                <a16:creationId xmlns:a16="http://schemas.microsoft.com/office/drawing/2014/main" id="{EEDE6615-0CBF-4B09-8B32-76594FF8014B}"/>
              </a:ext>
            </a:extLst>
          </p:cNvPr>
          <p:cNvSpPr>
            <a:spLocks noChangeArrowheads="1"/>
          </p:cNvSpPr>
          <p:nvPr/>
        </p:nvSpPr>
        <p:spPr bwMode="auto">
          <a:xfrm>
            <a:off x="5150133" y="4768288"/>
            <a:ext cx="847306"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3-3 </a:t>
            </a:r>
            <a:r>
              <a:rPr lang="ja-JP" altLang="en-US" sz="600" dirty="0" err="1">
                <a:latin typeface="Meiryo UI" panose="020B0604030504040204" pitchFamily="50" charset="-128"/>
                <a:ea typeface="Meiryo UI" panose="020B0604030504040204" pitchFamily="50" charset="-128"/>
              </a:rPr>
              <a:t>Helical </a:t>
            </a:r>
            <a:r>
              <a:rPr lang="ja-JP" altLang="en-US" sz="600" dirty="0">
                <a:latin typeface="Meiryo UI" panose="020B0604030504040204" pitchFamily="50" charset="-128"/>
                <a:ea typeface="Meiryo UI" panose="020B0604030504040204" pitchFamily="50" charset="-128"/>
              </a:rPr>
              <a:t>gears</a:t>
            </a:r>
          </a:p>
        </p:txBody>
      </p:sp>
    </p:spTree>
    <p:extLst>
      <p:ext uri="{BB962C8B-B14F-4D97-AF65-F5344CB8AC3E}">
        <p14:creationId xmlns:p14="http://schemas.microsoft.com/office/powerpoint/2010/main" val="1934607644"/>
      </p:ext>
    </p:extLst>
  </p:cSld>
  <p:clrMapOvr>
    <a:masterClrMapping/>
  </p:clrMapOvr>
</p:sld>
</file>

<file path=ppt/slides/slide516.xml><?xml version="1.0" encoding="utf-8"?>
<p:sld xmlns:a16="http://schemas.microsoft.com/office/drawing/2014/main" xmlns:p14="http://schemas.microsoft.com/office/powerpoint/2010/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 name="表 54">
            <a:extLst>
              <a:ext uri="{FF2B5EF4-FFF2-40B4-BE49-F238E27FC236}">
                <a16:creationId xmlns:a16="http://schemas.microsoft.com/office/drawing/2014/main" id="{F36B9A30-67D0-424A-A90D-3E591991DB72}"/>
              </a:ext>
            </a:extLst>
          </p:cNvPr>
          <p:cNvGraphicFramePr>
            <a:graphicFrameLocks noGrp="1"/>
          </p:cNvGraphicFramePr>
          <p:nvPr>
            <p:extLst>
              <p:ext uri="{D42A27DB-BD31-4B8C-83A1-F6EECF244321}">
                <p14:modId xmlns:p14="http://schemas.microsoft.com/office/powerpoint/2010/main" val="85306655"/>
              </p:ext>
            </p:extLst>
          </p:nvPr>
        </p:nvGraphicFramePr>
        <p:xfrm>
          <a:off x="3841519" y="518160"/>
          <a:ext cx="5292000" cy="4212000"/>
        </p:xfrm>
        <a:graphic>
          <a:graphicData uri="http://schemas.openxmlformats.org/drawingml/2006/table">
            <a:tbl>
              <a:tblPr firstRow="1" bandRow="1">
                <a:tableStyleId>{5C22544A-7EE6-4342-B048-85BDC9FD1C3A}</a:tableStyleId>
              </a:tblPr>
              <a:tblGrid>
                <a:gridCol w="2664000">
                  <a:extLst>
                    <a:ext uri="{9D8B030D-6E8A-4147-A177-3AD203B41FA5}">
                      <a16:colId xmlns:a16="http://schemas.microsoft.com/office/drawing/2014/main" val="2015939932"/>
                    </a:ext>
                  </a:extLst>
                </a:gridCol>
                <a:gridCol w="2628000">
                  <a:extLst>
                    <a:ext uri="{9D8B030D-6E8A-4147-A177-3AD203B41FA5}">
                      <a16:colId xmlns:a16="http://schemas.microsoft.com/office/drawing/2014/main" val="2847489630"/>
                    </a:ext>
                  </a:extLst>
                </a:gridCol>
              </a:tblGrid>
              <a:tr h="46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8629410"/>
                  </a:ext>
                </a:extLst>
              </a:tr>
              <a:tr h="46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7231227"/>
                  </a:ext>
                </a:extLst>
              </a:tr>
              <a:tr h="468000">
                <a:tc>
                  <a:txBody>
                    <a:bodyPr/>
                    <a:lstStyle/>
                    <a:p>
                      <a:endParaRPr kumimoji="1" lang="ja-JP" alt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7855594"/>
                  </a:ext>
                </a:extLst>
              </a:tr>
              <a:tr h="468000">
                <a:tc>
                  <a:txBody>
                    <a:bodyPr/>
                    <a:lstStyle/>
                    <a:p>
                      <a:endParaRPr kumimoji="1" lang="ja-JP" alt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rowSpan="4">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7605936"/>
                  </a:ext>
                </a:extLst>
              </a:tr>
              <a:tr h="46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v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2918040"/>
                  </a:ext>
                </a:extLst>
              </a:tr>
              <a:tr h="46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v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7889784"/>
                  </a:ext>
                </a:extLst>
              </a:tr>
              <a:tr h="46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v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9774624"/>
                  </a:ext>
                </a:extLst>
              </a:tr>
              <a:tr h="468000">
                <a:tc>
                  <a:txBody>
                    <a:bodyPr/>
                    <a:lstStyle/>
                    <a:p>
                      <a:endParaRPr kumimoji="1" lang="ja-JP" alt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rowSpan="2">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234128"/>
                  </a:ext>
                </a:extLst>
              </a:tr>
              <a:tr h="46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v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83983542"/>
                  </a:ext>
                </a:extLst>
              </a:tr>
            </a:tbl>
          </a:graphicData>
        </a:graphic>
      </p:graphicFrame>
      <p:sp>
        <p:nvSpPr>
          <p:cNvPr id="5" name="タイトル 4"/>
          <p:cNvSpPr>
            <a:spLocks noGrp="1"/>
          </p:cNvSpPr>
          <p:nvPr>
            <p:ph type="title"/>
          </p:nvPr>
        </p:nvSpPr>
        <p:spPr>
          <a:xfrm>
            <a:off x="97790" y="99060"/>
            <a:ext cx="6821170" cy="393551"/>
          </a:xfrm>
        </p:spPr>
        <p:txBody>
          <a:bodyPr/>
          <a:lstStyle/>
          <a:p>
            <a:r>
              <a:rPr kumimoji="1" lang="ja-JP" altLang="en-US" dirty="0"/>
              <a:t>Names of Gear Parts</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5</a:t>
            </a:fld>
            <a:endParaRPr kumimoji="1" lang="ja-JP" altLang="en-US" dirty="0"/>
          </a:p>
        </p:txBody>
      </p:sp>
      <p:sp>
        <p:nvSpPr>
          <p:cNvPr id="7" name="Rectangle 63">
            <a:extLst>
              <a:ext uri="{FF2B5EF4-FFF2-40B4-BE49-F238E27FC236}">
                <a16:creationId xmlns:a16="http://schemas.microsoft.com/office/drawing/2014/main" id="{E6AFF352-B314-4A61-A3CC-459EBBABC3C0}"/>
              </a:ext>
            </a:extLst>
          </p:cNvPr>
          <p:cNvSpPr>
            <a:spLocks noChangeArrowheads="1"/>
          </p:cNvSpPr>
          <p:nvPr/>
        </p:nvSpPr>
        <p:spPr bwMode="auto">
          <a:xfrm>
            <a:off x="3807442" y="489094"/>
            <a:ext cx="2703143" cy="51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(1) </a:t>
            </a:r>
            <a:r>
              <a:rPr lang="en-US" altLang="ja-JP" sz="800" dirty="0">
                <a:latin typeface="Meiryo UI" panose="020B0604030504040204" pitchFamily="50" charset="-128"/>
                <a:ea typeface="Meiryo UI" panose="020B0604030504040204" pitchFamily="50" charset="-128"/>
              </a:rPr>
              <a:t>Center </a:t>
            </a:r>
            <a:r>
              <a:rPr lang="ja-JP" altLang="en-US" sz="800" dirty="0">
                <a:latin typeface="Meiryo UI" panose="020B0604030504040204" pitchFamily="50" charset="-128"/>
                <a:ea typeface="Meiryo UI" panose="020B0604030504040204" pitchFamily="50" charset="-128"/>
              </a:rPr>
              <a:t>distance </a:t>
            </a:r>
            <a:r>
              <a:rPr lang="en-US" altLang="ja-JP" sz="800" dirty="0">
                <a:latin typeface="Meiryo UI" panose="020B0604030504040204" pitchFamily="50" charset="-128"/>
                <a:ea typeface="Meiryo UI" panose="020B0604030504040204" pitchFamily="50" charset="-128"/>
              </a:rPr>
              <a:t>(center </a:t>
            </a:r>
            <a:r>
              <a:rPr lang="en-US" altLang="ja-JP" sz="800" dirty="0" err="1">
                <a:latin typeface="Meiryo UI" panose="020B0604030504040204" pitchFamily="50" charset="-128"/>
                <a:ea typeface="Meiryo UI" panose="020B0604030504040204" pitchFamily="50" charset="-128"/>
              </a:rPr>
              <a:t>distances</a:t>
            </a:r>
            <a:r>
              <a:rPr lang="en-US" altLang="ja-JP" sz="800" dirty="0">
                <a:latin typeface="Meiryo UI" panose="020B0604030504040204" pitchFamily="50" charset="-128"/>
                <a:ea typeface="Meiryo UI" panose="020B0604030504040204" pitchFamily="50" charset="-128"/>
              </a:rPr>
              <a:t>)</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distance between the centers of a pair of gears when they are meshed.</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This is also called the distance between axes.</a:t>
            </a:r>
            <a:endParaRPr lang="en-US" altLang="ja-JP" sz="800" dirty="0">
              <a:latin typeface="Meiryo UI" panose="020B0604030504040204" pitchFamily="50" charset="-128"/>
              <a:ea typeface="Meiryo UI" panose="020B0604030504040204" pitchFamily="50" charset="-128"/>
            </a:endParaRPr>
          </a:p>
        </p:txBody>
      </p:sp>
      <p:sp>
        <p:nvSpPr>
          <p:cNvPr id="8" name="Rectangle 64">
            <a:extLst>
              <a:ext uri="{FF2B5EF4-FFF2-40B4-BE49-F238E27FC236}">
                <a16:creationId xmlns:a16="http://schemas.microsoft.com/office/drawing/2014/main" id="{693B2E07-E7F2-4217-8551-706866F58D07}"/>
              </a:ext>
            </a:extLst>
          </p:cNvPr>
          <p:cNvSpPr>
            <a:spLocks noChangeArrowheads="1"/>
          </p:cNvSpPr>
          <p:nvPr/>
        </p:nvSpPr>
        <p:spPr bwMode="auto">
          <a:xfrm>
            <a:off x="3818700" y="973176"/>
            <a:ext cx="2703143" cy="51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(2) </a:t>
            </a:r>
            <a:r>
              <a:rPr lang="ja-JP" altLang="en-US" sz="800" dirty="0">
                <a:latin typeface="Meiryo UI" panose="020B0604030504040204" pitchFamily="50" charset="-128"/>
                <a:ea typeface="Meiryo UI" panose="020B0604030504040204" pitchFamily="50" charset="-128"/>
              </a:rPr>
              <a:t>Circular </a:t>
            </a:r>
            <a:r>
              <a:rPr lang="en-US" altLang="ja-JP" sz="800" dirty="0">
                <a:latin typeface="Meiryo UI" panose="020B0604030504040204" pitchFamily="50" charset="-128"/>
                <a:ea typeface="Meiryo UI" panose="020B0604030504040204" pitchFamily="50" charset="-128"/>
              </a:rPr>
              <a:t>pitch</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Correspondence of adjacent teeth measured on the pitch circle or on the pitch line</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Minutes away.</a:t>
            </a:r>
            <a:endParaRPr lang="en-US" altLang="ja-JP" sz="800" dirty="0">
              <a:latin typeface="Meiryo UI" panose="020B0604030504040204" pitchFamily="50" charset="-128"/>
              <a:ea typeface="Meiryo UI" panose="020B0604030504040204" pitchFamily="50" charset="-128"/>
            </a:endParaRPr>
          </a:p>
        </p:txBody>
      </p:sp>
      <p:sp>
        <p:nvSpPr>
          <p:cNvPr id="9" name="Rectangle 65">
            <a:extLst>
              <a:ext uri="{FF2B5EF4-FFF2-40B4-BE49-F238E27FC236}">
                <a16:creationId xmlns:a16="http://schemas.microsoft.com/office/drawing/2014/main" id="{C6748522-D8A9-4DDC-B6E9-B9C381A21CF9}"/>
              </a:ext>
            </a:extLst>
          </p:cNvPr>
          <p:cNvSpPr>
            <a:spLocks noChangeArrowheads="1"/>
          </p:cNvSpPr>
          <p:nvPr/>
        </p:nvSpPr>
        <p:spPr bwMode="auto">
          <a:xfrm>
            <a:off x="3813661" y="1442900"/>
            <a:ext cx="2746175"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Normal </a:t>
            </a:r>
            <a:r>
              <a:rPr lang="ja-JP" altLang="en-US" sz="800" dirty="0">
                <a:latin typeface="Meiryo UI" panose="020B0604030504040204" pitchFamily="50" charset="-128"/>
                <a:ea typeface="Meiryo UI" panose="020B0604030504040204" pitchFamily="50" charset="-128"/>
              </a:rPr>
              <a:t>pitch</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In involute gears, the common vertical line between tooth profiles of a specific cross-section</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pitch measured along the The specific cross section is usually the front face or plane of action.</a:t>
            </a:r>
          </a:p>
        </p:txBody>
      </p:sp>
      <p:sp>
        <p:nvSpPr>
          <p:cNvPr id="10" name="Rectangle 66">
            <a:extLst>
              <a:ext uri="{FF2B5EF4-FFF2-40B4-BE49-F238E27FC236}">
                <a16:creationId xmlns:a16="http://schemas.microsoft.com/office/drawing/2014/main" id="{AACE70E3-7020-4D60-8A97-A35B575E7913}"/>
              </a:ext>
            </a:extLst>
          </p:cNvPr>
          <p:cNvSpPr>
            <a:spLocks noChangeArrowheads="1"/>
          </p:cNvSpPr>
          <p:nvPr/>
        </p:nvSpPr>
        <p:spPr bwMode="auto">
          <a:xfrm>
            <a:off x="3824793" y="1925101"/>
            <a:ext cx="2654363"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(4) </a:t>
            </a:r>
            <a:r>
              <a:rPr lang="ja-JP" altLang="en-US" sz="800" dirty="0">
                <a:latin typeface="Meiryo UI" panose="020B0604030504040204" pitchFamily="50" charset="-128"/>
                <a:ea typeface="Meiryo UI" panose="020B0604030504040204" pitchFamily="50" charset="-128"/>
              </a:rPr>
              <a:t>Whole </a:t>
            </a:r>
            <a:r>
              <a:rPr lang="en-US" altLang="ja-JP" sz="800" dirty="0">
                <a:latin typeface="Meiryo UI" panose="020B0604030504040204" pitchFamily="50" charset="-128"/>
                <a:ea typeface="Meiryo UI" panose="020B0604030504040204" pitchFamily="50" charset="-128"/>
              </a:rPr>
              <a:t>depth</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Length of the entire tooth in the direction of the tooth bamboo, the sum of the bamboo at the end of the tooth and the bamboo at the base of the tooth</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Equal.</a:t>
            </a:r>
          </a:p>
        </p:txBody>
      </p:sp>
      <p:sp>
        <p:nvSpPr>
          <p:cNvPr id="11" name="Rectangle 67">
            <a:extLst>
              <a:ext uri="{FF2B5EF4-FFF2-40B4-BE49-F238E27FC236}">
                <a16:creationId xmlns:a16="http://schemas.microsoft.com/office/drawing/2014/main" id="{9D2827BC-E811-4641-B1F9-6004422DFF70}"/>
              </a:ext>
            </a:extLst>
          </p:cNvPr>
          <p:cNvSpPr>
            <a:spLocks noChangeArrowheads="1"/>
          </p:cNvSpPr>
          <p:nvPr/>
        </p:nvSpPr>
        <p:spPr bwMode="auto">
          <a:xfrm>
            <a:off x="3821004" y="2377533"/>
            <a:ext cx="1862305"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(5) </a:t>
            </a:r>
            <a:r>
              <a:rPr lang="ja-JP" altLang="en-US" sz="800" dirty="0">
                <a:latin typeface="Meiryo UI" panose="020B0604030504040204" pitchFamily="50" charset="-128"/>
                <a:ea typeface="Meiryo UI" panose="020B0604030504040204" pitchFamily="50" charset="-128"/>
              </a:rPr>
              <a:t>Effective tooth mushroom </a:t>
            </a:r>
            <a:r>
              <a:rPr lang="en-US" altLang="ja-JP" sz="800" dirty="0">
                <a:latin typeface="Meiryo UI" panose="020B0604030504040204" pitchFamily="50" charset="-128"/>
                <a:ea typeface="Meiryo UI" panose="020B0604030504040204" pitchFamily="50" charset="-128"/>
              </a:rPr>
              <a:t>(working depth)</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sum of the bamboo at the end of the teeth of a pair of gears.</a:t>
            </a:r>
          </a:p>
        </p:txBody>
      </p:sp>
      <p:sp>
        <p:nvSpPr>
          <p:cNvPr id="12" name="Rectangle 68">
            <a:extLst>
              <a:ext uri="{FF2B5EF4-FFF2-40B4-BE49-F238E27FC236}">
                <a16:creationId xmlns:a16="http://schemas.microsoft.com/office/drawing/2014/main" id="{86FCF7B8-E3FA-4ABC-9F1F-07268B17B640}"/>
              </a:ext>
            </a:extLst>
          </p:cNvPr>
          <p:cNvSpPr>
            <a:spLocks noChangeArrowheads="1"/>
          </p:cNvSpPr>
          <p:nvPr/>
        </p:nvSpPr>
        <p:spPr bwMode="auto">
          <a:xfrm>
            <a:off x="3821004" y="2819923"/>
            <a:ext cx="1905523"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(6) </a:t>
            </a:r>
            <a:r>
              <a:rPr lang="ja-JP" altLang="en-US" sz="800" dirty="0">
                <a:latin typeface="Meiryo UI" panose="020B0604030504040204" pitchFamily="50" charset="-128"/>
                <a:ea typeface="Meiryo UI" panose="020B0604030504040204" pitchFamily="50" charset="-128"/>
              </a:rPr>
              <a:t>Bamboo at the end of the tooth </a:t>
            </a:r>
            <a:r>
              <a:rPr lang="en-US" altLang="ja-JP" sz="800" dirty="0">
                <a:latin typeface="Meiryo UI" panose="020B0604030504040204" pitchFamily="50" charset="-128"/>
                <a:ea typeface="Meiryo UI" panose="020B0604030504040204" pitchFamily="50" charset="-128"/>
              </a:rPr>
              <a:t>(addendum)</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Difference between the radius of the pitch circle and the tip circle of the gear</a:t>
            </a:r>
          </a:p>
        </p:txBody>
      </p:sp>
      <p:sp>
        <p:nvSpPr>
          <p:cNvPr id="13" name="Rectangle 69">
            <a:extLst>
              <a:ext uri="{FF2B5EF4-FFF2-40B4-BE49-F238E27FC236}">
                <a16:creationId xmlns:a16="http://schemas.microsoft.com/office/drawing/2014/main" id="{C5EE4B20-6E1F-44A4-8630-C4281CEFEB9C}"/>
              </a:ext>
            </a:extLst>
          </p:cNvPr>
          <p:cNvSpPr>
            <a:spLocks noChangeArrowheads="1"/>
          </p:cNvSpPr>
          <p:nvPr/>
        </p:nvSpPr>
        <p:spPr bwMode="auto">
          <a:xfrm>
            <a:off x="3829239" y="3291995"/>
            <a:ext cx="1905523"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(7) </a:t>
            </a:r>
            <a:r>
              <a:rPr lang="en-US" altLang="ja-JP" sz="800" dirty="0">
                <a:latin typeface="Meiryo UI" panose="020B0604030504040204" pitchFamily="50" charset="-128"/>
                <a:ea typeface="Meiryo UI" panose="020B0604030504040204" pitchFamily="50" charset="-128"/>
              </a:rPr>
              <a:t>Dedendum (the </a:t>
            </a:r>
            <a:r>
              <a:rPr lang="ja-JP" altLang="en-US" sz="800" dirty="0">
                <a:latin typeface="Meiryo UI" panose="020B0604030504040204" pitchFamily="50" charset="-128"/>
                <a:ea typeface="Meiryo UI" panose="020B0604030504040204" pitchFamily="50" charset="-128"/>
              </a:rPr>
              <a:t>bamboo at the base of the teeth)</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Difference between the radius of the pitch circle and the base circle of the gear</a:t>
            </a:r>
          </a:p>
        </p:txBody>
      </p:sp>
      <p:sp>
        <p:nvSpPr>
          <p:cNvPr id="14" name="Rectangle 85">
            <a:extLst>
              <a:ext uri="{FF2B5EF4-FFF2-40B4-BE49-F238E27FC236}">
                <a16:creationId xmlns:a16="http://schemas.microsoft.com/office/drawing/2014/main" id="{2B7DF5A6-1C72-4B07-ADEA-AE4C360D7D9A}"/>
              </a:ext>
            </a:extLst>
          </p:cNvPr>
          <p:cNvSpPr>
            <a:spLocks noChangeArrowheads="1"/>
          </p:cNvSpPr>
          <p:nvPr/>
        </p:nvSpPr>
        <p:spPr bwMode="auto">
          <a:xfrm>
            <a:off x="3838699" y="3785306"/>
            <a:ext cx="2674651" cy="4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⑧ </a:t>
            </a:r>
            <a:r>
              <a:rPr lang="ja-JP" altLang="en-US" sz="800" dirty="0">
                <a:latin typeface="Meiryo UI" panose="020B0604030504040204" pitchFamily="50" charset="-128"/>
                <a:ea typeface="Meiryo UI" panose="020B0604030504040204" pitchFamily="50" charset="-128"/>
              </a:rPr>
              <a:t>Ting Geki </a:t>
            </a:r>
            <a:r>
              <a:rPr lang="en-US" altLang="ja-JP" sz="800" dirty="0">
                <a:latin typeface="Meiryo UI" panose="020B0604030504040204" pitchFamily="50" charset="-128"/>
                <a:ea typeface="Meiryo UI" panose="020B0604030504040204" pitchFamily="50" charset="-128"/>
              </a:rPr>
              <a:t>(clearance)</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distance from the tooth base circle of the gear to the tooth tip circle of the gear that meshes with it.</a:t>
            </a:r>
          </a:p>
        </p:txBody>
      </p:sp>
      <p:sp>
        <p:nvSpPr>
          <p:cNvPr id="15" name="Rectangle 91">
            <a:extLst>
              <a:ext uri="{FF2B5EF4-FFF2-40B4-BE49-F238E27FC236}">
                <a16:creationId xmlns:a16="http://schemas.microsoft.com/office/drawing/2014/main" id="{A1733FAE-D914-441E-ADD0-06A428F1D273}"/>
              </a:ext>
            </a:extLst>
          </p:cNvPr>
          <p:cNvSpPr>
            <a:spLocks noChangeArrowheads="1"/>
          </p:cNvSpPr>
          <p:nvPr/>
        </p:nvSpPr>
        <p:spPr bwMode="auto">
          <a:xfrm>
            <a:off x="3824676" y="4247028"/>
            <a:ext cx="2668673"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⑨ </a:t>
            </a:r>
            <a:r>
              <a:rPr lang="ja-JP" altLang="en-US" sz="800" dirty="0">
                <a:latin typeface="Meiryo UI" panose="020B0604030504040204" pitchFamily="50" charset="-128"/>
                <a:ea typeface="Meiryo UI" panose="020B0604030504040204" pitchFamily="50" charset="-128"/>
              </a:rPr>
              <a:t>Pitch </a:t>
            </a:r>
            <a:r>
              <a:rPr lang="en-US" altLang="ja-JP" sz="800" dirty="0" err="1">
                <a:latin typeface="Meiryo UI" panose="020B0604030504040204" pitchFamily="50" charset="-128"/>
                <a:ea typeface="Meiryo UI" panose="020B0604030504040204" pitchFamily="50" charset="-128"/>
              </a:rPr>
              <a:t>circle</a:t>
            </a:r>
            <a:r>
              <a:rPr lang="ja-JP" altLang="en-US" sz="800" dirty="0">
                <a:latin typeface="Meiryo UI" panose="020B0604030504040204" pitchFamily="50" charset="-128"/>
                <a:ea typeface="Meiryo UI" panose="020B0604030504040204" pitchFamily="50" charset="-128"/>
              </a:rPr>
              <a:t> diameter</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circle that serves as a reference when determining the dimensions of a gear is called the reference pitch.</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Its diameter.</a:t>
            </a:r>
          </a:p>
        </p:txBody>
      </p:sp>
      <p:sp>
        <p:nvSpPr>
          <p:cNvPr id="16" name="Rectangle 12">
            <a:extLst>
              <a:ext uri="{FF2B5EF4-FFF2-40B4-BE49-F238E27FC236}">
                <a16:creationId xmlns:a16="http://schemas.microsoft.com/office/drawing/2014/main" id="{3BDB50F0-CD6F-4AA7-A5E5-E2935BA00966}"/>
              </a:ext>
            </a:extLst>
          </p:cNvPr>
          <p:cNvSpPr>
            <a:spLocks noChangeArrowheads="1"/>
          </p:cNvSpPr>
          <p:nvPr/>
        </p:nvSpPr>
        <p:spPr bwMode="auto">
          <a:xfrm>
            <a:off x="6458506" y="488544"/>
            <a:ext cx="2416927"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⑩ </a:t>
            </a:r>
            <a:r>
              <a:rPr lang="en-US" altLang="ja-JP" sz="800" dirty="0">
                <a:latin typeface="Meiryo UI" panose="020B0604030504040204" pitchFamily="50" charset="-128"/>
                <a:ea typeface="Meiryo UI" panose="020B0604030504040204" pitchFamily="50" charset="-128"/>
              </a:rPr>
              <a:t>Base circle </a:t>
            </a:r>
            <a:r>
              <a:rPr lang="ja-JP" altLang="en-US" sz="800" dirty="0">
                <a:latin typeface="Meiryo UI" panose="020B0604030504040204" pitchFamily="50" charset="-128"/>
                <a:ea typeface="Meiryo UI" panose="020B0604030504040204" pitchFamily="50" charset="-128"/>
              </a:rPr>
              <a:t>diameter</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diameter of the underlying circle on which the involute tooth profile is made.</a:t>
            </a:r>
          </a:p>
        </p:txBody>
      </p:sp>
      <p:sp>
        <p:nvSpPr>
          <p:cNvPr id="17" name="Rectangle 13">
            <a:extLst>
              <a:ext uri="{FF2B5EF4-FFF2-40B4-BE49-F238E27FC236}">
                <a16:creationId xmlns:a16="http://schemas.microsoft.com/office/drawing/2014/main" id="{8FB80EE7-FFFC-4FE0-B106-9111BC60EAFA}"/>
              </a:ext>
            </a:extLst>
          </p:cNvPr>
          <p:cNvSpPr>
            <a:spLocks noChangeArrowheads="1"/>
          </p:cNvSpPr>
          <p:nvPr/>
        </p:nvSpPr>
        <p:spPr bwMode="auto">
          <a:xfrm>
            <a:off x="6458506" y="987931"/>
            <a:ext cx="1557983"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Tooth tip circle diameter</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diameter of the circle connecting the tips of the teeth.</a:t>
            </a:r>
          </a:p>
        </p:txBody>
      </p:sp>
      <p:sp>
        <p:nvSpPr>
          <p:cNvPr id="18" name="Rectangle 14">
            <a:extLst>
              <a:ext uri="{FF2B5EF4-FFF2-40B4-BE49-F238E27FC236}">
                <a16:creationId xmlns:a16="http://schemas.microsoft.com/office/drawing/2014/main" id="{5E5E7C41-DD9A-49BD-9593-A9E957F988BF}"/>
              </a:ext>
            </a:extLst>
          </p:cNvPr>
          <p:cNvSpPr>
            <a:spLocks noChangeArrowheads="1"/>
          </p:cNvSpPr>
          <p:nvPr/>
        </p:nvSpPr>
        <p:spPr bwMode="auto">
          <a:xfrm>
            <a:off x="6451625" y="1440469"/>
            <a:ext cx="1453541"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Tooth base circle diameter</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diameter of the circle passing through the root of the tooth.</a:t>
            </a:r>
          </a:p>
        </p:txBody>
      </p:sp>
      <p:sp>
        <p:nvSpPr>
          <p:cNvPr id="19" name="Rectangle 15">
            <a:extLst>
              <a:ext uri="{FF2B5EF4-FFF2-40B4-BE49-F238E27FC236}">
                <a16:creationId xmlns:a16="http://schemas.microsoft.com/office/drawing/2014/main" id="{B10CEE6A-FAD3-4C8D-BFAB-0514604E82B6}"/>
              </a:ext>
            </a:extLst>
          </p:cNvPr>
          <p:cNvSpPr>
            <a:spLocks noChangeArrowheads="1"/>
          </p:cNvSpPr>
          <p:nvPr/>
        </p:nvSpPr>
        <p:spPr bwMode="auto">
          <a:xfrm>
            <a:off x="6487956" y="1917985"/>
            <a:ext cx="2654363"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⑬ </a:t>
            </a:r>
            <a:r>
              <a:rPr lang="en-US" altLang="ja-JP" sz="800" dirty="0">
                <a:latin typeface="Meiryo UI" panose="020B0604030504040204" pitchFamily="50" charset="-128"/>
                <a:ea typeface="Meiryo UI" panose="020B0604030504040204" pitchFamily="50" charset="-128"/>
              </a:rPr>
              <a:t>Tooth thickness </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thickness of a tooth on the pitch circle, including arc thickness, string thickness, and straddle thickness.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thickness, etc.</a:t>
            </a: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　　</a:t>
            </a:r>
            <a:r>
              <a:rPr lang="en-US" altLang="ja-JP" sz="800" dirty="0">
                <a:latin typeface="Meiryo UI" panose="020B0604030504040204" pitchFamily="50" charset="-128"/>
                <a:ea typeface="Meiryo UI" panose="020B0604030504040204" pitchFamily="50" charset="-128"/>
              </a:rPr>
              <a:t>i) </a:t>
            </a:r>
            <a:r>
              <a:rPr lang="ja-JP" altLang="en-US" sz="800" dirty="0">
                <a:latin typeface="Meiryo UI" panose="020B0604030504040204" pitchFamily="50" charset="-128"/>
                <a:ea typeface="Meiryo UI" panose="020B0604030504040204" pitchFamily="50" charset="-128"/>
              </a:rPr>
              <a:t>Circular </a:t>
            </a:r>
            <a:r>
              <a:rPr lang="en-US" altLang="ja-JP" sz="800" dirty="0">
                <a:latin typeface="Meiryo UI" panose="020B0604030504040204" pitchFamily="50" charset="-128"/>
                <a:ea typeface="Meiryo UI" panose="020B0604030504040204" pitchFamily="50" charset="-128"/>
              </a:rPr>
              <a:t>thickness</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The thickness of a single tooth is expressed as the length of the arc on the pitch circle.</a:t>
            </a: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　　</a:t>
            </a:r>
            <a:r>
              <a:rPr lang="en-US" altLang="ja-JP" sz="800" dirty="0">
                <a:latin typeface="Meiryo UI" panose="020B0604030504040204" pitchFamily="50" charset="-128"/>
                <a:ea typeface="Meiryo UI" panose="020B0604030504040204" pitchFamily="50" charset="-128"/>
              </a:rPr>
              <a:t>ii) </a:t>
            </a:r>
            <a:r>
              <a:rPr lang="en-US" altLang="ja-JP" sz="800" dirty="0">
                <a:latin typeface="Meiryo UI" panose="020B0604030504040204" pitchFamily="50" charset="-128"/>
                <a:ea typeface="Meiryo UI" panose="020B0604030504040204" pitchFamily="50" charset="-128"/>
              </a:rPr>
              <a:t>chordal thickness</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It is </a:t>
            </a:r>
            <a:r>
              <a:rPr lang="ja-JP" altLang="en-US" sz="800" dirty="0">
                <a:latin typeface="Meiryo UI" panose="020B0604030504040204" pitchFamily="50" charset="-128"/>
                <a:ea typeface="Meiryo UI" panose="020B0604030504040204" pitchFamily="50" charset="-128"/>
              </a:rPr>
              <a:t>expressed as the length of the string between </a:t>
            </a:r>
            <a:r>
              <a:rPr lang="en-US" altLang="ja-JP" sz="800" dirty="0">
                <a:latin typeface="Meiryo UI" panose="020B0604030504040204" pitchFamily="50" charset="-128"/>
                <a:ea typeface="Meiryo UI" panose="020B0604030504040204" pitchFamily="50" charset="-128"/>
              </a:rPr>
              <a:t>two </a:t>
            </a:r>
            <a:r>
              <a:rPr lang="ja-JP" altLang="en-US" sz="800" dirty="0">
                <a:latin typeface="Meiryo UI" panose="020B0604030504040204" pitchFamily="50" charset="-128"/>
                <a:ea typeface="Meiryo UI" panose="020B0604030504040204" pitchFamily="50" charset="-128"/>
              </a:rPr>
              <a:t>symmetrical </a:t>
            </a:r>
            <a:r>
              <a:rPr lang="ja-JP" altLang="en-US" sz="800" dirty="0">
                <a:latin typeface="Meiryo UI" panose="020B0604030504040204" pitchFamily="50" charset="-128"/>
                <a:ea typeface="Meiryo UI" panose="020B0604030504040204" pitchFamily="50" charset="-128"/>
              </a:rPr>
              <a:t>points </a:t>
            </a:r>
            <a:r>
              <a:rPr lang="ja-JP" altLang="en-US" sz="800" dirty="0">
                <a:latin typeface="Meiryo UI" panose="020B0604030504040204" pitchFamily="50" charset="-128"/>
                <a:ea typeface="Meiryo UI" panose="020B0604030504040204" pitchFamily="50" charset="-128"/>
              </a:rPr>
              <a:t>on both sides of the tooth surface on the pitch circle.</a:t>
            </a: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　　</a:t>
            </a:r>
            <a:r>
              <a:rPr lang="en-US" altLang="ja-JP" sz="800" dirty="0">
                <a:latin typeface="Meiryo UI" panose="020B0604030504040204" pitchFamily="50" charset="-128"/>
                <a:ea typeface="Meiryo UI" panose="020B0604030504040204" pitchFamily="50" charset="-128"/>
              </a:rPr>
              <a:t>III) </a:t>
            </a:r>
            <a:r>
              <a:rPr lang="ja-JP" altLang="en-US" sz="800" dirty="0">
                <a:latin typeface="Meiryo UI" panose="020B0604030504040204" pitchFamily="50" charset="-128"/>
                <a:ea typeface="Meiryo UI" panose="020B0604030504040204" pitchFamily="50" charset="-128"/>
              </a:rPr>
              <a:t>Thickness of straddle teeth </a:t>
            </a:r>
            <a:r>
              <a:rPr lang="en-US" altLang="ja-JP" sz="800" dirty="0">
                <a:latin typeface="Meiryo UI" panose="020B0604030504040204" pitchFamily="50" charset="-128"/>
                <a:ea typeface="Meiryo UI" panose="020B0604030504040204" pitchFamily="50" charset="-128"/>
              </a:rPr>
              <a:t>(displacement over a given number of teeth)</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In involute gears, the tooth thickness when measured across several teeth with a parallel measuring strip.</a:t>
            </a:r>
          </a:p>
        </p:txBody>
      </p:sp>
      <p:sp>
        <p:nvSpPr>
          <p:cNvPr id="20" name="Rectangle 39">
            <a:extLst>
              <a:ext uri="{FF2B5EF4-FFF2-40B4-BE49-F238E27FC236}">
                <a16:creationId xmlns:a16="http://schemas.microsoft.com/office/drawing/2014/main" id="{0D63703B-9573-4C09-8C6D-D0B23649262E}"/>
              </a:ext>
            </a:extLst>
          </p:cNvPr>
          <p:cNvSpPr>
            <a:spLocks noChangeArrowheads="1"/>
          </p:cNvSpPr>
          <p:nvPr/>
        </p:nvSpPr>
        <p:spPr bwMode="auto">
          <a:xfrm>
            <a:off x="6458506" y="3784209"/>
            <a:ext cx="2566713"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Pressure </a:t>
            </a:r>
            <a:r>
              <a:rPr lang="en-US" altLang="ja-JP" sz="800" dirty="0" err="1">
                <a:latin typeface="Meiryo UI" panose="020B0604030504040204" pitchFamily="50" charset="-128"/>
                <a:ea typeface="Meiryo UI" panose="020B0604030504040204" pitchFamily="50" charset="-128"/>
              </a:rPr>
              <a:t>angie</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At a point </a:t>
            </a:r>
            <a:r>
              <a:rPr lang="ja-JP" altLang="en-US" sz="800" dirty="0">
                <a:latin typeface="Meiryo UI" panose="020B0604030504040204" pitchFamily="50" charset="-128"/>
                <a:ea typeface="Meiryo UI" panose="020B0604030504040204" pitchFamily="50" charset="-128"/>
              </a:rPr>
              <a:t>on the tooth surface, the </a:t>
            </a:r>
            <a:r>
              <a:rPr lang="ja-JP" altLang="en-US" sz="800" dirty="0">
                <a:latin typeface="Meiryo UI" panose="020B0604030504040204" pitchFamily="50" charset="-128"/>
                <a:ea typeface="Meiryo UI" panose="020B0604030504040204" pitchFamily="50" charset="-128"/>
              </a:rPr>
              <a:t>radial line and the tangent line to the tooth profile are </a:t>
            </a:r>
            <a:r>
              <a:rPr lang="ja-JP" altLang="en-US" sz="800" dirty="0" err="1">
                <a:latin typeface="Meiryo UI" panose="020B0604030504040204" pitchFamily="50" charset="-128"/>
                <a:ea typeface="Meiryo UI" panose="020B0604030504040204" pitchFamily="50" charset="-128"/>
              </a:rPr>
              <a:t>not connected.</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angle, which usually means the pressure angle at the pitch point.</a:t>
            </a:r>
          </a:p>
        </p:txBody>
      </p:sp>
      <p:grpSp>
        <p:nvGrpSpPr>
          <p:cNvPr id="21" name="グループ化 20">
            <a:extLst>
              <a:ext uri="{FF2B5EF4-FFF2-40B4-BE49-F238E27FC236}">
                <a16:creationId xmlns:a16="http://schemas.microsoft.com/office/drawing/2014/main" id="{0B07EC6C-C51B-4C8B-B888-59DE49FF1933}"/>
              </a:ext>
            </a:extLst>
          </p:cNvPr>
          <p:cNvGrpSpPr/>
          <p:nvPr/>
        </p:nvGrpSpPr>
        <p:grpSpPr>
          <a:xfrm>
            <a:off x="126426" y="688042"/>
            <a:ext cx="3683446" cy="3990857"/>
            <a:chOff x="47328" y="626997"/>
            <a:chExt cx="4813149" cy="6192604"/>
          </a:xfrm>
        </p:grpSpPr>
        <p:pic>
          <p:nvPicPr>
            <p:cNvPr id="22" name="図 21">
              <a:extLst>
                <a:ext uri="{FF2B5EF4-FFF2-40B4-BE49-F238E27FC236}">
                  <a16:creationId xmlns:a16="http://schemas.microsoft.com/office/drawing/2014/main" id="{C4454EA4-56D3-494C-9720-D0F2CC73D2B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328" y="626997"/>
              <a:ext cx="4813149" cy="4554079"/>
            </a:xfrm>
            <a:prstGeom prst="rect">
              <a:avLst/>
            </a:prstGeom>
          </p:spPr>
        </p:pic>
        <p:sp>
          <p:nvSpPr>
            <p:cNvPr id="23" name="四角形: 角を丸くする 22">
              <a:extLst>
                <a:ext uri="{FF2B5EF4-FFF2-40B4-BE49-F238E27FC236}">
                  <a16:creationId xmlns:a16="http://schemas.microsoft.com/office/drawing/2014/main" id="{9CF9FCB8-EB34-47C8-AFEA-F0716BFC0E6E}"/>
                </a:ext>
              </a:extLst>
            </p:cNvPr>
            <p:cNvSpPr/>
            <p:nvPr/>
          </p:nvSpPr>
          <p:spPr>
            <a:xfrm>
              <a:off x="3605502" y="3729108"/>
              <a:ext cx="329992" cy="17785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9</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24" name="四角形: 角を丸くする 23">
              <a:extLst>
                <a:ext uri="{FF2B5EF4-FFF2-40B4-BE49-F238E27FC236}">
                  <a16:creationId xmlns:a16="http://schemas.microsoft.com/office/drawing/2014/main" id="{76DFD7D4-94F3-4030-83DF-AD1CBAE06814}"/>
                </a:ext>
              </a:extLst>
            </p:cNvPr>
            <p:cNvSpPr/>
            <p:nvPr/>
          </p:nvSpPr>
          <p:spPr>
            <a:xfrm>
              <a:off x="2770260" y="2035121"/>
              <a:ext cx="381182" cy="2005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10</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25" name="四角形: 角を丸くする 24">
              <a:extLst>
                <a:ext uri="{FF2B5EF4-FFF2-40B4-BE49-F238E27FC236}">
                  <a16:creationId xmlns:a16="http://schemas.microsoft.com/office/drawing/2014/main" id="{0F1E6E61-7335-4DFE-8B95-D7630F97999E}"/>
                </a:ext>
              </a:extLst>
            </p:cNvPr>
            <p:cNvSpPr/>
            <p:nvPr/>
          </p:nvSpPr>
          <p:spPr>
            <a:xfrm>
              <a:off x="3192352" y="1136426"/>
              <a:ext cx="413149" cy="21602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11</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26" name="四角形: 角を丸くする 25">
              <a:extLst>
                <a:ext uri="{FF2B5EF4-FFF2-40B4-BE49-F238E27FC236}">
                  <a16:creationId xmlns:a16="http://schemas.microsoft.com/office/drawing/2014/main" id="{5575783D-E7EB-42C1-9A65-96D86616D530}"/>
                </a:ext>
              </a:extLst>
            </p:cNvPr>
            <p:cNvSpPr/>
            <p:nvPr/>
          </p:nvSpPr>
          <p:spPr>
            <a:xfrm>
              <a:off x="2724540" y="1587763"/>
              <a:ext cx="416648" cy="2105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12</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27" name="四角形: 角を丸くする 26">
              <a:extLst>
                <a:ext uri="{FF2B5EF4-FFF2-40B4-BE49-F238E27FC236}">
                  <a16:creationId xmlns:a16="http://schemas.microsoft.com/office/drawing/2014/main" id="{D320A021-39A0-409C-9076-247B65E79425}"/>
                </a:ext>
              </a:extLst>
            </p:cNvPr>
            <p:cNvSpPr/>
            <p:nvPr/>
          </p:nvSpPr>
          <p:spPr>
            <a:xfrm>
              <a:off x="3291801" y="5361900"/>
              <a:ext cx="393731" cy="1949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13</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28" name="四角形: 角を丸くする 27">
              <a:extLst>
                <a:ext uri="{FF2B5EF4-FFF2-40B4-BE49-F238E27FC236}">
                  <a16:creationId xmlns:a16="http://schemas.microsoft.com/office/drawing/2014/main" id="{399ECBEB-37AB-4C9F-B140-9857E828FEBB}"/>
                </a:ext>
              </a:extLst>
            </p:cNvPr>
            <p:cNvSpPr/>
            <p:nvPr/>
          </p:nvSpPr>
          <p:spPr>
            <a:xfrm>
              <a:off x="2242151" y="4843927"/>
              <a:ext cx="360040" cy="1703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1</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995EE3C8-4F64-4361-B107-55E086B92CB3}"/>
                </a:ext>
              </a:extLst>
            </p:cNvPr>
            <p:cNvSpPr/>
            <p:nvPr/>
          </p:nvSpPr>
          <p:spPr>
            <a:xfrm>
              <a:off x="1061225" y="1907099"/>
              <a:ext cx="363215" cy="2005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2</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30" name="四角形: 角を丸くする 29">
              <a:extLst>
                <a:ext uri="{FF2B5EF4-FFF2-40B4-BE49-F238E27FC236}">
                  <a16:creationId xmlns:a16="http://schemas.microsoft.com/office/drawing/2014/main" id="{4D1AD7F5-8E17-4926-A85D-71929393E7B9}"/>
                </a:ext>
              </a:extLst>
            </p:cNvPr>
            <p:cNvSpPr/>
            <p:nvPr/>
          </p:nvSpPr>
          <p:spPr>
            <a:xfrm>
              <a:off x="2466113" y="698131"/>
              <a:ext cx="360040" cy="1544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3</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741CC38C-01B9-4B49-A751-760F059D758A}"/>
                </a:ext>
              </a:extLst>
            </p:cNvPr>
            <p:cNvSpPr/>
            <p:nvPr/>
          </p:nvSpPr>
          <p:spPr>
            <a:xfrm>
              <a:off x="1442936" y="3659261"/>
              <a:ext cx="360040" cy="1778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4</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32" name="四角形: 角を丸くする 31">
              <a:extLst>
                <a:ext uri="{FF2B5EF4-FFF2-40B4-BE49-F238E27FC236}">
                  <a16:creationId xmlns:a16="http://schemas.microsoft.com/office/drawing/2014/main" id="{C7561FB8-5C42-47B5-AE2F-D23F70EB7B58}"/>
                </a:ext>
              </a:extLst>
            </p:cNvPr>
            <p:cNvSpPr/>
            <p:nvPr/>
          </p:nvSpPr>
          <p:spPr>
            <a:xfrm>
              <a:off x="2001352" y="4390942"/>
              <a:ext cx="360040" cy="170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6</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32">
              <a:extLst>
                <a:ext uri="{FF2B5EF4-FFF2-40B4-BE49-F238E27FC236}">
                  <a16:creationId xmlns:a16="http://schemas.microsoft.com/office/drawing/2014/main" id="{9AC69777-377B-4CE9-A348-ED1E1319F4D9}"/>
                </a:ext>
              </a:extLst>
            </p:cNvPr>
            <p:cNvSpPr/>
            <p:nvPr/>
          </p:nvSpPr>
          <p:spPr>
            <a:xfrm>
              <a:off x="1061225" y="4020242"/>
              <a:ext cx="360040" cy="2005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7</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34" name="四角形: 角を丸くする 33">
              <a:extLst>
                <a:ext uri="{FF2B5EF4-FFF2-40B4-BE49-F238E27FC236}">
                  <a16:creationId xmlns:a16="http://schemas.microsoft.com/office/drawing/2014/main" id="{5F13B66D-7066-4FD3-94BE-A259B61A84EB}"/>
                </a:ext>
              </a:extLst>
            </p:cNvPr>
            <p:cNvSpPr/>
            <p:nvPr/>
          </p:nvSpPr>
          <p:spPr>
            <a:xfrm>
              <a:off x="3014691" y="3054639"/>
              <a:ext cx="360040" cy="155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8</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35" name="楕円 34">
              <a:extLst>
                <a:ext uri="{FF2B5EF4-FFF2-40B4-BE49-F238E27FC236}">
                  <a16:creationId xmlns:a16="http://schemas.microsoft.com/office/drawing/2014/main" id="{C02EB47E-565E-4D80-9DBD-8F162AB8DAEF}"/>
                </a:ext>
              </a:extLst>
            </p:cNvPr>
            <p:cNvSpPr/>
            <p:nvPr/>
          </p:nvSpPr>
          <p:spPr>
            <a:xfrm>
              <a:off x="3080872" y="15183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6" name="楕円 35">
              <a:extLst>
                <a:ext uri="{FF2B5EF4-FFF2-40B4-BE49-F238E27FC236}">
                  <a16:creationId xmlns:a16="http://schemas.microsoft.com/office/drawing/2014/main" id="{7AF9AE23-13CE-4ADB-982A-283645B6AF68}"/>
                </a:ext>
              </a:extLst>
            </p:cNvPr>
            <p:cNvSpPr/>
            <p:nvPr/>
          </p:nvSpPr>
          <p:spPr>
            <a:xfrm>
              <a:off x="3307185" y="93801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37" name="直線コネクタ 36">
              <a:extLst>
                <a:ext uri="{FF2B5EF4-FFF2-40B4-BE49-F238E27FC236}">
                  <a16:creationId xmlns:a16="http://schemas.microsoft.com/office/drawing/2014/main" id="{CA6A1809-0D1A-411B-B4F1-7AC8368246DE}"/>
                </a:ext>
              </a:extLst>
            </p:cNvPr>
            <p:cNvCxnSpPr>
              <a:cxnSpLocks/>
            </p:cNvCxnSpPr>
            <p:nvPr/>
          </p:nvCxnSpPr>
          <p:spPr>
            <a:xfrm flipH="1" flipV="1">
              <a:off x="2655836" y="1120778"/>
              <a:ext cx="456726" cy="420467"/>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4A30CFC-64F7-4AE7-B388-34EFD7A3CB17}"/>
                </a:ext>
              </a:extLst>
            </p:cNvPr>
            <p:cNvCxnSpPr>
              <a:cxnSpLocks/>
            </p:cNvCxnSpPr>
            <p:nvPr/>
          </p:nvCxnSpPr>
          <p:spPr>
            <a:xfrm flipH="1" flipV="1">
              <a:off x="3080872" y="704611"/>
              <a:ext cx="247866" cy="250991"/>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9" name="楕円 38">
              <a:extLst>
                <a:ext uri="{FF2B5EF4-FFF2-40B4-BE49-F238E27FC236}">
                  <a16:creationId xmlns:a16="http://schemas.microsoft.com/office/drawing/2014/main" id="{A137B792-4B8F-476F-99FD-951FD97DEECE}"/>
                </a:ext>
              </a:extLst>
            </p:cNvPr>
            <p:cNvSpPr/>
            <p:nvPr/>
          </p:nvSpPr>
          <p:spPr>
            <a:xfrm>
              <a:off x="1854998" y="166751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0" name="楕円 39">
              <a:extLst>
                <a:ext uri="{FF2B5EF4-FFF2-40B4-BE49-F238E27FC236}">
                  <a16:creationId xmlns:a16="http://schemas.microsoft.com/office/drawing/2014/main" id="{4FF4E960-F81F-49D1-9A8F-AB3CBBBA0D05}"/>
                </a:ext>
              </a:extLst>
            </p:cNvPr>
            <p:cNvSpPr/>
            <p:nvPr/>
          </p:nvSpPr>
          <p:spPr>
            <a:xfrm>
              <a:off x="2181372" y="225881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1" name="正方形/長方形 40">
              <a:extLst>
                <a:ext uri="{FF2B5EF4-FFF2-40B4-BE49-F238E27FC236}">
                  <a16:creationId xmlns:a16="http://schemas.microsoft.com/office/drawing/2014/main" id="{6B4822D3-FC24-457E-91D7-3BDEE2F4D2FF}"/>
                </a:ext>
              </a:extLst>
            </p:cNvPr>
            <p:cNvSpPr/>
            <p:nvPr/>
          </p:nvSpPr>
          <p:spPr>
            <a:xfrm>
              <a:off x="2117316" y="881827"/>
              <a:ext cx="897375" cy="113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00" dirty="0">
                  <a:solidFill>
                    <a:schemeClr val="tx1"/>
                  </a:solidFill>
                  <a:latin typeface="Meiryo UI" panose="020B0604030504040204" pitchFamily="50" charset="-128"/>
                  <a:ea typeface="Meiryo UI" panose="020B0604030504040204" pitchFamily="50" charset="-128"/>
                </a:rPr>
                <a:t>Front normal pitch</a:t>
              </a:r>
            </a:p>
          </p:txBody>
        </p:sp>
        <p:sp>
          <p:nvSpPr>
            <p:cNvPr id="42" name="楕円 41">
              <a:extLst>
                <a:ext uri="{FF2B5EF4-FFF2-40B4-BE49-F238E27FC236}">
                  <a16:creationId xmlns:a16="http://schemas.microsoft.com/office/drawing/2014/main" id="{A4025A33-74C4-4B8C-9111-CCE7D1D4C4E4}"/>
                </a:ext>
              </a:extLst>
            </p:cNvPr>
            <p:cNvSpPr/>
            <p:nvPr/>
          </p:nvSpPr>
          <p:spPr>
            <a:xfrm>
              <a:off x="2096777" y="280906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3" name="楕円 42">
              <a:extLst>
                <a:ext uri="{FF2B5EF4-FFF2-40B4-BE49-F238E27FC236}">
                  <a16:creationId xmlns:a16="http://schemas.microsoft.com/office/drawing/2014/main" id="{C4E8FAB1-1FBD-4BCF-8555-71B45261B22F}"/>
                </a:ext>
              </a:extLst>
            </p:cNvPr>
            <p:cNvSpPr/>
            <p:nvPr/>
          </p:nvSpPr>
          <p:spPr>
            <a:xfrm>
              <a:off x="2480056" y="30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44" name="直線コネクタ 43">
              <a:extLst>
                <a:ext uri="{FF2B5EF4-FFF2-40B4-BE49-F238E27FC236}">
                  <a16:creationId xmlns:a16="http://schemas.microsoft.com/office/drawing/2014/main" id="{6B93BE2B-D6C8-4909-B1CF-14665C89A0C1}"/>
                </a:ext>
              </a:extLst>
            </p:cNvPr>
            <p:cNvCxnSpPr>
              <a:stCxn id="43" idx="6"/>
            </p:cNvCxnSpPr>
            <p:nvPr/>
          </p:nvCxnSpPr>
          <p:spPr>
            <a:xfrm flipV="1">
              <a:off x="2525775" y="2720702"/>
              <a:ext cx="436825" cy="31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97D8FD1C-9174-4C24-944A-7A5E59702884}"/>
                </a:ext>
              </a:extLst>
            </p:cNvPr>
            <p:cNvCxnSpPr/>
            <p:nvPr/>
          </p:nvCxnSpPr>
          <p:spPr>
            <a:xfrm flipV="1">
              <a:off x="2124474" y="2504056"/>
              <a:ext cx="436825" cy="31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8D43C12A-B8A1-40A0-9635-320986A212A2}"/>
                </a:ext>
              </a:extLst>
            </p:cNvPr>
            <p:cNvCxnSpPr>
              <a:cxnSpLocks/>
            </p:cNvCxnSpPr>
            <p:nvPr/>
          </p:nvCxnSpPr>
          <p:spPr>
            <a:xfrm>
              <a:off x="2501070" y="2543190"/>
              <a:ext cx="351681" cy="2597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F34E832E-F741-4FEC-A55A-A1E7C6D9FCBD}"/>
                </a:ext>
              </a:extLst>
            </p:cNvPr>
            <p:cNvCxnSpPr>
              <a:cxnSpLocks/>
            </p:cNvCxnSpPr>
            <p:nvPr/>
          </p:nvCxnSpPr>
          <p:spPr>
            <a:xfrm flipV="1">
              <a:off x="2689320" y="758692"/>
              <a:ext cx="451869" cy="4031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E9A4E59E-E70E-4BD5-A947-D4843C290C60}"/>
                </a:ext>
              </a:extLst>
            </p:cNvPr>
            <p:cNvSpPr/>
            <p:nvPr/>
          </p:nvSpPr>
          <p:spPr>
            <a:xfrm>
              <a:off x="2394426" y="2540591"/>
              <a:ext cx="897375" cy="113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00" dirty="0">
                  <a:solidFill>
                    <a:schemeClr val="tx1"/>
                  </a:solidFill>
                  <a:latin typeface="Meiryo UI" panose="020B0604030504040204" pitchFamily="50" charset="-128"/>
                  <a:ea typeface="Meiryo UI" panose="020B0604030504040204" pitchFamily="50" charset="-128"/>
                </a:rPr>
                <a:t>effective tooth mushroom</a:t>
              </a:r>
            </a:p>
          </p:txBody>
        </p:sp>
        <p:pic>
          <p:nvPicPr>
            <p:cNvPr id="49" name="図 48">
              <a:extLst>
                <a:ext uri="{FF2B5EF4-FFF2-40B4-BE49-F238E27FC236}">
                  <a16:creationId xmlns:a16="http://schemas.microsoft.com/office/drawing/2014/main" id="{0096D047-468E-4BEC-9A49-05F9F5E9776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669380" y="5674953"/>
              <a:ext cx="2131782" cy="949032"/>
            </a:xfrm>
            <a:prstGeom prst="rect">
              <a:avLst/>
            </a:prstGeom>
          </p:spPr>
        </p:pic>
        <p:sp>
          <p:nvSpPr>
            <p:cNvPr id="50" name="正方形/長方形 49">
              <a:extLst>
                <a:ext uri="{FF2B5EF4-FFF2-40B4-BE49-F238E27FC236}">
                  <a16:creationId xmlns:a16="http://schemas.microsoft.com/office/drawing/2014/main" id="{DC6EE7BB-0BDB-4E6C-80FD-8F1A5AC96085}"/>
                </a:ext>
              </a:extLst>
            </p:cNvPr>
            <p:cNvSpPr/>
            <p:nvPr/>
          </p:nvSpPr>
          <p:spPr>
            <a:xfrm>
              <a:off x="3108539" y="5571515"/>
              <a:ext cx="771902" cy="215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Meiryo UI" panose="020B0604030504040204" pitchFamily="50" charset="-128"/>
                  <a:ea typeface="Meiryo UI" panose="020B0604030504040204" pitchFamily="50" charset="-128"/>
                </a:rPr>
                <a:t>Tooth thickness</a:t>
              </a:r>
            </a:p>
          </p:txBody>
        </p:sp>
        <p:sp>
          <p:nvSpPr>
            <p:cNvPr id="51" name="正方形/長方形 50">
              <a:extLst>
                <a:ext uri="{FF2B5EF4-FFF2-40B4-BE49-F238E27FC236}">
                  <a16:creationId xmlns:a16="http://schemas.microsoft.com/office/drawing/2014/main" id="{D1DD0BE5-6693-4B22-8399-FF6F256E491F}"/>
                </a:ext>
              </a:extLst>
            </p:cNvPr>
            <p:cNvSpPr/>
            <p:nvPr/>
          </p:nvSpPr>
          <p:spPr>
            <a:xfrm>
              <a:off x="3761221" y="6635245"/>
              <a:ext cx="674388" cy="184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Meiryo UI" panose="020B0604030504040204" pitchFamily="50" charset="-128"/>
                  <a:ea typeface="Meiryo UI" panose="020B0604030504040204" pitchFamily="50" charset="-128"/>
                </a:rPr>
                <a:t>base circle</a:t>
              </a:r>
            </a:p>
          </p:txBody>
        </p:sp>
        <p:pic>
          <p:nvPicPr>
            <p:cNvPr id="52" name="図 51">
              <a:extLst>
                <a:ext uri="{FF2B5EF4-FFF2-40B4-BE49-F238E27FC236}">
                  <a16:creationId xmlns:a16="http://schemas.microsoft.com/office/drawing/2014/main" id="{73328190-3CD5-49FF-83D6-37E0E2EC4A9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8405" y="5057808"/>
              <a:ext cx="2553786" cy="1627885"/>
            </a:xfrm>
            <a:prstGeom prst="rect">
              <a:avLst/>
            </a:prstGeom>
          </p:spPr>
        </p:pic>
        <p:sp>
          <p:nvSpPr>
            <p:cNvPr id="53" name="四角形: 角を丸くする 52">
              <a:extLst>
                <a:ext uri="{FF2B5EF4-FFF2-40B4-BE49-F238E27FC236}">
                  <a16:creationId xmlns:a16="http://schemas.microsoft.com/office/drawing/2014/main" id="{BD5F3B13-C055-400A-A751-E289939FFDC8}"/>
                </a:ext>
              </a:extLst>
            </p:cNvPr>
            <p:cNvSpPr/>
            <p:nvPr/>
          </p:nvSpPr>
          <p:spPr>
            <a:xfrm>
              <a:off x="226312" y="5283355"/>
              <a:ext cx="415726" cy="1838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14</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54" name="四角形: 角を丸くする 53">
              <a:extLst>
                <a:ext uri="{FF2B5EF4-FFF2-40B4-BE49-F238E27FC236}">
                  <a16:creationId xmlns:a16="http://schemas.microsoft.com/office/drawing/2014/main" id="{BDE1377B-ECB2-4FC9-A26C-0AA1F43993FA}"/>
                </a:ext>
              </a:extLst>
            </p:cNvPr>
            <p:cNvSpPr/>
            <p:nvPr/>
          </p:nvSpPr>
          <p:spPr>
            <a:xfrm>
              <a:off x="2370046" y="2720701"/>
              <a:ext cx="321097" cy="1428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5</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grpSp>
      <p:sp>
        <p:nvSpPr>
          <p:cNvPr id="2" name="四角形: 角を丸くする 1">
            <a:extLst>
              <a:ext uri="{FF2B5EF4-FFF2-40B4-BE49-F238E27FC236}">
                <a16:creationId xmlns:a16="http://schemas.microsoft.com/office/drawing/2014/main" id="{6F16188B-E4F9-4927-96F3-DA79B424DDA5}"/>
              </a:ext>
            </a:extLst>
          </p:cNvPr>
          <p:cNvSpPr/>
          <p:nvPr/>
        </p:nvSpPr>
        <p:spPr>
          <a:xfrm>
            <a:off x="0" y="529497"/>
            <a:ext cx="3832691" cy="4173276"/>
          </a:xfrm>
          <a:prstGeom prst="roundRect">
            <a:avLst>
              <a:gd name="adj" fmla="val 5434"/>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sz="2400" b="1"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64993219"/>
      </p:ext>
    </p:extLst>
  </p:cSld>
  <p:clrMapOvr>
    <a:masterClrMapping/>
  </p:clrMapOvr>
</p:sld>
</file>

<file path=ppt/slides/slide614.xml><?xml version="1.0" encoding="utf-8"?>
<p:sld xmlns:a16="http://schemas.microsoft.com/office/drawing/2014/main" xmlns:p14="http://schemas.microsoft.com/office/powerpoint/2010/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表 36">
            <a:extLst>
              <a:ext uri="{FF2B5EF4-FFF2-40B4-BE49-F238E27FC236}">
                <a16:creationId xmlns:a16="http://schemas.microsoft.com/office/drawing/2014/main" id="{4860A75F-AFB6-4EB7-A723-A82F8C0B9338}"/>
              </a:ext>
            </a:extLst>
          </p:cNvPr>
          <p:cNvGraphicFramePr>
            <a:graphicFrameLocks noGrp="1"/>
          </p:cNvGraphicFramePr>
          <p:nvPr>
            <p:extLst>
              <p:ext uri="{D42A27DB-BD31-4B8C-83A1-F6EECF244321}">
                <p14:modId xmlns:p14="http://schemas.microsoft.com/office/powerpoint/2010/main" val="2235759300"/>
              </p:ext>
            </p:extLst>
          </p:nvPr>
        </p:nvGraphicFramePr>
        <p:xfrm>
          <a:off x="12530" y="512425"/>
          <a:ext cx="9143922" cy="4645420"/>
        </p:xfrm>
        <a:graphic>
          <a:graphicData uri="http://schemas.openxmlformats.org/drawingml/2006/table">
            <a:tbl>
              <a:tblPr firstRow="1" bandRow="1">
                <a:tableStyleId>{5C22544A-7EE6-4342-B048-85BDC9FD1C3A}</a:tableStyleId>
              </a:tblPr>
              <a:tblGrid>
                <a:gridCol w="4104000">
                  <a:extLst>
                    <a:ext uri="{9D8B030D-6E8A-4147-A177-3AD203B41FA5}">
                      <a16:colId xmlns:a16="http://schemas.microsoft.com/office/drawing/2014/main" val="1434738246"/>
                    </a:ext>
                  </a:extLst>
                </a:gridCol>
                <a:gridCol w="5039922">
                  <a:extLst>
                    <a:ext uri="{9D8B030D-6E8A-4147-A177-3AD203B41FA5}">
                      <a16:colId xmlns:a16="http://schemas.microsoft.com/office/drawing/2014/main" val="2871306136"/>
                    </a:ext>
                  </a:extLst>
                </a:gridCol>
              </a:tblGrid>
              <a:tr h="1549420">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2403119"/>
                  </a:ext>
                </a:extLst>
              </a:tr>
              <a:tr h="756000">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8038824"/>
                  </a:ext>
                </a:extLst>
              </a:tr>
              <a:tr h="2340000">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701772"/>
                  </a:ext>
                </a:extLst>
              </a:tr>
            </a:tbl>
          </a:graphicData>
        </a:graphic>
      </p:graphicFrame>
      <p:sp>
        <p:nvSpPr>
          <p:cNvPr id="5" name="タイトル 4"/>
          <p:cNvSpPr>
            <a:spLocks noGrp="1"/>
          </p:cNvSpPr>
          <p:nvPr>
            <p:ph type="title"/>
          </p:nvPr>
        </p:nvSpPr>
        <p:spPr/>
        <p:txBody>
          <a:bodyPr/>
          <a:lstStyle/>
          <a:p>
            <a:r>
              <a:rPr kumimoji="1" lang="ja-JP" altLang="en-US" dirty="0"/>
              <a:t>Names of Gear Parts</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6</a:t>
            </a:fld>
            <a:endParaRPr kumimoji="1" lang="ja-JP" altLang="en-US" dirty="0"/>
          </a:p>
        </p:txBody>
      </p:sp>
      <p:sp>
        <p:nvSpPr>
          <p:cNvPr id="7" name="Rectangle 20">
            <a:extLst>
              <a:ext uri="{FF2B5EF4-FFF2-40B4-BE49-F238E27FC236}">
                <a16:creationId xmlns:a16="http://schemas.microsoft.com/office/drawing/2014/main" id="{61815BBD-C15F-4D72-925B-19303044D734}"/>
              </a:ext>
            </a:extLst>
          </p:cNvPr>
          <p:cNvSpPr>
            <a:spLocks noChangeArrowheads="1"/>
          </p:cNvSpPr>
          <p:nvPr/>
        </p:nvSpPr>
        <p:spPr bwMode="auto">
          <a:xfrm>
            <a:off x="-11110" y="2020455"/>
            <a:ext cx="3976932"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⑯ </a:t>
            </a:r>
            <a:r>
              <a:rPr lang="ja-JP" altLang="en-US" sz="800" dirty="0">
                <a:latin typeface="Meiryo UI" panose="020B0604030504040204" pitchFamily="50" charset="-128"/>
                <a:ea typeface="Meiryo UI" panose="020B0604030504040204" pitchFamily="50" charset="-128"/>
              </a:rPr>
              <a:t>Backlash </a:t>
            </a:r>
            <a:r>
              <a:rPr lang="en-US" altLang="ja-JP" sz="800" dirty="0">
                <a:latin typeface="Meiryo UI" panose="020B0604030504040204" pitchFamily="50" charset="-128"/>
                <a:ea typeface="Meiryo UI" panose="020B0604030504040204" pitchFamily="50" charset="-128"/>
              </a:rPr>
              <a:t>(backlash)</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Backlash is the play or gap between the tooth flanks of gears when they are meshed.</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backlash amount can be reduced by decreasing the tooth thickness or by changing the center distance.</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This is the first time I've done this.</a:t>
            </a:r>
            <a:endParaRPr lang="en-US" altLang="ja-JP" sz="800" dirty="0">
              <a:latin typeface="Meiryo UI" panose="020B0604030504040204" pitchFamily="50" charset="-128"/>
              <a:ea typeface="Meiryo UI" panose="020B0604030504040204" pitchFamily="50" charset="-128"/>
            </a:endParaRPr>
          </a:p>
        </p:txBody>
      </p:sp>
      <p:sp>
        <p:nvSpPr>
          <p:cNvPr id="8" name="Rectangle 15">
            <a:extLst>
              <a:ext uri="{FF2B5EF4-FFF2-40B4-BE49-F238E27FC236}">
                <a16:creationId xmlns:a16="http://schemas.microsoft.com/office/drawing/2014/main" id="{299C5336-7CCE-4AF3-9C69-C7B3D2E44D72}"/>
              </a:ext>
            </a:extLst>
          </p:cNvPr>
          <p:cNvSpPr>
            <a:spLocks noChangeArrowheads="1"/>
          </p:cNvSpPr>
          <p:nvPr/>
        </p:nvSpPr>
        <p:spPr bwMode="auto">
          <a:xfrm>
            <a:off x="11013" y="508541"/>
            <a:ext cx="3874172" cy="110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(15) </a:t>
            </a:r>
            <a:r>
              <a:rPr lang="en-US" altLang="ja-JP" sz="800" dirty="0">
                <a:latin typeface="Meiryo UI" panose="020B0604030504040204" pitchFamily="50" charset="-128"/>
                <a:ea typeface="Meiryo UI" panose="020B0604030504040204" pitchFamily="50" charset="-128"/>
              </a:rPr>
              <a:t>Contact ratio</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rate of engagement is </a:t>
            </a:r>
            <a:r>
              <a:rPr lang="ja-JP" altLang="en-US" sz="800" dirty="0" err="1">
                <a:latin typeface="Meiryo UI" panose="020B0604030504040204" pitchFamily="50" charset="-128"/>
                <a:ea typeface="Meiryo UI" panose="020B0604030504040204" pitchFamily="50" charset="-128"/>
              </a:rPr>
              <a:t>a </a:t>
            </a:r>
            <a:r>
              <a:rPr lang="ja-JP" altLang="en-US" sz="800" dirty="0">
                <a:latin typeface="Meiryo UI" panose="020B0604030504040204" pitchFamily="50" charset="-128"/>
                <a:ea typeface="Meiryo UI" panose="020B0604030504040204" pitchFamily="50" charset="-128"/>
              </a:rPr>
              <a:t>criterion for determining whether </a:t>
            </a:r>
            <a:r>
              <a:rPr lang="en-US" altLang="ja-JP" sz="800" dirty="0">
                <a:latin typeface="Meiryo UI" panose="020B0604030504040204" pitchFamily="50" charset="-128"/>
                <a:ea typeface="Meiryo UI" panose="020B0604030504040204" pitchFamily="50" charset="-128"/>
              </a:rPr>
              <a:t>a </a:t>
            </a:r>
            <a:r>
              <a:rPr lang="ja-JP" altLang="en-US" sz="800" dirty="0">
                <a:latin typeface="Meiryo UI" panose="020B0604030504040204" pitchFamily="50" charset="-128"/>
                <a:ea typeface="Meiryo UI" panose="020B0604030504040204" pitchFamily="50" charset="-128"/>
              </a:rPr>
              <a:t>pair of gears is engaging correctly.</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 is a thing.</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Gear meshing starts at the meshing start point </a:t>
            </a:r>
            <a:r>
              <a:rPr lang="en-US" altLang="ja-JP" sz="800" dirty="0">
                <a:latin typeface="Meiryo UI" panose="020B0604030504040204" pitchFamily="50" charset="-128"/>
                <a:ea typeface="Meiryo UI" panose="020B0604030504040204" pitchFamily="50" charset="-128"/>
              </a:rPr>
              <a:t>S1 </a:t>
            </a:r>
            <a:r>
              <a:rPr lang="ja-JP" altLang="en-US" sz="800" dirty="0">
                <a:latin typeface="Meiryo UI" panose="020B0604030504040204" pitchFamily="50" charset="-128"/>
                <a:ea typeface="Meiryo UI" panose="020B0604030504040204" pitchFamily="50" charset="-128"/>
              </a:rPr>
              <a:t>and ends </a:t>
            </a:r>
            <a:r>
              <a:rPr lang="ja-JP" altLang="en-US" sz="800" dirty="0">
                <a:latin typeface="Meiryo UI" panose="020B0604030504040204" pitchFamily="50" charset="-128"/>
                <a:ea typeface="Meiryo UI" panose="020B0604030504040204" pitchFamily="50" charset="-128"/>
              </a:rPr>
              <a:t>at the meshing </a:t>
            </a:r>
            <a:r>
              <a:rPr lang="ja-JP" altLang="en-US" sz="800" dirty="0">
                <a:latin typeface="Meiryo UI" panose="020B0604030504040204" pitchFamily="50" charset="-128"/>
                <a:ea typeface="Meiryo UI" panose="020B0604030504040204" pitchFamily="50" charset="-128"/>
              </a:rPr>
              <a:t>end point </a:t>
            </a:r>
            <a:r>
              <a:rPr lang="en-US" altLang="ja-JP" sz="800" dirty="0">
                <a:latin typeface="Meiryo UI" panose="020B0604030504040204" pitchFamily="50" charset="-128"/>
                <a:ea typeface="Meiryo UI" panose="020B0604030504040204" pitchFamily="50" charset="-128"/>
              </a:rPr>
              <a:t>S2.</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a:t>
            </a:r>
            <a:r>
              <a:rPr lang="ja-JP" altLang="en-US" sz="800" dirty="0">
                <a:latin typeface="Meiryo UI" panose="020B0604030504040204" pitchFamily="50" charset="-128"/>
                <a:ea typeface="Meiryo UI" panose="020B0604030504040204" pitchFamily="50" charset="-128"/>
              </a:rPr>
              <a:t>end lengths </a:t>
            </a:r>
            <a:r>
              <a:rPr lang="en-US" altLang="ja-JP" sz="800" dirty="0">
                <a:latin typeface="Meiryo UI" panose="020B0604030504040204" pitchFamily="50" charset="-128"/>
                <a:ea typeface="Meiryo UI" panose="020B0604030504040204" pitchFamily="50" charset="-128"/>
              </a:rPr>
              <a:t>S1 </a:t>
            </a:r>
            <a:r>
              <a:rPr lang="ja-JP" altLang="en-US" sz="800" dirty="0" err="1">
                <a:latin typeface="Meiryo UI" panose="020B0604030504040204" pitchFamily="50" charset="-128"/>
                <a:ea typeface="Meiryo UI" panose="020B0604030504040204" pitchFamily="50" charset="-128"/>
              </a:rPr>
              <a:t>and </a:t>
            </a:r>
            <a:r>
              <a:rPr lang="en-US" altLang="ja-JP" sz="800" dirty="0">
                <a:latin typeface="Meiryo UI" panose="020B0604030504040204" pitchFamily="50" charset="-128"/>
                <a:ea typeface="Meiryo UI" panose="020B0604030504040204" pitchFamily="50" charset="-128"/>
              </a:rPr>
              <a:t>S2 </a:t>
            </a:r>
            <a:r>
              <a:rPr lang="ja-JP" altLang="en-US" sz="800" dirty="0">
                <a:latin typeface="Meiryo UI" panose="020B0604030504040204" pitchFamily="50" charset="-128"/>
                <a:ea typeface="Meiryo UI" panose="020B0604030504040204" pitchFamily="50" charset="-128"/>
              </a:rPr>
              <a:t>are called the interlocking lengths.</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engagement ratio is the value obtained by dividing this length by the normal pitch, and in general, an engagement ratio of </a:t>
            </a:r>
            <a:r>
              <a:rPr lang="en-US" altLang="ja-JP" sz="800" dirty="0">
                <a:latin typeface="Meiryo UI" panose="020B0604030504040204" pitchFamily="50" charset="-128"/>
                <a:ea typeface="Meiryo UI" panose="020B0604030504040204" pitchFamily="50" charset="-128"/>
              </a:rPr>
              <a:t>1.4 </a:t>
            </a:r>
            <a:r>
              <a:rPr lang="ja-JP" altLang="en-US" sz="800" dirty="0">
                <a:latin typeface="Meiryo UI" panose="020B0604030504040204" pitchFamily="50" charset="-128"/>
                <a:ea typeface="Meiryo UI" panose="020B0604030504040204" pitchFamily="50" charset="-128"/>
              </a:rPr>
              <a:t>or higher is required.</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It's been said.</a:t>
            </a:r>
          </a:p>
        </p:txBody>
      </p:sp>
      <p:sp>
        <p:nvSpPr>
          <p:cNvPr id="9" name="Rectangle 22">
            <a:extLst>
              <a:ext uri="{FF2B5EF4-FFF2-40B4-BE49-F238E27FC236}">
                <a16:creationId xmlns:a16="http://schemas.microsoft.com/office/drawing/2014/main" id="{E17D34BC-6AAC-4E72-B326-4DCAD4300371}"/>
              </a:ext>
            </a:extLst>
          </p:cNvPr>
          <p:cNvSpPr>
            <a:spLocks noChangeArrowheads="1"/>
          </p:cNvSpPr>
          <p:nvPr/>
        </p:nvSpPr>
        <p:spPr bwMode="auto">
          <a:xfrm>
            <a:off x="0" y="2800436"/>
            <a:ext cx="4086586"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17 </a:t>
            </a:r>
            <a:r>
              <a:rPr lang="ja-JP" altLang="en-US" sz="800" dirty="0">
                <a:latin typeface="Meiryo UI" panose="020B0604030504040204" pitchFamily="50" charset="-128"/>
                <a:ea typeface="Meiryo UI" panose="020B0604030504040204" pitchFamily="50" charset="-128"/>
              </a:rPr>
              <a:t>Dislocation</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In order to prevent undercutting, the pressure angle, the end of the tooth, and the bamboo at the base of the tooth are not set to standard values.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There are two types of gears. For example, if the cutting depth of the blade is made shallow and creative gear cutting is performed, gears with a lower than standard gear set can be produced.</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deeper the depth of cut, the larger the tooth edge will be. On the contrary, the deeper the incision, the larger the tooth base will be than the standard value. This kind of tooth</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car is called a dislocation gear. The reference pitch line of the rack type tool is shifted outward from the reference pitch circle of the gear.</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method of gear cutting is called positive dislocation, in which the </a:t>
            </a:r>
            <a:r>
              <a:rPr lang="ja-JP" altLang="en-US" sz="800" dirty="0">
                <a:latin typeface="Meiryo UI" panose="020B0604030504040204" pitchFamily="50" charset="-128"/>
                <a:ea typeface="Meiryo UI" panose="020B0604030504040204" pitchFamily="50" charset="-128"/>
              </a:rPr>
              <a:t>rack-shaped tool is driven into the standard position for gear cutting.</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method is called negative rearrangement.</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In addition to preventing devaluation, </a:t>
            </a:r>
            <a:r>
              <a:rPr lang="en-US" altLang="ja-JP" sz="800" dirty="0">
                <a:latin typeface="Meiryo UI" panose="020B0604030504040204" pitchFamily="50" charset="-128"/>
                <a:ea typeface="Meiryo UI" panose="020B0604030504040204" pitchFamily="50" charset="-128"/>
              </a:rPr>
              <a:t>one of </a:t>
            </a:r>
            <a:r>
              <a:rPr lang="ja-JP" altLang="en-US" sz="800" dirty="0" err="1">
                <a:latin typeface="Meiryo UI" panose="020B0604030504040204" pitchFamily="50" charset="-128"/>
                <a:ea typeface="Meiryo UI" panose="020B0604030504040204" pitchFamily="50" charset="-128"/>
              </a:rPr>
              <a:t>the </a:t>
            </a:r>
            <a:r>
              <a:rPr lang="ja-JP" altLang="en-US" sz="800" dirty="0">
                <a:latin typeface="Meiryo UI" panose="020B0604030504040204" pitchFamily="50" charset="-128"/>
                <a:ea typeface="Meiryo UI" panose="020B0604030504040204" pitchFamily="50" charset="-128"/>
              </a:rPr>
              <a:t>important purposes of dislocating gears is to </a:t>
            </a:r>
            <a:r>
              <a:rPr lang="ja-JP" altLang="en-US" sz="800" dirty="0">
                <a:latin typeface="Meiryo UI" panose="020B0604030504040204" pitchFamily="50" charset="-128"/>
                <a:ea typeface="Meiryo UI" panose="020B0604030504040204" pitchFamily="50" charset="-128"/>
              </a:rPr>
              <a:t>change the tooth thickness, center distance, and other factors.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 can meet </a:t>
            </a:r>
            <a:r>
              <a:rPr lang="ja-JP" altLang="en-US" sz="800" dirty="0" err="1">
                <a:latin typeface="Meiryo UI" panose="020B0604030504040204" pitchFamily="50" charset="-128"/>
                <a:ea typeface="Meiryo UI" panose="020B0604030504040204" pitchFamily="50" charset="-128"/>
              </a:rPr>
              <a:t>a variety of </a:t>
            </a:r>
            <a:r>
              <a:rPr lang="ja-JP" altLang="en-US" sz="800" dirty="0">
                <a:latin typeface="Meiryo UI" panose="020B0604030504040204" pitchFamily="50" charset="-128"/>
                <a:ea typeface="Meiryo UI" panose="020B0604030504040204" pitchFamily="50" charset="-128"/>
              </a:rPr>
              <a:t>requirements.</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In </a:t>
            </a:r>
            <a:r>
              <a:rPr lang="ja-JP" altLang="en-US" sz="800" dirty="0">
                <a:latin typeface="Meiryo UI" panose="020B0604030504040204" pitchFamily="50" charset="-128"/>
                <a:ea typeface="Meiryo UI" panose="020B0604030504040204" pitchFamily="50" charset="-128"/>
              </a:rPr>
              <a:t>　　forward gears, the tooth surface is </a:t>
            </a:r>
            <a:r>
              <a:rPr lang="ja-JP" altLang="en-US" sz="800" dirty="0" err="1">
                <a:latin typeface="Meiryo UI" panose="020B0604030504040204" pitchFamily="50" charset="-128"/>
                <a:ea typeface="Meiryo UI" panose="020B0604030504040204" pitchFamily="50" charset="-128"/>
              </a:rPr>
              <a:t>twisted, which </a:t>
            </a:r>
            <a:r>
              <a:rPr lang="ja-JP" altLang="en-US" sz="800" dirty="0">
                <a:latin typeface="Meiryo UI" panose="020B0604030504040204" pitchFamily="50" charset="-128"/>
                <a:ea typeface="Meiryo UI" panose="020B0604030504040204" pitchFamily="50" charset="-128"/>
              </a:rPr>
              <a:t>increases the strength, but the tooth tip tends to pointy.</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Negative dislocation gears have lower strength because the tooth surface wakes up, but they are advantageous for gear noise.</a:t>
            </a:r>
          </a:p>
        </p:txBody>
      </p:sp>
      <p:sp>
        <p:nvSpPr>
          <p:cNvPr id="11" name="正方形/長方形 10">
            <a:extLst>
              <a:ext uri="{FF2B5EF4-FFF2-40B4-BE49-F238E27FC236}">
                <a16:creationId xmlns:a16="http://schemas.microsoft.com/office/drawing/2014/main" id="{48B53A59-924D-4BC5-BC12-0F88317F24DD}"/>
              </a:ext>
            </a:extLst>
          </p:cNvPr>
          <p:cNvSpPr/>
          <p:nvPr/>
        </p:nvSpPr>
        <p:spPr>
          <a:xfrm>
            <a:off x="860897" y="4493207"/>
            <a:ext cx="2052538" cy="60055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solidFill>
                <a:latin typeface="Meiryo UI" panose="020B0604030504040204" pitchFamily="50" charset="-128"/>
                <a:ea typeface="Meiryo UI" panose="020B0604030504040204" pitchFamily="50" charset="-128"/>
              </a:rPr>
              <a:t>Dislocation coefficient</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mainly</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When you want to intentionally change the center distance to a specified one</a:t>
            </a:r>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2</a:t>
            </a:r>
            <a:r>
              <a:rPr kumimoji="1" lang="en-US" altLang="ja-JP" sz="800" dirty="0">
                <a:solidFill>
                  <a:schemeClr val="tx1"/>
                </a:solidFill>
                <a:latin typeface="Meiryo UI" panose="020B0604030504040204" pitchFamily="50" charset="-128"/>
                <a:ea typeface="Meiryo UI" panose="020B0604030504040204" pitchFamily="50" charset="-128"/>
              </a:rPr>
              <a:t>. </a:t>
            </a:r>
            <a:r>
              <a:rPr kumimoji="1" lang="ja-JP" altLang="en-US" sz="800" dirty="0">
                <a:solidFill>
                  <a:schemeClr val="tx1"/>
                </a:solidFill>
                <a:latin typeface="Meiryo UI" panose="020B0604030504040204" pitchFamily="50" charset="-128"/>
                <a:ea typeface="Meiryo UI" panose="020B0604030504040204" pitchFamily="50" charset="-128"/>
              </a:rPr>
              <a:t>when you want to avoid cutting down the tooth profile</a:t>
            </a:r>
          </a:p>
        </p:txBody>
      </p:sp>
      <p:grpSp>
        <p:nvGrpSpPr>
          <p:cNvPr id="12" name="グループ化 11">
            <a:extLst>
              <a:ext uri="{FF2B5EF4-FFF2-40B4-BE49-F238E27FC236}">
                <a16:creationId xmlns:a16="http://schemas.microsoft.com/office/drawing/2014/main" id="{48A26C46-82C1-4169-8E92-27458469453D}"/>
              </a:ext>
            </a:extLst>
          </p:cNvPr>
          <p:cNvGrpSpPr/>
          <p:nvPr/>
        </p:nvGrpSpPr>
        <p:grpSpPr>
          <a:xfrm>
            <a:off x="4264241" y="620933"/>
            <a:ext cx="4664395" cy="4403036"/>
            <a:chOff x="5671911" y="644693"/>
            <a:chExt cx="6104432" cy="6156537"/>
          </a:xfrm>
        </p:grpSpPr>
        <p:pic>
          <p:nvPicPr>
            <p:cNvPr id="13" name="Picture 27" descr="標準歯車の創成図015">
              <a:extLst>
                <a:ext uri="{FF2B5EF4-FFF2-40B4-BE49-F238E27FC236}">
                  <a16:creationId xmlns:a16="http://schemas.microsoft.com/office/drawing/2014/main" id="{833AC0B0-399D-4772-ABBC-833438E3C92C}"/>
                </a:ext>
              </a:extLst>
            </p:cNvPr>
            <p:cNvPicPr>
              <a:picLocks noChangeAspect="1" noChangeArrowheads="1"/>
            </p:cNvPicPr>
            <p:nvPr/>
          </p:nvPicPr>
          <p:blipFill>
            <a:blip r:embed="rId2" cstate="screen">
              <a:clrChange>
                <a:clrFrom>
                  <a:srgbClr val="FEFEFE"/>
                </a:clrFrom>
                <a:clrTo>
                  <a:srgbClr val="FEFEFE">
                    <a:alpha val="0"/>
                  </a:srgbClr>
                </a:clrTo>
              </a:clrChange>
              <a:extLst>
                <a:ext uri="{28A0092B-C50C-407E-A947-70E740481C1C}">
                  <a14:useLocalDpi xmlns:a14="http://schemas.microsoft.com/office/drawing/2010/main"/>
                </a:ext>
              </a:extLst>
            </a:blip>
            <a:srcRect t="8005"/>
            <a:stretch>
              <a:fillRect/>
            </a:stretch>
          </p:blipFill>
          <p:spPr bwMode="auto">
            <a:xfrm>
              <a:off x="9425940" y="3770034"/>
              <a:ext cx="1695069" cy="1567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0">
              <a:extLst>
                <a:ext uri="{FF2B5EF4-FFF2-40B4-BE49-F238E27FC236}">
                  <a16:creationId xmlns:a16="http://schemas.microsoft.com/office/drawing/2014/main" id="{141556DE-2CAD-49DE-8216-00DFAC17A30F}"/>
                </a:ext>
              </a:extLst>
            </p:cNvPr>
            <p:cNvSpPr>
              <a:spLocks noChangeArrowheads="1"/>
            </p:cNvSpPr>
            <p:nvPr/>
          </p:nvSpPr>
          <p:spPr bwMode="auto">
            <a:xfrm>
              <a:off x="10368978" y="5068326"/>
              <a:ext cx="1225458" cy="172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800" dirty="0">
                  <a:latin typeface="Meiryo UI" panose="020B0604030504040204" pitchFamily="50" charset="-128"/>
                  <a:ea typeface="Meiryo UI" panose="020B0604030504040204" pitchFamily="50" charset="-128"/>
                </a:rPr>
                <a:t>　Creation of standard gears</a:t>
              </a:r>
            </a:p>
          </p:txBody>
        </p:sp>
        <p:pic>
          <p:nvPicPr>
            <p:cNvPr id="15" name="図 14">
              <a:extLst>
                <a:ext uri="{FF2B5EF4-FFF2-40B4-BE49-F238E27FC236}">
                  <a16:creationId xmlns:a16="http://schemas.microsoft.com/office/drawing/2014/main" id="{9E4A6757-776A-4D3A-998A-E0D86E39A68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43914" y="644693"/>
              <a:ext cx="2209713" cy="1220347"/>
            </a:xfrm>
            <a:prstGeom prst="rect">
              <a:avLst/>
            </a:prstGeom>
          </p:spPr>
        </p:pic>
        <p:pic>
          <p:nvPicPr>
            <p:cNvPr id="16" name="図 15">
              <a:extLst>
                <a:ext uri="{FF2B5EF4-FFF2-40B4-BE49-F238E27FC236}">
                  <a16:creationId xmlns:a16="http://schemas.microsoft.com/office/drawing/2014/main" id="{6A2F69EB-8C5E-486D-AB21-D16777B49F5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40370" y="2728170"/>
              <a:ext cx="1565554" cy="977755"/>
            </a:xfrm>
            <a:prstGeom prst="rect">
              <a:avLst/>
            </a:prstGeom>
          </p:spPr>
        </p:pic>
        <p:pic>
          <p:nvPicPr>
            <p:cNvPr id="17" name="Picture 3">
              <a:extLst>
                <a:ext uri="{FF2B5EF4-FFF2-40B4-BE49-F238E27FC236}">
                  <a16:creationId xmlns:a16="http://schemas.microsoft.com/office/drawing/2014/main" id="{33CE335E-4D75-4366-997F-9A731852469B}"/>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9124441" y="5316956"/>
              <a:ext cx="2403964" cy="1484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a:extLst>
                <a:ext uri="{FF2B5EF4-FFF2-40B4-BE49-F238E27FC236}">
                  <a16:creationId xmlns:a16="http://schemas.microsoft.com/office/drawing/2014/main" id="{EBF6FA45-D694-473F-A23D-D50AB58B7F14}"/>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5918555" y="3818186"/>
              <a:ext cx="3047476" cy="1564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図 18">
              <a:extLst>
                <a:ext uri="{FF2B5EF4-FFF2-40B4-BE49-F238E27FC236}">
                  <a16:creationId xmlns:a16="http://schemas.microsoft.com/office/drawing/2014/main" id="{35F78BE8-0BBC-4033-8F72-876FA6772C55}"/>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9748977" y="1620491"/>
              <a:ext cx="2027366" cy="1035639"/>
            </a:xfrm>
            <a:prstGeom prst="rect">
              <a:avLst/>
            </a:prstGeom>
          </p:spPr>
        </p:pic>
        <p:pic>
          <p:nvPicPr>
            <p:cNvPr id="20" name="図 19">
              <a:extLst>
                <a:ext uri="{FF2B5EF4-FFF2-40B4-BE49-F238E27FC236}">
                  <a16:creationId xmlns:a16="http://schemas.microsoft.com/office/drawing/2014/main" id="{D7A3E263-928F-4BF8-A1EF-B2295F313A47}"/>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6472655" y="5513859"/>
              <a:ext cx="2271069" cy="1254445"/>
            </a:xfrm>
            <a:prstGeom prst="rect">
              <a:avLst/>
            </a:prstGeom>
          </p:spPr>
        </p:pic>
        <p:pic>
          <p:nvPicPr>
            <p:cNvPr id="21" name="図 20">
              <a:extLst>
                <a:ext uri="{FF2B5EF4-FFF2-40B4-BE49-F238E27FC236}">
                  <a16:creationId xmlns:a16="http://schemas.microsoft.com/office/drawing/2014/main" id="{56205CD1-64F3-42BE-A164-BE9D5ED1C7D0}"/>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9132560" y="2752548"/>
              <a:ext cx="1849147" cy="898965"/>
            </a:xfrm>
            <a:prstGeom prst="rect">
              <a:avLst/>
            </a:prstGeom>
          </p:spPr>
        </p:pic>
        <p:grpSp>
          <p:nvGrpSpPr>
            <p:cNvPr id="22" name="グループ化 21">
              <a:extLst>
                <a:ext uri="{FF2B5EF4-FFF2-40B4-BE49-F238E27FC236}">
                  <a16:creationId xmlns:a16="http://schemas.microsoft.com/office/drawing/2014/main" id="{045A0D60-8D8B-40B1-88B8-FD4F1A283B45}"/>
                </a:ext>
              </a:extLst>
            </p:cNvPr>
            <p:cNvGrpSpPr/>
            <p:nvPr/>
          </p:nvGrpSpPr>
          <p:grpSpPr>
            <a:xfrm>
              <a:off x="5671911" y="645199"/>
              <a:ext cx="2972793" cy="2071130"/>
              <a:chOff x="5671911" y="645199"/>
              <a:chExt cx="2972793" cy="2071130"/>
            </a:xfrm>
          </p:grpSpPr>
          <p:grpSp>
            <p:nvGrpSpPr>
              <p:cNvPr id="25" name="グループ化 24">
                <a:extLst>
                  <a:ext uri="{FF2B5EF4-FFF2-40B4-BE49-F238E27FC236}">
                    <a16:creationId xmlns:a16="http://schemas.microsoft.com/office/drawing/2014/main" id="{B79D8ACD-18BA-4242-B67D-F860C292D9B4}"/>
                  </a:ext>
                </a:extLst>
              </p:cNvPr>
              <p:cNvGrpSpPr/>
              <p:nvPr/>
            </p:nvGrpSpPr>
            <p:grpSpPr>
              <a:xfrm>
                <a:off x="5906890" y="645199"/>
                <a:ext cx="2737814" cy="2071130"/>
                <a:chOff x="529682" y="2208829"/>
                <a:chExt cx="3467358" cy="3019129"/>
              </a:xfrm>
            </p:grpSpPr>
            <p:pic>
              <p:nvPicPr>
                <p:cNvPr id="33" name="Picture 3">
                  <a:extLst>
                    <a:ext uri="{FF2B5EF4-FFF2-40B4-BE49-F238E27FC236}">
                      <a16:creationId xmlns:a16="http://schemas.microsoft.com/office/drawing/2014/main" id="{3786DB20-6CDA-4660-822F-17167825D25E}"/>
                    </a:ext>
                  </a:extLst>
                </p:cNvPr>
                <p:cNvPicPr>
                  <a:picLocks noChangeAspect="1" noChangeArrowheads="1"/>
                </p:cNvPicPr>
                <p:nvPr/>
              </p:nvPicPr>
              <p:blipFill rotWithShape="1">
                <a:blip r:embed="rId10" cstate="screen">
                  <a:extLst>
                    <a:ext uri="{28A0092B-C50C-407E-A947-70E740481C1C}">
                      <a14:useLocalDpi xmlns:a14="http://schemas.microsoft.com/office/drawing/2010/main"/>
                    </a:ext>
                  </a:extLst>
                </a:blip>
                <a:srcRect/>
                <a:stretch/>
              </p:blipFill>
              <p:spPr bwMode="auto">
                <a:xfrm>
                  <a:off x="529682" y="2208829"/>
                  <a:ext cx="3171085" cy="2704834"/>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線コネクタ 33">
                  <a:extLst>
                    <a:ext uri="{FF2B5EF4-FFF2-40B4-BE49-F238E27FC236}">
                      <a16:creationId xmlns:a16="http://schemas.microsoft.com/office/drawing/2014/main" id="{7EA4AD7A-FDCC-4881-932D-F3245A283C2E}"/>
                    </a:ext>
                  </a:extLst>
                </p:cNvPr>
                <p:cNvCxnSpPr/>
                <p:nvPr/>
              </p:nvCxnSpPr>
              <p:spPr>
                <a:xfrm flipH="1">
                  <a:off x="1280442" y="3092637"/>
                  <a:ext cx="1707721" cy="617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CC510ADD-066B-4980-8623-EB21ABBB8394}"/>
                    </a:ext>
                  </a:extLst>
                </p:cNvPr>
                <p:cNvSpPr txBox="1"/>
                <p:nvPr/>
              </p:nvSpPr>
              <p:spPr>
                <a:xfrm>
                  <a:off x="2471336" y="4710412"/>
                  <a:ext cx="1525704" cy="517546"/>
                </a:xfrm>
                <a:prstGeom prst="rect">
                  <a:avLst/>
                </a:prstGeom>
                <a:noFill/>
              </p:spPr>
              <p:txBody>
                <a:bodyPr wrap="square" rtlCol="0">
                  <a:spAutoFit/>
                </a:bodyPr>
                <a:lstStyle/>
                <a:p>
                  <a:r>
                    <a:rPr kumimoji="1"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Engaging length</a:t>
                  </a:r>
                  <a:endParaRPr kumimoji="1"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6" name="直線コネクタ 35">
                  <a:extLst>
                    <a:ext uri="{FF2B5EF4-FFF2-40B4-BE49-F238E27FC236}">
                      <a16:creationId xmlns:a16="http://schemas.microsoft.com/office/drawing/2014/main" id="{22BFD2F6-CA5B-48C1-A190-0F1AA60C19B6}"/>
                    </a:ext>
                  </a:extLst>
                </p:cNvPr>
                <p:cNvCxnSpPr>
                  <a:cxnSpLocks/>
                </p:cNvCxnSpPr>
                <p:nvPr/>
              </p:nvCxnSpPr>
              <p:spPr>
                <a:xfrm>
                  <a:off x="2278262" y="3359815"/>
                  <a:ext cx="668370" cy="13284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 name="楕円 25">
                <a:extLst>
                  <a:ext uri="{FF2B5EF4-FFF2-40B4-BE49-F238E27FC236}">
                    <a16:creationId xmlns:a16="http://schemas.microsoft.com/office/drawing/2014/main" id="{974274BC-7B59-4460-B116-68996A773E5C}"/>
                  </a:ext>
                </a:extLst>
              </p:cNvPr>
              <p:cNvSpPr/>
              <p:nvPr/>
            </p:nvSpPr>
            <p:spPr>
              <a:xfrm>
                <a:off x="7984766" y="1004718"/>
                <a:ext cx="334346" cy="290672"/>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S1</a:t>
                </a:r>
                <a:endParaRPr kumimoji="1" lang="ja-JP" altLang="en-US" sz="800" dirty="0">
                  <a:latin typeface="Meiryo UI" panose="020B0604030504040204" pitchFamily="50" charset="-128"/>
                  <a:ea typeface="Meiryo UI" panose="020B0604030504040204" pitchFamily="50" charset="-128"/>
                </a:endParaRPr>
              </a:p>
            </p:txBody>
          </p:sp>
          <p:sp>
            <p:nvSpPr>
              <p:cNvPr id="27" name="楕円 26">
                <a:extLst>
                  <a:ext uri="{FF2B5EF4-FFF2-40B4-BE49-F238E27FC236}">
                    <a16:creationId xmlns:a16="http://schemas.microsoft.com/office/drawing/2014/main" id="{430B61F5-A9AA-422A-91B6-5FF56F3B435E}"/>
                  </a:ext>
                </a:extLst>
              </p:cNvPr>
              <p:cNvSpPr/>
              <p:nvPr/>
            </p:nvSpPr>
            <p:spPr>
              <a:xfrm>
                <a:off x="6432918" y="1621157"/>
                <a:ext cx="123585" cy="125001"/>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34A7F16-E788-44B0-8E42-29F69F8FB8B4}"/>
                  </a:ext>
                </a:extLst>
              </p:cNvPr>
              <p:cNvSpPr/>
              <p:nvPr/>
            </p:nvSpPr>
            <p:spPr>
              <a:xfrm>
                <a:off x="5671911" y="2152422"/>
                <a:ext cx="352436" cy="352834"/>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S2</a:t>
                </a:r>
                <a:endParaRPr kumimoji="1" lang="ja-JP" altLang="en-US" sz="800" dirty="0">
                  <a:latin typeface="Meiryo UI" panose="020B0604030504040204" pitchFamily="50" charset="-128"/>
                  <a:ea typeface="Meiryo UI" panose="020B0604030504040204" pitchFamily="50" charset="-128"/>
                </a:endParaRPr>
              </a:p>
            </p:txBody>
          </p:sp>
          <p:sp>
            <p:nvSpPr>
              <p:cNvPr id="29" name="フリーフォーム: 図形 28">
                <a:extLst>
                  <a:ext uri="{FF2B5EF4-FFF2-40B4-BE49-F238E27FC236}">
                    <a16:creationId xmlns:a16="http://schemas.microsoft.com/office/drawing/2014/main" id="{8A7FEF30-6D76-4C2A-BAF5-496E89D26ABF}"/>
                  </a:ext>
                </a:extLst>
              </p:cNvPr>
              <p:cNvSpPr/>
              <p:nvPr/>
            </p:nvSpPr>
            <p:spPr>
              <a:xfrm>
                <a:off x="5960182" y="1279213"/>
                <a:ext cx="808361" cy="643306"/>
              </a:xfrm>
              <a:custGeom>
                <a:avLst/>
                <a:gdLst>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54831 w 772266"/>
                  <a:gd name="connsiteY10" fmla="*/ 260581 h 511685"/>
                  <a:gd name="connsiteX11" fmla="*/ 483258 w 772266"/>
                  <a:gd name="connsiteY11" fmla="*/ 317435 h 511685"/>
                  <a:gd name="connsiteX12" fmla="*/ 535374 w 772266"/>
                  <a:gd name="connsiteY12" fmla="*/ 402715 h 511685"/>
                  <a:gd name="connsiteX13" fmla="*/ 559064 w 772266"/>
                  <a:gd name="connsiteY13" fmla="*/ 454832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72266"/>
                  <a:gd name="connsiteY0" fmla="*/ 33165 h 556175"/>
                  <a:gd name="connsiteX1" fmla="*/ 127922 w 772266"/>
                  <a:gd name="connsiteY1" fmla="*/ 9476 h 556175"/>
                  <a:gd name="connsiteX2" fmla="*/ 151611 w 772266"/>
                  <a:gd name="connsiteY2" fmla="*/ 9476 h 556175"/>
                  <a:gd name="connsiteX3" fmla="*/ 175300 w 772266"/>
                  <a:gd name="connsiteY3" fmla="*/ 0 h 556175"/>
                  <a:gd name="connsiteX4" fmla="*/ 189513 w 772266"/>
                  <a:gd name="connsiteY4" fmla="*/ 0 h 556175"/>
                  <a:gd name="connsiteX5" fmla="*/ 222678 w 772266"/>
                  <a:gd name="connsiteY5" fmla="*/ 4738 h 556175"/>
                  <a:gd name="connsiteX6" fmla="*/ 251105 w 772266"/>
                  <a:gd name="connsiteY6" fmla="*/ 23690 h 556175"/>
                  <a:gd name="connsiteX7" fmla="*/ 307959 w 772266"/>
                  <a:gd name="connsiteY7" fmla="*/ 85281 h 556175"/>
                  <a:gd name="connsiteX8" fmla="*/ 360075 w 772266"/>
                  <a:gd name="connsiteY8" fmla="*/ 142135 h 556175"/>
                  <a:gd name="connsiteX9" fmla="*/ 397978 w 772266"/>
                  <a:gd name="connsiteY9" fmla="*/ 184776 h 556175"/>
                  <a:gd name="connsiteX10" fmla="*/ 454831 w 772266"/>
                  <a:gd name="connsiteY10" fmla="*/ 260581 h 556175"/>
                  <a:gd name="connsiteX11" fmla="*/ 483258 w 772266"/>
                  <a:gd name="connsiteY11" fmla="*/ 317435 h 556175"/>
                  <a:gd name="connsiteX12" fmla="*/ 535374 w 772266"/>
                  <a:gd name="connsiteY12" fmla="*/ 402715 h 556175"/>
                  <a:gd name="connsiteX13" fmla="*/ 559064 w 772266"/>
                  <a:gd name="connsiteY13" fmla="*/ 454832 h 556175"/>
                  <a:gd name="connsiteX14" fmla="*/ 606816 w 772266"/>
                  <a:gd name="connsiteY14" fmla="*/ 556175 h 556175"/>
                  <a:gd name="connsiteX15" fmla="*/ 634869 w 772266"/>
                  <a:gd name="connsiteY15" fmla="*/ 506948 h 556175"/>
                  <a:gd name="connsiteX16" fmla="*/ 691723 w 772266"/>
                  <a:gd name="connsiteY16" fmla="*/ 506948 h 556175"/>
                  <a:gd name="connsiteX17" fmla="*/ 772266 w 772266"/>
                  <a:gd name="connsiteY17" fmla="*/ 511685 h 556175"/>
                  <a:gd name="connsiteX0" fmla="*/ 0 w 772266"/>
                  <a:gd name="connsiteY0" fmla="*/ 33165 h 611221"/>
                  <a:gd name="connsiteX1" fmla="*/ 127922 w 772266"/>
                  <a:gd name="connsiteY1" fmla="*/ 9476 h 611221"/>
                  <a:gd name="connsiteX2" fmla="*/ 151611 w 772266"/>
                  <a:gd name="connsiteY2" fmla="*/ 9476 h 611221"/>
                  <a:gd name="connsiteX3" fmla="*/ 175300 w 772266"/>
                  <a:gd name="connsiteY3" fmla="*/ 0 h 611221"/>
                  <a:gd name="connsiteX4" fmla="*/ 189513 w 772266"/>
                  <a:gd name="connsiteY4" fmla="*/ 0 h 611221"/>
                  <a:gd name="connsiteX5" fmla="*/ 222678 w 772266"/>
                  <a:gd name="connsiteY5" fmla="*/ 4738 h 611221"/>
                  <a:gd name="connsiteX6" fmla="*/ 251105 w 772266"/>
                  <a:gd name="connsiteY6" fmla="*/ 23690 h 611221"/>
                  <a:gd name="connsiteX7" fmla="*/ 307959 w 772266"/>
                  <a:gd name="connsiteY7" fmla="*/ 85281 h 611221"/>
                  <a:gd name="connsiteX8" fmla="*/ 360075 w 772266"/>
                  <a:gd name="connsiteY8" fmla="*/ 142135 h 611221"/>
                  <a:gd name="connsiteX9" fmla="*/ 397978 w 772266"/>
                  <a:gd name="connsiteY9" fmla="*/ 184776 h 611221"/>
                  <a:gd name="connsiteX10" fmla="*/ 454831 w 772266"/>
                  <a:gd name="connsiteY10" fmla="*/ 260581 h 611221"/>
                  <a:gd name="connsiteX11" fmla="*/ 483258 w 772266"/>
                  <a:gd name="connsiteY11" fmla="*/ 317435 h 611221"/>
                  <a:gd name="connsiteX12" fmla="*/ 535374 w 772266"/>
                  <a:gd name="connsiteY12" fmla="*/ 402715 h 611221"/>
                  <a:gd name="connsiteX13" fmla="*/ 559064 w 772266"/>
                  <a:gd name="connsiteY13" fmla="*/ 454832 h 611221"/>
                  <a:gd name="connsiteX14" fmla="*/ 606816 w 772266"/>
                  <a:gd name="connsiteY14" fmla="*/ 556175 h 611221"/>
                  <a:gd name="connsiteX15" fmla="*/ 622837 w 772266"/>
                  <a:gd name="connsiteY15" fmla="*/ 611221 h 611221"/>
                  <a:gd name="connsiteX16" fmla="*/ 691723 w 772266"/>
                  <a:gd name="connsiteY16" fmla="*/ 506948 h 611221"/>
                  <a:gd name="connsiteX17" fmla="*/ 772266 w 772266"/>
                  <a:gd name="connsiteY17" fmla="*/ 511685 h 611221"/>
                  <a:gd name="connsiteX0" fmla="*/ 0 w 772266"/>
                  <a:gd name="connsiteY0" fmla="*/ 33165 h 643306"/>
                  <a:gd name="connsiteX1" fmla="*/ 127922 w 772266"/>
                  <a:gd name="connsiteY1" fmla="*/ 9476 h 643306"/>
                  <a:gd name="connsiteX2" fmla="*/ 151611 w 772266"/>
                  <a:gd name="connsiteY2" fmla="*/ 9476 h 643306"/>
                  <a:gd name="connsiteX3" fmla="*/ 175300 w 772266"/>
                  <a:gd name="connsiteY3" fmla="*/ 0 h 643306"/>
                  <a:gd name="connsiteX4" fmla="*/ 189513 w 772266"/>
                  <a:gd name="connsiteY4" fmla="*/ 0 h 643306"/>
                  <a:gd name="connsiteX5" fmla="*/ 222678 w 772266"/>
                  <a:gd name="connsiteY5" fmla="*/ 4738 h 643306"/>
                  <a:gd name="connsiteX6" fmla="*/ 251105 w 772266"/>
                  <a:gd name="connsiteY6" fmla="*/ 23690 h 643306"/>
                  <a:gd name="connsiteX7" fmla="*/ 307959 w 772266"/>
                  <a:gd name="connsiteY7" fmla="*/ 85281 h 643306"/>
                  <a:gd name="connsiteX8" fmla="*/ 360075 w 772266"/>
                  <a:gd name="connsiteY8" fmla="*/ 142135 h 643306"/>
                  <a:gd name="connsiteX9" fmla="*/ 397978 w 772266"/>
                  <a:gd name="connsiteY9" fmla="*/ 184776 h 643306"/>
                  <a:gd name="connsiteX10" fmla="*/ 454831 w 772266"/>
                  <a:gd name="connsiteY10" fmla="*/ 260581 h 643306"/>
                  <a:gd name="connsiteX11" fmla="*/ 483258 w 772266"/>
                  <a:gd name="connsiteY11" fmla="*/ 317435 h 643306"/>
                  <a:gd name="connsiteX12" fmla="*/ 535374 w 772266"/>
                  <a:gd name="connsiteY12" fmla="*/ 402715 h 643306"/>
                  <a:gd name="connsiteX13" fmla="*/ 559064 w 772266"/>
                  <a:gd name="connsiteY13" fmla="*/ 454832 h 643306"/>
                  <a:gd name="connsiteX14" fmla="*/ 606816 w 772266"/>
                  <a:gd name="connsiteY14" fmla="*/ 556175 h 643306"/>
                  <a:gd name="connsiteX15" fmla="*/ 622837 w 772266"/>
                  <a:gd name="connsiteY15" fmla="*/ 611221 h 643306"/>
                  <a:gd name="connsiteX16" fmla="*/ 655628 w 772266"/>
                  <a:gd name="connsiteY16" fmla="*/ 643306 h 643306"/>
                  <a:gd name="connsiteX17" fmla="*/ 772266 w 772266"/>
                  <a:gd name="connsiteY17" fmla="*/ 511685 h 643306"/>
                  <a:gd name="connsiteX0" fmla="*/ 0 w 808361"/>
                  <a:gd name="connsiteY0" fmla="*/ 33165 h 643306"/>
                  <a:gd name="connsiteX1" fmla="*/ 127922 w 808361"/>
                  <a:gd name="connsiteY1" fmla="*/ 9476 h 643306"/>
                  <a:gd name="connsiteX2" fmla="*/ 151611 w 808361"/>
                  <a:gd name="connsiteY2" fmla="*/ 9476 h 643306"/>
                  <a:gd name="connsiteX3" fmla="*/ 175300 w 808361"/>
                  <a:gd name="connsiteY3" fmla="*/ 0 h 643306"/>
                  <a:gd name="connsiteX4" fmla="*/ 189513 w 808361"/>
                  <a:gd name="connsiteY4" fmla="*/ 0 h 643306"/>
                  <a:gd name="connsiteX5" fmla="*/ 222678 w 808361"/>
                  <a:gd name="connsiteY5" fmla="*/ 4738 h 643306"/>
                  <a:gd name="connsiteX6" fmla="*/ 251105 w 808361"/>
                  <a:gd name="connsiteY6" fmla="*/ 23690 h 643306"/>
                  <a:gd name="connsiteX7" fmla="*/ 307959 w 808361"/>
                  <a:gd name="connsiteY7" fmla="*/ 85281 h 643306"/>
                  <a:gd name="connsiteX8" fmla="*/ 360075 w 808361"/>
                  <a:gd name="connsiteY8" fmla="*/ 142135 h 643306"/>
                  <a:gd name="connsiteX9" fmla="*/ 397978 w 808361"/>
                  <a:gd name="connsiteY9" fmla="*/ 184776 h 643306"/>
                  <a:gd name="connsiteX10" fmla="*/ 454831 w 808361"/>
                  <a:gd name="connsiteY10" fmla="*/ 260581 h 643306"/>
                  <a:gd name="connsiteX11" fmla="*/ 483258 w 808361"/>
                  <a:gd name="connsiteY11" fmla="*/ 317435 h 643306"/>
                  <a:gd name="connsiteX12" fmla="*/ 535374 w 808361"/>
                  <a:gd name="connsiteY12" fmla="*/ 402715 h 643306"/>
                  <a:gd name="connsiteX13" fmla="*/ 559064 w 808361"/>
                  <a:gd name="connsiteY13" fmla="*/ 454832 h 643306"/>
                  <a:gd name="connsiteX14" fmla="*/ 606816 w 808361"/>
                  <a:gd name="connsiteY14" fmla="*/ 556175 h 643306"/>
                  <a:gd name="connsiteX15" fmla="*/ 622837 w 808361"/>
                  <a:gd name="connsiteY15" fmla="*/ 611221 h 643306"/>
                  <a:gd name="connsiteX16" fmla="*/ 655628 w 808361"/>
                  <a:gd name="connsiteY16" fmla="*/ 643306 h 643306"/>
                  <a:gd name="connsiteX17" fmla="*/ 808361 w 808361"/>
                  <a:gd name="connsiteY17" fmla="*/ 623979 h 64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8361" h="643306">
                    <a:moveTo>
                      <a:pt x="0" y="33165"/>
                    </a:moveTo>
                    <a:lnTo>
                      <a:pt x="127922" y="9476"/>
                    </a:lnTo>
                    <a:lnTo>
                      <a:pt x="151611" y="9476"/>
                    </a:lnTo>
                    <a:lnTo>
                      <a:pt x="175300" y="0"/>
                    </a:lnTo>
                    <a:lnTo>
                      <a:pt x="189513" y="0"/>
                    </a:lnTo>
                    <a:lnTo>
                      <a:pt x="222678" y="4738"/>
                    </a:lnTo>
                    <a:lnTo>
                      <a:pt x="251105" y="23690"/>
                    </a:lnTo>
                    <a:lnTo>
                      <a:pt x="307959" y="85281"/>
                    </a:lnTo>
                    <a:lnTo>
                      <a:pt x="360075" y="142135"/>
                    </a:lnTo>
                    <a:lnTo>
                      <a:pt x="397978" y="184776"/>
                    </a:lnTo>
                    <a:lnTo>
                      <a:pt x="454831" y="260581"/>
                    </a:lnTo>
                    <a:lnTo>
                      <a:pt x="483258" y="317435"/>
                    </a:lnTo>
                    <a:lnTo>
                      <a:pt x="535374" y="402715"/>
                    </a:lnTo>
                    <a:lnTo>
                      <a:pt x="559064" y="454832"/>
                    </a:lnTo>
                    <a:lnTo>
                      <a:pt x="606816" y="556175"/>
                    </a:lnTo>
                    <a:lnTo>
                      <a:pt x="622837" y="611221"/>
                    </a:lnTo>
                    <a:lnTo>
                      <a:pt x="655628" y="643306"/>
                    </a:lnTo>
                    <a:lnTo>
                      <a:pt x="808361" y="623979"/>
                    </a:lnTo>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4EA5411B-8FCF-4FD6-8395-C7F3658FAE70}"/>
                  </a:ext>
                </a:extLst>
              </p:cNvPr>
              <p:cNvSpPr/>
              <p:nvPr/>
            </p:nvSpPr>
            <p:spPr>
              <a:xfrm rot="928262">
                <a:off x="6647077" y="1221256"/>
                <a:ext cx="775234" cy="597332"/>
              </a:xfrm>
              <a:custGeom>
                <a:avLst/>
                <a:gdLst>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54831 w 772266"/>
                  <a:gd name="connsiteY10" fmla="*/ 260581 h 511685"/>
                  <a:gd name="connsiteX11" fmla="*/ 483258 w 772266"/>
                  <a:gd name="connsiteY11" fmla="*/ 317435 h 511685"/>
                  <a:gd name="connsiteX12" fmla="*/ 535374 w 772266"/>
                  <a:gd name="connsiteY12" fmla="*/ 402715 h 511685"/>
                  <a:gd name="connsiteX13" fmla="*/ 559064 w 772266"/>
                  <a:gd name="connsiteY13" fmla="*/ 454832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53182"/>
                  <a:gd name="connsiteY0" fmla="*/ 57012 h 511685"/>
                  <a:gd name="connsiteX1" fmla="*/ 108838 w 753182"/>
                  <a:gd name="connsiteY1" fmla="*/ 9476 h 511685"/>
                  <a:gd name="connsiteX2" fmla="*/ 132527 w 753182"/>
                  <a:gd name="connsiteY2" fmla="*/ 9476 h 511685"/>
                  <a:gd name="connsiteX3" fmla="*/ 156216 w 753182"/>
                  <a:gd name="connsiteY3" fmla="*/ 0 h 511685"/>
                  <a:gd name="connsiteX4" fmla="*/ 170429 w 753182"/>
                  <a:gd name="connsiteY4" fmla="*/ 0 h 511685"/>
                  <a:gd name="connsiteX5" fmla="*/ 203594 w 753182"/>
                  <a:gd name="connsiteY5" fmla="*/ 4738 h 511685"/>
                  <a:gd name="connsiteX6" fmla="*/ 232021 w 753182"/>
                  <a:gd name="connsiteY6" fmla="*/ 23690 h 511685"/>
                  <a:gd name="connsiteX7" fmla="*/ 288875 w 753182"/>
                  <a:gd name="connsiteY7" fmla="*/ 85281 h 511685"/>
                  <a:gd name="connsiteX8" fmla="*/ 340991 w 753182"/>
                  <a:gd name="connsiteY8" fmla="*/ 142135 h 511685"/>
                  <a:gd name="connsiteX9" fmla="*/ 378894 w 753182"/>
                  <a:gd name="connsiteY9" fmla="*/ 184776 h 511685"/>
                  <a:gd name="connsiteX10" fmla="*/ 435747 w 753182"/>
                  <a:gd name="connsiteY10" fmla="*/ 260581 h 511685"/>
                  <a:gd name="connsiteX11" fmla="*/ 464174 w 753182"/>
                  <a:gd name="connsiteY11" fmla="*/ 317435 h 511685"/>
                  <a:gd name="connsiteX12" fmla="*/ 516290 w 753182"/>
                  <a:gd name="connsiteY12" fmla="*/ 402715 h 511685"/>
                  <a:gd name="connsiteX13" fmla="*/ 539980 w 753182"/>
                  <a:gd name="connsiteY13" fmla="*/ 454832 h 511685"/>
                  <a:gd name="connsiteX14" fmla="*/ 563669 w 753182"/>
                  <a:gd name="connsiteY14" fmla="*/ 487996 h 511685"/>
                  <a:gd name="connsiteX15" fmla="*/ 615785 w 753182"/>
                  <a:gd name="connsiteY15" fmla="*/ 506948 h 511685"/>
                  <a:gd name="connsiteX16" fmla="*/ 672639 w 753182"/>
                  <a:gd name="connsiteY16" fmla="*/ 506948 h 511685"/>
                  <a:gd name="connsiteX17" fmla="*/ 753182 w 753182"/>
                  <a:gd name="connsiteY17" fmla="*/ 511685 h 511685"/>
                  <a:gd name="connsiteX0" fmla="*/ 0 w 753182"/>
                  <a:gd name="connsiteY0" fmla="*/ 57012 h 511685"/>
                  <a:gd name="connsiteX1" fmla="*/ 108838 w 753182"/>
                  <a:gd name="connsiteY1" fmla="*/ 9476 h 511685"/>
                  <a:gd name="connsiteX2" fmla="*/ 132527 w 753182"/>
                  <a:gd name="connsiteY2" fmla="*/ 9476 h 511685"/>
                  <a:gd name="connsiteX3" fmla="*/ 156216 w 753182"/>
                  <a:gd name="connsiteY3" fmla="*/ 0 h 511685"/>
                  <a:gd name="connsiteX4" fmla="*/ 170429 w 753182"/>
                  <a:gd name="connsiteY4" fmla="*/ 0 h 511685"/>
                  <a:gd name="connsiteX5" fmla="*/ 203594 w 753182"/>
                  <a:gd name="connsiteY5" fmla="*/ 4738 h 511685"/>
                  <a:gd name="connsiteX6" fmla="*/ 232021 w 753182"/>
                  <a:gd name="connsiteY6" fmla="*/ 23690 h 511685"/>
                  <a:gd name="connsiteX7" fmla="*/ 288875 w 753182"/>
                  <a:gd name="connsiteY7" fmla="*/ 85281 h 511685"/>
                  <a:gd name="connsiteX8" fmla="*/ 340991 w 753182"/>
                  <a:gd name="connsiteY8" fmla="*/ 142135 h 511685"/>
                  <a:gd name="connsiteX9" fmla="*/ 378894 w 753182"/>
                  <a:gd name="connsiteY9" fmla="*/ 184776 h 511685"/>
                  <a:gd name="connsiteX10" fmla="*/ 435747 w 753182"/>
                  <a:gd name="connsiteY10" fmla="*/ 260581 h 511685"/>
                  <a:gd name="connsiteX11" fmla="*/ 500444 w 753182"/>
                  <a:gd name="connsiteY11" fmla="*/ 328203 h 511685"/>
                  <a:gd name="connsiteX12" fmla="*/ 516290 w 753182"/>
                  <a:gd name="connsiteY12" fmla="*/ 402715 h 511685"/>
                  <a:gd name="connsiteX13" fmla="*/ 539980 w 753182"/>
                  <a:gd name="connsiteY13" fmla="*/ 454832 h 511685"/>
                  <a:gd name="connsiteX14" fmla="*/ 563669 w 753182"/>
                  <a:gd name="connsiteY14" fmla="*/ 487996 h 511685"/>
                  <a:gd name="connsiteX15" fmla="*/ 615785 w 753182"/>
                  <a:gd name="connsiteY15" fmla="*/ 506948 h 511685"/>
                  <a:gd name="connsiteX16" fmla="*/ 672639 w 753182"/>
                  <a:gd name="connsiteY16" fmla="*/ 506948 h 511685"/>
                  <a:gd name="connsiteX17" fmla="*/ 753182 w 753182"/>
                  <a:gd name="connsiteY17" fmla="*/ 511685 h 511685"/>
                  <a:gd name="connsiteX0" fmla="*/ 0 w 753182"/>
                  <a:gd name="connsiteY0" fmla="*/ 57012 h 511685"/>
                  <a:gd name="connsiteX1" fmla="*/ 108838 w 753182"/>
                  <a:gd name="connsiteY1" fmla="*/ 9476 h 511685"/>
                  <a:gd name="connsiteX2" fmla="*/ 132527 w 753182"/>
                  <a:gd name="connsiteY2" fmla="*/ 9476 h 511685"/>
                  <a:gd name="connsiteX3" fmla="*/ 156216 w 753182"/>
                  <a:gd name="connsiteY3" fmla="*/ 0 h 511685"/>
                  <a:gd name="connsiteX4" fmla="*/ 170429 w 753182"/>
                  <a:gd name="connsiteY4" fmla="*/ 0 h 511685"/>
                  <a:gd name="connsiteX5" fmla="*/ 203594 w 753182"/>
                  <a:gd name="connsiteY5" fmla="*/ 4738 h 511685"/>
                  <a:gd name="connsiteX6" fmla="*/ 232021 w 753182"/>
                  <a:gd name="connsiteY6" fmla="*/ 23690 h 511685"/>
                  <a:gd name="connsiteX7" fmla="*/ 288875 w 753182"/>
                  <a:gd name="connsiteY7" fmla="*/ 85281 h 511685"/>
                  <a:gd name="connsiteX8" fmla="*/ 340991 w 753182"/>
                  <a:gd name="connsiteY8" fmla="*/ 142135 h 511685"/>
                  <a:gd name="connsiteX9" fmla="*/ 378894 w 753182"/>
                  <a:gd name="connsiteY9" fmla="*/ 184776 h 511685"/>
                  <a:gd name="connsiteX10" fmla="*/ 435747 w 753182"/>
                  <a:gd name="connsiteY10" fmla="*/ 260581 h 511685"/>
                  <a:gd name="connsiteX11" fmla="*/ 500444 w 753182"/>
                  <a:gd name="connsiteY11" fmla="*/ 328203 h 511685"/>
                  <a:gd name="connsiteX12" fmla="*/ 543346 w 753182"/>
                  <a:gd name="connsiteY12" fmla="*/ 395226 h 511685"/>
                  <a:gd name="connsiteX13" fmla="*/ 539980 w 753182"/>
                  <a:gd name="connsiteY13" fmla="*/ 454832 h 511685"/>
                  <a:gd name="connsiteX14" fmla="*/ 563669 w 753182"/>
                  <a:gd name="connsiteY14" fmla="*/ 487996 h 511685"/>
                  <a:gd name="connsiteX15" fmla="*/ 615785 w 753182"/>
                  <a:gd name="connsiteY15" fmla="*/ 506948 h 511685"/>
                  <a:gd name="connsiteX16" fmla="*/ 672639 w 753182"/>
                  <a:gd name="connsiteY16" fmla="*/ 506948 h 511685"/>
                  <a:gd name="connsiteX17" fmla="*/ 753182 w 753182"/>
                  <a:gd name="connsiteY17" fmla="*/ 511685 h 511685"/>
                  <a:gd name="connsiteX0" fmla="*/ 0 w 753182"/>
                  <a:gd name="connsiteY0" fmla="*/ 57012 h 511685"/>
                  <a:gd name="connsiteX1" fmla="*/ 108838 w 753182"/>
                  <a:gd name="connsiteY1" fmla="*/ 9476 h 511685"/>
                  <a:gd name="connsiteX2" fmla="*/ 132527 w 753182"/>
                  <a:gd name="connsiteY2" fmla="*/ 9476 h 511685"/>
                  <a:gd name="connsiteX3" fmla="*/ 156216 w 753182"/>
                  <a:gd name="connsiteY3" fmla="*/ 0 h 511685"/>
                  <a:gd name="connsiteX4" fmla="*/ 170429 w 753182"/>
                  <a:gd name="connsiteY4" fmla="*/ 0 h 511685"/>
                  <a:gd name="connsiteX5" fmla="*/ 203594 w 753182"/>
                  <a:gd name="connsiteY5" fmla="*/ 4738 h 511685"/>
                  <a:gd name="connsiteX6" fmla="*/ 232021 w 753182"/>
                  <a:gd name="connsiteY6" fmla="*/ 23690 h 511685"/>
                  <a:gd name="connsiteX7" fmla="*/ 288875 w 753182"/>
                  <a:gd name="connsiteY7" fmla="*/ 85281 h 511685"/>
                  <a:gd name="connsiteX8" fmla="*/ 340991 w 753182"/>
                  <a:gd name="connsiteY8" fmla="*/ 142135 h 511685"/>
                  <a:gd name="connsiteX9" fmla="*/ 378894 w 753182"/>
                  <a:gd name="connsiteY9" fmla="*/ 184776 h 511685"/>
                  <a:gd name="connsiteX10" fmla="*/ 435747 w 753182"/>
                  <a:gd name="connsiteY10" fmla="*/ 260581 h 511685"/>
                  <a:gd name="connsiteX11" fmla="*/ 500444 w 753182"/>
                  <a:gd name="connsiteY11" fmla="*/ 328203 h 511685"/>
                  <a:gd name="connsiteX12" fmla="*/ 543346 w 753182"/>
                  <a:gd name="connsiteY12" fmla="*/ 395226 h 511685"/>
                  <a:gd name="connsiteX13" fmla="*/ 574112 w 753182"/>
                  <a:gd name="connsiteY13" fmla="*/ 457869 h 511685"/>
                  <a:gd name="connsiteX14" fmla="*/ 563669 w 753182"/>
                  <a:gd name="connsiteY14" fmla="*/ 487996 h 511685"/>
                  <a:gd name="connsiteX15" fmla="*/ 615785 w 753182"/>
                  <a:gd name="connsiteY15" fmla="*/ 506948 h 511685"/>
                  <a:gd name="connsiteX16" fmla="*/ 672639 w 753182"/>
                  <a:gd name="connsiteY16" fmla="*/ 506948 h 511685"/>
                  <a:gd name="connsiteX17" fmla="*/ 753182 w 753182"/>
                  <a:gd name="connsiteY17" fmla="*/ 511685 h 511685"/>
                  <a:gd name="connsiteX0" fmla="*/ 0 w 753182"/>
                  <a:gd name="connsiteY0" fmla="*/ 57012 h 511685"/>
                  <a:gd name="connsiteX1" fmla="*/ 108838 w 753182"/>
                  <a:gd name="connsiteY1" fmla="*/ 9476 h 511685"/>
                  <a:gd name="connsiteX2" fmla="*/ 132527 w 753182"/>
                  <a:gd name="connsiteY2" fmla="*/ 9476 h 511685"/>
                  <a:gd name="connsiteX3" fmla="*/ 156216 w 753182"/>
                  <a:gd name="connsiteY3" fmla="*/ 0 h 511685"/>
                  <a:gd name="connsiteX4" fmla="*/ 170429 w 753182"/>
                  <a:gd name="connsiteY4" fmla="*/ 0 h 511685"/>
                  <a:gd name="connsiteX5" fmla="*/ 203594 w 753182"/>
                  <a:gd name="connsiteY5" fmla="*/ 4738 h 511685"/>
                  <a:gd name="connsiteX6" fmla="*/ 232021 w 753182"/>
                  <a:gd name="connsiteY6" fmla="*/ 23690 h 511685"/>
                  <a:gd name="connsiteX7" fmla="*/ 288875 w 753182"/>
                  <a:gd name="connsiteY7" fmla="*/ 85281 h 511685"/>
                  <a:gd name="connsiteX8" fmla="*/ 340991 w 753182"/>
                  <a:gd name="connsiteY8" fmla="*/ 142135 h 511685"/>
                  <a:gd name="connsiteX9" fmla="*/ 378894 w 753182"/>
                  <a:gd name="connsiteY9" fmla="*/ 184776 h 511685"/>
                  <a:gd name="connsiteX10" fmla="*/ 435747 w 753182"/>
                  <a:gd name="connsiteY10" fmla="*/ 260581 h 511685"/>
                  <a:gd name="connsiteX11" fmla="*/ 500444 w 753182"/>
                  <a:gd name="connsiteY11" fmla="*/ 328203 h 511685"/>
                  <a:gd name="connsiteX12" fmla="*/ 543346 w 753182"/>
                  <a:gd name="connsiteY12" fmla="*/ 395226 h 511685"/>
                  <a:gd name="connsiteX13" fmla="*/ 574112 w 753182"/>
                  <a:gd name="connsiteY13" fmla="*/ 457869 h 511685"/>
                  <a:gd name="connsiteX14" fmla="*/ 587930 w 753182"/>
                  <a:gd name="connsiteY14" fmla="*/ 485442 h 511685"/>
                  <a:gd name="connsiteX15" fmla="*/ 615785 w 753182"/>
                  <a:gd name="connsiteY15" fmla="*/ 506948 h 511685"/>
                  <a:gd name="connsiteX16" fmla="*/ 672639 w 753182"/>
                  <a:gd name="connsiteY16" fmla="*/ 506948 h 511685"/>
                  <a:gd name="connsiteX17" fmla="*/ 753182 w 753182"/>
                  <a:gd name="connsiteY17" fmla="*/ 511685 h 511685"/>
                  <a:gd name="connsiteX0" fmla="*/ 0 w 753182"/>
                  <a:gd name="connsiteY0" fmla="*/ 57012 h 561061"/>
                  <a:gd name="connsiteX1" fmla="*/ 108838 w 753182"/>
                  <a:gd name="connsiteY1" fmla="*/ 9476 h 561061"/>
                  <a:gd name="connsiteX2" fmla="*/ 132527 w 753182"/>
                  <a:gd name="connsiteY2" fmla="*/ 9476 h 561061"/>
                  <a:gd name="connsiteX3" fmla="*/ 156216 w 753182"/>
                  <a:gd name="connsiteY3" fmla="*/ 0 h 561061"/>
                  <a:gd name="connsiteX4" fmla="*/ 170429 w 753182"/>
                  <a:gd name="connsiteY4" fmla="*/ 0 h 561061"/>
                  <a:gd name="connsiteX5" fmla="*/ 203594 w 753182"/>
                  <a:gd name="connsiteY5" fmla="*/ 4738 h 561061"/>
                  <a:gd name="connsiteX6" fmla="*/ 232021 w 753182"/>
                  <a:gd name="connsiteY6" fmla="*/ 23690 h 561061"/>
                  <a:gd name="connsiteX7" fmla="*/ 288875 w 753182"/>
                  <a:gd name="connsiteY7" fmla="*/ 85281 h 561061"/>
                  <a:gd name="connsiteX8" fmla="*/ 340991 w 753182"/>
                  <a:gd name="connsiteY8" fmla="*/ 142135 h 561061"/>
                  <a:gd name="connsiteX9" fmla="*/ 378894 w 753182"/>
                  <a:gd name="connsiteY9" fmla="*/ 184776 h 561061"/>
                  <a:gd name="connsiteX10" fmla="*/ 435747 w 753182"/>
                  <a:gd name="connsiteY10" fmla="*/ 260581 h 561061"/>
                  <a:gd name="connsiteX11" fmla="*/ 500444 w 753182"/>
                  <a:gd name="connsiteY11" fmla="*/ 328203 h 561061"/>
                  <a:gd name="connsiteX12" fmla="*/ 543346 w 753182"/>
                  <a:gd name="connsiteY12" fmla="*/ 395226 h 561061"/>
                  <a:gd name="connsiteX13" fmla="*/ 574112 w 753182"/>
                  <a:gd name="connsiteY13" fmla="*/ 457869 h 561061"/>
                  <a:gd name="connsiteX14" fmla="*/ 587930 w 753182"/>
                  <a:gd name="connsiteY14" fmla="*/ 485442 h 561061"/>
                  <a:gd name="connsiteX15" fmla="*/ 630763 w 753182"/>
                  <a:gd name="connsiteY15" fmla="*/ 561061 h 561061"/>
                  <a:gd name="connsiteX16" fmla="*/ 672639 w 753182"/>
                  <a:gd name="connsiteY16" fmla="*/ 506948 h 561061"/>
                  <a:gd name="connsiteX17" fmla="*/ 753182 w 753182"/>
                  <a:gd name="connsiteY17" fmla="*/ 511685 h 561061"/>
                  <a:gd name="connsiteX0" fmla="*/ 0 w 753182"/>
                  <a:gd name="connsiteY0" fmla="*/ 57012 h 597332"/>
                  <a:gd name="connsiteX1" fmla="*/ 108838 w 753182"/>
                  <a:gd name="connsiteY1" fmla="*/ 9476 h 597332"/>
                  <a:gd name="connsiteX2" fmla="*/ 132527 w 753182"/>
                  <a:gd name="connsiteY2" fmla="*/ 9476 h 597332"/>
                  <a:gd name="connsiteX3" fmla="*/ 156216 w 753182"/>
                  <a:gd name="connsiteY3" fmla="*/ 0 h 597332"/>
                  <a:gd name="connsiteX4" fmla="*/ 170429 w 753182"/>
                  <a:gd name="connsiteY4" fmla="*/ 0 h 597332"/>
                  <a:gd name="connsiteX5" fmla="*/ 203594 w 753182"/>
                  <a:gd name="connsiteY5" fmla="*/ 4738 h 597332"/>
                  <a:gd name="connsiteX6" fmla="*/ 232021 w 753182"/>
                  <a:gd name="connsiteY6" fmla="*/ 23690 h 597332"/>
                  <a:gd name="connsiteX7" fmla="*/ 288875 w 753182"/>
                  <a:gd name="connsiteY7" fmla="*/ 85281 h 597332"/>
                  <a:gd name="connsiteX8" fmla="*/ 340991 w 753182"/>
                  <a:gd name="connsiteY8" fmla="*/ 142135 h 597332"/>
                  <a:gd name="connsiteX9" fmla="*/ 378894 w 753182"/>
                  <a:gd name="connsiteY9" fmla="*/ 184776 h 597332"/>
                  <a:gd name="connsiteX10" fmla="*/ 435747 w 753182"/>
                  <a:gd name="connsiteY10" fmla="*/ 260581 h 597332"/>
                  <a:gd name="connsiteX11" fmla="*/ 500444 w 753182"/>
                  <a:gd name="connsiteY11" fmla="*/ 328203 h 597332"/>
                  <a:gd name="connsiteX12" fmla="*/ 543346 w 753182"/>
                  <a:gd name="connsiteY12" fmla="*/ 395226 h 597332"/>
                  <a:gd name="connsiteX13" fmla="*/ 574112 w 753182"/>
                  <a:gd name="connsiteY13" fmla="*/ 457869 h 597332"/>
                  <a:gd name="connsiteX14" fmla="*/ 587930 w 753182"/>
                  <a:gd name="connsiteY14" fmla="*/ 485442 h 597332"/>
                  <a:gd name="connsiteX15" fmla="*/ 630763 w 753182"/>
                  <a:gd name="connsiteY15" fmla="*/ 561061 h 597332"/>
                  <a:gd name="connsiteX16" fmla="*/ 676849 w 753182"/>
                  <a:gd name="connsiteY16" fmla="*/ 597332 h 597332"/>
                  <a:gd name="connsiteX17" fmla="*/ 753182 w 753182"/>
                  <a:gd name="connsiteY17" fmla="*/ 511685 h 597332"/>
                  <a:gd name="connsiteX0" fmla="*/ 0 w 775234"/>
                  <a:gd name="connsiteY0" fmla="*/ 57012 h 597332"/>
                  <a:gd name="connsiteX1" fmla="*/ 108838 w 775234"/>
                  <a:gd name="connsiteY1" fmla="*/ 9476 h 597332"/>
                  <a:gd name="connsiteX2" fmla="*/ 132527 w 775234"/>
                  <a:gd name="connsiteY2" fmla="*/ 9476 h 597332"/>
                  <a:gd name="connsiteX3" fmla="*/ 156216 w 775234"/>
                  <a:gd name="connsiteY3" fmla="*/ 0 h 597332"/>
                  <a:gd name="connsiteX4" fmla="*/ 170429 w 775234"/>
                  <a:gd name="connsiteY4" fmla="*/ 0 h 597332"/>
                  <a:gd name="connsiteX5" fmla="*/ 203594 w 775234"/>
                  <a:gd name="connsiteY5" fmla="*/ 4738 h 597332"/>
                  <a:gd name="connsiteX6" fmla="*/ 232021 w 775234"/>
                  <a:gd name="connsiteY6" fmla="*/ 23690 h 597332"/>
                  <a:gd name="connsiteX7" fmla="*/ 288875 w 775234"/>
                  <a:gd name="connsiteY7" fmla="*/ 85281 h 597332"/>
                  <a:gd name="connsiteX8" fmla="*/ 340991 w 775234"/>
                  <a:gd name="connsiteY8" fmla="*/ 142135 h 597332"/>
                  <a:gd name="connsiteX9" fmla="*/ 378894 w 775234"/>
                  <a:gd name="connsiteY9" fmla="*/ 184776 h 597332"/>
                  <a:gd name="connsiteX10" fmla="*/ 435747 w 775234"/>
                  <a:gd name="connsiteY10" fmla="*/ 260581 h 597332"/>
                  <a:gd name="connsiteX11" fmla="*/ 500444 w 775234"/>
                  <a:gd name="connsiteY11" fmla="*/ 328203 h 597332"/>
                  <a:gd name="connsiteX12" fmla="*/ 543346 w 775234"/>
                  <a:gd name="connsiteY12" fmla="*/ 395226 h 597332"/>
                  <a:gd name="connsiteX13" fmla="*/ 574112 w 775234"/>
                  <a:gd name="connsiteY13" fmla="*/ 457869 h 597332"/>
                  <a:gd name="connsiteX14" fmla="*/ 587930 w 775234"/>
                  <a:gd name="connsiteY14" fmla="*/ 485442 h 597332"/>
                  <a:gd name="connsiteX15" fmla="*/ 630763 w 775234"/>
                  <a:gd name="connsiteY15" fmla="*/ 561061 h 597332"/>
                  <a:gd name="connsiteX16" fmla="*/ 676849 w 775234"/>
                  <a:gd name="connsiteY16" fmla="*/ 597332 h 597332"/>
                  <a:gd name="connsiteX17" fmla="*/ 775234 w 775234"/>
                  <a:gd name="connsiteY17" fmla="*/ 576324 h 59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5234" h="597332">
                    <a:moveTo>
                      <a:pt x="0" y="57012"/>
                    </a:moveTo>
                    <a:lnTo>
                      <a:pt x="108838" y="9476"/>
                    </a:lnTo>
                    <a:lnTo>
                      <a:pt x="132527" y="9476"/>
                    </a:lnTo>
                    <a:lnTo>
                      <a:pt x="156216" y="0"/>
                    </a:lnTo>
                    <a:lnTo>
                      <a:pt x="170429" y="0"/>
                    </a:lnTo>
                    <a:lnTo>
                      <a:pt x="203594" y="4738"/>
                    </a:lnTo>
                    <a:lnTo>
                      <a:pt x="232021" y="23690"/>
                    </a:lnTo>
                    <a:lnTo>
                      <a:pt x="288875" y="85281"/>
                    </a:lnTo>
                    <a:lnTo>
                      <a:pt x="340991" y="142135"/>
                    </a:lnTo>
                    <a:lnTo>
                      <a:pt x="378894" y="184776"/>
                    </a:lnTo>
                    <a:lnTo>
                      <a:pt x="435747" y="260581"/>
                    </a:lnTo>
                    <a:lnTo>
                      <a:pt x="500444" y="328203"/>
                    </a:lnTo>
                    <a:lnTo>
                      <a:pt x="543346" y="395226"/>
                    </a:lnTo>
                    <a:lnTo>
                      <a:pt x="574112" y="457869"/>
                    </a:lnTo>
                    <a:lnTo>
                      <a:pt x="587930" y="485442"/>
                    </a:lnTo>
                    <a:lnTo>
                      <a:pt x="630763" y="561061"/>
                    </a:lnTo>
                    <a:lnTo>
                      <a:pt x="676849" y="597332"/>
                    </a:lnTo>
                    <a:lnTo>
                      <a:pt x="775234" y="576324"/>
                    </a:lnTo>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416BA38A-3567-406A-B642-07AFA5130BD7}"/>
                  </a:ext>
                </a:extLst>
              </p:cNvPr>
              <p:cNvSpPr/>
              <p:nvPr/>
            </p:nvSpPr>
            <p:spPr>
              <a:xfrm rot="2183401">
                <a:off x="7421047" y="1302019"/>
                <a:ext cx="810848" cy="636945"/>
              </a:xfrm>
              <a:custGeom>
                <a:avLst/>
                <a:gdLst>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54831 w 772266"/>
                  <a:gd name="connsiteY10" fmla="*/ 260581 h 511685"/>
                  <a:gd name="connsiteX11" fmla="*/ 483258 w 772266"/>
                  <a:gd name="connsiteY11" fmla="*/ 317435 h 511685"/>
                  <a:gd name="connsiteX12" fmla="*/ 535374 w 772266"/>
                  <a:gd name="connsiteY12" fmla="*/ 402715 h 511685"/>
                  <a:gd name="connsiteX13" fmla="*/ 559064 w 772266"/>
                  <a:gd name="connsiteY13" fmla="*/ 454832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45145 w 772266"/>
                  <a:gd name="connsiteY10" fmla="*/ 267720 h 511685"/>
                  <a:gd name="connsiteX11" fmla="*/ 483258 w 772266"/>
                  <a:gd name="connsiteY11" fmla="*/ 317435 h 511685"/>
                  <a:gd name="connsiteX12" fmla="*/ 535374 w 772266"/>
                  <a:gd name="connsiteY12" fmla="*/ 402715 h 511685"/>
                  <a:gd name="connsiteX13" fmla="*/ 559064 w 772266"/>
                  <a:gd name="connsiteY13" fmla="*/ 454832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45145 w 772266"/>
                  <a:gd name="connsiteY10" fmla="*/ 267720 h 511685"/>
                  <a:gd name="connsiteX11" fmla="*/ 485469 w 772266"/>
                  <a:gd name="connsiteY11" fmla="*/ 340715 h 511685"/>
                  <a:gd name="connsiteX12" fmla="*/ 535374 w 772266"/>
                  <a:gd name="connsiteY12" fmla="*/ 402715 h 511685"/>
                  <a:gd name="connsiteX13" fmla="*/ 559064 w 772266"/>
                  <a:gd name="connsiteY13" fmla="*/ 454832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45145 w 772266"/>
                  <a:gd name="connsiteY10" fmla="*/ 267720 h 511685"/>
                  <a:gd name="connsiteX11" fmla="*/ 485469 w 772266"/>
                  <a:gd name="connsiteY11" fmla="*/ 340715 h 511685"/>
                  <a:gd name="connsiteX12" fmla="*/ 522293 w 772266"/>
                  <a:gd name="connsiteY12" fmla="*/ 432284 h 511685"/>
                  <a:gd name="connsiteX13" fmla="*/ 559064 w 772266"/>
                  <a:gd name="connsiteY13" fmla="*/ 454832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45145 w 772266"/>
                  <a:gd name="connsiteY10" fmla="*/ 267720 h 511685"/>
                  <a:gd name="connsiteX11" fmla="*/ 485469 w 772266"/>
                  <a:gd name="connsiteY11" fmla="*/ 340715 h 511685"/>
                  <a:gd name="connsiteX12" fmla="*/ 522293 w 772266"/>
                  <a:gd name="connsiteY12" fmla="*/ 432284 h 511685"/>
                  <a:gd name="connsiteX13" fmla="*/ 540208 w 772266"/>
                  <a:gd name="connsiteY13" fmla="*/ 503604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72266"/>
                  <a:gd name="connsiteY0" fmla="*/ 33165 h 588936"/>
                  <a:gd name="connsiteX1" fmla="*/ 127922 w 772266"/>
                  <a:gd name="connsiteY1" fmla="*/ 9476 h 588936"/>
                  <a:gd name="connsiteX2" fmla="*/ 151611 w 772266"/>
                  <a:gd name="connsiteY2" fmla="*/ 9476 h 588936"/>
                  <a:gd name="connsiteX3" fmla="*/ 175300 w 772266"/>
                  <a:gd name="connsiteY3" fmla="*/ 0 h 588936"/>
                  <a:gd name="connsiteX4" fmla="*/ 189513 w 772266"/>
                  <a:gd name="connsiteY4" fmla="*/ 0 h 588936"/>
                  <a:gd name="connsiteX5" fmla="*/ 222678 w 772266"/>
                  <a:gd name="connsiteY5" fmla="*/ 4738 h 588936"/>
                  <a:gd name="connsiteX6" fmla="*/ 251105 w 772266"/>
                  <a:gd name="connsiteY6" fmla="*/ 23690 h 588936"/>
                  <a:gd name="connsiteX7" fmla="*/ 307959 w 772266"/>
                  <a:gd name="connsiteY7" fmla="*/ 85281 h 588936"/>
                  <a:gd name="connsiteX8" fmla="*/ 360075 w 772266"/>
                  <a:gd name="connsiteY8" fmla="*/ 142135 h 588936"/>
                  <a:gd name="connsiteX9" fmla="*/ 397978 w 772266"/>
                  <a:gd name="connsiteY9" fmla="*/ 184776 h 588936"/>
                  <a:gd name="connsiteX10" fmla="*/ 445145 w 772266"/>
                  <a:gd name="connsiteY10" fmla="*/ 267720 h 588936"/>
                  <a:gd name="connsiteX11" fmla="*/ 485469 w 772266"/>
                  <a:gd name="connsiteY11" fmla="*/ 340715 h 588936"/>
                  <a:gd name="connsiteX12" fmla="*/ 522293 w 772266"/>
                  <a:gd name="connsiteY12" fmla="*/ 432284 h 588936"/>
                  <a:gd name="connsiteX13" fmla="*/ 540208 w 772266"/>
                  <a:gd name="connsiteY13" fmla="*/ 503604 h 588936"/>
                  <a:gd name="connsiteX14" fmla="*/ 567470 w 772266"/>
                  <a:gd name="connsiteY14" fmla="*/ 588936 h 588936"/>
                  <a:gd name="connsiteX15" fmla="*/ 634869 w 772266"/>
                  <a:gd name="connsiteY15" fmla="*/ 506948 h 588936"/>
                  <a:gd name="connsiteX16" fmla="*/ 691723 w 772266"/>
                  <a:gd name="connsiteY16" fmla="*/ 506948 h 588936"/>
                  <a:gd name="connsiteX17" fmla="*/ 772266 w 772266"/>
                  <a:gd name="connsiteY17" fmla="*/ 511685 h 588936"/>
                  <a:gd name="connsiteX0" fmla="*/ 0 w 772266"/>
                  <a:gd name="connsiteY0" fmla="*/ 33165 h 636945"/>
                  <a:gd name="connsiteX1" fmla="*/ 127922 w 772266"/>
                  <a:gd name="connsiteY1" fmla="*/ 9476 h 636945"/>
                  <a:gd name="connsiteX2" fmla="*/ 151611 w 772266"/>
                  <a:gd name="connsiteY2" fmla="*/ 9476 h 636945"/>
                  <a:gd name="connsiteX3" fmla="*/ 175300 w 772266"/>
                  <a:gd name="connsiteY3" fmla="*/ 0 h 636945"/>
                  <a:gd name="connsiteX4" fmla="*/ 189513 w 772266"/>
                  <a:gd name="connsiteY4" fmla="*/ 0 h 636945"/>
                  <a:gd name="connsiteX5" fmla="*/ 222678 w 772266"/>
                  <a:gd name="connsiteY5" fmla="*/ 4738 h 636945"/>
                  <a:gd name="connsiteX6" fmla="*/ 251105 w 772266"/>
                  <a:gd name="connsiteY6" fmla="*/ 23690 h 636945"/>
                  <a:gd name="connsiteX7" fmla="*/ 307959 w 772266"/>
                  <a:gd name="connsiteY7" fmla="*/ 85281 h 636945"/>
                  <a:gd name="connsiteX8" fmla="*/ 360075 w 772266"/>
                  <a:gd name="connsiteY8" fmla="*/ 142135 h 636945"/>
                  <a:gd name="connsiteX9" fmla="*/ 397978 w 772266"/>
                  <a:gd name="connsiteY9" fmla="*/ 184776 h 636945"/>
                  <a:gd name="connsiteX10" fmla="*/ 445145 w 772266"/>
                  <a:gd name="connsiteY10" fmla="*/ 267720 h 636945"/>
                  <a:gd name="connsiteX11" fmla="*/ 485469 w 772266"/>
                  <a:gd name="connsiteY11" fmla="*/ 340715 h 636945"/>
                  <a:gd name="connsiteX12" fmla="*/ 522293 w 772266"/>
                  <a:gd name="connsiteY12" fmla="*/ 432284 h 636945"/>
                  <a:gd name="connsiteX13" fmla="*/ 540208 w 772266"/>
                  <a:gd name="connsiteY13" fmla="*/ 503604 h 636945"/>
                  <a:gd name="connsiteX14" fmla="*/ 567470 w 772266"/>
                  <a:gd name="connsiteY14" fmla="*/ 588936 h 636945"/>
                  <a:gd name="connsiteX15" fmla="*/ 641001 w 772266"/>
                  <a:gd name="connsiteY15" fmla="*/ 636945 h 636945"/>
                  <a:gd name="connsiteX16" fmla="*/ 691723 w 772266"/>
                  <a:gd name="connsiteY16" fmla="*/ 506948 h 636945"/>
                  <a:gd name="connsiteX17" fmla="*/ 772266 w 772266"/>
                  <a:gd name="connsiteY17" fmla="*/ 511685 h 636945"/>
                  <a:gd name="connsiteX0" fmla="*/ 0 w 772266"/>
                  <a:gd name="connsiteY0" fmla="*/ 33165 h 636945"/>
                  <a:gd name="connsiteX1" fmla="*/ 127922 w 772266"/>
                  <a:gd name="connsiteY1" fmla="*/ 9476 h 636945"/>
                  <a:gd name="connsiteX2" fmla="*/ 151611 w 772266"/>
                  <a:gd name="connsiteY2" fmla="*/ 9476 h 636945"/>
                  <a:gd name="connsiteX3" fmla="*/ 175300 w 772266"/>
                  <a:gd name="connsiteY3" fmla="*/ 0 h 636945"/>
                  <a:gd name="connsiteX4" fmla="*/ 189513 w 772266"/>
                  <a:gd name="connsiteY4" fmla="*/ 0 h 636945"/>
                  <a:gd name="connsiteX5" fmla="*/ 222678 w 772266"/>
                  <a:gd name="connsiteY5" fmla="*/ 4738 h 636945"/>
                  <a:gd name="connsiteX6" fmla="*/ 251105 w 772266"/>
                  <a:gd name="connsiteY6" fmla="*/ 23690 h 636945"/>
                  <a:gd name="connsiteX7" fmla="*/ 307959 w 772266"/>
                  <a:gd name="connsiteY7" fmla="*/ 85281 h 636945"/>
                  <a:gd name="connsiteX8" fmla="*/ 360075 w 772266"/>
                  <a:gd name="connsiteY8" fmla="*/ 142135 h 636945"/>
                  <a:gd name="connsiteX9" fmla="*/ 397978 w 772266"/>
                  <a:gd name="connsiteY9" fmla="*/ 184776 h 636945"/>
                  <a:gd name="connsiteX10" fmla="*/ 445145 w 772266"/>
                  <a:gd name="connsiteY10" fmla="*/ 267720 h 636945"/>
                  <a:gd name="connsiteX11" fmla="*/ 485469 w 772266"/>
                  <a:gd name="connsiteY11" fmla="*/ 340715 h 636945"/>
                  <a:gd name="connsiteX12" fmla="*/ 522293 w 772266"/>
                  <a:gd name="connsiteY12" fmla="*/ 432284 h 636945"/>
                  <a:gd name="connsiteX13" fmla="*/ 540208 w 772266"/>
                  <a:gd name="connsiteY13" fmla="*/ 503604 h 636945"/>
                  <a:gd name="connsiteX14" fmla="*/ 567470 w 772266"/>
                  <a:gd name="connsiteY14" fmla="*/ 588936 h 636945"/>
                  <a:gd name="connsiteX15" fmla="*/ 641001 w 772266"/>
                  <a:gd name="connsiteY15" fmla="*/ 636945 h 636945"/>
                  <a:gd name="connsiteX16" fmla="*/ 730987 w 772266"/>
                  <a:gd name="connsiteY16" fmla="*/ 607543 h 636945"/>
                  <a:gd name="connsiteX17" fmla="*/ 772266 w 772266"/>
                  <a:gd name="connsiteY17" fmla="*/ 511685 h 636945"/>
                  <a:gd name="connsiteX0" fmla="*/ 0 w 810848"/>
                  <a:gd name="connsiteY0" fmla="*/ 33165 h 636945"/>
                  <a:gd name="connsiteX1" fmla="*/ 127922 w 810848"/>
                  <a:gd name="connsiteY1" fmla="*/ 9476 h 636945"/>
                  <a:gd name="connsiteX2" fmla="*/ 151611 w 810848"/>
                  <a:gd name="connsiteY2" fmla="*/ 9476 h 636945"/>
                  <a:gd name="connsiteX3" fmla="*/ 175300 w 810848"/>
                  <a:gd name="connsiteY3" fmla="*/ 0 h 636945"/>
                  <a:gd name="connsiteX4" fmla="*/ 189513 w 810848"/>
                  <a:gd name="connsiteY4" fmla="*/ 0 h 636945"/>
                  <a:gd name="connsiteX5" fmla="*/ 222678 w 810848"/>
                  <a:gd name="connsiteY5" fmla="*/ 4738 h 636945"/>
                  <a:gd name="connsiteX6" fmla="*/ 251105 w 810848"/>
                  <a:gd name="connsiteY6" fmla="*/ 23690 h 636945"/>
                  <a:gd name="connsiteX7" fmla="*/ 307959 w 810848"/>
                  <a:gd name="connsiteY7" fmla="*/ 85281 h 636945"/>
                  <a:gd name="connsiteX8" fmla="*/ 360075 w 810848"/>
                  <a:gd name="connsiteY8" fmla="*/ 142135 h 636945"/>
                  <a:gd name="connsiteX9" fmla="*/ 397978 w 810848"/>
                  <a:gd name="connsiteY9" fmla="*/ 184776 h 636945"/>
                  <a:gd name="connsiteX10" fmla="*/ 445145 w 810848"/>
                  <a:gd name="connsiteY10" fmla="*/ 267720 h 636945"/>
                  <a:gd name="connsiteX11" fmla="*/ 485469 w 810848"/>
                  <a:gd name="connsiteY11" fmla="*/ 340715 h 636945"/>
                  <a:gd name="connsiteX12" fmla="*/ 522293 w 810848"/>
                  <a:gd name="connsiteY12" fmla="*/ 432284 h 636945"/>
                  <a:gd name="connsiteX13" fmla="*/ 540208 w 810848"/>
                  <a:gd name="connsiteY13" fmla="*/ 503604 h 636945"/>
                  <a:gd name="connsiteX14" fmla="*/ 567470 w 810848"/>
                  <a:gd name="connsiteY14" fmla="*/ 588936 h 636945"/>
                  <a:gd name="connsiteX15" fmla="*/ 641001 w 810848"/>
                  <a:gd name="connsiteY15" fmla="*/ 636945 h 636945"/>
                  <a:gd name="connsiteX16" fmla="*/ 730987 w 810848"/>
                  <a:gd name="connsiteY16" fmla="*/ 607543 h 636945"/>
                  <a:gd name="connsiteX17" fmla="*/ 810848 w 810848"/>
                  <a:gd name="connsiteY17" fmla="*/ 597836 h 63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0848" h="636945">
                    <a:moveTo>
                      <a:pt x="0" y="33165"/>
                    </a:moveTo>
                    <a:lnTo>
                      <a:pt x="127922" y="9476"/>
                    </a:lnTo>
                    <a:lnTo>
                      <a:pt x="151611" y="9476"/>
                    </a:lnTo>
                    <a:lnTo>
                      <a:pt x="175300" y="0"/>
                    </a:lnTo>
                    <a:lnTo>
                      <a:pt x="189513" y="0"/>
                    </a:lnTo>
                    <a:lnTo>
                      <a:pt x="222678" y="4738"/>
                    </a:lnTo>
                    <a:lnTo>
                      <a:pt x="251105" y="23690"/>
                    </a:lnTo>
                    <a:lnTo>
                      <a:pt x="307959" y="85281"/>
                    </a:lnTo>
                    <a:lnTo>
                      <a:pt x="360075" y="142135"/>
                    </a:lnTo>
                    <a:lnTo>
                      <a:pt x="397978" y="184776"/>
                    </a:lnTo>
                    <a:lnTo>
                      <a:pt x="445145" y="267720"/>
                    </a:lnTo>
                    <a:lnTo>
                      <a:pt x="485469" y="340715"/>
                    </a:lnTo>
                    <a:lnTo>
                      <a:pt x="522293" y="432284"/>
                    </a:lnTo>
                    <a:lnTo>
                      <a:pt x="540208" y="503604"/>
                    </a:lnTo>
                    <a:lnTo>
                      <a:pt x="567470" y="588936"/>
                    </a:lnTo>
                    <a:lnTo>
                      <a:pt x="641001" y="636945"/>
                    </a:lnTo>
                    <a:lnTo>
                      <a:pt x="730987" y="607543"/>
                    </a:lnTo>
                    <a:lnTo>
                      <a:pt x="810848" y="597836"/>
                    </a:lnTo>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2AF0FAA3-6C2D-478E-AD00-E66AF05AF9EE}"/>
                  </a:ext>
                </a:extLst>
              </p:cNvPr>
              <p:cNvSpPr/>
              <p:nvPr/>
            </p:nvSpPr>
            <p:spPr>
              <a:xfrm>
                <a:off x="7782339" y="1194635"/>
                <a:ext cx="123585" cy="125001"/>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円弧 22">
              <a:extLst>
                <a:ext uri="{FF2B5EF4-FFF2-40B4-BE49-F238E27FC236}">
                  <a16:creationId xmlns:a16="http://schemas.microsoft.com/office/drawing/2014/main" id="{E3BB202B-8F7F-4ACF-93F7-C7A626CC4C7F}"/>
                </a:ext>
              </a:extLst>
            </p:cNvPr>
            <p:cNvSpPr/>
            <p:nvPr/>
          </p:nvSpPr>
          <p:spPr>
            <a:xfrm rot="19722499">
              <a:off x="6667965" y="1948914"/>
              <a:ext cx="886998" cy="820589"/>
            </a:xfrm>
            <a:prstGeom prst="arc">
              <a:avLst>
                <a:gd name="adj1" fmla="val 16200000"/>
                <a:gd name="adj2" fmla="val 20303377"/>
              </a:avLst>
            </a:prstGeom>
            <a:ln w="38100">
              <a:solidFill>
                <a:srgbClr val="FFC000"/>
              </a:solidFill>
              <a:head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18AD9F3F-ABE3-4704-B323-20DE2F7FC87A}"/>
                </a:ext>
              </a:extLst>
            </p:cNvPr>
            <p:cNvSpPr/>
            <p:nvPr/>
          </p:nvSpPr>
          <p:spPr>
            <a:xfrm>
              <a:off x="7043163" y="1434779"/>
              <a:ext cx="123585" cy="125001"/>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90508502"/>
      </p:ext>
    </p:extLst>
  </p:cSld>
  <p:clrMapOvr>
    <a:masterClrMapping/>
  </p:clrMapOvr>
</p:sld>
</file>

<file path=ppt/slides/slide711.xml><?xml version="1.0" encoding="utf-8"?>
<p:sld xmlns:a16="http://schemas.microsoft.com/office/drawing/2014/main" xmlns:p14="http://schemas.microsoft.com/office/powerpoint/2010/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Size of gears</a:t>
            </a:r>
          </a:p>
        </p:txBody>
      </p:sp>
      <p:sp>
        <p:nvSpPr>
          <p:cNvPr id="4" name="スライド番号プレースホルダー 3"/>
          <p:cNvSpPr>
            <a:spLocks noGrp="1"/>
          </p:cNvSpPr>
          <p:nvPr>
            <p:ph type="sldNum" sz="quarter" idx="12"/>
          </p:nvPr>
        </p:nvSpPr>
        <p:spPr>
          <a:xfrm>
            <a:off x="8439184" y="226238"/>
            <a:ext cx="534202" cy="273844"/>
          </a:xfrm>
        </p:spPr>
        <p:txBody>
          <a:bodyPr/>
          <a:lstStyle/>
          <a:p>
            <a:fld id="{A3D2805E-6D50-43BA-8D18-41ECB12575F8}" type="slidenum">
              <a:rPr kumimoji="1" lang="ja-JP" altLang="en-US" smtClean="0"/>
              <a:t>7</a:t>
            </a:fld>
            <a:endParaRPr kumimoji="1" lang="ja-JP" altLang="en-US" dirty="0"/>
          </a:p>
        </p:txBody>
      </p:sp>
      <p:graphicFrame>
        <p:nvGraphicFramePr>
          <p:cNvPr id="6" name="表 5">
            <a:extLst>
              <a:ext uri="{FF2B5EF4-FFF2-40B4-BE49-F238E27FC236}">
                <a16:creationId xmlns:a16="http://schemas.microsoft.com/office/drawing/2014/main" id="{8B585507-25D0-4C1B-93F7-06AAA628DFFC}"/>
              </a:ext>
            </a:extLst>
          </p:cNvPr>
          <p:cNvGraphicFramePr>
            <a:graphicFrameLocks noGrp="1"/>
          </p:cNvGraphicFramePr>
          <p:nvPr>
            <p:extLst>
              <p:ext uri="{D42A27DB-BD31-4B8C-83A1-F6EECF244321}">
                <p14:modId xmlns:p14="http://schemas.microsoft.com/office/powerpoint/2010/main" val="145123219"/>
              </p:ext>
            </p:extLst>
          </p:nvPr>
        </p:nvGraphicFramePr>
        <p:xfrm>
          <a:off x="2377835" y="500082"/>
          <a:ext cx="3042233" cy="3834749"/>
        </p:xfrm>
        <a:graphic>
          <a:graphicData uri="http://schemas.openxmlformats.org/drawingml/2006/table">
            <a:tbl>
              <a:tblPr firstRow="1" bandRow="1">
                <a:tableStyleId>{5C22544A-7EE6-4342-B048-85BDC9FD1C3A}</a:tableStyleId>
              </a:tblPr>
              <a:tblGrid>
                <a:gridCol w="3042233">
                  <a:extLst>
                    <a:ext uri="{9D8B030D-6E8A-4147-A177-3AD203B41FA5}">
                      <a16:colId xmlns:a16="http://schemas.microsoft.com/office/drawing/2014/main" val="2635608565"/>
                    </a:ext>
                  </a:extLst>
                </a:gridCol>
              </a:tblGrid>
              <a:tr h="669665">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Tooth Growth and Thickness</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The height of the tooth is determined by the size of the module (m), which is </a:t>
                      </a:r>
                      <a:r>
                        <a:rPr kumimoji="1" lang="ja-JP" altLang="en-US" sz="800" b="0" dirty="0">
                          <a:solidFill>
                            <a:schemeClr val="tx1"/>
                          </a:solidFill>
                          <a:latin typeface="Meiryo UI" panose="020B0604030504040204" pitchFamily="50" charset="-128"/>
                          <a:ea typeface="Meiryo UI" panose="020B0604030504040204" pitchFamily="50" charset="-128"/>
                        </a:rPr>
                        <a:t>specified in </a:t>
                      </a:r>
                      <a:r>
                        <a:rPr kumimoji="1" lang="en-US" altLang="ja-JP" sz="800" b="0" dirty="0">
                          <a:solidFill>
                            <a:schemeClr val="tx1"/>
                          </a:solidFill>
                          <a:latin typeface="Meiryo UI" panose="020B0604030504040204" pitchFamily="50" charset="-128"/>
                          <a:ea typeface="Meiryo UI" panose="020B0604030504040204" pitchFamily="50" charset="-128"/>
                        </a:rPr>
                        <a:t>ISO </a:t>
                      </a:r>
                      <a:r>
                        <a:rPr kumimoji="1" lang="ja-JP" altLang="en-US" sz="800" b="0" dirty="0">
                          <a:solidFill>
                            <a:schemeClr val="tx1"/>
                          </a:solidFill>
                          <a:latin typeface="Meiryo UI" panose="020B0604030504040204" pitchFamily="50" charset="-128"/>
                          <a:ea typeface="Meiryo UI" panose="020B0604030504040204" pitchFamily="50" charset="-128"/>
                        </a:rPr>
                        <a:t>and </a:t>
                      </a:r>
                      <a:r>
                        <a:rPr kumimoji="1" lang="en-US" altLang="ja-JP" sz="800" b="0" dirty="0">
                          <a:solidFill>
                            <a:schemeClr val="tx1"/>
                          </a:solidFill>
                          <a:latin typeface="Meiryo UI" panose="020B0604030504040204" pitchFamily="50" charset="-128"/>
                          <a:ea typeface="Meiryo UI" panose="020B0604030504040204" pitchFamily="50" charset="-128"/>
                        </a:rPr>
                        <a:t>JIS.</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Fig. </a:t>
                      </a:r>
                      <a:r>
                        <a:rPr kumimoji="1" lang="en-US" altLang="ja-JP" sz="800" b="0" dirty="0">
                          <a:solidFill>
                            <a:schemeClr val="tx1"/>
                          </a:solidFill>
                          <a:latin typeface="Meiryo UI" panose="020B0604030504040204" pitchFamily="50" charset="-128"/>
                          <a:ea typeface="Meiryo UI" panose="020B0604030504040204" pitchFamily="50" charset="-128"/>
                        </a:rPr>
                        <a:t>2.4 Tooth </a:t>
                      </a:r>
                      <a:r>
                        <a:rPr kumimoji="1" lang="ja-JP" altLang="en-US" sz="800" b="0" dirty="0">
                          <a:solidFill>
                            <a:schemeClr val="tx1"/>
                          </a:solidFill>
                          <a:latin typeface="Meiryo UI" panose="020B0604030504040204" pitchFamily="50" charset="-128"/>
                          <a:ea typeface="Meiryo UI" panose="020B0604030504040204" pitchFamily="50" charset="-128"/>
                        </a:rPr>
                        <a:t>Profile (Parallel Tooth) Fig. </a:t>
                      </a:r>
                      <a:r>
                        <a:rPr kumimoji="1" lang="en-US" altLang="ja-JP" sz="800" b="0" dirty="0">
                          <a:solidFill>
                            <a:schemeClr val="tx1"/>
                          </a:solidFill>
                          <a:latin typeface="Meiryo UI" panose="020B0604030504040204" pitchFamily="50" charset="-128"/>
                          <a:ea typeface="Meiryo UI" panose="020B0604030504040204" pitchFamily="50" charset="-128"/>
                        </a:rPr>
                        <a:t>2</a:t>
                      </a: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4 </a:t>
                      </a:r>
                      <a:r>
                        <a:rPr kumimoji="1" lang="ja-JP" altLang="en-US" sz="800" b="0" dirty="0">
                          <a:solidFill>
                            <a:schemeClr val="tx1"/>
                          </a:solidFill>
                          <a:latin typeface="Meiryo UI" panose="020B0604030504040204" pitchFamily="50" charset="-128"/>
                          <a:ea typeface="Meiryo UI" panose="020B0604030504040204" pitchFamily="50" charset="-128"/>
                        </a:rPr>
                        <a:t>Tooth Length </a:t>
                      </a:r>
                      <a:r>
                        <a:rPr kumimoji="1" lang="en-US" altLang="ja-JP" sz="800" b="0" dirty="0">
                          <a:solidFill>
                            <a:schemeClr val="tx1"/>
                          </a:solidFill>
                          <a:latin typeface="Meiryo UI" panose="020B0604030504040204" pitchFamily="50" charset="-128"/>
                          <a:ea typeface="Meiryo UI" panose="020B0604030504040204" pitchFamily="50" charset="-128"/>
                        </a:rPr>
                        <a:t>(h)</a:t>
                      </a:r>
                      <a:r>
                        <a:rPr kumimoji="1" lang="ja-JP" altLang="en-US" sz="800" b="0" dirty="0">
                          <a:solidFill>
                            <a:schemeClr val="tx1"/>
                          </a:solidFill>
                          <a:latin typeface="Meiryo UI" panose="020B0604030504040204" pitchFamily="50" charset="-128"/>
                          <a:ea typeface="Meiryo UI" panose="020B0604030504040204" pitchFamily="50" charset="-128"/>
                        </a:rPr>
                        <a:t>/End Tooth Length </a:t>
                      </a:r>
                      <a:r>
                        <a:rPr kumimoji="1" lang="en-US" altLang="ja-JP" sz="800" b="0" dirty="0">
                          <a:solidFill>
                            <a:schemeClr val="tx1"/>
                          </a:solidFill>
                          <a:latin typeface="Meiryo UI" panose="020B0604030504040204" pitchFamily="50" charset="-128"/>
                          <a:ea typeface="Meiryo UI" panose="020B0604030504040204" pitchFamily="50" charset="-128"/>
                        </a:rPr>
                        <a:t>(ha)</a:t>
                      </a:r>
                      <a:r>
                        <a:rPr kumimoji="1" lang="ja-JP" altLang="en-US" sz="800" b="0" dirty="0">
                          <a:solidFill>
                            <a:schemeClr val="tx1"/>
                          </a:solidFill>
                          <a:latin typeface="Meiryo UI" panose="020B0604030504040204" pitchFamily="50" charset="-128"/>
                          <a:ea typeface="Meiryo UI" panose="020B0604030504040204" pitchFamily="50" charset="-128"/>
                        </a:rPr>
                        <a:t>/Base Tooth Length </a:t>
                      </a:r>
                      <a:r>
                        <a:rPr kumimoji="1" lang="en-US" altLang="ja-JP" sz="800" b="0" dirty="0">
                          <a:solidFill>
                            <a:schemeClr val="tx1"/>
                          </a:solidFill>
                          <a:latin typeface="Meiryo UI" panose="020B0604030504040204" pitchFamily="50" charset="-128"/>
                          <a:ea typeface="Meiryo UI" panose="020B0604030504040204" pitchFamily="50" charset="-128"/>
                        </a:rPr>
                        <a:t>(hf)</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9258100"/>
                  </a:ext>
                </a:extLst>
              </a:tr>
              <a:tr h="1440644">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Tooth length </a:t>
                      </a:r>
                      <a:r>
                        <a:rPr kumimoji="1" lang="en-US" altLang="ja-JP" sz="800" b="0" dirty="0">
                          <a:solidFill>
                            <a:schemeClr val="tx1"/>
                          </a:solidFill>
                          <a:latin typeface="Meiryo UI" panose="020B0604030504040204" pitchFamily="50" charset="-128"/>
                          <a:ea typeface="Meiryo UI" panose="020B0604030504040204" pitchFamily="50" charset="-128"/>
                        </a:rPr>
                        <a:t>(h) is the </a:t>
                      </a:r>
                      <a:r>
                        <a:rPr kumimoji="1" lang="ja-JP" altLang="en-US" sz="800" b="0" dirty="0">
                          <a:solidFill>
                            <a:schemeClr val="tx1"/>
                          </a:solidFill>
                          <a:latin typeface="Meiryo UI" panose="020B0604030504040204" pitchFamily="50" charset="-128"/>
                          <a:ea typeface="Meiryo UI" panose="020B0604030504040204" pitchFamily="50" charset="-128"/>
                        </a:rPr>
                        <a:t>distance from the tip of the tooth to the bottom of the tooth.</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h = </a:t>
                      </a:r>
                      <a:r>
                        <a:rPr kumimoji="1" lang="en-US" altLang="ja-JP" sz="800" b="0" dirty="0">
                          <a:solidFill>
                            <a:schemeClr val="tx1"/>
                          </a:solidFill>
                          <a:latin typeface="Meiryo UI" panose="020B0604030504040204" pitchFamily="50" charset="-128"/>
                          <a:ea typeface="Meiryo UI" panose="020B0604030504040204" pitchFamily="50" charset="-128"/>
                        </a:rPr>
                        <a:t>2.25m (</a:t>
                      </a:r>
                      <a:r>
                        <a:rPr kumimoji="1" lang="ja-JP" altLang="en-US" sz="800" b="0" dirty="0">
                          <a:solidFill>
                            <a:schemeClr val="tx1"/>
                          </a:solidFill>
                          <a:latin typeface="Meiryo UI" panose="020B0604030504040204" pitchFamily="50" charset="-128"/>
                          <a:ea typeface="Meiryo UI" panose="020B0604030504040204" pitchFamily="50" charset="-128"/>
                        </a:rPr>
                        <a:t>length at the end of the tooth + length at the base of the tooth)</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5133447"/>
                  </a:ext>
                </a:extLst>
              </a:tr>
              <a:tr h="430499">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 The </a:t>
                      </a:r>
                      <a:r>
                        <a:rPr kumimoji="1" lang="ja-JP" altLang="en-US" sz="800" b="0" dirty="0">
                          <a:solidFill>
                            <a:schemeClr val="tx1"/>
                          </a:solidFill>
                          <a:latin typeface="Meiryo UI" panose="020B0604030504040204" pitchFamily="50" charset="-128"/>
                          <a:ea typeface="Meiryo UI" panose="020B0604030504040204" pitchFamily="50" charset="-128"/>
                        </a:rPr>
                        <a:t> length of the end of the tooth (</a:t>
                      </a:r>
                      <a:r>
                        <a:rPr kumimoji="1" lang="en-US" altLang="ja-JP" sz="800" b="0" dirty="0">
                          <a:solidFill>
                            <a:schemeClr val="tx1"/>
                          </a:solidFill>
                          <a:latin typeface="Meiryo UI" panose="020B0604030504040204" pitchFamily="50" charset="-128"/>
                          <a:ea typeface="Meiryo UI" panose="020B0604030504040204" pitchFamily="50" charset="-128"/>
                        </a:rPr>
                        <a:t>ha) is the </a:t>
                      </a:r>
                      <a:r>
                        <a:rPr kumimoji="1" lang="ja-JP" altLang="en-US" sz="800" b="0" dirty="0">
                          <a:solidFill>
                            <a:schemeClr val="tx1"/>
                          </a:solidFill>
                          <a:latin typeface="Meiryo UI" panose="020B0604030504040204" pitchFamily="50" charset="-128"/>
                          <a:ea typeface="Meiryo UI" panose="020B0604030504040204" pitchFamily="50" charset="-128"/>
                        </a:rPr>
                        <a:t>distance from the tip of the tooth to the reference line (pitch circle).</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en-US" altLang="ja-JP" sz="800" b="0" dirty="0">
                          <a:solidFill>
                            <a:schemeClr val="tx1"/>
                          </a:solidFill>
                          <a:latin typeface="Meiryo UI" panose="020B0604030504040204" pitchFamily="50" charset="-128"/>
                          <a:ea typeface="Meiryo UI" panose="020B0604030504040204" pitchFamily="50" charset="-128"/>
                        </a:rPr>
                        <a:t>　　　　　　　　　</a:t>
                      </a:r>
                      <a:r>
                        <a:rPr kumimoji="1" lang="en-US" altLang="ja-JP" sz="800" b="0" dirty="0">
                          <a:solidFill>
                            <a:schemeClr val="tx1"/>
                          </a:solidFill>
                          <a:latin typeface="Meiryo UI" panose="020B0604030504040204" pitchFamily="50" charset="-128"/>
                          <a:ea typeface="Meiryo UI" panose="020B0604030504040204" pitchFamily="50" charset="-128"/>
                        </a:rPr>
                        <a:t>ha </a:t>
                      </a:r>
                      <a:r>
                        <a:rPr kumimoji="1" lang="ja-JP" altLang="en-US" sz="800" b="0" dirty="0">
                          <a:solidFill>
                            <a:schemeClr val="tx1"/>
                          </a:solidFill>
                          <a:latin typeface="Meiryo UI" panose="020B0604030504040204" pitchFamily="50" charset="-128"/>
                          <a:ea typeface="Meiryo UI" panose="020B0604030504040204" pitchFamily="50" charset="-128"/>
                        </a:rPr>
                        <a:t>= </a:t>
                      </a:r>
                      <a:r>
                        <a:rPr kumimoji="1" lang="en-US" altLang="ja-JP" sz="800" b="0" dirty="0">
                          <a:solidFill>
                            <a:schemeClr val="tx1"/>
                          </a:solidFill>
                          <a:latin typeface="Meiryo UI" panose="020B0604030504040204" pitchFamily="50" charset="-128"/>
                          <a:ea typeface="Meiryo UI" panose="020B0604030504040204" pitchFamily="50" charset="-128"/>
                        </a:rPr>
                        <a:t>1.00m</a:t>
                      </a:r>
                    </a:p>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0569728"/>
                  </a:ext>
                </a:extLst>
              </a:tr>
              <a:tr h="430499">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 The </a:t>
                      </a:r>
                      <a:r>
                        <a:rPr kumimoji="1" lang="ja-JP" altLang="en-US" sz="800" b="0" dirty="0">
                          <a:solidFill>
                            <a:schemeClr val="tx1"/>
                          </a:solidFill>
                          <a:latin typeface="Meiryo UI" panose="020B0604030504040204" pitchFamily="50" charset="-128"/>
                          <a:ea typeface="Meiryo UI" panose="020B0604030504040204" pitchFamily="50" charset="-128"/>
                        </a:rPr>
                        <a:t> length of the tooth base (</a:t>
                      </a:r>
                      <a:r>
                        <a:rPr kumimoji="1" lang="en-US" altLang="ja-JP" sz="800" b="0" dirty="0">
                          <a:solidFill>
                            <a:schemeClr val="tx1"/>
                          </a:solidFill>
                          <a:latin typeface="Meiryo UI" panose="020B0604030504040204" pitchFamily="50" charset="-128"/>
                          <a:ea typeface="Meiryo UI" panose="020B0604030504040204" pitchFamily="50" charset="-128"/>
                        </a:rPr>
                        <a:t>hf) is the </a:t>
                      </a:r>
                      <a:r>
                        <a:rPr kumimoji="1" lang="ja-JP" altLang="en-US" sz="800" b="0" dirty="0">
                          <a:solidFill>
                            <a:schemeClr val="tx1"/>
                          </a:solidFill>
                          <a:latin typeface="Meiryo UI" panose="020B0604030504040204" pitchFamily="50" charset="-128"/>
                          <a:ea typeface="Meiryo UI" panose="020B0604030504040204" pitchFamily="50" charset="-128"/>
                        </a:rPr>
                        <a:t>distance from the tooth base to the reference line (pitch circle).</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en-US" altLang="ja-JP" sz="800" b="0" dirty="0">
                          <a:solidFill>
                            <a:schemeClr val="tx1"/>
                          </a:solidFill>
                          <a:latin typeface="Meiryo UI" panose="020B0604030504040204" pitchFamily="50" charset="-128"/>
                          <a:ea typeface="Meiryo UI" panose="020B0604030504040204" pitchFamily="50" charset="-128"/>
                        </a:rPr>
                        <a:t>　　　　　　　　　hf=1.25m</a:t>
                      </a:r>
                    </a:p>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1147891"/>
                  </a:ext>
                </a:extLst>
              </a:tr>
              <a:tr h="550082">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 </a:t>
                      </a:r>
                      <a:r>
                        <a:rPr kumimoji="1" lang="ja-JP" altLang="en-US" sz="800" b="0" dirty="0">
                          <a:solidFill>
                            <a:schemeClr val="tx1"/>
                          </a:solidFill>
                          <a:latin typeface="Meiryo UI" panose="020B0604030504040204" pitchFamily="50" charset="-128"/>
                          <a:ea typeface="Meiryo UI" panose="020B0604030504040204" pitchFamily="50" charset="-128"/>
                        </a:rPr>
                        <a:t> Tooth thickness (</a:t>
                      </a:r>
                      <a:r>
                        <a:rPr kumimoji="1" lang="en-US" altLang="ja-JP" sz="800" b="0" dirty="0">
                          <a:solidFill>
                            <a:schemeClr val="tx1"/>
                          </a:solidFill>
                          <a:latin typeface="Meiryo UI" panose="020B0604030504040204" pitchFamily="50" charset="-128"/>
                          <a:ea typeface="Meiryo UI" panose="020B0604030504040204" pitchFamily="50" charset="-128"/>
                        </a:rPr>
                        <a:t>s) is </a:t>
                      </a:r>
                      <a:r>
                        <a:rPr kumimoji="1" lang="ja-JP" altLang="en-US" sz="800" b="0" dirty="0">
                          <a:solidFill>
                            <a:schemeClr val="tx1"/>
                          </a:solidFill>
                          <a:latin typeface="Meiryo UI" panose="020B0604030504040204" pitchFamily="50" charset="-128"/>
                          <a:ea typeface="Meiryo UI" panose="020B0604030504040204" pitchFamily="50" charset="-128"/>
                        </a:rPr>
                        <a:t>based on half of the </a:t>
                      </a:r>
                      <a:r>
                        <a:rPr kumimoji="1" lang="ja-JP" altLang="en-US" sz="800" b="0" dirty="0">
                          <a:solidFill>
                            <a:schemeClr val="tx1"/>
                          </a:solidFill>
                          <a:latin typeface="Meiryo UI" panose="020B0604030504040204" pitchFamily="50" charset="-128"/>
                          <a:ea typeface="Meiryo UI" panose="020B0604030504040204" pitchFamily="50" charset="-128"/>
                        </a:rPr>
                        <a:t>pitch </a:t>
                      </a:r>
                      <a:r>
                        <a:rPr kumimoji="1" lang="en-US" altLang="ja-JP" sz="800" b="0" dirty="0">
                          <a:solidFill>
                            <a:schemeClr val="tx1"/>
                          </a:solidFill>
                          <a:latin typeface="Meiryo UI" panose="020B0604030504040204" pitchFamily="50" charset="-128"/>
                          <a:ea typeface="Meiryo UI" panose="020B0604030504040204" pitchFamily="50" charset="-128"/>
                        </a:rPr>
                        <a:t>(p) </a:t>
                      </a:r>
                      <a:r>
                        <a:rPr kumimoji="1" lang="ja-JP" altLang="en-US" sz="800" b="0" dirty="0">
                          <a:solidFill>
                            <a:schemeClr val="tx1"/>
                          </a:solidFill>
                          <a:latin typeface="Meiryo UI" panose="020B0604030504040204" pitchFamily="50" charset="-128"/>
                          <a:ea typeface="Meiryo UI" panose="020B0604030504040204" pitchFamily="50" charset="-128"/>
                        </a:rPr>
                        <a:t>Pitch (</a:t>
                      </a:r>
                      <a:r>
                        <a:rPr kumimoji="1" lang="en-US" altLang="ja-JP" sz="800" b="0" dirty="0">
                          <a:solidFill>
                            <a:schemeClr val="tx1"/>
                          </a:solidFill>
                          <a:latin typeface="Meiryo UI" panose="020B0604030504040204" pitchFamily="50" charset="-128"/>
                          <a:ea typeface="Meiryo UI" panose="020B0604030504040204" pitchFamily="50" charset="-128"/>
                        </a:rPr>
                        <a:t>p) </a:t>
                      </a:r>
                      <a:r>
                        <a:rPr kumimoji="1" lang="ja-JP" altLang="en-US" sz="800" b="0" dirty="0">
                          <a:solidFill>
                            <a:schemeClr val="tx1"/>
                          </a:solidFill>
                          <a:latin typeface="Meiryo UI" panose="020B0604030504040204" pitchFamily="50" charset="-128"/>
                          <a:ea typeface="Meiryo UI" panose="020B0604030504040204" pitchFamily="50" charset="-128"/>
                        </a:rPr>
                        <a:t>= </a:t>
                      </a:r>
                      <a:r>
                        <a:rPr kumimoji="1" lang="ja-JP" altLang="en-US" sz="800" b="0" dirty="0" err="1">
                          <a:solidFill>
                            <a:schemeClr val="tx1"/>
                          </a:solidFill>
                          <a:latin typeface="Arial monospaced for SAP" panose="020B0609020202030204" pitchFamily="49" charset="0"/>
                          <a:ea typeface="Meiryo UI" panose="020B0604030504040204" pitchFamily="50" charset="-128"/>
                        </a:rPr>
                        <a:t>πm</a:t>
                      </a:r>
                      <a:endParaRPr kumimoji="1" lang="en-US" altLang="ja-JP" sz="800" b="0" dirty="0">
                        <a:solidFill>
                          <a:schemeClr val="tx1"/>
                        </a:solidFill>
                        <a:latin typeface="Arial monospaced for SAP" panose="020B0609020202030204" pitchFamily="49" charset="0"/>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　　　　　　　　</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              s=</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　　　　　　</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8057461"/>
                  </a:ext>
                </a:extLst>
              </a:tr>
              <a:tr h="290985">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5210898"/>
                  </a:ext>
                </a:extLst>
              </a:tr>
            </a:tbl>
          </a:graphicData>
        </a:graphic>
      </p:graphicFrame>
      <p:pic>
        <p:nvPicPr>
          <p:cNvPr id="8" name="図 7">
            <a:extLst>
              <a:ext uri="{FF2B5EF4-FFF2-40B4-BE49-F238E27FC236}">
                <a16:creationId xmlns:a16="http://schemas.microsoft.com/office/drawing/2014/main" id="{96C95438-A5B6-43F5-9A97-5EC9F429915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28" y="518160"/>
            <a:ext cx="2350842" cy="3400381"/>
          </a:xfrm>
          <a:prstGeom prst="rect">
            <a:avLst/>
          </a:prstGeom>
        </p:spPr>
      </p:pic>
      <p:grpSp>
        <p:nvGrpSpPr>
          <p:cNvPr id="9" name="Group 58">
            <a:extLst>
              <a:ext uri="{FF2B5EF4-FFF2-40B4-BE49-F238E27FC236}">
                <a16:creationId xmlns:a16="http://schemas.microsoft.com/office/drawing/2014/main" id="{4FAAED68-6AD0-4A86-B48B-FFD169B7B7B9}"/>
              </a:ext>
            </a:extLst>
          </p:cNvPr>
          <p:cNvGrpSpPr>
            <a:grpSpLocks/>
          </p:cNvGrpSpPr>
          <p:nvPr/>
        </p:nvGrpSpPr>
        <p:grpSpPr bwMode="auto">
          <a:xfrm>
            <a:off x="14645" y="3871138"/>
            <a:ext cx="2130920" cy="484082"/>
            <a:chOff x="1859" y="799"/>
            <a:chExt cx="1958" cy="444"/>
          </a:xfrm>
        </p:grpSpPr>
        <p:sp>
          <p:nvSpPr>
            <p:cNvPr id="10" name="Rectangle 11">
              <a:extLst>
                <a:ext uri="{FF2B5EF4-FFF2-40B4-BE49-F238E27FC236}">
                  <a16:creationId xmlns:a16="http://schemas.microsoft.com/office/drawing/2014/main" id="{BF5B70F6-E3B3-47E2-BCF6-BE2539A57C0E}"/>
                </a:ext>
              </a:extLst>
            </p:cNvPr>
            <p:cNvSpPr>
              <a:spLocks noChangeArrowheads="1"/>
            </p:cNvSpPr>
            <p:nvPr/>
          </p:nvSpPr>
          <p:spPr bwMode="auto">
            <a:xfrm>
              <a:off x="1859" y="799"/>
              <a:ext cx="1117"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Circular pitch CP</a:t>
              </a:r>
            </a:p>
          </p:txBody>
        </p:sp>
        <p:grpSp>
          <p:nvGrpSpPr>
            <p:cNvPr id="11" name="Group 14">
              <a:extLst>
                <a:ext uri="{FF2B5EF4-FFF2-40B4-BE49-F238E27FC236}">
                  <a16:creationId xmlns:a16="http://schemas.microsoft.com/office/drawing/2014/main" id="{B7BD7AD1-5664-496B-BC86-38BC8788A782}"/>
                </a:ext>
              </a:extLst>
            </p:cNvPr>
            <p:cNvGrpSpPr>
              <a:grpSpLocks/>
            </p:cNvGrpSpPr>
            <p:nvPr/>
          </p:nvGrpSpPr>
          <p:grpSpPr bwMode="auto">
            <a:xfrm>
              <a:off x="2074" y="1003"/>
              <a:ext cx="1743" cy="240"/>
              <a:chOff x="249" y="1167"/>
              <a:chExt cx="1743" cy="240"/>
            </a:xfrm>
          </p:grpSpPr>
          <p:grpSp>
            <p:nvGrpSpPr>
              <p:cNvPr id="12" name="Group 15">
                <a:extLst>
                  <a:ext uri="{FF2B5EF4-FFF2-40B4-BE49-F238E27FC236}">
                    <a16:creationId xmlns:a16="http://schemas.microsoft.com/office/drawing/2014/main" id="{17C53C58-9D25-4E9B-902D-9AC85C70EA13}"/>
                  </a:ext>
                </a:extLst>
              </p:cNvPr>
              <p:cNvGrpSpPr>
                <a:grpSpLocks/>
              </p:cNvGrpSpPr>
              <p:nvPr/>
            </p:nvGrpSpPr>
            <p:grpSpPr bwMode="auto">
              <a:xfrm>
                <a:off x="431" y="1167"/>
                <a:ext cx="793" cy="240"/>
                <a:chOff x="567" y="1530"/>
                <a:chExt cx="793" cy="240"/>
              </a:xfrm>
            </p:grpSpPr>
            <p:sp>
              <p:nvSpPr>
                <p:cNvPr id="20" name="Rectangle 16">
                  <a:extLst>
                    <a:ext uri="{FF2B5EF4-FFF2-40B4-BE49-F238E27FC236}">
                      <a16:creationId xmlns:a16="http://schemas.microsoft.com/office/drawing/2014/main" id="{1706C70F-4222-478C-A55E-EE84EE966E83}"/>
                    </a:ext>
                  </a:extLst>
                </p:cNvPr>
                <p:cNvSpPr>
                  <a:spLocks noChangeArrowheads="1"/>
                </p:cNvSpPr>
                <p:nvPr/>
              </p:nvSpPr>
              <p:spPr bwMode="auto">
                <a:xfrm>
                  <a:off x="589" y="1530"/>
                  <a:ext cx="725"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dirty="0">
                      <a:latin typeface="Arial monospaced for SAP" panose="020B0609020202030204" pitchFamily="49" charset="0"/>
                      <a:ea typeface="Meiryo UI" panose="020B0604030504040204" pitchFamily="50" charset="-128"/>
                    </a:rPr>
                    <a:t>Π × </a:t>
                  </a:r>
                  <a:r>
                    <a:rPr lang="ja-JP" altLang="en-US" sz="750" dirty="0">
                      <a:latin typeface="Arial monospaced for SAP" panose="020B0609020202030204" pitchFamily="49" charset="0"/>
                      <a:ea typeface="Meiryo UI" panose="020B0604030504040204" pitchFamily="50" charset="-128"/>
                    </a:rPr>
                    <a:t>(pitch circle diameter</a:t>
                  </a:r>
                  <a:r>
                    <a:rPr lang="en-US" altLang="ja-JP" sz="750" dirty="0">
                      <a:latin typeface="Arial monospaced for SAP" panose="020B0609020202030204" pitchFamily="49" charset="0"/>
                      <a:ea typeface="Meiryo UI" panose="020B0604030504040204" pitchFamily="50" charset="-128"/>
                    </a:rPr>
                    <a:t>)</a:t>
                  </a:r>
                </a:p>
              </p:txBody>
            </p:sp>
            <p:sp>
              <p:nvSpPr>
                <p:cNvPr id="21" name="Rectangle 17">
                  <a:extLst>
                    <a:ext uri="{FF2B5EF4-FFF2-40B4-BE49-F238E27FC236}">
                      <a16:creationId xmlns:a16="http://schemas.microsoft.com/office/drawing/2014/main" id="{C780A54E-9470-4BFA-9C31-1F3EFA1239E5}"/>
                    </a:ext>
                  </a:extLst>
                </p:cNvPr>
                <p:cNvSpPr>
                  <a:spLocks noChangeArrowheads="1"/>
                </p:cNvSpPr>
                <p:nvPr/>
              </p:nvSpPr>
              <p:spPr bwMode="auto">
                <a:xfrm>
                  <a:off x="839" y="1664"/>
                  <a:ext cx="25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a:latin typeface="Meiryo UI" panose="020B0604030504040204" pitchFamily="50" charset="-128"/>
                      <a:ea typeface="Meiryo UI" panose="020B0604030504040204" pitchFamily="50" charset="-128"/>
                    </a:rPr>
                    <a:t>(</a:t>
                  </a:r>
                  <a:r>
                    <a:rPr lang="ja-JP" altLang="en-US" sz="750">
                      <a:latin typeface="Meiryo UI" panose="020B0604030504040204" pitchFamily="50" charset="-128"/>
                      <a:ea typeface="Meiryo UI" panose="020B0604030504040204" pitchFamily="50" charset="-128"/>
                    </a:rPr>
                    <a:t>Number of teeth</a:t>
                  </a:r>
                  <a:r>
                    <a:rPr lang="en-US" altLang="ja-JP" sz="750">
                      <a:latin typeface="Meiryo UI" panose="020B0604030504040204" pitchFamily="50" charset="-128"/>
                      <a:ea typeface="Meiryo UI" panose="020B0604030504040204" pitchFamily="50" charset="-128"/>
                    </a:rPr>
                    <a:t>)</a:t>
                  </a:r>
                </a:p>
              </p:txBody>
            </p:sp>
            <p:sp>
              <p:nvSpPr>
                <p:cNvPr id="22" name="Line 18">
                  <a:extLst>
                    <a:ext uri="{FF2B5EF4-FFF2-40B4-BE49-F238E27FC236}">
                      <a16:creationId xmlns:a16="http://schemas.microsoft.com/office/drawing/2014/main" id="{6266872A-1EBB-4187-87E3-88E9C6EAADF2}"/>
                    </a:ext>
                  </a:extLst>
                </p:cNvPr>
                <p:cNvSpPr>
                  <a:spLocks noChangeShapeType="1"/>
                </p:cNvSpPr>
                <p:nvPr/>
              </p:nvSpPr>
              <p:spPr bwMode="auto">
                <a:xfrm>
                  <a:off x="567" y="1638"/>
                  <a:ext cx="793"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750">
                    <a:latin typeface="Meiryo UI" panose="020B0604030504040204" pitchFamily="50" charset="-128"/>
                    <a:ea typeface="Meiryo UI" panose="020B0604030504040204" pitchFamily="50" charset="-128"/>
                  </a:endParaRPr>
                </a:p>
              </p:txBody>
            </p:sp>
          </p:grpSp>
          <p:grpSp>
            <p:nvGrpSpPr>
              <p:cNvPr id="13" name="Group 19">
                <a:extLst>
                  <a:ext uri="{FF2B5EF4-FFF2-40B4-BE49-F238E27FC236}">
                    <a16:creationId xmlns:a16="http://schemas.microsoft.com/office/drawing/2014/main" id="{A3CE3A2B-45E7-40CC-A427-54FF39FB708B}"/>
                  </a:ext>
                </a:extLst>
              </p:cNvPr>
              <p:cNvGrpSpPr>
                <a:grpSpLocks/>
              </p:cNvGrpSpPr>
              <p:nvPr/>
            </p:nvGrpSpPr>
            <p:grpSpPr bwMode="auto">
              <a:xfrm>
                <a:off x="1383" y="1167"/>
                <a:ext cx="609" cy="240"/>
                <a:chOff x="1747" y="1575"/>
                <a:chExt cx="609" cy="240"/>
              </a:xfrm>
            </p:grpSpPr>
            <p:sp>
              <p:nvSpPr>
                <p:cNvPr id="16" name="Rectangle 20">
                  <a:extLst>
                    <a:ext uri="{FF2B5EF4-FFF2-40B4-BE49-F238E27FC236}">
                      <a16:creationId xmlns:a16="http://schemas.microsoft.com/office/drawing/2014/main" id="{0A9D804B-18AB-4CC9-96CE-468D975E0B97}"/>
                    </a:ext>
                  </a:extLst>
                </p:cNvPr>
                <p:cNvSpPr>
                  <a:spLocks noChangeArrowheads="1"/>
                </p:cNvSpPr>
                <p:nvPr/>
              </p:nvSpPr>
              <p:spPr bwMode="auto">
                <a:xfrm>
                  <a:off x="1769" y="1575"/>
                  <a:ext cx="274"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dirty="0">
                      <a:latin typeface="Arial monospaced for SAP" panose="020B0609020202030204" pitchFamily="49" charset="0"/>
                      <a:ea typeface="Meiryo UI" panose="020B0604030504040204" pitchFamily="50" charset="-128"/>
                    </a:rPr>
                    <a:t>Π・do</a:t>
                  </a:r>
                </a:p>
              </p:txBody>
            </p:sp>
            <p:sp>
              <p:nvSpPr>
                <p:cNvPr id="17" name="Rectangle 21">
                  <a:extLst>
                    <a:ext uri="{FF2B5EF4-FFF2-40B4-BE49-F238E27FC236}">
                      <a16:creationId xmlns:a16="http://schemas.microsoft.com/office/drawing/2014/main" id="{03579F7D-F77C-4F24-951D-D77939D97576}"/>
                    </a:ext>
                  </a:extLst>
                </p:cNvPr>
                <p:cNvSpPr>
                  <a:spLocks noChangeArrowheads="1"/>
                </p:cNvSpPr>
                <p:nvPr/>
              </p:nvSpPr>
              <p:spPr bwMode="auto">
                <a:xfrm>
                  <a:off x="1882" y="1709"/>
                  <a:ext cx="88"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Z</a:t>
                  </a:r>
                </a:p>
              </p:txBody>
            </p:sp>
            <p:sp>
              <p:nvSpPr>
                <p:cNvPr id="18" name="Line 22">
                  <a:extLst>
                    <a:ext uri="{FF2B5EF4-FFF2-40B4-BE49-F238E27FC236}">
                      <a16:creationId xmlns:a16="http://schemas.microsoft.com/office/drawing/2014/main" id="{732673DB-D32E-4C0C-963D-B1F4595BF9E5}"/>
                    </a:ext>
                  </a:extLst>
                </p:cNvPr>
                <p:cNvSpPr>
                  <a:spLocks noChangeShapeType="1"/>
                </p:cNvSpPr>
                <p:nvPr/>
              </p:nvSpPr>
              <p:spPr bwMode="auto">
                <a:xfrm>
                  <a:off x="1747" y="1683"/>
                  <a:ext cx="317"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750">
                    <a:latin typeface="Meiryo UI" panose="020B0604030504040204" pitchFamily="50" charset="-128"/>
                    <a:ea typeface="Meiryo UI" panose="020B0604030504040204" pitchFamily="50" charset="-128"/>
                  </a:endParaRPr>
                </a:p>
              </p:txBody>
            </p:sp>
            <p:sp>
              <p:nvSpPr>
                <p:cNvPr id="19" name="Rectangle 23">
                  <a:extLst>
                    <a:ext uri="{FF2B5EF4-FFF2-40B4-BE49-F238E27FC236}">
                      <a16:creationId xmlns:a16="http://schemas.microsoft.com/office/drawing/2014/main" id="{94FD521F-1FA0-4770-B895-AC636116F32F}"/>
                    </a:ext>
                  </a:extLst>
                </p:cNvPr>
                <p:cNvSpPr>
                  <a:spLocks noChangeArrowheads="1"/>
                </p:cNvSpPr>
                <p:nvPr/>
              </p:nvSpPr>
              <p:spPr bwMode="auto">
                <a:xfrm>
                  <a:off x="2109" y="1621"/>
                  <a:ext cx="247"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a:latin typeface="Meiryo UI" panose="020B0604030504040204" pitchFamily="50" charset="-128"/>
                      <a:ea typeface="Meiryo UI" panose="020B0604030504040204" pitchFamily="50" charset="-128"/>
                    </a:rPr>
                    <a:t>(mm)</a:t>
                  </a:r>
                </a:p>
              </p:txBody>
            </p:sp>
          </p:grpSp>
          <p:sp>
            <p:nvSpPr>
              <p:cNvPr id="14" name="Rectangle 24">
                <a:extLst>
                  <a:ext uri="{FF2B5EF4-FFF2-40B4-BE49-F238E27FC236}">
                    <a16:creationId xmlns:a16="http://schemas.microsoft.com/office/drawing/2014/main" id="{6638B9D0-EA05-400C-AA4F-F9080CC05A0F}"/>
                  </a:ext>
                </a:extLst>
              </p:cNvPr>
              <p:cNvSpPr>
                <a:spLocks noChangeArrowheads="1"/>
              </p:cNvSpPr>
              <p:nvPr/>
            </p:nvSpPr>
            <p:spPr bwMode="auto">
              <a:xfrm>
                <a:off x="1292" y="1212"/>
                <a:ext cx="88"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a:t>
                </a:r>
              </a:p>
            </p:txBody>
          </p:sp>
          <p:sp>
            <p:nvSpPr>
              <p:cNvPr id="15" name="Rectangle 25">
                <a:extLst>
                  <a:ext uri="{FF2B5EF4-FFF2-40B4-BE49-F238E27FC236}">
                    <a16:creationId xmlns:a16="http://schemas.microsoft.com/office/drawing/2014/main" id="{68415E60-C7B6-4F67-8762-77AC760A3084}"/>
                  </a:ext>
                </a:extLst>
              </p:cNvPr>
              <p:cNvSpPr>
                <a:spLocks noChangeArrowheads="1"/>
              </p:cNvSpPr>
              <p:nvPr/>
            </p:nvSpPr>
            <p:spPr bwMode="auto">
              <a:xfrm>
                <a:off x="249" y="1212"/>
                <a:ext cx="206"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t = 0</a:t>
                </a:r>
              </a:p>
            </p:txBody>
          </p:sp>
        </p:grpSp>
      </p:grpSp>
      <p:grpSp>
        <p:nvGrpSpPr>
          <p:cNvPr id="23" name="Group 59">
            <a:extLst>
              <a:ext uri="{FF2B5EF4-FFF2-40B4-BE49-F238E27FC236}">
                <a16:creationId xmlns:a16="http://schemas.microsoft.com/office/drawing/2014/main" id="{5B2E687A-912D-4F88-9ED3-CB3BFAD29693}"/>
              </a:ext>
            </a:extLst>
          </p:cNvPr>
          <p:cNvGrpSpPr>
            <a:grpSpLocks/>
          </p:cNvGrpSpPr>
          <p:nvPr/>
        </p:nvGrpSpPr>
        <p:grpSpPr bwMode="auto">
          <a:xfrm>
            <a:off x="636852" y="4469966"/>
            <a:ext cx="2081475" cy="501413"/>
            <a:chOff x="3880" y="799"/>
            <a:chExt cx="1907" cy="451"/>
          </a:xfrm>
        </p:grpSpPr>
        <p:sp>
          <p:nvSpPr>
            <p:cNvPr id="24" name="Rectangle 38">
              <a:extLst>
                <a:ext uri="{FF2B5EF4-FFF2-40B4-BE49-F238E27FC236}">
                  <a16:creationId xmlns:a16="http://schemas.microsoft.com/office/drawing/2014/main" id="{1A86EAC5-702C-4385-8C82-E46788DA709B}"/>
                </a:ext>
              </a:extLst>
            </p:cNvPr>
            <p:cNvSpPr>
              <a:spLocks noChangeArrowheads="1"/>
            </p:cNvSpPr>
            <p:nvPr/>
          </p:nvSpPr>
          <p:spPr bwMode="auto">
            <a:xfrm>
              <a:off x="3880" y="799"/>
              <a:ext cx="1159"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dirty="0">
                  <a:latin typeface="Meiryo UI" panose="020B0604030504040204" pitchFamily="50" charset="-128"/>
                  <a:ea typeface="Meiryo UI" panose="020B0604030504040204" pitchFamily="50" charset="-128"/>
                </a:rPr>
                <a:t>(3) </a:t>
              </a:r>
              <a:r>
                <a:rPr lang="ja-JP" altLang="en-US" sz="750" dirty="0">
                  <a:latin typeface="Meiryo UI" panose="020B0604030504040204" pitchFamily="50" charset="-128"/>
                  <a:ea typeface="Meiryo UI" panose="020B0604030504040204" pitchFamily="50" charset="-128"/>
                </a:rPr>
                <a:t>Diametral pitch DP</a:t>
              </a:r>
            </a:p>
          </p:txBody>
        </p:sp>
        <p:grpSp>
          <p:nvGrpSpPr>
            <p:cNvPr id="25" name="Group 39">
              <a:extLst>
                <a:ext uri="{FF2B5EF4-FFF2-40B4-BE49-F238E27FC236}">
                  <a16:creationId xmlns:a16="http://schemas.microsoft.com/office/drawing/2014/main" id="{73AC7A09-1232-42F7-AC5B-7AFB9E6B0383}"/>
                </a:ext>
              </a:extLst>
            </p:cNvPr>
            <p:cNvGrpSpPr>
              <a:grpSpLocks/>
            </p:cNvGrpSpPr>
            <p:nvPr/>
          </p:nvGrpSpPr>
          <p:grpSpPr bwMode="auto">
            <a:xfrm>
              <a:off x="4103" y="1008"/>
              <a:ext cx="1684" cy="242"/>
              <a:chOff x="204" y="2051"/>
              <a:chExt cx="1684" cy="242"/>
            </a:xfrm>
          </p:grpSpPr>
          <p:sp>
            <p:nvSpPr>
              <p:cNvPr id="26" name="Rectangle 40">
                <a:extLst>
                  <a:ext uri="{FF2B5EF4-FFF2-40B4-BE49-F238E27FC236}">
                    <a16:creationId xmlns:a16="http://schemas.microsoft.com/office/drawing/2014/main" id="{6C9DD4CE-F5CC-4FCA-BD8B-BC3B650D8E45}"/>
                  </a:ext>
                </a:extLst>
              </p:cNvPr>
              <p:cNvSpPr>
                <a:spLocks noChangeArrowheads="1"/>
              </p:cNvSpPr>
              <p:nvPr/>
            </p:nvSpPr>
            <p:spPr bwMode="auto">
              <a:xfrm>
                <a:off x="453" y="2189"/>
                <a:ext cx="546"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 (Pitch circle diameter</a:t>
                </a:r>
                <a:r>
                  <a:rPr lang="en-US" altLang="ja-JP" sz="750" dirty="0">
                    <a:latin typeface="Meiryo UI" panose="020B0604030504040204" pitchFamily="50" charset="-128"/>
                    <a:ea typeface="Meiryo UI" panose="020B0604030504040204" pitchFamily="50" charset="-128"/>
                  </a:rPr>
                  <a:t>)</a:t>
                </a:r>
              </a:p>
            </p:txBody>
          </p:sp>
          <p:sp>
            <p:nvSpPr>
              <p:cNvPr id="27" name="Rectangle 41">
                <a:extLst>
                  <a:ext uri="{FF2B5EF4-FFF2-40B4-BE49-F238E27FC236}">
                    <a16:creationId xmlns:a16="http://schemas.microsoft.com/office/drawing/2014/main" id="{E501FDFB-4C4E-4796-851D-EEF08D222525}"/>
                  </a:ext>
                </a:extLst>
              </p:cNvPr>
              <p:cNvSpPr>
                <a:spLocks noChangeArrowheads="1"/>
              </p:cNvSpPr>
              <p:nvPr/>
            </p:nvSpPr>
            <p:spPr bwMode="auto">
              <a:xfrm>
                <a:off x="589" y="2053"/>
                <a:ext cx="253"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dirty="0">
                    <a:latin typeface="Meiryo UI" panose="020B0604030504040204" pitchFamily="50" charset="-128"/>
                    <a:ea typeface="Meiryo UI" panose="020B0604030504040204" pitchFamily="50" charset="-128"/>
                  </a:rPr>
                  <a:t>(</a:t>
                </a:r>
                <a:r>
                  <a:rPr lang="ja-JP" altLang="en-US" sz="750" dirty="0">
                    <a:latin typeface="Meiryo UI" panose="020B0604030504040204" pitchFamily="50" charset="-128"/>
                    <a:ea typeface="Meiryo UI" panose="020B0604030504040204" pitchFamily="50" charset="-128"/>
                  </a:rPr>
                  <a:t>Number of teeth</a:t>
                </a:r>
                <a:r>
                  <a:rPr lang="en-US" altLang="ja-JP" sz="750" dirty="0">
                    <a:latin typeface="Meiryo UI" panose="020B0604030504040204" pitchFamily="50" charset="-128"/>
                    <a:ea typeface="Meiryo UI" panose="020B0604030504040204" pitchFamily="50" charset="-128"/>
                  </a:rPr>
                  <a:t>)</a:t>
                </a:r>
              </a:p>
            </p:txBody>
          </p:sp>
          <p:sp>
            <p:nvSpPr>
              <p:cNvPr id="28" name="Line 42">
                <a:extLst>
                  <a:ext uri="{FF2B5EF4-FFF2-40B4-BE49-F238E27FC236}">
                    <a16:creationId xmlns:a16="http://schemas.microsoft.com/office/drawing/2014/main" id="{B8F6AD03-B5A1-4944-8FDB-137ED4DEB579}"/>
                  </a:ext>
                </a:extLst>
              </p:cNvPr>
              <p:cNvSpPr>
                <a:spLocks noChangeShapeType="1"/>
              </p:cNvSpPr>
              <p:nvPr/>
            </p:nvSpPr>
            <p:spPr bwMode="auto">
              <a:xfrm>
                <a:off x="432" y="2160"/>
                <a:ext cx="634"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750">
                  <a:latin typeface="Meiryo UI" panose="020B0604030504040204" pitchFamily="50" charset="-128"/>
                  <a:ea typeface="Meiryo UI" panose="020B0604030504040204" pitchFamily="50" charset="-128"/>
                </a:endParaRPr>
              </a:p>
            </p:txBody>
          </p:sp>
          <p:sp>
            <p:nvSpPr>
              <p:cNvPr id="29" name="Rectangle 43">
                <a:extLst>
                  <a:ext uri="{FF2B5EF4-FFF2-40B4-BE49-F238E27FC236}">
                    <a16:creationId xmlns:a16="http://schemas.microsoft.com/office/drawing/2014/main" id="{B2BA4FAE-B053-425F-AF9F-9CF7A0B5E219}"/>
                  </a:ext>
                </a:extLst>
              </p:cNvPr>
              <p:cNvSpPr>
                <a:spLocks noChangeArrowheads="1"/>
              </p:cNvSpPr>
              <p:nvPr/>
            </p:nvSpPr>
            <p:spPr bwMode="auto">
              <a:xfrm>
                <a:off x="1315" y="2166"/>
                <a:ext cx="176"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do</a:t>
                </a:r>
              </a:p>
            </p:txBody>
          </p:sp>
          <p:sp>
            <p:nvSpPr>
              <p:cNvPr id="30" name="Rectangle 44">
                <a:extLst>
                  <a:ext uri="{FF2B5EF4-FFF2-40B4-BE49-F238E27FC236}">
                    <a16:creationId xmlns:a16="http://schemas.microsoft.com/office/drawing/2014/main" id="{C2631094-81F8-4E48-BC10-9EB38883BB27}"/>
                  </a:ext>
                </a:extLst>
              </p:cNvPr>
              <p:cNvSpPr>
                <a:spLocks noChangeArrowheads="1"/>
              </p:cNvSpPr>
              <p:nvPr/>
            </p:nvSpPr>
            <p:spPr bwMode="auto">
              <a:xfrm>
                <a:off x="1343" y="2051"/>
                <a:ext cx="88"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Z</a:t>
                </a:r>
              </a:p>
            </p:txBody>
          </p:sp>
          <p:sp>
            <p:nvSpPr>
              <p:cNvPr id="31" name="Line 45">
                <a:extLst>
                  <a:ext uri="{FF2B5EF4-FFF2-40B4-BE49-F238E27FC236}">
                    <a16:creationId xmlns:a16="http://schemas.microsoft.com/office/drawing/2014/main" id="{841C7CB8-8660-4B98-A280-69F6A1B2B44E}"/>
                  </a:ext>
                </a:extLst>
              </p:cNvPr>
              <p:cNvSpPr>
                <a:spLocks noChangeShapeType="1"/>
              </p:cNvSpPr>
              <p:nvPr/>
            </p:nvSpPr>
            <p:spPr bwMode="auto">
              <a:xfrm>
                <a:off x="1270" y="2160"/>
                <a:ext cx="227"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750">
                  <a:latin typeface="Meiryo UI" panose="020B0604030504040204" pitchFamily="50" charset="-128"/>
                  <a:ea typeface="Meiryo UI" panose="020B0604030504040204" pitchFamily="50" charset="-128"/>
                </a:endParaRPr>
              </a:p>
            </p:txBody>
          </p:sp>
          <p:sp>
            <p:nvSpPr>
              <p:cNvPr id="32" name="Rectangle 46">
                <a:extLst>
                  <a:ext uri="{FF2B5EF4-FFF2-40B4-BE49-F238E27FC236}">
                    <a16:creationId xmlns:a16="http://schemas.microsoft.com/office/drawing/2014/main" id="{6DE4F5E0-5C0F-4322-A552-C4B0867AA04B}"/>
                  </a:ext>
                </a:extLst>
              </p:cNvPr>
              <p:cNvSpPr>
                <a:spLocks noChangeArrowheads="1"/>
              </p:cNvSpPr>
              <p:nvPr/>
            </p:nvSpPr>
            <p:spPr bwMode="auto">
              <a:xfrm>
                <a:off x="1543" y="2099"/>
                <a:ext cx="345"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a:latin typeface="Meiryo UI" panose="020B0604030504040204" pitchFamily="50" charset="-128"/>
                    <a:ea typeface="Meiryo UI" panose="020B0604030504040204" pitchFamily="50" charset="-128"/>
                  </a:rPr>
                  <a:t>(1/inch)</a:t>
                </a:r>
              </a:p>
            </p:txBody>
          </p:sp>
          <p:sp>
            <p:nvSpPr>
              <p:cNvPr id="33" name="Rectangle 47">
                <a:extLst>
                  <a:ext uri="{FF2B5EF4-FFF2-40B4-BE49-F238E27FC236}">
                    <a16:creationId xmlns:a16="http://schemas.microsoft.com/office/drawing/2014/main" id="{AC63AA52-A3B7-48C3-8583-550C4052B92B}"/>
                  </a:ext>
                </a:extLst>
              </p:cNvPr>
              <p:cNvSpPr>
                <a:spLocks noChangeArrowheads="1"/>
              </p:cNvSpPr>
              <p:nvPr/>
            </p:nvSpPr>
            <p:spPr bwMode="auto">
              <a:xfrm>
                <a:off x="1157" y="2098"/>
                <a:ext cx="88"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a:t>
                </a:r>
              </a:p>
            </p:txBody>
          </p:sp>
          <p:sp>
            <p:nvSpPr>
              <p:cNvPr id="34" name="Rectangle 48">
                <a:extLst>
                  <a:ext uri="{FF2B5EF4-FFF2-40B4-BE49-F238E27FC236}">
                    <a16:creationId xmlns:a16="http://schemas.microsoft.com/office/drawing/2014/main" id="{B4F62842-0811-40D6-86A3-760CCF586893}"/>
                  </a:ext>
                </a:extLst>
              </p:cNvPr>
              <p:cNvSpPr>
                <a:spLocks noChangeArrowheads="1"/>
              </p:cNvSpPr>
              <p:nvPr/>
            </p:nvSpPr>
            <p:spPr bwMode="auto">
              <a:xfrm>
                <a:off x="204" y="2098"/>
                <a:ext cx="206"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P = 0</a:t>
                </a:r>
              </a:p>
            </p:txBody>
          </p:sp>
        </p:grpSp>
      </p:grpSp>
      <p:pic>
        <p:nvPicPr>
          <p:cNvPr id="35" name="図 34">
            <a:extLst>
              <a:ext uri="{FF2B5EF4-FFF2-40B4-BE49-F238E27FC236}">
                <a16:creationId xmlns:a16="http://schemas.microsoft.com/office/drawing/2014/main" id="{1B18D9DD-9EFB-4EA4-AD2F-F82CFA3223C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194017" y="1556146"/>
            <a:ext cx="1998222" cy="1026115"/>
          </a:xfrm>
          <a:prstGeom prst="rect">
            <a:avLst/>
          </a:prstGeom>
        </p:spPr>
      </p:pic>
      <p:grpSp>
        <p:nvGrpSpPr>
          <p:cNvPr id="2" name="グループ化 1">
            <a:extLst>
              <a:ext uri="{FF2B5EF4-FFF2-40B4-BE49-F238E27FC236}">
                <a16:creationId xmlns:a16="http://schemas.microsoft.com/office/drawing/2014/main" id="{55ACBB60-3514-48EC-8919-592BF5A811ED}"/>
              </a:ext>
            </a:extLst>
          </p:cNvPr>
          <p:cNvGrpSpPr/>
          <p:nvPr/>
        </p:nvGrpSpPr>
        <p:grpSpPr>
          <a:xfrm>
            <a:off x="3142519" y="3730524"/>
            <a:ext cx="532031" cy="244735"/>
            <a:chOff x="3068647" y="3705709"/>
            <a:chExt cx="532031" cy="244735"/>
          </a:xfrm>
        </p:grpSpPr>
        <p:cxnSp>
          <p:nvCxnSpPr>
            <p:cNvPr id="37" name="直線コネクタ 36">
              <a:extLst>
                <a:ext uri="{FF2B5EF4-FFF2-40B4-BE49-F238E27FC236}">
                  <a16:creationId xmlns:a16="http://schemas.microsoft.com/office/drawing/2014/main" id="{BCD74BA3-C702-47A2-A827-5293A1D55794}"/>
                </a:ext>
              </a:extLst>
            </p:cNvPr>
            <p:cNvCxnSpPr/>
            <p:nvPr/>
          </p:nvCxnSpPr>
          <p:spPr>
            <a:xfrm>
              <a:off x="3068647" y="3828076"/>
              <a:ext cx="5320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F53DF013-DE7B-41BC-82C6-79019D73267F}"/>
                </a:ext>
              </a:extLst>
            </p:cNvPr>
            <p:cNvSpPr/>
            <p:nvPr/>
          </p:nvSpPr>
          <p:spPr>
            <a:xfrm>
              <a:off x="3120151" y="3705709"/>
              <a:ext cx="433023" cy="113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en-US" altLang="ja-JP" sz="900" dirty="0">
                  <a:ln w="0"/>
                  <a:solidFill>
                    <a:schemeClr val="tx1"/>
                  </a:solidFill>
                  <a:latin typeface="Arial monospaced for SAP" panose="020B0609020202030204" pitchFamily="49" charset="0"/>
                  <a:ea typeface="Meiryo UI" panose="020B0604030504040204" pitchFamily="50" charset="-128"/>
                </a:rPr>
                <a:t>pi </a:t>
              </a:r>
              <a:r>
                <a:rPr kumimoji="1" lang="ja-JP" altLang="en-US" sz="900" dirty="0" err="1">
                  <a:ln w="0"/>
                  <a:solidFill>
                    <a:schemeClr val="tx1"/>
                  </a:solidFill>
                  <a:latin typeface="Arial monospaced for SAP" panose="020B0609020202030204" pitchFamily="49" charset="0"/>
                  <a:ea typeface="Meiryo UI" panose="020B0604030504040204" pitchFamily="50" charset="-128"/>
                </a:rPr>
                <a:t>m</a:t>
              </a:r>
              <a:endParaRPr kumimoji="1" lang="en-US" altLang="ja-JP" sz="900" dirty="0">
                <a:ln w="0"/>
                <a:solidFill>
                  <a:schemeClr val="tx1"/>
                </a:solidFill>
                <a:latin typeface="Arial monospaced for SAP" panose="020B0609020202030204" pitchFamily="49" charset="0"/>
                <a:ea typeface="Meiryo UI" panose="020B0604030504040204" pitchFamily="50" charset="-128"/>
              </a:endParaRPr>
            </a:p>
          </p:txBody>
        </p:sp>
        <p:sp>
          <p:nvSpPr>
            <p:cNvPr id="39" name="正方形/長方形 38">
              <a:extLst>
                <a:ext uri="{FF2B5EF4-FFF2-40B4-BE49-F238E27FC236}">
                  <a16:creationId xmlns:a16="http://schemas.microsoft.com/office/drawing/2014/main" id="{B4E56B92-D510-45C5-91B7-34250253656C}"/>
                </a:ext>
              </a:extLst>
            </p:cNvPr>
            <p:cNvSpPr/>
            <p:nvPr/>
          </p:nvSpPr>
          <p:spPr>
            <a:xfrm>
              <a:off x="3118151" y="3836598"/>
              <a:ext cx="433023" cy="113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en-US" altLang="ja-JP" sz="825" dirty="0">
                  <a:ln w="0"/>
                  <a:solidFill>
                    <a:schemeClr val="tx1"/>
                  </a:solidFill>
                  <a:latin typeface="Meiryo UI" panose="020B0604030504040204" pitchFamily="50" charset="-128"/>
                  <a:ea typeface="Meiryo UI" panose="020B0604030504040204" pitchFamily="50" charset="-128"/>
                </a:rPr>
                <a:t>2</a:t>
              </a:r>
            </a:p>
          </p:txBody>
        </p:sp>
      </p:grpSp>
      <p:graphicFrame>
        <p:nvGraphicFramePr>
          <p:cNvPr id="40" name="表 39">
            <a:extLst>
              <a:ext uri="{FF2B5EF4-FFF2-40B4-BE49-F238E27FC236}">
                <a16:creationId xmlns:a16="http://schemas.microsoft.com/office/drawing/2014/main" id="{19C171A2-F1E7-4A21-94DE-DBB8B1E0AC55}"/>
              </a:ext>
            </a:extLst>
          </p:cNvPr>
          <p:cNvGraphicFramePr>
            <a:graphicFrameLocks noGrp="1"/>
          </p:cNvGraphicFramePr>
          <p:nvPr>
            <p:extLst>
              <p:ext uri="{D42A27DB-BD31-4B8C-83A1-F6EECF244321}">
                <p14:modId xmlns:p14="http://schemas.microsoft.com/office/powerpoint/2010/main" val="989958772"/>
              </p:ext>
            </p:extLst>
          </p:nvPr>
        </p:nvGraphicFramePr>
        <p:xfrm>
          <a:off x="5417459" y="500082"/>
          <a:ext cx="3694909" cy="2122938"/>
        </p:xfrm>
        <a:graphic>
          <a:graphicData uri="http://schemas.openxmlformats.org/drawingml/2006/table">
            <a:tbl>
              <a:tblPr firstRow="1" bandRow="1">
                <a:tableStyleId>{5C22544A-7EE6-4342-B048-85BDC9FD1C3A}</a:tableStyleId>
              </a:tblPr>
              <a:tblGrid>
                <a:gridCol w="3694909">
                  <a:extLst>
                    <a:ext uri="{9D8B030D-6E8A-4147-A177-3AD203B41FA5}">
                      <a16:colId xmlns:a16="http://schemas.microsoft.com/office/drawing/2014/main" val="2635608565"/>
                    </a:ext>
                  </a:extLst>
                </a:gridCol>
              </a:tblGrid>
              <a:tr h="630326">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Gear diameter </a:t>
                      </a:r>
                      <a:r>
                        <a:rPr kumimoji="1" lang="en-US" altLang="ja-JP" sz="800" b="0" dirty="0">
                          <a:solidFill>
                            <a:schemeClr val="tx1"/>
                          </a:solidFill>
                          <a:latin typeface="Meiryo UI" panose="020B0604030504040204" pitchFamily="50" charset="-128"/>
                          <a:ea typeface="Meiryo UI" panose="020B0604030504040204" pitchFamily="50" charset="-128"/>
                        </a:rPr>
                        <a:t>(</a:t>
                      </a:r>
                      <a:r>
                        <a:rPr kumimoji="1" lang="ja-JP" altLang="en-US" sz="800" b="0" dirty="0">
                          <a:solidFill>
                            <a:schemeClr val="tx1"/>
                          </a:solidFill>
                          <a:latin typeface="Meiryo UI" panose="020B0604030504040204" pitchFamily="50" charset="-128"/>
                          <a:ea typeface="Meiryo UI" panose="020B0604030504040204" pitchFamily="50" charset="-128"/>
                        </a:rPr>
                        <a:t>size)</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The size of the gear is based on the reference circle diameter (d).</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The pitch, tooth thickness, tooth length, tooth end length, and tooth base length are determined based on the reference circle.</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Reference circle diameter </a:t>
                      </a:r>
                      <a:r>
                        <a:rPr kumimoji="1" lang="en-US" altLang="ja-JP" sz="800" b="0" dirty="0">
                          <a:solidFill>
                            <a:schemeClr val="tx1"/>
                          </a:solidFill>
                          <a:latin typeface="Meiryo UI" panose="020B0604030504040204" pitchFamily="50" charset="-128"/>
                          <a:ea typeface="Meiryo UI" panose="020B0604030504040204" pitchFamily="50" charset="-128"/>
                        </a:rPr>
                        <a:t>(d)</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9258100"/>
                  </a:ext>
                </a:extLst>
              </a:tr>
              <a:tr h="1444758">
                <a:tc>
                  <a:txBody>
                    <a:bodyPr/>
                    <a:lstStyle/>
                    <a:p>
                      <a:r>
                        <a:rPr kumimoji="1" lang="en-US" altLang="ja-JP" sz="800" b="0" dirty="0" err="1">
                          <a:solidFill>
                            <a:schemeClr val="tx1"/>
                          </a:solidFill>
                          <a:latin typeface="Meiryo UI" panose="020B0604030504040204" pitchFamily="50" charset="-128"/>
                          <a:ea typeface="Meiryo UI" panose="020B0604030504040204" pitchFamily="50" charset="-128"/>
                        </a:rPr>
                        <a:t>d=zm</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Diameter of tooth tip circle (</a:t>
                      </a:r>
                      <a:r>
                        <a:rPr kumimoji="1" lang="en-US" altLang="ja-JP" sz="800" b="0" dirty="0">
                          <a:solidFill>
                            <a:schemeClr val="tx1"/>
                          </a:solidFill>
                          <a:latin typeface="Meiryo UI" panose="020B0604030504040204" pitchFamily="50" charset="-128"/>
                          <a:ea typeface="Meiryo UI" panose="020B0604030504040204" pitchFamily="50" charset="-128"/>
                        </a:rPr>
                        <a:t>da</a:t>
                      </a:r>
                      <a:r>
                        <a:rPr kumimoji="1" lang="ja-JP" altLang="en-US" sz="800" b="0" dirty="0">
                          <a:solidFill>
                            <a:schemeClr val="tx1"/>
                          </a:solidFill>
                          <a:latin typeface="Meiryo UI" panose="020B0604030504040204" pitchFamily="50" charset="-128"/>
                          <a:ea typeface="Meiryo UI" panose="020B0604030504040204" pitchFamily="50" charset="-128"/>
                        </a:rPr>
                        <a:t>)</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da=d+2m</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Tooth base circle </a:t>
                      </a:r>
                      <a:r>
                        <a:rPr kumimoji="1" lang="en-US" altLang="ja-JP" sz="800" b="0" dirty="0">
                          <a:solidFill>
                            <a:schemeClr val="tx1"/>
                          </a:solidFill>
                          <a:latin typeface="Meiryo UI" panose="020B0604030504040204" pitchFamily="50" charset="-128"/>
                          <a:ea typeface="Meiryo UI" panose="020B0604030504040204" pitchFamily="50" charset="-128"/>
                        </a:rPr>
                        <a:t>diameter（df)</a:t>
                      </a:r>
                    </a:p>
                    <a:p>
                      <a:r>
                        <a:rPr kumimoji="1" lang="en-US" altLang="ja-JP" sz="800" b="0" dirty="0">
                          <a:solidFill>
                            <a:schemeClr val="tx1"/>
                          </a:solidFill>
                          <a:latin typeface="Meiryo UI" panose="020B0604030504040204" pitchFamily="50" charset="-128"/>
                          <a:ea typeface="Meiryo UI" panose="020B0604030504040204" pitchFamily="50" charset="-128"/>
                        </a:rPr>
                        <a:t>df=d-2.5m</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5133447"/>
                  </a:ext>
                </a:extLst>
              </a:tr>
            </a:tbl>
          </a:graphicData>
        </a:graphic>
      </p:graphicFrame>
      <p:pic>
        <p:nvPicPr>
          <p:cNvPr id="41" name="図 40">
            <a:extLst>
              <a:ext uri="{FF2B5EF4-FFF2-40B4-BE49-F238E27FC236}">
                <a16:creationId xmlns:a16="http://schemas.microsoft.com/office/drawing/2014/main" id="{ED0D4CB7-9737-41AB-8A3D-2DDF334CEE4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45250" y="867865"/>
            <a:ext cx="1961558" cy="1664352"/>
          </a:xfrm>
          <a:prstGeom prst="rect">
            <a:avLst/>
          </a:prstGeom>
        </p:spPr>
      </p:pic>
      <p:graphicFrame>
        <p:nvGraphicFramePr>
          <p:cNvPr id="42" name="表 41">
            <a:extLst>
              <a:ext uri="{FF2B5EF4-FFF2-40B4-BE49-F238E27FC236}">
                <a16:creationId xmlns:a16="http://schemas.microsoft.com/office/drawing/2014/main" id="{2F364B4E-5A4B-4530-B20B-6C24FF844082}"/>
              </a:ext>
            </a:extLst>
          </p:cNvPr>
          <p:cNvGraphicFramePr>
            <a:graphicFrameLocks noGrp="1"/>
          </p:cNvGraphicFramePr>
          <p:nvPr>
            <p:extLst>
              <p:ext uri="{D42A27DB-BD31-4B8C-83A1-F6EECF244321}">
                <p14:modId xmlns:p14="http://schemas.microsoft.com/office/powerpoint/2010/main" val="3190821584"/>
              </p:ext>
            </p:extLst>
          </p:nvPr>
        </p:nvGraphicFramePr>
        <p:xfrm>
          <a:off x="5406985" y="2509401"/>
          <a:ext cx="3715856" cy="2346343"/>
        </p:xfrm>
        <a:graphic>
          <a:graphicData uri="http://schemas.openxmlformats.org/drawingml/2006/table">
            <a:tbl>
              <a:tblPr firstRow="1" bandRow="1">
                <a:tableStyleId>{5C22544A-7EE6-4342-B048-85BDC9FD1C3A}</a:tableStyleId>
              </a:tblPr>
              <a:tblGrid>
                <a:gridCol w="3715856">
                  <a:extLst>
                    <a:ext uri="{9D8B030D-6E8A-4147-A177-3AD203B41FA5}">
                      <a16:colId xmlns:a16="http://schemas.microsoft.com/office/drawing/2014/main" val="2635608565"/>
                    </a:ext>
                  </a:extLst>
                </a:gridCol>
              </a:tblGrid>
              <a:tr h="886126">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Center distance and backlash</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When a pair of gears mesh so that their reference circles are tangent, the center distance is half the diameter of the two reference circles.</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Center distance </a:t>
                      </a:r>
                      <a:r>
                        <a:rPr kumimoji="1" lang="en-US" altLang="ja-JP" sz="800" b="0" dirty="0">
                          <a:solidFill>
                            <a:schemeClr val="tx1"/>
                          </a:solidFill>
                          <a:latin typeface="Meiryo UI" panose="020B0604030504040204" pitchFamily="50" charset="-128"/>
                          <a:ea typeface="Meiryo UI" panose="020B0604030504040204" pitchFamily="50" charset="-128"/>
                        </a:rPr>
                        <a:t>(a)</a:t>
                      </a: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en-US" altLang="ja-JP" sz="800" b="0" dirty="0">
                          <a:solidFill>
                            <a:schemeClr val="tx1"/>
                          </a:solidFill>
                          <a:latin typeface="Meiryo UI" panose="020B0604030504040204" pitchFamily="50" charset="-128"/>
                          <a:ea typeface="Meiryo UI" panose="020B0604030504040204" pitchFamily="50" charset="-128"/>
                        </a:rPr>
                        <a:t>a=</a:t>
                      </a:r>
                    </a:p>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9258100"/>
                  </a:ext>
                </a:extLst>
              </a:tr>
              <a:tr h="1302403">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Backlash (play between tooth surfaces) is important for smooth meshing of gears.</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Backlash refers to the play between the tooth flanks of a pair of gears when they are meshed.</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There is also a gap (play) in the tooth length direction between gear pairs. This is </a:t>
                      </a:r>
                      <a:r>
                        <a:rPr kumimoji="1" lang="ja-JP" altLang="en-US" sz="800" b="0" dirty="0">
                          <a:solidFill>
                            <a:schemeClr val="tx1"/>
                          </a:solidFill>
                          <a:latin typeface="Meiryo UI" panose="020B0604030504040204" pitchFamily="50" charset="-128"/>
                          <a:ea typeface="Meiryo UI" panose="020B0604030504040204" pitchFamily="50" charset="-128"/>
                        </a:rPr>
                        <a:t>called the </a:t>
                      </a:r>
                      <a:r>
                        <a:rPr kumimoji="1" lang="ja-JP" altLang="en-US" sz="800" b="0" dirty="0" err="1">
                          <a:solidFill>
                            <a:schemeClr val="tx1"/>
                          </a:solidFill>
                          <a:latin typeface="Meiryo UI" panose="020B0604030504040204" pitchFamily="50" charset="-128"/>
                          <a:ea typeface="Meiryo UI" panose="020B0604030504040204" pitchFamily="50" charset="-128"/>
                        </a:rPr>
                        <a:t>clearance.</a:t>
                      </a:r>
                      <a:r>
                        <a:rPr kumimoji="1" lang="ja-JP" altLang="en-US" sz="800" b="0" dirty="0">
                          <a:solidFill>
                            <a:schemeClr val="tx1"/>
                          </a:solidFill>
                          <a:latin typeface="Meiryo UI" panose="020B0604030504040204" pitchFamily="50" charset="-128"/>
                          <a:ea typeface="Meiryo UI" panose="020B0604030504040204" pitchFamily="50" charset="-128"/>
                        </a:rPr>
                        <a:t> The clearance (c) is the difference between the length of the tooth root of the gear and the length of the tooth end of the mating gear.</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apex </a:t>
                      </a:r>
                      <a:r>
                        <a:rPr kumimoji="1" lang="ja-JP" altLang="en-US" sz="800" b="0" dirty="0" err="1">
                          <a:solidFill>
                            <a:schemeClr val="tx1"/>
                          </a:solidFill>
                          <a:latin typeface="Meiryo UI" panose="020B0604030504040204" pitchFamily="50" charset="-128"/>
                          <a:ea typeface="Meiryo UI" panose="020B0604030504040204" pitchFamily="50" charset="-128"/>
                        </a:rPr>
                        <a:t>attack </a:t>
                      </a:r>
                      <a:r>
                        <a:rPr kumimoji="1" lang="ja-JP" altLang="en-US" sz="800" b="0" dirty="0">
                          <a:solidFill>
                            <a:schemeClr val="tx1"/>
                          </a:solidFill>
                          <a:latin typeface="Meiryo UI" panose="020B0604030504040204" pitchFamily="50" charset="-128"/>
                          <a:ea typeface="Meiryo UI" panose="020B0604030504040204" pitchFamily="50" charset="-128"/>
                        </a:rPr>
                        <a:t>(c)</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en-US" altLang="ja-JP" sz="800" b="0" dirty="0">
                          <a:solidFill>
                            <a:schemeClr val="tx1"/>
                          </a:solidFill>
                          <a:latin typeface="Meiryo UI" panose="020B0604030504040204" pitchFamily="50" charset="-128"/>
                          <a:ea typeface="Meiryo UI" panose="020B0604030504040204" pitchFamily="50" charset="-128"/>
                        </a:rPr>
                        <a:t>c=1.25m-1.00m=0.25m</a:t>
                      </a:r>
                    </a:p>
                    <a:p>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5133447"/>
                  </a:ext>
                </a:extLst>
              </a:tr>
            </a:tbl>
          </a:graphicData>
        </a:graphic>
      </p:graphicFrame>
      <p:grpSp>
        <p:nvGrpSpPr>
          <p:cNvPr id="43" name="グループ化 42">
            <a:extLst>
              <a:ext uri="{FF2B5EF4-FFF2-40B4-BE49-F238E27FC236}">
                <a16:creationId xmlns:a16="http://schemas.microsoft.com/office/drawing/2014/main" id="{01ED0002-F8E4-45DC-84E0-2186CA2D5320}"/>
              </a:ext>
            </a:extLst>
          </p:cNvPr>
          <p:cNvGrpSpPr/>
          <p:nvPr/>
        </p:nvGrpSpPr>
        <p:grpSpPr>
          <a:xfrm>
            <a:off x="5793610" y="3231806"/>
            <a:ext cx="671413" cy="247364"/>
            <a:chOff x="4325602" y="4428269"/>
            <a:chExt cx="1153926" cy="445007"/>
          </a:xfrm>
        </p:grpSpPr>
        <p:cxnSp>
          <p:nvCxnSpPr>
            <p:cNvPr id="44" name="直線コネクタ 43">
              <a:extLst>
                <a:ext uri="{FF2B5EF4-FFF2-40B4-BE49-F238E27FC236}">
                  <a16:creationId xmlns:a16="http://schemas.microsoft.com/office/drawing/2014/main" id="{0D26D242-9694-4B8B-9365-C9F18F0E0AD1}"/>
                </a:ext>
              </a:extLst>
            </p:cNvPr>
            <p:cNvCxnSpPr/>
            <p:nvPr/>
          </p:nvCxnSpPr>
          <p:spPr>
            <a:xfrm>
              <a:off x="4501345" y="4653136"/>
              <a:ext cx="9143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id="{04CECE53-2799-4388-8A6F-FA2D3E57E574}"/>
                </a:ext>
              </a:extLst>
            </p:cNvPr>
            <p:cNvSpPr/>
            <p:nvPr/>
          </p:nvSpPr>
          <p:spPr>
            <a:xfrm>
              <a:off x="4325602" y="4428269"/>
              <a:ext cx="1153926" cy="2048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en-US" altLang="ja-JP" sz="900" dirty="0">
                  <a:ln w="0"/>
                  <a:solidFill>
                    <a:schemeClr val="tx1"/>
                  </a:solidFill>
                  <a:latin typeface="Meiryo UI" panose="020B0604030504040204" pitchFamily="50" charset="-128"/>
                  <a:ea typeface="Meiryo UI" panose="020B0604030504040204" pitchFamily="50" charset="-128"/>
                </a:rPr>
                <a:t>(d1+d2)</a:t>
              </a:r>
            </a:p>
          </p:txBody>
        </p:sp>
        <p:sp>
          <p:nvSpPr>
            <p:cNvPr id="46" name="正方形/長方形 45">
              <a:extLst>
                <a:ext uri="{FF2B5EF4-FFF2-40B4-BE49-F238E27FC236}">
                  <a16:creationId xmlns:a16="http://schemas.microsoft.com/office/drawing/2014/main" id="{EA220D13-B04C-4C8A-ABFC-8443055472A7}"/>
                </a:ext>
              </a:extLst>
            </p:cNvPr>
            <p:cNvSpPr/>
            <p:nvPr/>
          </p:nvSpPr>
          <p:spPr>
            <a:xfrm>
              <a:off x="4586425" y="4668467"/>
              <a:ext cx="744216" cy="2048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en-US" altLang="ja-JP" sz="825" dirty="0">
                  <a:ln w="0"/>
                  <a:solidFill>
                    <a:schemeClr val="tx1"/>
                  </a:solidFill>
                  <a:latin typeface="Meiryo UI" panose="020B0604030504040204" pitchFamily="50" charset="-128"/>
                  <a:ea typeface="Meiryo UI" panose="020B0604030504040204" pitchFamily="50" charset="-128"/>
                </a:rPr>
                <a:t>2</a:t>
              </a:r>
            </a:p>
          </p:txBody>
        </p:sp>
      </p:grpSp>
      <p:pic>
        <p:nvPicPr>
          <p:cNvPr id="47" name="図 46">
            <a:extLst>
              <a:ext uri="{FF2B5EF4-FFF2-40B4-BE49-F238E27FC236}">
                <a16:creationId xmlns:a16="http://schemas.microsoft.com/office/drawing/2014/main" id="{1FB81637-AB7B-485A-BE43-ED52725E264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56514" y="2796928"/>
            <a:ext cx="1353798" cy="668873"/>
          </a:xfrm>
          <a:prstGeom prst="rect">
            <a:avLst/>
          </a:prstGeom>
        </p:spPr>
      </p:pic>
      <p:pic>
        <p:nvPicPr>
          <p:cNvPr id="48" name="図 47">
            <a:extLst>
              <a:ext uri="{FF2B5EF4-FFF2-40B4-BE49-F238E27FC236}">
                <a16:creationId xmlns:a16="http://schemas.microsoft.com/office/drawing/2014/main" id="{DA0B2EDD-28D6-4929-9BF3-CBE1B153DAAA}"/>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239486" y="4086029"/>
            <a:ext cx="1845331" cy="885350"/>
          </a:xfrm>
          <a:prstGeom prst="rect">
            <a:avLst/>
          </a:prstGeom>
        </p:spPr>
      </p:pic>
    </p:spTree>
    <p:extLst>
      <p:ext uri="{BB962C8B-B14F-4D97-AF65-F5344CB8AC3E}">
        <p14:creationId xmlns:p14="http://schemas.microsoft.com/office/powerpoint/2010/main" val="2782110323"/>
      </p:ext>
    </p:extLst>
  </p:cSld>
  <p:clrMapOvr>
    <a:masterClrMapping/>
  </p:clrMapOvr>
</p:sld>
</file>

<file path=ppt/slides/slide8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135180" y="194280"/>
            <a:ext cx="6821170" cy="225379"/>
          </a:xfrm>
        </p:spPr>
        <p:txBody>
          <a:bodyPr/>
          <a:lstStyle/>
          <a:p>
            <a:r>
              <a:rPr kumimoji="1" lang="ja-JP" altLang="en-US" dirty="0"/>
              <a:t>Precision of gears</a:t>
            </a:r>
          </a:p>
        </p:txBody>
      </p:sp>
      <p:sp>
        <p:nvSpPr>
          <p:cNvPr id="4" name="スライド番号プレースホルダー 3"/>
          <p:cNvSpPr>
            <a:spLocks noGrp="1"/>
          </p:cNvSpPr>
          <p:nvPr>
            <p:ph type="sldNum" sz="quarter" idx="12"/>
          </p:nvPr>
        </p:nvSpPr>
        <p:spPr>
          <a:xfrm>
            <a:off x="8504194" y="176781"/>
            <a:ext cx="534202" cy="273844"/>
          </a:xfrm>
        </p:spPr>
        <p:txBody>
          <a:bodyPr/>
          <a:lstStyle/>
          <a:p>
            <a:fld id="{A3D2805E-6D50-43BA-8D18-41ECB12575F8}" type="slidenum">
              <a:rPr kumimoji="1" lang="ja-JP" altLang="en-US" smtClean="0"/>
              <a:t>8</a:t>
            </a:fld>
            <a:endParaRPr kumimoji="1" lang="ja-JP" altLang="en-US" dirty="0"/>
          </a:p>
        </p:txBody>
      </p:sp>
      <p:pic>
        <p:nvPicPr>
          <p:cNvPr id="8" name="図 7">
            <a:extLst>
              <a:ext uri="{FF2B5EF4-FFF2-40B4-BE49-F238E27FC236}">
                <a16:creationId xmlns:a16="http://schemas.microsoft.com/office/drawing/2014/main" id="{2542257C-DA9A-432F-9532-7E63665F00B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31569" y="2245969"/>
            <a:ext cx="878435" cy="1032890"/>
          </a:xfrm>
          <a:prstGeom prst="rect">
            <a:avLst/>
          </a:prstGeom>
        </p:spPr>
      </p:pic>
      <p:graphicFrame>
        <p:nvGraphicFramePr>
          <p:cNvPr id="11" name="表 10">
            <a:extLst>
              <a:ext uri="{FF2B5EF4-FFF2-40B4-BE49-F238E27FC236}">
                <a16:creationId xmlns:a16="http://schemas.microsoft.com/office/drawing/2014/main" id="{F31BEC3C-B301-4412-9D2E-613741B6F453}"/>
              </a:ext>
            </a:extLst>
          </p:cNvPr>
          <p:cNvGraphicFramePr>
            <a:graphicFrameLocks noGrp="1"/>
          </p:cNvGraphicFramePr>
          <p:nvPr>
            <p:extLst>
              <p:ext uri="{D42A27DB-BD31-4B8C-83A1-F6EECF244321}">
                <p14:modId xmlns:p14="http://schemas.microsoft.com/office/powerpoint/2010/main" val="2211848442"/>
              </p:ext>
            </p:extLst>
          </p:nvPr>
        </p:nvGraphicFramePr>
        <p:xfrm>
          <a:off x="50521" y="526427"/>
          <a:ext cx="3861000" cy="1485900"/>
        </p:xfrm>
        <a:graphic>
          <a:graphicData uri="http://schemas.openxmlformats.org/drawingml/2006/table">
            <a:tbl>
              <a:tblPr firstRow="1" bandRow="1">
                <a:tableStyleId>{5C22544A-7EE6-4342-B048-85BDC9FD1C3A}</a:tableStyleId>
              </a:tblPr>
              <a:tblGrid>
                <a:gridCol w="2619000">
                  <a:extLst>
                    <a:ext uri="{9D8B030D-6E8A-4147-A177-3AD203B41FA5}">
                      <a16:colId xmlns:a16="http://schemas.microsoft.com/office/drawing/2014/main" val="2807613632"/>
                    </a:ext>
                  </a:extLst>
                </a:gridCol>
                <a:gridCol w="297000">
                  <a:extLst>
                    <a:ext uri="{9D8B030D-6E8A-4147-A177-3AD203B41FA5}">
                      <a16:colId xmlns:a16="http://schemas.microsoft.com/office/drawing/2014/main" val="1863020424"/>
                    </a:ext>
                  </a:extLst>
                </a:gridCol>
                <a:gridCol w="945000">
                  <a:extLst>
                    <a:ext uri="{9D8B030D-6E8A-4147-A177-3AD203B41FA5}">
                      <a16:colId xmlns:a16="http://schemas.microsoft.com/office/drawing/2014/main" val="888932565"/>
                    </a:ext>
                  </a:extLst>
                </a:gridCol>
              </a:tblGrid>
              <a:tr h="251460">
                <a:tc gridSpan="3">
                  <a:txBody>
                    <a:bodyPr/>
                    <a:lstStyle/>
                    <a:p>
                      <a:r>
                        <a:rPr kumimoji="1" lang="ja-JP" altLang="en-US" sz="1200" b="0" dirty="0">
                          <a:solidFill>
                            <a:schemeClr val="tx1"/>
                          </a:solidFill>
                          <a:latin typeface="Meiryo UI" panose="020B0604030504040204" pitchFamily="50" charset="-128"/>
                          <a:ea typeface="Meiryo UI" panose="020B0604030504040204" pitchFamily="50" charset="-128"/>
                        </a:rPr>
                        <a:t>High-precision gears are gears with minimal shape error.</a:t>
                      </a:r>
                    </a:p>
                  </a:txBody>
                  <a:tcPr marL="68580" marR="68580" marT="34290" marB="3429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852146332"/>
                  </a:ext>
                </a:extLst>
              </a:tr>
              <a:tr h="205740">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Involute tooth profile accuracy</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rPr>
                        <a:t>arrow (mark or symbol)</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Tooth Profile Accuracy</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0503486"/>
                  </a:ext>
                </a:extLst>
              </a:tr>
              <a:tr h="205740">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Accuracy of </a:t>
                      </a:r>
                      <a:r>
                        <a:rPr kumimoji="1" lang="ja-JP" altLang="en-US" sz="900" dirty="0">
                          <a:solidFill>
                            <a:schemeClr val="tx1"/>
                          </a:solidFill>
                          <a:latin typeface="Meiryo UI" panose="020B0604030504040204" pitchFamily="50" charset="-128"/>
                          <a:ea typeface="Meiryo UI" panose="020B0604030504040204" pitchFamily="50" charset="-128"/>
                        </a:rPr>
                        <a:t>tooth surface </a:t>
                      </a:r>
                      <a:r>
                        <a:rPr kumimoji="1" lang="ja-JP" altLang="en-US" sz="900" dirty="0" err="1">
                          <a:solidFill>
                            <a:schemeClr val="tx1"/>
                          </a:solidFill>
                          <a:latin typeface="Meiryo UI" panose="020B0604030504040204" pitchFamily="50" charset="-128"/>
                          <a:ea typeface="Meiryo UI" panose="020B0604030504040204" pitchFamily="50" charset="-128"/>
                        </a:rPr>
                        <a:t>dentition</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rPr>
                        <a:t>arrow (mark or symbol)</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tooth </a:t>
                      </a:r>
                      <a:r>
                        <a:rPr kumimoji="1" lang="ja-JP" altLang="en-US" sz="900" dirty="0" err="1">
                          <a:solidFill>
                            <a:schemeClr val="tx1"/>
                          </a:solidFill>
                          <a:latin typeface="Meiryo UI" panose="020B0604030504040204" pitchFamily="50" charset="-128"/>
                          <a:ea typeface="Meiryo UI" panose="020B0604030504040204" pitchFamily="50" charset="-128"/>
                        </a:rPr>
                        <a:t>track </a:t>
                      </a:r>
                      <a:r>
                        <a:rPr kumimoji="1" lang="ja-JP" altLang="en-US" sz="900" dirty="0">
                          <a:solidFill>
                            <a:schemeClr val="tx1"/>
                          </a:solidFill>
                          <a:latin typeface="Meiryo UI" panose="020B0604030504040204" pitchFamily="50" charset="-128"/>
                          <a:ea typeface="Meiryo UI" panose="020B0604030504040204" pitchFamily="50" charset="-128"/>
                        </a:rPr>
                        <a:t>precision</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1911827"/>
                  </a:ext>
                </a:extLst>
              </a:tr>
              <a:tr h="205740">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Accuracy of tooth/groove position</a:t>
                      </a:r>
                    </a:p>
                  </a:txBody>
                  <a:tcPr marL="68580" marR="68580" marT="34290" marB="3429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sz="90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90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7869289"/>
                  </a:ext>
                </a:extLst>
              </a:tr>
              <a:tr h="205740">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Tooth indexing accuracy</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rPr>
                        <a:t>arrow (mark or symbol)</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Single pitch accuracy</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5944096"/>
                  </a:ext>
                </a:extLst>
              </a:tr>
              <a:tr h="205740">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(Pitch accuracy)</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rPr>
                        <a:t>arrow (mark or symbol)</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Cumulative pitch accuracy</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9074151"/>
                  </a:ext>
                </a:extLst>
              </a:tr>
              <a:tr h="205740">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Variation in the radial position of the ball pressed into the tooth groove</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rPr>
                        <a:t>arrow (mark or symbol)</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Runout accuracy of tooth grooves</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5927799"/>
                  </a:ext>
                </a:extLst>
              </a:tr>
            </a:tbl>
          </a:graphicData>
        </a:graphic>
      </p:graphicFrame>
      <p:pic>
        <p:nvPicPr>
          <p:cNvPr id="12" name="図 11">
            <a:extLst>
              <a:ext uri="{FF2B5EF4-FFF2-40B4-BE49-F238E27FC236}">
                <a16:creationId xmlns:a16="http://schemas.microsoft.com/office/drawing/2014/main" id="{A3134FB4-1B48-40D9-84DE-86677E30B44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008257" y="1800675"/>
            <a:ext cx="1950701" cy="939510"/>
          </a:xfrm>
          <a:prstGeom prst="rect">
            <a:avLst/>
          </a:prstGeom>
        </p:spPr>
      </p:pic>
      <p:pic>
        <p:nvPicPr>
          <p:cNvPr id="13" name="図 12">
            <a:extLst>
              <a:ext uri="{FF2B5EF4-FFF2-40B4-BE49-F238E27FC236}">
                <a16:creationId xmlns:a16="http://schemas.microsoft.com/office/drawing/2014/main" id="{C36682A3-494B-412C-9668-D2A87771B065}"/>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643945" y="3465522"/>
            <a:ext cx="2500055" cy="1280437"/>
          </a:xfrm>
          <a:prstGeom prst="rect">
            <a:avLst/>
          </a:prstGeom>
        </p:spPr>
      </p:pic>
      <p:graphicFrame>
        <p:nvGraphicFramePr>
          <p:cNvPr id="14" name="表 13">
            <a:extLst>
              <a:ext uri="{FF2B5EF4-FFF2-40B4-BE49-F238E27FC236}">
                <a16:creationId xmlns:a16="http://schemas.microsoft.com/office/drawing/2014/main" id="{88C62EC1-5E5B-4DD7-96DC-C5DD1840AE3E}"/>
              </a:ext>
            </a:extLst>
          </p:cNvPr>
          <p:cNvGraphicFramePr>
            <a:graphicFrameLocks noGrp="1"/>
          </p:cNvGraphicFramePr>
          <p:nvPr>
            <p:extLst>
              <p:ext uri="{D42A27DB-BD31-4B8C-83A1-F6EECF244321}">
                <p14:modId xmlns:p14="http://schemas.microsoft.com/office/powerpoint/2010/main" val="3051035769"/>
              </p:ext>
            </p:extLst>
          </p:nvPr>
        </p:nvGraphicFramePr>
        <p:xfrm>
          <a:off x="4070396" y="516022"/>
          <a:ext cx="4968000" cy="1363980"/>
        </p:xfrm>
        <a:graphic>
          <a:graphicData uri="http://schemas.openxmlformats.org/drawingml/2006/table">
            <a:tbl>
              <a:tblPr firstRow="1" bandRow="1">
                <a:tableStyleId>{5C22544A-7EE6-4342-B048-85BDC9FD1C3A}</a:tableStyleId>
              </a:tblPr>
              <a:tblGrid>
                <a:gridCol w="2484000">
                  <a:extLst>
                    <a:ext uri="{9D8B030D-6E8A-4147-A177-3AD203B41FA5}">
                      <a16:colId xmlns:a16="http://schemas.microsoft.com/office/drawing/2014/main" val="3462743255"/>
                    </a:ext>
                  </a:extLst>
                </a:gridCol>
                <a:gridCol w="2484000">
                  <a:extLst>
                    <a:ext uri="{9D8B030D-6E8A-4147-A177-3AD203B41FA5}">
                      <a16:colId xmlns:a16="http://schemas.microsoft.com/office/drawing/2014/main" val="1567103033"/>
                    </a:ext>
                  </a:extLst>
                </a:gridCol>
              </a:tblGrid>
              <a:tr h="188595">
                <a:tc gridSpan="2">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Pitch error</a:t>
                      </a:r>
                    </a:p>
                  </a:txBody>
                  <a:tcPr marL="68580" marR="68580" marT="34290" marB="34290">
                    <a:noFill/>
                  </a:tcPr>
                </a:tc>
                <a:tc hMerge="1">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43165711"/>
                  </a:ext>
                </a:extLst>
              </a:tr>
              <a:tr h="188595">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Measure the pitch on the measurement circumference centered on the gear axis.</a:t>
                      </a:r>
                    </a:p>
                  </a:txBody>
                  <a:tcPr marL="68580" marR="68580" marT="34290" marB="34290">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oFill/>
                  </a:tcPr>
                </a:tc>
                <a:extLst>
                  <a:ext uri="{0D108BD9-81ED-4DB2-BD59-A6C34878D82A}">
                    <a16:rowId xmlns:a16="http://schemas.microsoft.com/office/drawing/2014/main" val="2427918690"/>
                  </a:ext>
                </a:extLst>
              </a:tr>
              <a:tr h="188595">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a) </a:t>
                      </a:r>
                      <a:r>
                        <a:rPr kumimoji="1" lang="ja-JP" altLang="en-US" sz="800" b="0" dirty="0">
                          <a:solidFill>
                            <a:schemeClr val="tx1"/>
                          </a:solidFill>
                          <a:latin typeface="Meiryo UI" panose="020B0604030504040204" pitchFamily="50" charset="-128"/>
                          <a:ea typeface="Meiryo UI" panose="020B0604030504040204" pitchFamily="50" charset="-128"/>
                        </a:rPr>
                        <a:t>Single pitch error (</a:t>
                      </a:r>
                      <a:r>
                        <a:rPr kumimoji="1" lang="en-US" altLang="ja-JP" sz="800" b="0" dirty="0" err="1">
                          <a:solidFill>
                            <a:schemeClr val="tx1"/>
                          </a:solidFill>
                          <a:latin typeface="Meiryo UI" panose="020B0604030504040204" pitchFamily="50" charset="-128"/>
                          <a:ea typeface="Meiryo UI" panose="020B0604030504040204" pitchFamily="50" charset="-128"/>
                        </a:rPr>
                        <a:t>fpt</a:t>
                      </a:r>
                      <a:r>
                        <a:rPr kumimoji="1" lang="ja-JP" altLang="en-US" sz="800" b="0" dirty="0">
                          <a:solidFill>
                            <a:schemeClr val="tx1"/>
                          </a:solidFill>
                          <a:latin typeface="Meiryo UI" panose="020B0604030504040204" pitchFamily="50" charset="-128"/>
                          <a:ea typeface="Meiryo UI" panose="020B0604030504040204" pitchFamily="50" charset="-128"/>
                        </a:rPr>
                        <a:t>)</a:t>
                      </a:r>
                    </a:p>
                  </a:txBody>
                  <a:tcPr marL="68580" marR="68580" marT="34290" marB="34290">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oFill/>
                  </a:tcPr>
                </a:tc>
                <a:extLst>
                  <a:ext uri="{0D108BD9-81ED-4DB2-BD59-A6C34878D82A}">
                    <a16:rowId xmlns:a16="http://schemas.microsoft.com/office/drawing/2014/main" val="157294924"/>
                  </a:ext>
                </a:extLst>
              </a:tr>
              <a:tr h="188595">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Difference between actual pitch and theoretical pitch</a:t>
                      </a:r>
                    </a:p>
                  </a:txBody>
                  <a:tcPr marL="68580" marR="68580" marT="34290" marB="34290">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oFill/>
                  </a:tcPr>
                </a:tc>
                <a:extLst>
                  <a:ext uri="{0D108BD9-81ED-4DB2-BD59-A6C34878D82A}">
                    <a16:rowId xmlns:a16="http://schemas.microsoft.com/office/drawing/2014/main" val="4241778194"/>
                  </a:ext>
                </a:extLst>
              </a:tr>
              <a:tr h="188595">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(b) Cumulative pitch error (</a:t>
                      </a:r>
                      <a:r>
                        <a:rPr kumimoji="1" lang="en-US" altLang="ja-JP" sz="800" b="0" dirty="0">
                          <a:solidFill>
                            <a:schemeClr val="tx1"/>
                          </a:solidFill>
                          <a:latin typeface="Meiryo UI" panose="020B0604030504040204" pitchFamily="50" charset="-128"/>
                          <a:ea typeface="Meiryo UI" panose="020B0604030504040204" pitchFamily="50" charset="-128"/>
                        </a:rPr>
                        <a:t>Fp</a:t>
                      </a:r>
                      <a:r>
                        <a:rPr kumimoji="1" lang="ja-JP" altLang="en-US" sz="800" b="0" dirty="0">
                          <a:solidFill>
                            <a:schemeClr val="tx1"/>
                          </a:solidFill>
                          <a:latin typeface="Meiryo UI" panose="020B0604030504040204" pitchFamily="50" charset="-128"/>
                          <a:ea typeface="Meiryo UI" panose="020B0604030504040204" pitchFamily="50" charset="-128"/>
                        </a:rPr>
                        <a:t>)</a:t>
                      </a:r>
                    </a:p>
                  </a:txBody>
                  <a:tcPr marL="68580" marR="68580" marT="34290" marB="34290">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oFill/>
                  </a:tcPr>
                </a:tc>
                <a:extLst>
                  <a:ext uri="{0D108BD9-81ED-4DB2-BD59-A6C34878D82A}">
                    <a16:rowId xmlns:a16="http://schemas.microsoft.com/office/drawing/2014/main" val="2096565815"/>
                  </a:ext>
                </a:extLst>
              </a:tr>
              <a:tr h="41148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Measure and evaluate the total tooth pitch error. The full amplitude of the cumulative pitch error curve is the cumulative pitch error (for three pieces).</a:t>
                      </a:r>
                    </a:p>
                  </a:txBody>
                  <a:tcPr marL="68580" marR="68580" marT="34290" marB="34290">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oFill/>
                  </a:tcPr>
                </a:tc>
                <a:extLst>
                  <a:ext uri="{0D108BD9-81ED-4DB2-BD59-A6C34878D82A}">
                    <a16:rowId xmlns:a16="http://schemas.microsoft.com/office/drawing/2014/main" val="451884749"/>
                  </a:ext>
                </a:extLst>
              </a:tr>
            </a:tbl>
          </a:graphicData>
        </a:graphic>
      </p:graphicFrame>
      <p:pic>
        <p:nvPicPr>
          <p:cNvPr id="15" name="図 14">
            <a:extLst>
              <a:ext uri="{FF2B5EF4-FFF2-40B4-BE49-F238E27FC236}">
                <a16:creationId xmlns:a16="http://schemas.microsoft.com/office/drawing/2014/main" id="{BCA2B319-9832-4E7B-8603-8C9363352A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956350" y="603959"/>
            <a:ext cx="2002608" cy="1145978"/>
          </a:xfrm>
          <a:prstGeom prst="rect">
            <a:avLst/>
          </a:prstGeom>
        </p:spPr>
      </p:pic>
      <p:graphicFrame>
        <p:nvGraphicFramePr>
          <p:cNvPr id="16" name="表 15">
            <a:extLst>
              <a:ext uri="{FF2B5EF4-FFF2-40B4-BE49-F238E27FC236}">
                <a16:creationId xmlns:a16="http://schemas.microsoft.com/office/drawing/2014/main" id="{3C4AB127-3D75-41C6-BE33-A66A11815FE0}"/>
              </a:ext>
            </a:extLst>
          </p:cNvPr>
          <p:cNvGraphicFramePr>
            <a:graphicFrameLocks noGrp="1"/>
          </p:cNvGraphicFramePr>
          <p:nvPr>
            <p:extLst>
              <p:ext uri="{D42A27DB-BD31-4B8C-83A1-F6EECF244321}">
                <p14:modId xmlns:p14="http://schemas.microsoft.com/office/powerpoint/2010/main" val="1113674868"/>
              </p:ext>
            </p:extLst>
          </p:nvPr>
        </p:nvGraphicFramePr>
        <p:xfrm>
          <a:off x="4107051" y="1884024"/>
          <a:ext cx="2901206" cy="731520"/>
        </p:xfrm>
        <a:graphic>
          <a:graphicData uri="http://schemas.openxmlformats.org/drawingml/2006/table">
            <a:tbl>
              <a:tblPr firstRow="1" bandRow="1">
                <a:tableStyleId>{5C22544A-7EE6-4342-B048-85BDC9FD1C3A}</a:tableStyleId>
              </a:tblPr>
              <a:tblGrid>
                <a:gridCol w="2901206">
                  <a:extLst>
                    <a:ext uri="{9D8B030D-6E8A-4147-A177-3AD203B41FA5}">
                      <a16:colId xmlns:a16="http://schemas.microsoft.com/office/drawing/2014/main" val="3462743255"/>
                    </a:ext>
                  </a:extLst>
                </a:gridCol>
              </a:tblGrid>
              <a:tr h="188595">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Tooth groove runout (</a:t>
                      </a:r>
                      <a:r>
                        <a:rPr kumimoji="1" lang="en-US" altLang="ja-JP" sz="800" b="0" dirty="0">
                          <a:solidFill>
                            <a:schemeClr val="tx1"/>
                          </a:solidFill>
                          <a:latin typeface="Meiryo UI" panose="020B0604030504040204" pitchFamily="50" charset="-128"/>
                          <a:ea typeface="Meiryo UI" panose="020B0604030504040204" pitchFamily="50" charset="-128"/>
                        </a:rPr>
                        <a:t>Fr</a:t>
                      </a:r>
                      <a:r>
                        <a:rPr kumimoji="1" lang="ja-JP" altLang="en-US" sz="800" b="0" dirty="0">
                          <a:solidFill>
                            <a:schemeClr val="tx1"/>
                          </a:solidFill>
                          <a:latin typeface="Meiryo UI" panose="020B0604030504040204" pitchFamily="50" charset="-128"/>
                          <a:ea typeface="Meiryo UI" panose="020B0604030504040204" pitchFamily="50" charset="-128"/>
                        </a:rPr>
                        <a:t>)</a:t>
                      </a:r>
                    </a:p>
                  </a:txBody>
                  <a:tcPr marL="68580" marR="68580" marT="34290" marB="34290">
                    <a:solidFill>
                      <a:schemeClr val="bg1"/>
                    </a:solidFill>
                  </a:tcPr>
                </a:tc>
                <a:extLst>
                  <a:ext uri="{0D108BD9-81ED-4DB2-BD59-A6C34878D82A}">
                    <a16:rowId xmlns:a16="http://schemas.microsoft.com/office/drawing/2014/main" val="1543165711"/>
                  </a:ext>
                </a:extLst>
              </a:tr>
              <a:tr h="51435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Press the measuring element (ball or pin) into all tooth grooves and measure the radial position of the measuring element.</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It is the difference between the maximum and minimum values of The runout of the tooth groove includes the eccentricity of the gear shaft</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ja-JP" altLang="en-US" sz="700" b="0" dirty="0">
                        <a:solidFill>
                          <a:schemeClr val="tx1"/>
                        </a:solidFill>
                        <a:latin typeface="Meiryo UI" panose="020B0604030504040204" pitchFamily="50" charset="-128"/>
                        <a:ea typeface="Meiryo UI" panose="020B0604030504040204" pitchFamily="50" charset="-128"/>
                      </a:endParaRPr>
                    </a:p>
                  </a:txBody>
                  <a:tcPr marL="68580" marR="68580" marT="34290" marB="34290">
                    <a:solidFill>
                      <a:schemeClr val="bg1"/>
                    </a:solidFill>
                  </a:tcPr>
                </a:tc>
                <a:extLst>
                  <a:ext uri="{0D108BD9-81ED-4DB2-BD59-A6C34878D82A}">
                    <a16:rowId xmlns:a16="http://schemas.microsoft.com/office/drawing/2014/main" val="2427918690"/>
                  </a:ext>
                </a:extLst>
              </a:tr>
            </a:tbl>
          </a:graphicData>
        </a:graphic>
      </p:graphicFrame>
      <p:graphicFrame>
        <p:nvGraphicFramePr>
          <p:cNvPr id="17" name="表 16">
            <a:extLst>
              <a:ext uri="{FF2B5EF4-FFF2-40B4-BE49-F238E27FC236}">
                <a16:creationId xmlns:a16="http://schemas.microsoft.com/office/drawing/2014/main" id="{7A9B4825-9482-4270-8FA7-18A0ACC66EC6}"/>
              </a:ext>
            </a:extLst>
          </p:cNvPr>
          <p:cNvGraphicFramePr>
            <a:graphicFrameLocks noGrp="1"/>
          </p:cNvGraphicFramePr>
          <p:nvPr>
            <p:extLst>
              <p:ext uri="{D42A27DB-BD31-4B8C-83A1-F6EECF244321}">
                <p14:modId xmlns:p14="http://schemas.microsoft.com/office/powerpoint/2010/main" val="400199518"/>
              </p:ext>
            </p:extLst>
          </p:nvPr>
        </p:nvGraphicFramePr>
        <p:xfrm>
          <a:off x="4102568" y="2651195"/>
          <a:ext cx="4903656" cy="1140359"/>
        </p:xfrm>
        <a:graphic>
          <a:graphicData uri="http://schemas.openxmlformats.org/drawingml/2006/table">
            <a:tbl>
              <a:tblPr firstRow="1" bandRow="1">
                <a:tableStyleId>{5C22544A-7EE6-4342-B048-85BDC9FD1C3A}</a:tableStyleId>
              </a:tblPr>
              <a:tblGrid>
                <a:gridCol w="4903656">
                  <a:extLst>
                    <a:ext uri="{9D8B030D-6E8A-4147-A177-3AD203B41FA5}">
                      <a16:colId xmlns:a16="http://schemas.microsoft.com/office/drawing/2014/main" val="3462743255"/>
                    </a:ext>
                  </a:extLst>
                </a:gridCol>
              </a:tblGrid>
              <a:tr h="233579">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Tooth flank meshing error (</a:t>
                      </a:r>
                      <a:r>
                        <a:rPr kumimoji="1" lang="en-US" altLang="ja-JP" sz="800" b="0" dirty="0">
                          <a:solidFill>
                            <a:schemeClr val="tx1"/>
                          </a:solidFill>
                          <a:latin typeface="Meiryo UI" panose="020B0604030504040204" pitchFamily="50" charset="-128"/>
                          <a:ea typeface="Meiryo UI" panose="020B0604030504040204" pitchFamily="50" charset="-128"/>
                        </a:rPr>
                        <a:t>Fi″</a:t>
                      </a:r>
                      <a:r>
                        <a:rPr kumimoji="1" lang="ja-JP" altLang="en-US" sz="800" b="0" dirty="0">
                          <a:solidFill>
                            <a:schemeClr val="tx1"/>
                          </a:solidFill>
                          <a:latin typeface="Meiryo UI" panose="020B0604030504040204" pitchFamily="50" charset="-128"/>
                          <a:ea typeface="Meiryo UI" panose="020B0604030504040204" pitchFamily="50" charset="-128"/>
                        </a:rPr>
                        <a:t>)</a:t>
                      </a:r>
                    </a:p>
                  </a:txBody>
                  <a:tcPr marL="68580" marR="68580" marT="34290" marB="34290">
                    <a:solidFill>
                      <a:schemeClr val="bg1"/>
                    </a:solidFill>
                  </a:tcPr>
                </a:tc>
                <a:extLst>
                  <a:ext uri="{0D108BD9-81ED-4DB2-BD59-A6C34878D82A}">
                    <a16:rowId xmlns:a16="http://schemas.microsoft.com/office/drawing/2014/main" val="1543165711"/>
                  </a:ext>
                </a:extLst>
              </a:tr>
              <a:tr h="849379">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Tooth </a:t>
                      </a:r>
                      <a:r>
                        <a:rPr kumimoji="1" lang="ja-JP" altLang="en-US" sz="800" b="0" dirty="0" err="1">
                          <a:solidFill>
                            <a:schemeClr val="tx1"/>
                          </a:solidFill>
                          <a:latin typeface="Meiryo UI" panose="020B0604030504040204" pitchFamily="50" charset="-128"/>
                          <a:ea typeface="Meiryo UI" panose="020B0604030504040204" pitchFamily="50" charset="-128"/>
                        </a:rPr>
                        <a:t>profile/pitch/thread </a:t>
                      </a:r>
                      <a:r>
                        <a:rPr kumimoji="1" lang="ja-JP" altLang="en-US" sz="800" b="0" dirty="0">
                          <a:solidFill>
                            <a:schemeClr val="tx1"/>
                          </a:solidFill>
                          <a:latin typeface="Meiryo UI" panose="020B0604030504040204" pitchFamily="50" charset="-128"/>
                          <a:ea typeface="Meiryo UI" panose="020B0604030504040204" pitchFamily="50" charset="-128"/>
                        </a:rPr>
                        <a:t>accuracy, etc., were used to evaluate the accuracy of a single gear. Unlike this method, there is a gear accuracy evaluation method called the double tooth flank meshing test that evaluates gear accuracy by meshing with the parent gear (master gear).</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Engage the parent gear and the gear to be tested so that both tooth flanks are in contact with each other, rotate the gear to be tested by one revolution, and record the change in center distance.</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Figure </a:t>
                      </a:r>
                      <a:r>
                        <a:rPr kumimoji="1" lang="en-US" altLang="ja-JP" sz="800" b="0" dirty="0">
                          <a:solidFill>
                            <a:schemeClr val="tx1"/>
                          </a:solidFill>
                          <a:latin typeface="Meiryo UI" panose="020B0604030504040204" pitchFamily="50" charset="-128"/>
                          <a:ea typeface="Meiryo UI" panose="020B0604030504040204" pitchFamily="50" charset="-128"/>
                        </a:rPr>
                        <a:t>5.6 shows </a:t>
                      </a:r>
                      <a:r>
                        <a:rPr kumimoji="1" lang="ja-JP" altLang="en-US" sz="800" b="0" dirty="0">
                          <a:solidFill>
                            <a:schemeClr val="tx1"/>
                          </a:solidFill>
                          <a:latin typeface="Meiryo UI" panose="020B0604030504040204" pitchFamily="50" charset="-128"/>
                          <a:ea typeface="Meiryo UI" panose="020B0604030504040204" pitchFamily="50" charset="-128"/>
                        </a:rPr>
                        <a:t>the test results for a gear with </a:t>
                      </a:r>
                      <a:r>
                        <a:rPr kumimoji="1" lang="en-US" altLang="ja-JP" sz="800" b="0" dirty="0">
                          <a:solidFill>
                            <a:schemeClr val="tx1"/>
                          </a:solidFill>
                          <a:latin typeface="Meiryo UI" panose="020B0604030504040204" pitchFamily="50" charset="-128"/>
                          <a:ea typeface="Meiryo UI" panose="020B0604030504040204" pitchFamily="50" charset="-128"/>
                        </a:rPr>
                        <a:t>30 </a:t>
                      </a:r>
                      <a:r>
                        <a:rPr kumimoji="1" lang="ja-JP" altLang="en-US" sz="800" b="0" dirty="0">
                          <a:solidFill>
                            <a:schemeClr val="tx1"/>
                          </a:solidFill>
                          <a:latin typeface="Meiryo UI" panose="020B0604030504040204" pitchFamily="50" charset="-128"/>
                          <a:ea typeface="Meiryo UI" panose="020B0604030504040204" pitchFamily="50" charset="-128"/>
                        </a:rPr>
                        <a:t>teeth. </a:t>
                      </a:r>
                      <a:r>
                        <a:rPr kumimoji="1" lang="en-US" altLang="ja-JP" sz="800" b="0" dirty="0">
                          <a:solidFill>
                            <a:schemeClr val="tx1"/>
                          </a:solidFill>
                          <a:latin typeface="Meiryo UI" panose="020B0604030504040204" pitchFamily="50" charset="-128"/>
                          <a:ea typeface="Meiryo UI" panose="020B0604030504040204" pitchFamily="50" charset="-128"/>
                        </a:rPr>
                        <a:t>30 </a:t>
                      </a:r>
                      <a:r>
                        <a:rPr kumimoji="1" lang="ja-JP" altLang="en-US" sz="800" b="0" dirty="0">
                          <a:solidFill>
                            <a:schemeClr val="tx1"/>
                          </a:solidFill>
                          <a:latin typeface="Meiryo UI" panose="020B0604030504040204" pitchFamily="50" charset="-128"/>
                          <a:ea typeface="Meiryo UI" panose="020B0604030504040204" pitchFamily="50" charset="-128"/>
                        </a:rPr>
                        <a:t>small peaks (waves) of 1-pitch meshing error </a:t>
                      </a:r>
                      <a:r>
                        <a:rPr kumimoji="1" lang="ja-JP" altLang="en-US" sz="800" b="0" dirty="0">
                          <a:solidFill>
                            <a:schemeClr val="tx1"/>
                          </a:solidFill>
                          <a:latin typeface="Meiryo UI" panose="020B0604030504040204" pitchFamily="50" charset="-128"/>
                          <a:ea typeface="Meiryo UI" panose="020B0604030504040204" pitchFamily="50" charset="-128"/>
                        </a:rPr>
                        <a:t>can be seen. The total meshing error is</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It is about the size of the runout error of the tooth groove plus the size of the one pitch meshing error.</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ja-JP" altLang="en-US" sz="700" b="0" dirty="0">
                        <a:solidFill>
                          <a:schemeClr val="tx1"/>
                        </a:solidFill>
                        <a:latin typeface="Meiryo UI" panose="020B0604030504040204" pitchFamily="50" charset="-128"/>
                        <a:ea typeface="Meiryo UI" panose="020B0604030504040204" pitchFamily="50" charset="-128"/>
                      </a:endParaRPr>
                    </a:p>
                  </a:txBody>
                  <a:tcPr marL="68580" marR="68580" marT="34290" marB="34290">
                    <a:solidFill>
                      <a:schemeClr val="bg1"/>
                    </a:solidFill>
                  </a:tcPr>
                </a:tc>
                <a:extLst>
                  <a:ext uri="{0D108BD9-81ED-4DB2-BD59-A6C34878D82A}">
                    <a16:rowId xmlns:a16="http://schemas.microsoft.com/office/drawing/2014/main" val="2427918690"/>
                  </a:ext>
                </a:extLst>
              </a:tr>
            </a:tbl>
          </a:graphicData>
        </a:graphic>
      </p:graphicFrame>
      <p:pic>
        <p:nvPicPr>
          <p:cNvPr id="19" name="図 18">
            <a:extLst>
              <a:ext uri="{FF2B5EF4-FFF2-40B4-BE49-F238E27FC236}">
                <a16:creationId xmlns:a16="http://schemas.microsoft.com/office/drawing/2014/main" id="{9DCA2B68-5D7E-4859-986F-D775DBC283E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228447" y="2140844"/>
            <a:ext cx="1096811" cy="1064893"/>
          </a:xfrm>
          <a:prstGeom prst="rect">
            <a:avLst/>
          </a:prstGeom>
        </p:spPr>
      </p:pic>
      <p:sp>
        <p:nvSpPr>
          <p:cNvPr id="2" name="正方形/長方形 1">
            <a:extLst>
              <a:ext uri="{FF2B5EF4-FFF2-40B4-BE49-F238E27FC236}">
                <a16:creationId xmlns:a16="http://schemas.microsoft.com/office/drawing/2014/main" id="{C34105CC-DE42-4C32-B9FA-50543662563A}"/>
              </a:ext>
            </a:extLst>
          </p:cNvPr>
          <p:cNvSpPr/>
          <p:nvPr/>
        </p:nvSpPr>
        <p:spPr>
          <a:xfrm>
            <a:off x="7510921" y="2702722"/>
            <a:ext cx="1044796" cy="19912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700" dirty="0">
                <a:solidFill>
                  <a:prstClr val="black"/>
                </a:solidFill>
                <a:latin typeface="Meiryo UI" panose="020B0604030504040204" pitchFamily="50" charset="-128"/>
                <a:ea typeface="Meiryo UI" panose="020B0604030504040204" pitchFamily="50" charset="-128"/>
              </a:rPr>
              <a:t>Tooth </a:t>
            </a:r>
            <a:r>
              <a:rPr kumimoji="1" lang="ja-JP" altLang="en-US" sz="700" dirty="0">
                <a:solidFill>
                  <a:prstClr val="black"/>
                </a:solidFill>
                <a:latin typeface="Meiryo UI" panose="020B0604030504040204" pitchFamily="50" charset="-128"/>
                <a:ea typeface="Meiryo UI" panose="020B0604030504040204" pitchFamily="50" charset="-128"/>
              </a:rPr>
              <a:t>runout with </a:t>
            </a:r>
            <a:r>
              <a:rPr kumimoji="1" lang="en-US" altLang="ja-JP" sz="700" dirty="0">
                <a:solidFill>
                  <a:prstClr val="black"/>
                </a:solidFill>
                <a:latin typeface="Meiryo UI" panose="020B0604030504040204" pitchFamily="50" charset="-128"/>
                <a:ea typeface="Meiryo UI" panose="020B0604030504040204" pitchFamily="50" charset="-128"/>
              </a:rPr>
              <a:t>16 </a:t>
            </a:r>
            <a:r>
              <a:rPr kumimoji="1" lang="ja-JP" altLang="en-US" sz="700" dirty="0">
                <a:solidFill>
                  <a:prstClr val="black"/>
                </a:solidFill>
                <a:latin typeface="Meiryo UI" panose="020B0604030504040204" pitchFamily="50" charset="-128"/>
                <a:ea typeface="Meiryo UI" panose="020B0604030504040204" pitchFamily="50" charset="-128"/>
              </a:rPr>
              <a:t>teeth</a:t>
            </a:r>
          </a:p>
        </p:txBody>
      </p:sp>
      <p:pic>
        <p:nvPicPr>
          <p:cNvPr id="3" name="図 2">
            <a:extLst>
              <a:ext uri="{FF2B5EF4-FFF2-40B4-BE49-F238E27FC236}">
                <a16:creationId xmlns:a16="http://schemas.microsoft.com/office/drawing/2014/main" id="{7611235C-CC87-4387-967A-8E8DFD456BBB}"/>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4406962" y="3699681"/>
            <a:ext cx="1928937" cy="1077698"/>
          </a:xfrm>
          <a:prstGeom prst="rect">
            <a:avLst/>
          </a:prstGeom>
        </p:spPr>
      </p:pic>
      <p:sp>
        <p:nvSpPr>
          <p:cNvPr id="21" name="正方形/長方形 20">
            <a:extLst>
              <a:ext uri="{FF2B5EF4-FFF2-40B4-BE49-F238E27FC236}">
                <a16:creationId xmlns:a16="http://schemas.microsoft.com/office/drawing/2014/main" id="{1EEB8DFB-7EB6-4A11-9F04-FE3FBF8850C2}"/>
              </a:ext>
            </a:extLst>
          </p:cNvPr>
          <p:cNvSpPr/>
          <p:nvPr/>
        </p:nvSpPr>
        <p:spPr>
          <a:xfrm>
            <a:off x="4942243" y="3721679"/>
            <a:ext cx="1127760" cy="6987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altLang="ja-JP" sz="600" dirty="0">
                <a:solidFill>
                  <a:prstClr val="black"/>
                </a:solidFill>
                <a:latin typeface="Meiryo UI" panose="020B0604030504040204" pitchFamily="50" charset="-128"/>
                <a:ea typeface="Meiryo UI" panose="020B0604030504040204" pitchFamily="50" charset="-128"/>
              </a:rPr>
              <a:t>fi":</a:t>
            </a:r>
            <a:r>
              <a:rPr kumimoji="1" lang="ja-JP" altLang="en-US" sz="600" dirty="0">
                <a:solidFill>
                  <a:prstClr val="black"/>
                </a:solidFill>
                <a:latin typeface="Meiryo UI" panose="020B0604030504040204" pitchFamily="50" charset="-128"/>
                <a:ea typeface="Meiryo UI" panose="020B0604030504040204" pitchFamily="50" charset="-128"/>
              </a:rPr>
              <a:t>1 pitch meshing error on both tooth flanks</a:t>
            </a:r>
          </a:p>
        </p:txBody>
      </p:sp>
      <p:sp>
        <p:nvSpPr>
          <p:cNvPr id="22" name="正方形/長方形 21">
            <a:extLst>
              <a:ext uri="{FF2B5EF4-FFF2-40B4-BE49-F238E27FC236}">
                <a16:creationId xmlns:a16="http://schemas.microsoft.com/office/drawing/2014/main" id="{94B7C4C8-5A70-4586-B6E2-78F47FE34B08}"/>
              </a:ext>
            </a:extLst>
          </p:cNvPr>
          <p:cNvSpPr/>
          <p:nvPr/>
        </p:nvSpPr>
        <p:spPr>
          <a:xfrm>
            <a:off x="4676347" y="4697280"/>
            <a:ext cx="1272720" cy="10209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800" dirty="0">
                <a:solidFill>
                  <a:prstClr val="black"/>
                </a:solidFill>
                <a:latin typeface="Meiryo UI" panose="020B0604030504040204" pitchFamily="50" charset="-128"/>
                <a:ea typeface="Meiryo UI" panose="020B0604030504040204" pitchFamily="50" charset="-128"/>
              </a:rPr>
              <a:t>Tooth flank meshing error diagram</a:t>
            </a:r>
            <a:endParaRPr kumimoji="1" lang="en-US" altLang="ja-JP" sz="800" dirty="0">
              <a:solidFill>
                <a:prstClr val="black"/>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4371901A-9008-4038-837F-B6D73B75FA3B}"/>
              </a:ext>
            </a:extLst>
          </p:cNvPr>
          <p:cNvSpPr/>
          <p:nvPr/>
        </p:nvSpPr>
        <p:spPr>
          <a:xfrm>
            <a:off x="7257612" y="4680185"/>
            <a:ext cx="1272720" cy="10209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800" dirty="0">
                <a:solidFill>
                  <a:prstClr val="black"/>
                </a:solidFill>
                <a:latin typeface="Meiryo UI" panose="020B0604030504040204" pitchFamily="50" charset="-128"/>
                <a:ea typeface="Meiryo UI" panose="020B0604030504040204" pitchFamily="50" charset="-128"/>
              </a:rPr>
              <a:t>Results of double tooth surface meshing test</a:t>
            </a:r>
            <a:endParaRPr kumimoji="1" lang="en-US" altLang="ja-JP" sz="800" dirty="0">
              <a:solidFill>
                <a:prstClr val="black"/>
              </a:solidFill>
              <a:latin typeface="Meiryo UI" panose="020B0604030504040204" pitchFamily="50" charset="-128"/>
              <a:ea typeface="Meiryo UI" panose="020B0604030504040204" pitchFamily="50" charset="-128"/>
            </a:endParaRPr>
          </a:p>
        </p:txBody>
      </p:sp>
      <p:pic>
        <p:nvPicPr>
          <p:cNvPr id="24" name="図 23">
            <a:extLst>
              <a:ext uri="{FF2B5EF4-FFF2-40B4-BE49-F238E27FC236}">
                <a16:creationId xmlns:a16="http://schemas.microsoft.com/office/drawing/2014/main" id="{146CC039-E398-4368-A574-E285141B7154}"/>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95826" y="3278859"/>
            <a:ext cx="1466725" cy="1335140"/>
          </a:xfrm>
          <a:prstGeom prst="rect">
            <a:avLst/>
          </a:prstGeom>
        </p:spPr>
      </p:pic>
      <p:pic>
        <p:nvPicPr>
          <p:cNvPr id="25" name="図 24">
            <a:extLst>
              <a:ext uri="{FF2B5EF4-FFF2-40B4-BE49-F238E27FC236}">
                <a16:creationId xmlns:a16="http://schemas.microsoft.com/office/drawing/2014/main" id="{0F785678-D5C8-4B17-9BEB-A623D51F869F}"/>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2228447" y="3316484"/>
            <a:ext cx="1225471" cy="1335140"/>
          </a:xfrm>
          <a:prstGeom prst="rect">
            <a:avLst/>
          </a:prstGeom>
        </p:spPr>
      </p:pic>
      <p:sp>
        <p:nvSpPr>
          <p:cNvPr id="26" name="正方形/長方形 25">
            <a:extLst>
              <a:ext uri="{FF2B5EF4-FFF2-40B4-BE49-F238E27FC236}">
                <a16:creationId xmlns:a16="http://schemas.microsoft.com/office/drawing/2014/main" id="{CF8F877C-B0B0-48DF-8A15-AD3E2EABE19E}"/>
              </a:ext>
            </a:extLst>
          </p:cNvPr>
          <p:cNvSpPr/>
          <p:nvPr/>
        </p:nvSpPr>
        <p:spPr>
          <a:xfrm>
            <a:off x="767066" y="4620431"/>
            <a:ext cx="924243" cy="38151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en-US" altLang="ja-JP" sz="600" dirty="0">
                <a:solidFill>
                  <a:prstClr val="black"/>
                </a:solidFill>
                <a:latin typeface="Arial Rounded MT Bold" panose="020F0704030504030204" pitchFamily="34" charset="0"/>
                <a:ea typeface="Meiryo UI" panose="020B0604030504040204" pitchFamily="50" charset="-128"/>
              </a:rPr>
              <a:t>Lα:</a:t>
            </a:r>
            <a:r>
              <a:rPr kumimoji="1" lang="ja-JP" altLang="en-US" sz="600" dirty="0">
                <a:solidFill>
                  <a:prstClr val="black"/>
                </a:solidFill>
                <a:latin typeface="Arial Rounded MT Bold" panose="020F0704030504030204" pitchFamily="34" charset="0"/>
                <a:ea typeface="Meiryo UI" panose="020B0604030504040204" pitchFamily="50" charset="-128"/>
              </a:rPr>
              <a:t>Tooth profile inspection range</a:t>
            </a:r>
            <a:endParaRPr kumimoji="1" lang="en-US" altLang="ja-JP" sz="600" dirty="0">
              <a:solidFill>
                <a:prstClr val="black"/>
              </a:solidFill>
              <a:latin typeface="Arial Rounded MT Bold" panose="020F0704030504030204" pitchFamily="34" charset="0"/>
              <a:ea typeface="Meiryo UI" panose="020B0604030504040204" pitchFamily="50" charset="-128"/>
            </a:endParaRPr>
          </a:p>
          <a:p>
            <a:r>
              <a:rPr kumimoji="1" lang="en-US" altLang="ja-JP" sz="400" dirty="0">
                <a:solidFill>
                  <a:prstClr val="black"/>
                </a:solidFill>
                <a:latin typeface="Arial Rounded MT Bold" panose="020F0704030504030204" pitchFamily="34" charset="0"/>
                <a:ea typeface="Meiryo UI" panose="020B0604030504040204" pitchFamily="50" charset="-128"/>
              </a:rPr>
              <a:t>LAE</a:t>
            </a:r>
            <a:r>
              <a:rPr kumimoji="1" lang="en-US" altLang="ja-JP" sz="700" dirty="0">
                <a:solidFill>
                  <a:prstClr val="black"/>
                </a:solidFill>
                <a:latin typeface="Arial Rounded MT Bold" panose="020F0704030504030204" pitchFamily="34" charset="0"/>
                <a:ea typeface="Meiryo UI" panose="020B0604030504040204" pitchFamily="50" charset="-128"/>
              </a:rPr>
              <a:t>: </a:t>
            </a:r>
            <a:r>
              <a:rPr kumimoji="1" lang="ja-JP" altLang="en-US" sz="700" dirty="0">
                <a:solidFill>
                  <a:prstClr val="black"/>
                </a:solidFill>
                <a:latin typeface="Arial Rounded MT Bold" panose="020F0704030504030204" pitchFamily="34" charset="0"/>
                <a:ea typeface="Meiryo UI" panose="020B0604030504040204" pitchFamily="50" charset="-128"/>
              </a:rPr>
              <a:t>Length of engagement</a:t>
            </a:r>
            <a:endParaRPr kumimoji="1" lang="en-US" altLang="ja-JP" sz="700" dirty="0">
              <a:solidFill>
                <a:prstClr val="black"/>
              </a:solidFill>
              <a:latin typeface="Arial Rounded MT Bold" panose="020F0704030504030204" pitchFamily="34" charset="0"/>
              <a:ea typeface="Meiryo UI" panose="020B0604030504040204" pitchFamily="50" charset="-128"/>
            </a:endParaRPr>
          </a:p>
          <a:p>
            <a:r>
              <a:rPr kumimoji="1" lang="en-US" altLang="ja-JP" sz="400" dirty="0">
                <a:solidFill>
                  <a:prstClr val="black"/>
                </a:solidFill>
                <a:latin typeface="Arial Rounded MT Bold" panose="020F0704030504030204" pitchFamily="34" charset="0"/>
                <a:ea typeface="Meiryo UI" panose="020B0604030504040204" pitchFamily="50" charset="-128"/>
              </a:rPr>
              <a:t>LAF</a:t>
            </a:r>
            <a:r>
              <a:rPr kumimoji="1" lang="en-US" altLang="ja-JP" sz="700" dirty="0">
                <a:solidFill>
                  <a:prstClr val="black"/>
                </a:solidFill>
                <a:latin typeface="Arial Rounded MT Bold" panose="020F0704030504030204" pitchFamily="34" charset="0"/>
                <a:ea typeface="Meiryo UI" panose="020B0604030504040204" pitchFamily="50" charset="-128"/>
              </a:rPr>
              <a:t>: </a:t>
            </a:r>
            <a:r>
              <a:rPr kumimoji="1" lang="ja-JP" altLang="en-US" sz="700" dirty="0">
                <a:solidFill>
                  <a:prstClr val="black"/>
                </a:solidFill>
                <a:latin typeface="Arial Rounded MT Bold" panose="020F0704030504030204" pitchFamily="34" charset="0"/>
                <a:ea typeface="Meiryo UI" panose="020B0604030504040204" pitchFamily="50" charset="-128"/>
              </a:rPr>
              <a:t>useful length</a:t>
            </a:r>
            <a:endParaRPr kumimoji="1" lang="ja-JP" altLang="en-US" sz="600" dirty="0">
              <a:solidFill>
                <a:prstClr val="black"/>
              </a:solidFill>
              <a:latin typeface="Arial Rounded MT Bold" panose="020F0704030504030204" pitchFamily="34" charset="0"/>
              <a:ea typeface="Meiryo UI" panose="020B0604030504040204" pitchFamily="50" charset="-128"/>
            </a:endParaRPr>
          </a:p>
        </p:txBody>
      </p:sp>
      <p:sp>
        <p:nvSpPr>
          <p:cNvPr id="27" name="正方形/長方形 26">
            <a:extLst>
              <a:ext uri="{FF2B5EF4-FFF2-40B4-BE49-F238E27FC236}">
                <a16:creationId xmlns:a16="http://schemas.microsoft.com/office/drawing/2014/main" id="{81726ADD-A6FB-40BD-ACD4-09D6DDAEA8CA}"/>
              </a:ext>
            </a:extLst>
          </p:cNvPr>
          <p:cNvSpPr/>
          <p:nvPr/>
        </p:nvSpPr>
        <p:spPr>
          <a:xfrm>
            <a:off x="2454580" y="4567703"/>
            <a:ext cx="729247" cy="38151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en-US" altLang="ja-JP" sz="600" dirty="0">
                <a:solidFill>
                  <a:prstClr val="black"/>
                </a:solidFill>
                <a:latin typeface="Arial Rounded MT Bold" panose="020F0704030504030204" pitchFamily="34" charset="0"/>
                <a:ea typeface="Meiryo UI" panose="020B0604030504040204" pitchFamily="50" charset="-128"/>
              </a:rPr>
              <a:t>Lβ: </a:t>
            </a:r>
            <a:r>
              <a:rPr kumimoji="1" lang="ja-JP" altLang="en-US" sz="600" dirty="0">
                <a:solidFill>
                  <a:prstClr val="black"/>
                </a:solidFill>
                <a:latin typeface="Arial Rounded MT Bold" panose="020F0704030504030204" pitchFamily="34" charset="0"/>
                <a:ea typeface="Meiryo UI" panose="020B0604030504040204" pitchFamily="50" charset="-128"/>
              </a:rPr>
              <a:t>Tooth </a:t>
            </a:r>
            <a:r>
              <a:rPr kumimoji="1" lang="ja-JP" altLang="en-US" sz="600" dirty="0" err="1">
                <a:solidFill>
                  <a:prstClr val="black"/>
                </a:solidFill>
                <a:latin typeface="Arial Rounded MT Bold" panose="020F0704030504030204" pitchFamily="34" charset="0"/>
                <a:ea typeface="Meiryo UI" panose="020B0604030504040204" pitchFamily="50" charset="-128"/>
              </a:rPr>
              <a:t>thread </a:t>
            </a:r>
            <a:r>
              <a:rPr kumimoji="1" lang="ja-JP" altLang="en-US" sz="600" dirty="0">
                <a:solidFill>
                  <a:prstClr val="black"/>
                </a:solidFill>
                <a:latin typeface="Arial Rounded MT Bold" panose="020F0704030504030204" pitchFamily="34" charset="0"/>
                <a:ea typeface="Meiryo UI" panose="020B0604030504040204" pitchFamily="50" charset="-128"/>
              </a:rPr>
              <a:t>inspection range</a:t>
            </a:r>
            <a:endParaRPr kumimoji="1" lang="en-US" altLang="ja-JP" sz="600" dirty="0">
              <a:solidFill>
                <a:prstClr val="black"/>
              </a:solidFill>
              <a:latin typeface="Arial Rounded MT Bold" panose="020F0704030504030204" pitchFamily="34" charset="0"/>
              <a:ea typeface="Meiryo UI" panose="020B0604030504040204" pitchFamily="50" charset="-128"/>
            </a:endParaRPr>
          </a:p>
          <a:p>
            <a:r>
              <a:rPr kumimoji="1" lang="en-US" altLang="ja-JP" sz="700" dirty="0">
                <a:solidFill>
                  <a:prstClr val="black"/>
                </a:solidFill>
                <a:latin typeface="Arial Rounded MT Bold" panose="020F0704030504030204" pitchFamily="34" charset="0"/>
                <a:ea typeface="Meiryo UI" panose="020B0604030504040204" pitchFamily="50" charset="-128"/>
              </a:rPr>
              <a:t>b:</a:t>
            </a:r>
            <a:r>
              <a:rPr kumimoji="1" lang="ja-JP" altLang="en-US" sz="700" dirty="0">
                <a:solidFill>
                  <a:prstClr val="black"/>
                </a:solidFill>
                <a:latin typeface="Arial Rounded MT Bold" panose="020F0704030504030204" pitchFamily="34" charset="0"/>
                <a:ea typeface="Meiryo UI" panose="020B0604030504040204" pitchFamily="50" charset="-128"/>
              </a:rPr>
              <a:t>Tooth width</a:t>
            </a:r>
            <a:endParaRPr kumimoji="1" lang="en-US" altLang="ja-JP" sz="700" dirty="0">
              <a:solidFill>
                <a:prstClr val="black"/>
              </a:solidFill>
              <a:latin typeface="Arial Rounded MT Bold" panose="020F0704030504030204" pitchFamily="34" charset="0"/>
              <a:ea typeface="Meiryo UI" panose="020B0604030504040204" pitchFamily="50" charset="-128"/>
            </a:endParaRPr>
          </a:p>
        </p:txBody>
      </p:sp>
    </p:spTree>
    <p:extLst>
      <p:ext uri="{BB962C8B-B14F-4D97-AF65-F5344CB8AC3E}">
        <p14:creationId xmlns:p14="http://schemas.microsoft.com/office/powerpoint/2010/main" val="4132905643"/>
      </p:ext>
    </p:extLst>
  </p:cSld>
  <p:clrMapOvr>
    <a:masterClrMapping/>
  </p:clrMapOvr>
</p:sld>
</file>

<file path=ppt/slides/slide92.xml><?xml version="1.0" encoding="utf-8"?>
<p:sld xmlns:a16="http://schemas.microsoft.com/office/drawing/2014/main" xmlns:p14="http://schemas.microsoft.com/office/powerpoint/2010/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Tooth Profile and Tooth </a:t>
            </a:r>
            <a:r>
              <a:rPr kumimoji="1" lang="ja-JP" altLang="en-US" dirty="0" err="1"/>
              <a:t>Stripe </a:t>
            </a:r>
            <a:r>
              <a:rPr kumimoji="1" lang="ja-JP" altLang="en-US" dirty="0"/>
              <a:t/>
            </a:r>
            <a:endParaRPr kumimoji="1" lang="ja-JP" altLang="en-US" dirty="0"/>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9</a:t>
            </a:fld>
            <a:endParaRPr kumimoji="1" lang="ja-JP" altLang="en-US" dirty="0"/>
          </a:p>
        </p:txBody>
      </p:sp>
      <p:graphicFrame>
        <p:nvGraphicFramePr>
          <p:cNvPr id="6" name="表 5">
            <a:extLst>
              <a:ext uri="{FF2B5EF4-FFF2-40B4-BE49-F238E27FC236}">
                <a16:creationId xmlns:a16="http://schemas.microsoft.com/office/drawing/2014/main" id="{4E4C097A-2EC8-4055-963D-01B40C7BB05B}"/>
              </a:ext>
            </a:extLst>
          </p:cNvPr>
          <p:cNvGraphicFramePr>
            <a:graphicFrameLocks noGrp="1"/>
          </p:cNvGraphicFramePr>
          <p:nvPr>
            <p:extLst>
              <p:ext uri="{D42A27DB-BD31-4B8C-83A1-F6EECF244321}">
                <p14:modId xmlns:p14="http://schemas.microsoft.com/office/powerpoint/2010/main" val="3323981457"/>
              </p:ext>
            </p:extLst>
          </p:nvPr>
        </p:nvGraphicFramePr>
        <p:xfrm>
          <a:off x="4534331" y="2622911"/>
          <a:ext cx="4609669" cy="2304000"/>
        </p:xfrm>
        <a:graphic>
          <a:graphicData uri="http://schemas.openxmlformats.org/drawingml/2006/table">
            <a:tbl>
              <a:tblPr firstRow="1" bandRow="1">
                <a:tableStyleId>{5C22544A-7EE6-4342-B048-85BDC9FD1C3A}</a:tableStyleId>
              </a:tblPr>
              <a:tblGrid>
                <a:gridCol w="3239698">
                  <a:extLst>
                    <a:ext uri="{9D8B030D-6E8A-4147-A177-3AD203B41FA5}">
                      <a16:colId xmlns:a16="http://schemas.microsoft.com/office/drawing/2014/main" val="3799676033"/>
                    </a:ext>
                  </a:extLst>
                </a:gridCol>
                <a:gridCol w="1369971">
                  <a:extLst>
                    <a:ext uri="{9D8B030D-6E8A-4147-A177-3AD203B41FA5}">
                      <a16:colId xmlns:a16="http://schemas.microsoft.com/office/drawing/2014/main" val="4256659841"/>
                    </a:ext>
                  </a:extLst>
                </a:gridCol>
              </a:tblGrid>
              <a:tr h="612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3817539"/>
                  </a:ext>
                </a:extLst>
              </a:tr>
              <a:tr h="972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8077577"/>
                  </a:ext>
                </a:extLst>
              </a:tr>
              <a:tr h="720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89456"/>
                  </a:ext>
                </a:extLst>
              </a:tr>
            </a:tbl>
          </a:graphicData>
        </a:graphic>
      </p:graphicFrame>
      <p:pic>
        <p:nvPicPr>
          <p:cNvPr id="7" name="Picture 2">
            <a:extLst>
              <a:ext uri="{FF2B5EF4-FFF2-40B4-BE49-F238E27FC236}">
                <a16:creationId xmlns:a16="http://schemas.microsoft.com/office/drawing/2014/main" id="{7ED985AD-B7EA-44E6-8BFD-CD31E7174661}"/>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074034" y="696353"/>
            <a:ext cx="3795711" cy="1871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図 8">
            <a:extLst>
              <a:ext uri="{FF2B5EF4-FFF2-40B4-BE49-F238E27FC236}">
                <a16:creationId xmlns:a16="http://schemas.microsoft.com/office/drawing/2014/main" id="{A4B4D08F-598D-4CC1-B102-5E7386E50D4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5870" y="750987"/>
            <a:ext cx="2179876" cy="2635901"/>
          </a:xfrm>
          <a:prstGeom prst="rect">
            <a:avLst/>
          </a:prstGeom>
        </p:spPr>
      </p:pic>
      <p:sp>
        <p:nvSpPr>
          <p:cNvPr id="10" name="四角形: 角を丸くする 9">
            <a:extLst>
              <a:ext uri="{FF2B5EF4-FFF2-40B4-BE49-F238E27FC236}">
                <a16:creationId xmlns:a16="http://schemas.microsoft.com/office/drawing/2014/main" id="{5878466E-EDF4-4835-AA91-7057A1A9FF34}"/>
              </a:ext>
            </a:extLst>
          </p:cNvPr>
          <p:cNvSpPr/>
          <p:nvPr/>
        </p:nvSpPr>
        <p:spPr>
          <a:xfrm>
            <a:off x="437778" y="2526048"/>
            <a:ext cx="434925" cy="265906"/>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50" dirty="0">
                <a:solidFill>
                  <a:schemeClr val="tx1"/>
                </a:solidFill>
                <a:latin typeface="Meiryo UI" panose="020B0604030504040204" pitchFamily="50" charset="-128"/>
                <a:ea typeface="Meiryo UI" panose="020B0604030504040204" pitchFamily="50" charset="-128"/>
              </a:rPr>
              <a:t>point of a tooth</a:t>
            </a:r>
            <a:endParaRPr kumimoji="1" lang="en-US" altLang="ja-JP" sz="750" dirty="0">
              <a:solidFill>
                <a:schemeClr val="tx1"/>
              </a:solidFill>
              <a:latin typeface="Meiryo UI" panose="020B0604030504040204" pitchFamily="50" charset="-128"/>
              <a:ea typeface="Meiryo UI" panose="020B0604030504040204" pitchFamily="50" charset="-128"/>
            </a:endParaRPr>
          </a:p>
          <a:p>
            <a:pPr algn="ctr"/>
            <a:r>
              <a:rPr kumimoji="1" lang="en-US" altLang="ja-JP" sz="750" dirty="0">
                <a:solidFill>
                  <a:schemeClr val="tx1"/>
                </a:solidFill>
                <a:latin typeface="Meiryo UI" panose="020B0604030504040204" pitchFamily="50" charset="-128"/>
                <a:ea typeface="Meiryo UI" panose="020B0604030504040204" pitchFamily="50" charset="-128"/>
              </a:rPr>
              <a:t>Tip.</a:t>
            </a:r>
            <a:endParaRPr kumimoji="1" lang="ja-JP" altLang="en-US" sz="750" dirty="0">
              <a:solidFill>
                <a:schemeClr val="tx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1CE330B6-9383-43C6-BDC3-F3C30012BB2E}"/>
              </a:ext>
            </a:extLst>
          </p:cNvPr>
          <p:cNvSpPr/>
          <p:nvPr/>
        </p:nvSpPr>
        <p:spPr>
          <a:xfrm>
            <a:off x="1704414" y="2316703"/>
            <a:ext cx="538343" cy="265906"/>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50" dirty="0">
                <a:solidFill>
                  <a:schemeClr val="tx1"/>
                </a:solidFill>
                <a:latin typeface="Meiryo UI" panose="020B0604030504040204" pitchFamily="50" charset="-128"/>
                <a:ea typeface="Meiryo UI" panose="020B0604030504040204" pitchFamily="50" charset="-128"/>
              </a:rPr>
              <a:t>bottom of a tooth</a:t>
            </a:r>
            <a:endParaRPr kumimoji="1" lang="en-US" altLang="ja-JP" sz="750" dirty="0">
              <a:solidFill>
                <a:schemeClr val="tx1"/>
              </a:solidFill>
              <a:latin typeface="Meiryo UI" panose="020B0604030504040204" pitchFamily="50" charset="-128"/>
              <a:ea typeface="Meiryo UI" panose="020B0604030504040204" pitchFamily="50" charset="-128"/>
            </a:endParaRPr>
          </a:p>
          <a:p>
            <a:pPr algn="ctr"/>
            <a:r>
              <a:rPr kumimoji="1" lang="en-US" altLang="ja-JP" sz="750" dirty="0">
                <a:solidFill>
                  <a:schemeClr val="tx1"/>
                </a:solidFill>
                <a:latin typeface="Meiryo UI" panose="020B0604030504040204" pitchFamily="50" charset="-128"/>
                <a:ea typeface="Meiryo UI" panose="020B0604030504040204" pitchFamily="50" charset="-128"/>
              </a:rPr>
              <a:t>Root</a:t>
            </a:r>
            <a:endParaRPr kumimoji="1" lang="ja-JP" altLang="en-US" sz="750" dirty="0">
              <a:solidFill>
                <a:schemeClr val="tx1"/>
              </a:solidFill>
              <a:latin typeface="Meiryo UI" panose="020B0604030504040204" pitchFamily="50" charset="-128"/>
              <a:ea typeface="Meiryo UI" panose="020B0604030504040204" pitchFamily="50" charset="-128"/>
            </a:endParaRPr>
          </a:p>
        </p:txBody>
      </p:sp>
      <p:sp>
        <p:nvSpPr>
          <p:cNvPr id="12" name="四角形: 角を丸くする 11">
            <a:extLst>
              <a:ext uri="{FF2B5EF4-FFF2-40B4-BE49-F238E27FC236}">
                <a16:creationId xmlns:a16="http://schemas.microsoft.com/office/drawing/2014/main" id="{C220B3FA-A2F3-48EE-BAC4-6D879FB68DDC}"/>
              </a:ext>
            </a:extLst>
          </p:cNvPr>
          <p:cNvSpPr/>
          <p:nvPr/>
        </p:nvSpPr>
        <p:spPr>
          <a:xfrm>
            <a:off x="872703" y="1746970"/>
            <a:ext cx="538343" cy="265906"/>
          </a:xfrm>
          <a:prstGeom prst="round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50" dirty="0">
                <a:solidFill>
                  <a:schemeClr val="tx1"/>
                </a:solidFill>
                <a:latin typeface="Meiryo UI" panose="020B0604030504040204" pitchFamily="50" charset="-128"/>
                <a:ea typeface="Meiryo UI" panose="020B0604030504040204" pitchFamily="50" charset="-128"/>
              </a:rPr>
              <a:t>surface</a:t>
            </a:r>
            <a:endParaRPr kumimoji="1" lang="en-US" altLang="ja-JP" sz="750" dirty="0">
              <a:solidFill>
                <a:schemeClr val="tx1"/>
              </a:solidFill>
              <a:latin typeface="Meiryo UI" panose="020B0604030504040204" pitchFamily="50" charset="-128"/>
              <a:ea typeface="Meiryo UI" panose="020B0604030504040204" pitchFamily="50" charset="-128"/>
            </a:endParaRPr>
          </a:p>
          <a:p>
            <a:pPr algn="ctr"/>
            <a:r>
              <a:rPr kumimoji="1" lang="en-US" altLang="ja-JP" sz="750" dirty="0">
                <a:solidFill>
                  <a:schemeClr val="tx1"/>
                </a:solidFill>
                <a:latin typeface="Meiryo UI" panose="020B0604030504040204" pitchFamily="50" charset="-128"/>
                <a:ea typeface="Meiryo UI" panose="020B0604030504040204" pitchFamily="50" charset="-128"/>
              </a:rPr>
              <a:t>Top</a:t>
            </a:r>
            <a:endParaRPr kumimoji="1" lang="ja-JP" altLang="en-US" sz="750" dirty="0">
              <a:solidFill>
                <a:schemeClr val="tx1"/>
              </a:solidFill>
              <a:latin typeface="Meiryo UI" panose="020B0604030504040204" pitchFamily="50" charset="-128"/>
              <a:ea typeface="Meiryo UI" panose="020B0604030504040204" pitchFamily="50" charset="-128"/>
            </a:endParaRPr>
          </a:p>
        </p:txBody>
      </p:sp>
      <p:sp>
        <p:nvSpPr>
          <p:cNvPr id="13" name="四角形: 角を丸くする 12">
            <a:extLst>
              <a:ext uri="{FF2B5EF4-FFF2-40B4-BE49-F238E27FC236}">
                <a16:creationId xmlns:a16="http://schemas.microsoft.com/office/drawing/2014/main" id="{3F80D60E-7DC4-4DB7-9688-2145B5C15F7B}"/>
              </a:ext>
            </a:extLst>
          </p:cNvPr>
          <p:cNvSpPr/>
          <p:nvPr/>
        </p:nvSpPr>
        <p:spPr>
          <a:xfrm>
            <a:off x="363565" y="3194770"/>
            <a:ext cx="583349" cy="265905"/>
          </a:xfrm>
          <a:prstGeom prst="round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50" dirty="0">
                <a:solidFill>
                  <a:schemeClr val="tx1"/>
                </a:solidFill>
                <a:latin typeface="Meiryo UI" panose="020B0604030504040204" pitchFamily="50" charset="-128"/>
                <a:ea typeface="Meiryo UI" panose="020B0604030504040204" pitchFamily="50" charset="-128"/>
              </a:rPr>
              <a:t>lower part</a:t>
            </a:r>
            <a:endParaRPr kumimoji="1" lang="en-US" altLang="ja-JP" sz="750" dirty="0">
              <a:solidFill>
                <a:schemeClr val="tx1"/>
              </a:solidFill>
              <a:latin typeface="Meiryo UI" panose="020B0604030504040204" pitchFamily="50" charset="-128"/>
              <a:ea typeface="Meiryo UI" panose="020B0604030504040204" pitchFamily="50" charset="-128"/>
            </a:endParaRPr>
          </a:p>
          <a:p>
            <a:pPr algn="ctr"/>
            <a:r>
              <a:rPr kumimoji="1" lang="en-US" altLang="ja-JP" sz="750" dirty="0">
                <a:solidFill>
                  <a:schemeClr val="tx1"/>
                </a:solidFill>
                <a:latin typeface="Meiryo UI" panose="020B0604030504040204" pitchFamily="50" charset="-128"/>
                <a:ea typeface="Meiryo UI" panose="020B0604030504040204" pitchFamily="50" charset="-128"/>
              </a:rPr>
              <a:t>Bottom</a:t>
            </a:r>
            <a:endParaRPr kumimoji="1" lang="ja-JP" altLang="en-US" sz="750" dirty="0">
              <a:solidFill>
                <a:schemeClr val="tx1"/>
              </a:solidFill>
              <a:latin typeface="Meiryo UI" panose="020B0604030504040204" pitchFamily="50" charset="-128"/>
              <a:ea typeface="Meiryo UI" panose="020B0604030504040204" pitchFamily="50" charset="-128"/>
            </a:endParaRPr>
          </a:p>
        </p:txBody>
      </p:sp>
      <p:graphicFrame>
        <p:nvGraphicFramePr>
          <p:cNvPr id="14" name="表 13">
            <a:extLst>
              <a:ext uri="{FF2B5EF4-FFF2-40B4-BE49-F238E27FC236}">
                <a16:creationId xmlns:a16="http://schemas.microsoft.com/office/drawing/2014/main" id="{07EECA32-FD9D-4351-9D05-CBFE6260C386}"/>
              </a:ext>
            </a:extLst>
          </p:cNvPr>
          <p:cNvGraphicFramePr>
            <a:graphicFrameLocks noGrp="1"/>
          </p:cNvGraphicFramePr>
          <p:nvPr>
            <p:extLst>
              <p:ext uri="{D42A27DB-BD31-4B8C-83A1-F6EECF244321}">
                <p14:modId xmlns:p14="http://schemas.microsoft.com/office/powerpoint/2010/main" val="3178918673"/>
              </p:ext>
            </p:extLst>
          </p:nvPr>
        </p:nvGraphicFramePr>
        <p:xfrm>
          <a:off x="2447707" y="610705"/>
          <a:ext cx="2557819" cy="1597444"/>
        </p:xfrm>
        <a:graphic>
          <a:graphicData uri="http://schemas.openxmlformats.org/drawingml/2006/table">
            <a:tbl>
              <a:tblPr firstRow="1" bandRow="1">
                <a:tableStyleId>{5C22544A-7EE6-4342-B048-85BDC9FD1C3A}</a:tableStyleId>
              </a:tblPr>
              <a:tblGrid>
                <a:gridCol w="1075594">
                  <a:extLst>
                    <a:ext uri="{9D8B030D-6E8A-4147-A177-3AD203B41FA5}">
                      <a16:colId xmlns:a16="http://schemas.microsoft.com/office/drawing/2014/main" val="569568093"/>
                    </a:ext>
                  </a:extLst>
                </a:gridCol>
                <a:gridCol w="690225">
                  <a:extLst>
                    <a:ext uri="{9D8B030D-6E8A-4147-A177-3AD203B41FA5}">
                      <a16:colId xmlns:a16="http://schemas.microsoft.com/office/drawing/2014/main" val="4072100284"/>
                    </a:ext>
                  </a:extLst>
                </a:gridCol>
                <a:gridCol w="792000">
                  <a:extLst>
                    <a:ext uri="{9D8B030D-6E8A-4147-A177-3AD203B41FA5}">
                      <a16:colId xmlns:a16="http://schemas.microsoft.com/office/drawing/2014/main" val="1383562526"/>
                    </a:ext>
                  </a:extLst>
                </a:gridCol>
              </a:tblGrid>
              <a:tr h="327257">
                <a:tc>
                  <a:txBody>
                    <a:bodyPr/>
                    <a:lstStyle/>
                    <a:p>
                      <a:pPr algn="l"/>
                      <a:r>
                        <a:rPr kumimoji="1" lang="ja-JP" altLang="en-US" sz="1000" b="0" dirty="0">
                          <a:solidFill>
                            <a:schemeClr val="tx1"/>
                          </a:solidFill>
                          <a:latin typeface="Meiryo UI" panose="020B0604030504040204" pitchFamily="50" charset="-128"/>
                          <a:ea typeface="Meiryo UI" panose="020B0604030504040204" pitchFamily="50" charset="-128"/>
                        </a:rPr>
                        <a:t>(1) Tooth profile</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en-US" altLang="ja-JP" sz="900" b="0" dirty="0">
                          <a:solidFill>
                            <a:schemeClr val="tx1"/>
                          </a:solidFill>
                          <a:latin typeface="Meiryo UI" panose="020B0604030504040204" pitchFamily="50" charset="-128"/>
                          <a:ea typeface="Meiryo UI" panose="020B0604030504040204" pitchFamily="50" charset="-128"/>
                        </a:rPr>
                        <a:t>Tooth</a:t>
                      </a:r>
                      <a:r>
                        <a:rPr kumimoji="1" lang="ja-JP" altLang="en-US" sz="900" b="0" dirty="0">
                          <a:solidFill>
                            <a:schemeClr val="tx1"/>
                          </a:solidFill>
                          <a:latin typeface="Meiryo UI" panose="020B0604030504040204" pitchFamily="50" charset="-128"/>
                          <a:ea typeface="Meiryo UI" panose="020B0604030504040204" pitchFamily="50" charset="-128"/>
                        </a:rPr>
                        <a:t> Tip</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en-US" altLang="ja-JP" sz="900" b="0" dirty="0">
                          <a:solidFill>
                            <a:schemeClr val="tx1"/>
                          </a:solidFill>
                          <a:latin typeface="Meiryo UI" panose="020B0604030504040204" pitchFamily="50" charset="-128"/>
                          <a:ea typeface="Meiryo UI" panose="020B0604030504040204" pitchFamily="50" charset="-128"/>
                        </a:rPr>
                        <a:t>Root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43942924"/>
                  </a:ext>
                </a:extLst>
              </a:tr>
              <a:tr h="455822">
                <a:tc>
                  <a:txBody>
                    <a:bodyPr/>
                    <a:lstStyle/>
                    <a:p>
                      <a:pPr algn="l"/>
                      <a:r>
                        <a:rPr kumimoji="1" lang="ja-JP" altLang="en-US" sz="1000" b="0" dirty="0">
                          <a:solidFill>
                            <a:schemeClr val="tx1"/>
                          </a:solidFill>
                          <a:latin typeface="Meiryo UI" panose="020B0604030504040204" pitchFamily="50" charset="-128"/>
                          <a:ea typeface="Meiryo UI" panose="020B0604030504040204" pitchFamily="50" charset="-128"/>
                        </a:rPr>
                        <a:t>(2) Teeth </a:t>
                      </a:r>
                      <a:r>
                        <a:rPr kumimoji="1" lang="ja-JP" altLang="en-US" sz="1000" b="0" dirty="0" err="1">
                          <a:solidFill>
                            <a:schemeClr val="tx1"/>
                          </a:solidFill>
                          <a:latin typeface="Meiryo UI" panose="020B0604030504040204" pitchFamily="50" charset="-128"/>
                          <a:ea typeface="Meiryo UI" panose="020B0604030504040204" pitchFamily="50" charset="-128"/>
                        </a:rPr>
                        <a:t>stripes</a:t>
                      </a:r>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en-US" altLang="ja-JP" sz="900" b="0" dirty="0">
                          <a:solidFill>
                            <a:schemeClr val="tx1"/>
                          </a:solidFill>
                          <a:latin typeface="Meiryo UI" panose="020B0604030504040204" pitchFamily="50" charset="-128"/>
                          <a:ea typeface="Meiryo UI" panose="020B0604030504040204" pitchFamily="50" charset="-128"/>
                        </a:rPr>
                        <a:t>Top</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en-US" altLang="ja-JP" sz="900" b="0" dirty="0">
                          <a:solidFill>
                            <a:schemeClr val="tx1"/>
                          </a:solidFill>
                          <a:latin typeface="Meiryo UI" panose="020B0604030504040204" pitchFamily="50" charset="-128"/>
                          <a:ea typeface="Meiryo UI" panose="020B0604030504040204" pitchFamily="50" charset="-128"/>
                        </a:rPr>
                        <a:t>Bottom</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4339120"/>
                  </a:ext>
                </a:extLst>
              </a:tr>
              <a:tr h="455822">
                <a:tc>
                  <a:txBody>
                    <a:bodyPr/>
                    <a:lstStyle/>
                    <a:p>
                      <a:pPr algn="l"/>
                      <a:r>
                        <a:rPr kumimoji="1" lang="ja-JP" altLang="en-US" sz="1000" b="0" dirty="0">
                          <a:solidFill>
                            <a:schemeClr val="tx1"/>
                          </a:solidFill>
                          <a:latin typeface="Meiryo UI" panose="020B0604030504040204" pitchFamily="50" charset="-128"/>
                          <a:ea typeface="Meiryo UI" panose="020B0604030504040204" pitchFamily="50" charset="-128"/>
                        </a:rPr>
                        <a:t>(3) Tooth surface</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ja-JP" altLang="en-US" sz="900" b="0" dirty="0">
                          <a:solidFill>
                            <a:schemeClr val="tx1"/>
                          </a:solidFill>
                          <a:latin typeface="Meiryo UI" panose="020B0604030504040204" pitchFamily="50" charset="-128"/>
                          <a:ea typeface="Meiryo UI" panose="020B0604030504040204" pitchFamily="50" charset="-128"/>
                        </a:rPr>
                        <a:t>Right tooth surface (</a:t>
                      </a:r>
                      <a:r>
                        <a:rPr kumimoji="1" lang="en-US" altLang="ja-JP" sz="900" b="0" dirty="0">
                          <a:solidFill>
                            <a:schemeClr val="tx1"/>
                          </a:solidFill>
                          <a:latin typeface="Meiryo UI" panose="020B0604030504040204" pitchFamily="50" charset="-128"/>
                          <a:ea typeface="Meiryo UI" panose="020B0604030504040204" pitchFamily="50" charset="-128"/>
                        </a:rPr>
                        <a:t>RF</a:t>
                      </a:r>
                      <a:r>
                        <a:rPr kumimoji="1" lang="ja-JP" altLang="en-US" sz="900" b="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ja-JP" altLang="en-US" sz="900" b="0" dirty="0">
                          <a:solidFill>
                            <a:schemeClr val="tx1"/>
                          </a:solidFill>
                          <a:latin typeface="Meiryo UI" panose="020B0604030504040204" pitchFamily="50" charset="-128"/>
                          <a:ea typeface="Meiryo UI" panose="020B0604030504040204" pitchFamily="50" charset="-128"/>
                        </a:rPr>
                        <a:t>Left tooth surface (</a:t>
                      </a:r>
                      <a:r>
                        <a:rPr kumimoji="1" lang="en-US" altLang="ja-JP" sz="900" b="0" dirty="0" err="1">
                          <a:solidFill>
                            <a:schemeClr val="tx1"/>
                          </a:solidFill>
                          <a:latin typeface="Meiryo UI" panose="020B0604030504040204" pitchFamily="50" charset="-128"/>
                          <a:ea typeface="Meiryo UI" panose="020B0604030504040204" pitchFamily="50" charset="-128"/>
                        </a:rPr>
                        <a:t>Lf</a:t>
                      </a:r>
                      <a:r>
                        <a:rPr kumimoji="1" lang="ja-JP" altLang="en-US" sz="900" b="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33857804"/>
                  </a:ext>
                </a:extLst>
              </a:tr>
              <a:tr h="327257">
                <a:tc>
                  <a:txBody>
                    <a:bodyPr/>
                    <a:lstStyle/>
                    <a:p>
                      <a:pPr algn="l"/>
                      <a:r>
                        <a:rPr kumimoji="1" lang="ja-JP" altLang="en-US" sz="1000" b="0" dirty="0">
                          <a:solidFill>
                            <a:schemeClr val="tx1"/>
                          </a:solidFill>
                          <a:latin typeface="Meiryo UI" panose="020B0604030504040204" pitchFamily="50" charset="-128"/>
                          <a:ea typeface="Meiryo UI" panose="020B0604030504040204" pitchFamily="50" charset="-128"/>
                        </a:rPr>
                        <a:t>4) Twisting direction</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ja-JP" altLang="en-US" sz="900" b="0" dirty="0">
                          <a:solidFill>
                            <a:schemeClr val="tx1"/>
                          </a:solidFill>
                          <a:latin typeface="Meiryo UI" panose="020B0604030504040204" pitchFamily="50" charset="-128"/>
                          <a:ea typeface="Meiryo UI" panose="020B0604030504040204" pitchFamily="50" charset="-128"/>
                        </a:rPr>
                        <a:t>Right Torsion </a:t>
                      </a:r>
                      <a:r>
                        <a:rPr kumimoji="1" lang="ja-JP" altLang="en-US" sz="900" b="0" dirty="0">
                          <a:solidFill>
                            <a:schemeClr val="tx1"/>
                          </a:solidFill>
                          <a:latin typeface="Meiryo UI" panose="020B0604030504040204" pitchFamily="50" charset="-128"/>
                          <a:ea typeface="Meiryo UI" panose="020B0604030504040204" pitchFamily="50" charset="-128"/>
                        </a:rPr>
                        <a:t>(</a:t>
                      </a:r>
                      <a:r>
                        <a:rPr kumimoji="1" lang="en-US" altLang="ja-JP" sz="900" b="0" dirty="0">
                          <a:solidFill>
                            <a:schemeClr val="tx1"/>
                          </a:solidFill>
                          <a:latin typeface="Meiryo UI" panose="020B0604030504040204" pitchFamily="50" charset="-128"/>
                          <a:ea typeface="Meiryo UI" panose="020B0604030504040204" pitchFamily="50" charset="-128"/>
                        </a:rPr>
                        <a:t>RH)</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ja-JP" altLang="en-US" sz="900" b="0" dirty="0">
                          <a:solidFill>
                            <a:schemeClr val="tx1"/>
                          </a:solidFill>
                          <a:latin typeface="Meiryo UI" panose="020B0604030504040204" pitchFamily="50" charset="-128"/>
                          <a:ea typeface="Meiryo UI" panose="020B0604030504040204" pitchFamily="50" charset="-128"/>
                        </a:rPr>
                        <a:t>Left Torsion (</a:t>
                      </a:r>
                      <a:r>
                        <a:rPr kumimoji="1" lang="en-US" altLang="ja-JP" sz="900" b="0" dirty="0">
                          <a:solidFill>
                            <a:schemeClr val="tx1"/>
                          </a:solidFill>
                          <a:latin typeface="Meiryo UI" panose="020B0604030504040204" pitchFamily="50" charset="-128"/>
                          <a:ea typeface="Meiryo UI" panose="020B0604030504040204" pitchFamily="50" charset="-128"/>
                        </a:rPr>
                        <a:t>LH</a:t>
                      </a:r>
                      <a:r>
                        <a:rPr kumimoji="1" lang="ja-JP" altLang="en-US" sz="900" b="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02254885"/>
                  </a:ext>
                </a:extLst>
              </a:tr>
            </a:tbl>
          </a:graphicData>
        </a:graphic>
      </p:graphicFrame>
      <p:sp>
        <p:nvSpPr>
          <p:cNvPr id="15" name="吹き出し: 折線 14">
            <a:extLst>
              <a:ext uri="{FF2B5EF4-FFF2-40B4-BE49-F238E27FC236}">
                <a16:creationId xmlns:a16="http://schemas.microsoft.com/office/drawing/2014/main" id="{3F89CA4D-55DE-445E-9A91-802FBD189A88}"/>
              </a:ext>
            </a:extLst>
          </p:cNvPr>
          <p:cNvSpPr/>
          <p:nvPr/>
        </p:nvSpPr>
        <p:spPr>
          <a:xfrm>
            <a:off x="87677" y="671341"/>
            <a:ext cx="600409" cy="279460"/>
          </a:xfrm>
          <a:prstGeom prst="borderCallout2">
            <a:avLst>
              <a:gd name="adj1" fmla="val 103659"/>
              <a:gd name="adj2" fmla="val 42910"/>
              <a:gd name="adj3" fmla="val 163898"/>
              <a:gd name="adj4" fmla="val -3526"/>
              <a:gd name="adj5" fmla="val 172501"/>
              <a:gd name="adj6" fmla="val 72744"/>
            </a:avLst>
          </a:prstGeom>
          <a:solidFill>
            <a:schemeClr val="bg1"/>
          </a:solidFill>
          <a:ln>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right tooth surface</a:t>
            </a:r>
          </a:p>
        </p:txBody>
      </p:sp>
      <p:sp>
        <p:nvSpPr>
          <p:cNvPr id="16" name="吹き出し: 折線 15">
            <a:extLst>
              <a:ext uri="{FF2B5EF4-FFF2-40B4-BE49-F238E27FC236}">
                <a16:creationId xmlns:a16="http://schemas.microsoft.com/office/drawing/2014/main" id="{3CC6F6BF-10CE-4987-9462-F2DA3FF547BC}"/>
              </a:ext>
            </a:extLst>
          </p:cNvPr>
          <p:cNvSpPr/>
          <p:nvPr/>
        </p:nvSpPr>
        <p:spPr>
          <a:xfrm>
            <a:off x="1732591" y="1096903"/>
            <a:ext cx="583350" cy="265905"/>
          </a:xfrm>
          <a:prstGeom prst="borderCallout2">
            <a:avLst>
              <a:gd name="adj1" fmla="val 96808"/>
              <a:gd name="adj2" fmla="val 50336"/>
              <a:gd name="adj3" fmla="val 197034"/>
              <a:gd name="adj4" fmla="val -11413"/>
              <a:gd name="adj5" fmla="val 151394"/>
              <a:gd name="adj6" fmla="val -82260"/>
            </a:avLst>
          </a:prstGeom>
          <a:solidFill>
            <a:schemeClr val="bg1"/>
          </a:solidFill>
          <a:ln>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Left tooth surface</a:t>
            </a:r>
          </a:p>
        </p:txBody>
      </p:sp>
      <p:pic>
        <p:nvPicPr>
          <p:cNvPr id="17" name="Picture 2">
            <a:extLst>
              <a:ext uri="{FF2B5EF4-FFF2-40B4-BE49-F238E27FC236}">
                <a16:creationId xmlns:a16="http://schemas.microsoft.com/office/drawing/2014/main" id="{993A7FD3-87F4-4B1A-8C04-2B51C5C2B88D}"/>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2232392" y="2786545"/>
            <a:ext cx="2179876" cy="845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a:extLst>
              <a:ext uri="{FF2B5EF4-FFF2-40B4-BE49-F238E27FC236}">
                <a16:creationId xmlns:a16="http://schemas.microsoft.com/office/drawing/2014/main" id="{75219DEE-B125-4288-929E-D3EE6BA2A1FA}"/>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946914" y="3861061"/>
            <a:ext cx="2707836" cy="1212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テキスト ボックス 18">
            <a:extLst>
              <a:ext uri="{FF2B5EF4-FFF2-40B4-BE49-F238E27FC236}">
                <a16:creationId xmlns:a16="http://schemas.microsoft.com/office/drawing/2014/main" id="{8CEE900B-5373-45E0-B642-9CB8763A06F2}"/>
              </a:ext>
            </a:extLst>
          </p:cNvPr>
          <p:cNvSpPr txBox="1"/>
          <p:nvPr/>
        </p:nvSpPr>
        <p:spPr>
          <a:xfrm>
            <a:off x="2850141" y="2413792"/>
            <a:ext cx="1050018" cy="253916"/>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cs typeface="Meiryo UI" panose="020B0604030504040204" pitchFamily="50" charset="-128"/>
              </a:rPr>
              <a:t>Torsion direction</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フリーフォーム: 図形 19">
            <a:extLst>
              <a:ext uri="{FF2B5EF4-FFF2-40B4-BE49-F238E27FC236}">
                <a16:creationId xmlns:a16="http://schemas.microsoft.com/office/drawing/2014/main" id="{D8581265-2490-4F53-BA96-C96285F282FC}"/>
              </a:ext>
            </a:extLst>
          </p:cNvPr>
          <p:cNvSpPr/>
          <p:nvPr/>
        </p:nvSpPr>
        <p:spPr>
          <a:xfrm flipH="1">
            <a:off x="2492052" y="2688185"/>
            <a:ext cx="34289" cy="789185"/>
          </a:xfrm>
          <a:custGeom>
            <a:avLst/>
            <a:gdLst>
              <a:gd name="connsiteX0" fmla="*/ 0 w 0"/>
              <a:gd name="connsiteY0" fmla="*/ 0 h 644769"/>
              <a:gd name="connsiteX1" fmla="*/ 0 w 0"/>
              <a:gd name="connsiteY1" fmla="*/ 644769 h 644769"/>
            </a:gdLst>
            <a:ahLst/>
            <a:cxnLst>
              <a:cxn ang="0">
                <a:pos x="connsiteX0" y="connsiteY0"/>
              </a:cxn>
              <a:cxn ang="0">
                <a:pos x="connsiteX1" y="connsiteY1"/>
              </a:cxn>
            </a:cxnLst>
            <a:rect l="l" t="t" r="r" b="b"/>
            <a:pathLst>
              <a:path h="644769">
                <a:moveTo>
                  <a:pt x="0" y="0"/>
                </a:moveTo>
                <a:lnTo>
                  <a:pt x="0" y="644769"/>
                </a:ln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sz="1350"/>
          </a:p>
        </p:txBody>
      </p:sp>
      <p:sp>
        <p:nvSpPr>
          <p:cNvPr id="21" name="フリーフォーム: 図形 20">
            <a:extLst>
              <a:ext uri="{FF2B5EF4-FFF2-40B4-BE49-F238E27FC236}">
                <a16:creationId xmlns:a16="http://schemas.microsoft.com/office/drawing/2014/main" id="{94E68818-033B-4500-92B0-7CB992386B59}"/>
              </a:ext>
            </a:extLst>
          </p:cNvPr>
          <p:cNvSpPr/>
          <p:nvPr/>
        </p:nvSpPr>
        <p:spPr>
          <a:xfrm>
            <a:off x="3828290" y="2614828"/>
            <a:ext cx="34289" cy="986191"/>
          </a:xfrm>
          <a:custGeom>
            <a:avLst/>
            <a:gdLst>
              <a:gd name="connsiteX0" fmla="*/ 0 w 0"/>
              <a:gd name="connsiteY0" fmla="*/ 0 h 644769"/>
              <a:gd name="connsiteX1" fmla="*/ 0 w 0"/>
              <a:gd name="connsiteY1" fmla="*/ 644769 h 644769"/>
            </a:gdLst>
            <a:ahLst/>
            <a:cxnLst>
              <a:cxn ang="0">
                <a:pos x="connsiteX0" y="connsiteY0"/>
              </a:cxn>
              <a:cxn ang="0">
                <a:pos x="connsiteX1" y="connsiteY1"/>
              </a:cxn>
            </a:cxnLst>
            <a:rect l="l" t="t" r="r" b="b"/>
            <a:pathLst>
              <a:path h="644769">
                <a:moveTo>
                  <a:pt x="0" y="0"/>
                </a:moveTo>
                <a:lnTo>
                  <a:pt x="0" y="644769"/>
                </a:ln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sz="1350"/>
          </a:p>
        </p:txBody>
      </p:sp>
      <p:sp>
        <p:nvSpPr>
          <p:cNvPr id="22" name="円弧 21">
            <a:extLst>
              <a:ext uri="{FF2B5EF4-FFF2-40B4-BE49-F238E27FC236}">
                <a16:creationId xmlns:a16="http://schemas.microsoft.com/office/drawing/2014/main" id="{5674EE53-78CD-44DC-90B8-2959939D28B4}"/>
              </a:ext>
            </a:extLst>
          </p:cNvPr>
          <p:cNvSpPr/>
          <p:nvPr/>
        </p:nvSpPr>
        <p:spPr>
          <a:xfrm>
            <a:off x="2256905" y="2792280"/>
            <a:ext cx="540060" cy="376689"/>
          </a:xfrm>
          <a:prstGeom prst="arc">
            <a:avLst>
              <a:gd name="adj1" fmla="val 16200000"/>
              <a:gd name="adj2" fmla="val 20382066"/>
            </a:avLst>
          </a:prstGeom>
          <a:ln w="38100">
            <a:tailEnd type="triangle"/>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sz="1350"/>
          </a:p>
        </p:txBody>
      </p:sp>
      <p:sp>
        <p:nvSpPr>
          <p:cNvPr id="23" name="フリーフォーム: 図形 22">
            <a:extLst>
              <a:ext uri="{FF2B5EF4-FFF2-40B4-BE49-F238E27FC236}">
                <a16:creationId xmlns:a16="http://schemas.microsoft.com/office/drawing/2014/main" id="{9FDBD696-23AF-4DAB-BD92-1EF42EF489CE}"/>
              </a:ext>
            </a:extLst>
          </p:cNvPr>
          <p:cNvSpPr/>
          <p:nvPr/>
        </p:nvSpPr>
        <p:spPr>
          <a:xfrm rot="21014539">
            <a:off x="2476932" y="2934524"/>
            <a:ext cx="344976" cy="587932"/>
          </a:xfrm>
          <a:custGeom>
            <a:avLst/>
            <a:gdLst>
              <a:gd name="connsiteX0" fmla="*/ 0 w 445477"/>
              <a:gd name="connsiteY0" fmla="*/ 785446 h 785446"/>
              <a:gd name="connsiteX1" fmla="*/ 445477 w 445477"/>
              <a:gd name="connsiteY1" fmla="*/ 0 h 785446"/>
            </a:gdLst>
            <a:ahLst/>
            <a:cxnLst>
              <a:cxn ang="0">
                <a:pos x="connsiteX0" y="connsiteY0"/>
              </a:cxn>
              <a:cxn ang="0">
                <a:pos x="connsiteX1" y="connsiteY1"/>
              </a:cxn>
            </a:cxnLst>
            <a:rect l="l" t="t" r="r" b="b"/>
            <a:pathLst>
              <a:path w="445477" h="785446">
                <a:moveTo>
                  <a:pt x="0" y="785446"/>
                </a:moveTo>
                <a:lnTo>
                  <a:pt x="445477" y="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4" name="フリーフォーム: 図形 23">
            <a:extLst>
              <a:ext uri="{FF2B5EF4-FFF2-40B4-BE49-F238E27FC236}">
                <a16:creationId xmlns:a16="http://schemas.microsoft.com/office/drawing/2014/main" id="{A235BC88-F814-43C5-9FF0-00A049CE0E00}"/>
              </a:ext>
            </a:extLst>
          </p:cNvPr>
          <p:cNvSpPr/>
          <p:nvPr/>
        </p:nvSpPr>
        <p:spPr>
          <a:xfrm rot="485976">
            <a:off x="3560275" y="2883175"/>
            <a:ext cx="342563" cy="602772"/>
          </a:xfrm>
          <a:custGeom>
            <a:avLst/>
            <a:gdLst>
              <a:gd name="connsiteX0" fmla="*/ 351692 w 351692"/>
              <a:gd name="connsiteY0" fmla="*/ 762000 h 762000"/>
              <a:gd name="connsiteX1" fmla="*/ 0 w 351692"/>
              <a:gd name="connsiteY1" fmla="*/ 0 h 762000"/>
            </a:gdLst>
            <a:ahLst/>
            <a:cxnLst>
              <a:cxn ang="0">
                <a:pos x="connsiteX0" y="connsiteY0"/>
              </a:cxn>
              <a:cxn ang="0">
                <a:pos x="connsiteX1" y="connsiteY1"/>
              </a:cxn>
            </a:cxnLst>
            <a:rect l="l" t="t" r="r" b="b"/>
            <a:pathLst>
              <a:path w="351692" h="762000">
                <a:moveTo>
                  <a:pt x="351692" y="762000"/>
                </a:moveTo>
                <a:lnTo>
                  <a:pt x="0"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25" name="円弧 24">
            <a:extLst>
              <a:ext uri="{FF2B5EF4-FFF2-40B4-BE49-F238E27FC236}">
                <a16:creationId xmlns:a16="http://schemas.microsoft.com/office/drawing/2014/main" id="{35256DDE-5BC5-4557-A2C5-6333CC86657C}"/>
              </a:ext>
            </a:extLst>
          </p:cNvPr>
          <p:cNvSpPr/>
          <p:nvPr/>
        </p:nvSpPr>
        <p:spPr>
          <a:xfrm rot="20530496">
            <a:off x="3524227" y="2725007"/>
            <a:ext cx="486054" cy="349478"/>
          </a:xfrm>
          <a:prstGeom prst="arc">
            <a:avLst>
              <a:gd name="adj1" fmla="val 12833882"/>
              <a:gd name="adj2" fmla="val 18466175"/>
            </a:avLst>
          </a:prstGeom>
          <a:ln w="31750">
            <a:headEnd type="triangle"/>
            <a:tailEnd type="none"/>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sz="1350"/>
          </a:p>
        </p:txBody>
      </p:sp>
      <p:sp>
        <p:nvSpPr>
          <p:cNvPr id="26" name="Rectangle 20">
            <a:extLst>
              <a:ext uri="{FF2B5EF4-FFF2-40B4-BE49-F238E27FC236}">
                <a16:creationId xmlns:a16="http://schemas.microsoft.com/office/drawing/2014/main" id="{125170E9-5016-40EF-A464-E6260D10C0C8}"/>
              </a:ext>
            </a:extLst>
          </p:cNvPr>
          <p:cNvSpPr>
            <a:spLocks noChangeArrowheads="1"/>
          </p:cNvSpPr>
          <p:nvPr/>
        </p:nvSpPr>
        <p:spPr bwMode="auto">
          <a:xfrm>
            <a:off x="4526804" y="2642986"/>
            <a:ext cx="3179056"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Tooth Profile Correction </a:t>
            </a:r>
            <a:r>
              <a:rPr lang="en-US" altLang="ja-JP" sz="750" dirty="0">
                <a:latin typeface="Meiryo UI" panose="020B0604030504040204" pitchFamily="50" charset="-128"/>
                <a:ea typeface="Meiryo UI" panose="020B0604030504040204" pitchFamily="50" charset="-128"/>
              </a:rPr>
              <a:t>(</a:t>
            </a:r>
            <a:r>
              <a:rPr lang="ja-JP" altLang="en-US" sz="750" dirty="0">
                <a:latin typeface="Meiryo UI" panose="020B0604030504040204" pitchFamily="50" charset="-128"/>
                <a:ea typeface="Meiryo UI" panose="020B0604030504040204" pitchFamily="50" charset="-128"/>
              </a:rPr>
              <a:t>Fig. </a:t>
            </a:r>
            <a:r>
              <a:rPr lang="en-US" altLang="ja-JP" sz="750" dirty="0">
                <a:latin typeface="Meiryo UI" panose="020B0604030504040204" pitchFamily="50" charset="-128"/>
                <a:ea typeface="Meiryo UI" panose="020B0604030504040204" pitchFamily="50" charset="-128"/>
              </a:rPr>
              <a:t>14)</a:t>
            </a: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Tooth Profile Modification is a general term for tooth tip modification and tooth root modification.</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Tooth tip correction means that the tooth shape at the tooth tip becomes more convex than the correct involute tooth shape.</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The first step is to fix it to</a:t>
            </a:r>
          </a:p>
        </p:txBody>
      </p:sp>
      <p:sp>
        <p:nvSpPr>
          <p:cNvPr id="27" name="Rectangle 21">
            <a:extLst>
              <a:ext uri="{FF2B5EF4-FFF2-40B4-BE49-F238E27FC236}">
                <a16:creationId xmlns:a16="http://schemas.microsoft.com/office/drawing/2014/main" id="{84E4EB79-66F0-4101-82E2-01914CEAFE0B}"/>
              </a:ext>
            </a:extLst>
          </p:cNvPr>
          <p:cNvSpPr>
            <a:spLocks noChangeArrowheads="1"/>
          </p:cNvSpPr>
          <p:nvPr/>
        </p:nvSpPr>
        <p:spPr bwMode="auto">
          <a:xfrm>
            <a:off x="4517556" y="3218616"/>
            <a:ext cx="3262186" cy="1038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Crowning </a:t>
            </a:r>
            <a:r>
              <a:rPr lang="en-US" altLang="ja-JP" sz="750" dirty="0">
                <a:latin typeface="Meiryo UI" panose="020B0604030504040204" pitchFamily="50" charset="-128"/>
                <a:ea typeface="Meiryo UI" panose="020B0604030504040204" pitchFamily="50" charset="-128"/>
              </a:rPr>
              <a:t>(</a:t>
            </a:r>
            <a:r>
              <a:rPr lang="ja-JP" altLang="en-US" sz="750" dirty="0">
                <a:latin typeface="Meiryo UI" panose="020B0604030504040204" pitchFamily="50" charset="-128"/>
                <a:ea typeface="Meiryo UI" panose="020B0604030504040204" pitchFamily="50" charset="-128"/>
              </a:rPr>
              <a:t>Figure </a:t>
            </a:r>
            <a:r>
              <a:rPr lang="en-US" altLang="ja-JP" sz="750" dirty="0">
                <a:latin typeface="Meiryo UI" panose="020B0604030504040204" pitchFamily="50" charset="-128"/>
                <a:ea typeface="Meiryo UI" panose="020B0604030504040204" pitchFamily="50" charset="-128"/>
              </a:rPr>
              <a:t>15)</a:t>
            </a: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The gears are subject to the following problems: tooth stripe error, deviation of the parallelism of the axle holes in the gear box, tooth and</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The deflection of the material causes the phenomenon of one-sided contact, which results in </a:t>
            </a:r>
            <a:r>
              <a:rPr lang="ja-JP" altLang="en-US" sz="750" dirty="0" err="1">
                <a:latin typeface="Meiryo UI" panose="020B0604030504040204" pitchFamily="50" charset="-128"/>
                <a:ea typeface="Meiryo UI" panose="020B0604030504040204" pitchFamily="50" charset="-128"/>
              </a:rPr>
              <a:t>a</a:t>
            </a:r>
            <a:r>
              <a:rPr lang="ja-JP" altLang="en-US" sz="750" dirty="0">
                <a:latin typeface="Meiryo UI" panose="020B0604030504040204" pitchFamily="50" charset="-128"/>
                <a:ea typeface="Meiryo UI" panose="020B0604030504040204" pitchFamily="50" charset="-128"/>
              </a:rPr>
              <a:t> reduction of the load capacity.</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As shown in </a:t>
            </a:r>
            <a:r>
              <a:rPr lang="ja-JP" altLang="en-US" sz="750" dirty="0">
                <a:latin typeface="Meiryo UI" panose="020B0604030504040204" pitchFamily="50" charset="-128"/>
                <a:ea typeface="Meiryo UI" panose="020B0604030504040204" pitchFamily="50" charset="-128"/>
              </a:rPr>
              <a:t>Figure </a:t>
            </a:r>
            <a:r>
              <a:rPr lang="en-US" altLang="ja-JP" sz="750" dirty="0">
                <a:latin typeface="Meiryo UI" panose="020B0604030504040204" pitchFamily="50" charset="-128"/>
                <a:ea typeface="Meiryo UI" panose="020B0604030504040204" pitchFamily="50" charset="-128"/>
              </a:rPr>
              <a:t>(15), </a:t>
            </a:r>
            <a:r>
              <a:rPr lang="ja-JP" altLang="en-US" sz="750" dirty="0">
                <a:latin typeface="Meiryo UI" panose="020B0604030504040204" pitchFamily="50" charset="-128"/>
                <a:ea typeface="Meiryo UI" panose="020B0604030504040204" pitchFamily="50" charset="-128"/>
              </a:rPr>
              <a:t>crowning is the process of creating a suitable bulge in the direction of the tooth muscle.</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The gears that have been nailed down will not hit one side of the gear and will not lose their load capacity</a:t>
            </a:r>
            <a:r>
              <a:rPr lang="ja-JP" altLang="en-US" sz="750" dirty="0" err="1">
                <a:latin typeface="Meiryo UI" panose="020B0604030504040204" pitchFamily="50" charset="-128"/>
                <a:ea typeface="Meiryo UI" panose="020B0604030504040204" pitchFamily="50" charset="-128"/>
              </a:rPr>
              <a:t>.</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It also makes the gears sound much better. However, </a:t>
            </a:r>
            <a:r>
              <a:rPr lang="ja-JP" altLang="en-US" sz="750" dirty="0">
                <a:latin typeface="Meiryo UI" panose="020B0604030504040204" pitchFamily="50" charset="-128"/>
                <a:ea typeface="Meiryo UI" panose="020B0604030504040204" pitchFamily="50" charset="-128"/>
              </a:rPr>
              <a:t>if too much </a:t>
            </a:r>
            <a:r>
              <a:rPr lang="ja-JP" altLang="en-US" sz="750" dirty="0">
                <a:latin typeface="Meiryo UI" panose="020B0604030504040204" pitchFamily="50" charset="-128"/>
                <a:ea typeface="Meiryo UI" panose="020B0604030504040204" pitchFamily="50" charset="-128"/>
              </a:rPr>
              <a:t>crowning is applied, the sound </a:t>
            </a:r>
            <a:r>
              <a:rPr lang="ja-JP" altLang="en-US" sz="750" dirty="0">
                <a:latin typeface="Meiryo UI" panose="020B0604030504040204" pitchFamily="50" charset="-128"/>
                <a:ea typeface="Meiryo UI" panose="020B0604030504040204" pitchFamily="50" charset="-128"/>
              </a:rPr>
              <a:t>per tooth will not be as good.</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This can shorten the length of the cable and increase the noise level.</a:t>
            </a:r>
          </a:p>
        </p:txBody>
      </p:sp>
      <p:sp>
        <p:nvSpPr>
          <p:cNvPr id="28" name="Rectangle 22">
            <a:extLst>
              <a:ext uri="{FF2B5EF4-FFF2-40B4-BE49-F238E27FC236}">
                <a16:creationId xmlns:a16="http://schemas.microsoft.com/office/drawing/2014/main" id="{E7864667-3446-4B72-9579-F3863645E589}"/>
              </a:ext>
            </a:extLst>
          </p:cNvPr>
          <p:cNvSpPr>
            <a:spLocks noChangeArrowheads="1"/>
          </p:cNvSpPr>
          <p:nvPr/>
        </p:nvSpPr>
        <p:spPr bwMode="auto">
          <a:xfrm>
            <a:off x="4547708" y="4198481"/>
            <a:ext cx="3127267" cy="761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Chamfer </a:t>
            </a:r>
            <a:r>
              <a:rPr lang="en-US" altLang="ja-JP" sz="750" dirty="0">
                <a:latin typeface="Meiryo UI" panose="020B0604030504040204" pitchFamily="50" charset="-128"/>
                <a:ea typeface="Meiryo UI" panose="020B0604030504040204" pitchFamily="50" charset="-128"/>
              </a:rPr>
              <a:t>(</a:t>
            </a:r>
            <a:r>
              <a:rPr lang="ja-JP" altLang="en-US" sz="750" dirty="0">
                <a:latin typeface="Meiryo UI" panose="020B0604030504040204" pitchFamily="50" charset="-128"/>
                <a:ea typeface="Meiryo UI" panose="020B0604030504040204" pitchFamily="50" charset="-128"/>
              </a:rPr>
              <a:t>Figure </a:t>
            </a:r>
            <a:r>
              <a:rPr lang="en-US" altLang="ja-JP" sz="750" dirty="0">
                <a:latin typeface="Meiryo UI" panose="020B0604030504040204" pitchFamily="50" charset="-128"/>
                <a:ea typeface="Meiryo UI" panose="020B0604030504040204" pitchFamily="50" charset="-128"/>
              </a:rPr>
              <a:t>16</a:t>
            </a:r>
            <a:r>
              <a:rPr lang="ja-JP" altLang="en-US" sz="750" dirty="0">
                <a:latin typeface="Meiryo UI" panose="020B0604030504040204" pitchFamily="50" charset="-128"/>
                <a:ea typeface="Meiryo UI" panose="020B0604030504040204" pitchFamily="50" charset="-128"/>
              </a:rPr>
              <a:t>)</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Even a small scratch on the gears can often cause a bad sound, so it is important to have sharp edges around the gears.</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There must be no To prevent bruising during transportation and assembly, there should be</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Even if these parts hit the gears, they are not likely to gouge the gears.</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All sharp corners should always be </a:t>
            </a:r>
            <a:r>
              <a:rPr lang="ja-JP" altLang="en-US" sz="750" dirty="0">
                <a:latin typeface="Meiryo UI" panose="020B0604030504040204" pitchFamily="50" charset="-128"/>
                <a:ea typeface="Meiryo UI" panose="020B0604030504040204" pitchFamily="50" charset="-128"/>
              </a:rPr>
              <a:t>chamfered </a:t>
            </a:r>
            <a:r>
              <a:rPr lang="ja-JP" altLang="en-US" sz="750" dirty="0" err="1">
                <a:latin typeface="Meiryo UI" panose="020B0604030504040204" pitchFamily="50" charset="-128"/>
                <a:ea typeface="Meiryo UI" panose="020B0604030504040204" pitchFamily="50" charset="-128"/>
              </a:rPr>
              <a:t>as </a:t>
            </a:r>
            <a:r>
              <a:rPr lang="ja-JP" altLang="en-US" sz="750" dirty="0">
                <a:latin typeface="Meiryo UI" panose="020B0604030504040204" pitchFamily="50" charset="-128"/>
                <a:ea typeface="Meiryo UI" panose="020B0604030504040204" pitchFamily="50" charset="-128"/>
              </a:rPr>
              <a:t>shown in Figure </a:t>
            </a:r>
            <a:r>
              <a:rPr lang="en-US" altLang="ja-JP" sz="750" dirty="0">
                <a:latin typeface="Meiryo UI" panose="020B0604030504040204" pitchFamily="50" charset="-128"/>
                <a:ea typeface="Meiryo UI" panose="020B0604030504040204" pitchFamily="50" charset="-128"/>
              </a:rPr>
              <a:t>(16).</a:t>
            </a:r>
          </a:p>
        </p:txBody>
      </p:sp>
      <p:pic>
        <p:nvPicPr>
          <p:cNvPr id="29" name="Picture 23" descr="歯先修正">
            <a:extLst>
              <a:ext uri="{FF2B5EF4-FFF2-40B4-BE49-F238E27FC236}">
                <a16:creationId xmlns:a16="http://schemas.microsoft.com/office/drawing/2014/main" id="{D54FA849-AA51-4FF1-A8CD-FDB584861C46}"/>
              </a:ext>
            </a:extLst>
          </p:cNvPr>
          <p:cNvPicPr>
            <a:picLocks noChangeAspect="1" noChangeArrowheads="1"/>
          </p:cNvPicPr>
          <p:nvPr/>
        </p:nvPicPr>
        <p:blipFill>
          <a:blip r:embed="rId6"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7788878" y="2676702"/>
            <a:ext cx="1355122" cy="60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5" descr="ｸﾗｳﾆﾝｸﾞ">
            <a:extLst>
              <a:ext uri="{FF2B5EF4-FFF2-40B4-BE49-F238E27FC236}">
                <a16:creationId xmlns:a16="http://schemas.microsoft.com/office/drawing/2014/main" id="{DC2C6FAB-74DA-487E-839B-882D27DCF296}"/>
              </a:ext>
            </a:extLst>
          </p:cNvPr>
          <p:cNvPicPr>
            <a:picLocks noChangeAspect="1" noChangeArrowheads="1"/>
          </p:cNvPicPr>
          <p:nvPr/>
        </p:nvPicPr>
        <p:blipFill>
          <a:blip r:embed="rId7"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rot="21291305">
            <a:off x="7958969" y="3305920"/>
            <a:ext cx="924398" cy="87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7" descr="面取り">
            <a:extLst>
              <a:ext uri="{FF2B5EF4-FFF2-40B4-BE49-F238E27FC236}">
                <a16:creationId xmlns:a16="http://schemas.microsoft.com/office/drawing/2014/main" id="{A43377EC-AF0A-4BDA-8CD4-7C3E8661DA3F}"/>
              </a:ext>
            </a:extLst>
          </p:cNvPr>
          <p:cNvPicPr>
            <a:picLocks noChangeAspect="1" noChangeArrowheads="1"/>
          </p:cNvPicPr>
          <p:nvPr/>
        </p:nvPicPr>
        <p:blipFill>
          <a:blip r:embed="rId8"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7949660" y="4209603"/>
            <a:ext cx="1034309" cy="66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四角形: 角を丸くする 31">
            <a:extLst>
              <a:ext uri="{FF2B5EF4-FFF2-40B4-BE49-F238E27FC236}">
                <a16:creationId xmlns:a16="http://schemas.microsoft.com/office/drawing/2014/main" id="{B303FB61-8D36-4723-B07E-A19D4A01F53F}"/>
              </a:ext>
            </a:extLst>
          </p:cNvPr>
          <p:cNvSpPr/>
          <p:nvPr/>
        </p:nvSpPr>
        <p:spPr>
          <a:xfrm>
            <a:off x="8768266" y="3126900"/>
            <a:ext cx="403811" cy="151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75" dirty="0">
                <a:solidFill>
                  <a:schemeClr val="tx1"/>
                </a:solidFill>
                <a:latin typeface="Meiryo UI" panose="020B0604030504040204" pitchFamily="50" charset="-128"/>
                <a:ea typeface="Meiryo UI" panose="020B0604030504040204" pitchFamily="50" charset="-128"/>
              </a:rPr>
              <a:t>Figure </a:t>
            </a:r>
            <a:r>
              <a:rPr kumimoji="1" lang="en-US" altLang="ja-JP" sz="675" dirty="0">
                <a:solidFill>
                  <a:schemeClr val="tx1"/>
                </a:solidFill>
                <a:latin typeface="Meiryo UI" panose="020B0604030504040204" pitchFamily="50" charset="-128"/>
                <a:ea typeface="Meiryo UI" panose="020B0604030504040204" pitchFamily="50" charset="-128"/>
              </a:rPr>
              <a:t>14.</a:t>
            </a:r>
            <a:endParaRPr kumimoji="1" lang="ja-JP" altLang="en-US" sz="675"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32">
            <a:extLst>
              <a:ext uri="{FF2B5EF4-FFF2-40B4-BE49-F238E27FC236}">
                <a16:creationId xmlns:a16="http://schemas.microsoft.com/office/drawing/2014/main" id="{52B5EE64-1C74-489E-80A4-6EB973C4FF06}"/>
              </a:ext>
            </a:extLst>
          </p:cNvPr>
          <p:cNvSpPr/>
          <p:nvPr/>
        </p:nvSpPr>
        <p:spPr>
          <a:xfrm>
            <a:off x="8768266" y="4068508"/>
            <a:ext cx="403811" cy="151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75" dirty="0">
                <a:solidFill>
                  <a:schemeClr val="tx1"/>
                </a:solidFill>
                <a:latin typeface="Meiryo UI" panose="020B0604030504040204" pitchFamily="50" charset="-128"/>
                <a:ea typeface="Meiryo UI" panose="020B0604030504040204" pitchFamily="50" charset="-128"/>
              </a:rPr>
              <a:t>Figure </a:t>
            </a:r>
            <a:r>
              <a:rPr kumimoji="1" lang="en-US" altLang="ja-JP" sz="675" dirty="0">
                <a:solidFill>
                  <a:schemeClr val="tx1"/>
                </a:solidFill>
                <a:latin typeface="Meiryo UI" panose="020B0604030504040204" pitchFamily="50" charset="-128"/>
                <a:ea typeface="Meiryo UI" panose="020B0604030504040204" pitchFamily="50" charset="-128"/>
              </a:rPr>
              <a:t>15.</a:t>
            </a:r>
            <a:endParaRPr kumimoji="1" lang="ja-JP" altLang="en-US" sz="675" dirty="0">
              <a:solidFill>
                <a:schemeClr val="tx1"/>
              </a:solidFill>
              <a:latin typeface="Meiryo UI" panose="020B0604030504040204" pitchFamily="50" charset="-128"/>
              <a:ea typeface="Meiryo UI" panose="020B0604030504040204" pitchFamily="50" charset="-128"/>
            </a:endParaRPr>
          </a:p>
        </p:txBody>
      </p:sp>
      <p:sp>
        <p:nvSpPr>
          <p:cNvPr id="34" name="四角形: 角を丸くする 33">
            <a:extLst>
              <a:ext uri="{FF2B5EF4-FFF2-40B4-BE49-F238E27FC236}">
                <a16:creationId xmlns:a16="http://schemas.microsoft.com/office/drawing/2014/main" id="{1DAB7BA4-F19C-432F-A053-64EBE75D2667}"/>
              </a:ext>
            </a:extLst>
          </p:cNvPr>
          <p:cNvSpPr/>
          <p:nvPr/>
        </p:nvSpPr>
        <p:spPr>
          <a:xfrm>
            <a:off x="8782064" y="4765196"/>
            <a:ext cx="403811" cy="151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75" dirty="0">
                <a:solidFill>
                  <a:schemeClr val="tx1"/>
                </a:solidFill>
                <a:latin typeface="Meiryo UI" panose="020B0604030504040204" pitchFamily="50" charset="-128"/>
                <a:ea typeface="Meiryo UI" panose="020B0604030504040204" pitchFamily="50" charset="-128"/>
              </a:rPr>
              <a:t>Figure </a:t>
            </a:r>
            <a:r>
              <a:rPr kumimoji="1" lang="en-US" altLang="ja-JP" sz="675" dirty="0">
                <a:solidFill>
                  <a:schemeClr val="tx1"/>
                </a:solidFill>
                <a:latin typeface="Meiryo UI" panose="020B0604030504040204" pitchFamily="50" charset="-128"/>
                <a:ea typeface="Meiryo UI" panose="020B0604030504040204" pitchFamily="50" charset="-128"/>
              </a:rPr>
              <a:t>16.</a:t>
            </a:r>
            <a:endParaRPr kumimoji="1" lang="ja-JP" altLang="en-US" sz="675" dirty="0">
              <a:solidFill>
                <a:schemeClr val="tx1"/>
              </a:solidFill>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25B392D1-6A56-49F3-912B-8831A9EE6E8F}"/>
              </a:ext>
            </a:extLst>
          </p:cNvPr>
          <p:cNvSpPr txBox="1"/>
          <p:nvPr/>
        </p:nvSpPr>
        <p:spPr>
          <a:xfrm>
            <a:off x="29713" y="444522"/>
            <a:ext cx="1274802" cy="253916"/>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cs typeface="Meiryo UI" panose="020B0604030504040204" pitchFamily="50" charset="-128"/>
              </a:rPr>
              <a:t>Tooth Profile and Tooth </a:t>
            </a:r>
            <a:r>
              <a:rPr lang="ja-JP" altLang="en-US" sz="1050" dirty="0" err="1">
                <a:latin typeface="Meiryo UI" panose="020B0604030504040204" pitchFamily="50" charset="-128"/>
                <a:ea typeface="Meiryo UI" panose="020B0604030504040204" pitchFamily="50" charset="-128"/>
                <a:cs typeface="Meiryo UI" panose="020B0604030504040204" pitchFamily="50" charset="-128"/>
              </a:rPr>
              <a:t>Stripe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Name</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a:extLst>
              <a:ext uri="{FF2B5EF4-FFF2-40B4-BE49-F238E27FC236}">
                <a16:creationId xmlns:a16="http://schemas.microsoft.com/office/drawing/2014/main" id="{9E12F38C-7605-4666-8163-12D5BBD83CC0}"/>
              </a:ext>
            </a:extLst>
          </p:cNvPr>
          <p:cNvSpPr txBox="1"/>
          <p:nvPr/>
        </p:nvSpPr>
        <p:spPr>
          <a:xfrm>
            <a:off x="4992697" y="462376"/>
            <a:ext cx="1761493" cy="253916"/>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cs typeface="Meiryo UI" panose="020B0604030504040204" pitchFamily="50" charset="-128"/>
              </a:rPr>
              <a:t>Tooth Profile Correction and Tooth </a:t>
            </a:r>
            <a:r>
              <a:rPr lang="ja-JP" altLang="en-US" sz="1050" dirty="0" err="1">
                <a:latin typeface="Meiryo UI" panose="020B0604030504040204" pitchFamily="50" charset="-128"/>
                <a:ea typeface="Meiryo UI" panose="020B0604030504040204" pitchFamily="50" charset="-128"/>
                <a:cs typeface="Meiryo UI" panose="020B0604030504040204" pitchFamily="50" charset="-128"/>
              </a:rPr>
              <a:t>Contour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Correction</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7" name="直線コネクタ 36">
            <a:extLst>
              <a:ext uri="{FF2B5EF4-FFF2-40B4-BE49-F238E27FC236}">
                <a16:creationId xmlns:a16="http://schemas.microsoft.com/office/drawing/2014/main" id="{E7EF9B8A-F1CB-4D12-9EEB-31E784BA0D31}"/>
              </a:ext>
            </a:extLst>
          </p:cNvPr>
          <p:cNvCxnSpPr>
            <a:cxnSpLocks/>
          </p:cNvCxnSpPr>
          <p:nvPr/>
        </p:nvCxnSpPr>
        <p:spPr>
          <a:xfrm flipV="1">
            <a:off x="259577" y="750987"/>
            <a:ext cx="1415198" cy="1022977"/>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F3309903-196B-4EB0-A1E4-89E71E7A6E5F}"/>
              </a:ext>
            </a:extLst>
          </p:cNvPr>
          <p:cNvCxnSpPr/>
          <p:nvPr/>
        </p:nvCxnSpPr>
        <p:spPr>
          <a:xfrm>
            <a:off x="1342531" y="702097"/>
            <a:ext cx="576104" cy="2523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39" name="フリーフォーム: 図形 38">
            <a:extLst>
              <a:ext uri="{FF2B5EF4-FFF2-40B4-BE49-F238E27FC236}">
                <a16:creationId xmlns:a16="http://schemas.microsoft.com/office/drawing/2014/main" id="{95CAB21B-0D01-4316-8977-0096A2A0039C}"/>
              </a:ext>
            </a:extLst>
          </p:cNvPr>
          <p:cNvSpPr/>
          <p:nvPr/>
        </p:nvSpPr>
        <p:spPr>
          <a:xfrm>
            <a:off x="1436903" y="646080"/>
            <a:ext cx="436181" cy="252300"/>
          </a:xfrm>
          <a:custGeom>
            <a:avLst/>
            <a:gdLst>
              <a:gd name="connsiteX0" fmla="*/ 13447 w 1048871"/>
              <a:gd name="connsiteY0" fmla="*/ 322730 h 322730"/>
              <a:gd name="connsiteX1" fmla="*/ 847165 w 1048871"/>
              <a:gd name="connsiteY1" fmla="*/ 268942 h 322730"/>
              <a:gd name="connsiteX2" fmla="*/ 524436 w 1048871"/>
              <a:gd name="connsiteY2" fmla="*/ 201706 h 322730"/>
              <a:gd name="connsiteX3" fmla="*/ 1048871 w 1048871"/>
              <a:gd name="connsiteY3" fmla="*/ 26894 h 322730"/>
              <a:gd name="connsiteX4" fmla="*/ 645459 w 1048871"/>
              <a:gd name="connsiteY4" fmla="*/ 0 h 322730"/>
              <a:gd name="connsiteX5" fmla="*/ 255495 w 1048871"/>
              <a:gd name="connsiteY5" fmla="*/ 107577 h 322730"/>
              <a:gd name="connsiteX6" fmla="*/ 0 w 1048871"/>
              <a:gd name="connsiteY6" fmla="*/ 94130 h 322730"/>
              <a:gd name="connsiteX7" fmla="*/ 13447 w 1048871"/>
              <a:gd name="connsiteY7" fmla="*/ 322730 h 322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871" h="322730">
                <a:moveTo>
                  <a:pt x="13447" y="322730"/>
                </a:moveTo>
                <a:lnTo>
                  <a:pt x="847165" y="268942"/>
                </a:lnTo>
                <a:lnTo>
                  <a:pt x="524436" y="201706"/>
                </a:lnTo>
                <a:lnTo>
                  <a:pt x="1048871" y="26894"/>
                </a:lnTo>
                <a:lnTo>
                  <a:pt x="645459" y="0"/>
                </a:lnTo>
                <a:lnTo>
                  <a:pt x="255495" y="107577"/>
                </a:lnTo>
                <a:lnTo>
                  <a:pt x="0" y="94130"/>
                </a:lnTo>
                <a:lnTo>
                  <a:pt x="13447" y="32273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40" name="四角形: 角を丸くする 39">
            <a:extLst>
              <a:ext uri="{FF2B5EF4-FFF2-40B4-BE49-F238E27FC236}">
                <a16:creationId xmlns:a16="http://schemas.microsoft.com/office/drawing/2014/main" id="{7912342F-0378-4A41-8B16-EB6CC7AF1F77}"/>
              </a:ext>
            </a:extLst>
          </p:cNvPr>
          <p:cNvSpPr/>
          <p:nvPr/>
        </p:nvSpPr>
        <p:spPr>
          <a:xfrm>
            <a:off x="667114" y="1118409"/>
            <a:ext cx="435312" cy="265906"/>
          </a:xfrm>
          <a:prstGeom prst="round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50" dirty="0">
                <a:solidFill>
                  <a:schemeClr val="tx1"/>
                </a:solidFill>
                <a:latin typeface="Meiryo UI" panose="020B0604030504040204" pitchFamily="50" charset="-128"/>
                <a:ea typeface="Meiryo UI" panose="020B0604030504040204" pitchFamily="50" charset="-128"/>
              </a:rPr>
              <a:t>top</a:t>
            </a:r>
            <a:endParaRPr kumimoji="1" lang="en-US" altLang="ja-JP" sz="750" dirty="0">
              <a:solidFill>
                <a:schemeClr val="tx1"/>
              </a:solidFill>
              <a:latin typeface="Meiryo UI" panose="020B0604030504040204" pitchFamily="50" charset="-128"/>
              <a:ea typeface="Meiryo UI" panose="020B0604030504040204" pitchFamily="50" charset="-128"/>
            </a:endParaRPr>
          </a:p>
          <a:p>
            <a:pPr algn="ctr"/>
            <a:r>
              <a:rPr kumimoji="1" lang="en-US" altLang="ja-JP" sz="750" dirty="0">
                <a:solidFill>
                  <a:schemeClr val="tx1"/>
                </a:solidFill>
                <a:latin typeface="Meiryo UI" panose="020B0604030504040204" pitchFamily="50" charset="-128"/>
                <a:ea typeface="Meiryo UI" panose="020B0604030504040204" pitchFamily="50" charset="-128"/>
              </a:rPr>
              <a:t>TOP</a:t>
            </a:r>
            <a:endParaRPr kumimoji="1" lang="ja-JP" altLang="en-US" sz="750" dirty="0">
              <a:solidFill>
                <a:schemeClr val="tx1"/>
              </a:solidFill>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id="{8550DA4C-70D6-4BA5-916C-0C620070DE98}"/>
              </a:ext>
            </a:extLst>
          </p:cNvPr>
          <p:cNvSpPr/>
          <p:nvPr/>
        </p:nvSpPr>
        <p:spPr>
          <a:xfrm>
            <a:off x="134746" y="3507074"/>
            <a:ext cx="1540029" cy="510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a:solidFill>
                  <a:schemeClr val="tx1"/>
                </a:solidFill>
                <a:latin typeface="Meiryo UI" panose="020B0604030504040204" pitchFamily="50" charset="-128"/>
                <a:ea typeface="Meiryo UI" panose="020B0604030504040204" pitchFamily="50" charset="-128"/>
              </a:rPr>
              <a:t>TOP </a:t>
            </a:r>
            <a:r>
              <a:rPr kumimoji="1" lang="ja-JP" altLang="en-US" sz="800" dirty="0">
                <a:solidFill>
                  <a:schemeClr val="tx1"/>
                </a:solidFill>
                <a:latin typeface="Meiryo UI" panose="020B0604030504040204" pitchFamily="50" charset="-128"/>
                <a:ea typeface="Meiryo UI" panose="020B0604030504040204" pitchFamily="50" charset="-128"/>
              </a:rPr>
              <a:t>side of </a:t>
            </a:r>
            <a:r>
              <a:rPr kumimoji="1" lang="ja-JP" altLang="en-US" sz="800" dirty="0">
                <a:solidFill>
                  <a:schemeClr val="tx1"/>
                </a:solidFill>
                <a:latin typeface="Meiryo UI" panose="020B0604030504040204" pitchFamily="50" charset="-128"/>
                <a:ea typeface="Meiryo UI" panose="020B0604030504040204" pitchFamily="50" charset="-128"/>
              </a:rPr>
              <a:t>the two wheels</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Transversely mounted engine Left side when riding</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Vertical engine Forward direction side</a:t>
            </a:r>
          </a:p>
        </p:txBody>
      </p:sp>
      <p:sp>
        <p:nvSpPr>
          <p:cNvPr id="2" name="四角形: 角を丸くする 1">
            <a:extLst>
              <a:ext uri="{FF2B5EF4-FFF2-40B4-BE49-F238E27FC236}">
                <a16:creationId xmlns:a16="http://schemas.microsoft.com/office/drawing/2014/main" id="{2216F96F-A974-448D-A953-F00E37BB7519}"/>
              </a:ext>
            </a:extLst>
          </p:cNvPr>
          <p:cNvSpPr/>
          <p:nvPr/>
        </p:nvSpPr>
        <p:spPr>
          <a:xfrm>
            <a:off x="2149375" y="2437359"/>
            <a:ext cx="2356879" cy="1295446"/>
          </a:xfrm>
          <a:prstGeom prst="roundRect">
            <a:avLst>
              <a:gd name="adj" fmla="val 30913"/>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3" name="四角形: 角を丸くする 2">
            <a:extLst>
              <a:ext uri="{FF2B5EF4-FFF2-40B4-BE49-F238E27FC236}">
                <a16:creationId xmlns:a16="http://schemas.microsoft.com/office/drawing/2014/main" id="{442291E1-06AF-4104-9D8C-6992D9D451DF}"/>
              </a:ext>
            </a:extLst>
          </p:cNvPr>
          <p:cNvSpPr/>
          <p:nvPr/>
        </p:nvSpPr>
        <p:spPr>
          <a:xfrm>
            <a:off x="5229864" y="780515"/>
            <a:ext cx="409343" cy="235730"/>
          </a:xfrm>
          <a:prstGeom prst="roundRect">
            <a:avLst/>
          </a:prstGeom>
          <a:solidFill>
            <a:schemeClr val="accent4"/>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200" dirty="0">
                <a:solidFill>
                  <a:prstClr val="black"/>
                </a:solidFill>
                <a:latin typeface="Meiryo UI" panose="020B0604030504040204" pitchFamily="50" charset="-128"/>
                <a:ea typeface="Meiryo UI" panose="020B0604030504040204" pitchFamily="50" charset="-128"/>
              </a:rPr>
              <a:t>tooth-mark</a:t>
            </a:r>
          </a:p>
        </p:txBody>
      </p:sp>
      <p:sp>
        <p:nvSpPr>
          <p:cNvPr id="42" name="四角形: 角を丸くする 41">
            <a:extLst>
              <a:ext uri="{FF2B5EF4-FFF2-40B4-BE49-F238E27FC236}">
                <a16:creationId xmlns:a16="http://schemas.microsoft.com/office/drawing/2014/main" id="{F899774F-1D90-4DB2-9527-58ED01408C65}"/>
              </a:ext>
            </a:extLst>
          </p:cNvPr>
          <p:cNvSpPr/>
          <p:nvPr/>
        </p:nvSpPr>
        <p:spPr>
          <a:xfrm>
            <a:off x="7231784" y="750987"/>
            <a:ext cx="504951" cy="235730"/>
          </a:xfrm>
          <a:prstGeom prst="roundRect">
            <a:avLst/>
          </a:prstGeom>
          <a:solidFill>
            <a:schemeClr val="accent4"/>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200" dirty="0">
                <a:solidFill>
                  <a:prstClr val="black"/>
                </a:solidFill>
                <a:latin typeface="Meiryo UI" panose="020B0604030504040204" pitchFamily="50" charset="-128"/>
                <a:ea typeface="Meiryo UI" panose="020B0604030504040204" pitchFamily="50" charset="-128"/>
              </a:rPr>
              <a:t>tooth </a:t>
            </a:r>
            <a:r>
              <a:rPr kumimoji="1" lang="ja-JP" altLang="en-US" sz="1200" dirty="0" err="1">
                <a:solidFill>
                  <a:prstClr val="black"/>
                </a:solidFill>
                <a:latin typeface="Meiryo UI" panose="020B0604030504040204" pitchFamily="50" charset="-128"/>
                <a:ea typeface="Meiryo UI" panose="020B0604030504040204" pitchFamily="50" charset="-128"/>
              </a:rPr>
              <a:t>ridge</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sp>
        <p:nvSpPr>
          <p:cNvPr id="43" name="吹き出し: 角を丸めた四角形 42">
            <a:extLst>
              <a:ext uri="{FF2B5EF4-FFF2-40B4-BE49-F238E27FC236}">
                <a16:creationId xmlns:a16="http://schemas.microsoft.com/office/drawing/2014/main" id="{02504CF7-D807-460B-A0AE-2016D94734AF}"/>
              </a:ext>
            </a:extLst>
          </p:cNvPr>
          <p:cNvSpPr/>
          <p:nvPr/>
        </p:nvSpPr>
        <p:spPr>
          <a:xfrm>
            <a:off x="6200942" y="937920"/>
            <a:ext cx="883163" cy="446395"/>
          </a:xfrm>
          <a:prstGeom prst="wedgeRoundRectCallout">
            <a:avLst>
              <a:gd name="adj1" fmla="val -49994"/>
              <a:gd name="adj2" fmla="val -100505"/>
              <a:gd name="adj3" fmla="val 16667"/>
            </a:avLst>
          </a:prstGeom>
          <a:solidFill>
            <a:schemeClr val="accent4">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800" dirty="0">
                <a:solidFill>
                  <a:prstClr val="black"/>
                </a:solidFill>
                <a:latin typeface="Meiryo UI" panose="020B0604030504040204" pitchFamily="50" charset="-128"/>
                <a:ea typeface="Meiryo UI" panose="020B0604030504040204" pitchFamily="50" charset="-128"/>
              </a:rPr>
              <a:t>Tooth relief surface of the bottom of the tooth with a margin for finish machining</a:t>
            </a:r>
          </a:p>
        </p:txBody>
      </p:sp>
      <p:sp>
        <p:nvSpPr>
          <p:cNvPr id="44" name="吹き出し: 角を丸めた四角形 43">
            <a:extLst>
              <a:ext uri="{FF2B5EF4-FFF2-40B4-BE49-F238E27FC236}">
                <a16:creationId xmlns:a16="http://schemas.microsoft.com/office/drawing/2014/main" id="{02020C0C-128F-4836-98EC-7AABD92E3D9C}"/>
              </a:ext>
            </a:extLst>
          </p:cNvPr>
          <p:cNvSpPr/>
          <p:nvPr/>
        </p:nvSpPr>
        <p:spPr>
          <a:xfrm>
            <a:off x="5978929" y="1632315"/>
            <a:ext cx="883163" cy="470761"/>
          </a:xfrm>
          <a:prstGeom prst="wedgeRoundRectCallout">
            <a:avLst>
              <a:gd name="adj1" fmla="val -61144"/>
              <a:gd name="adj2" fmla="val -67823"/>
              <a:gd name="adj3" fmla="val 16667"/>
            </a:avLst>
          </a:prstGeom>
          <a:solidFill>
            <a:schemeClr val="accent4">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800" dirty="0">
                <a:solidFill>
                  <a:prstClr val="black"/>
                </a:solidFill>
                <a:latin typeface="Meiryo UI" panose="020B0604030504040204" pitchFamily="50" charset="-128"/>
                <a:ea typeface="Meiryo UI" panose="020B0604030504040204" pitchFamily="50" charset="-128"/>
              </a:rPr>
              <a:t>Prevents damage to tooth tips when handling chamfered tooth tips.</a:t>
            </a:r>
          </a:p>
        </p:txBody>
      </p:sp>
      <p:sp>
        <p:nvSpPr>
          <p:cNvPr id="45" name="吹き出し: 角を丸めた四角形 44">
            <a:extLst>
              <a:ext uri="{FF2B5EF4-FFF2-40B4-BE49-F238E27FC236}">
                <a16:creationId xmlns:a16="http://schemas.microsoft.com/office/drawing/2014/main" id="{6EB046D7-615B-41D3-BEC8-B39D57593A51}"/>
              </a:ext>
            </a:extLst>
          </p:cNvPr>
          <p:cNvSpPr/>
          <p:nvPr/>
        </p:nvSpPr>
        <p:spPr>
          <a:xfrm>
            <a:off x="6135591" y="2154774"/>
            <a:ext cx="883163" cy="427835"/>
          </a:xfrm>
          <a:prstGeom prst="wedgeRoundRectCallout">
            <a:avLst>
              <a:gd name="adj1" fmla="val 63897"/>
              <a:gd name="adj2" fmla="val -30469"/>
              <a:gd name="adj3" fmla="val 16667"/>
            </a:avLst>
          </a:prstGeom>
          <a:solidFill>
            <a:schemeClr val="accent4">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800" dirty="0">
                <a:solidFill>
                  <a:prstClr val="black"/>
                </a:solidFill>
                <a:latin typeface="Meiryo UI" panose="020B0604030504040204" pitchFamily="50" charset="-128"/>
                <a:ea typeface="Meiryo UI" panose="020B0604030504040204" pitchFamily="50" charset="-128"/>
              </a:rPr>
              <a:t>Straighten and release the ends of </a:t>
            </a:r>
            <a:r>
              <a:rPr kumimoji="1" lang="ja-JP" altLang="en-US" sz="800" dirty="0" err="1">
                <a:solidFill>
                  <a:prstClr val="black"/>
                </a:solidFill>
                <a:latin typeface="Meiryo UI" panose="020B0604030504040204" pitchFamily="50" charset="-128"/>
                <a:ea typeface="Meiryo UI" panose="020B0604030504040204" pitchFamily="50" charset="-128"/>
              </a:rPr>
              <a:t>the </a:t>
            </a:r>
            <a:r>
              <a:rPr kumimoji="1" lang="ja-JP" altLang="en-US" sz="800" dirty="0">
                <a:solidFill>
                  <a:prstClr val="black"/>
                </a:solidFill>
                <a:latin typeface="Meiryo UI" panose="020B0604030504040204" pitchFamily="50" charset="-128"/>
                <a:ea typeface="Meiryo UI" panose="020B0604030504040204" pitchFamily="50" charset="-128"/>
              </a:rPr>
              <a:t>releasing tooth line.</a:t>
            </a:r>
          </a:p>
        </p:txBody>
      </p:sp>
      <p:sp>
        <p:nvSpPr>
          <p:cNvPr id="46" name="吹き出し: 角を丸めた四角形 45">
            <a:extLst>
              <a:ext uri="{FF2B5EF4-FFF2-40B4-BE49-F238E27FC236}">
                <a16:creationId xmlns:a16="http://schemas.microsoft.com/office/drawing/2014/main" id="{8A12C923-35D6-404E-BA72-4A4B54D46FEC}"/>
              </a:ext>
            </a:extLst>
          </p:cNvPr>
          <p:cNvSpPr/>
          <p:nvPr/>
        </p:nvSpPr>
        <p:spPr>
          <a:xfrm>
            <a:off x="7779742" y="598050"/>
            <a:ext cx="1218015" cy="679517"/>
          </a:xfrm>
          <a:prstGeom prst="wedgeRoundRectCallout">
            <a:avLst>
              <a:gd name="adj1" fmla="val -73715"/>
              <a:gd name="adj2" fmla="val 57517"/>
              <a:gd name="adj3" fmla="val 16667"/>
            </a:avLst>
          </a:prstGeom>
          <a:solidFill>
            <a:schemeClr val="accent4">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800" dirty="0">
                <a:solidFill>
                  <a:prstClr val="black"/>
                </a:solidFill>
                <a:latin typeface="Meiryo UI" panose="020B0604030504040204" pitchFamily="50" charset="-128"/>
                <a:ea typeface="Meiryo UI" panose="020B0604030504040204" pitchFamily="50" charset="-128"/>
              </a:rPr>
              <a:t>Crowning heat treatment distortion</a:t>
            </a:r>
            <a:endParaRPr kumimoji="1" lang="en-US" altLang="ja-JP" sz="800" dirty="0">
              <a:solidFill>
                <a:prstClr val="black"/>
              </a:solidFill>
              <a:latin typeface="Meiryo UI" panose="020B0604030504040204" pitchFamily="50" charset="-128"/>
              <a:ea typeface="Meiryo UI" panose="020B0604030504040204" pitchFamily="50" charset="-128"/>
            </a:endParaRPr>
          </a:p>
          <a:p>
            <a:r>
              <a:rPr kumimoji="1" lang="ja-JP" altLang="en-US" sz="800" dirty="0">
                <a:solidFill>
                  <a:prstClr val="black"/>
                </a:solidFill>
                <a:latin typeface="Meiryo UI" panose="020B0604030504040204" pitchFamily="50" charset="-128"/>
                <a:ea typeface="Meiryo UI" panose="020B0604030504040204" pitchFamily="50" charset="-128"/>
              </a:rPr>
              <a:t>Prevention of uneven </a:t>
            </a:r>
            <a:r>
              <a:rPr kumimoji="1" lang="ja-JP" altLang="en-US" sz="800" dirty="0">
                <a:solidFill>
                  <a:prstClr val="black"/>
                </a:solidFill>
                <a:latin typeface="Meiryo UI" panose="020B0604030504040204" pitchFamily="50" charset="-128"/>
                <a:ea typeface="Meiryo UI" panose="020B0604030504040204" pitchFamily="50" charset="-128"/>
              </a:rPr>
              <a:t>tooth </a:t>
            </a:r>
            <a:r>
              <a:rPr kumimoji="1" lang="ja-JP" altLang="en-US" sz="800" dirty="0">
                <a:solidFill>
                  <a:prstClr val="black"/>
                </a:solidFill>
                <a:latin typeface="Meiryo UI" panose="020B0604030504040204" pitchFamily="50" charset="-128"/>
                <a:ea typeface="Meiryo UI" panose="020B0604030504040204" pitchFamily="50" charset="-128"/>
              </a:rPr>
              <a:t>contact in the </a:t>
            </a:r>
            <a:r>
              <a:rPr kumimoji="1" lang="ja-JP" altLang="en-US" sz="800" dirty="0">
                <a:solidFill>
                  <a:prstClr val="black"/>
                </a:solidFill>
                <a:latin typeface="Meiryo UI" panose="020B0604030504040204" pitchFamily="50" charset="-128"/>
                <a:ea typeface="Meiryo UI" panose="020B0604030504040204" pitchFamily="50" charset="-128"/>
              </a:rPr>
              <a:t>tooth </a:t>
            </a:r>
            <a:r>
              <a:rPr kumimoji="1" lang="ja-JP" altLang="en-US" sz="800" dirty="0" err="1">
                <a:solidFill>
                  <a:prstClr val="black"/>
                </a:solidFill>
                <a:latin typeface="Meiryo UI" panose="020B0604030504040204" pitchFamily="50" charset="-128"/>
                <a:ea typeface="Meiryo UI" panose="020B0604030504040204" pitchFamily="50" charset="-128"/>
              </a:rPr>
              <a:t>thread </a:t>
            </a:r>
            <a:r>
              <a:rPr kumimoji="1" lang="ja-JP" altLang="en-US" sz="800" dirty="0">
                <a:solidFill>
                  <a:prstClr val="black"/>
                </a:solidFill>
                <a:latin typeface="Meiryo UI" panose="020B0604030504040204" pitchFamily="50" charset="-128"/>
                <a:ea typeface="Meiryo UI" panose="020B0604030504040204" pitchFamily="50" charset="-128"/>
              </a:rPr>
              <a:t>direction </a:t>
            </a:r>
            <a:r>
              <a:rPr kumimoji="1" lang="ja-JP" altLang="en-US" sz="800" dirty="0">
                <a:solidFill>
                  <a:prstClr val="black"/>
                </a:solidFill>
                <a:latin typeface="Meiryo UI" panose="020B0604030504040204" pitchFamily="50" charset="-128"/>
                <a:ea typeface="Meiryo UI" panose="020B0604030504040204" pitchFamily="50" charset="-128"/>
              </a:rPr>
              <a:t>due to assembly errors, etc.</a:t>
            </a:r>
          </a:p>
        </p:txBody>
      </p:sp>
    </p:spTree>
    <p:extLst>
      <p:ext uri="{BB962C8B-B14F-4D97-AF65-F5344CB8AC3E}">
        <p14:creationId xmlns:p14="http://schemas.microsoft.com/office/powerpoint/2010/main" val="2838835471"/>
      </p:ext>
    </p:extLst>
  </p:cSld>
  <p:clrMapOvr>
    <a:masterClrMapping/>
  </p:clrMapOvr>
</p:sld>
</file>

<file path=ppt/theme/theme11.xml><?xml version="1.0" encoding="utf-8"?>
<a:theme xmlns:a="http://schemas.openxmlformats.org/drawingml/2006/main" name="Default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Confidential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1_Default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1_Confidential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ap:Properties xmlns:vt="http://schemas.openxmlformats.org/officeDocument/2006/docPropsVTypes" xmlns:ap="http://schemas.openxmlformats.org/officeDocument/2006/extended-properties">
  <ap:Template>Office Theme</ap:Template>
  <ap:TotalTime>24463</ap:TotalTime>
  <ap:Words>10721</ap:Words>
  <ap:Application>Microsoft Office PowerPoint</ap:Application>
  <ap:PresentationFormat>On-screen Show (16:9)</ap:PresentationFormat>
  <ap:Paragraphs>669</ap:Paragraphs>
  <ap:Slides>18</ap:Slides>
  <ap:Notes>0</ap:Notes>
  <ap:HiddenSlides>0</ap:HiddenSlides>
  <ap:MMClips>0</ap:MMClips>
  <ap:ScaleCrop>false</ap:ScaleCrop>
  <ap:HeadingPairs>
    <vt:vector baseType="variant" size="6">
      <vt:variant>
        <vt:lpstr>Fonts Used</vt:lpstr>
      </vt:variant>
      <vt:variant>
        <vt:i4>12</vt:i4>
      </vt:variant>
      <vt:variant>
        <vt:lpstr>Theme</vt:lpstr>
      </vt:variant>
      <vt:variant>
        <vt:i4>4</vt:i4>
      </vt:variant>
      <vt:variant>
        <vt:lpstr>Slide Titles</vt:lpstr>
      </vt:variant>
      <vt:variant>
        <vt:i4>18</vt:i4>
      </vt:variant>
    </vt:vector>
  </ap:HeadingPairs>
  <ap:TitlesOfParts>
    <vt:vector baseType="lpstr" size="34">
      <vt:lpstr>Arial monospaced for SAP</vt:lpstr>
      <vt:lpstr>Arial Unicode MS</vt:lpstr>
      <vt:lpstr>Meiryo UI</vt:lpstr>
      <vt:lpstr>ＭＳ Ｐゴシック</vt:lpstr>
      <vt:lpstr>ＭＳ Ｐ明朝</vt:lpstr>
      <vt:lpstr>Yu Gothic UI</vt:lpstr>
      <vt:lpstr>游ゴシック</vt:lpstr>
      <vt:lpstr>Arial</vt:lpstr>
      <vt:lpstr>Arial Rounded MT Bold</vt:lpstr>
      <vt:lpstr>Calibri</vt:lpstr>
      <vt:lpstr>Times New Roman</vt:lpstr>
      <vt:lpstr>Wingdings</vt:lpstr>
      <vt:lpstr>Default_thema</vt:lpstr>
      <vt:lpstr>Confidential_thema</vt:lpstr>
      <vt:lpstr>1_Default_thema</vt:lpstr>
      <vt:lpstr>1_Confidential_thema</vt:lpstr>
      <vt:lpstr>Gear Training</vt:lpstr>
      <vt:lpstr>歯車とは、、</vt:lpstr>
      <vt:lpstr>歯形曲線</vt:lpstr>
      <vt:lpstr>歯車の種類</vt:lpstr>
      <vt:lpstr>歯車各部の名称</vt:lpstr>
      <vt:lpstr>歯車各部の名称</vt:lpstr>
      <vt:lpstr>歯車の大きさ</vt:lpstr>
      <vt:lpstr>歯車の精度</vt:lpstr>
      <vt:lpstr>歯形・歯すじ</vt:lpstr>
      <vt:lpstr>歯車の材料と熱処理</vt:lpstr>
      <vt:lpstr>歯車の表面処理</vt:lpstr>
      <vt:lpstr>歯車の強度</vt:lpstr>
      <vt:lpstr>歯車加工の種類</vt:lpstr>
      <vt:lpstr>歯車の加工（ホブ加工）</vt:lpstr>
      <vt:lpstr>歯車の加工　（ギヤシェーパー加工）</vt:lpstr>
      <vt:lpstr>歯車の加工（シェービング加工）</vt:lpstr>
      <vt:lpstr>歯車の加工（ギヤ　グライディング）</vt:lpstr>
      <vt:lpstr>PowerPoint Presentation</vt:lpstr>
    </vt:vector>
  </ap:TitlesOfParts>
  <ap:Company>Toshiba</ap:Company>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永井 亨</dc:creator>
  <cp:lastModifiedBy>Virendra Adhikari</cp:lastModifiedBy>
  <cp:revision>2659</cp:revision>
  <dcterms:created xsi:type="dcterms:W3CDTF">2020-02-28T02:14:45Z</dcterms:created>
  <dcterms:modified xsi:type="dcterms:W3CDTF">2021-08-03T09:31:35Z</dcterms:modified>
</cp:coreProperties>
</file>