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7DF61-B6CB-4433-B65D-70927A7DCDD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7664F-5E87-4258-BFB6-D2864DCE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30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762" y="686421"/>
            <a:ext cx="6672476" cy="3427722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BDC9-50E1-4489-909C-4EF80A5B4EC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75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3D92-0BFD-411A-8BCC-116B3AF05889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6CB2-A3EF-4225-9911-A139C81B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8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3D92-0BFD-411A-8BCC-116B3AF05889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6CB2-A3EF-4225-9911-A139C81B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3D92-0BFD-411A-8BCC-116B3AF05889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6CB2-A3EF-4225-9911-A139C81B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6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3D92-0BFD-411A-8BCC-116B3AF05889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6CB2-A3EF-4225-9911-A139C81B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3D92-0BFD-411A-8BCC-116B3AF05889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6CB2-A3EF-4225-9911-A139C81B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6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3D92-0BFD-411A-8BCC-116B3AF05889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6CB2-A3EF-4225-9911-A139C81B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3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3D92-0BFD-411A-8BCC-116B3AF05889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6CB2-A3EF-4225-9911-A139C81B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1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3D92-0BFD-411A-8BCC-116B3AF05889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6CB2-A3EF-4225-9911-A139C81B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4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3D92-0BFD-411A-8BCC-116B3AF05889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6CB2-A3EF-4225-9911-A139C81B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9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3D92-0BFD-411A-8BCC-116B3AF05889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6CB2-A3EF-4225-9911-A139C81B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4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3D92-0BFD-411A-8BCC-116B3AF05889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6CB2-A3EF-4225-9911-A139C81B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3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63D92-0BFD-411A-8BCC-116B3AF05889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E6CB2-A3EF-4225-9911-A139C81B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0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jpeg"/><Relationship Id="rId18" Type="http://schemas.openxmlformats.org/officeDocument/2006/relationships/image" Target="../media/image37.jpeg"/><Relationship Id="rId3" Type="http://schemas.openxmlformats.org/officeDocument/2006/relationships/image" Target="../media/image22.jpeg"/><Relationship Id="rId21" Type="http://schemas.openxmlformats.org/officeDocument/2006/relationships/image" Target="../media/image40.jpe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jpeg"/><Relationship Id="rId2" Type="http://schemas.openxmlformats.org/officeDocument/2006/relationships/image" Target="../media/image21.png"/><Relationship Id="rId16" Type="http://schemas.openxmlformats.org/officeDocument/2006/relationships/image" Target="../media/image35.jpeg"/><Relationship Id="rId20" Type="http://schemas.openxmlformats.org/officeDocument/2006/relationships/image" Target="../media/image3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jpeg"/><Relationship Id="rId10" Type="http://schemas.openxmlformats.org/officeDocument/2006/relationships/image" Target="../media/image29.jpeg"/><Relationship Id="rId19" Type="http://schemas.openxmlformats.org/officeDocument/2006/relationships/image" Target="../media/image38.jpe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4E49B82D-2E81-4986-8E82-AE6776CEB6A7}"/>
              </a:ext>
            </a:extLst>
          </p:cNvPr>
          <p:cNvSpPr/>
          <p:nvPr/>
        </p:nvSpPr>
        <p:spPr>
          <a:xfrm>
            <a:off x="1871700" y="2564904"/>
            <a:ext cx="5859651" cy="96557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Key points for gear machining process and creation of work standard chart</a:t>
            </a:r>
            <a:endParaRPr lang="en-US" altLang="ja-JP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hangingPunct="1">
              <a:defRPr/>
            </a:pPr>
            <a:r>
              <a:rPr lang="en-IN" altLang="ja-JP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Key points for Creation of Work Standard Sheet &amp; Gear Machining Process</a:t>
            </a:r>
            <a:endParaRPr lang="en-US" altLang="ja-JP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角丸四角形 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9AB5AD51-31C1-4346-9070-9D8F9981619E}"/>
              </a:ext>
            </a:extLst>
          </p:cNvPr>
          <p:cNvSpPr/>
          <p:nvPr/>
        </p:nvSpPr>
        <p:spPr>
          <a:xfrm>
            <a:off x="6678234" y="5892428"/>
            <a:ext cx="2726922" cy="96557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Kyushu Musashi Seimitsu Co.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hangingPunct="1">
              <a:defRPr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Production Engineering Section, Engineering Department Yanagihara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hangingPunct="1">
              <a:defRPr/>
            </a:pP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2021-04-20</a:t>
            </a:r>
          </a:p>
        </p:txBody>
      </p:sp>
    </p:spTree>
    <p:extLst>
      <p:ext uri="{BB962C8B-B14F-4D97-AF65-F5344CB8AC3E}">
        <p14:creationId xmlns:p14="http://schemas.microsoft.com/office/powerpoint/2010/main" val="169036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16="http://schemas.microsoft.com/office/drawing/2014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DC7D0622-1F97-454E-9BEA-A0D27DEA1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0688"/>
            <a:ext cx="6611685" cy="6047756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81858314-A1D5-4C78-A89F-105C511A62A4}"/>
              </a:ext>
            </a:extLst>
          </p:cNvPr>
          <p:cNvSpPr/>
          <p:nvPr/>
        </p:nvSpPr>
        <p:spPr>
          <a:xfrm>
            <a:off x="0" y="0"/>
            <a:ext cx="3977934" cy="548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Tempering process Work standard chart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94643BFD-6C4C-47A5-B8FD-29B1F199E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285699"/>
              </p:ext>
            </p:extLst>
          </p:nvPr>
        </p:nvGraphicFramePr>
        <p:xfrm>
          <a:off x="6600084" y="614888"/>
          <a:ext cx="2538000" cy="395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0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p14="http://schemas.microsoft.com/office/powerpoint/2010/main" xmlns="" val="2921201701"/>
                    </a:ext>
                  </a:extLst>
                </a:gridCol>
                <a:gridCol w="999000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p14="http://schemas.microsoft.com/office/powerpoint/2010/main" xmlns="" val="514864989"/>
                    </a:ext>
                  </a:extLst>
                </a:gridCol>
                <a:gridCol w="1269000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p14="http://schemas.microsoft.com/office/powerpoint/2010/main" xmlns="" val="29041154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kumimoji="1" lang="ja-JP" altLang="en-US" sz="12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Item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Perspective (Setting)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2469547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Surface hardness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Optimum hardness for cutting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629932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organization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Optimal organization during cutting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1477592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Heat pattern diagram</a:t>
                      </a:r>
                      <a:endParaRPr kumimoji="1" lang="en-US" altLang="ja-JP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(Heat treatment conditions)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Temperature and feed time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1476119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Heater setting temperature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Temperature at inlet, middle, and outlet</a:t>
                      </a:r>
                      <a:endParaRPr kumimoji="1" lang="en-US" altLang="ja-JP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management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880161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Focused management and past tiger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From the priority and past tiger list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4071347799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C18AEDD3-7EC0-4FAB-97EC-4F2E88E11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249298"/>
              </p:ext>
            </p:extLst>
          </p:nvPr>
        </p:nvGraphicFramePr>
        <p:xfrm>
          <a:off x="4463988" y="1152324"/>
          <a:ext cx="25338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88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p14="http://schemas.microsoft.com/office/powerpoint/2010/main" xmlns="" val="1820430508"/>
                    </a:ext>
                  </a:extLst>
                </a:gridCol>
              </a:tblGrid>
              <a:tr h="24834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1919461532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6EEF97B2-C8E1-4DF3-B49B-E812D938A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042501"/>
              </p:ext>
            </p:extLst>
          </p:nvPr>
        </p:nvGraphicFramePr>
        <p:xfrm>
          <a:off x="521550" y="1628800"/>
          <a:ext cx="29101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14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p14="http://schemas.microsoft.com/office/powerpoint/2010/main" xmlns="" val="18204305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1919461532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BA79C140-06D4-4388-87C3-5EACEF3CC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741588"/>
              </p:ext>
            </p:extLst>
          </p:nvPr>
        </p:nvGraphicFramePr>
        <p:xfrm>
          <a:off x="4446685" y="724089"/>
          <a:ext cx="25338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88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p14="http://schemas.microsoft.com/office/powerpoint/2010/main" xmlns="" val="1820430508"/>
                    </a:ext>
                  </a:extLst>
                </a:gridCol>
              </a:tblGrid>
              <a:tr h="1958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1919461532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8DD20339-FCB4-48A3-9BD4-9C4D50333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557506"/>
              </p:ext>
            </p:extLst>
          </p:nvPr>
        </p:nvGraphicFramePr>
        <p:xfrm>
          <a:off x="4463988" y="4581128"/>
          <a:ext cx="297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00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p14="http://schemas.microsoft.com/office/powerpoint/2010/main" xmlns="" val="18204305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1919461532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4643393B-0926-4470-BC36-0EE552EB6BB2}"/>
              </a:ext>
            </a:extLst>
          </p:cNvPr>
          <p:cNvGraphicFramePr>
            <a:graphicFrameLocks noGrp="1"/>
          </p:cNvGraphicFramePr>
          <p:nvPr/>
        </p:nvGraphicFramePr>
        <p:xfrm>
          <a:off x="4899084" y="5928360"/>
          <a:ext cx="42390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p14="http://schemas.microsoft.com/office/powerpoint/2010/main" xmlns="" val="253249296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p14="http://schemas.microsoft.com/office/powerpoint/2010/main" xmlns="" val="2595743275"/>
                    </a:ext>
                  </a:extLst>
                </a:gridCol>
                <a:gridCol w="2484000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p14="http://schemas.microsoft.com/office/powerpoint/2010/main" xmlns="" val="184842560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kumimoji="1" lang="ja-JP" altLang="en-US" sz="10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Priority control items (burn level)</a:t>
                      </a:r>
                      <a:endParaRPr kumimoji="1" lang="en-US" altLang="ja-JP" sz="10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25581612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Key Quality Characteristics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Warranty management items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Item content (final event)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176499212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kumimoji="1" lang="ja-JP" altLang="en-US" sz="9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Surface hardness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Billet temperature and sintering conditions</a:t>
                      </a:r>
                      <a:endParaRPr kumimoji="1" lang="en-US" altLang="ja-JP" sz="9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Affects cutting accuracy and tool life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334333000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kumimoji="1" lang="ja-JP" altLang="en-US" sz="9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organization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Baking conditions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Bainite anomaly (excess) is too hard to cut.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3517037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85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16="http://schemas.microsoft.com/office/drawing/2014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1F221A00-8B36-44D3-A020-4F09D555DC10}"/>
              </a:ext>
            </a:extLst>
          </p:cNvPr>
          <p:cNvSpPr/>
          <p:nvPr/>
        </p:nvSpPr>
        <p:spPr>
          <a:xfrm>
            <a:off x="3559369" y="687729"/>
            <a:ext cx="1782052" cy="452073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GEAR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BB10DECB-B1C8-4460-8B1F-D64B7AC53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148784"/>
              </p:ext>
            </p:extLst>
          </p:nvPr>
        </p:nvGraphicFramePr>
        <p:xfrm>
          <a:off x="143508" y="1252697"/>
          <a:ext cx="8802980" cy="2114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298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2059436235"/>
                    </a:ext>
                  </a:extLst>
                </a:gridCol>
                <a:gridCol w="880298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2336645064"/>
                    </a:ext>
                  </a:extLst>
                </a:gridCol>
                <a:gridCol w="880298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2843410237"/>
                    </a:ext>
                  </a:extLst>
                </a:gridCol>
                <a:gridCol w="880298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196651033"/>
                    </a:ext>
                  </a:extLst>
                </a:gridCol>
                <a:gridCol w="880298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48844642"/>
                    </a:ext>
                  </a:extLst>
                </a:gridCol>
                <a:gridCol w="880298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4218047533"/>
                    </a:ext>
                  </a:extLst>
                </a:gridCol>
                <a:gridCol w="880298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2847778830"/>
                    </a:ext>
                  </a:extLst>
                </a:gridCol>
                <a:gridCol w="880298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3136584932"/>
                    </a:ext>
                  </a:extLst>
                </a:gridCol>
                <a:gridCol w="880298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639185849"/>
                    </a:ext>
                  </a:extLst>
                </a:gridCol>
                <a:gridCol w="880298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1046841606"/>
                    </a:ext>
                  </a:extLst>
                </a:gridCol>
              </a:tblGrid>
              <a:tr h="42263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Cutting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Casting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Turning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Broach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Hobbing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Shaving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Heat Treatment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 finishing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Tooth surface finish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inspection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3538221175"/>
                  </a:ext>
                </a:extLst>
              </a:tr>
              <a:tr h="42263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Shear cutting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Hot forging</a:t>
                      </a:r>
                      <a:endParaRPr kumimoji="1"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Lathe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Hydraulic type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HOB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SV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carburization</a:t>
                      </a:r>
                      <a:endParaRPr kumimoji="1"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honing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Gear grinding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engaging or meshing (of gears)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64868476"/>
                  </a:ext>
                </a:extLst>
              </a:tr>
              <a:tr h="42263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sawing off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Cold forging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Combined lathe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Mechanical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GS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carburizing and nitriding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FB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Gear honing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between shafts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4094824264"/>
                  </a:ext>
                </a:extLst>
              </a:tr>
              <a:tr h="422636"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Oil hole and tooth chamfering</a:t>
                      </a:r>
                      <a:endParaRPr kumimoji="1"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shot blast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384387798"/>
                  </a:ext>
                </a:extLst>
              </a:tr>
            </a:tbl>
          </a:graphicData>
        </a:graphic>
      </p:graphicFrame>
      <p:graphicFrame>
        <p:nvGraphicFramePr>
          <p:cNvPr id="139" name="表 138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3563944-D840-40B4-B8EF-73DD29808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847805"/>
              </p:ext>
            </p:extLst>
          </p:nvPr>
        </p:nvGraphicFramePr>
        <p:xfrm>
          <a:off x="251520" y="3439560"/>
          <a:ext cx="8694973" cy="1636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06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1023241044"/>
                    </a:ext>
                  </a:extLst>
                </a:gridCol>
                <a:gridCol w="1316087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2048272014"/>
                    </a:ext>
                  </a:extLst>
                </a:gridCol>
                <a:gridCol w="1386056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1991431429"/>
                    </a:ext>
                  </a:extLst>
                </a:gridCol>
                <a:gridCol w="1386056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2110449884"/>
                    </a:ext>
                  </a:extLst>
                </a:gridCol>
                <a:gridCol w="1386056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1461333841"/>
                    </a:ext>
                  </a:extLst>
                </a:gridCol>
                <a:gridCol w="1386056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2869504722"/>
                    </a:ext>
                  </a:extLst>
                </a:gridCol>
                <a:gridCol w="1386056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320977259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Method</a:t>
                      </a:r>
                      <a:endParaRPr kumimoji="1" lang="ja-JP" altLang="en-US" sz="9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FORGING</a:t>
                      </a:r>
                      <a:endParaRPr kumimoji="1" lang="ja-JP" altLang="en-US" sz="12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TURNING</a:t>
                      </a:r>
                      <a:endParaRPr kumimoji="1" lang="ja-JP" altLang="en-US" sz="12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HOB</a:t>
                      </a:r>
                      <a:endParaRPr kumimoji="1" lang="ja-JP" altLang="en-US" sz="12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GEAR SHAPER</a:t>
                      </a:r>
                      <a:endParaRPr kumimoji="1" lang="ja-JP" altLang="en-US" sz="12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BROACH</a:t>
                      </a:r>
                      <a:endParaRPr kumimoji="1" lang="ja-JP" altLang="en-US" sz="12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SHAVING</a:t>
                      </a:r>
                      <a:endParaRPr kumimoji="1" lang="ja-JP" altLang="en-US" sz="12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2701644264"/>
                  </a:ext>
                </a:extLst>
              </a:tr>
              <a:tr h="12702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Process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3663606458"/>
                  </a:ext>
                </a:extLst>
              </a:tr>
            </a:tbl>
          </a:graphicData>
        </a:graphic>
      </p:graphicFrame>
      <p:pic>
        <p:nvPicPr>
          <p:cNvPr id="5" name="Picture 205" descr="12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AD1F3EAB-8F8D-4FAE-9A1C-A3B91764A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523" y="3807360"/>
            <a:ext cx="1009187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2" descr="BR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447410D3-1F49-4348-8C81-E0EF820C3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44420" y="3815718"/>
            <a:ext cx="983401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4" descr="GS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2279E637-B1B2-49F6-952D-917404E9F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3506" y="3804875"/>
            <a:ext cx="103731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92" descr="HOB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1FC3CDB6-A5B9-4ECA-90DE-3D8DDF618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28603" y="3790319"/>
            <a:ext cx="1006844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44" descr="BR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EBD62F47-1143-4CB2-9637-3A11FBE97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54967" y="3815718"/>
            <a:ext cx="983402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03" descr="SV3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BBC89509-4028-495C-B189-6D84ACF98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0242" y="3794660"/>
            <a:ext cx="1037318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 Box 211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72279553-D9EE-4908-B3C0-D7AD5E6DC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795" y="4591151"/>
            <a:ext cx="277889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>
            <a:spAutoFit/>
          </a:bodyPr>
          <a:lstStyle>
            <a:lvl1pPr marL="342900" indent="-342900" algn="l" eaLnBrk="0" hangingPunct="0"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algn="l" eaLnBrk="0" hangingPunct="0">
              <a:buClr>
                <a:schemeClr val="hlink"/>
              </a:buClr>
              <a:buSzPct val="55000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algn="l" eaLnBrk="0" hangingPunct="0">
              <a:buSzPct val="50000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algn="l" eaLnBrk="0" hangingPunct="0">
              <a:buClr>
                <a:schemeClr val="accent2"/>
              </a:buClr>
              <a:buSzPct val="55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algn="l" eaLnBrk="0" hangingPunct="0">
              <a:buClr>
                <a:schemeClr val="accent1"/>
              </a:buClr>
              <a:buSzPct val="50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ja-JP" altLang="en-US" sz="800">
                <a:latin typeface="ＭＳ Ｐゴシック" panose="020B0600070205080204" pitchFamily="50" charset="-128"/>
              </a:rPr>
              <a:t>Material</a:t>
            </a:r>
          </a:p>
        </p:txBody>
      </p:sp>
      <p:sp>
        <p:nvSpPr>
          <p:cNvPr id="78" name="Text Box 212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AEBDCCF0-775D-4E1E-A563-6CD557813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419" y="4100613"/>
            <a:ext cx="277889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>
            <a:spAutoFit/>
          </a:bodyPr>
          <a:lstStyle>
            <a:lvl1pPr marL="342900" indent="-342900" algn="l" eaLnBrk="0" hangingPunct="0"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algn="l" eaLnBrk="0" hangingPunct="0">
              <a:buClr>
                <a:schemeClr val="hlink"/>
              </a:buClr>
              <a:buSzPct val="55000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algn="l" eaLnBrk="0" hangingPunct="0">
              <a:buSzPct val="50000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algn="l" eaLnBrk="0" hangingPunct="0">
              <a:buClr>
                <a:schemeClr val="accent2"/>
              </a:buClr>
              <a:buSzPct val="55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algn="l" eaLnBrk="0" hangingPunct="0">
              <a:buClr>
                <a:schemeClr val="accent1"/>
              </a:buClr>
              <a:buSzPct val="50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ja-JP" altLang="en-US" sz="800">
                <a:latin typeface="ＭＳ Ｐゴシック" panose="020B0600070205080204" pitchFamily="50" charset="-128"/>
              </a:rPr>
              <a:t>(metal) mold</a:t>
            </a:r>
          </a:p>
        </p:txBody>
      </p:sp>
      <p:sp>
        <p:nvSpPr>
          <p:cNvPr id="79" name="Line 213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53BC8F21-4E6C-4507-B4F0-FCE0101E985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82659" y="4571368"/>
            <a:ext cx="106662" cy="10795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ja-JP" altLang="en-US"/>
          </a:p>
        </p:txBody>
      </p:sp>
      <p:sp>
        <p:nvSpPr>
          <p:cNvPr id="80" name="Line 214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10AFB77-FEF0-4867-9C54-23BC6A04B1B0}"/>
              </a:ext>
            </a:extLst>
          </p:cNvPr>
          <p:cNvSpPr>
            <a:spLocks noChangeShapeType="1"/>
          </p:cNvSpPr>
          <p:nvPr/>
        </p:nvSpPr>
        <p:spPr bwMode="auto">
          <a:xfrm rot="7505749" flipH="1" flipV="1">
            <a:off x="1182701" y="4092154"/>
            <a:ext cx="144462" cy="79703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ja-JP" altLang="en-US"/>
          </a:p>
        </p:txBody>
      </p:sp>
      <p:sp>
        <p:nvSpPr>
          <p:cNvPr id="81" name="Text Box 215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ED53DE44-7FE4-41A0-BDD8-F471CCD33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5441" y="4685234"/>
            <a:ext cx="255446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>
            <a:spAutoFit/>
          </a:bodyPr>
          <a:lstStyle>
            <a:lvl1pPr marL="342900" indent="-342900" algn="l" eaLnBrk="0" hangingPunct="0"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algn="l" eaLnBrk="0" hangingPunct="0">
              <a:buClr>
                <a:schemeClr val="hlink"/>
              </a:buClr>
              <a:buSzPct val="55000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algn="l" eaLnBrk="0" hangingPunct="0">
              <a:buSzPct val="50000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algn="l" eaLnBrk="0" hangingPunct="0">
              <a:buClr>
                <a:schemeClr val="accent2"/>
              </a:buClr>
              <a:buSzPct val="55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algn="l" eaLnBrk="0" hangingPunct="0">
              <a:buClr>
                <a:schemeClr val="accent1"/>
              </a:buClr>
              <a:buSzPct val="50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ja-JP" altLang="en-US" sz="800">
                <a:latin typeface="ＭＳ Ｐゴシック" panose="020B0600070205080204" pitchFamily="50" charset="-128"/>
              </a:rPr>
              <a:t>work</a:t>
            </a:r>
          </a:p>
        </p:txBody>
      </p:sp>
      <p:sp>
        <p:nvSpPr>
          <p:cNvPr id="82" name="Text Box 216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6D76F5C2-89BC-42DA-84FE-02D6EAF5D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3008" y="4037533"/>
            <a:ext cx="439791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>
            <a:spAutoFit/>
          </a:bodyPr>
          <a:lstStyle>
            <a:lvl1pPr marL="342900" indent="-342900" algn="l" eaLnBrk="0" hangingPunct="0"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algn="l" eaLnBrk="0" hangingPunct="0">
              <a:buClr>
                <a:schemeClr val="hlink"/>
              </a:buClr>
              <a:buSzPct val="55000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algn="l" eaLnBrk="0" hangingPunct="0">
              <a:buSzPct val="50000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algn="l" eaLnBrk="0" hangingPunct="0">
              <a:buClr>
                <a:schemeClr val="accent2"/>
              </a:buClr>
              <a:buSzPct val="55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algn="l" eaLnBrk="0" hangingPunct="0">
              <a:buClr>
                <a:schemeClr val="accent1"/>
              </a:buClr>
              <a:buSzPct val="50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ja-JP" sz="800">
                <a:latin typeface="ＭＳ Ｐゴシック" panose="020B0600070205080204" pitchFamily="50" charset="-128"/>
              </a:rPr>
              <a:t>HOB </a:t>
            </a:r>
            <a:r>
              <a:rPr lang="ja-JP" altLang="en-US" sz="800">
                <a:latin typeface="ＭＳ Ｐゴシック" panose="020B0600070205080204" pitchFamily="50" charset="-128"/>
              </a:rPr>
              <a:t>Cutter</a:t>
            </a:r>
          </a:p>
        </p:txBody>
      </p:sp>
      <p:sp>
        <p:nvSpPr>
          <p:cNvPr id="83" name="Line 217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6AC278B5-909B-40A6-B871-E97F7CC03963}"/>
              </a:ext>
            </a:extLst>
          </p:cNvPr>
          <p:cNvSpPr>
            <a:spLocks noChangeShapeType="1"/>
          </p:cNvSpPr>
          <p:nvPr/>
        </p:nvSpPr>
        <p:spPr bwMode="auto">
          <a:xfrm rot="12174729" flipH="1" flipV="1">
            <a:off x="3797776" y="4211006"/>
            <a:ext cx="106663" cy="10795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ja-JP" altLang="en-US"/>
          </a:p>
        </p:txBody>
      </p:sp>
      <p:sp>
        <p:nvSpPr>
          <p:cNvPr id="84" name="Arc 219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441D94A3-D0A5-4398-A7A1-CDD5820C2242}"/>
              </a:ext>
            </a:extLst>
          </p:cNvPr>
          <p:cNvSpPr>
            <a:spLocks/>
          </p:cNvSpPr>
          <p:nvPr/>
        </p:nvSpPr>
        <p:spPr bwMode="auto">
          <a:xfrm rot="3644773" flipV="1">
            <a:off x="4184546" y="3973162"/>
            <a:ext cx="179387" cy="369332"/>
          </a:xfrm>
          <a:custGeom>
            <a:avLst/>
            <a:gdLst>
              <a:gd name="T0" fmla="*/ 626127 w 21600"/>
              <a:gd name="T1" fmla="*/ 0 h 19600"/>
              <a:gd name="T2" fmla="*/ 1489801 w 21600"/>
              <a:gd name="T3" fmla="*/ 2274452 h 19600"/>
              <a:gd name="T4" fmla="*/ 0 w 21600"/>
              <a:gd name="T5" fmla="*/ 2274452 h 19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9600" fill="none" extrusionOk="0">
                <a:moveTo>
                  <a:pt x="9077" y="0"/>
                </a:moveTo>
                <a:cubicBezTo>
                  <a:pt x="16713" y="3536"/>
                  <a:pt x="21600" y="11185"/>
                  <a:pt x="21600" y="19600"/>
                </a:cubicBezTo>
              </a:path>
              <a:path w="21600" h="19600" stroke="0" extrusionOk="0">
                <a:moveTo>
                  <a:pt x="9077" y="0"/>
                </a:moveTo>
                <a:cubicBezTo>
                  <a:pt x="16713" y="3536"/>
                  <a:pt x="21600" y="11185"/>
                  <a:pt x="21600" y="19600"/>
                </a:cubicBezTo>
                <a:lnTo>
                  <a:pt x="0" y="19600"/>
                </a:lnTo>
                <a:lnTo>
                  <a:pt x="9077" y="0"/>
                </a:lnTo>
                <a:close/>
              </a:path>
            </a:pathLst>
          </a:custGeom>
          <a:noFill/>
          <a:ln w="28575">
            <a:solidFill>
              <a:srgbClr val="66FF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ja-JP" altLang="en-US"/>
          </a:p>
        </p:txBody>
      </p:sp>
      <p:sp>
        <p:nvSpPr>
          <p:cNvPr id="85" name="Arc 220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10513658-FBBA-4893-9A3A-A266FA632918}"/>
              </a:ext>
            </a:extLst>
          </p:cNvPr>
          <p:cNvSpPr>
            <a:spLocks/>
          </p:cNvSpPr>
          <p:nvPr/>
        </p:nvSpPr>
        <p:spPr bwMode="auto">
          <a:xfrm rot="3058352">
            <a:off x="3662208" y="4427981"/>
            <a:ext cx="225425" cy="369332"/>
          </a:xfrm>
          <a:custGeom>
            <a:avLst/>
            <a:gdLst>
              <a:gd name="T0" fmla="*/ 0 w 32146"/>
              <a:gd name="T1" fmla="*/ 134013 h 21600"/>
              <a:gd name="T2" fmla="*/ 1580801 w 32146"/>
              <a:gd name="T3" fmla="*/ 1052975 h 21600"/>
              <a:gd name="T4" fmla="*/ 518605 w 32146"/>
              <a:gd name="T5" fmla="*/ 105297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146" h="21600" fill="none" extrusionOk="0">
                <a:moveTo>
                  <a:pt x="0" y="2749"/>
                </a:moveTo>
                <a:cubicBezTo>
                  <a:pt x="3222" y="946"/>
                  <a:pt x="6853" y="-1"/>
                  <a:pt x="10546" y="0"/>
                </a:cubicBezTo>
                <a:cubicBezTo>
                  <a:pt x="22475" y="0"/>
                  <a:pt x="32146" y="9670"/>
                  <a:pt x="32146" y="21600"/>
                </a:cubicBezTo>
              </a:path>
              <a:path w="32146" h="21600" stroke="0" extrusionOk="0">
                <a:moveTo>
                  <a:pt x="0" y="2749"/>
                </a:moveTo>
                <a:cubicBezTo>
                  <a:pt x="3222" y="946"/>
                  <a:pt x="6853" y="-1"/>
                  <a:pt x="10546" y="0"/>
                </a:cubicBezTo>
                <a:cubicBezTo>
                  <a:pt x="22475" y="0"/>
                  <a:pt x="32146" y="9670"/>
                  <a:pt x="32146" y="21600"/>
                </a:cubicBezTo>
                <a:lnTo>
                  <a:pt x="10546" y="21600"/>
                </a:lnTo>
                <a:lnTo>
                  <a:pt x="0" y="2749"/>
                </a:lnTo>
                <a:close/>
              </a:path>
            </a:pathLst>
          </a:custGeom>
          <a:noFill/>
          <a:ln w="28575">
            <a:solidFill>
              <a:srgbClr val="66FF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ja-JP" altLang="en-US"/>
          </a:p>
        </p:txBody>
      </p:sp>
      <p:sp>
        <p:nvSpPr>
          <p:cNvPr id="86" name="Arc 221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6706D3E4-3662-4A5D-9B2C-C8C9DC4F7B1F}"/>
              </a:ext>
            </a:extLst>
          </p:cNvPr>
          <p:cNvSpPr>
            <a:spLocks/>
          </p:cNvSpPr>
          <p:nvPr/>
        </p:nvSpPr>
        <p:spPr bwMode="auto">
          <a:xfrm rot="4104621" flipV="1">
            <a:off x="5638874" y="4557172"/>
            <a:ext cx="179388" cy="369332"/>
          </a:xfrm>
          <a:custGeom>
            <a:avLst/>
            <a:gdLst>
              <a:gd name="T0" fmla="*/ 626139 w 21600"/>
              <a:gd name="T1" fmla="*/ 0 h 19600"/>
              <a:gd name="T2" fmla="*/ 1489817 w 21600"/>
              <a:gd name="T3" fmla="*/ 4690721 h 19600"/>
              <a:gd name="T4" fmla="*/ 0 w 21600"/>
              <a:gd name="T5" fmla="*/ 4690721 h 19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9600" fill="none" extrusionOk="0">
                <a:moveTo>
                  <a:pt x="9077" y="0"/>
                </a:moveTo>
                <a:cubicBezTo>
                  <a:pt x="16713" y="3536"/>
                  <a:pt x="21600" y="11185"/>
                  <a:pt x="21600" y="19600"/>
                </a:cubicBezTo>
              </a:path>
              <a:path w="21600" h="19600" stroke="0" extrusionOk="0">
                <a:moveTo>
                  <a:pt x="9077" y="0"/>
                </a:moveTo>
                <a:cubicBezTo>
                  <a:pt x="16713" y="3536"/>
                  <a:pt x="21600" y="11185"/>
                  <a:pt x="21600" y="19600"/>
                </a:cubicBezTo>
                <a:lnTo>
                  <a:pt x="0" y="19600"/>
                </a:lnTo>
                <a:lnTo>
                  <a:pt x="9077" y="0"/>
                </a:lnTo>
                <a:close/>
              </a:path>
            </a:pathLst>
          </a:custGeom>
          <a:noFill/>
          <a:ln w="28575">
            <a:solidFill>
              <a:srgbClr val="66FF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ja-JP" altLang="en-US"/>
          </a:p>
        </p:txBody>
      </p:sp>
      <p:sp>
        <p:nvSpPr>
          <p:cNvPr id="87" name="Line 223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3E41F871-4FC1-4854-B056-1E1D36BA74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57534" y="4220346"/>
            <a:ext cx="0" cy="360363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ja-JP" altLang="en-US"/>
          </a:p>
        </p:txBody>
      </p:sp>
      <p:sp>
        <p:nvSpPr>
          <p:cNvPr id="88" name="Line 224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E0298B1A-F09F-4F96-A174-9A35E0F447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87381" y="4510623"/>
            <a:ext cx="106662" cy="10795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ja-JP" altLang="en-US"/>
          </a:p>
        </p:txBody>
      </p:sp>
      <p:sp>
        <p:nvSpPr>
          <p:cNvPr id="89" name="Text Box 225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53746E5-9448-488C-8752-60A4D8CFE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0752" y="4004009"/>
            <a:ext cx="497499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>
            <a:spAutoFit/>
          </a:bodyPr>
          <a:lstStyle>
            <a:lvl1pPr marL="342900" indent="-342900" algn="l" eaLnBrk="0" hangingPunct="0"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algn="l" eaLnBrk="0" hangingPunct="0">
              <a:buClr>
                <a:schemeClr val="hlink"/>
              </a:buClr>
              <a:buSzPct val="55000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algn="l" eaLnBrk="0" hangingPunct="0">
              <a:buSzPct val="50000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algn="l" eaLnBrk="0" hangingPunct="0">
              <a:buClr>
                <a:schemeClr val="accent2"/>
              </a:buClr>
              <a:buSzPct val="55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algn="l" eaLnBrk="0" hangingPunct="0">
              <a:buClr>
                <a:schemeClr val="accent1"/>
              </a:buClr>
              <a:buSzPct val="50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ja-JP" altLang="en-US" sz="800">
                <a:latin typeface="ＭＳ Ｐゴシック" panose="020B0600070205080204" pitchFamily="50" charset="-128"/>
              </a:rPr>
              <a:t>pinion cutter</a:t>
            </a:r>
          </a:p>
        </p:txBody>
      </p:sp>
      <p:sp>
        <p:nvSpPr>
          <p:cNvPr id="90" name="Line 226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CA7F29A0-FD5D-41FD-93DC-82397E7EDDE1}"/>
              </a:ext>
            </a:extLst>
          </p:cNvPr>
          <p:cNvSpPr>
            <a:spLocks noChangeShapeType="1"/>
          </p:cNvSpPr>
          <p:nvPr/>
        </p:nvSpPr>
        <p:spPr bwMode="auto">
          <a:xfrm rot="12174729" flipH="1" flipV="1">
            <a:off x="5297817" y="4183832"/>
            <a:ext cx="106663" cy="10795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ja-JP" altLang="en-US"/>
          </a:p>
        </p:txBody>
      </p:sp>
      <p:sp>
        <p:nvSpPr>
          <p:cNvPr id="91" name="Text Box 227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5DBC719D-0294-44DD-9E90-27F0C717B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9945" y="4724735"/>
            <a:ext cx="255446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>
            <a:spAutoFit/>
          </a:bodyPr>
          <a:lstStyle>
            <a:lvl1pPr marL="342900" indent="-342900" algn="l" eaLnBrk="0" hangingPunct="0"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algn="l" eaLnBrk="0" hangingPunct="0">
              <a:buClr>
                <a:schemeClr val="hlink"/>
              </a:buClr>
              <a:buSzPct val="55000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algn="l" eaLnBrk="0" hangingPunct="0">
              <a:buSzPct val="50000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algn="l" eaLnBrk="0" hangingPunct="0">
              <a:buClr>
                <a:schemeClr val="accent2"/>
              </a:buClr>
              <a:buSzPct val="55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algn="l" eaLnBrk="0" hangingPunct="0">
              <a:buClr>
                <a:schemeClr val="accent1"/>
              </a:buClr>
              <a:buSzPct val="50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ja-JP" altLang="en-US" sz="800">
                <a:latin typeface="ＭＳ Ｐゴシック" panose="020B0600070205080204" pitchFamily="50" charset="-128"/>
              </a:rPr>
              <a:t>work</a:t>
            </a:r>
          </a:p>
        </p:txBody>
      </p:sp>
      <p:sp>
        <p:nvSpPr>
          <p:cNvPr id="92" name="Line 228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AC9FE14C-DB2F-4A08-B6C5-9F4DBCEE033B}"/>
              </a:ext>
            </a:extLst>
          </p:cNvPr>
          <p:cNvSpPr>
            <a:spLocks noChangeShapeType="1"/>
          </p:cNvSpPr>
          <p:nvPr/>
        </p:nvSpPr>
        <p:spPr bwMode="auto">
          <a:xfrm rot="5400000" flipH="1" flipV="1">
            <a:off x="5370927" y="4613088"/>
            <a:ext cx="144462" cy="79703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ja-JP" altLang="en-US"/>
          </a:p>
        </p:txBody>
      </p:sp>
      <p:sp>
        <p:nvSpPr>
          <p:cNvPr id="93" name="Text Box 229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0BE0DD5-0F54-4C77-9A8E-4CEDE3AB7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210" y="4786834"/>
            <a:ext cx="255446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>
            <a:spAutoFit/>
          </a:bodyPr>
          <a:lstStyle>
            <a:lvl1pPr marL="342900" indent="-342900" algn="l" eaLnBrk="0" hangingPunct="0"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algn="l" eaLnBrk="0" hangingPunct="0">
              <a:buClr>
                <a:schemeClr val="hlink"/>
              </a:buClr>
              <a:buSzPct val="55000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algn="l" eaLnBrk="0" hangingPunct="0">
              <a:buSzPct val="50000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algn="l" eaLnBrk="0" hangingPunct="0">
              <a:buClr>
                <a:schemeClr val="accent2"/>
              </a:buClr>
              <a:buSzPct val="55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algn="l" eaLnBrk="0" hangingPunct="0">
              <a:buClr>
                <a:schemeClr val="accent1"/>
              </a:buClr>
              <a:buSzPct val="50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ja-JP" altLang="en-US" sz="800">
                <a:latin typeface="ＭＳ Ｐゴシック" panose="020B0600070205080204" pitchFamily="50" charset="-128"/>
              </a:rPr>
              <a:t>work</a:t>
            </a:r>
          </a:p>
        </p:txBody>
      </p:sp>
      <p:sp>
        <p:nvSpPr>
          <p:cNvPr id="94" name="Line 230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73152346-4BCD-4A60-927A-A298FB38E218}"/>
              </a:ext>
            </a:extLst>
          </p:cNvPr>
          <p:cNvSpPr>
            <a:spLocks noChangeShapeType="1"/>
          </p:cNvSpPr>
          <p:nvPr/>
        </p:nvSpPr>
        <p:spPr bwMode="auto">
          <a:xfrm rot="5400000" flipH="1" flipV="1">
            <a:off x="6576936" y="4711700"/>
            <a:ext cx="144463" cy="79703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ja-JP" altLang="en-US"/>
          </a:p>
        </p:txBody>
      </p:sp>
      <p:sp>
        <p:nvSpPr>
          <p:cNvPr id="95" name="Text Box 231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26742BF6-FB83-4C75-B056-FF7B8BC04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555" y="3959746"/>
            <a:ext cx="503911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>
            <a:spAutoFit/>
          </a:bodyPr>
          <a:lstStyle>
            <a:lvl1pPr marL="342900" indent="-342900" algn="l" eaLnBrk="0" hangingPunct="0"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algn="l" eaLnBrk="0" hangingPunct="0">
              <a:buClr>
                <a:schemeClr val="hlink"/>
              </a:buClr>
              <a:buSzPct val="55000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algn="l" eaLnBrk="0" hangingPunct="0">
              <a:buSzPct val="50000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algn="l" eaLnBrk="0" hangingPunct="0">
              <a:buClr>
                <a:schemeClr val="accent2"/>
              </a:buClr>
              <a:buSzPct val="55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algn="l" eaLnBrk="0" hangingPunct="0">
              <a:buClr>
                <a:schemeClr val="accent1"/>
              </a:buClr>
              <a:buSzPct val="50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ja-JP" altLang="en-US" sz="800">
                <a:latin typeface="ＭＳ Ｐゴシック" panose="020B0600070205080204" pitchFamily="50" charset="-128"/>
              </a:rPr>
              <a:t>broach cutter</a:t>
            </a:r>
          </a:p>
        </p:txBody>
      </p:sp>
      <p:sp>
        <p:nvSpPr>
          <p:cNvPr id="96" name="Line 232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5F38F0B9-BBDC-45C8-99D0-B72DCE69B050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6622209" y="4122106"/>
            <a:ext cx="106663" cy="10795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ja-JP" altLang="en-US"/>
          </a:p>
        </p:txBody>
      </p:sp>
      <p:sp>
        <p:nvSpPr>
          <p:cNvPr id="97" name="Line 233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34E3F25D-F238-48FE-A231-37A4A453AC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5088" y="3995106"/>
            <a:ext cx="0" cy="360362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ja-JP" altLang="en-US"/>
          </a:p>
        </p:txBody>
      </p:sp>
      <p:sp>
        <p:nvSpPr>
          <p:cNvPr id="98" name="Text Box 234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198171A-C82D-4C45-9AC9-39412DFB3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0205" y="4772126"/>
            <a:ext cx="255446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>
            <a:spAutoFit/>
          </a:bodyPr>
          <a:lstStyle>
            <a:lvl1pPr marL="342900" indent="-342900" algn="l" eaLnBrk="0" hangingPunct="0"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algn="l" eaLnBrk="0" hangingPunct="0">
              <a:buClr>
                <a:schemeClr val="hlink"/>
              </a:buClr>
              <a:buSzPct val="55000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algn="l" eaLnBrk="0" hangingPunct="0">
              <a:buSzPct val="50000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algn="l" eaLnBrk="0" hangingPunct="0">
              <a:buClr>
                <a:schemeClr val="accent2"/>
              </a:buClr>
              <a:buSzPct val="55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algn="l" eaLnBrk="0" hangingPunct="0">
              <a:buClr>
                <a:schemeClr val="accent1"/>
              </a:buClr>
              <a:buSzPct val="50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ja-JP" altLang="en-US" sz="800">
                <a:latin typeface="ＭＳ Ｐゴシック" panose="020B0600070205080204" pitchFamily="50" charset="-128"/>
              </a:rPr>
              <a:t>work</a:t>
            </a:r>
          </a:p>
        </p:txBody>
      </p:sp>
      <p:sp>
        <p:nvSpPr>
          <p:cNvPr id="99" name="Line 235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65BA880F-A0F4-4E12-B439-4E796C4A8121}"/>
              </a:ext>
            </a:extLst>
          </p:cNvPr>
          <p:cNvSpPr>
            <a:spLocks noChangeShapeType="1"/>
          </p:cNvSpPr>
          <p:nvPr/>
        </p:nvSpPr>
        <p:spPr bwMode="auto">
          <a:xfrm rot="5400000" flipH="1" flipV="1">
            <a:off x="7983932" y="4733504"/>
            <a:ext cx="144462" cy="79703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ja-JP" altLang="en-US"/>
          </a:p>
        </p:txBody>
      </p:sp>
      <p:sp>
        <p:nvSpPr>
          <p:cNvPr id="100" name="Text Box 236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35912225-B721-4593-AD09-B342E1397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5809" y="4052988"/>
            <a:ext cx="628946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>
            <a:spAutoFit/>
          </a:bodyPr>
          <a:lstStyle>
            <a:lvl1pPr marL="342900" indent="-342900" algn="l" eaLnBrk="0" hangingPunct="0"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algn="l" eaLnBrk="0" hangingPunct="0">
              <a:buClr>
                <a:schemeClr val="hlink"/>
              </a:buClr>
              <a:buSzPct val="55000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algn="l" eaLnBrk="0" hangingPunct="0">
              <a:buSzPct val="50000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algn="l" eaLnBrk="0" hangingPunct="0">
              <a:buClr>
                <a:schemeClr val="accent2"/>
              </a:buClr>
              <a:buSzPct val="55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algn="l" eaLnBrk="0" hangingPunct="0">
              <a:buClr>
                <a:schemeClr val="accent1"/>
              </a:buClr>
              <a:buSzPct val="50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ja-JP" altLang="en-US" sz="800">
                <a:latin typeface="ＭＳ Ｐゴシック" panose="020B0600070205080204" pitchFamily="50" charset="-128"/>
              </a:rPr>
              <a:t>shaving cutter</a:t>
            </a:r>
          </a:p>
        </p:txBody>
      </p:sp>
      <p:sp>
        <p:nvSpPr>
          <p:cNvPr id="101" name="Line 237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EB270C96-040C-48C0-93FB-1550FFB55F8C}"/>
              </a:ext>
            </a:extLst>
          </p:cNvPr>
          <p:cNvSpPr>
            <a:spLocks noChangeShapeType="1"/>
          </p:cNvSpPr>
          <p:nvPr/>
        </p:nvSpPr>
        <p:spPr bwMode="auto">
          <a:xfrm rot="21251119" flipH="1" flipV="1">
            <a:off x="8255422" y="3980398"/>
            <a:ext cx="106662" cy="10795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ja-JP" altLang="en-US"/>
          </a:p>
        </p:txBody>
      </p:sp>
      <p:sp>
        <p:nvSpPr>
          <p:cNvPr id="128" name="Arc 270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915B5251-C32F-4B13-B2FF-F09C1D31AE92}"/>
              </a:ext>
            </a:extLst>
          </p:cNvPr>
          <p:cNvSpPr>
            <a:spLocks/>
          </p:cNvSpPr>
          <p:nvPr/>
        </p:nvSpPr>
        <p:spPr bwMode="auto">
          <a:xfrm rot="7348932" flipV="1">
            <a:off x="8108762" y="3677465"/>
            <a:ext cx="144462" cy="369332"/>
          </a:xfrm>
          <a:custGeom>
            <a:avLst/>
            <a:gdLst>
              <a:gd name="T0" fmla="*/ 406059 w 21600"/>
              <a:gd name="T1" fmla="*/ 0 h 19600"/>
              <a:gd name="T2" fmla="*/ 966170 w 21600"/>
              <a:gd name="T3" fmla="*/ 1945288 h 19600"/>
              <a:gd name="T4" fmla="*/ 0 w 21600"/>
              <a:gd name="T5" fmla="*/ 1945288 h 19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9600" fill="none" extrusionOk="0">
                <a:moveTo>
                  <a:pt x="9077" y="0"/>
                </a:moveTo>
                <a:cubicBezTo>
                  <a:pt x="16713" y="3536"/>
                  <a:pt x="21600" y="11185"/>
                  <a:pt x="21600" y="19600"/>
                </a:cubicBezTo>
              </a:path>
              <a:path w="21600" h="19600" stroke="0" extrusionOk="0">
                <a:moveTo>
                  <a:pt x="9077" y="0"/>
                </a:moveTo>
                <a:cubicBezTo>
                  <a:pt x="16713" y="3536"/>
                  <a:pt x="21600" y="11185"/>
                  <a:pt x="21600" y="19600"/>
                </a:cubicBezTo>
                <a:lnTo>
                  <a:pt x="0" y="19600"/>
                </a:lnTo>
                <a:lnTo>
                  <a:pt x="9077" y="0"/>
                </a:lnTo>
                <a:close/>
              </a:path>
            </a:pathLst>
          </a:custGeom>
          <a:noFill/>
          <a:ln w="28575">
            <a:solidFill>
              <a:srgbClr val="66FF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ja-JP" altLang="en-US"/>
          </a:p>
        </p:txBody>
      </p:sp>
      <p:sp>
        <p:nvSpPr>
          <p:cNvPr id="129" name="Arc 272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D177E77E-E72C-478D-913A-5DB252610D33}"/>
              </a:ext>
            </a:extLst>
          </p:cNvPr>
          <p:cNvSpPr>
            <a:spLocks/>
          </p:cNvSpPr>
          <p:nvPr/>
        </p:nvSpPr>
        <p:spPr bwMode="auto">
          <a:xfrm rot="11141714">
            <a:off x="8255422" y="4247377"/>
            <a:ext cx="26958" cy="369332"/>
          </a:xfrm>
          <a:custGeom>
            <a:avLst/>
            <a:gdLst>
              <a:gd name="T0" fmla="*/ 25939 w 21600"/>
              <a:gd name="T1" fmla="*/ 0 h 19600"/>
              <a:gd name="T2" fmla="*/ 61719 w 21600"/>
              <a:gd name="T3" fmla="*/ 4212375 h 19600"/>
              <a:gd name="T4" fmla="*/ 0 w 21600"/>
              <a:gd name="T5" fmla="*/ 4212375 h 19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9600" fill="none" extrusionOk="0">
                <a:moveTo>
                  <a:pt x="9077" y="0"/>
                </a:moveTo>
                <a:cubicBezTo>
                  <a:pt x="16713" y="3536"/>
                  <a:pt x="21600" y="11185"/>
                  <a:pt x="21600" y="19600"/>
                </a:cubicBezTo>
              </a:path>
              <a:path w="21600" h="19600" stroke="0" extrusionOk="0">
                <a:moveTo>
                  <a:pt x="9077" y="0"/>
                </a:moveTo>
                <a:cubicBezTo>
                  <a:pt x="16713" y="3536"/>
                  <a:pt x="21600" y="11185"/>
                  <a:pt x="21600" y="19600"/>
                </a:cubicBezTo>
                <a:lnTo>
                  <a:pt x="0" y="19600"/>
                </a:lnTo>
                <a:lnTo>
                  <a:pt x="9077" y="0"/>
                </a:lnTo>
                <a:close/>
              </a:path>
            </a:pathLst>
          </a:custGeom>
          <a:noFill/>
          <a:ln w="28575">
            <a:solidFill>
              <a:srgbClr val="66FF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ja-JP" altLang="en-US"/>
          </a:p>
        </p:txBody>
      </p:sp>
      <p:pic>
        <p:nvPicPr>
          <p:cNvPr id="131" name="Picture 278" descr="DSC00020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D3610FEB-CE31-4A3A-AFEF-062C22BE4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35403" y="3815719"/>
            <a:ext cx="101036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Line 280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FEA4B4A6-1D49-4288-8837-65D1AB83C414}"/>
              </a:ext>
            </a:extLst>
          </p:cNvPr>
          <p:cNvSpPr>
            <a:spLocks noChangeShapeType="1"/>
          </p:cNvSpPr>
          <p:nvPr/>
        </p:nvSpPr>
        <p:spPr bwMode="auto">
          <a:xfrm rot="5400000" flipH="1" flipV="1">
            <a:off x="3004894" y="4276351"/>
            <a:ext cx="0" cy="158234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ja-JP" altLang="en-US"/>
          </a:p>
        </p:txBody>
      </p:sp>
      <p:sp>
        <p:nvSpPr>
          <p:cNvPr id="133" name="Arc 281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7CF1E8DF-5699-4066-8BDF-3729A1131C50}"/>
              </a:ext>
            </a:extLst>
          </p:cNvPr>
          <p:cNvSpPr>
            <a:spLocks/>
          </p:cNvSpPr>
          <p:nvPr/>
        </p:nvSpPr>
        <p:spPr bwMode="auto">
          <a:xfrm rot="1519294" flipH="1" flipV="1">
            <a:off x="2708937" y="4297801"/>
            <a:ext cx="106663" cy="369332"/>
          </a:xfrm>
          <a:custGeom>
            <a:avLst/>
            <a:gdLst>
              <a:gd name="T0" fmla="*/ 406068 w 21600"/>
              <a:gd name="T1" fmla="*/ 0 h 19600"/>
              <a:gd name="T2" fmla="*/ 966183 w 21600"/>
              <a:gd name="T3" fmla="*/ 2106645 h 19600"/>
              <a:gd name="T4" fmla="*/ 0 w 21600"/>
              <a:gd name="T5" fmla="*/ 2106645 h 19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9600" fill="none" extrusionOk="0">
                <a:moveTo>
                  <a:pt x="9077" y="0"/>
                </a:moveTo>
                <a:cubicBezTo>
                  <a:pt x="16713" y="3536"/>
                  <a:pt x="21600" y="11185"/>
                  <a:pt x="21600" y="19600"/>
                </a:cubicBezTo>
              </a:path>
              <a:path w="21600" h="19600" stroke="0" extrusionOk="0">
                <a:moveTo>
                  <a:pt x="9077" y="0"/>
                </a:moveTo>
                <a:cubicBezTo>
                  <a:pt x="16713" y="3536"/>
                  <a:pt x="21600" y="11185"/>
                  <a:pt x="21600" y="19600"/>
                </a:cubicBezTo>
                <a:lnTo>
                  <a:pt x="0" y="19600"/>
                </a:lnTo>
                <a:lnTo>
                  <a:pt x="9077" y="0"/>
                </a:lnTo>
                <a:close/>
              </a:path>
            </a:pathLst>
          </a:custGeom>
          <a:noFill/>
          <a:ln w="28575">
            <a:solidFill>
              <a:srgbClr val="66FF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ja-JP" altLang="en-US"/>
          </a:p>
        </p:txBody>
      </p:sp>
      <p:sp>
        <p:nvSpPr>
          <p:cNvPr id="134" name="Text Box 282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F33C0D92-6021-4181-B5AB-F7867E33B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195" y="4823345"/>
            <a:ext cx="255446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>
            <a:spAutoFit/>
          </a:bodyPr>
          <a:lstStyle>
            <a:lvl1pPr marL="342900" indent="-342900" algn="l" eaLnBrk="0" hangingPunct="0"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algn="l" eaLnBrk="0" hangingPunct="0">
              <a:buClr>
                <a:schemeClr val="hlink"/>
              </a:buClr>
              <a:buSzPct val="55000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algn="l" eaLnBrk="0" hangingPunct="0">
              <a:buSzPct val="50000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algn="l" eaLnBrk="0" hangingPunct="0">
              <a:buClr>
                <a:schemeClr val="accent2"/>
              </a:buClr>
              <a:buSzPct val="55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algn="l" eaLnBrk="0" hangingPunct="0">
              <a:buClr>
                <a:schemeClr val="accent1"/>
              </a:buClr>
              <a:buSzPct val="50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ja-JP" altLang="en-US" sz="800">
                <a:latin typeface="ＭＳ Ｐゴシック" panose="020B0600070205080204" pitchFamily="50" charset="-128"/>
              </a:rPr>
              <a:t>work</a:t>
            </a:r>
          </a:p>
        </p:txBody>
      </p:sp>
      <p:sp>
        <p:nvSpPr>
          <p:cNvPr id="135" name="Line 283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6DBE125F-E67C-4788-8411-0759F3B4D284}"/>
              </a:ext>
            </a:extLst>
          </p:cNvPr>
          <p:cNvSpPr>
            <a:spLocks noChangeShapeType="1"/>
          </p:cNvSpPr>
          <p:nvPr/>
        </p:nvSpPr>
        <p:spPr bwMode="auto">
          <a:xfrm rot="6507420" flipH="1" flipV="1">
            <a:off x="2469094" y="4748211"/>
            <a:ext cx="144462" cy="79703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ja-JP" altLang="en-US"/>
          </a:p>
        </p:txBody>
      </p:sp>
      <p:sp>
        <p:nvSpPr>
          <p:cNvPr id="136" name="Text Box 284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BD31078-D74C-4DDC-86A9-9B25DF85F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3485" y="4751908"/>
            <a:ext cx="596886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>
            <a:spAutoFit/>
          </a:bodyPr>
          <a:lstStyle>
            <a:lvl1pPr marL="342900" indent="-342900" algn="l" eaLnBrk="0" hangingPunct="0"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algn="l" eaLnBrk="0" hangingPunct="0">
              <a:buClr>
                <a:schemeClr val="hlink"/>
              </a:buClr>
              <a:buSzPct val="55000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algn="l" eaLnBrk="0" hangingPunct="0">
              <a:buSzPct val="50000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algn="l" eaLnBrk="0" hangingPunct="0">
              <a:buClr>
                <a:schemeClr val="accent2"/>
              </a:buClr>
              <a:buSzPct val="55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algn="l" eaLnBrk="0" hangingPunct="0">
              <a:buClr>
                <a:schemeClr val="accent1"/>
              </a:buClr>
              <a:buSzPct val="50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ja-JP" altLang="en-US" sz="800">
                <a:latin typeface="ＭＳ Ｐゴシック" panose="020B0600070205080204" pitchFamily="50" charset="-128"/>
              </a:rPr>
              <a:t>Holder/Tip</a:t>
            </a:r>
          </a:p>
        </p:txBody>
      </p:sp>
      <p:sp>
        <p:nvSpPr>
          <p:cNvPr id="137" name="Line 285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C170966F-CF44-4985-B949-9A06BB87658F}"/>
              </a:ext>
            </a:extLst>
          </p:cNvPr>
          <p:cNvSpPr>
            <a:spLocks noChangeShapeType="1"/>
          </p:cNvSpPr>
          <p:nvPr/>
        </p:nvSpPr>
        <p:spPr bwMode="auto">
          <a:xfrm rot="1348421" flipH="1" flipV="1">
            <a:off x="2885926" y="4626930"/>
            <a:ext cx="106662" cy="10795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ja-JP" altLang="en-US"/>
          </a:p>
        </p:txBody>
      </p:sp>
      <p:sp>
        <p:nvSpPr>
          <p:cNvPr id="138" name="Line 286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F4D6FC0-3B42-4DA2-A589-CDF2B7872E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6266" y="3986748"/>
            <a:ext cx="0" cy="360362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ja-JP" altLang="en-US"/>
          </a:p>
        </p:txBody>
      </p:sp>
      <p:graphicFrame>
        <p:nvGraphicFramePr>
          <p:cNvPr id="142" name="表 141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DDD207B0-0CB1-49BF-95DE-9B31992DC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83178"/>
              </p:ext>
            </p:extLst>
          </p:nvPr>
        </p:nvGraphicFramePr>
        <p:xfrm>
          <a:off x="251520" y="5075079"/>
          <a:ext cx="8694970" cy="1636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706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1023241044"/>
                    </a:ext>
                  </a:extLst>
                </a:gridCol>
                <a:gridCol w="1302314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2048272014"/>
                    </a:ext>
                  </a:extLst>
                </a:gridCol>
                <a:gridCol w="1296738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1991431429"/>
                    </a:ext>
                  </a:extLst>
                </a:gridCol>
                <a:gridCol w="1405803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2110449884"/>
                    </a:ext>
                  </a:extLst>
                </a:gridCol>
                <a:gridCol w="1405803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1461333841"/>
                    </a:ext>
                  </a:extLst>
                </a:gridCol>
                <a:gridCol w="1405803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2869504722"/>
                    </a:ext>
                  </a:extLst>
                </a:gridCol>
                <a:gridCol w="1405803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320977259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Method</a:t>
                      </a:r>
                      <a:endParaRPr kumimoji="1" lang="ja-JP" altLang="en-US" sz="9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CARBURIZING</a:t>
                      </a:r>
                      <a:endParaRPr kumimoji="1" lang="ja-JP" altLang="en-US" sz="12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NITRIDING</a:t>
                      </a:r>
                      <a:endParaRPr kumimoji="1" lang="ja-JP" altLang="en-US" sz="12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 HONING</a:t>
                      </a:r>
                      <a:endParaRPr kumimoji="1" lang="ja-JP" altLang="en-US" sz="12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 BORING</a:t>
                      </a:r>
                      <a:endParaRPr kumimoji="1" lang="ja-JP" altLang="en-US" sz="12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Gear honing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dental lab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2701644264"/>
                  </a:ext>
                </a:extLst>
              </a:tr>
              <a:tr h="12702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Process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3663606458"/>
                  </a:ext>
                </a:extLst>
              </a:tr>
            </a:tbl>
          </a:graphicData>
        </a:graphic>
      </p:graphicFrame>
      <p:pic>
        <p:nvPicPr>
          <p:cNvPr id="144" name="Picture 74" descr="DSC01539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7240159A-3A1E-4002-B41A-7A36CBEF798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955754" y="5443705"/>
            <a:ext cx="1028376" cy="112781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5" name="Picture 78" descr="歯研機2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D24792AC-590E-4D26-A24D-E9FA40ACF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2217" y="5441833"/>
            <a:ext cx="973920" cy="113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" name="Picture 86" descr="HO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AABB40E5-50F3-43D8-A259-14BE51CFC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8833" y="5487041"/>
            <a:ext cx="998213" cy="1133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" name="Picture 90" descr="T3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4629FA82-F3EF-4B08-A7E3-EEAB2889C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5862" y="5482163"/>
            <a:ext cx="961847" cy="1089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" name="Picture 94" descr="MCA G-HO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B41FDCEB-C7E9-4902-8D6C-23402D788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508"/>
          <a:stretch>
            <a:fillRect/>
          </a:stretch>
        </p:blipFill>
        <p:spPr bwMode="auto">
          <a:xfrm>
            <a:off x="6315615" y="5413862"/>
            <a:ext cx="998213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201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26FBC67F-0A5D-478C-B33A-19229FFDB961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20091" y="5469770"/>
            <a:ext cx="911246" cy="10839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" name="Text Box 239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B15F3334-6C4C-4C3E-A6B9-3C4F21FFE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226" y="6059564"/>
            <a:ext cx="323129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 anchor="ctr">
            <a:spAutoFit/>
          </a:bodyPr>
          <a:lstStyle>
            <a:lvl1pPr marL="342900" indent="-342900" algn="l" eaLnBrk="0" hangingPunct="0"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algn="l" eaLnBrk="0" hangingPunct="0">
              <a:buClr>
                <a:schemeClr val="hlink"/>
              </a:buClr>
              <a:buSzPct val="55000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algn="l" eaLnBrk="0" hangingPunct="0">
              <a:buSzPct val="50000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algn="l" eaLnBrk="0" hangingPunct="0">
              <a:buClr>
                <a:schemeClr val="accent2"/>
              </a:buClr>
              <a:buSzPct val="55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algn="l" eaLnBrk="0" hangingPunct="0">
              <a:buClr>
                <a:schemeClr val="accent1"/>
              </a:buClr>
              <a:buSzPct val="50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ja-JP" altLang="en-US" sz="800" dirty="0">
                <a:latin typeface="ＭＳ Ｐゴシック" panose="020B0600070205080204" pitchFamily="50" charset="-128"/>
              </a:rPr>
              <a:t>work</a:t>
            </a:r>
          </a:p>
        </p:txBody>
      </p:sp>
      <p:sp>
        <p:nvSpPr>
          <p:cNvPr id="155" name="Text Box 241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773FFAE3-D346-4FB8-A245-AB1A3AB73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0376" y="5590114"/>
            <a:ext cx="127382" cy="1222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 anchor="ctr">
            <a:spAutoFit/>
          </a:bodyPr>
          <a:lstStyle>
            <a:lvl1pPr marL="342900" indent="-342900" algn="l" eaLnBrk="0" hangingPunct="0"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algn="l" eaLnBrk="0" hangingPunct="0">
              <a:buClr>
                <a:schemeClr val="hlink"/>
              </a:buClr>
              <a:buSzPct val="55000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algn="l" eaLnBrk="0" hangingPunct="0">
              <a:buSzPct val="50000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algn="l" eaLnBrk="0" hangingPunct="0">
              <a:buClr>
                <a:schemeClr val="accent2"/>
              </a:buClr>
              <a:buSzPct val="55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algn="l" eaLnBrk="0" hangingPunct="0">
              <a:buClr>
                <a:schemeClr val="accent1"/>
              </a:buClr>
              <a:buSzPct val="50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ja-JP" altLang="en-US" sz="800">
                <a:latin typeface="ＭＳ Ｐゴシック" panose="020B0600070205080204" pitchFamily="50" charset="-128"/>
              </a:rPr>
              <a:t>furnace</a:t>
            </a:r>
          </a:p>
        </p:txBody>
      </p:sp>
      <p:sp>
        <p:nvSpPr>
          <p:cNvPr id="157" name="Text Box 243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3100E230-38F0-490A-B2A4-8B9514180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2351" y="5531433"/>
            <a:ext cx="540313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 anchor="ctr">
            <a:spAutoFit/>
          </a:bodyPr>
          <a:lstStyle>
            <a:lvl1pPr marL="342900" indent="-342900" algn="l" eaLnBrk="0" hangingPunct="0"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algn="l" eaLnBrk="0" hangingPunct="0">
              <a:buClr>
                <a:schemeClr val="hlink"/>
              </a:buClr>
              <a:buSzPct val="55000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algn="l" eaLnBrk="0" hangingPunct="0">
              <a:buSzPct val="50000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algn="l" eaLnBrk="0" hangingPunct="0">
              <a:buClr>
                <a:schemeClr val="accent2"/>
              </a:buClr>
              <a:buSzPct val="55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algn="l" eaLnBrk="0" hangingPunct="0">
              <a:buClr>
                <a:schemeClr val="accent1"/>
              </a:buClr>
              <a:buSzPct val="50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ja-JP" altLang="en-US" sz="800" dirty="0">
                <a:latin typeface="ＭＳ Ｐゴシック" panose="020B0600070205080204" pitchFamily="50" charset="-128"/>
              </a:rPr>
              <a:t>Horn/stone</a:t>
            </a:r>
          </a:p>
        </p:txBody>
      </p:sp>
      <p:sp>
        <p:nvSpPr>
          <p:cNvPr id="158" name="Line 244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6CAC4BF1-1474-4EF0-BE60-02710BB3FA4B}"/>
              </a:ext>
            </a:extLst>
          </p:cNvPr>
          <p:cNvSpPr>
            <a:spLocks noChangeShapeType="1"/>
          </p:cNvSpPr>
          <p:nvPr/>
        </p:nvSpPr>
        <p:spPr bwMode="auto">
          <a:xfrm rot="17223691" flipH="1" flipV="1">
            <a:off x="4172822" y="5712731"/>
            <a:ext cx="144462" cy="80963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ja-JP" altLang="en-US"/>
          </a:p>
        </p:txBody>
      </p:sp>
      <p:sp>
        <p:nvSpPr>
          <p:cNvPr id="159" name="Text Box 245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C03783DD-C280-433F-AA96-762F780E7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362" y="6319346"/>
            <a:ext cx="336760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 anchor="ctr">
            <a:spAutoFit/>
          </a:bodyPr>
          <a:lstStyle>
            <a:lvl1pPr marL="342900" indent="-342900" algn="l" eaLnBrk="0" hangingPunct="0"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algn="l" eaLnBrk="0" hangingPunct="0">
              <a:buClr>
                <a:schemeClr val="hlink"/>
              </a:buClr>
              <a:buSzPct val="55000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algn="l" eaLnBrk="0" hangingPunct="0">
              <a:buSzPct val="50000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algn="l" eaLnBrk="0" hangingPunct="0">
              <a:buClr>
                <a:schemeClr val="accent2"/>
              </a:buClr>
              <a:buSzPct val="55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algn="l" eaLnBrk="0" hangingPunct="0">
              <a:buClr>
                <a:schemeClr val="accent1"/>
              </a:buClr>
              <a:buSzPct val="50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ja-JP" altLang="en-US" sz="800" dirty="0">
                <a:latin typeface="ＭＳ Ｐゴシック" panose="020B0600070205080204" pitchFamily="50" charset="-128"/>
              </a:rPr>
              <a:t>work</a:t>
            </a:r>
          </a:p>
        </p:txBody>
      </p:sp>
      <p:sp>
        <p:nvSpPr>
          <p:cNvPr id="160" name="Line 246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FD076A85-0DA5-41B1-8353-45708EB805D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98632" y="6492193"/>
            <a:ext cx="105380" cy="10795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161" name="Text Box 247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B630C8B4-0F8A-4F58-A0C2-C3A38CB6E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7783" y="5544180"/>
            <a:ext cx="28180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 anchor="ctr">
            <a:spAutoFit/>
          </a:bodyPr>
          <a:lstStyle>
            <a:lvl1pPr marL="342900" indent="-342900" algn="l" eaLnBrk="0" hangingPunct="0"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algn="l" eaLnBrk="0" hangingPunct="0">
              <a:buClr>
                <a:schemeClr val="hlink"/>
              </a:buClr>
              <a:buSzPct val="55000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algn="l" eaLnBrk="0" hangingPunct="0">
              <a:buSzPct val="50000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algn="l" eaLnBrk="0" hangingPunct="0">
              <a:buClr>
                <a:schemeClr val="accent2"/>
              </a:buClr>
              <a:buSzPct val="55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algn="l" eaLnBrk="0" hangingPunct="0">
              <a:buClr>
                <a:schemeClr val="accent1"/>
              </a:buClr>
              <a:buSzPct val="50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ja-JP" altLang="en-US" sz="800" dirty="0">
                <a:latin typeface="ＭＳ Ｐゴシック" panose="020B0600070205080204" pitchFamily="50" charset="-128"/>
              </a:rPr>
              <a:t>work</a:t>
            </a:r>
          </a:p>
        </p:txBody>
      </p:sp>
      <p:sp>
        <p:nvSpPr>
          <p:cNvPr id="162" name="Line 248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043C5C6D-5145-4F69-96CF-EB013D51F6C3}"/>
              </a:ext>
            </a:extLst>
          </p:cNvPr>
          <p:cNvSpPr>
            <a:spLocks noChangeShapeType="1"/>
          </p:cNvSpPr>
          <p:nvPr/>
        </p:nvSpPr>
        <p:spPr bwMode="auto">
          <a:xfrm rot="11008029" flipH="1" flipV="1">
            <a:off x="5144942" y="5659484"/>
            <a:ext cx="105380" cy="10795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163" name="Text Box 249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CB1F0B55-2763-4BCC-B424-A284A5D93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441" y="6395902"/>
            <a:ext cx="514175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 anchor="ctr">
            <a:spAutoFit/>
          </a:bodyPr>
          <a:lstStyle>
            <a:lvl1pPr marL="342900" indent="-342900" algn="l" eaLnBrk="0" hangingPunct="0"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algn="l" eaLnBrk="0" hangingPunct="0">
              <a:buClr>
                <a:schemeClr val="hlink"/>
              </a:buClr>
              <a:buSzPct val="55000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algn="l" eaLnBrk="0" hangingPunct="0">
              <a:buSzPct val="50000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algn="l" eaLnBrk="0" hangingPunct="0">
              <a:buClr>
                <a:schemeClr val="accent2"/>
              </a:buClr>
              <a:buSzPct val="55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algn="l" eaLnBrk="0" hangingPunct="0">
              <a:buClr>
                <a:schemeClr val="accent1"/>
              </a:buClr>
              <a:buSzPct val="50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ja-JP" altLang="en-US" sz="800">
                <a:latin typeface="ＭＳ Ｐゴシック" panose="020B0600070205080204" pitchFamily="50" charset="-128"/>
              </a:rPr>
              <a:t>Holder/Tip</a:t>
            </a:r>
          </a:p>
        </p:txBody>
      </p:sp>
      <p:sp>
        <p:nvSpPr>
          <p:cNvPr id="164" name="Line 250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F008026B-214D-47AB-98F8-F3D120D9E531}"/>
              </a:ext>
            </a:extLst>
          </p:cNvPr>
          <p:cNvSpPr>
            <a:spLocks noChangeShapeType="1"/>
          </p:cNvSpPr>
          <p:nvPr/>
        </p:nvSpPr>
        <p:spPr bwMode="auto">
          <a:xfrm rot="3773286" flipH="1" flipV="1">
            <a:off x="5519192" y="6304128"/>
            <a:ext cx="144462" cy="80963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ja-JP" altLang="en-US"/>
          </a:p>
        </p:txBody>
      </p:sp>
      <p:sp>
        <p:nvSpPr>
          <p:cNvPr id="165" name="Text Box 251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FF29BDD3-6717-4E1A-B28C-54629FC6E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3521" y="6260773"/>
            <a:ext cx="266246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 anchor="ctr">
            <a:spAutoFit/>
          </a:bodyPr>
          <a:lstStyle>
            <a:lvl1pPr marL="342900" indent="-342900" algn="l" eaLnBrk="0" hangingPunct="0"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algn="l" eaLnBrk="0" hangingPunct="0">
              <a:buClr>
                <a:schemeClr val="hlink"/>
              </a:buClr>
              <a:buSzPct val="55000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algn="l" eaLnBrk="0" hangingPunct="0">
              <a:buSzPct val="50000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algn="l" eaLnBrk="0" hangingPunct="0">
              <a:buClr>
                <a:schemeClr val="accent2"/>
              </a:buClr>
              <a:buSzPct val="55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algn="l" eaLnBrk="0" hangingPunct="0">
              <a:buClr>
                <a:schemeClr val="accent1"/>
              </a:buClr>
              <a:buSzPct val="50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ja-JP" altLang="en-US" sz="800" dirty="0">
                <a:latin typeface="ＭＳ Ｐゴシック" panose="020B0600070205080204" pitchFamily="50" charset="-128"/>
              </a:rPr>
              <a:t>work</a:t>
            </a:r>
          </a:p>
        </p:txBody>
      </p:sp>
      <p:sp>
        <p:nvSpPr>
          <p:cNvPr id="166" name="Line 252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CEFEA9FD-9322-492B-B013-A3A2978265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03521" y="6183774"/>
            <a:ext cx="105380" cy="10795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167" name="Text Box 253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D0557E43-8239-48BD-B9BB-354B9C29C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2039" y="5481101"/>
            <a:ext cx="588447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 anchor="ctr">
            <a:spAutoFit/>
          </a:bodyPr>
          <a:lstStyle>
            <a:lvl1pPr marL="342900" indent="-342900" algn="l" eaLnBrk="0" hangingPunct="0"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algn="l" eaLnBrk="0" hangingPunct="0">
              <a:buClr>
                <a:schemeClr val="hlink"/>
              </a:buClr>
              <a:buSzPct val="55000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algn="l" eaLnBrk="0" hangingPunct="0">
              <a:buSzPct val="50000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algn="l" eaLnBrk="0" hangingPunct="0">
              <a:buClr>
                <a:schemeClr val="accent2"/>
              </a:buClr>
              <a:buSzPct val="55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algn="l" eaLnBrk="0" hangingPunct="0">
              <a:buClr>
                <a:schemeClr val="accent1"/>
              </a:buClr>
              <a:buSzPct val="50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ja-JP" altLang="en-US" sz="800" dirty="0">
                <a:latin typeface="ＭＳ Ｐゴシック" panose="020B0600070205080204" pitchFamily="50" charset="-128"/>
              </a:rPr>
              <a:t>Internal Grinding Wheel</a:t>
            </a:r>
          </a:p>
        </p:txBody>
      </p:sp>
      <p:sp>
        <p:nvSpPr>
          <p:cNvPr id="168" name="Line 254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081131B-F778-46BD-84B8-A9779A9C4406}"/>
              </a:ext>
            </a:extLst>
          </p:cNvPr>
          <p:cNvSpPr>
            <a:spLocks noChangeShapeType="1"/>
          </p:cNvSpPr>
          <p:nvPr/>
        </p:nvSpPr>
        <p:spPr bwMode="auto">
          <a:xfrm rot="13748453" flipH="1" flipV="1">
            <a:off x="6905096" y="5656724"/>
            <a:ext cx="144462" cy="80963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ja-JP" altLang="en-US"/>
          </a:p>
        </p:txBody>
      </p:sp>
      <p:sp>
        <p:nvSpPr>
          <p:cNvPr id="169" name="Text Box 255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0B67AC04-B14D-4D55-BCE9-7360EEE8D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0074" y="6333916"/>
            <a:ext cx="36143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 anchor="ctr">
            <a:spAutoFit/>
          </a:bodyPr>
          <a:lstStyle>
            <a:lvl1pPr marL="342900" indent="-342900" algn="l" eaLnBrk="0" hangingPunct="0"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algn="l" eaLnBrk="0" hangingPunct="0">
              <a:buClr>
                <a:schemeClr val="hlink"/>
              </a:buClr>
              <a:buSzPct val="55000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algn="l" eaLnBrk="0" hangingPunct="0">
              <a:buSzPct val="50000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algn="l" eaLnBrk="0" hangingPunct="0">
              <a:buClr>
                <a:schemeClr val="accent2"/>
              </a:buClr>
              <a:buSzPct val="55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algn="l" eaLnBrk="0" hangingPunct="0">
              <a:buClr>
                <a:schemeClr val="accent1"/>
              </a:buClr>
              <a:buSzPct val="50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ja-JP" altLang="en-US" sz="800" dirty="0">
                <a:latin typeface="ＭＳ Ｐゴシック" panose="020B0600070205080204" pitchFamily="50" charset="-128"/>
              </a:rPr>
              <a:t>work</a:t>
            </a:r>
          </a:p>
        </p:txBody>
      </p:sp>
      <p:sp>
        <p:nvSpPr>
          <p:cNvPr id="170" name="Line 256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BBE436C1-87A8-48F6-B50E-141B88D0E3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42422" y="6186847"/>
            <a:ext cx="105380" cy="10795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171" name="Text Box 257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2F52716-3E05-47D6-9DAA-E74093EA0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564" y="5515733"/>
            <a:ext cx="31515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 anchor="ctr">
            <a:spAutoFit/>
          </a:bodyPr>
          <a:lstStyle>
            <a:lvl1pPr marL="342900" indent="-342900" algn="l" eaLnBrk="0" hangingPunct="0"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algn="l" eaLnBrk="0" hangingPunct="0">
              <a:buClr>
                <a:schemeClr val="hlink"/>
              </a:buClr>
              <a:buSzPct val="55000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algn="l" eaLnBrk="0" hangingPunct="0">
              <a:buSzPct val="50000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algn="l" eaLnBrk="0" hangingPunct="0">
              <a:buClr>
                <a:schemeClr val="accent2"/>
              </a:buClr>
              <a:buSzPct val="55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algn="l" eaLnBrk="0" hangingPunct="0">
              <a:buClr>
                <a:schemeClr val="accent1"/>
              </a:buClr>
              <a:buSzPct val="50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ja-JP" altLang="en-US" sz="800" dirty="0">
                <a:latin typeface="ＭＳ Ｐゴシック" panose="020B0600070205080204" pitchFamily="50" charset="-128"/>
              </a:rPr>
              <a:t>whetstone</a:t>
            </a:r>
          </a:p>
        </p:txBody>
      </p:sp>
      <p:sp>
        <p:nvSpPr>
          <p:cNvPr id="172" name="Line 258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72153597-BFEA-48DB-B441-88A06364064C}"/>
              </a:ext>
            </a:extLst>
          </p:cNvPr>
          <p:cNvSpPr>
            <a:spLocks noChangeShapeType="1"/>
          </p:cNvSpPr>
          <p:nvPr/>
        </p:nvSpPr>
        <p:spPr bwMode="auto">
          <a:xfrm rot="15275603" flipH="1" flipV="1">
            <a:off x="8233245" y="5607410"/>
            <a:ext cx="144463" cy="80963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ja-JP" altLang="en-US"/>
          </a:p>
        </p:txBody>
      </p:sp>
      <p:sp>
        <p:nvSpPr>
          <p:cNvPr id="173" name="Line 260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5042D17C-D620-4840-8C04-8CDA37EE14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47397" y="5520645"/>
            <a:ext cx="0" cy="360363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ja-JP" altLang="en-US"/>
          </a:p>
        </p:txBody>
      </p:sp>
      <p:sp>
        <p:nvSpPr>
          <p:cNvPr id="174" name="Line 264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FECB5E06-1470-4E01-B618-11A4B1965BDF}"/>
              </a:ext>
            </a:extLst>
          </p:cNvPr>
          <p:cNvSpPr>
            <a:spLocks noChangeShapeType="1"/>
          </p:cNvSpPr>
          <p:nvPr/>
        </p:nvSpPr>
        <p:spPr bwMode="auto">
          <a:xfrm rot="5400000" flipH="1" flipV="1">
            <a:off x="5657504" y="5903087"/>
            <a:ext cx="0" cy="160735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ja-JP" altLang="en-US"/>
          </a:p>
        </p:txBody>
      </p:sp>
      <p:sp>
        <p:nvSpPr>
          <p:cNvPr id="175" name="Arc 265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AC572DF9-D1AB-45FD-ADF7-EDBD0B0FE75E}"/>
              </a:ext>
            </a:extLst>
          </p:cNvPr>
          <p:cNvSpPr>
            <a:spLocks/>
          </p:cNvSpPr>
          <p:nvPr/>
        </p:nvSpPr>
        <p:spPr bwMode="auto">
          <a:xfrm rot="2234578" flipH="1" flipV="1">
            <a:off x="6416929" y="5831688"/>
            <a:ext cx="134330" cy="369332"/>
          </a:xfrm>
          <a:custGeom>
            <a:avLst/>
            <a:gdLst>
              <a:gd name="T0" fmla="*/ 659820 w 21600"/>
              <a:gd name="T1" fmla="*/ 0 h 19600"/>
              <a:gd name="T2" fmla="*/ 1569964 w 21600"/>
              <a:gd name="T3" fmla="*/ 2931727 h 19600"/>
              <a:gd name="T4" fmla="*/ 0 w 21600"/>
              <a:gd name="T5" fmla="*/ 2931727 h 19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9600" fill="none" extrusionOk="0">
                <a:moveTo>
                  <a:pt x="9077" y="0"/>
                </a:moveTo>
                <a:cubicBezTo>
                  <a:pt x="16713" y="3536"/>
                  <a:pt x="21600" y="11185"/>
                  <a:pt x="21600" y="19600"/>
                </a:cubicBezTo>
              </a:path>
              <a:path w="21600" h="19600" stroke="0" extrusionOk="0">
                <a:moveTo>
                  <a:pt x="9077" y="0"/>
                </a:moveTo>
                <a:cubicBezTo>
                  <a:pt x="16713" y="3536"/>
                  <a:pt x="21600" y="11185"/>
                  <a:pt x="21600" y="19600"/>
                </a:cubicBezTo>
                <a:lnTo>
                  <a:pt x="0" y="19600"/>
                </a:lnTo>
                <a:lnTo>
                  <a:pt x="9077" y="0"/>
                </a:lnTo>
                <a:close/>
              </a:path>
            </a:pathLst>
          </a:custGeom>
          <a:noFill/>
          <a:ln w="28575">
            <a:solidFill>
              <a:srgbClr val="66FF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ja-JP" altLang="en-US"/>
          </a:p>
        </p:txBody>
      </p:sp>
      <p:sp>
        <p:nvSpPr>
          <p:cNvPr id="176" name="Arc 266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A8AE78F1-A470-4BE5-8D2E-459BFA2D321F}"/>
              </a:ext>
            </a:extLst>
          </p:cNvPr>
          <p:cNvSpPr>
            <a:spLocks/>
          </p:cNvSpPr>
          <p:nvPr/>
        </p:nvSpPr>
        <p:spPr bwMode="auto">
          <a:xfrm rot="4034400" flipV="1">
            <a:off x="6835304" y="5820861"/>
            <a:ext cx="136525" cy="369332"/>
          </a:xfrm>
          <a:custGeom>
            <a:avLst/>
            <a:gdLst>
              <a:gd name="T0" fmla="*/ 362663 w 21600"/>
              <a:gd name="T1" fmla="*/ 0 h 19600"/>
              <a:gd name="T2" fmla="*/ 862920 w 21600"/>
              <a:gd name="T3" fmla="*/ 2740799 h 19600"/>
              <a:gd name="T4" fmla="*/ 0 w 21600"/>
              <a:gd name="T5" fmla="*/ 2740799 h 19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9600" fill="none" extrusionOk="0">
                <a:moveTo>
                  <a:pt x="9077" y="0"/>
                </a:moveTo>
                <a:cubicBezTo>
                  <a:pt x="16713" y="3536"/>
                  <a:pt x="21600" y="11185"/>
                  <a:pt x="21600" y="19600"/>
                </a:cubicBezTo>
              </a:path>
              <a:path w="21600" h="19600" stroke="0" extrusionOk="0">
                <a:moveTo>
                  <a:pt x="9077" y="0"/>
                </a:moveTo>
                <a:cubicBezTo>
                  <a:pt x="16713" y="3536"/>
                  <a:pt x="21600" y="11185"/>
                  <a:pt x="21600" y="19600"/>
                </a:cubicBezTo>
                <a:lnTo>
                  <a:pt x="0" y="19600"/>
                </a:lnTo>
                <a:lnTo>
                  <a:pt x="9077" y="0"/>
                </a:lnTo>
                <a:close/>
              </a:path>
            </a:pathLst>
          </a:custGeom>
          <a:noFill/>
          <a:ln w="28575">
            <a:solidFill>
              <a:srgbClr val="66FF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ja-JP" altLang="en-US"/>
          </a:p>
        </p:txBody>
      </p:sp>
      <p:sp>
        <p:nvSpPr>
          <p:cNvPr id="177" name="Arc 267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C436030A-0122-4C31-8DF2-850A4490A653}"/>
              </a:ext>
            </a:extLst>
          </p:cNvPr>
          <p:cNvSpPr>
            <a:spLocks/>
          </p:cNvSpPr>
          <p:nvPr/>
        </p:nvSpPr>
        <p:spPr bwMode="auto">
          <a:xfrm rot="3058352">
            <a:off x="8046912" y="5898995"/>
            <a:ext cx="225425" cy="369332"/>
          </a:xfrm>
          <a:custGeom>
            <a:avLst/>
            <a:gdLst>
              <a:gd name="T0" fmla="*/ 0 w 32146"/>
              <a:gd name="T1" fmla="*/ 134013 h 21600"/>
              <a:gd name="T2" fmla="*/ 1580801 w 32146"/>
              <a:gd name="T3" fmla="*/ 1052975 h 21600"/>
              <a:gd name="T4" fmla="*/ 518605 w 32146"/>
              <a:gd name="T5" fmla="*/ 105297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146" h="21600" fill="none" extrusionOk="0">
                <a:moveTo>
                  <a:pt x="0" y="2749"/>
                </a:moveTo>
                <a:cubicBezTo>
                  <a:pt x="3222" y="946"/>
                  <a:pt x="6853" y="-1"/>
                  <a:pt x="10546" y="0"/>
                </a:cubicBezTo>
                <a:cubicBezTo>
                  <a:pt x="22475" y="0"/>
                  <a:pt x="32146" y="9670"/>
                  <a:pt x="32146" y="21600"/>
                </a:cubicBezTo>
              </a:path>
              <a:path w="32146" h="21600" stroke="0" extrusionOk="0">
                <a:moveTo>
                  <a:pt x="0" y="2749"/>
                </a:moveTo>
                <a:cubicBezTo>
                  <a:pt x="3222" y="946"/>
                  <a:pt x="6853" y="-1"/>
                  <a:pt x="10546" y="0"/>
                </a:cubicBezTo>
                <a:cubicBezTo>
                  <a:pt x="22475" y="0"/>
                  <a:pt x="32146" y="9670"/>
                  <a:pt x="32146" y="21600"/>
                </a:cubicBezTo>
                <a:lnTo>
                  <a:pt x="10546" y="21600"/>
                </a:lnTo>
                <a:lnTo>
                  <a:pt x="0" y="2749"/>
                </a:lnTo>
                <a:close/>
              </a:path>
            </a:pathLst>
          </a:custGeom>
          <a:noFill/>
          <a:ln w="28575">
            <a:solidFill>
              <a:srgbClr val="66FF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ja-JP" altLang="en-US"/>
          </a:p>
        </p:txBody>
      </p:sp>
      <p:sp>
        <p:nvSpPr>
          <p:cNvPr id="178" name="Arc 268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13078EC5-B7D3-424A-A0D3-0C9BF247C3B2}"/>
              </a:ext>
            </a:extLst>
          </p:cNvPr>
          <p:cNvSpPr>
            <a:spLocks/>
          </p:cNvSpPr>
          <p:nvPr/>
        </p:nvSpPr>
        <p:spPr bwMode="auto">
          <a:xfrm rot="4034400" flipV="1">
            <a:off x="8471767" y="6035521"/>
            <a:ext cx="136525" cy="369332"/>
          </a:xfrm>
          <a:custGeom>
            <a:avLst/>
            <a:gdLst>
              <a:gd name="T0" fmla="*/ 362663 w 21600"/>
              <a:gd name="T1" fmla="*/ 0 h 19600"/>
              <a:gd name="T2" fmla="*/ 862920 w 21600"/>
              <a:gd name="T3" fmla="*/ 2740799 h 19600"/>
              <a:gd name="T4" fmla="*/ 0 w 21600"/>
              <a:gd name="T5" fmla="*/ 2740799 h 19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9600" fill="none" extrusionOk="0">
                <a:moveTo>
                  <a:pt x="9077" y="0"/>
                </a:moveTo>
                <a:cubicBezTo>
                  <a:pt x="16713" y="3536"/>
                  <a:pt x="21600" y="11185"/>
                  <a:pt x="21600" y="19600"/>
                </a:cubicBezTo>
              </a:path>
              <a:path w="21600" h="19600" stroke="0" extrusionOk="0">
                <a:moveTo>
                  <a:pt x="9077" y="0"/>
                </a:moveTo>
                <a:cubicBezTo>
                  <a:pt x="16713" y="3536"/>
                  <a:pt x="21600" y="11185"/>
                  <a:pt x="21600" y="19600"/>
                </a:cubicBezTo>
                <a:lnTo>
                  <a:pt x="0" y="19600"/>
                </a:lnTo>
                <a:lnTo>
                  <a:pt x="9077" y="0"/>
                </a:lnTo>
                <a:close/>
              </a:path>
            </a:pathLst>
          </a:custGeom>
          <a:noFill/>
          <a:ln w="28575">
            <a:solidFill>
              <a:srgbClr val="66FF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ja-JP" altLang="en-US"/>
          </a:p>
        </p:txBody>
      </p:sp>
      <p:sp>
        <p:nvSpPr>
          <p:cNvPr id="179" name="Arc 274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F3F5CB8-6484-404C-9F7A-1667C3A79CAD}"/>
              </a:ext>
            </a:extLst>
          </p:cNvPr>
          <p:cNvSpPr>
            <a:spLocks/>
          </p:cNvSpPr>
          <p:nvPr/>
        </p:nvSpPr>
        <p:spPr bwMode="auto">
          <a:xfrm rot="2234578" flipH="1" flipV="1">
            <a:off x="5281057" y="5953630"/>
            <a:ext cx="134330" cy="369332"/>
          </a:xfrm>
          <a:custGeom>
            <a:avLst/>
            <a:gdLst>
              <a:gd name="T0" fmla="*/ 659820 w 21600"/>
              <a:gd name="T1" fmla="*/ 0 h 19600"/>
              <a:gd name="T2" fmla="*/ 1569964 w 21600"/>
              <a:gd name="T3" fmla="*/ 2931751 h 19600"/>
              <a:gd name="T4" fmla="*/ 0 w 21600"/>
              <a:gd name="T5" fmla="*/ 2931751 h 19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9600" fill="none" extrusionOk="0">
                <a:moveTo>
                  <a:pt x="9077" y="0"/>
                </a:moveTo>
                <a:cubicBezTo>
                  <a:pt x="16713" y="3536"/>
                  <a:pt x="21600" y="11185"/>
                  <a:pt x="21600" y="19600"/>
                </a:cubicBezTo>
              </a:path>
              <a:path w="21600" h="19600" stroke="0" extrusionOk="0">
                <a:moveTo>
                  <a:pt x="9077" y="0"/>
                </a:moveTo>
                <a:cubicBezTo>
                  <a:pt x="16713" y="3536"/>
                  <a:pt x="21600" y="11185"/>
                  <a:pt x="21600" y="19600"/>
                </a:cubicBezTo>
                <a:lnTo>
                  <a:pt x="0" y="19600"/>
                </a:lnTo>
                <a:lnTo>
                  <a:pt x="9077" y="0"/>
                </a:lnTo>
                <a:close/>
              </a:path>
            </a:pathLst>
          </a:custGeom>
          <a:noFill/>
          <a:ln w="28575">
            <a:solidFill>
              <a:srgbClr val="66FF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ja-JP" altLang="en-US"/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3135AD4C-4174-42ED-A925-25F242ED09A9}"/>
              </a:ext>
            </a:extLst>
          </p:cNvPr>
          <p:cNvSpPr/>
          <p:nvPr/>
        </p:nvSpPr>
        <p:spPr>
          <a:xfrm>
            <a:off x="147301" y="966157"/>
            <a:ext cx="2936711" cy="3004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Gear Machining 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Example of Process)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D736EA1B-6DAB-491A-ACE0-52D340407C65}"/>
              </a:ext>
            </a:extLst>
          </p:cNvPr>
          <p:cNvSpPr/>
          <p:nvPr/>
        </p:nvSpPr>
        <p:spPr>
          <a:xfrm>
            <a:off x="251520" y="3137025"/>
            <a:ext cx="2234852" cy="3004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Process Image's ( Reference)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FA8EF592-B5D8-48B7-A7AB-003AFE78FD61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6682" y="5490184"/>
            <a:ext cx="966461" cy="1063583"/>
          </a:xfrm>
          <a:prstGeom prst="rect">
            <a:avLst/>
          </a:prstGeom>
        </p:spPr>
      </p:pic>
      <p:sp>
        <p:nvSpPr>
          <p:cNvPr id="154" name="Text Box 240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BA4F6341-B575-4B74-B402-91418B46A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2713" y="6001213"/>
            <a:ext cx="304345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 anchor="ctr">
            <a:spAutoFit/>
          </a:bodyPr>
          <a:lstStyle>
            <a:lvl1pPr marL="342900" indent="-342900" algn="l" eaLnBrk="0" hangingPunct="0"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algn="l" eaLnBrk="0" hangingPunct="0">
              <a:buClr>
                <a:schemeClr val="hlink"/>
              </a:buClr>
              <a:buSzPct val="55000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algn="l" eaLnBrk="0" hangingPunct="0">
              <a:buSzPct val="50000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algn="l" eaLnBrk="0" hangingPunct="0">
              <a:buClr>
                <a:schemeClr val="accent2"/>
              </a:buClr>
              <a:buSzPct val="55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algn="l" eaLnBrk="0" hangingPunct="0">
              <a:buClr>
                <a:schemeClr val="accent1"/>
              </a:buClr>
              <a:buSzPct val="50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ja-JP" altLang="en-US" sz="800" dirty="0">
                <a:latin typeface="ＭＳ Ｐゴシック" panose="020B0600070205080204" pitchFamily="50" charset="-128"/>
              </a:rPr>
              <a:t>work</a:t>
            </a:r>
          </a:p>
        </p:txBody>
      </p:sp>
      <p:sp>
        <p:nvSpPr>
          <p:cNvPr id="156" name="Text Box 242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F438001D-C7AB-4824-9F2B-C86EEAEB5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449" y="5514553"/>
            <a:ext cx="127382" cy="1222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 anchor="ctr">
            <a:spAutoFit/>
          </a:bodyPr>
          <a:lstStyle>
            <a:lvl1pPr marL="342900" indent="-342900" algn="l" eaLnBrk="0" hangingPunct="0"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algn="l" eaLnBrk="0" hangingPunct="0">
              <a:buClr>
                <a:schemeClr val="hlink"/>
              </a:buClr>
              <a:buSzPct val="55000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algn="l" eaLnBrk="0" hangingPunct="0">
              <a:buSzPct val="50000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algn="l" eaLnBrk="0" hangingPunct="0">
              <a:buClr>
                <a:schemeClr val="accent2"/>
              </a:buClr>
              <a:buSzPct val="55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algn="l" eaLnBrk="0" hangingPunct="0">
              <a:buClr>
                <a:schemeClr val="accent1"/>
              </a:buClr>
              <a:buSzPct val="50000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ja-JP" altLang="en-US" sz="800">
                <a:latin typeface="ＭＳ Ｐゴシック" panose="020B0600070205080204" pitchFamily="50" charset="-128"/>
              </a:rPr>
              <a:t>furnace</a:t>
            </a:r>
          </a:p>
        </p:txBody>
      </p:sp>
    </p:spTree>
    <p:extLst>
      <p:ext uri="{BB962C8B-B14F-4D97-AF65-F5344CB8AC3E}">
        <p14:creationId xmlns:p14="http://schemas.microsoft.com/office/powerpoint/2010/main" val="244760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14="http://schemas.microsoft.com/office/drawing/2010/main" xmlns:a16="http://schemas.microsoft.com/office/drawing/2014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4E49B82D-2E81-4986-8E82-AE6776CEB6A7}"/>
              </a:ext>
            </a:extLst>
          </p:cNvPr>
          <p:cNvSpPr/>
          <p:nvPr/>
        </p:nvSpPr>
        <p:spPr>
          <a:xfrm>
            <a:off x="1655676" y="2946214"/>
            <a:ext cx="6156684" cy="96557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ja-JP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Forming Process Cutting ~Forging</a:t>
            </a:r>
          </a:p>
        </p:txBody>
      </p:sp>
    </p:spTree>
    <p:extLst>
      <p:ext uri="{BB962C8B-B14F-4D97-AF65-F5344CB8AC3E}">
        <p14:creationId xmlns:p14="http://schemas.microsoft.com/office/powerpoint/2010/main" val="144820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16="http://schemas.microsoft.com/office/drawing/2014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0662E31D-162F-49E6-8067-276215A88D37}"/>
              </a:ext>
            </a:extLst>
          </p:cNvPr>
          <p:cNvSpPr/>
          <p:nvPr/>
        </p:nvSpPr>
        <p:spPr>
          <a:xfrm>
            <a:off x="0" y="113971"/>
            <a:ext cx="5151521" cy="36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Cutting process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733976E5-5091-4B20-98FB-A7F104F9A23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1992" y="4509120"/>
            <a:ext cx="3111821" cy="234888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ECB3442F-0EDD-4897-862A-3D4DF6D214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94632" y="1865566"/>
            <a:ext cx="1963178" cy="1092172"/>
          </a:xfrm>
          <a:prstGeom prst="rect">
            <a:avLst/>
          </a:prstGeom>
        </p:spPr>
      </p:pic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A18A7379-0846-4CDC-8AF3-65A122EBD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626527"/>
              </p:ext>
            </p:extLst>
          </p:nvPr>
        </p:nvGraphicFramePr>
        <p:xfrm>
          <a:off x="76170" y="670301"/>
          <a:ext cx="373807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8074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val="3983042060"/>
                    </a:ext>
                  </a:extLst>
                </a:gridCol>
              </a:tblGrid>
              <a:tr h="1021726">
                <a:tc>
                  <a:txBody>
                    <a:bodyPr/>
                    <a:lstStyle/>
                    <a:p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shirring process</a:t>
                      </a:r>
                      <a:endParaRPr kumimoji="1" lang="en-US" altLang="ja-JP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 machine that cuts materials into desired sizes (also known as a shearer).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It has an upper blade and a lower blade, and works on the 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same 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principle as scissors.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Basically, the upper blade is 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angled and can 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cut in a straight line.</a:t>
                      </a:r>
                    </a:p>
                  </a:txBody>
                  <a:tcPr marL="68580" marR="685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val="1783747209"/>
                  </a:ext>
                </a:extLst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09343949-7FF3-47A5-8AE7-7DED41A32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605589"/>
              </p:ext>
            </p:extLst>
          </p:nvPr>
        </p:nvGraphicFramePr>
        <p:xfrm>
          <a:off x="65850" y="3304817"/>
          <a:ext cx="423612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120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val="3983042060"/>
                    </a:ext>
                  </a:extLst>
                </a:gridCol>
              </a:tblGrid>
              <a:tr h="1204303">
                <a:tc>
                  <a:txBody>
                    <a:bodyPr/>
                    <a:lstStyle/>
                    <a:p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Burr and sag during shearing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The upper blade is pressed against the workpiece to cut it, so the upper part of the cut is rounded by the press marks.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This condition is called a dare (teisun mark).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On the other side, the upper blade pulls the workpiece, resulting in a sharp cutting surface, which is called a burr.</a:t>
                      </a:r>
                    </a:p>
                  </a:txBody>
                  <a:tcPr marL="68580" marR="685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val="1783747209"/>
                  </a:ext>
                </a:extLst>
              </a:tr>
            </a:tbl>
          </a:graphicData>
        </a:graphic>
      </p:graphicFrame>
      <p:pic>
        <p:nvPicPr>
          <p:cNvPr id="27" name="図 26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4C8C77EE-38C3-4082-A641-7C814E4397C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1303555"/>
            <a:ext cx="3188552" cy="1825632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E064998A-D8CF-4ADD-A491-FEF3324BF32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5345" y="2462103"/>
            <a:ext cx="3588048" cy="2047016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C6D2DB07-5525-4B18-B20B-B1BC17FA535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506" y="4876451"/>
            <a:ext cx="3261815" cy="1867579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3AF34F9F-D041-4784-9A32-D49D54A09B27}"/>
              </a:ext>
            </a:extLst>
          </p:cNvPr>
          <p:cNvSpPr/>
          <p:nvPr/>
        </p:nvSpPr>
        <p:spPr>
          <a:xfrm>
            <a:off x="4585447" y="4876450"/>
            <a:ext cx="1444715" cy="197094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Equipment for automatically supplying steel materials in fixed lengths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E1C5BB94-2677-4C9F-955B-D568FC9EDE4B}"/>
              </a:ext>
            </a:extLst>
          </p:cNvPr>
          <p:cNvSpPr/>
          <p:nvPr/>
        </p:nvSpPr>
        <p:spPr>
          <a:xfrm>
            <a:off x="4517994" y="791618"/>
            <a:ext cx="3588048" cy="44057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Sawing process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Cutting steel to a certain length with a special circular saw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E17C6727-57F3-4FC9-AE98-C65C270313D1}"/>
              </a:ext>
            </a:extLst>
          </p:cNvPr>
          <p:cNvSpPr/>
          <p:nvPr/>
        </p:nvSpPr>
        <p:spPr>
          <a:xfrm>
            <a:off x="0" y="670302"/>
            <a:ext cx="4360533" cy="6187699"/>
          </a:xfrm>
          <a:prstGeom prst="roundRect">
            <a:avLst>
              <a:gd name="adj" fmla="val 4476"/>
            </a:avLst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5DA8F8EC-17D6-449D-8270-92A7BE9FC105}"/>
              </a:ext>
            </a:extLst>
          </p:cNvPr>
          <p:cNvSpPr/>
          <p:nvPr/>
        </p:nvSpPr>
        <p:spPr>
          <a:xfrm>
            <a:off x="4378140" y="670301"/>
            <a:ext cx="4765860" cy="6187699"/>
          </a:xfrm>
          <a:prstGeom prst="roundRect">
            <a:avLst>
              <a:gd name="adj" fmla="val 2737"/>
            </a:avLst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498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14="http://schemas.microsoft.com/office/drawing/2010/main" xmlns:a16="http://schemas.microsoft.com/office/drawing/2014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EFE4564F-A6FD-41D3-B3A2-61E304AD72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45" y="701625"/>
            <a:ext cx="3024336" cy="6056777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484C27E9-871B-4F23-B716-0FDEAB310730}"/>
              </a:ext>
            </a:extLst>
          </p:cNvPr>
          <p:cNvSpPr/>
          <p:nvPr/>
        </p:nvSpPr>
        <p:spPr>
          <a:xfrm>
            <a:off x="0" y="0"/>
            <a:ext cx="3977934" cy="548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Cutting process Delivery requirement drawing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64F9D79A-DD82-46C3-9E1C-F97A189E3A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1544720" y="2181276"/>
            <a:ext cx="6056610" cy="3097307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AE5C1C37-BF88-4C44-B76B-1C0085DDB01E}"/>
              </a:ext>
            </a:extLst>
          </p:cNvPr>
          <p:cNvSpPr/>
          <p:nvPr/>
        </p:nvSpPr>
        <p:spPr>
          <a:xfrm>
            <a:off x="2328725" y="713850"/>
            <a:ext cx="594066" cy="42312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D5FF870D-281F-4C73-82BA-1F562DECFF76}"/>
              </a:ext>
            </a:extLst>
          </p:cNvPr>
          <p:cNvSpPr/>
          <p:nvPr/>
        </p:nvSpPr>
        <p:spPr>
          <a:xfrm>
            <a:off x="5038991" y="787624"/>
            <a:ext cx="993158" cy="42312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530B1BFA-7890-4E2B-B454-7044CA1674C8}"/>
              </a:ext>
            </a:extLst>
          </p:cNvPr>
          <p:cNvSpPr/>
          <p:nvPr/>
        </p:nvSpPr>
        <p:spPr>
          <a:xfrm>
            <a:off x="845587" y="1895148"/>
            <a:ext cx="648072" cy="42312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12695C65-D200-457C-ACE5-7C6A080794C1}"/>
              </a:ext>
            </a:extLst>
          </p:cNvPr>
          <p:cNvSpPr/>
          <p:nvPr/>
        </p:nvSpPr>
        <p:spPr>
          <a:xfrm>
            <a:off x="35571" y="1134434"/>
            <a:ext cx="972133" cy="238593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707BA57B-FDD9-4D53-AA4D-B3AED84EAE85}"/>
              </a:ext>
            </a:extLst>
          </p:cNvPr>
          <p:cNvSpPr/>
          <p:nvPr/>
        </p:nvSpPr>
        <p:spPr>
          <a:xfrm>
            <a:off x="3999059" y="4365104"/>
            <a:ext cx="842971" cy="20709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CFF4F524-B468-4CB3-A766-4107532E127B}"/>
              </a:ext>
            </a:extLst>
          </p:cNvPr>
          <p:cNvSpPr/>
          <p:nvPr/>
        </p:nvSpPr>
        <p:spPr>
          <a:xfrm>
            <a:off x="912925" y="4281084"/>
            <a:ext cx="1066787" cy="1875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36059047-0699-42C6-A295-A774D0B0C145}"/>
              </a:ext>
            </a:extLst>
          </p:cNvPr>
          <p:cNvSpPr/>
          <p:nvPr/>
        </p:nvSpPr>
        <p:spPr>
          <a:xfrm>
            <a:off x="3113839" y="6309320"/>
            <a:ext cx="2934869" cy="42312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667F048A-293F-49A7-B21A-ED9A21643EF5}"/>
              </a:ext>
            </a:extLst>
          </p:cNvPr>
          <p:cNvSpPr/>
          <p:nvPr/>
        </p:nvSpPr>
        <p:spPr>
          <a:xfrm>
            <a:off x="5066373" y="1416020"/>
            <a:ext cx="477736" cy="42312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4B1B0F0F-A372-4D5E-AE4D-BA8607A5A0D9}"/>
              </a:ext>
            </a:extLst>
          </p:cNvPr>
          <p:cNvSpPr/>
          <p:nvPr/>
        </p:nvSpPr>
        <p:spPr>
          <a:xfrm>
            <a:off x="3848896" y="1363144"/>
            <a:ext cx="214283" cy="52887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CF7E1FDE-0FA7-4A36-93AB-C38E8D91E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169570"/>
              </p:ext>
            </p:extLst>
          </p:nvPr>
        </p:nvGraphicFramePr>
        <p:xfrm>
          <a:off x="3113838" y="6004520"/>
          <a:ext cx="297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00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val="18204305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val="1919461532"/>
                  </a:ext>
                </a:extLst>
              </a:tr>
            </a:tbl>
          </a:graphicData>
        </a:graphic>
      </p:graphicFrame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70E505C8-3354-4B33-89B6-BEA15EEC8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2506"/>
              </p:ext>
            </p:extLst>
          </p:nvPr>
        </p:nvGraphicFramePr>
        <p:xfrm>
          <a:off x="2056542" y="767010"/>
          <a:ext cx="297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00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val="18204305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val="1919461532"/>
                  </a:ext>
                </a:extLst>
              </a:tr>
            </a:tbl>
          </a:graphicData>
        </a:graphic>
      </p:graphicFrame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2CA89D2A-D69D-4FC9-A3DD-88ED6E614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868561"/>
              </p:ext>
            </p:extLst>
          </p:nvPr>
        </p:nvGraphicFramePr>
        <p:xfrm>
          <a:off x="1290687" y="1742204"/>
          <a:ext cx="297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00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val="18204305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val="1919461532"/>
                  </a:ext>
                </a:extLst>
              </a:tr>
            </a:tbl>
          </a:graphicData>
        </a:graphic>
      </p:graphicFrame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C3095451-D5BB-4AF0-8648-605BB3FE7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967666"/>
              </p:ext>
            </p:extLst>
          </p:nvPr>
        </p:nvGraphicFramePr>
        <p:xfrm>
          <a:off x="2382163" y="1991290"/>
          <a:ext cx="297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00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val="1820430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val="1919461532"/>
                  </a:ext>
                </a:extLst>
              </a:tr>
            </a:tbl>
          </a:graphicData>
        </a:graphic>
      </p:graphicFrame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8FE004AF-4B38-4B88-9632-3647AAF2D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82993"/>
              </p:ext>
            </p:extLst>
          </p:nvPr>
        </p:nvGraphicFramePr>
        <p:xfrm>
          <a:off x="859896" y="1263620"/>
          <a:ext cx="297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00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val="18204305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val="1919461532"/>
                  </a:ext>
                </a:extLst>
              </a:tr>
            </a:tbl>
          </a:graphicData>
        </a:graphic>
      </p:graphicFrame>
      <p:sp>
        <p:nvSpPr>
          <p:cNvPr id="2" name="正方形/長方形 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A8A91244-5576-473B-BC56-26A65865FA32}"/>
              </a:ext>
            </a:extLst>
          </p:cNvPr>
          <p:cNvSpPr/>
          <p:nvPr/>
        </p:nvSpPr>
        <p:spPr>
          <a:xfrm>
            <a:off x="1120425" y="586085"/>
            <a:ext cx="904453" cy="3144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Shear cutting</a:t>
            </a:r>
            <a:endParaRPr kumimoji="1" lang="en-US" altLang="ja-JP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4F635347-FDE0-4CD4-AF7D-763F4A4CD199}"/>
              </a:ext>
            </a:extLst>
          </p:cNvPr>
          <p:cNvSpPr/>
          <p:nvPr/>
        </p:nvSpPr>
        <p:spPr>
          <a:xfrm>
            <a:off x="4141393" y="586085"/>
            <a:ext cx="798066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sawing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A94F3FDB-32CF-4905-BF70-3709BABA9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167127"/>
              </p:ext>
            </p:extLst>
          </p:nvPr>
        </p:nvGraphicFramePr>
        <p:xfrm>
          <a:off x="6097125" y="706344"/>
          <a:ext cx="3051348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26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val="2974884534"/>
                    </a:ext>
                  </a:extLst>
                </a:gridCol>
                <a:gridCol w="1144822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val="1744585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val="81982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Item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Perspective (Setting)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val="130617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Use the format of the delivery requirement diagram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Latest version of sawing diagram format (for external manufacturers)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val="229082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In the case of shear, roughness indication is black skin indication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Sawing cut surface is processed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roughness indication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val="1425164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dimensioning guide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(Only shear cutting drawing indicates constant dimension marks.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val="31328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Burr height indication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Shear and saw </a:t>
                      </a:r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0.5 </a:t>
                      </a: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or less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val="1537498303"/>
                  </a:ext>
                </a:extLst>
              </a:tr>
              <a:tr h="2043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Confirmation of </a:t>
                      </a:r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five </a:t>
                      </a: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piles of cut products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Shear cutting only, to control the flatness of the cut surface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val="240930430"/>
                  </a:ext>
                </a:extLst>
              </a:tr>
            </a:tbl>
          </a:graphicData>
        </a:graphic>
      </p:graphicFrame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627FAFBA-F076-4E20-883C-ED77269A1EC8}"/>
              </a:ext>
            </a:extLst>
          </p:cNvPr>
          <p:cNvSpPr/>
          <p:nvPr/>
        </p:nvSpPr>
        <p:spPr>
          <a:xfrm>
            <a:off x="1102099" y="6608948"/>
            <a:ext cx="973760" cy="18756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old format</a:t>
            </a:r>
          </a:p>
        </p:txBody>
      </p:sp>
    </p:spTree>
    <p:extLst>
      <p:ext uri="{BB962C8B-B14F-4D97-AF65-F5344CB8AC3E}">
        <p14:creationId xmlns:p14="http://schemas.microsoft.com/office/powerpoint/2010/main" val="82423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14="http://schemas.microsoft.com/office/drawing/2010/main" xmlns:a16="http://schemas.microsoft.com/office/drawing/2014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" name="表 470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37EDEA73-7046-4B35-A7F8-991756A2B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742814"/>
              </p:ext>
            </p:extLst>
          </p:nvPr>
        </p:nvGraphicFramePr>
        <p:xfrm>
          <a:off x="2772540" y="5632438"/>
          <a:ext cx="3581757" cy="131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21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1438920845"/>
                    </a:ext>
                  </a:extLst>
                </a:gridCol>
                <a:gridCol w="774434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2946324785"/>
                    </a:ext>
                  </a:extLst>
                </a:gridCol>
                <a:gridCol w="774434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1921616818"/>
                    </a:ext>
                  </a:extLst>
                </a:gridCol>
                <a:gridCol w="774434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2329311016"/>
                    </a:ext>
                  </a:extLst>
                </a:gridCol>
                <a:gridCol w="774434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297714246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kumimoji="1" lang="ja-JP" altLang="en-US" sz="7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Type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billet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preliminary blow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Molding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trimming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150744577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semiclosed</a:t>
                      </a:r>
                      <a:endParaRPr kumimoji="1" lang="en-US" altLang="ja-JP" sz="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(Both dowels)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348925008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airtight</a:t>
                      </a:r>
                      <a:endParaRPr kumimoji="1" lang="en-US" altLang="ja-JP" sz="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(Bag dowel)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1408270356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23A39766-1B62-4461-A0A5-8B6D12B51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296134"/>
              </p:ext>
            </p:extLst>
          </p:nvPr>
        </p:nvGraphicFramePr>
        <p:xfrm>
          <a:off x="0" y="685540"/>
          <a:ext cx="9144001" cy="22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3875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750240291"/>
                    </a:ext>
                  </a:extLst>
                </a:gridCol>
                <a:gridCol w="2376265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61628056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3055905353"/>
                    </a:ext>
                  </a:extLst>
                </a:gridCol>
                <a:gridCol w="1495709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139038441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Hot forging process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Calcination process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Shot process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Piercing process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1113221099"/>
                  </a:ext>
                </a:extLst>
              </a:tr>
              <a:tr h="1908000"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691157878"/>
                  </a:ext>
                </a:extLst>
              </a:tr>
            </a:tbl>
          </a:graphicData>
        </a:graphic>
      </p:graphicFrame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0B616E09-26E0-4CF6-B456-161F58F0E90C}"/>
              </a:ext>
            </a:extLst>
          </p:cNvPr>
          <p:cNvSpPr/>
          <p:nvPr/>
        </p:nvSpPr>
        <p:spPr>
          <a:xfrm>
            <a:off x="33270" y="31563"/>
            <a:ext cx="3324006" cy="485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Hot forging - Piercing process</a:t>
            </a:r>
          </a:p>
        </p:txBody>
      </p:sp>
      <p:grpSp>
        <p:nvGrpSpPr>
          <p:cNvPr id="22" name="Group 298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C0A7124C-CAF0-412A-9887-7517E79B4139}"/>
              </a:ext>
            </a:extLst>
          </p:cNvPr>
          <p:cNvGrpSpPr>
            <a:grpSpLocks/>
          </p:cNvGrpSpPr>
          <p:nvPr/>
        </p:nvGrpSpPr>
        <p:grpSpPr bwMode="auto">
          <a:xfrm>
            <a:off x="137593" y="1080717"/>
            <a:ext cx="5966798" cy="1715980"/>
            <a:chOff x="0" y="1485"/>
            <a:chExt cx="5760" cy="931"/>
          </a:xfrm>
        </p:grpSpPr>
        <p:sp>
          <p:nvSpPr>
            <p:cNvPr id="23" name="Rectangle 38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D830381C-0165-4E88-B4EB-CB289417E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" y="1954"/>
              <a:ext cx="28" cy="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" name="Line 4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0D426586-501F-4652-9C66-90AC82BB8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416"/>
              <a:ext cx="57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" name="AutoShape 5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489F226E-FAA9-4521-A5EE-765514191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7" y="2074"/>
              <a:ext cx="1627" cy="292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" name="Rectangle 8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30640288-2BD7-4A62-A127-E73CF8953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490"/>
              <a:ext cx="1297" cy="9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Rectangle 9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C872A768-14CA-4834-872F-59944B654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2168"/>
              <a:ext cx="1001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" name="Rectangle 10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FD55B38D-6841-44D5-B5DB-82F81551D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" y="2168"/>
              <a:ext cx="19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" name="Line 11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2C1DA1FC-7E6C-499B-A4F9-97C5C22BA0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2163"/>
              <a:ext cx="0" cy="2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AutoShape 12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9EFB53DD-C306-437A-BD94-10A3C33ED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2144"/>
              <a:ext cx="184" cy="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" name="Rectangle 13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AF82F0C7-D215-430D-BAB6-B36AF5D31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1663"/>
              <a:ext cx="990" cy="2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Rectangle 14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57C41BE7-326A-4909-AE6D-2F5EB1649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" y="1490"/>
              <a:ext cx="145" cy="5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683E77D6-5EAC-4594-AA9A-5577478AA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7" y="2168"/>
              <a:ext cx="1001" cy="233"/>
            </a:xfrm>
            <a:custGeom>
              <a:avLst/>
              <a:gdLst>
                <a:gd name="T0" fmla="*/ 0 w 662"/>
                <a:gd name="T1" fmla="*/ 0 h 162"/>
                <a:gd name="T2" fmla="*/ 43 w 662"/>
                <a:gd name="T3" fmla="*/ 0 h 162"/>
                <a:gd name="T4" fmla="*/ 43 w 662"/>
                <a:gd name="T5" fmla="*/ 54 h 162"/>
                <a:gd name="T6" fmla="*/ 175 w 662"/>
                <a:gd name="T7" fmla="*/ 54 h 162"/>
                <a:gd name="T8" fmla="*/ 175 w 662"/>
                <a:gd name="T9" fmla="*/ 0 h 162"/>
                <a:gd name="T10" fmla="*/ 220 w 662"/>
                <a:gd name="T11" fmla="*/ 1 h 162"/>
                <a:gd name="T12" fmla="*/ 220 w 662"/>
                <a:gd name="T13" fmla="*/ 88 h 162"/>
                <a:gd name="T14" fmla="*/ 389 w 662"/>
                <a:gd name="T15" fmla="*/ 86 h 162"/>
                <a:gd name="T16" fmla="*/ 388 w 662"/>
                <a:gd name="T17" fmla="*/ 0 h 162"/>
                <a:gd name="T18" fmla="*/ 453 w 662"/>
                <a:gd name="T19" fmla="*/ 0 h 162"/>
                <a:gd name="T20" fmla="*/ 453 w 662"/>
                <a:gd name="T21" fmla="*/ 24 h 162"/>
                <a:gd name="T22" fmla="*/ 618 w 662"/>
                <a:gd name="T23" fmla="*/ 25 h 162"/>
                <a:gd name="T24" fmla="*/ 617 w 662"/>
                <a:gd name="T25" fmla="*/ 0 h 162"/>
                <a:gd name="T26" fmla="*/ 662 w 662"/>
                <a:gd name="T27" fmla="*/ 0 h 162"/>
                <a:gd name="T28" fmla="*/ 662 w 662"/>
                <a:gd name="T29" fmla="*/ 162 h 162"/>
                <a:gd name="T30" fmla="*/ 0 w 662"/>
                <a:gd name="T31" fmla="*/ 162 h 162"/>
                <a:gd name="T32" fmla="*/ 0 w 662"/>
                <a:gd name="T3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2" h="162">
                  <a:moveTo>
                    <a:pt x="0" y="0"/>
                  </a:moveTo>
                  <a:lnTo>
                    <a:pt x="43" y="0"/>
                  </a:lnTo>
                  <a:lnTo>
                    <a:pt x="43" y="54"/>
                  </a:lnTo>
                  <a:lnTo>
                    <a:pt x="175" y="54"/>
                  </a:lnTo>
                  <a:lnTo>
                    <a:pt x="175" y="0"/>
                  </a:lnTo>
                  <a:lnTo>
                    <a:pt x="220" y="1"/>
                  </a:lnTo>
                  <a:lnTo>
                    <a:pt x="220" y="88"/>
                  </a:lnTo>
                  <a:lnTo>
                    <a:pt x="389" y="86"/>
                  </a:lnTo>
                  <a:lnTo>
                    <a:pt x="388" y="0"/>
                  </a:lnTo>
                  <a:lnTo>
                    <a:pt x="453" y="0"/>
                  </a:lnTo>
                  <a:lnTo>
                    <a:pt x="453" y="24"/>
                  </a:lnTo>
                  <a:lnTo>
                    <a:pt x="618" y="25"/>
                  </a:lnTo>
                  <a:lnTo>
                    <a:pt x="617" y="0"/>
                  </a:lnTo>
                  <a:lnTo>
                    <a:pt x="662" y="0"/>
                  </a:lnTo>
                  <a:lnTo>
                    <a:pt x="662" y="162"/>
                  </a:lnTo>
                  <a:lnTo>
                    <a:pt x="0" y="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3E52FEB1-44CF-4A50-BD86-ECFD7ED0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" y="1623"/>
              <a:ext cx="1002" cy="298"/>
            </a:xfrm>
            <a:custGeom>
              <a:avLst/>
              <a:gdLst>
                <a:gd name="T0" fmla="*/ 0 w 657"/>
                <a:gd name="T1" fmla="*/ 0 h 163"/>
                <a:gd name="T2" fmla="*/ 657 w 657"/>
                <a:gd name="T3" fmla="*/ 0 h 163"/>
                <a:gd name="T4" fmla="*/ 657 w 657"/>
                <a:gd name="T5" fmla="*/ 162 h 163"/>
                <a:gd name="T6" fmla="*/ 401 w 657"/>
                <a:gd name="T7" fmla="*/ 162 h 163"/>
                <a:gd name="T8" fmla="*/ 201 w 657"/>
                <a:gd name="T9" fmla="*/ 163 h 163"/>
                <a:gd name="T10" fmla="*/ 145 w 657"/>
                <a:gd name="T11" fmla="*/ 163 h 163"/>
                <a:gd name="T12" fmla="*/ 145 w 657"/>
                <a:gd name="T13" fmla="*/ 108 h 163"/>
                <a:gd name="T14" fmla="*/ 70 w 657"/>
                <a:gd name="T15" fmla="*/ 108 h 163"/>
                <a:gd name="T16" fmla="*/ 70 w 657"/>
                <a:gd name="T17" fmla="*/ 162 h 163"/>
                <a:gd name="T18" fmla="*/ 0 w 657"/>
                <a:gd name="T19" fmla="*/ 162 h 163"/>
                <a:gd name="T20" fmla="*/ 0 w 657"/>
                <a:gd name="T2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7" h="163">
                  <a:moveTo>
                    <a:pt x="0" y="0"/>
                  </a:moveTo>
                  <a:lnTo>
                    <a:pt x="657" y="0"/>
                  </a:lnTo>
                  <a:lnTo>
                    <a:pt x="657" y="162"/>
                  </a:lnTo>
                  <a:lnTo>
                    <a:pt x="401" y="162"/>
                  </a:lnTo>
                  <a:lnTo>
                    <a:pt x="201" y="163"/>
                  </a:lnTo>
                  <a:lnTo>
                    <a:pt x="145" y="163"/>
                  </a:lnTo>
                  <a:lnTo>
                    <a:pt x="145" y="108"/>
                  </a:lnTo>
                  <a:lnTo>
                    <a:pt x="70" y="108"/>
                  </a:lnTo>
                  <a:lnTo>
                    <a:pt x="70" y="162"/>
                  </a:lnTo>
                  <a:lnTo>
                    <a:pt x="0" y="16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8080"/>
                </a:gs>
                <a:gs pos="50000">
                  <a:srgbClr val="008080">
                    <a:gamma/>
                    <a:tint val="0"/>
                    <a:invGamma/>
                  </a:srgbClr>
                </a:gs>
                <a:gs pos="100000">
                  <a:srgbClr val="008080"/>
                </a:gs>
              </a:gsLst>
              <a:lin ang="540000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" name="AutoShape 17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1CCCC6CB-7784-4D85-854A-88AE8691A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" y="2114"/>
              <a:ext cx="196" cy="84"/>
            </a:xfrm>
            <a:prstGeom prst="roundRect">
              <a:avLst>
                <a:gd name="adj" fmla="val 7694"/>
              </a:avLst>
            </a:prstGeom>
            <a:gradFill rotWithShape="0">
              <a:gsLst>
                <a:gs pos="0">
                  <a:srgbClr val="C0C0C0"/>
                </a:gs>
                <a:gs pos="5000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Rectangle 18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DBCCE903-0A98-418D-B508-667083F1B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" y="2119"/>
              <a:ext cx="33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11AB61C6-502F-4347-9D27-7D3B2513D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4" y="2059"/>
              <a:ext cx="223" cy="109"/>
            </a:xfrm>
            <a:custGeom>
              <a:avLst/>
              <a:gdLst>
                <a:gd name="T0" fmla="*/ 0 w 150"/>
                <a:gd name="T1" fmla="*/ 59 h 59"/>
                <a:gd name="T2" fmla="*/ 0 w 150"/>
                <a:gd name="T3" fmla="*/ 49 h 59"/>
                <a:gd name="T4" fmla="*/ 4 w 150"/>
                <a:gd name="T5" fmla="*/ 50 h 59"/>
                <a:gd name="T6" fmla="*/ 4 w 150"/>
                <a:gd name="T7" fmla="*/ 26 h 59"/>
                <a:gd name="T8" fmla="*/ 4 w 150"/>
                <a:gd name="T9" fmla="*/ 25 h 59"/>
                <a:gd name="T10" fmla="*/ 12 w 150"/>
                <a:gd name="T11" fmla="*/ 25 h 59"/>
                <a:gd name="T12" fmla="*/ 13 w 150"/>
                <a:gd name="T13" fmla="*/ 24 h 59"/>
                <a:gd name="T14" fmla="*/ 13 w 150"/>
                <a:gd name="T15" fmla="*/ 1 h 59"/>
                <a:gd name="T16" fmla="*/ 14 w 150"/>
                <a:gd name="T17" fmla="*/ 0 h 59"/>
                <a:gd name="T18" fmla="*/ 36 w 150"/>
                <a:gd name="T19" fmla="*/ 0 h 59"/>
                <a:gd name="T20" fmla="*/ 36 w 150"/>
                <a:gd name="T21" fmla="*/ 8 h 59"/>
                <a:gd name="T22" fmla="*/ 38 w 150"/>
                <a:gd name="T23" fmla="*/ 11 h 59"/>
                <a:gd name="T24" fmla="*/ 39 w 150"/>
                <a:gd name="T25" fmla="*/ 14 h 59"/>
                <a:gd name="T26" fmla="*/ 39 w 150"/>
                <a:gd name="T27" fmla="*/ 34 h 59"/>
                <a:gd name="T28" fmla="*/ 40 w 150"/>
                <a:gd name="T29" fmla="*/ 34 h 59"/>
                <a:gd name="T30" fmla="*/ 48 w 150"/>
                <a:gd name="T31" fmla="*/ 34 h 59"/>
                <a:gd name="T32" fmla="*/ 50 w 150"/>
                <a:gd name="T33" fmla="*/ 36 h 59"/>
                <a:gd name="T34" fmla="*/ 50 w 150"/>
                <a:gd name="T35" fmla="*/ 45 h 59"/>
                <a:gd name="T36" fmla="*/ 51 w 150"/>
                <a:gd name="T37" fmla="*/ 46 h 59"/>
                <a:gd name="T38" fmla="*/ 55 w 150"/>
                <a:gd name="T39" fmla="*/ 46 h 59"/>
                <a:gd name="T40" fmla="*/ 57 w 150"/>
                <a:gd name="T41" fmla="*/ 45 h 59"/>
                <a:gd name="T42" fmla="*/ 57 w 150"/>
                <a:gd name="T43" fmla="*/ 40 h 59"/>
                <a:gd name="T44" fmla="*/ 58 w 150"/>
                <a:gd name="T45" fmla="*/ 39 h 59"/>
                <a:gd name="T46" fmla="*/ 88 w 150"/>
                <a:gd name="T47" fmla="*/ 39 h 59"/>
                <a:gd name="T48" fmla="*/ 91 w 150"/>
                <a:gd name="T49" fmla="*/ 39 h 59"/>
                <a:gd name="T50" fmla="*/ 92 w 150"/>
                <a:gd name="T51" fmla="*/ 40 h 59"/>
                <a:gd name="T52" fmla="*/ 92 w 150"/>
                <a:gd name="T53" fmla="*/ 46 h 59"/>
                <a:gd name="T54" fmla="*/ 94 w 150"/>
                <a:gd name="T55" fmla="*/ 47 h 59"/>
                <a:gd name="T56" fmla="*/ 99 w 150"/>
                <a:gd name="T57" fmla="*/ 47 h 59"/>
                <a:gd name="T58" fmla="*/ 100 w 150"/>
                <a:gd name="T59" fmla="*/ 46 h 59"/>
                <a:gd name="T60" fmla="*/ 100 w 150"/>
                <a:gd name="T61" fmla="*/ 36 h 59"/>
                <a:gd name="T62" fmla="*/ 101 w 150"/>
                <a:gd name="T63" fmla="*/ 34 h 59"/>
                <a:gd name="T64" fmla="*/ 109 w 150"/>
                <a:gd name="T65" fmla="*/ 34 h 59"/>
                <a:gd name="T66" fmla="*/ 110 w 150"/>
                <a:gd name="T67" fmla="*/ 33 h 59"/>
                <a:gd name="T68" fmla="*/ 110 w 150"/>
                <a:gd name="T69" fmla="*/ 14 h 59"/>
                <a:gd name="T70" fmla="*/ 111 w 150"/>
                <a:gd name="T71" fmla="*/ 11 h 59"/>
                <a:gd name="T72" fmla="*/ 113 w 150"/>
                <a:gd name="T73" fmla="*/ 9 h 59"/>
                <a:gd name="T74" fmla="*/ 113 w 150"/>
                <a:gd name="T75" fmla="*/ 0 h 59"/>
                <a:gd name="T76" fmla="*/ 134 w 150"/>
                <a:gd name="T77" fmla="*/ 0 h 59"/>
                <a:gd name="T78" fmla="*/ 136 w 150"/>
                <a:gd name="T79" fmla="*/ 1 h 59"/>
                <a:gd name="T80" fmla="*/ 136 w 150"/>
                <a:gd name="T81" fmla="*/ 23 h 59"/>
                <a:gd name="T82" fmla="*/ 137 w 150"/>
                <a:gd name="T83" fmla="*/ 25 h 59"/>
                <a:gd name="T84" fmla="*/ 146 w 150"/>
                <a:gd name="T85" fmla="*/ 25 h 59"/>
                <a:gd name="T86" fmla="*/ 146 w 150"/>
                <a:gd name="T87" fmla="*/ 26 h 59"/>
                <a:gd name="T88" fmla="*/ 146 w 150"/>
                <a:gd name="T89" fmla="*/ 49 h 59"/>
                <a:gd name="T90" fmla="*/ 150 w 150"/>
                <a:gd name="T91" fmla="*/ 49 h 59"/>
                <a:gd name="T92" fmla="*/ 149 w 150"/>
                <a:gd name="T93" fmla="*/ 58 h 59"/>
                <a:gd name="T94" fmla="*/ 144 w 150"/>
                <a:gd name="T95" fmla="*/ 59 h 59"/>
                <a:gd name="T96" fmla="*/ 16 w 150"/>
                <a:gd name="T97" fmla="*/ 59 h 59"/>
                <a:gd name="T98" fmla="*/ 0 w 150"/>
                <a:gd name="T9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" h="59">
                  <a:moveTo>
                    <a:pt x="0" y="59"/>
                  </a:moveTo>
                  <a:lnTo>
                    <a:pt x="0" y="49"/>
                  </a:lnTo>
                  <a:lnTo>
                    <a:pt x="4" y="50"/>
                  </a:lnTo>
                  <a:lnTo>
                    <a:pt x="4" y="26"/>
                  </a:lnTo>
                  <a:lnTo>
                    <a:pt x="4" y="25"/>
                  </a:lnTo>
                  <a:lnTo>
                    <a:pt x="12" y="25"/>
                  </a:lnTo>
                  <a:lnTo>
                    <a:pt x="13" y="24"/>
                  </a:lnTo>
                  <a:lnTo>
                    <a:pt x="13" y="1"/>
                  </a:lnTo>
                  <a:lnTo>
                    <a:pt x="14" y="0"/>
                  </a:lnTo>
                  <a:lnTo>
                    <a:pt x="36" y="0"/>
                  </a:lnTo>
                  <a:lnTo>
                    <a:pt x="36" y="8"/>
                  </a:lnTo>
                  <a:lnTo>
                    <a:pt x="38" y="11"/>
                  </a:lnTo>
                  <a:lnTo>
                    <a:pt x="39" y="14"/>
                  </a:lnTo>
                  <a:lnTo>
                    <a:pt x="39" y="34"/>
                  </a:lnTo>
                  <a:lnTo>
                    <a:pt x="40" y="34"/>
                  </a:lnTo>
                  <a:lnTo>
                    <a:pt x="48" y="34"/>
                  </a:lnTo>
                  <a:lnTo>
                    <a:pt x="50" y="36"/>
                  </a:lnTo>
                  <a:lnTo>
                    <a:pt x="50" y="45"/>
                  </a:lnTo>
                  <a:lnTo>
                    <a:pt x="51" y="46"/>
                  </a:lnTo>
                  <a:lnTo>
                    <a:pt x="55" y="46"/>
                  </a:lnTo>
                  <a:lnTo>
                    <a:pt x="57" y="45"/>
                  </a:lnTo>
                  <a:lnTo>
                    <a:pt x="57" y="40"/>
                  </a:lnTo>
                  <a:lnTo>
                    <a:pt x="58" y="39"/>
                  </a:lnTo>
                  <a:lnTo>
                    <a:pt x="88" y="39"/>
                  </a:lnTo>
                  <a:lnTo>
                    <a:pt x="91" y="39"/>
                  </a:lnTo>
                  <a:lnTo>
                    <a:pt x="92" y="40"/>
                  </a:lnTo>
                  <a:lnTo>
                    <a:pt x="92" y="46"/>
                  </a:lnTo>
                  <a:lnTo>
                    <a:pt x="94" y="47"/>
                  </a:lnTo>
                  <a:lnTo>
                    <a:pt x="99" y="47"/>
                  </a:lnTo>
                  <a:lnTo>
                    <a:pt x="100" y="46"/>
                  </a:lnTo>
                  <a:lnTo>
                    <a:pt x="100" y="36"/>
                  </a:lnTo>
                  <a:lnTo>
                    <a:pt x="101" y="34"/>
                  </a:lnTo>
                  <a:lnTo>
                    <a:pt x="109" y="34"/>
                  </a:lnTo>
                  <a:lnTo>
                    <a:pt x="110" y="33"/>
                  </a:lnTo>
                  <a:lnTo>
                    <a:pt x="110" y="14"/>
                  </a:lnTo>
                  <a:lnTo>
                    <a:pt x="111" y="11"/>
                  </a:lnTo>
                  <a:lnTo>
                    <a:pt x="113" y="9"/>
                  </a:lnTo>
                  <a:lnTo>
                    <a:pt x="113" y="0"/>
                  </a:lnTo>
                  <a:lnTo>
                    <a:pt x="134" y="0"/>
                  </a:lnTo>
                  <a:lnTo>
                    <a:pt x="136" y="1"/>
                  </a:lnTo>
                  <a:lnTo>
                    <a:pt x="136" y="23"/>
                  </a:lnTo>
                  <a:lnTo>
                    <a:pt x="137" y="25"/>
                  </a:lnTo>
                  <a:lnTo>
                    <a:pt x="146" y="25"/>
                  </a:lnTo>
                  <a:lnTo>
                    <a:pt x="146" y="26"/>
                  </a:lnTo>
                  <a:lnTo>
                    <a:pt x="146" y="49"/>
                  </a:lnTo>
                  <a:lnTo>
                    <a:pt x="150" y="49"/>
                  </a:lnTo>
                  <a:lnTo>
                    <a:pt x="149" y="58"/>
                  </a:lnTo>
                  <a:lnTo>
                    <a:pt x="144" y="59"/>
                  </a:lnTo>
                  <a:lnTo>
                    <a:pt x="16" y="59"/>
                  </a:lnTo>
                  <a:lnTo>
                    <a:pt x="0" y="59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6B07240E-6510-4620-83AF-17FF2A1FF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9" y="2134"/>
              <a:ext cx="33" cy="34"/>
            </a:xfrm>
            <a:custGeom>
              <a:avLst/>
              <a:gdLst>
                <a:gd name="T0" fmla="*/ 0 w 24"/>
                <a:gd name="T1" fmla="*/ 0 h 20"/>
                <a:gd name="T2" fmla="*/ 0 w 24"/>
                <a:gd name="T3" fmla="*/ 8 h 20"/>
                <a:gd name="T4" fmla="*/ 3 w 24"/>
                <a:gd name="T5" fmla="*/ 11 h 20"/>
                <a:gd name="T6" fmla="*/ 5 w 24"/>
                <a:gd name="T7" fmla="*/ 14 h 20"/>
                <a:gd name="T8" fmla="*/ 6 w 24"/>
                <a:gd name="T9" fmla="*/ 19 h 20"/>
                <a:gd name="T10" fmla="*/ 6 w 24"/>
                <a:gd name="T11" fmla="*/ 20 h 20"/>
                <a:gd name="T12" fmla="*/ 20 w 24"/>
                <a:gd name="T13" fmla="*/ 19 h 20"/>
                <a:gd name="T14" fmla="*/ 20 w 24"/>
                <a:gd name="T15" fmla="*/ 19 h 20"/>
                <a:gd name="T16" fmla="*/ 19 w 24"/>
                <a:gd name="T17" fmla="*/ 14 h 20"/>
                <a:gd name="T18" fmla="*/ 21 w 24"/>
                <a:gd name="T19" fmla="*/ 11 h 20"/>
                <a:gd name="T20" fmla="*/ 24 w 24"/>
                <a:gd name="T21" fmla="*/ 8 h 20"/>
                <a:gd name="T22" fmla="*/ 24 w 24"/>
                <a:gd name="T23" fmla="*/ 0 h 20"/>
                <a:gd name="T24" fmla="*/ 0 w 24"/>
                <a:gd name="T2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0">
                  <a:moveTo>
                    <a:pt x="0" y="0"/>
                  </a:moveTo>
                  <a:lnTo>
                    <a:pt x="0" y="8"/>
                  </a:lnTo>
                  <a:lnTo>
                    <a:pt x="3" y="11"/>
                  </a:lnTo>
                  <a:lnTo>
                    <a:pt x="5" y="14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9" y="14"/>
                  </a:lnTo>
                  <a:lnTo>
                    <a:pt x="21" y="11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CC99FF"/>
                </a:gs>
                <a:gs pos="50000">
                  <a:srgbClr val="CC99FF">
                    <a:gamma/>
                    <a:tint val="0"/>
                    <a:invGamma/>
                  </a:srgbClr>
                </a:gs>
                <a:gs pos="100000">
                  <a:srgbClr val="CC99FF"/>
                </a:gs>
              </a:gsLst>
              <a:lin ang="0" scaled="1"/>
            </a:gradFill>
            <a:ln w="15875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Rectangle 21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72F86DD5-F64F-4DD8-8A6F-FFCD11FC3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2" y="2149"/>
              <a:ext cx="353" cy="19"/>
            </a:xfrm>
            <a:prstGeom prst="rect">
              <a:avLst/>
            </a:prstGeom>
            <a:gradFill rotWithShape="0">
              <a:gsLst>
                <a:gs pos="0">
                  <a:srgbClr val="C0C0C0"/>
                </a:gs>
                <a:gs pos="5000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0" name="Line 22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D34A5572-8DDD-4586-821A-518C44E31B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0" y="2059"/>
              <a:ext cx="1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1" name="Line 23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A90A7401-CE97-4E8E-BD7A-1E25B4EDD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3" y="2267"/>
              <a:ext cx="24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2" name="Rectangle 24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3E564C48-2F4B-48CA-9DED-3B7B43E59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3" y="2134"/>
              <a:ext cx="34" cy="15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3" name="Line 25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6FEA19B1-C386-4575-B0D2-0C342468C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9" y="2134"/>
              <a:ext cx="0" cy="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" name="Line 26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B2C1ECA2-5377-4743-819D-3A8B3F33A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6" y="2134"/>
              <a:ext cx="0" cy="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" name="Line 27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5C8E4371-D102-45AB-92BF-8FDC548959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9" y="2149"/>
              <a:ext cx="0" cy="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Line 28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59E8546-359E-4720-AB06-3E92D9AE8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149"/>
              <a:ext cx="0" cy="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7" name="Line 29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BCDA3456-1D8B-46BE-AACB-C60A5D2C6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9" y="2203"/>
              <a:ext cx="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8" name="Rectangle 30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F35BED0A-81CB-41F9-A5D6-816205C3F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" y="2134"/>
              <a:ext cx="34" cy="15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" name="Line 31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6CBDD7D9-0BE0-4AD8-9091-A173B8B32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1" y="2134"/>
              <a:ext cx="0" cy="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Line 32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4C64B1B-8D33-4383-BB2B-A4B8B57D33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8" y="2134"/>
              <a:ext cx="0" cy="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1" name="Line 33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D1F38940-48CE-4D2E-8C6C-ADB73B7F92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1" y="2149"/>
              <a:ext cx="0" cy="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Line 34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A6C6C7AC-C581-4933-9CDB-0A28CDDA5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8" y="2149"/>
              <a:ext cx="0" cy="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Line 35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448C8BDF-B250-48C3-8917-B302515C5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1" y="2203"/>
              <a:ext cx="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4" name="Rectangle 36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7208FCFC-E078-4A76-863A-88CBEBB1A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3" y="2267"/>
              <a:ext cx="251" cy="60"/>
            </a:xfrm>
            <a:prstGeom prst="rect">
              <a:avLst/>
            </a:prstGeom>
            <a:gradFill rotWithShape="0">
              <a:gsLst>
                <a:gs pos="0">
                  <a:srgbClr val="CC99FF"/>
                </a:gs>
                <a:gs pos="50000">
                  <a:srgbClr val="CC99FF">
                    <a:gamma/>
                    <a:tint val="0"/>
                    <a:invGamma/>
                  </a:srgbClr>
                </a:gs>
                <a:gs pos="100000">
                  <a:srgbClr val="CC99FF"/>
                </a:gs>
              </a:gsLst>
              <a:lin ang="0" scaled="1"/>
            </a:gradFill>
            <a:ln w="1587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5" name="Freeform 37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E32D251-307E-4830-909C-8E4950BCE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" y="1921"/>
              <a:ext cx="240" cy="128"/>
            </a:xfrm>
            <a:custGeom>
              <a:avLst/>
              <a:gdLst>
                <a:gd name="T0" fmla="*/ 162 w 162"/>
                <a:gd name="T1" fmla="*/ 0 h 70"/>
                <a:gd name="T2" fmla="*/ 162 w 162"/>
                <a:gd name="T3" fmla="*/ 7 h 70"/>
                <a:gd name="T4" fmla="*/ 160 w 162"/>
                <a:gd name="T5" fmla="*/ 19 h 70"/>
                <a:gd name="T6" fmla="*/ 160 w 162"/>
                <a:gd name="T7" fmla="*/ 68 h 70"/>
                <a:gd name="T8" fmla="*/ 159 w 162"/>
                <a:gd name="T9" fmla="*/ 70 h 70"/>
                <a:gd name="T10" fmla="*/ 147 w 162"/>
                <a:gd name="T11" fmla="*/ 70 h 70"/>
                <a:gd name="T12" fmla="*/ 146 w 162"/>
                <a:gd name="T13" fmla="*/ 69 h 70"/>
                <a:gd name="T14" fmla="*/ 146 w 162"/>
                <a:gd name="T15" fmla="*/ 47 h 70"/>
                <a:gd name="T16" fmla="*/ 145 w 162"/>
                <a:gd name="T17" fmla="*/ 45 h 70"/>
                <a:gd name="T18" fmla="*/ 118 w 162"/>
                <a:gd name="T19" fmla="*/ 45 h 70"/>
                <a:gd name="T20" fmla="*/ 117 w 162"/>
                <a:gd name="T21" fmla="*/ 43 h 70"/>
                <a:gd name="T22" fmla="*/ 110 w 162"/>
                <a:gd name="T23" fmla="*/ 42 h 70"/>
                <a:gd name="T24" fmla="*/ 110 w 162"/>
                <a:gd name="T25" fmla="*/ 36 h 70"/>
                <a:gd name="T26" fmla="*/ 108 w 162"/>
                <a:gd name="T27" fmla="*/ 35 h 70"/>
                <a:gd name="T28" fmla="*/ 103 w 162"/>
                <a:gd name="T29" fmla="*/ 35 h 70"/>
                <a:gd name="T30" fmla="*/ 102 w 162"/>
                <a:gd name="T31" fmla="*/ 36 h 70"/>
                <a:gd name="T32" fmla="*/ 102 w 162"/>
                <a:gd name="T33" fmla="*/ 43 h 70"/>
                <a:gd name="T34" fmla="*/ 97 w 162"/>
                <a:gd name="T35" fmla="*/ 43 h 70"/>
                <a:gd name="T36" fmla="*/ 92 w 162"/>
                <a:gd name="T37" fmla="*/ 46 h 70"/>
                <a:gd name="T38" fmla="*/ 69 w 162"/>
                <a:gd name="T39" fmla="*/ 45 h 70"/>
                <a:gd name="T40" fmla="*/ 66 w 162"/>
                <a:gd name="T41" fmla="*/ 43 h 70"/>
                <a:gd name="T42" fmla="*/ 61 w 162"/>
                <a:gd name="T43" fmla="*/ 43 h 70"/>
                <a:gd name="T44" fmla="*/ 61 w 162"/>
                <a:gd name="T45" fmla="*/ 37 h 70"/>
                <a:gd name="T46" fmla="*/ 61 w 162"/>
                <a:gd name="T47" fmla="*/ 35 h 70"/>
                <a:gd name="T48" fmla="*/ 55 w 162"/>
                <a:gd name="T49" fmla="*/ 35 h 70"/>
                <a:gd name="T50" fmla="*/ 53 w 162"/>
                <a:gd name="T51" fmla="*/ 37 h 70"/>
                <a:gd name="T52" fmla="*/ 53 w 162"/>
                <a:gd name="T53" fmla="*/ 43 h 70"/>
                <a:gd name="T54" fmla="*/ 43 w 162"/>
                <a:gd name="T55" fmla="*/ 43 h 70"/>
                <a:gd name="T56" fmla="*/ 41 w 162"/>
                <a:gd name="T57" fmla="*/ 45 h 70"/>
                <a:gd name="T58" fmla="*/ 20 w 162"/>
                <a:gd name="T59" fmla="*/ 45 h 70"/>
                <a:gd name="T60" fmla="*/ 19 w 162"/>
                <a:gd name="T61" fmla="*/ 46 h 70"/>
                <a:gd name="T62" fmla="*/ 19 w 162"/>
                <a:gd name="T63" fmla="*/ 67 h 70"/>
                <a:gd name="T64" fmla="*/ 17 w 162"/>
                <a:gd name="T65" fmla="*/ 69 h 70"/>
                <a:gd name="T66" fmla="*/ 5 w 162"/>
                <a:gd name="T67" fmla="*/ 69 h 70"/>
                <a:gd name="T68" fmla="*/ 4 w 162"/>
                <a:gd name="T69" fmla="*/ 67 h 70"/>
                <a:gd name="T70" fmla="*/ 4 w 162"/>
                <a:gd name="T71" fmla="*/ 19 h 70"/>
                <a:gd name="T72" fmla="*/ 1 w 162"/>
                <a:gd name="T73" fmla="*/ 6 h 70"/>
                <a:gd name="T74" fmla="*/ 0 w 162"/>
                <a:gd name="T75" fmla="*/ 0 h 70"/>
                <a:gd name="T76" fmla="*/ 162 w 162"/>
                <a:gd name="T7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2" h="70">
                  <a:moveTo>
                    <a:pt x="162" y="0"/>
                  </a:moveTo>
                  <a:lnTo>
                    <a:pt x="162" y="7"/>
                  </a:lnTo>
                  <a:lnTo>
                    <a:pt x="160" y="19"/>
                  </a:lnTo>
                  <a:lnTo>
                    <a:pt x="160" y="68"/>
                  </a:lnTo>
                  <a:lnTo>
                    <a:pt x="159" y="70"/>
                  </a:lnTo>
                  <a:lnTo>
                    <a:pt x="147" y="70"/>
                  </a:lnTo>
                  <a:lnTo>
                    <a:pt x="146" y="69"/>
                  </a:lnTo>
                  <a:lnTo>
                    <a:pt x="146" y="47"/>
                  </a:lnTo>
                  <a:lnTo>
                    <a:pt x="145" y="45"/>
                  </a:lnTo>
                  <a:lnTo>
                    <a:pt x="118" y="45"/>
                  </a:lnTo>
                  <a:lnTo>
                    <a:pt x="117" y="43"/>
                  </a:lnTo>
                  <a:lnTo>
                    <a:pt x="110" y="42"/>
                  </a:lnTo>
                  <a:lnTo>
                    <a:pt x="110" y="36"/>
                  </a:lnTo>
                  <a:lnTo>
                    <a:pt x="108" y="35"/>
                  </a:lnTo>
                  <a:lnTo>
                    <a:pt x="103" y="35"/>
                  </a:lnTo>
                  <a:lnTo>
                    <a:pt x="102" y="36"/>
                  </a:lnTo>
                  <a:lnTo>
                    <a:pt x="102" y="43"/>
                  </a:lnTo>
                  <a:lnTo>
                    <a:pt x="97" y="43"/>
                  </a:lnTo>
                  <a:lnTo>
                    <a:pt x="92" y="46"/>
                  </a:lnTo>
                  <a:lnTo>
                    <a:pt x="69" y="45"/>
                  </a:lnTo>
                  <a:lnTo>
                    <a:pt x="66" y="43"/>
                  </a:lnTo>
                  <a:lnTo>
                    <a:pt x="61" y="43"/>
                  </a:lnTo>
                  <a:lnTo>
                    <a:pt x="61" y="37"/>
                  </a:lnTo>
                  <a:lnTo>
                    <a:pt x="61" y="35"/>
                  </a:lnTo>
                  <a:lnTo>
                    <a:pt x="55" y="35"/>
                  </a:lnTo>
                  <a:lnTo>
                    <a:pt x="53" y="37"/>
                  </a:lnTo>
                  <a:lnTo>
                    <a:pt x="53" y="43"/>
                  </a:lnTo>
                  <a:lnTo>
                    <a:pt x="43" y="43"/>
                  </a:lnTo>
                  <a:lnTo>
                    <a:pt x="41" y="45"/>
                  </a:lnTo>
                  <a:lnTo>
                    <a:pt x="20" y="45"/>
                  </a:lnTo>
                  <a:lnTo>
                    <a:pt x="19" y="46"/>
                  </a:lnTo>
                  <a:lnTo>
                    <a:pt x="19" y="67"/>
                  </a:lnTo>
                  <a:lnTo>
                    <a:pt x="17" y="69"/>
                  </a:lnTo>
                  <a:lnTo>
                    <a:pt x="5" y="69"/>
                  </a:lnTo>
                  <a:lnTo>
                    <a:pt x="4" y="67"/>
                  </a:lnTo>
                  <a:lnTo>
                    <a:pt x="4" y="19"/>
                  </a:lnTo>
                  <a:lnTo>
                    <a:pt x="1" y="6"/>
                  </a:lnTo>
                  <a:lnTo>
                    <a:pt x="0" y="0"/>
                  </a:lnTo>
                  <a:lnTo>
                    <a:pt x="162" y="0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3CFA37EB-D7B5-4467-8A95-8E62286E4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3" y="1856"/>
              <a:ext cx="45" cy="164"/>
            </a:xfrm>
            <a:custGeom>
              <a:avLst/>
              <a:gdLst>
                <a:gd name="T0" fmla="*/ 0 w 31"/>
                <a:gd name="T1" fmla="*/ 0 h 90"/>
                <a:gd name="T2" fmla="*/ 1 w 31"/>
                <a:gd name="T3" fmla="*/ 2 h 90"/>
                <a:gd name="T4" fmla="*/ 1 w 31"/>
                <a:gd name="T5" fmla="*/ 14 h 90"/>
                <a:gd name="T6" fmla="*/ 1 w 31"/>
                <a:gd name="T7" fmla="*/ 15 h 90"/>
                <a:gd name="T8" fmla="*/ 3 w 31"/>
                <a:gd name="T9" fmla="*/ 15 h 90"/>
                <a:gd name="T10" fmla="*/ 4 w 31"/>
                <a:gd name="T11" fmla="*/ 17 h 90"/>
                <a:gd name="T12" fmla="*/ 4 w 31"/>
                <a:gd name="T13" fmla="*/ 80 h 90"/>
                <a:gd name="T14" fmla="*/ 4 w 31"/>
                <a:gd name="T15" fmla="*/ 86 h 90"/>
                <a:gd name="T16" fmla="*/ 6 w 31"/>
                <a:gd name="T17" fmla="*/ 90 h 90"/>
                <a:gd name="T18" fmla="*/ 25 w 31"/>
                <a:gd name="T19" fmla="*/ 90 h 90"/>
                <a:gd name="T20" fmla="*/ 27 w 31"/>
                <a:gd name="T21" fmla="*/ 86 h 90"/>
                <a:gd name="T22" fmla="*/ 27 w 31"/>
                <a:gd name="T23" fmla="*/ 80 h 90"/>
                <a:gd name="T24" fmla="*/ 27 w 31"/>
                <a:gd name="T25" fmla="*/ 17 h 90"/>
                <a:gd name="T26" fmla="*/ 28 w 31"/>
                <a:gd name="T27" fmla="*/ 16 h 90"/>
                <a:gd name="T28" fmla="*/ 30 w 31"/>
                <a:gd name="T29" fmla="*/ 16 h 90"/>
                <a:gd name="T30" fmla="*/ 30 w 31"/>
                <a:gd name="T31" fmla="*/ 15 h 90"/>
                <a:gd name="T32" fmla="*/ 30 w 31"/>
                <a:gd name="T33" fmla="*/ 2 h 90"/>
                <a:gd name="T34" fmla="*/ 31 w 31"/>
                <a:gd name="T35" fmla="*/ 0 h 90"/>
                <a:gd name="T36" fmla="*/ 0 w 31"/>
                <a:gd name="T3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90">
                  <a:moveTo>
                    <a:pt x="0" y="0"/>
                  </a:moveTo>
                  <a:lnTo>
                    <a:pt x="1" y="2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3" y="15"/>
                  </a:lnTo>
                  <a:lnTo>
                    <a:pt x="4" y="17"/>
                  </a:lnTo>
                  <a:lnTo>
                    <a:pt x="4" y="80"/>
                  </a:lnTo>
                  <a:lnTo>
                    <a:pt x="4" y="86"/>
                  </a:lnTo>
                  <a:lnTo>
                    <a:pt x="6" y="90"/>
                  </a:lnTo>
                  <a:lnTo>
                    <a:pt x="25" y="90"/>
                  </a:lnTo>
                  <a:lnTo>
                    <a:pt x="27" y="86"/>
                  </a:lnTo>
                  <a:lnTo>
                    <a:pt x="27" y="80"/>
                  </a:lnTo>
                  <a:lnTo>
                    <a:pt x="27" y="17"/>
                  </a:lnTo>
                  <a:lnTo>
                    <a:pt x="28" y="16"/>
                  </a:lnTo>
                  <a:lnTo>
                    <a:pt x="30" y="16"/>
                  </a:lnTo>
                  <a:lnTo>
                    <a:pt x="30" y="15"/>
                  </a:lnTo>
                  <a:lnTo>
                    <a:pt x="30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CC99FF"/>
                </a:gs>
                <a:gs pos="50000">
                  <a:srgbClr val="CC99FF">
                    <a:gamma/>
                    <a:tint val="0"/>
                    <a:invGamma/>
                  </a:srgbClr>
                </a:gs>
                <a:gs pos="100000">
                  <a:srgbClr val="CC99FF"/>
                </a:gs>
              </a:gsLst>
              <a:lin ang="0" scaled="1"/>
            </a:gradFill>
            <a:ln w="15875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Line 40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7CB32B62-909E-408D-B2BB-69EDE26E8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" y="1955"/>
              <a:ext cx="2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Freeform 41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4571BE86-E1EA-4055-8545-2776A02A8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7" y="1831"/>
              <a:ext cx="346" cy="104"/>
            </a:xfrm>
            <a:custGeom>
              <a:avLst/>
              <a:gdLst>
                <a:gd name="T0" fmla="*/ 22 w 206"/>
                <a:gd name="T1" fmla="*/ 58 h 58"/>
                <a:gd name="T2" fmla="*/ 14 w 206"/>
                <a:gd name="T3" fmla="*/ 58 h 58"/>
                <a:gd name="T4" fmla="*/ 14 w 206"/>
                <a:gd name="T5" fmla="*/ 10 h 58"/>
                <a:gd name="T6" fmla="*/ 0 w 206"/>
                <a:gd name="T7" fmla="*/ 10 h 58"/>
                <a:gd name="T8" fmla="*/ 0 w 206"/>
                <a:gd name="T9" fmla="*/ 0 h 58"/>
                <a:gd name="T10" fmla="*/ 206 w 206"/>
                <a:gd name="T11" fmla="*/ 0 h 58"/>
                <a:gd name="T12" fmla="*/ 206 w 206"/>
                <a:gd name="T13" fmla="*/ 10 h 58"/>
                <a:gd name="T14" fmla="*/ 193 w 206"/>
                <a:gd name="T15" fmla="*/ 10 h 58"/>
                <a:gd name="T16" fmla="*/ 193 w 206"/>
                <a:gd name="T17" fmla="*/ 58 h 58"/>
                <a:gd name="T18" fmla="*/ 184 w 206"/>
                <a:gd name="T19" fmla="*/ 58 h 58"/>
                <a:gd name="T20" fmla="*/ 22 w 206"/>
                <a:gd name="T21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58">
                  <a:moveTo>
                    <a:pt x="22" y="58"/>
                  </a:moveTo>
                  <a:lnTo>
                    <a:pt x="14" y="58"/>
                  </a:lnTo>
                  <a:lnTo>
                    <a:pt x="14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206" y="0"/>
                  </a:lnTo>
                  <a:lnTo>
                    <a:pt x="206" y="10"/>
                  </a:lnTo>
                  <a:lnTo>
                    <a:pt x="193" y="10"/>
                  </a:lnTo>
                  <a:lnTo>
                    <a:pt x="193" y="58"/>
                  </a:lnTo>
                  <a:lnTo>
                    <a:pt x="184" y="58"/>
                  </a:lnTo>
                  <a:lnTo>
                    <a:pt x="22" y="58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5000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B1A5916D-3BC3-494A-A0C4-938BBB13B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" y="1896"/>
              <a:ext cx="269" cy="39"/>
            </a:xfrm>
            <a:custGeom>
              <a:avLst/>
              <a:gdLst>
                <a:gd name="T0" fmla="*/ 10 w 179"/>
                <a:gd name="T1" fmla="*/ 23 h 23"/>
                <a:gd name="T2" fmla="*/ 10 w 179"/>
                <a:gd name="T3" fmla="*/ 6 h 23"/>
                <a:gd name="T4" fmla="*/ 0 w 179"/>
                <a:gd name="T5" fmla="*/ 6 h 23"/>
                <a:gd name="T6" fmla="*/ 0 w 179"/>
                <a:gd name="T7" fmla="*/ 0 h 23"/>
                <a:gd name="T8" fmla="*/ 179 w 179"/>
                <a:gd name="T9" fmla="*/ 0 h 23"/>
                <a:gd name="T10" fmla="*/ 179 w 179"/>
                <a:gd name="T11" fmla="*/ 7 h 23"/>
                <a:gd name="T12" fmla="*/ 170 w 179"/>
                <a:gd name="T13" fmla="*/ 7 h 23"/>
                <a:gd name="T14" fmla="*/ 170 w 179"/>
                <a:gd name="T15" fmla="*/ 23 h 23"/>
                <a:gd name="T16" fmla="*/ 10 w 179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23">
                  <a:moveTo>
                    <a:pt x="10" y="23"/>
                  </a:moveTo>
                  <a:lnTo>
                    <a:pt x="1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79" y="0"/>
                  </a:lnTo>
                  <a:lnTo>
                    <a:pt x="179" y="7"/>
                  </a:lnTo>
                  <a:lnTo>
                    <a:pt x="170" y="7"/>
                  </a:lnTo>
                  <a:lnTo>
                    <a:pt x="170" y="23"/>
                  </a:lnTo>
                  <a:lnTo>
                    <a:pt x="10" y="23"/>
                  </a:lnTo>
                  <a:close/>
                </a:path>
              </a:pathLst>
            </a:cu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Freeform 43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E4F6AD4E-8116-41F4-808A-3409168F8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" y="1831"/>
              <a:ext cx="269" cy="60"/>
            </a:xfrm>
            <a:custGeom>
              <a:avLst/>
              <a:gdLst>
                <a:gd name="T0" fmla="*/ 0 w 179"/>
                <a:gd name="T1" fmla="*/ 0 h 32"/>
                <a:gd name="T2" fmla="*/ 0 w 179"/>
                <a:gd name="T3" fmla="*/ 32 h 32"/>
                <a:gd name="T4" fmla="*/ 179 w 179"/>
                <a:gd name="T5" fmla="*/ 32 h 32"/>
                <a:gd name="T6" fmla="*/ 179 w 179"/>
                <a:gd name="T7" fmla="*/ 0 h 32"/>
                <a:gd name="T8" fmla="*/ 0 w 179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32">
                  <a:moveTo>
                    <a:pt x="0" y="0"/>
                  </a:moveTo>
                  <a:lnTo>
                    <a:pt x="0" y="32"/>
                  </a:lnTo>
                  <a:lnTo>
                    <a:pt x="179" y="32"/>
                  </a:lnTo>
                  <a:lnTo>
                    <a:pt x="179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CC99FF"/>
                </a:gs>
                <a:gs pos="50000">
                  <a:srgbClr val="CC99FF">
                    <a:gamma/>
                    <a:tint val="0"/>
                    <a:invGamma/>
                  </a:srgbClr>
                </a:gs>
                <a:gs pos="100000">
                  <a:srgbClr val="CC99FF"/>
                </a:gs>
              </a:gsLst>
              <a:lin ang="5400000" scaled="1"/>
            </a:gradFill>
            <a:ln w="9525" cap="flat" cmpd="sng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" name="Freeform 44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9E2C1B66-2DA4-45BD-A3DA-FB3F2B5EB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1906"/>
              <a:ext cx="50" cy="29"/>
            </a:xfrm>
            <a:custGeom>
              <a:avLst/>
              <a:gdLst>
                <a:gd name="T0" fmla="*/ 5 w 32"/>
                <a:gd name="T1" fmla="*/ 17 h 17"/>
                <a:gd name="T2" fmla="*/ 0 w 32"/>
                <a:gd name="T3" fmla="*/ 6 h 17"/>
                <a:gd name="T4" fmla="*/ 0 w 32"/>
                <a:gd name="T5" fmla="*/ 0 h 17"/>
                <a:gd name="T6" fmla="*/ 32 w 32"/>
                <a:gd name="T7" fmla="*/ 0 h 17"/>
                <a:gd name="T8" fmla="*/ 32 w 32"/>
                <a:gd name="T9" fmla="*/ 6 h 17"/>
                <a:gd name="T10" fmla="*/ 28 w 32"/>
                <a:gd name="T11" fmla="*/ 17 h 17"/>
                <a:gd name="T12" fmla="*/ 5 w 32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7">
                  <a:moveTo>
                    <a:pt x="5" y="17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6"/>
                  </a:lnTo>
                  <a:lnTo>
                    <a:pt x="28" y="17"/>
                  </a:lnTo>
                  <a:lnTo>
                    <a:pt x="5" y="17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" name="Rectangle 45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A64D3E3B-73F4-4E43-92A8-A2B487577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831"/>
              <a:ext cx="23" cy="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" name="Rectangle 46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5D3DC911-AB5D-4756-9760-5D3829B36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" y="2198"/>
              <a:ext cx="190" cy="69"/>
            </a:xfrm>
            <a:prstGeom prst="rect">
              <a:avLst/>
            </a:prstGeom>
            <a:gradFill rotWithShape="0">
              <a:gsLst>
                <a:gs pos="0">
                  <a:srgbClr val="CC99FF"/>
                </a:gs>
                <a:gs pos="50000">
                  <a:srgbClr val="CC99FF">
                    <a:gamma/>
                    <a:tint val="0"/>
                    <a:invGamma/>
                  </a:srgbClr>
                </a:gs>
                <a:gs pos="100000">
                  <a:srgbClr val="CC99FF"/>
                </a:gs>
              </a:gsLst>
              <a:lin ang="0" scaled="1"/>
            </a:gra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" name="Freeform 47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A926BD2F-B870-4E52-A950-652CC0154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" y="2173"/>
              <a:ext cx="111" cy="94"/>
            </a:xfrm>
            <a:custGeom>
              <a:avLst/>
              <a:gdLst>
                <a:gd name="T0" fmla="*/ 0 w 73"/>
                <a:gd name="T1" fmla="*/ 0 h 51"/>
                <a:gd name="T2" fmla="*/ 73 w 73"/>
                <a:gd name="T3" fmla="*/ 0 h 51"/>
                <a:gd name="T4" fmla="*/ 73 w 73"/>
                <a:gd name="T5" fmla="*/ 51 h 51"/>
                <a:gd name="T6" fmla="*/ 0 w 73"/>
                <a:gd name="T7" fmla="*/ 51 h 51"/>
                <a:gd name="T8" fmla="*/ 0 w 73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1">
                  <a:moveTo>
                    <a:pt x="0" y="0"/>
                  </a:moveTo>
                  <a:lnTo>
                    <a:pt x="73" y="0"/>
                  </a:lnTo>
                  <a:lnTo>
                    <a:pt x="73" y="51"/>
                  </a:lnTo>
                  <a:lnTo>
                    <a:pt x="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Freeform 48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F5B3B2D6-820D-4A95-A7F4-C6D8046AF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" y="2173"/>
              <a:ext cx="112" cy="94"/>
            </a:xfrm>
            <a:custGeom>
              <a:avLst/>
              <a:gdLst>
                <a:gd name="T0" fmla="*/ 0 w 73"/>
                <a:gd name="T1" fmla="*/ 0 h 51"/>
                <a:gd name="T2" fmla="*/ 73 w 73"/>
                <a:gd name="T3" fmla="*/ 0 h 51"/>
                <a:gd name="T4" fmla="*/ 73 w 73"/>
                <a:gd name="T5" fmla="*/ 51 h 51"/>
                <a:gd name="T6" fmla="*/ 0 w 73"/>
                <a:gd name="T7" fmla="*/ 51 h 51"/>
                <a:gd name="T8" fmla="*/ 0 w 73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1">
                  <a:moveTo>
                    <a:pt x="0" y="0"/>
                  </a:moveTo>
                  <a:lnTo>
                    <a:pt x="73" y="0"/>
                  </a:lnTo>
                  <a:lnTo>
                    <a:pt x="73" y="51"/>
                  </a:lnTo>
                  <a:lnTo>
                    <a:pt x="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" name="AutoShape 49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0904DB33-A19D-4CE3-84B0-07D321762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" y="1955"/>
              <a:ext cx="196" cy="4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7" name="Freeform 50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AFE7EAEE-75B9-45E2-90D8-BD63735ED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3" y="1896"/>
              <a:ext cx="123" cy="59"/>
            </a:xfrm>
            <a:custGeom>
              <a:avLst/>
              <a:gdLst>
                <a:gd name="T0" fmla="*/ 0 w 81"/>
                <a:gd name="T1" fmla="*/ 32 h 32"/>
                <a:gd name="T2" fmla="*/ 3 w 81"/>
                <a:gd name="T3" fmla="*/ 24 h 32"/>
                <a:gd name="T4" fmla="*/ 8 w 81"/>
                <a:gd name="T5" fmla="*/ 24 h 32"/>
                <a:gd name="T6" fmla="*/ 8 w 81"/>
                <a:gd name="T7" fmla="*/ 18 h 32"/>
                <a:gd name="T8" fmla="*/ 3 w 81"/>
                <a:gd name="T9" fmla="*/ 18 h 32"/>
                <a:gd name="T10" fmla="*/ 3 w 81"/>
                <a:gd name="T11" fmla="*/ 12 h 32"/>
                <a:gd name="T12" fmla="*/ 8 w 81"/>
                <a:gd name="T13" fmla="*/ 12 h 32"/>
                <a:gd name="T14" fmla="*/ 8 w 81"/>
                <a:gd name="T15" fmla="*/ 6 h 32"/>
                <a:gd name="T16" fmla="*/ 3 w 81"/>
                <a:gd name="T17" fmla="*/ 6 h 32"/>
                <a:gd name="T18" fmla="*/ 3 w 81"/>
                <a:gd name="T19" fmla="*/ 0 h 32"/>
                <a:gd name="T20" fmla="*/ 79 w 81"/>
                <a:gd name="T21" fmla="*/ 0 h 32"/>
                <a:gd name="T22" fmla="*/ 79 w 81"/>
                <a:gd name="T23" fmla="*/ 3 h 32"/>
                <a:gd name="T24" fmla="*/ 75 w 81"/>
                <a:gd name="T25" fmla="*/ 3 h 32"/>
                <a:gd name="T26" fmla="*/ 75 w 81"/>
                <a:gd name="T27" fmla="*/ 9 h 32"/>
                <a:gd name="T28" fmla="*/ 79 w 81"/>
                <a:gd name="T29" fmla="*/ 9 h 32"/>
                <a:gd name="T30" fmla="*/ 79 w 81"/>
                <a:gd name="T31" fmla="*/ 15 h 32"/>
                <a:gd name="T32" fmla="*/ 75 w 81"/>
                <a:gd name="T33" fmla="*/ 15 h 32"/>
                <a:gd name="T34" fmla="*/ 75 w 81"/>
                <a:gd name="T35" fmla="*/ 22 h 32"/>
                <a:gd name="T36" fmla="*/ 80 w 81"/>
                <a:gd name="T37" fmla="*/ 22 h 32"/>
                <a:gd name="T38" fmla="*/ 79 w 81"/>
                <a:gd name="T39" fmla="*/ 26 h 32"/>
                <a:gd name="T40" fmla="*/ 81 w 81"/>
                <a:gd name="T41" fmla="*/ 32 h 32"/>
                <a:gd name="T42" fmla="*/ 0 w 81"/>
                <a:gd name="T4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" h="32">
                  <a:moveTo>
                    <a:pt x="0" y="32"/>
                  </a:moveTo>
                  <a:lnTo>
                    <a:pt x="3" y="24"/>
                  </a:lnTo>
                  <a:lnTo>
                    <a:pt x="8" y="24"/>
                  </a:lnTo>
                  <a:lnTo>
                    <a:pt x="8" y="18"/>
                  </a:lnTo>
                  <a:lnTo>
                    <a:pt x="3" y="18"/>
                  </a:lnTo>
                  <a:lnTo>
                    <a:pt x="3" y="12"/>
                  </a:lnTo>
                  <a:lnTo>
                    <a:pt x="8" y="12"/>
                  </a:lnTo>
                  <a:lnTo>
                    <a:pt x="8" y="6"/>
                  </a:lnTo>
                  <a:lnTo>
                    <a:pt x="3" y="6"/>
                  </a:lnTo>
                  <a:lnTo>
                    <a:pt x="3" y="0"/>
                  </a:lnTo>
                  <a:lnTo>
                    <a:pt x="79" y="0"/>
                  </a:lnTo>
                  <a:lnTo>
                    <a:pt x="79" y="3"/>
                  </a:lnTo>
                  <a:lnTo>
                    <a:pt x="75" y="3"/>
                  </a:lnTo>
                  <a:lnTo>
                    <a:pt x="75" y="9"/>
                  </a:lnTo>
                  <a:lnTo>
                    <a:pt x="79" y="9"/>
                  </a:lnTo>
                  <a:lnTo>
                    <a:pt x="79" y="15"/>
                  </a:lnTo>
                  <a:lnTo>
                    <a:pt x="75" y="15"/>
                  </a:lnTo>
                  <a:lnTo>
                    <a:pt x="75" y="22"/>
                  </a:lnTo>
                  <a:lnTo>
                    <a:pt x="80" y="22"/>
                  </a:lnTo>
                  <a:lnTo>
                    <a:pt x="79" y="26"/>
                  </a:lnTo>
                  <a:lnTo>
                    <a:pt x="81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8" name="Line 51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111E1A8B-B14D-475C-881E-B92900F87D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9" y="1901"/>
              <a:ext cx="106" cy="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" name="Line 52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ABDAEECB-D93D-4686-88D7-C10D3A5A4F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5" y="1911"/>
              <a:ext cx="100" cy="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" name="Line 53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32D2545E-BA35-456D-8B8A-F4AF4D1EDA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9" y="1926"/>
              <a:ext cx="106" cy="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" name="Line 54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DCC36C1F-A859-4D1A-ABDB-9384F8922F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5" y="1935"/>
              <a:ext cx="100" cy="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2" name="Line 55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A6065361-5F66-4287-B08C-0289AB5610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09" y="1940"/>
              <a:ext cx="112" cy="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3" name="Rectangle 56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BDAB0EA4-988B-4971-84AE-5E93F9055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5" y="1955"/>
              <a:ext cx="6" cy="40"/>
            </a:xfrm>
            <a:prstGeom prst="rect">
              <a:avLst/>
            </a:prstGeom>
            <a:gradFill rotWithShape="0">
              <a:gsLst>
                <a:gs pos="0">
                  <a:srgbClr val="C0C0C0"/>
                </a:gs>
                <a:gs pos="5000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4" name="Rectangle 57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E6751C8B-086F-4C76-B9EE-6690DA61D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1955"/>
              <a:ext cx="11" cy="40"/>
            </a:xfrm>
            <a:prstGeom prst="rect">
              <a:avLst/>
            </a:prstGeom>
            <a:gradFill rotWithShape="0">
              <a:gsLst>
                <a:gs pos="0">
                  <a:srgbClr val="C0C0C0"/>
                </a:gs>
                <a:gs pos="5000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5" name="Rectangle 58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CD09F290-6C4D-4447-A64B-1AB69A497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2" y="1955"/>
              <a:ext cx="11" cy="40"/>
            </a:xfrm>
            <a:prstGeom prst="rect">
              <a:avLst/>
            </a:prstGeom>
            <a:gradFill rotWithShape="0">
              <a:gsLst>
                <a:gs pos="0">
                  <a:srgbClr val="C0C0C0"/>
                </a:gs>
                <a:gs pos="5000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" name="Rectangle 59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B946D792-D386-40F7-92F8-1E05E9414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955"/>
              <a:ext cx="11" cy="40"/>
            </a:xfrm>
            <a:prstGeom prst="rect">
              <a:avLst/>
            </a:prstGeom>
            <a:gradFill rotWithShape="0">
              <a:gsLst>
                <a:gs pos="0">
                  <a:srgbClr val="C0C0C0"/>
                </a:gs>
                <a:gs pos="5000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" name="Rectangle 60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9289305E-9A65-421D-B20C-1B7A19E77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7" y="1955"/>
              <a:ext cx="11" cy="40"/>
            </a:xfrm>
            <a:prstGeom prst="rect">
              <a:avLst/>
            </a:prstGeom>
            <a:gradFill rotWithShape="0">
              <a:gsLst>
                <a:gs pos="0">
                  <a:srgbClr val="C0C0C0"/>
                </a:gs>
                <a:gs pos="5000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" name="Rectangle 61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C8707F22-9736-4F25-B402-734D3E38C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1955"/>
              <a:ext cx="11" cy="40"/>
            </a:xfrm>
            <a:prstGeom prst="rect">
              <a:avLst/>
            </a:prstGeom>
            <a:gradFill rotWithShape="0">
              <a:gsLst>
                <a:gs pos="0">
                  <a:srgbClr val="C0C0C0"/>
                </a:gs>
                <a:gs pos="5000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" name="Rectangle 62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2DFA798B-0B96-4B68-8DD5-2D91BAAEB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2" y="1955"/>
              <a:ext cx="17" cy="40"/>
            </a:xfrm>
            <a:prstGeom prst="rect">
              <a:avLst/>
            </a:prstGeom>
            <a:gradFill rotWithShape="0">
              <a:gsLst>
                <a:gs pos="0">
                  <a:srgbClr val="C0C0C0"/>
                </a:gs>
                <a:gs pos="5000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" name="Rectangle 63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0E6CDEDC-815F-450A-9E9F-1B56AE580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" y="1955"/>
              <a:ext cx="11" cy="40"/>
            </a:xfrm>
            <a:prstGeom prst="rect">
              <a:avLst/>
            </a:prstGeom>
            <a:gradFill rotWithShape="0">
              <a:gsLst>
                <a:gs pos="0">
                  <a:srgbClr val="C0C0C0"/>
                </a:gs>
                <a:gs pos="5000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" name="Rectangle 64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E1F775A5-5AB8-446F-851E-94788CEE2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4" y="1955"/>
              <a:ext cx="6" cy="40"/>
            </a:xfrm>
            <a:prstGeom prst="rect">
              <a:avLst/>
            </a:prstGeom>
            <a:gradFill rotWithShape="0">
              <a:gsLst>
                <a:gs pos="0">
                  <a:srgbClr val="C0C0C0"/>
                </a:gs>
                <a:gs pos="5000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2" name="AutoShape 65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C963516-1B4D-477F-BD4A-5D6C88CC3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" y="1822"/>
              <a:ext cx="112" cy="69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3" name="Freeform 66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E8F4C077-33F1-4D77-A3EF-F30E4EC21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9" y="1836"/>
              <a:ext cx="106" cy="15"/>
            </a:xfrm>
            <a:custGeom>
              <a:avLst/>
              <a:gdLst>
                <a:gd name="T0" fmla="*/ 71 w 71"/>
                <a:gd name="T1" fmla="*/ 0 h 9"/>
                <a:gd name="T2" fmla="*/ 54 w 71"/>
                <a:gd name="T3" fmla="*/ 3 h 9"/>
                <a:gd name="T4" fmla="*/ 38 w 71"/>
                <a:gd name="T5" fmla="*/ 6 h 9"/>
                <a:gd name="T6" fmla="*/ 20 w 71"/>
                <a:gd name="T7" fmla="*/ 8 h 9"/>
                <a:gd name="T8" fmla="*/ 0 w 71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9">
                  <a:moveTo>
                    <a:pt x="71" y="0"/>
                  </a:moveTo>
                  <a:cubicBezTo>
                    <a:pt x="68" y="0"/>
                    <a:pt x="59" y="2"/>
                    <a:pt x="54" y="3"/>
                  </a:cubicBezTo>
                  <a:cubicBezTo>
                    <a:pt x="49" y="4"/>
                    <a:pt x="44" y="5"/>
                    <a:pt x="38" y="6"/>
                  </a:cubicBezTo>
                  <a:cubicBezTo>
                    <a:pt x="32" y="7"/>
                    <a:pt x="26" y="8"/>
                    <a:pt x="20" y="8"/>
                  </a:cubicBezTo>
                  <a:cubicBezTo>
                    <a:pt x="14" y="8"/>
                    <a:pt x="4" y="9"/>
                    <a:pt x="0" y="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4" name="Freeform 67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776D98BE-22C1-418E-83C5-E694772E2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9" y="1851"/>
              <a:ext cx="112" cy="15"/>
            </a:xfrm>
            <a:custGeom>
              <a:avLst/>
              <a:gdLst>
                <a:gd name="T0" fmla="*/ 71 w 71"/>
                <a:gd name="T1" fmla="*/ 0 h 9"/>
                <a:gd name="T2" fmla="*/ 54 w 71"/>
                <a:gd name="T3" fmla="*/ 3 h 9"/>
                <a:gd name="T4" fmla="*/ 38 w 71"/>
                <a:gd name="T5" fmla="*/ 6 h 9"/>
                <a:gd name="T6" fmla="*/ 20 w 71"/>
                <a:gd name="T7" fmla="*/ 8 h 9"/>
                <a:gd name="T8" fmla="*/ 0 w 71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9">
                  <a:moveTo>
                    <a:pt x="71" y="0"/>
                  </a:moveTo>
                  <a:cubicBezTo>
                    <a:pt x="68" y="0"/>
                    <a:pt x="59" y="2"/>
                    <a:pt x="54" y="3"/>
                  </a:cubicBezTo>
                  <a:cubicBezTo>
                    <a:pt x="49" y="4"/>
                    <a:pt x="44" y="5"/>
                    <a:pt x="38" y="6"/>
                  </a:cubicBezTo>
                  <a:cubicBezTo>
                    <a:pt x="32" y="7"/>
                    <a:pt x="26" y="8"/>
                    <a:pt x="20" y="8"/>
                  </a:cubicBezTo>
                  <a:cubicBezTo>
                    <a:pt x="14" y="8"/>
                    <a:pt x="4" y="9"/>
                    <a:pt x="0" y="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5" name="Freeform 68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97729404-E73D-4F73-AD92-D706376F7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" y="1866"/>
              <a:ext cx="106" cy="20"/>
            </a:xfrm>
            <a:custGeom>
              <a:avLst/>
              <a:gdLst>
                <a:gd name="T0" fmla="*/ 71 w 71"/>
                <a:gd name="T1" fmla="*/ 0 h 9"/>
                <a:gd name="T2" fmla="*/ 54 w 71"/>
                <a:gd name="T3" fmla="*/ 3 h 9"/>
                <a:gd name="T4" fmla="*/ 38 w 71"/>
                <a:gd name="T5" fmla="*/ 6 h 9"/>
                <a:gd name="T6" fmla="*/ 20 w 71"/>
                <a:gd name="T7" fmla="*/ 8 h 9"/>
                <a:gd name="T8" fmla="*/ 0 w 71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9">
                  <a:moveTo>
                    <a:pt x="71" y="0"/>
                  </a:moveTo>
                  <a:cubicBezTo>
                    <a:pt x="68" y="0"/>
                    <a:pt x="59" y="2"/>
                    <a:pt x="54" y="3"/>
                  </a:cubicBezTo>
                  <a:cubicBezTo>
                    <a:pt x="49" y="4"/>
                    <a:pt x="44" y="5"/>
                    <a:pt x="38" y="6"/>
                  </a:cubicBezTo>
                  <a:cubicBezTo>
                    <a:pt x="32" y="7"/>
                    <a:pt x="26" y="8"/>
                    <a:pt x="20" y="8"/>
                  </a:cubicBezTo>
                  <a:cubicBezTo>
                    <a:pt x="14" y="8"/>
                    <a:pt x="4" y="9"/>
                    <a:pt x="0" y="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6" name="Freeform 70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01B30422-7EEA-4C61-8391-978778BE1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5" y="2218"/>
              <a:ext cx="258" cy="109"/>
            </a:xfrm>
            <a:custGeom>
              <a:avLst/>
              <a:gdLst>
                <a:gd name="T0" fmla="*/ 0 w 177"/>
                <a:gd name="T1" fmla="*/ 0 h 108"/>
                <a:gd name="T2" fmla="*/ 0 w 177"/>
                <a:gd name="T3" fmla="*/ 52 h 108"/>
                <a:gd name="T4" fmla="*/ 177 w 177"/>
                <a:gd name="T5" fmla="*/ 108 h 108"/>
                <a:gd name="T6" fmla="*/ 177 w 177"/>
                <a:gd name="T7" fmla="*/ 30 h 108"/>
                <a:gd name="T8" fmla="*/ 101 w 177"/>
                <a:gd name="T9" fmla="*/ 8 h 108"/>
                <a:gd name="T10" fmla="*/ 100 w 177"/>
                <a:gd name="T11" fmla="*/ 0 h 108"/>
                <a:gd name="T12" fmla="*/ 0 w 177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" h="108">
                  <a:moveTo>
                    <a:pt x="0" y="0"/>
                  </a:moveTo>
                  <a:lnTo>
                    <a:pt x="0" y="52"/>
                  </a:lnTo>
                  <a:lnTo>
                    <a:pt x="177" y="108"/>
                  </a:lnTo>
                  <a:lnTo>
                    <a:pt x="177" y="30"/>
                  </a:lnTo>
                  <a:lnTo>
                    <a:pt x="101" y="8"/>
                  </a:lnTo>
                  <a:lnTo>
                    <a:pt x="1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7" name="Freeform 71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7811D33B-D69A-44C1-AF0A-F50A4B56B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" y="2044"/>
              <a:ext cx="67" cy="70"/>
            </a:xfrm>
            <a:custGeom>
              <a:avLst/>
              <a:gdLst>
                <a:gd name="T0" fmla="*/ 17 w 165"/>
                <a:gd name="T1" fmla="*/ 6 h 140"/>
                <a:gd name="T2" fmla="*/ 8 w 165"/>
                <a:gd name="T3" fmla="*/ 24 h 140"/>
                <a:gd name="T4" fmla="*/ 3 w 165"/>
                <a:gd name="T5" fmla="*/ 42 h 140"/>
                <a:gd name="T6" fmla="*/ 0 w 165"/>
                <a:gd name="T7" fmla="*/ 61 h 140"/>
                <a:gd name="T8" fmla="*/ 2 w 165"/>
                <a:gd name="T9" fmla="*/ 85 h 140"/>
                <a:gd name="T10" fmla="*/ 7 w 165"/>
                <a:gd name="T11" fmla="*/ 113 h 140"/>
                <a:gd name="T12" fmla="*/ 14 w 165"/>
                <a:gd name="T13" fmla="*/ 132 h 140"/>
                <a:gd name="T14" fmla="*/ 20 w 165"/>
                <a:gd name="T15" fmla="*/ 138 h 140"/>
                <a:gd name="T16" fmla="*/ 29 w 165"/>
                <a:gd name="T17" fmla="*/ 140 h 140"/>
                <a:gd name="T18" fmla="*/ 142 w 165"/>
                <a:gd name="T19" fmla="*/ 140 h 140"/>
                <a:gd name="T20" fmla="*/ 148 w 165"/>
                <a:gd name="T21" fmla="*/ 137 h 140"/>
                <a:gd name="T22" fmla="*/ 153 w 165"/>
                <a:gd name="T23" fmla="*/ 130 h 140"/>
                <a:gd name="T24" fmla="*/ 158 w 165"/>
                <a:gd name="T25" fmla="*/ 116 h 140"/>
                <a:gd name="T26" fmla="*/ 165 w 165"/>
                <a:gd name="T27" fmla="*/ 84 h 140"/>
                <a:gd name="T28" fmla="*/ 164 w 165"/>
                <a:gd name="T29" fmla="*/ 65 h 140"/>
                <a:gd name="T30" fmla="*/ 162 w 165"/>
                <a:gd name="T31" fmla="*/ 44 h 140"/>
                <a:gd name="T32" fmla="*/ 158 w 165"/>
                <a:gd name="T33" fmla="*/ 25 h 140"/>
                <a:gd name="T34" fmla="*/ 150 w 165"/>
                <a:gd name="T35" fmla="*/ 5 h 140"/>
                <a:gd name="T36" fmla="*/ 140 w 165"/>
                <a:gd name="T37" fmla="*/ 0 h 140"/>
                <a:gd name="T38" fmla="*/ 26 w 165"/>
                <a:gd name="T39" fmla="*/ 0 h 140"/>
                <a:gd name="T40" fmla="*/ 17 w 165"/>
                <a:gd name="T41" fmla="*/ 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5" h="140">
                  <a:moveTo>
                    <a:pt x="17" y="6"/>
                  </a:moveTo>
                  <a:lnTo>
                    <a:pt x="8" y="24"/>
                  </a:lnTo>
                  <a:lnTo>
                    <a:pt x="3" y="42"/>
                  </a:lnTo>
                  <a:lnTo>
                    <a:pt x="0" y="61"/>
                  </a:lnTo>
                  <a:lnTo>
                    <a:pt x="2" y="85"/>
                  </a:lnTo>
                  <a:lnTo>
                    <a:pt x="7" y="113"/>
                  </a:lnTo>
                  <a:lnTo>
                    <a:pt x="14" y="132"/>
                  </a:lnTo>
                  <a:lnTo>
                    <a:pt x="20" y="138"/>
                  </a:lnTo>
                  <a:lnTo>
                    <a:pt x="29" y="140"/>
                  </a:lnTo>
                  <a:lnTo>
                    <a:pt x="142" y="140"/>
                  </a:lnTo>
                  <a:lnTo>
                    <a:pt x="148" y="137"/>
                  </a:lnTo>
                  <a:lnTo>
                    <a:pt x="153" y="130"/>
                  </a:lnTo>
                  <a:lnTo>
                    <a:pt x="158" y="116"/>
                  </a:lnTo>
                  <a:lnTo>
                    <a:pt x="165" y="84"/>
                  </a:lnTo>
                  <a:lnTo>
                    <a:pt x="164" y="65"/>
                  </a:lnTo>
                  <a:lnTo>
                    <a:pt x="162" y="44"/>
                  </a:lnTo>
                  <a:lnTo>
                    <a:pt x="158" y="25"/>
                  </a:lnTo>
                  <a:lnTo>
                    <a:pt x="150" y="5"/>
                  </a:lnTo>
                  <a:lnTo>
                    <a:pt x="140" y="0"/>
                  </a:lnTo>
                  <a:lnTo>
                    <a:pt x="26" y="0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8" name="Rectangle 72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9F454489-8829-4EB1-B28C-8515DF417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" y="1886"/>
              <a:ext cx="151" cy="35"/>
            </a:xfrm>
            <a:prstGeom prst="rect">
              <a:avLst/>
            </a:prstGeom>
            <a:gradFill rotWithShape="0">
              <a:gsLst>
                <a:gs pos="0">
                  <a:srgbClr val="969696"/>
                </a:gs>
                <a:gs pos="50000">
                  <a:srgbClr val="969696">
                    <a:gamma/>
                    <a:tint val="0"/>
                    <a:invGamma/>
                  </a:srgbClr>
                </a:gs>
                <a:gs pos="100000">
                  <a:srgbClr val="969696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9" name="Freeform 73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DB59EEB1-D14C-40D4-B51D-6B5270EE0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6" y="2139"/>
              <a:ext cx="213" cy="24"/>
            </a:xfrm>
            <a:custGeom>
              <a:avLst/>
              <a:gdLst>
                <a:gd name="T0" fmla="*/ 0 w 139"/>
                <a:gd name="T1" fmla="*/ 14 h 14"/>
                <a:gd name="T2" fmla="*/ 0 w 139"/>
                <a:gd name="T3" fmla="*/ 4 h 14"/>
                <a:gd name="T4" fmla="*/ 13 w 139"/>
                <a:gd name="T5" fmla="*/ 4 h 14"/>
                <a:gd name="T6" fmla="*/ 22 w 139"/>
                <a:gd name="T7" fmla="*/ 0 h 14"/>
                <a:gd name="T8" fmla="*/ 113 w 139"/>
                <a:gd name="T9" fmla="*/ 0 h 14"/>
                <a:gd name="T10" fmla="*/ 125 w 139"/>
                <a:gd name="T11" fmla="*/ 6 h 14"/>
                <a:gd name="T12" fmla="*/ 139 w 139"/>
                <a:gd name="T13" fmla="*/ 6 h 14"/>
                <a:gd name="T14" fmla="*/ 139 w 139"/>
                <a:gd name="T15" fmla="*/ 14 h 14"/>
                <a:gd name="T16" fmla="*/ 0 w 139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4">
                  <a:moveTo>
                    <a:pt x="0" y="14"/>
                  </a:moveTo>
                  <a:lnTo>
                    <a:pt x="0" y="4"/>
                  </a:lnTo>
                  <a:lnTo>
                    <a:pt x="13" y="4"/>
                  </a:lnTo>
                  <a:lnTo>
                    <a:pt x="22" y="0"/>
                  </a:lnTo>
                  <a:lnTo>
                    <a:pt x="113" y="0"/>
                  </a:lnTo>
                  <a:lnTo>
                    <a:pt x="125" y="6"/>
                  </a:lnTo>
                  <a:lnTo>
                    <a:pt x="139" y="6"/>
                  </a:lnTo>
                  <a:lnTo>
                    <a:pt x="139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0" name="Rectangle 74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5BA58191-E9CF-4F57-A4C6-5853A4244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" y="2163"/>
              <a:ext cx="246" cy="5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1" name="Rectangle 75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E01A0801-B7ED-43FB-B1B3-449D1A292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" y="2139"/>
              <a:ext cx="117" cy="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2" name="Freeform 76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F757AA35-3BB2-4683-87D4-DBB4B6D0C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0" y="2040"/>
              <a:ext cx="112" cy="79"/>
            </a:xfrm>
            <a:custGeom>
              <a:avLst/>
              <a:gdLst>
                <a:gd name="T0" fmla="*/ 34 w 232"/>
                <a:gd name="T1" fmla="*/ 95 h 121"/>
                <a:gd name="T2" fmla="*/ 32 w 232"/>
                <a:gd name="T3" fmla="*/ 94 h 121"/>
                <a:gd name="T4" fmla="*/ 32 w 232"/>
                <a:gd name="T5" fmla="*/ 54 h 121"/>
                <a:gd name="T6" fmla="*/ 30 w 232"/>
                <a:gd name="T7" fmla="*/ 48 h 121"/>
                <a:gd name="T8" fmla="*/ 23 w 232"/>
                <a:gd name="T9" fmla="*/ 42 h 121"/>
                <a:gd name="T10" fmla="*/ 23 w 232"/>
                <a:gd name="T11" fmla="*/ 24 h 121"/>
                <a:gd name="T12" fmla="*/ 0 w 232"/>
                <a:gd name="T13" fmla="*/ 24 h 121"/>
                <a:gd name="T14" fmla="*/ 0 w 232"/>
                <a:gd name="T15" fmla="*/ 20 h 121"/>
                <a:gd name="T16" fmla="*/ 21 w 232"/>
                <a:gd name="T17" fmla="*/ 20 h 121"/>
                <a:gd name="T18" fmla="*/ 22 w 232"/>
                <a:gd name="T19" fmla="*/ 16 h 121"/>
                <a:gd name="T20" fmla="*/ 49 w 232"/>
                <a:gd name="T21" fmla="*/ 16 h 121"/>
                <a:gd name="T22" fmla="*/ 49 w 232"/>
                <a:gd name="T23" fmla="*/ 4 h 121"/>
                <a:gd name="T24" fmla="*/ 51 w 232"/>
                <a:gd name="T25" fmla="*/ 0 h 121"/>
                <a:gd name="T26" fmla="*/ 64 w 232"/>
                <a:gd name="T27" fmla="*/ 0 h 121"/>
                <a:gd name="T28" fmla="*/ 68 w 232"/>
                <a:gd name="T29" fmla="*/ 3 h 121"/>
                <a:gd name="T30" fmla="*/ 68 w 232"/>
                <a:gd name="T31" fmla="*/ 7 h 121"/>
                <a:gd name="T32" fmla="*/ 68 w 232"/>
                <a:gd name="T33" fmla="*/ 16 h 121"/>
                <a:gd name="T34" fmla="*/ 83 w 232"/>
                <a:gd name="T35" fmla="*/ 16 h 121"/>
                <a:gd name="T36" fmla="*/ 86 w 232"/>
                <a:gd name="T37" fmla="*/ 20 h 121"/>
                <a:gd name="T38" fmla="*/ 87 w 232"/>
                <a:gd name="T39" fmla="*/ 21 h 121"/>
                <a:gd name="T40" fmla="*/ 147 w 232"/>
                <a:gd name="T41" fmla="*/ 21 h 121"/>
                <a:gd name="T42" fmla="*/ 150 w 232"/>
                <a:gd name="T43" fmla="*/ 16 h 121"/>
                <a:gd name="T44" fmla="*/ 169 w 232"/>
                <a:gd name="T45" fmla="*/ 16 h 121"/>
                <a:gd name="T46" fmla="*/ 169 w 232"/>
                <a:gd name="T47" fmla="*/ 3 h 121"/>
                <a:gd name="T48" fmla="*/ 171 w 232"/>
                <a:gd name="T49" fmla="*/ 0 h 121"/>
                <a:gd name="T50" fmla="*/ 183 w 232"/>
                <a:gd name="T51" fmla="*/ 0 h 121"/>
                <a:gd name="T52" fmla="*/ 186 w 232"/>
                <a:gd name="T53" fmla="*/ 2 h 121"/>
                <a:gd name="T54" fmla="*/ 186 w 232"/>
                <a:gd name="T55" fmla="*/ 15 h 121"/>
                <a:gd name="T56" fmla="*/ 210 w 232"/>
                <a:gd name="T57" fmla="*/ 15 h 121"/>
                <a:gd name="T58" fmla="*/ 213 w 232"/>
                <a:gd name="T59" fmla="*/ 16 h 121"/>
                <a:gd name="T60" fmla="*/ 213 w 232"/>
                <a:gd name="T61" fmla="*/ 20 h 121"/>
                <a:gd name="T62" fmla="*/ 232 w 232"/>
                <a:gd name="T63" fmla="*/ 20 h 121"/>
                <a:gd name="T64" fmla="*/ 232 w 232"/>
                <a:gd name="T65" fmla="*/ 24 h 121"/>
                <a:gd name="T66" fmla="*/ 214 w 232"/>
                <a:gd name="T67" fmla="*/ 24 h 121"/>
                <a:gd name="T68" fmla="*/ 214 w 232"/>
                <a:gd name="T69" fmla="*/ 41 h 121"/>
                <a:gd name="T70" fmla="*/ 206 w 232"/>
                <a:gd name="T71" fmla="*/ 52 h 121"/>
                <a:gd name="T72" fmla="*/ 206 w 232"/>
                <a:gd name="T73" fmla="*/ 92 h 121"/>
                <a:gd name="T74" fmla="*/ 205 w 232"/>
                <a:gd name="T75" fmla="*/ 95 h 121"/>
                <a:gd name="T76" fmla="*/ 185 w 232"/>
                <a:gd name="T77" fmla="*/ 96 h 121"/>
                <a:gd name="T78" fmla="*/ 182 w 232"/>
                <a:gd name="T79" fmla="*/ 98 h 121"/>
                <a:gd name="T80" fmla="*/ 182 w 232"/>
                <a:gd name="T81" fmla="*/ 117 h 121"/>
                <a:gd name="T82" fmla="*/ 180 w 232"/>
                <a:gd name="T83" fmla="*/ 121 h 121"/>
                <a:gd name="T84" fmla="*/ 167 w 232"/>
                <a:gd name="T85" fmla="*/ 121 h 121"/>
                <a:gd name="T86" fmla="*/ 165 w 232"/>
                <a:gd name="T87" fmla="*/ 118 h 121"/>
                <a:gd name="T88" fmla="*/ 165 w 232"/>
                <a:gd name="T89" fmla="*/ 106 h 121"/>
                <a:gd name="T90" fmla="*/ 160 w 232"/>
                <a:gd name="T91" fmla="*/ 103 h 121"/>
                <a:gd name="T92" fmla="*/ 78 w 232"/>
                <a:gd name="T93" fmla="*/ 103 h 121"/>
                <a:gd name="T94" fmla="*/ 74 w 232"/>
                <a:gd name="T95" fmla="*/ 105 h 121"/>
                <a:gd name="T96" fmla="*/ 74 w 232"/>
                <a:gd name="T97" fmla="*/ 117 h 121"/>
                <a:gd name="T98" fmla="*/ 71 w 232"/>
                <a:gd name="T99" fmla="*/ 120 h 121"/>
                <a:gd name="T100" fmla="*/ 61 w 232"/>
                <a:gd name="T101" fmla="*/ 120 h 121"/>
                <a:gd name="T102" fmla="*/ 59 w 232"/>
                <a:gd name="T103" fmla="*/ 117 h 121"/>
                <a:gd name="T104" fmla="*/ 59 w 232"/>
                <a:gd name="T105" fmla="*/ 98 h 121"/>
                <a:gd name="T106" fmla="*/ 54 w 232"/>
                <a:gd name="T107" fmla="*/ 95 h 121"/>
                <a:gd name="T108" fmla="*/ 34 w 232"/>
                <a:gd name="T109" fmla="*/ 9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2" h="121">
                  <a:moveTo>
                    <a:pt x="34" y="95"/>
                  </a:moveTo>
                  <a:lnTo>
                    <a:pt x="32" y="94"/>
                  </a:lnTo>
                  <a:lnTo>
                    <a:pt x="32" y="54"/>
                  </a:lnTo>
                  <a:lnTo>
                    <a:pt x="30" y="48"/>
                  </a:lnTo>
                  <a:lnTo>
                    <a:pt x="23" y="42"/>
                  </a:lnTo>
                  <a:lnTo>
                    <a:pt x="23" y="24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21" y="20"/>
                  </a:lnTo>
                  <a:lnTo>
                    <a:pt x="22" y="16"/>
                  </a:lnTo>
                  <a:lnTo>
                    <a:pt x="49" y="16"/>
                  </a:lnTo>
                  <a:lnTo>
                    <a:pt x="49" y="4"/>
                  </a:lnTo>
                  <a:lnTo>
                    <a:pt x="51" y="0"/>
                  </a:lnTo>
                  <a:lnTo>
                    <a:pt x="64" y="0"/>
                  </a:lnTo>
                  <a:lnTo>
                    <a:pt x="68" y="3"/>
                  </a:lnTo>
                  <a:lnTo>
                    <a:pt x="68" y="7"/>
                  </a:lnTo>
                  <a:lnTo>
                    <a:pt x="68" y="16"/>
                  </a:lnTo>
                  <a:lnTo>
                    <a:pt x="83" y="16"/>
                  </a:lnTo>
                  <a:lnTo>
                    <a:pt x="86" y="20"/>
                  </a:lnTo>
                  <a:lnTo>
                    <a:pt x="87" y="21"/>
                  </a:lnTo>
                  <a:lnTo>
                    <a:pt x="147" y="21"/>
                  </a:lnTo>
                  <a:lnTo>
                    <a:pt x="150" y="16"/>
                  </a:lnTo>
                  <a:lnTo>
                    <a:pt x="169" y="16"/>
                  </a:lnTo>
                  <a:lnTo>
                    <a:pt x="169" y="3"/>
                  </a:lnTo>
                  <a:lnTo>
                    <a:pt x="171" y="0"/>
                  </a:lnTo>
                  <a:lnTo>
                    <a:pt x="183" y="0"/>
                  </a:lnTo>
                  <a:lnTo>
                    <a:pt x="186" y="2"/>
                  </a:lnTo>
                  <a:lnTo>
                    <a:pt x="186" y="15"/>
                  </a:lnTo>
                  <a:lnTo>
                    <a:pt x="210" y="15"/>
                  </a:lnTo>
                  <a:lnTo>
                    <a:pt x="213" y="16"/>
                  </a:lnTo>
                  <a:lnTo>
                    <a:pt x="213" y="20"/>
                  </a:lnTo>
                  <a:lnTo>
                    <a:pt x="232" y="20"/>
                  </a:lnTo>
                  <a:lnTo>
                    <a:pt x="232" y="24"/>
                  </a:lnTo>
                  <a:lnTo>
                    <a:pt x="214" y="24"/>
                  </a:lnTo>
                  <a:lnTo>
                    <a:pt x="214" y="41"/>
                  </a:lnTo>
                  <a:lnTo>
                    <a:pt x="206" y="52"/>
                  </a:lnTo>
                  <a:lnTo>
                    <a:pt x="206" y="92"/>
                  </a:lnTo>
                  <a:lnTo>
                    <a:pt x="205" y="95"/>
                  </a:lnTo>
                  <a:lnTo>
                    <a:pt x="185" y="96"/>
                  </a:lnTo>
                  <a:lnTo>
                    <a:pt x="182" y="98"/>
                  </a:lnTo>
                  <a:lnTo>
                    <a:pt x="182" y="117"/>
                  </a:lnTo>
                  <a:lnTo>
                    <a:pt x="180" y="121"/>
                  </a:lnTo>
                  <a:lnTo>
                    <a:pt x="167" y="121"/>
                  </a:lnTo>
                  <a:lnTo>
                    <a:pt x="165" y="118"/>
                  </a:lnTo>
                  <a:lnTo>
                    <a:pt x="165" y="106"/>
                  </a:lnTo>
                  <a:lnTo>
                    <a:pt x="160" y="103"/>
                  </a:lnTo>
                  <a:lnTo>
                    <a:pt x="78" y="103"/>
                  </a:lnTo>
                  <a:lnTo>
                    <a:pt x="74" y="105"/>
                  </a:lnTo>
                  <a:lnTo>
                    <a:pt x="74" y="117"/>
                  </a:lnTo>
                  <a:lnTo>
                    <a:pt x="71" y="120"/>
                  </a:lnTo>
                  <a:lnTo>
                    <a:pt x="61" y="120"/>
                  </a:lnTo>
                  <a:lnTo>
                    <a:pt x="59" y="117"/>
                  </a:lnTo>
                  <a:lnTo>
                    <a:pt x="59" y="98"/>
                  </a:lnTo>
                  <a:lnTo>
                    <a:pt x="54" y="95"/>
                  </a:lnTo>
                  <a:lnTo>
                    <a:pt x="34" y="95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3" name="Rectangle 77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0640BDE2-EF79-44A0-AAD2-48F627599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" y="2124"/>
              <a:ext cx="28" cy="1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4" name="Rectangle 78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350DF8BE-0D21-4DE8-9266-EFE583F52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8" y="2124"/>
              <a:ext cx="28" cy="1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5" name="Rectangle 79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A1B84A2A-3A96-408E-B94F-0393238A4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163"/>
              <a:ext cx="134" cy="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6" name="Freeform 80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3925DC03-ACE3-4A49-9036-0799E89C4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" y="2139"/>
              <a:ext cx="90" cy="99"/>
            </a:xfrm>
            <a:custGeom>
              <a:avLst/>
              <a:gdLst>
                <a:gd name="T0" fmla="*/ 6 w 78"/>
                <a:gd name="T1" fmla="*/ 45 h 57"/>
                <a:gd name="T2" fmla="*/ 5 w 78"/>
                <a:gd name="T3" fmla="*/ 44 h 57"/>
                <a:gd name="T4" fmla="*/ 5 w 78"/>
                <a:gd name="T5" fmla="*/ 25 h 57"/>
                <a:gd name="T6" fmla="*/ 4 w 78"/>
                <a:gd name="T7" fmla="*/ 23 h 57"/>
                <a:gd name="T8" fmla="*/ 1 w 78"/>
                <a:gd name="T9" fmla="*/ 20 h 57"/>
                <a:gd name="T10" fmla="*/ 1 w 78"/>
                <a:gd name="T11" fmla="*/ 11 h 57"/>
                <a:gd name="T12" fmla="*/ 0 w 78"/>
                <a:gd name="T13" fmla="*/ 9 h 57"/>
                <a:gd name="T14" fmla="*/ 1 w 78"/>
                <a:gd name="T15" fmla="*/ 8 h 57"/>
                <a:gd name="T16" fmla="*/ 12 w 78"/>
                <a:gd name="T17" fmla="*/ 8 h 57"/>
                <a:gd name="T18" fmla="*/ 12 w 78"/>
                <a:gd name="T19" fmla="*/ 2 h 57"/>
                <a:gd name="T20" fmla="*/ 12 w 78"/>
                <a:gd name="T21" fmla="*/ 0 h 57"/>
                <a:gd name="T22" fmla="*/ 18 w 78"/>
                <a:gd name="T23" fmla="*/ 0 h 57"/>
                <a:gd name="T24" fmla="*/ 19 w 78"/>
                <a:gd name="T25" fmla="*/ 1 h 57"/>
                <a:gd name="T26" fmla="*/ 19 w 78"/>
                <a:gd name="T27" fmla="*/ 3 h 57"/>
                <a:gd name="T28" fmla="*/ 19 w 78"/>
                <a:gd name="T29" fmla="*/ 8 h 57"/>
                <a:gd name="T30" fmla="*/ 25 w 78"/>
                <a:gd name="T31" fmla="*/ 8 h 57"/>
                <a:gd name="T32" fmla="*/ 26 w 78"/>
                <a:gd name="T33" fmla="*/ 9 h 57"/>
                <a:gd name="T34" fmla="*/ 27 w 78"/>
                <a:gd name="T35" fmla="*/ 10 h 57"/>
                <a:gd name="T36" fmla="*/ 51 w 78"/>
                <a:gd name="T37" fmla="*/ 10 h 57"/>
                <a:gd name="T38" fmla="*/ 52 w 78"/>
                <a:gd name="T39" fmla="*/ 8 h 57"/>
                <a:gd name="T40" fmla="*/ 60 w 78"/>
                <a:gd name="T41" fmla="*/ 8 h 57"/>
                <a:gd name="T42" fmla="*/ 60 w 78"/>
                <a:gd name="T43" fmla="*/ 1 h 57"/>
                <a:gd name="T44" fmla="*/ 61 w 78"/>
                <a:gd name="T45" fmla="*/ 0 h 57"/>
                <a:gd name="T46" fmla="*/ 65 w 78"/>
                <a:gd name="T47" fmla="*/ 0 h 57"/>
                <a:gd name="T48" fmla="*/ 67 w 78"/>
                <a:gd name="T49" fmla="*/ 1 h 57"/>
                <a:gd name="T50" fmla="*/ 67 w 78"/>
                <a:gd name="T51" fmla="*/ 7 h 57"/>
                <a:gd name="T52" fmla="*/ 76 w 78"/>
                <a:gd name="T53" fmla="*/ 7 h 57"/>
                <a:gd name="T54" fmla="*/ 77 w 78"/>
                <a:gd name="T55" fmla="*/ 8 h 57"/>
                <a:gd name="T56" fmla="*/ 77 w 78"/>
                <a:gd name="T57" fmla="*/ 9 h 57"/>
                <a:gd name="T58" fmla="*/ 78 w 78"/>
                <a:gd name="T59" fmla="*/ 11 h 57"/>
                <a:gd name="T60" fmla="*/ 78 w 78"/>
                <a:gd name="T61" fmla="*/ 19 h 57"/>
                <a:gd name="T62" fmla="*/ 75 w 78"/>
                <a:gd name="T63" fmla="*/ 24 h 57"/>
                <a:gd name="T64" fmla="*/ 75 w 78"/>
                <a:gd name="T65" fmla="*/ 43 h 57"/>
                <a:gd name="T66" fmla="*/ 74 w 78"/>
                <a:gd name="T67" fmla="*/ 45 h 57"/>
                <a:gd name="T68" fmla="*/ 66 w 78"/>
                <a:gd name="T69" fmla="*/ 45 h 57"/>
                <a:gd name="T70" fmla="*/ 65 w 78"/>
                <a:gd name="T71" fmla="*/ 46 h 57"/>
                <a:gd name="T72" fmla="*/ 65 w 78"/>
                <a:gd name="T73" fmla="*/ 55 h 57"/>
                <a:gd name="T74" fmla="*/ 64 w 78"/>
                <a:gd name="T75" fmla="*/ 57 h 57"/>
                <a:gd name="T76" fmla="*/ 59 w 78"/>
                <a:gd name="T77" fmla="*/ 57 h 57"/>
                <a:gd name="T78" fmla="*/ 58 w 78"/>
                <a:gd name="T79" fmla="*/ 56 h 57"/>
                <a:gd name="T80" fmla="*/ 58 w 78"/>
                <a:gd name="T81" fmla="*/ 50 h 57"/>
                <a:gd name="T82" fmla="*/ 56 w 78"/>
                <a:gd name="T83" fmla="*/ 49 h 57"/>
                <a:gd name="T84" fmla="*/ 23 w 78"/>
                <a:gd name="T85" fmla="*/ 49 h 57"/>
                <a:gd name="T86" fmla="*/ 22 w 78"/>
                <a:gd name="T87" fmla="*/ 49 h 57"/>
                <a:gd name="T88" fmla="*/ 22 w 78"/>
                <a:gd name="T89" fmla="*/ 55 h 57"/>
                <a:gd name="T90" fmla="*/ 20 w 78"/>
                <a:gd name="T91" fmla="*/ 57 h 57"/>
                <a:gd name="T92" fmla="*/ 16 w 78"/>
                <a:gd name="T93" fmla="*/ 57 h 57"/>
                <a:gd name="T94" fmla="*/ 16 w 78"/>
                <a:gd name="T95" fmla="*/ 55 h 57"/>
                <a:gd name="T96" fmla="*/ 16 w 78"/>
                <a:gd name="T97" fmla="*/ 46 h 57"/>
                <a:gd name="T98" fmla="*/ 14 w 78"/>
                <a:gd name="T99" fmla="*/ 45 h 57"/>
                <a:gd name="T100" fmla="*/ 6 w 78"/>
                <a:gd name="T101" fmla="*/ 4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8" h="57">
                  <a:moveTo>
                    <a:pt x="6" y="45"/>
                  </a:moveTo>
                  <a:lnTo>
                    <a:pt x="5" y="44"/>
                  </a:lnTo>
                  <a:lnTo>
                    <a:pt x="5" y="25"/>
                  </a:lnTo>
                  <a:lnTo>
                    <a:pt x="4" y="23"/>
                  </a:lnTo>
                  <a:lnTo>
                    <a:pt x="1" y="20"/>
                  </a:lnTo>
                  <a:lnTo>
                    <a:pt x="1" y="11"/>
                  </a:lnTo>
                  <a:lnTo>
                    <a:pt x="0" y="9"/>
                  </a:lnTo>
                  <a:lnTo>
                    <a:pt x="1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19" y="1"/>
                  </a:lnTo>
                  <a:lnTo>
                    <a:pt x="19" y="3"/>
                  </a:lnTo>
                  <a:lnTo>
                    <a:pt x="19" y="8"/>
                  </a:lnTo>
                  <a:lnTo>
                    <a:pt x="25" y="8"/>
                  </a:lnTo>
                  <a:lnTo>
                    <a:pt x="26" y="9"/>
                  </a:lnTo>
                  <a:lnTo>
                    <a:pt x="27" y="10"/>
                  </a:lnTo>
                  <a:lnTo>
                    <a:pt x="51" y="10"/>
                  </a:lnTo>
                  <a:lnTo>
                    <a:pt x="52" y="8"/>
                  </a:lnTo>
                  <a:lnTo>
                    <a:pt x="60" y="8"/>
                  </a:lnTo>
                  <a:lnTo>
                    <a:pt x="60" y="1"/>
                  </a:lnTo>
                  <a:lnTo>
                    <a:pt x="61" y="0"/>
                  </a:lnTo>
                  <a:lnTo>
                    <a:pt x="65" y="0"/>
                  </a:lnTo>
                  <a:lnTo>
                    <a:pt x="67" y="1"/>
                  </a:lnTo>
                  <a:lnTo>
                    <a:pt x="67" y="7"/>
                  </a:lnTo>
                  <a:lnTo>
                    <a:pt x="76" y="7"/>
                  </a:lnTo>
                  <a:lnTo>
                    <a:pt x="77" y="8"/>
                  </a:lnTo>
                  <a:lnTo>
                    <a:pt x="77" y="9"/>
                  </a:lnTo>
                  <a:lnTo>
                    <a:pt x="78" y="11"/>
                  </a:lnTo>
                  <a:lnTo>
                    <a:pt x="78" y="19"/>
                  </a:lnTo>
                  <a:lnTo>
                    <a:pt x="75" y="24"/>
                  </a:lnTo>
                  <a:lnTo>
                    <a:pt x="75" y="43"/>
                  </a:lnTo>
                  <a:lnTo>
                    <a:pt x="74" y="45"/>
                  </a:lnTo>
                  <a:lnTo>
                    <a:pt x="66" y="45"/>
                  </a:lnTo>
                  <a:lnTo>
                    <a:pt x="65" y="46"/>
                  </a:lnTo>
                  <a:lnTo>
                    <a:pt x="65" y="55"/>
                  </a:lnTo>
                  <a:lnTo>
                    <a:pt x="64" y="57"/>
                  </a:lnTo>
                  <a:lnTo>
                    <a:pt x="59" y="57"/>
                  </a:lnTo>
                  <a:lnTo>
                    <a:pt x="58" y="56"/>
                  </a:lnTo>
                  <a:lnTo>
                    <a:pt x="58" y="50"/>
                  </a:lnTo>
                  <a:lnTo>
                    <a:pt x="56" y="49"/>
                  </a:lnTo>
                  <a:lnTo>
                    <a:pt x="23" y="49"/>
                  </a:lnTo>
                  <a:lnTo>
                    <a:pt x="22" y="49"/>
                  </a:lnTo>
                  <a:lnTo>
                    <a:pt x="22" y="55"/>
                  </a:lnTo>
                  <a:lnTo>
                    <a:pt x="20" y="57"/>
                  </a:lnTo>
                  <a:lnTo>
                    <a:pt x="16" y="57"/>
                  </a:lnTo>
                  <a:lnTo>
                    <a:pt x="16" y="55"/>
                  </a:lnTo>
                  <a:lnTo>
                    <a:pt x="16" y="46"/>
                  </a:lnTo>
                  <a:lnTo>
                    <a:pt x="14" y="45"/>
                  </a:lnTo>
                  <a:lnTo>
                    <a:pt x="6" y="45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7" name="Freeform 81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4DF6697F-1672-4FD0-A458-941070583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7" y="1831"/>
              <a:ext cx="285" cy="119"/>
            </a:xfrm>
            <a:custGeom>
              <a:avLst/>
              <a:gdLst>
                <a:gd name="T0" fmla="*/ 0 w 135"/>
                <a:gd name="T1" fmla="*/ 0 h 61"/>
                <a:gd name="T2" fmla="*/ 0 w 135"/>
                <a:gd name="T3" fmla="*/ 13 h 61"/>
                <a:gd name="T4" fmla="*/ 20 w 135"/>
                <a:gd name="T5" fmla="*/ 13 h 61"/>
                <a:gd name="T6" fmla="*/ 20 w 135"/>
                <a:gd name="T7" fmla="*/ 60 h 61"/>
                <a:gd name="T8" fmla="*/ 112 w 135"/>
                <a:gd name="T9" fmla="*/ 61 h 61"/>
                <a:gd name="T10" fmla="*/ 112 w 135"/>
                <a:gd name="T11" fmla="*/ 12 h 61"/>
                <a:gd name="T12" fmla="*/ 135 w 135"/>
                <a:gd name="T13" fmla="*/ 12 h 61"/>
                <a:gd name="T14" fmla="*/ 135 w 135"/>
                <a:gd name="T15" fmla="*/ 0 h 61"/>
                <a:gd name="T16" fmla="*/ 0 w 135"/>
                <a:gd name="T1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61">
                  <a:moveTo>
                    <a:pt x="0" y="0"/>
                  </a:moveTo>
                  <a:lnTo>
                    <a:pt x="0" y="13"/>
                  </a:lnTo>
                  <a:lnTo>
                    <a:pt x="20" y="13"/>
                  </a:lnTo>
                  <a:lnTo>
                    <a:pt x="20" y="60"/>
                  </a:lnTo>
                  <a:lnTo>
                    <a:pt x="112" y="61"/>
                  </a:lnTo>
                  <a:lnTo>
                    <a:pt x="112" y="12"/>
                  </a:lnTo>
                  <a:lnTo>
                    <a:pt x="135" y="12"/>
                  </a:lnTo>
                  <a:lnTo>
                    <a:pt x="135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5000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8" name="Freeform 82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424CCE41-1ECC-4044-893C-2B4E312A9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7" y="1906"/>
              <a:ext cx="179" cy="79"/>
            </a:xfrm>
            <a:custGeom>
              <a:avLst/>
              <a:gdLst>
                <a:gd name="T0" fmla="*/ 0 w 83"/>
                <a:gd name="T1" fmla="*/ 0 h 40"/>
                <a:gd name="T2" fmla="*/ 0 w 83"/>
                <a:gd name="T3" fmla="*/ 12 h 40"/>
                <a:gd name="T4" fmla="*/ 8 w 83"/>
                <a:gd name="T5" fmla="*/ 12 h 40"/>
                <a:gd name="T6" fmla="*/ 8 w 83"/>
                <a:gd name="T7" fmla="*/ 40 h 40"/>
                <a:gd name="T8" fmla="*/ 74 w 83"/>
                <a:gd name="T9" fmla="*/ 40 h 40"/>
                <a:gd name="T10" fmla="*/ 74 w 83"/>
                <a:gd name="T11" fmla="*/ 12 h 40"/>
                <a:gd name="T12" fmla="*/ 83 w 83"/>
                <a:gd name="T13" fmla="*/ 12 h 40"/>
                <a:gd name="T14" fmla="*/ 83 w 83"/>
                <a:gd name="T15" fmla="*/ 0 h 40"/>
                <a:gd name="T16" fmla="*/ 0 w 83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40">
                  <a:moveTo>
                    <a:pt x="0" y="0"/>
                  </a:moveTo>
                  <a:lnTo>
                    <a:pt x="0" y="12"/>
                  </a:lnTo>
                  <a:lnTo>
                    <a:pt x="8" y="12"/>
                  </a:lnTo>
                  <a:lnTo>
                    <a:pt x="8" y="40"/>
                  </a:lnTo>
                  <a:lnTo>
                    <a:pt x="74" y="40"/>
                  </a:lnTo>
                  <a:lnTo>
                    <a:pt x="74" y="12"/>
                  </a:lnTo>
                  <a:lnTo>
                    <a:pt x="83" y="12"/>
                  </a:lnTo>
                  <a:lnTo>
                    <a:pt x="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9" name="Freeform 83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5FA8ED68-B0BB-4D29-B17C-B2FDA8089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0" y="1831"/>
              <a:ext cx="134" cy="154"/>
            </a:xfrm>
            <a:custGeom>
              <a:avLst/>
              <a:gdLst>
                <a:gd name="T0" fmla="*/ 0 w 90"/>
                <a:gd name="T1" fmla="*/ 0 h 83"/>
                <a:gd name="T2" fmla="*/ 0 w 90"/>
                <a:gd name="T3" fmla="*/ 14 h 83"/>
                <a:gd name="T4" fmla="*/ 8 w 90"/>
                <a:gd name="T5" fmla="*/ 14 h 83"/>
                <a:gd name="T6" fmla="*/ 8 w 90"/>
                <a:gd name="T7" fmla="*/ 83 h 83"/>
                <a:gd name="T8" fmla="*/ 81 w 90"/>
                <a:gd name="T9" fmla="*/ 83 h 83"/>
                <a:gd name="T10" fmla="*/ 81 w 90"/>
                <a:gd name="T11" fmla="*/ 13 h 83"/>
                <a:gd name="T12" fmla="*/ 90 w 90"/>
                <a:gd name="T13" fmla="*/ 13 h 83"/>
                <a:gd name="T14" fmla="*/ 90 w 90"/>
                <a:gd name="T15" fmla="*/ 0 h 83"/>
                <a:gd name="T16" fmla="*/ 0 w 90"/>
                <a:gd name="T1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83">
                  <a:moveTo>
                    <a:pt x="0" y="0"/>
                  </a:moveTo>
                  <a:lnTo>
                    <a:pt x="0" y="14"/>
                  </a:lnTo>
                  <a:lnTo>
                    <a:pt x="8" y="14"/>
                  </a:lnTo>
                  <a:lnTo>
                    <a:pt x="8" y="83"/>
                  </a:lnTo>
                  <a:lnTo>
                    <a:pt x="81" y="83"/>
                  </a:lnTo>
                  <a:lnTo>
                    <a:pt x="81" y="13"/>
                  </a:lnTo>
                  <a:lnTo>
                    <a:pt x="90" y="13"/>
                  </a:lnTo>
                  <a:lnTo>
                    <a:pt x="9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800080"/>
                </a:gs>
                <a:gs pos="50000">
                  <a:srgbClr val="800080">
                    <a:gamma/>
                    <a:tint val="0"/>
                    <a:invGamma/>
                  </a:srgbClr>
                </a:gs>
                <a:gs pos="100000">
                  <a:srgbClr val="800080"/>
                </a:gs>
              </a:gsLst>
              <a:lin ang="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0" name="AutoShape 84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CD2A3FC9-6E8F-4C2D-8AE8-167672C0A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" y="1831"/>
              <a:ext cx="17" cy="75"/>
            </a:xfrm>
            <a:prstGeom prst="can">
              <a:avLst>
                <a:gd name="adj" fmla="val 11029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1" name="AutoShape 85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62648CE3-9F21-4A5A-A481-7DD2D7145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4" y="1831"/>
              <a:ext cx="22" cy="75"/>
            </a:xfrm>
            <a:prstGeom prst="can">
              <a:avLst>
                <a:gd name="adj" fmla="val 8522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2" name="Rectangle 86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DA3054A8-5B42-49A2-A113-197F01BDC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" y="1955"/>
              <a:ext cx="96" cy="30"/>
            </a:xfrm>
            <a:prstGeom prst="rect">
              <a:avLst/>
            </a:prstGeom>
            <a:gradFill rotWithShape="0">
              <a:gsLst>
                <a:gs pos="0">
                  <a:srgbClr val="CC99FF"/>
                </a:gs>
                <a:gs pos="50000">
                  <a:srgbClr val="CC99FF">
                    <a:gamma/>
                    <a:tint val="0"/>
                    <a:invGamma/>
                  </a:srgbClr>
                </a:gs>
                <a:gs pos="100000">
                  <a:srgbClr val="CC99FF"/>
                </a:gs>
              </a:gsLst>
              <a:lin ang="0" scaled="1"/>
            </a:gra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3" name="Rectangle 87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02D0531F-5B37-4373-9A0B-2DD6A5CF5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" y="2267"/>
              <a:ext cx="51" cy="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4" name="Freeform 88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748F7247-87F7-4E9A-A9A0-D8D7D9CB5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3" y="2332"/>
              <a:ext cx="45" cy="49"/>
            </a:xfrm>
            <a:custGeom>
              <a:avLst/>
              <a:gdLst>
                <a:gd name="T0" fmla="*/ 0 w 34"/>
                <a:gd name="T1" fmla="*/ 0 h 76"/>
                <a:gd name="T2" fmla="*/ 9 w 34"/>
                <a:gd name="T3" fmla="*/ 9 h 76"/>
                <a:gd name="T4" fmla="*/ 9 w 34"/>
                <a:gd name="T5" fmla="*/ 75 h 76"/>
                <a:gd name="T6" fmla="*/ 25 w 34"/>
                <a:gd name="T7" fmla="*/ 76 h 76"/>
                <a:gd name="T8" fmla="*/ 25 w 34"/>
                <a:gd name="T9" fmla="*/ 9 h 76"/>
                <a:gd name="T10" fmla="*/ 34 w 34"/>
                <a:gd name="T11" fmla="*/ 0 h 76"/>
                <a:gd name="T12" fmla="*/ 0 w 34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76">
                  <a:moveTo>
                    <a:pt x="0" y="0"/>
                  </a:moveTo>
                  <a:lnTo>
                    <a:pt x="9" y="9"/>
                  </a:lnTo>
                  <a:lnTo>
                    <a:pt x="9" y="75"/>
                  </a:lnTo>
                  <a:lnTo>
                    <a:pt x="25" y="76"/>
                  </a:lnTo>
                  <a:lnTo>
                    <a:pt x="25" y="9"/>
                  </a:lnTo>
                  <a:lnTo>
                    <a:pt x="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5" name="Freeform 89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C318621F-DCBC-4A55-A0F3-4DB3B2B5C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9" y="2317"/>
              <a:ext cx="45" cy="69"/>
            </a:xfrm>
            <a:custGeom>
              <a:avLst/>
              <a:gdLst>
                <a:gd name="T0" fmla="*/ 0 w 29"/>
                <a:gd name="T1" fmla="*/ 0 h 60"/>
                <a:gd name="T2" fmla="*/ 0 w 29"/>
                <a:gd name="T3" fmla="*/ 8 h 60"/>
                <a:gd name="T4" fmla="*/ 8 w 29"/>
                <a:gd name="T5" fmla="*/ 16 h 60"/>
                <a:gd name="T6" fmla="*/ 8 w 29"/>
                <a:gd name="T7" fmla="*/ 60 h 60"/>
                <a:gd name="T8" fmla="*/ 20 w 29"/>
                <a:gd name="T9" fmla="*/ 60 h 60"/>
                <a:gd name="T10" fmla="*/ 20 w 29"/>
                <a:gd name="T11" fmla="*/ 16 h 60"/>
                <a:gd name="T12" fmla="*/ 29 w 29"/>
                <a:gd name="T13" fmla="*/ 7 h 60"/>
                <a:gd name="T14" fmla="*/ 29 w 29"/>
                <a:gd name="T15" fmla="*/ 0 h 60"/>
                <a:gd name="T16" fmla="*/ 0 w 29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60">
                  <a:moveTo>
                    <a:pt x="0" y="0"/>
                  </a:moveTo>
                  <a:lnTo>
                    <a:pt x="0" y="8"/>
                  </a:lnTo>
                  <a:lnTo>
                    <a:pt x="8" y="16"/>
                  </a:lnTo>
                  <a:lnTo>
                    <a:pt x="8" y="60"/>
                  </a:lnTo>
                  <a:lnTo>
                    <a:pt x="20" y="60"/>
                  </a:lnTo>
                  <a:lnTo>
                    <a:pt x="20" y="16"/>
                  </a:lnTo>
                  <a:lnTo>
                    <a:pt x="29" y="7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6" name="Rectangle 90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B227531B-9767-4B28-9D35-A4305AFB8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0" y="2168"/>
              <a:ext cx="11" cy="149"/>
            </a:xfrm>
            <a:prstGeom prst="rect">
              <a:avLst/>
            </a:prstGeom>
            <a:gradFill rotWithShape="0">
              <a:gsLst>
                <a:gs pos="0">
                  <a:srgbClr val="CC99FF"/>
                </a:gs>
                <a:gs pos="50000">
                  <a:srgbClr val="CC99FF">
                    <a:gamma/>
                    <a:tint val="0"/>
                    <a:invGamma/>
                  </a:srgbClr>
                </a:gs>
                <a:gs pos="100000">
                  <a:srgbClr val="CC99FF"/>
                </a:gs>
              </a:gsLst>
              <a:lin ang="0" scaled="1"/>
            </a:gra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7" name="Freeform 91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1F9AE2D8-B01C-42A4-B1CD-43C752231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3" y="1752"/>
              <a:ext cx="45" cy="75"/>
            </a:xfrm>
            <a:custGeom>
              <a:avLst/>
              <a:gdLst>
                <a:gd name="T0" fmla="*/ 0 w 30"/>
                <a:gd name="T1" fmla="*/ 0 h 40"/>
                <a:gd name="T2" fmla="*/ 0 w 30"/>
                <a:gd name="T3" fmla="*/ 11 h 40"/>
                <a:gd name="T4" fmla="*/ 6 w 30"/>
                <a:gd name="T5" fmla="*/ 11 h 40"/>
                <a:gd name="T6" fmla="*/ 6 w 30"/>
                <a:gd name="T7" fmla="*/ 40 h 40"/>
                <a:gd name="T8" fmla="*/ 23 w 30"/>
                <a:gd name="T9" fmla="*/ 40 h 40"/>
                <a:gd name="T10" fmla="*/ 23 w 30"/>
                <a:gd name="T11" fmla="*/ 11 h 40"/>
                <a:gd name="T12" fmla="*/ 30 w 30"/>
                <a:gd name="T13" fmla="*/ 11 h 40"/>
                <a:gd name="T14" fmla="*/ 30 w 30"/>
                <a:gd name="T15" fmla="*/ 0 h 40"/>
                <a:gd name="T16" fmla="*/ 0 w 30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40">
                  <a:moveTo>
                    <a:pt x="0" y="0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40"/>
                  </a:lnTo>
                  <a:lnTo>
                    <a:pt x="23" y="40"/>
                  </a:lnTo>
                  <a:lnTo>
                    <a:pt x="23" y="11"/>
                  </a:lnTo>
                  <a:lnTo>
                    <a:pt x="30" y="11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8" name="Rectangle 92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F106E7AD-529F-4BCC-AF4B-70625D3EC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" y="1623"/>
              <a:ext cx="45" cy="1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9" name="Oval 93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FE3317AF-6F9B-4133-80E9-275476923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" y="2084"/>
              <a:ext cx="17" cy="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0" name="Oval 94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3F1810A8-561F-46C7-8098-AEC5E2E8C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" y="2089"/>
              <a:ext cx="17" cy="1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1" name="AutoShape 95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198EB5D-5AAB-4865-8ADC-886795DA4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2099"/>
              <a:ext cx="17" cy="30"/>
            </a:xfrm>
            <a:prstGeom prst="can">
              <a:avLst>
                <a:gd name="adj" fmla="val 44118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2" name="AutoShape 96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14CDE382-A9A3-48ED-B38A-F0588901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" y="2129"/>
              <a:ext cx="73" cy="2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3" name="Rectangle 97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D039FAB5-2BE5-4D4F-BF66-D583891BC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5" y="2114"/>
              <a:ext cx="229" cy="30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50000">
                  <a:srgbClr val="008000">
                    <a:gamma/>
                    <a:tint val="0"/>
                    <a:invGamma/>
                  </a:srgbClr>
                </a:gs>
                <a:gs pos="100000">
                  <a:srgbClr val="0080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4" name="Freeform 98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1F5FD43-E3E5-4E63-9D13-F60E08CFF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7" y="2010"/>
              <a:ext cx="17" cy="49"/>
            </a:xfrm>
            <a:custGeom>
              <a:avLst/>
              <a:gdLst>
                <a:gd name="T0" fmla="*/ 0 w 1"/>
                <a:gd name="T1" fmla="*/ 0 h 121"/>
                <a:gd name="T2" fmla="*/ 0 w 1"/>
                <a:gd name="T3" fmla="*/ 92 h 121"/>
                <a:gd name="T4" fmla="*/ 0 w 1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21">
                  <a:moveTo>
                    <a:pt x="0" y="0"/>
                  </a:moveTo>
                  <a:cubicBezTo>
                    <a:pt x="0" y="15"/>
                    <a:pt x="0" y="72"/>
                    <a:pt x="0" y="92"/>
                  </a:cubicBezTo>
                  <a:cubicBezTo>
                    <a:pt x="0" y="112"/>
                    <a:pt x="0" y="115"/>
                    <a:pt x="0" y="121"/>
                  </a:cubicBezTo>
                </a:path>
              </a:pathLst>
            </a:custGeom>
            <a:noFill/>
            <a:ln w="38100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5" name="Freeform 99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1E3E4127-30AC-4CE7-A24A-B07C60B85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4" y="2059"/>
              <a:ext cx="33" cy="55"/>
            </a:xfrm>
            <a:custGeom>
              <a:avLst/>
              <a:gdLst>
                <a:gd name="T0" fmla="*/ 0 w 45"/>
                <a:gd name="T1" fmla="*/ 5 h 96"/>
                <a:gd name="T2" fmla="*/ 0 w 45"/>
                <a:gd name="T3" fmla="*/ 95 h 96"/>
                <a:gd name="T4" fmla="*/ 3 w 45"/>
                <a:gd name="T5" fmla="*/ 96 h 96"/>
                <a:gd name="T6" fmla="*/ 43 w 45"/>
                <a:gd name="T7" fmla="*/ 96 h 96"/>
                <a:gd name="T8" fmla="*/ 45 w 45"/>
                <a:gd name="T9" fmla="*/ 94 h 96"/>
                <a:gd name="T10" fmla="*/ 45 w 45"/>
                <a:gd name="T11" fmla="*/ 3 h 96"/>
                <a:gd name="T12" fmla="*/ 42 w 45"/>
                <a:gd name="T13" fmla="*/ 0 h 96"/>
                <a:gd name="T14" fmla="*/ 2 w 45"/>
                <a:gd name="T15" fmla="*/ 0 h 96"/>
                <a:gd name="T16" fmla="*/ 0 w 45"/>
                <a:gd name="T1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96">
                  <a:moveTo>
                    <a:pt x="0" y="5"/>
                  </a:moveTo>
                  <a:lnTo>
                    <a:pt x="0" y="95"/>
                  </a:lnTo>
                  <a:lnTo>
                    <a:pt x="3" y="96"/>
                  </a:lnTo>
                  <a:lnTo>
                    <a:pt x="43" y="96"/>
                  </a:lnTo>
                  <a:lnTo>
                    <a:pt x="45" y="94"/>
                  </a:lnTo>
                  <a:lnTo>
                    <a:pt x="45" y="3"/>
                  </a:lnTo>
                  <a:lnTo>
                    <a:pt x="42" y="0"/>
                  </a:lnTo>
                  <a:lnTo>
                    <a:pt x="2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6" name="Freeform 100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FCCC4C8A-1720-4774-BDC3-BD454F2D7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" y="2025"/>
              <a:ext cx="45" cy="84"/>
            </a:xfrm>
            <a:custGeom>
              <a:avLst/>
              <a:gdLst>
                <a:gd name="T0" fmla="*/ 0 w 49"/>
                <a:gd name="T1" fmla="*/ 0 h 91"/>
                <a:gd name="T2" fmla="*/ 0 w 49"/>
                <a:gd name="T3" fmla="*/ 14 h 91"/>
                <a:gd name="T4" fmla="*/ 24 w 49"/>
                <a:gd name="T5" fmla="*/ 14 h 91"/>
                <a:gd name="T6" fmla="*/ 24 w 49"/>
                <a:gd name="T7" fmla="*/ 91 h 91"/>
                <a:gd name="T8" fmla="*/ 37 w 49"/>
                <a:gd name="T9" fmla="*/ 91 h 91"/>
                <a:gd name="T10" fmla="*/ 37 w 49"/>
                <a:gd name="T11" fmla="*/ 68 h 91"/>
                <a:gd name="T12" fmla="*/ 49 w 49"/>
                <a:gd name="T13" fmla="*/ 68 h 91"/>
                <a:gd name="T14" fmla="*/ 49 w 49"/>
                <a:gd name="T15" fmla="*/ 0 h 91"/>
                <a:gd name="T16" fmla="*/ 0 w 49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91">
                  <a:moveTo>
                    <a:pt x="0" y="0"/>
                  </a:moveTo>
                  <a:lnTo>
                    <a:pt x="0" y="14"/>
                  </a:lnTo>
                  <a:lnTo>
                    <a:pt x="24" y="14"/>
                  </a:lnTo>
                  <a:lnTo>
                    <a:pt x="24" y="91"/>
                  </a:lnTo>
                  <a:lnTo>
                    <a:pt x="37" y="91"/>
                  </a:lnTo>
                  <a:lnTo>
                    <a:pt x="37" y="68"/>
                  </a:lnTo>
                  <a:lnTo>
                    <a:pt x="49" y="68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0080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7" name="Freeform 101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AB9B4242-ADFC-4A2E-9DDC-93C2F7184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" y="2025"/>
              <a:ext cx="6" cy="84"/>
            </a:xfrm>
            <a:custGeom>
              <a:avLst/>
              <a:gdLst>
                <a:gd name="T0" fmla="*/ 0 w 6"/>
                <a:gd name="T1" fmla="*/ 0 h 92"/>
                <a:gd name="T2" fmla="*/ 6 w 6"/>
                <a:gd name="T3" fmla="*/ 13 h 92"/>
                <a:gd name="T4" fmla="*/ 6 w 6"/>
                <a:gd name="T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92">
                  <a:moveTo>
                    <a:pt x="0" y="0"/>
                  </a:moveTo>
                  <a:lnTo>
                    <a:pt x="6" y="13"/>
                  </a:lnTo>
                  <a:lnTo>
                    <a:pt x="6" y="92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8" name="Rectangle 102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72B4C159-7FF1-44A6-8D34-49C26BC83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4" y="2035"/>
              <a:ext cx="140" cy="9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50000">
                  <a:srgbClr val="008000">
                    <a:gamma/>
                    <a:tint val="0"/>
                    <a:invGamma/>
                  </a:srgbClr>
                </a:gs>
                <a:gs pos="100000">
                  <a:srgbClr val="0080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9" name="Rectangle 103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2EDB8FD0-A2E6-46CF-9F22-3E2F7892F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" y="2089"/>
              <a:ext cx="73" cy="25"/>
            </a:xfrm>
            <a:prstGeom prst="rect">
              <a:avLst/>
            </a:prstGeom>
            <a:gradFill rotWithShape="0">
              <a:gsLst>
                <a:gs pos="0">
                  <a:srgbClr val="993300"/>
                </a:gs>
                <a:gs pos="50000">
                  <a:srgbClr val="993300">
                    <a:gamma/>
                    <a:tint val="0"/>
                    <a:invGamma/>
                  </a:srgbClr>
                </a:gs>
                <a:gs pos="100000">
                  <a:srgbClr val="9933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0" name="Rectangle 104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6FB89C79-A0D9-497A-A31D-5C410C33C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5" y="2099"/>
              <a:ext cx="106" cy="5"/>
            </a:xfrm>
            <a:prstGeom prst="rect">
              <a:avLst/>
            </a:prstGeom>
            <a:gradFill rotWithShape="0">
              <a:gsLst>
                <a:gs pos="0">
                  <a:srgbClr val="993300"/>
                </a:gs>
                <a:gs pos="50000">
                  <a:srgbClr val="993300">
                    <a:gamma/>
                    <a:tint val="0"/>
                    <a:invGamma/>
                  </a:srgbClr>
                </a:gs>
                <a:gs pos="100000">
                  <a:srgbClr val="9933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1" name="Rectangle 105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0BBE049C-2D52-4143-8740-542C0F267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4" y="2044"/>
              <a:ext cx="22" cy="70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50000">
                  <a:srgbClr val="008000">
                    <a:gamma/>
                    <a:tint val="0"/>
                    <a:invGamma/>
                  </a:srgbClr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2" name="Rectangle 106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0092222E-FA91-4CBE-97F4-67DC56824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" y="1623"/>
              <a:ext cx="1007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3" name="Rectangle 107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3914C807-D3E1-4B38-B1F1-3046DA4E5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5" y="2173"/>
              <a:ext cx="654" cy="2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4" name="AutoShape 108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D6DF0599-1BEF-45ED-962E-AF8CA5650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2044"/>
              <a:ext cx="33" cy="65"/>
            </a:xfrm>
            <a:prstGeom prst="can">
              <a:avLst>
                <a:gd name="adj" fmla="val 49242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5" name="Rectangle 109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A9F18B0F-E6A0-480B-9654-720448DA7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485"/>
              <a:ext cx="145" cy="5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6" name="AutoShape 110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2FC2F1AD-7D84-4F1B-820F-BB52B24E26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448721">
              <a:off x="3098" y="2198"/>
              <a:ext cx="503" cy="6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7" name="Freeform 111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E76655DB-3408-444F-ADDC-87EB64F6EA97}"/>
                </a:ext>
              </a:extLst>
            </p:cNvPr>
            <p:cNvSpPr>
              <a:spLocks/>
            </p:cNvSpPr>
            <p:nvPr/>
          </p:nvSpPr>
          <p:spPr bwMode="auto">
            <a:xfrm rot="20400000">
              <a:off x="3210" y="2129"/>
              <a:ext cx="117" cy="99"/>
            </a:xfrm>
            <a:custGeom>
              <a:avLst/>
              <a:gdLst>
                <a:gd name="T0" fmla="*/ 6 w 78"/>
                <a:gd name="T1" fmla="*/ 45 h 57"/>
                <a:gd name="T2" fmla="*/ 5 w 78"/>
                <a:gd name="T3" fmla="*/ 44 h 57"/>
                <a:gd name="T4" fmla="*/ 5 w 78"/>
                <a:gd name="T5" fmla="*/ 25 h 57"/>
                <a:gd name="T6" fmla="*/ 4 w 78"/>
                <a:gd name="T7" fmla="*/ 23 h 57"/>
                <a:gd name="T8" fmla="*/ 1 w 78"/>
                <a:gd name="T9" fmla="*/ 20 h 57"/>
                <a:gd name="T10" fmla="*/ 1 w 78"/>
                <a:gd name="T11" fmla="*/ 11 h 57"/>
                <a:gd name="T12" fmla="*/ 0 w 78"/>
                <a:gd name="T13" fmla="*/ 9 h 57"/>
                <a:gd name="T14" fmla="*/ 1 w 78"/>
                <a:gd name="T15" fmla="*/ 8 h 57"/>
                <a:gd name="T16" fmla="*/ 12 w 78"/>
                <a:gd name="T17" fmla="*/ 8 h 57"/>
                <a:gd name="T18" fmla="*/ 12 w 78"/>
                <a:gd name="T19" fmla="*/ 2 h 57"/>
                <a:gd name="T20" fmla="*/ 12 w 78"/>
                <a:gd name="T21" fmla="*/ 0 h 57"/>
                <a:gd name="T22" fmla="*/ 18 w 78"/>
                <a:gd name="T23" fmla="*/ 0 h 57"/>
                <a:gd name="T24" fmla="*/ 19 w 78"/>
                <a:gd name="T25" fmla="*/ 1 h 57"/>
                <a:gd name="T26" fmla="*/ 19 w 78"/>
                <a:gd name="T27" fmla="*/ 3 h 57"/>
                <a:gd name="T28" fmla="*/ 19 w 78"/>
                <a:gd name="T29" fmla="*/ 8 h 57"/>
                <a:gd name="T30" fmla="*/ 25 w 78"/>
                <a:gd name="T31" fmla="*/ 8 h 57"/>
                <a:gd name="T32" fmla="*/ 26 w 78"/>
                <a:gd name="T33" fmla="*/ 9 h 57"/>
                <a:gd name="T34" fmla="*/ 27 w 78"/>
                <a:gd name="T35" fmla="*/ 10 h 57"/>
                <a:gd name="T36" fmla="*/ 51 w 78"/>
                <a:gd name="T37" fmla="*/ 10 h 57"/>
                <a:gd name="T38" fmla="*/ 52 w 78"/>
                <a:gd name="T39" fmla="*/ 8 h 57"/>
                <a:gd name="T40" fmla="*/ 60 w 78"/>
                <a:gd name="T41" fmla="*/ 8 h 57"/>
                <a:gd name="T42" fmla="*/ 60 w 78"/>
                <a:gd name="T43" fmla="*/ 1 h 57"/>
                <a:gd name="T44" fmla="*/ 61 w 78"/>
                <a:gd name="T45" fmla="*/ 0 h 57"/>
                <a:gd name="T46" fmla="*/ 65 w 78"/>
                <a:gd name="T47" fmla="*/ 0 h 57"/>
                <a:gd name="T48" fmla="*/ 67 w 78"/>
                <a:gd name="T49" fmla="*/ 1 h 57"/>
                <a:gd name="T50" fmla="*/ 67 w 78"/>
                <a:gd name="T51" fmla="*/ 7 h 57"/>
                <a:gd name="T52" fmla="*/ 76 w 78"/>
                <a:gd name="T53" fmla="*/ 7 h 57"/>
                <a:gd name="T54" fmla="*/ 77 w 78"/>
                <a:gd name="T55" fmla="*/ 8 h 57"/>
                <a:gd name="T56" fmla="*/ 77 w 78"/>
                <a:gd name="T57" fmla="*/ 9 h 57"/>
                <a:gd name="T58" fmla="*/ 78 w 78"/>
                <a:gd name="T59" fmla="*/ 11 h 57"/>
                <a:gd name="T60" fmla="*/ 78 w 78"/>
                <a:gd name="T61" fmla="*/ 19 h 57"/>
                <a:gd name="T62" fmla="*/ 75 w 78"/>
                <a:gd name="T63" fmla="*/ 24 h 57"/>
                <a:gd name="T64" fmla="*/ 75 w 78"/>
                <a:gd name="T65" fmla="*/ 43 h 57"/>
                <a:gd name="T66" fmla="*/ 74 w 78"/>
                <a:gd name="T67" fmla="*/ 45 h 57"/>
                <a:gd name="T68" fmla="*/ 66 w 78"/>
                <a:gd name="T69" fmla="*/ 45 h 57"/>
                <a:gd name="T70" fmla="*/ 65 w 78"/>
                <a:gd name="T71" fmla="*/ 46 h 57"/>
                <a:gd name="T72" fmla="*/ 65 w 78"/>
                <a:gd name="T73" fmla="*/ 55 h 57"/>
                <a:gd name="T74" fmla="*/ 64 w 78"/>
                <a:gd name="T75" fmla="*/ 57 h 57"/>
                <a:gd name="T76" fmla="*/ 59 w 78"/>
                <a:gd name="T77" fmla="*/ 57 h 57"/>
                <a:gd name="T78" fmla="*/ 58 w 78"/>
                <a:gd name="T79" fmla="*/ 56 h 57"/>
                <a:gd name="T80" fmla="*/ 58 w 78"/>
                <a:gd name="T81" fmla="*/ 50 h 57"/>
                <a:gd name="T82" fmla="*/ 56 w 78"/>
                <a:gd name="T83" fmla="*/ 49 h 57"/>
                <a:gd name="T84" fmla="*/ 23 w 78"/>
                <a:gd name="T85" fmla="*/ 49 h 57"/>
                <a:gd name="T86" fmla="*/ 22 w 78"/>
                <a:gd name="T87" fmla="*/ 49 h 57"/>
                <a:gd name="T88" fmla="*/ 22 w 78"/>
                <a:gd name="T89" fmla="*/ 55 h 57"/>
                <a:gd name="T90" fmla="*/ 20 w 78"/>
                <a:gd name="T91" fmla="*/ 57 h 57"/>
                <a:gd name="T92" fmla="*/ 16 w 78"/>
                <a:gd name="T93" fmla="*/ 57 h 57"/>
                <a:gd name="T94" fmla="*/ 16 w 78"/>
                <a:gd name="T95" fmla="*/ 55 h 57"/>
                <a:gd name="T96" fmla="*/ 16 w 78"/>
                <a:gd name="T97" fmla="*/ 46 h 57"/>
                <a:gd name="T98" fmla="*/ 14 w 78"/>
                <a:gd name="T99" fmla="*/ 45 h 57"/>
                <a:gd name="T100" fmla="*/ 6 w 78"/>
                <a:gd name="T101" fmla="*/ 4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8" h="57">
                  <a:moveTo>
                    <a:pt x="6" y="45"/>
                  </a:moveTo>
                  <a:lnTo>
                    <a:pt x="5" y="44"/>
                  </a:lnTo>
                  <a:lnTo>
                    <a:pt x="5" y="25"/>
                  </a:lnTo>
                  <a:lnTo>
                    <a:pt x="4" y="23"/>
                  </a:lnTo>
                  <a:lnTo>
                    <a:pt x="1" y="20"/>
                  </a:lnTo>
                  <a:lnTo>
                    <a:pt x="1" y="11"/>
                  </a:lnTo>
                  <a:lnTo>
                    <a:pt x="0" y="9"/>
                  </a:lnTo>
                  <a:lnTo>
                    <a:pt x="1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19" y="1"/>
                  </a:lnTo>
                  <a:lnTo>
                    <a:pt x="19" y="3"/>
                  </a:lnTo>
                  <a:lnTo>
                    <a:pt x="19" y="8"/>
                  </a:lnTo>
                  <a:lnTo>
                    <a:pt x="25" y="8"/>
                  </a:lnTo>
                  <a:lnTo>
                    <a:pt x="26" y="9"/>
                  </a:lnTo>
                  <a:lnTo>
                    <a:pt x="27" y="10"/>
                  </a:lnTo>
                  <a:lnTo>
                    <a:pt x="51" y="10"/>
                  </a:lnTo>
                  <a:lnTo>
                    <a:pt x="52" y="8"/>
                  </a:lnTo>
                  <a:lnTo>
                    <a:pt x="60" y="8"/>
                  </a:lnTo>
                  <a:lnTo>
                    <a:pt x="60" y="1"/>
                  </a:lnTo>
                  <a:lnTo>
                    <a:pt x="61" y="0"/>
                  </a:lnTo>
                  <a:lnTo>
                    <a:pt x="65" y="0"/>
                  </a:lnTo>
                  <a:lnTo>
                    <a:pt x="67" y="1"/>
                  </a:lnTo>
                  <a:lnTo>
                    <a:pt x="67" y="7"/>
                  </a:lnTo>
                  <a:lnTo>
                    <a:pt x="76" y="7"/>
                  </a:lnTo>
                  <a:lnTo>
                    <a:pt x="77" y="8"/>
                  </a:lnTo>
                  <a:lnTo>
                    <a:pt x="77" y="9"/>
                  </a:lnTo>
                  <a:lnTo>
                    <a:pt x="78" y="11"/>
                  </a:lnTo>
                  <a:lnTo>
                    <a:pt x="78" y="19"/>
                  </a:lnTo>
                  <a:lnTo>
                    <a:pt x="75" y="24"/>
                  </a:lnTo>
                  <a:lnTo>
                    <a:pt x="75" y="43"/>
                  </a:lnTo>
                  <a:lnTo>
                    <a:pt x="74" y="45"/>
                  </a:lnTo>
                  <a:lnTo>
                    <a:pt x="66" y="45"/>
                  </a:lnTo>
                  <a:lnTo>
                    <a:pt x="65" y="46"/>
                  </a:lnTo>
                  <a:lnTo>
                    <a:pt x="65" y="55"/>
                  </a:lnTo>
                  <a:lnTo>
                    <a:pt x="64" y="57"/>
                  </a:lnTo>
                  <a:lnTo>
                    <a:pt x="59" y="57"/>
                  </a:lnTo>
                  <a:lnTo>
                    <a:pt x="58" y="56"/>
                  </a:lnTo>
                  <a:lnTo>
                    <a:pt x="58" y="50"/>
                  </a:lnTo>
                  <a:lnTo>
                    <a:pt x="56" y="49"/>
                  </a:lnTo>
                  <a:lnTo>
                    <a:pt x="23" y="49"/>
                  </a:lnTo>
                  <a:lnTo>
                    <a:pt x="22" y="49"/>
                  </a:lnTo>
                  <a:lnTo>
                    <a:pt x="22" y="55"/>
                  </a:lnTo>
                  <a:lnTo>
                    <a:pt x="20" y="57"/>
                  </a:lnTo>
                  <a:lnTo>
                    <a:pt x="16" y="57"/>
                  </a:lnTo>
                  <a:lnTo>
                    <a:pt x="16" y="55"/>
                  </a:lnTo>
                  <a:lnTo>
                    <a:pt x="16" y="46"/>
                  </a:lnTo>
                  <a:lnTo>
                    <a:pt x="14" y="45"/>
                  </a:lnTo>
                  <a:lnTo>
                    <a:pt x="6" y="45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8" name="Rectangle 112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933E4EEC-88F7-4798-B47E-EBEE2BCEB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" y="1985"/>
              <a:ext cx="1253" cy="4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9" name="AutoShape 113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98D5D4F7-D442-4546-B197-952FB5F59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" y="1916"/>
              <a:ext cx="565" cy="4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0" name="AutoShape 114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9DB0A245-F6E1-418E-B2C7-868A0A72D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" y="2253"/>
              <a:ext cx="302" cy="123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1" name="Rectangle 115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4EA20FE6-3B21-42BE-8C8D-FA7483742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" y="1762"/>
              <a:ext cx="302" cy="6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2" name="Rectangle 116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B8524534-D256-406B-BE35-40531BC394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">
              <a:off x="358" y="1891"/>
              <a:ext cx="201" cy="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3" name="Rectangle 117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070E0C1A-4D18-4939-88BA-A8BD7F6D4F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">
              <a:off x="67" y="1916"/>
              <a:ext cx="291" cy="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4" name="Rectangle 118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A40C3026-A288-4F17-9AE9-BF3FCA0DB8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">
              <a:off x="78" y="2025"/>
              <a:ext cx="291" cy="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5" name="Rectangle 119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BD5D1FF-AB54-4C3E-80B3-D94CE19104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">
              <a:off x="67" y="2139"/>
              <a:ext cx="291" cy="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6" name="Rectangle 120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AE10889E-B57E-46F6-ACEF-F423598038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">
              <a:off x="67" y="2302"/>
              <a:ext cx="291" cy="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7" name="Oval 121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6E15E71B-5E5E-4686-8AF7-D7FD3306C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" y="1926"/>
              <a:ext cx="62" cy="2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8" name="Oval 122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37B979BF-A043-4D12-A375-7301482E6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" y="1926"/>
              <a:ext cx="62" cy="2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9" name="AutoShape 123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3995D8FE-E18A-427E-BC56-CCF2C47F69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50" y="1818"/>
              <a:ext cx="30" cy="156"/>
            </a:xfrm>
            <a:prstGeom prst="can">
              <a:avLst>
                <a:gd name="adj" fmla="val 130000"/>
              </a:avLst>
            </a:prstGeom>
            <a:solidFill>
              <a:srgbClr val="9933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0" name="AutoShape 124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4FDC6F11-C478-4440-874E-53A3A728E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73" y="1818"/>
              <a:ext cx="30" cy="156"/>
            </a:xfrm>
            <a:prstGeom prst="can">
              <a:avLst>
                <a:gd name="adj" fmla="val 130000"/>
              </a:avLst>
            </a:prstGeom>
            <a:solidFill>
              <a:srgbClr val="9933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1" name="AutoShape 125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27C09A2D-A79F-440C-AA55-096F90A692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91" y="1817"/>
              <a:ext cx="30" cy="157"/>
            </a:xfrm>
            <a:prstGeom prst="can">
              <a:avLst>
                <a:gd name="adj" fmla="val 130833"/>
              </a:avLst>
            </a:prstGeom>
            <a:solidFill>
              <a:srgbClr val="9933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2" name="AutoShape 126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A499ED0E-AA90-4542-A82D-EE17E58E90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914" y="1817"/>
              <a:ext cx="30" cy="157"/>
            </a:xfrm>
            <a:prstGeom prst="can">
              <a:avLst>
                <a:gd name="adj" fmla="val 130833"/>
              </a:avLst>
            </a:prstGeom>
            <a:solidFill>
              <a:srgbClr val="9933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3" name="AutoShape 127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FC185EC9-CC3C-4CF8-A39E-57CE45D9D06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31" y="1817"/>
              <a:ext cx="30" cy="157"/>
            </a:xfrm>
            <a:prstGeom prst="can">
              <a:avLst>
                <a:gd name="adj" fmla="val 130833"/>
              </a:avLst>
            </a:prstGeom>
            <a:solidFill>
              <a:srgbClr val="9933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4" name="Rectangle 128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54F4484B-6843-4AF9-B5C8-31B5A5193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" y="1851"/>
              <a:ext cx="531" cy="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 anchor="ctr" anchorCtr="1">
              <a:spAutoFit/>
            </a:bodyPr>
            <a:lstStyle/>
            <a:p>
              <a:pPr algn="l" eaLnBrk="0" hangingPunct="0"/>
              <a:r>
                <a:rPr kumimoji="0" lang="ja-JP" altLang="en-US" sz="800">
                  <a:latin typeface="Meiryo UI" panose="020B0604030504040204" pitchFamily="50" charset="-128"/>
                  <a:ea typeface="Meiryo UI" panose="020B0604030504040204" pitchFamily="50" charset="-128"/>
                </a:rPr>
                <a:t>furnace body</a:t>
              </a:r>
            </a:p>
          </p:txBody>
        </p:sp>
        <p:sp>
          <p:nvSpPr>
            <p:cNvPr id="145" name="AutoShape 129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EECEEDC8-0504-4693-BD6C-AF61CEEA83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480000">
              <a:off x="287" y="2066"/>
              <a:ext cx="29" cy="156"/>
            </a:xfrm>
            <a:prstGeom prst="can">
              <a:avLst>
                <a:gd name="adj" fmla="val 134483"/>
              </a:avLst>
            </a:prstGeom>
            <a:solidFill>
              <a:srgbClr val="9933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6" name="AutoShape 130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02A7D60C-4356-4496-995A-8081C04EFD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480000">
              <a:off x="142" y="1916"/>
              <a:ext cx="30" cy="157"/>
            </a:xfrm>
            <a:prstGeom prst="can">
              <a:avLst>
                <a:gd name="adj" fmla="val 130833"/>
              </a:avLst>
            </a:prstGeom>
            <a:solidFill>
              <a:srgbClr val="9933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7" name="AutoShape 131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50C9C7C9-C3AC-4A7E-9E65-526CD0251D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480000">
              <a:off x="287" y="1942"/>
              <a:ext cx="30" cy="156"/>
            </a:xfrm>
            <a:prstGeom prst="can">
              <a:avLst>
                <a:gd name="adj" fmla="val 130000"/>
              </a:avLst>
            </a:prstGeom>
            <a:solidFill>
              <a:srgbClr val="9933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8" name="AutoShape 132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FEB957AF-1EE7-4D71-A0D0-008AEC5E6F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480000">
              <a:off x="276" y="1843"/>
              <a:ext cx="29" cy="156"/>
            </a:xfrm>
            <a:prstGeom prst="can">
              <a:avLst>
                <a:gd name="adj" fmla="val 134483"/>
              </a:avLst>
            </a:prstGeom>
            <a:solidFill>
              <a:srgbClr val="9933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9" name="AutoShape 133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6004528A-EBB7-4BF0-86E4-2C39BB1088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494025">
              <a:off x="1697" y="1857"/>
              <a:ext cx="29" cy="157"/>
            </a:xfrm>
            <a:prstGeom prst="can">
              <a:avLst>
                <a:gd name="adj" fmla="val 135345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0" name="Line 134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62CA77FE-1B42-4D4D-8073-AF7F2E12D9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6" y="2302"/>
              <a:ext cx="51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1" name="Line 135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CA3F997F-1077-4F15-BA24-34CAAF1CE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" y="2272"/>
              <a:ext cx="51" cy="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3" name="Line 137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E0E46EF5-4EB1-47CC-9D46-46DA50C0C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4" y="1921"/>
              <a:ext cx="285" cy="1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4" name="Line 138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2603FEB3-D82A-4530-9136-BCD954497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7" y="1935"/>
              <a:ext cx="314" cy="2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5" name="Rectangle 139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BDF68850-27AA-4296-8780-BBCF2A9C7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" y="2366"/>
              <a:ext cx="56" cy="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6" name="Rectangle 140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F51B95E-0802-46CD-9375-698BC07EC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" y="2366"/>
              <a:ext cx="51" cy="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7" name="Rectangle 141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A53E4265-A100-4F40-8225-268AB3C1C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0" y="2366"/>
              <a:ext cx="45" cy="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8" name="Rectangle 142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78356618-3BDD-4D14-939A-17EE56960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" y="1846"/>
              <a:ext cx="536" cy="4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9" name="Rectangle 143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3A118A97-D084-4550-B60D-76A0DA044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1" y="1846"/>
              <a:ext cx="414" cy="4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0" name="Rectangle 144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EC748B06-5804-489E-9B91-4C7A5A27A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" y="1846"/>
              <a:ext cx="274" cy="4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1" name="Line 145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7EC05991-6EC3-4AD7-BF2F-464E2B4CBB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8" y="2193"/>
              <a:ext cx="12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2" name="Freeform 146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903DC7A0-1E91-40D3-B95F-C157F2586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" y="2124"/>
              <a:ext cx="117" cy="69"/>
            </a:xfrm>
            <a:custGeom>
              <a:avLst/>
              <a:gdLst>
                <a:gd name="T0" fmla="*/ 34 w 232"/>
                <a:gd name="T1" fmla="*/ 95 h 121"/>
                <a:gd name="T2" fmla="*/ 32 w 232"/>
                <a:gd name="T3" fmla="*/ 94 h 121"/>
                <a:gd name="T4" fmla="*/ 32 w 232"/>
                <a:gd name="T5" fmla="*/ 54 h 121"/>
                <a:gd name="T6" fmla="*/ 30 w 232"/>
                <a:gd name="T7" fmla="*/ 48 h 121"/>
                <a:gd name="T8" fmla="*/ 23 w 232"/>
                <a:gd name="T9" fmla="*/ 42 h 121"/>
                <a:gd name="T10" fmla="*/ 23 w 232"/>
                <a:gd name="T11" fmla="*/ 24 h 121"/>
                <a:gd name="T12" fmla="*/ 0 w 232"/>
                <a:gd name="T13" fmla="*/ 24 h 121"/>
                <a:gd name="T14" fmla="*/ 0 w 232"/>
                <a:gd name="T15" fmla="*/ 20 h 121"/>
                <a:gd name="T16" fmla="*/ 21 w 232"/>
                <a:gd name="T17" fmla="*/ 20 h 121"/>
                <a:gd name="T18" fmla="*/ 22 w 232"/>
                <a:gd name="T19" fmla="*/ 16 h 121"/>
                <a:gd name="T20" fmla="*/ 49 w 232"/>
                <a:gd name="T21" fmla="*/ 16 h 121"/>
                <a:gd name="T22" fmla="*/ 49 w 232"/>
                <a:gd name="T23" fmla="*/ 4 h 121"/>
                <a:gd name="T24" fmla="*/ 51 w 232"/>
                <a:gd name="T25" fmla="*/ 0 h 121"/>
                <a:gd name="T26" fmla="*/ 64 w 232"/>
                <a:gd name="T27" fmla="*/ 0 h 121"/>
                <a:gd name="T28" fmla="*/ 68 w 232"/>
                <a:gd name="T29" fmla="*/ 3 h 121"/>
                <a:gd name="T30" fmla="*/ 68 w 232"/>
                <a:gd name="T31" fmla="*/ 7 h 121"/>
                <a:gd name="T32" fmla="*/ 68 w 232"/>
                <a:gd name="T33" fmla="*/ 16 h 121"/>
                <a:gd name="T34" fmla="*/ 83 w 232"/>
                <a:gd name="T35" fmla="*/ 16 h 121"/>
                <a:gd name="T36" fmla="*/ 86 w 232"/>
                <a:gd name="T37" fmla="*/ 20 h 121"/>
                <a:gd name="T38" fmla="*/ 87 w 232"/>
                <a:gd name="T39" fmla="*/ 21 h 121"/>
                <a:gd name="T40" fmla="*/ 147 w 232"/>
                <a:gd name="T41" fmla="*/ 21 h 121"/>
                <a:gd name="T42" fmla="*/ 150 w 232"/>
                <a:gd name="T43" fmla="*/ 16 h 121"/>
                <a:gd name="T44" fmla="*/ 169 w 232"/>
                <a:gd name="T45" fmla="*/ 16 h 121"/>
                <a:gd name="T46" fmla="*/ 169 w 232"/>
                <a:gd name="T47" fmla="*/ 3 h 121"/>
                <a:gd name="T48" fmla="*/ 171 w 232"/>
                <a:gd name="T49" fmla="*/ 0 h 121"/>
                <a:gd name="T50" fmla="*/ 183 w 232"/>
                <a:gd name="T51" fmla="*/ 0 h 121"/>
                <a:gd name="T52" fmla="*/ 186 w 232"/>
                <a:gd name="T53" fmla="*/ 2 h 121"/>
                <a:gd name="T54" fmla="*/ 186 w 232"/>
                <a:gd name="T55" fmla="*/ 15 h 121"/>
                <a:gd name="T56" fmla="*/ 210 w 232"/>
                <a:gd name="T57" fmla="*/ 15 h 121"/>
                <a:gd name="T58" fmla="*/ 213 w 232"/>
                <a:gd name="T59" fmla="*/ 16 h 121"/>
                <a:gd name="T60" fmla="*/ 213 w 232"/>
                <a:gd name="T61" fmla="*/ 20 h 121"/>
                <a:gd name="T62" fmla="*/ 232 w 232"/>
                <a:gd name="T63" fmla="*/ 20 h 121"/>
                <a:gd name="T64" fmla="*/ 232 w 232"/>
                <a:gd name="T65" fmla="*/ 24 h 121"/>
                <a:gd name="T66" fmla="*/ 214 w 232"/>
                <a:gd name="T67" fmla="*/ 24 h 121"/>
                <a:gd name="T68" fmla="*/ 214 w 232"/>
                <a:gd name="T69" fmla="*/ 41 h 121"/>
                <a:gd name="T70" fmla="*/ 206 w 232"/>
                <a:gd name="T71" fmla="*/ 52 h 121"/>
                <a:gd name="T72" fmla="*/ 206 w 232"/>
                <a:gd name="T73" fmla="*/ 92 h 121"/>
                <a:gd name="T74" fmla="*/ 205 w 232"/>
                <a:gd name="T75" fmla="*/ 95 h 121"/>
                <a:gd name="T76" fmla="*/ 185 w 232"/>
                <a:gd name="T77" fmla="*/ 96 h 121"/>
                <a:gd name="T78" fmla="*/ 182 w 232"/>
                <a:gd name="T79" fmla="*/ 98 h 121"/>
                <a:gd name="T80" fmla="*/ 182 w 232"/>
                <a:gd name="T81" fmla="*/ 117 h 121"/>
                <a:gd name="T82" fmla="*/ 180 w 232"/>
                <a:gd name="T83" fmla="*/ 121 h 121"/>
                <a:gd name="T84" fmla="*/ 167 w 232"/>
                <a:gd name="T85" fmla="*/ 121 h 121"/>
                <a:gd name="T86" fmla="*/ 165 w 232"/>
                <a:gd name="T87" fmla="*/ 118 h 121"/>
                <a:gd name="T88" fmla="*/ 165 w 232"/>
                <a:gd name="T89" fmla="*/ 106 h 121"/>
                <a:gd name="T90" fmla="*/ 160 w 232"/>
                <a:gd name="T91" fmla="*/ 103 h 121"/>
                <a:gd name="T92" fmla="*/ 78 w 232"/>
                <a:gd name="T93" fmla="*/ 103 h 121"/>
                <a:gd name="T94" fmla="*/ 74 w 232"/>
                <a:gd name="T95" fmla="*/ 105 h 121"/>
                <a:gd name="T96" fmla="*/ 74 w 232"/>
                <a:gd name="T97" fmla="*/ 117 h 121"/>
                <a:gd name="T98" fmla="*/ 71 w 232"/>
                <a:gd name="T99" fmla="*/ 120 h 121"/>
                <a:gd name="T100" fmla="*/ 61 w 232"/>
                <a:gd name="T101" fmla="*/ 120 h 121"/>
                <a:gd name="T102" fmla="*/ 59 w 232"/>
                <a:gd name="T103" fmla="*/ 117 h 121"/>
                <a:gd name="T104" fmla="*/ 59 w 232"/>
                <a:gd name="T105" fmla="*/ 98 h 121"/>
                <a:gd name="T106" fmla="*/ 54 w 232"/>
                <a:gd name="T107" fmla="*/ 95 h 121"/>
                <a:gd name="T108" fmla="*/ 34 w 232"/>
                <a:gd name="T109" fmla="*/ 9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2" h="121">
                  <a:moveTo>
                    <a:pt x="34" y="95"/>
                  </a:moveTo>
                  <a:lnTo>
                    <a:pt x="32" y="94"/>
                  </a:lnTo>
                  <a:lnTo>
                    <a:pt x="32" y="54"/>
                  </a:lnTo>
                  <a:lnTo>
                    <a:pt x="30" y="48"/>
                  </a:lnTo>
                  <a:lnTo>
                    <a:pt x="23" y="42"/>
                  </a:lnTo>
                  <a:lnTo>
                    <a:pt x="23" y="24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21" y="20"/>
                  </a:lnTo>
                  <a:lnTo>
                    <a:pt x="22" y="16"/>
                  </a:lnTo>
                  <a:lnTo>
                    <a:pt x="49" y="16"/>
                  </a:lnTo>
                  <a:lnTo>
                    <a:pt x="49" y="4"/>
                  </a:lnTo>
                  <a:lnTo>
                    <a:pt x="51" y="0"/>
                  </a:lnTo>
                  <a:lnTo>
                    <a:pt x="64" y="0"/>
                  </a:lnTo>
                  <a:lnTo>
                    <a:pt x="68" y="3"/>
                  </a:lnTo>
                  <a:lnTo>
                    <a:pt x="68" y="7"/>
                  </a:lnTo>
                  <a:lnTo>
                    <a:pt x="68" y="16"/>
                  </a:lnTo>
                  <a:lnTo>
                    <a:pt x="83" y="16"/>
                  </a:lnTo>
                  <a:lnTo>
                    <a:pt x="86" y="20"/>
                  </a:lnTo>
                  <a:lnTo>
                    <a:pt x="87" y="21"/>
                  </a:lnTo>
                  <a:lnTo>
                    <a:pt x="147" y="21"/>
                  </a:lnTo>
                  <a:lnTo>
                    <a:pt x="150" y="16"/>
                  </a:lnTo>
                  <a:lnTo>
                    <a:pt x="169" y="16"/>
                  </a:lnTo>
                  <a:lnTo>
                    <a:pt x="169" y="3"/>
                  </a:lnTo>
                  <a:lnTo>
                    <a:pt x="171" y="0"/>
                  </a:lnTo>
                  <a:lnTo>
                    <a:pt x="183" y="0"/>
                  </a:lnTo>
                  <a:lnTo>
                    <a:pt x="186" y="2"/>
                  </a:lnTo>
                  <a:lnTo>
                    <a:pt x="186" y="15"/>
                  </a:lnTo>
                  <a:lnTo>
                    <a:pt x="210" y="15"/>
                  </a:lnTo>
                  <a:lnTo>
                    <a:pt x="213" y="16"/>
                  </a:lnTo>
                  <a:lnTo>
                    <a:pt x="213" y="20"/>
                  </a:lnTo>
                  <a:lnTo>
                    <a:pt x="232" y="20"/>
                  </a:lnTo>
                  <a:lnTo>
                    <a:pt x="232" y="24"/>
                  </a:lnTo>
                  <a:lnTo>
                    <a:pt x="214" y="24"/>
                  </a:lnTo>
                  <a:lnTo>
                    <a:pt x="214" y="41"/>
                  </a:lnTo>
                  <a:lnTo>
                    <a:pt x="206" y="52"/>
                  </a:lnTo>
                  <a:lnTo>
                    <a:pt x="206" y="92"/>
                  </a:lnTo>
                  <a:lnTo>
                    <a:pt x="205" y="95"/>
                  </a:lnTo>
                  <a:lnTo>
                    <a:pt x="185" y="96"/>
                  </a:lnTo>
                  <a:lnTo>
                    <a:pt x="182" y="98"/>
                  </a:lnTo>
                  <a:lnTo>
                    <a:pt x="182" y="117"/>
                  </a:lnTo>
                  <a:lnTo>
                    <a:pt x="180" y="121"/>
                  </a:lnTo>
                  <a:lnTo>
                    <a:pt x="167" y="121"/>
                  </a:lnTo>
                  <a:lnTo>
                    <a:pt x="165" y="118"/>
                  </a:lnTo>
                  <a:lnTo>
                    <a:pt x="165" y="106"/>
                  </a:lnTo>
                  <a:lnTo>
                    <a:pt x="160" y="103"/>
                  </a:lnTo>
                  <a:lnTo>
                    <a:pt x="78" y="103"/>
                  </a:lnTo>
                  <a:lnTo>
                    <a:pt x="74" y="105"/>
                  </a:lnTo>
                  <a:lnTo>
                    <a:pt x="74" y="117"/>
                  </a:lnTo>
                  <a:lnTo>
                    <a:pt x="71" y="120"/>
                  </a:lnTo>
                  <a:lnTo>
                    <a:pt x="61" y="120"/>
                  </a:lnTo>
                  <a:lnTo>
                    <a:pt x="59" y="117"/>
                  </a:lnTo>
                  <a:lnTo>
                    <a:pt x="59" y="98"/>
                  </a:lnTo>
                  <a:lnTo>
                    <a:pt x="54" y="95"/>
                  </a:lnTo>
                  <a:lnTo>
                    <a:pt x="34" y="95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3" name="Freeform 147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7F0FAC06-D17C-4CA0-B9F3-3BF25D494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1787"/>
              <a:ext cx="179" cy="406"/>
            </a:xfrm>
            <a:custGeom>
              <a:avLst/>
              <a:gdLst>
                <a:gd name="T0" fmla="*/ 0 w 19"/>
                <a:gd name="T1" fmla="*/ 46 h 46"/>
                <a:gd name="T2" fmla="*/ 0 w 19"/>
                <a:gd name="T3" fmla="*/ 27 h 46"/>
                <a:gd name="T4" fmla="*/ 7 w 19"/>
                <a:gd name="T5" fmla="*/ 23 h 46"/>
                <a:gd name="T6" fmla="*/ 7 w 19"/>
                <a:gd name="T7" fmla="*/ 0 h 46"/>
                <a:gd name="T8" fmla="*/ 13 w 19"/>
                <a:gd name="T9" fmla="*/ 0 h 46"/>
                <a:gd name="T10" fmla="*/ 13 w 19"/>
                <a:gd name="T11" fmla="*/ 24 h 46"/>
                <a:gd name="T12" fmla="*/ 19 w 19"/>
                <a:gd name="T13" fmla="*/ 27 h 46"/>
                <a:gd name="T14" fmla="*/ 19 w 19"/>
                <a:gd name="T15" fmla="*/ 46 h 46"/>
                <a:gd name="T16" fmla="*/ 0 w 19"/>
                <a:gd name="T1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46">
                  <a:moveTo>
                    <a:pt x="0" y="46"/>
                  </a:moveTo>
                  <a:lnTo>
                    <a:pt x="0" y="27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3" y="0"/>
                  </a:lnTo>
                  <a:lnTo>
                    <a:pt x="13" y="24"/>
                  </a:lnTo>
                  <a:lnTo>
                    <a:pt x="19" y="27"/>
                  </a:lnTo>
                  <a:lnTo>
                    <a:pt x="19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4" name="Freeform 148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2A95F79E-80A9-47BF-B44D-3090EE6BB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" y="2114"/>
              <a:ext cx="117" cy="69"/>
            </a:xfrm>
            <a:custGeom>
              <a:avLst/>
              <a:gdLst>
                <a:gd name="T0" fmla="*/ 34 w 232"/>
                <a:gd name="T1" fmla="*/ 95 h 121"/>
                <a:gd name="T2" fmla="*/ 32 w 232"/>
                <a:gd name="T3" fmla="*/ 94 h 121"/>
                <a:gd name="T4" fmla="*/ 32 w 232"/>
                <a:gd name="T5" fmla="*/ 54 h 121"/>
                <a:gd name="T6" fmla="*/ 30 w 232"/>
                <a:gd name="T7" fmla="*/ 48 h 121"/>
                <a:gd name="T8" fmla="*/ 23 w 232"/>
                <a:gd name="T9" fmla="*/ 42 h 121"/>
                <a:gd name="T10" fmla="*/ 23 w 232"/>
                <a:gd name="T11" fmla="*/ 24 h 121"/>
                <a:gd name="T12" fmla="*/ 0 w 232"/>
                <a:gd name="T13" fmla="*/ 24 h 121"/>
                <a:gd name="T14" fmla="*/ 0 w 232"/>
                <a:gd name="T15" fmla="*/ 20 h 121"/>
                <a:gd name="T16" fmla="*/ 21 w 232"/>
                <a:gd name="T17" fmla="*/ 20 h 121"/>
                <a:gd name="T18" fmla="*/ 22 w 232"/>
                <a:gd name="T19" fmla="*/ 16 h 121"/>
                <a:gd name="T20" fmla="*/ 49 w 232"/>
                <a:gd name="T21" fmla="*/ 16 h 121"/>
                <a:gd name="T22" fmla="*/ 49 w 232"/>
                <a:gd name="T23" fmla="*/ 4 h 121"/>
                <a:gd name="T24" fmla="*/ 51 w 232"/>
                <a:gd name="T25" fmla="*/ 0 h 121"/>
                <a:gd name="T26" fmla="*/ 64 w 232"/>
                <a:gd name="T27" fmla="*/ 0 h 121"/>
                <a:gd name="T28" fmla="*/ 68 w 232"/>
                <a:gd name="T29" fmla="*/ 3 h 121"/>
                <a:gd name="T30" fmla="*/ 68 w 232"/>
                <a:gd name="T31" fmla="*/ 7 h 121"/>
                <a:gd name="T32" fmla="*/ 68 w 232"/>
                <a:gd name="T33" fmla="*/ 16 h 121"/>
                <a:gd name="T34" fmla="*/ 83 w 232"/>
                <a:gd name="T35" fmla="*/ 16 h 121"/>
                <a:gd name="T36" fmla="*/ 86 w 232"/>
                <a:gd name="T37" fmla="*/ 20 h 121"/>
                <a:gd name="T38" fmla="*/ 87 w 232"/>
                <a:gd name="T39" fmla="*/ 21 h 121"/>
                <a:gd name="T40" fmla="*/ 147 w 232"/>
                <a:gd name="T41" fmla="*/ 21 h 121"/>
                <a:gd name="T42" fmla="*/ 150 w 232"/>
                <a:gd name="T43" fmla="*/ 16 h 121"/>
                <a:gd name="T44" fmla="*/ 169 w 232"/>
                <a:gd name="T45" fmla="*/ 16 h 121"/>
                <a:gd name="T46" fmla="*/ 169 w 232"/>
                <a:gd name="T47" fmla="*/ 3 h 121"/>
                <a:gd name="T48" fmla="*/ 171 w 232"/>
                <a:gd name="T49" fmla="*/ 0 h 121"/>
                <a:gd name="T50" fmla="*/ 183 w 232"/>
                <a:gd name="T51" fmla="*/ 0 h 121"/>
                <a:gd name="T52" fmla="*/ 186 w 232"/>
                <a:gd name="T53" fmla="*/ 2 h 121"/>
                <a:gd name="T54" fmla="*/ 186 w 232"/>
                <a:gd name="T55" fmla="*/ 15 h 121"/>
                <a:gd name="T56" fmla="*/ 210 w 232"/>
                <a:gd name="T57" fmla="*/ 15 h 121"/>
                <a:gd name="T58" fmla="*/ 213 w 232"/>
                <a:gd name="T59" fmla="*/ 16 h 121"/>
                <a:gd name="T60" fmla="*/ 213 w 232"/>
                <a:gd name="T61" fmla="*/ 20 h 121"/>
                <a:gd name="T62" fmla="*/ 232 w 232"/>
                <a:gd name="T63" fmla="*/ 20 h 121"/>
                <a:gd name="T64" fmla="*/ 232 w 232"/>
                <a:gd name="T65" fmla="*/ 24 h 121"/>
                <a:gd name="T66" fmla="*/ 214 w 232"/>
                <a:gd name="T67" fmla="*/ 24 h 121"/>
                <a:gd name="T68" fmla="*/ 214 w 232"/>
                <a:gd name="T69" fmla="*/ 41 h 121"/>
                <a:gd name="T70" fmla="*/ 206 w 232"/>
                <a:gd name="T71" fmla="*/ 52 h 121"/>
                <a:gd name="T72" fmla="*/ 206 w 232"/>
                <a:gd name="T73" fmla="*/ 92 h 121"/>
                <a:gd name="T74" fmla="*/ 205 w 232"/>
                <a:gd name="T75" fmla="*/ 95 h 121"/>
                <a:gd name="T76" fmla="*/ 185 w 232"/>
                <a:gd name="T77" fmla="*/ 96 h 121"/>
                <a:gd name="T78" fmla="*/ 182 w 232"/>
                <a:gd name="T79" fmla="*/ 98 h 121"/>
                <a:gd name="T80" fmla="*/ 182 w 232"/>
                <a:gd name="T81" fmla="*/ 117 h 121"/>
                <a:gd name="T82" fmla="*/ 180 w 232"/>
                <a:gd name="T83" fmla="*/ 121 h 121"/>
                <a:gd name="T84" fmla="*/ 167 w 232"/>
                <a:gd name="T85" fmla="*/ 121 h 121"/>
                <a:gd name="T86" fmla="*/ 165 w 232"/>
                <a:gd name="T87" fmla="*/ 118 h 121"/>
                <a:gd name="T88" fmla="*/ 165 w 232"/>
                <a:gd name="T89" fmla="*/ 106 h 121"/>
                <a:gd name="T90" fmla="*/ 160 w 232"/>
                <a:gd name="T91" fmla="*/ 103 h 121"/>
                <a:gd name="T92" fmla="*/ 78 w 232"/>
                <a:gd name="T93" fmla="*/ 103 h 121"/>
                <a:gd name="T94" fmla="*/ 74 w 232"/>
                <a:gd name="T95" fmla="*/ 105 h 121"/>
                <a:gd name="T96" fmla="*/ 74 w 232"/>
                <a:gd name="T97" fmla="*/ 117 h 121"/>
                <a:gd name="T98" fmla="*/ 71 w 232"/>
                <a:gd name="T99" fmla="*/ 120 h 121"/>
                <a:gd name="T100" fmla="*/ 61 w 232"/>
                <a:gd name="T101" fmla="*/ 120 h 121"/>
                <a:gd name="T102" fmla="*/ 59 w 232"/>
                <a:gd name="T103" fmla="*/ 117 h 121"/>
                <a:gd name="T104" fmla="*/ 59 w 232"/>
                <a:gd name="T105" fmla="*/ 98 h 121"/>
                <a:gd name="T106" fmla="*/ 54 w 232"/>
                <a:gd name="T107" fmla="*/ 95 h 121"/>
                <a:gd name="T108" fmla="*/ 34 w 232"/>
                <a:gd name="T109" fmla="*/ 9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2" h="121">
                  <a:moveTo>
                    <a:pt x="34" y="95"/>
                  </a:moveTo>
                  <a:lnTo>
                    <a:pt x="32" y="94"/>
                  </a:lnTo>
                  <a:lnTo>
                    <a:pt x="32" y="54"/>
                  </a:lnTo>
                  <a:lnTo>
                    <a:pt x="30" y="48"/>
                  </a:lnTo>
                  <a:lnTo>
                    <a:pt x="23" y="42"/>
                  </a:lnTo>
                  <a:lnTo>
                    <a:pt x="23" y="24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21" y="20"/>
                  </a:lnTo>
                  <a:lnTo>
                    <a:pt x="22" y="16"/>
                  </a:lnTo>
                  <a:lnTo>
                    <a:pt x="49" y="16"/>
                  </a:lnTo>
                  <a:lnTo>
                    <a:pt x="49" y="4"/>
                  </a:lnTo>
                  <a:lnTo>
                    <a:pt x="51" y="0"/>
                  </a:lnTo>
                  <a:lnTo>
                    <a:pt x="64" y="0"/>
                  </a:lnTo>
                  <a:lnTo>
                    <a:pt x="68" y="3"/>
                  </a:lnTo>
                  <a:lnTo>
                    <a:pt x="68" y="7"/>
                  </a:lnTo>
                  <a:lnTo>
                    <a:pt x="68" y="16"/>
                  </a:lnTo>
                  <a:lnTo>
                    <a:pt x="83" y="16"/>
                  </a:lnTo>
                  <a:lnTo>
                    <a:pt x="86" y="20"/>
                  </a:lnTo>
                  <a:lnTo>
                    <a:pt x="87" y="21"/>
                  </a:lnTo>
                  <a:lnTo>
                    <a:pt x="147" y="21"/>
                  </a:lnTo>
                  <a:lnTo>
                    <a:pt x="150" y="16"/>
                  </a:lnTo>
                  <a:lnTo>
                    <a:pt x="169" y="16"/>
                  </a:lnTo>
                  <a:lnTo>
                    <a:pt x="169" y="3"/>
                  </a:lnTo>
                  <a:lnTo>
                    <a:pt x="171" y="0"/>
                  </a:lnTo>
                  <a:lnTo>
                    <a:pt x="183" y="0"/>
                  </a:lnTo>
                  <a:lnTo>
                    <a:pt x="186" y="2"/>
                  </a:lnTo>
                  <a:lnTo>
                    <a:pt x="186" y="15"/>
                  </a:lnTo>
                  <a:lnTo>
                    <a:pt x="210" y="15"/>
                  </a:lnTo>
                  <a:lnTo>
                    <a:pt x="213" y="16"/>
                  </a:lnTo>
                  <a:lnTo>
                    <a:pt x="213" y="20"/>
                  </a:lnTo>
                  <a:lnTo>
                    <a:pt x="232" y="20"/>
                  </a:lnTo>
                  <a:lnTo>
                    <a:pt x="232" y="24"/>
                  </a:lnTo>
                  <a:lnTo>
                    <a:pt x="214" y="24"/>
                  </a:lnTo>
                  <a:lnTo>
                    <a:pt x="214" y="41"/>
                  </a:lnTo>
                  <a:lnTo>
                    <a:pt x="206" y="52"/>
                  </a:lnTo>
                  <a:lnTo>
                    <a:pt x="206" y="92"/>
                  </a:lnTo>
                  <a:lnTo>
                    <a:pt x="205" y="95"/>
                  </a:lnTo>
                  <a:lnTo>
                    <a:pt x="185" y="96"/>
                  </a:lnTo>
                  <a:lnTo>
                    <a:pt x="182" y="98"/>
                  </a:lnTo>
                  <a:lnTo>
                    <a:pt x="182" y="117"/>
                  </a:lnTo>
                  <a:lnTo>
                    <a:pt x="180" y="121"/>
                  </a:lnTo>
                  <a:lnTo>
                    <a:pt x="167" y="121"/>
                  </a:lnTo>
                  <a:lnTo>
                    <a:pt x="165" y="118"/>
                  </a:lnTo>
                  <a:lnTo>
                    <a:pt x="165" y="106"/>
                  </a:lnTo>
                  <a:lnTo>
                    <a:pt x="160" y="103"/>
                  </a:lnTo>
                  <a:lnTo>
                    <a:pt x="78" y="103"/>
                  </a:lnTo>
                  <a:lnTo>
                    <a:pt x="74" y="105"/>
                  </a:lnTo>
                  <a:lnTo>
                    <a:pt x="74" y="117"/>
                  </a:lnTo>
                  <a:lnTo>
                    <a:pt x="71" y="120"/>
                  </a:lnTo>
                  <a:lnTo>
                    <a:pt x="61" y="120"/>
                  </a:lnTo>
                  <a:lnTo>
                    <a:pt x="59" y="117"/>
                  </a:lnTo>
                  <a:lnTo>
                    <a:pt x="59" y="98"/>
                  </a:lnTo>
                  <a:lnTo>
                    <a:pt x="54" y="95"/>
                  </a:lnTo>
                  <a:lnTo>
                    <a:pt x="34" y="95"/>
                  </a:lnTo>
                  <a:close/>
                </a:path>
              </a:pathLst>
            </a:custGeom>
            <a:solidFill>
              <a:srgbClr val="808080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7" name="Rectangle 151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A20EAAD-17BF-4DBB-8C32-00E795678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" y="2366"/>
              <a:ext cx="45" cy="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8" name="Rectangle 152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9FE43C4C-E01E-40F6-870F-320013A6C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9" y="2366"/>
              <a:ext cx="56" cy="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9" name="Rectangle 153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F70C45EE-F040-4C9A-A69B-932435F1D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" y="2366"/>
              <a:ext cx="45" cy="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0" name="Rectangle 154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72085559-5876-4E5C-997C-7BE7CA832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2073"/>
              <a:ext cx="430" cy="1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1" name="Rectangle 155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D6F936E5-F49F-4518-8C30-44EE3189D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2" y="2269"/>
              <a:ext cx="72" cy="1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anchor="ctr" anchorCtr="1">
              <a:spAutoFit/>
            </a:bodyPr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2" name="Rectangle 156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9C54A55-8446-4260-9408-0F5206964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3" y="2269"/>
              <a:ext cx="68" cy="1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anchor="ctr" anchorCtr="1">
              <a:spAutoFit/>
            </a:bodyPr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3" name="Rectangle 157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4515E9F2-94DE-43D5-A305-E43407056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0" y="1885"/>
              <a:ext cx="51" cy="1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anchor="ctr" anchorCtr="1">
              <a:spAutoFit/>
            </a:bodyPr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4" name="Line 158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486CB6CB-1354-4E72-9469-F18005EAF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8" y="2193"/>
              <a:ext cx="68" cy="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179" name="Group 286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51DA4780-A9F3-4EDC-90C8-56502ADC2CBF}"/>
              </a:ext>
            </a:extLst>
          </p:cNvPr>
          <p:cNvGrpSpPr>
            <a:grpSpLocks/>
          </p:cNvGrpSpPr>
          <p:nvPr/>
        </p:nvGrpSpPr>
        <p:grpSpPr bwMode="auto">
          <a:xfrm>
            <a:off x="6569326" y="1609704"/>
            <a:ext cx="685196" cy="1273055"/>
            <a:chOff x="1921" y="3114"/>
            <a:chExt cx="732" cy="963"/>
          </a:xfrm>
        </p:grpSpPr>
        <p:sp>
          <p:nvSpPr>
            <p:cNvPr id="181" name="Freeform 233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2625AF6-A7E3-4219-AB05-D7302EEF7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" y="3258"/>
              <a:ext cx="732" cy="819"/>
            </a:xfrm>
            <a:custGeom>
              <a:avLst/>
              <a:gdLst>
                <a:gd name="T0" fmla="*/ 21 w 127"/>
                <a:gd name="T1" fmla="*/ 127 h 127"/>
                <a:gd name="T2" fmla="*/ 21 w 127"/>
                <a:gd name="T3" fmla="*/ 100 h 127"/>
                <a:gd name="T4" fmla="*/ 5 w 127"/>
                <a:gd name="T5" fmla="*/ 94 h 127"/>
                <a:gd name="T6" fmla="*/ 0 w 127"/>
                <a:gd name="T7" fmla="*/ 79 h 127"/>
                <a:gd name="T8" fmla="*/ 5 w 127"/>
                <a:gd name="T9" fmla="*/ 57 h 127"/>
                <a:gd name="T10" fmla="*/ 29 w 127"/>
                <a:gd name="T11" fmla="*/ 28 h 127"/>
                <a:gd name="T12" fmla="*/ 42 w 127"/>
                <a:gd name="T13" fmla="*/ 19 h 127"/>
                <a:gd name="T14" fmla="*/ 46 w 127"/>
                <a:gd name="T15" fmla="*/ 0 h 127"/>
                <a:gd name="T16" fmla="*/ 127 w 127"/>
                <a:gd name="T17" fmla="*/ 0 h 127"/>
                <a:gd name="T18" fmla="*/ 127 w 127"/>
                <a:gd name="T19" fmla="*/ 127 h 127"/>
                <a:gd name="T20" fmla="*/ 21 w 127"/>
                <a:gd name="T2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7" h="127">
                  <a:moveTo>
                    <a:pt x="21" y="127"/>
                  </a:moveTo>
                  <a:lnTo>
                    <a:pt x="21" y="100"/>
                  </a:lnTo>
                  <a:lnTo>
                    <a:pt x="5" y="94"/>
                  </a:lnTo>
                  <a:lnTo>
                    <a:pt x="0" y="79"/>
                  </a:lnTo>
                  <a:lnTo>
                    <a:pt x="5" y="57"/>
                  </a:lnTo>
                  <a:lnTo>
                    <a:pt x="29" y="28"/>
                  </a:lnTo>
                  <a:lnTo>
                    <a:pt x="42" y="19"/>
                  </a:lnTo>
                  <a:lnTo>
                    <a:pt x="46" y="0"/>
                  </a:lnTo>
                  <a:lnTo>
                    <a:pt x="127" y="0"/>
                  </a:lnTo>
                  <a:lnTo>
                    <a:pt x="127" y="127"/>
                  </a:lnTo>
                  <a:lnTo>
                    <a:pt x="21" y="1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2" name="Freeform 234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1D50E0A7-4A0D-4CC8-9657-C929A54F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" y="3444"/>
              <a:ext cx="680" cy="503"/>
            </a:xfrm>
            <a:custGeom>
              <a:avLst/>
              <a:gdLst>
                <a:gd name="T0" fmla="*/ 19 w 118"/>
                <a:gd name="T1" fmla="*/ 63 h 78"/>
                <a:gd name="T2" fmla="*/ 9 w 118"/>
                <a:gd name="T3" fmla="*/ 57 h 78"/>
                <a:gd name="T4" fmla="*/ 2 w 118"/>
                <a:gd name="T5" fmla="*/ 48 h 78"/>
                <a:gd name="T6" fmla="*/ 0 w 118"/>
                <a:gd name="T7" fmla="*/ 40 h 78"/>
                <a:gd name="T8" fmla="*/ 5 w 118"/>
                <a:gd name="T9" fmla="*/ 36 h 78"/>
                <a:gd name="T10" fmla="*/ 12 w 118"/>
                <a:gd name="T11" fmla="*/ 30 h 78"/>
                <a:gd name="T12" fmla="*/ 26 w 118"/>
                <a:gd name="T13" fmla="*/ 34 h 78"/>
                <a:gd name="T14" fmla="*/ 33 w 118"/>
                <a:gd name="T15" fmla="*/ 40 h 78"/>
                <a:gd name="T16" fmla="*/ 45 w 118"/>
                <a:gd name="T17" fmla="*/ 48 h 78"/>
                <a:gd name="T18" fmla="*/ 66 w 118"/>
                <a:gd name="T19" fmla="*/ 51 h 78"/>
                <a:gd name="T20" fmla="*/ 82 w 118"/>
                <a:gd name="T21" fmla="*/ 46 h 78"/>
                <a:gd name="T22" fmla="*/ 87 w 118"/>
                <a:gd name="T23" fmla="*/ 42 h 78"/>
                <a:gd name="T24" fmla="*/ 90 w 118"/>
                <a:gd name="T25" fmla="*/ 33 h 78"/>
                <a:gd name="T26" fmla="*/ 87 w 118"/>
                <a:gd name="T27" fmla="*/ 12 h 78"/>
                <a:gd name="T28" fmla="*/ 90 w 118"/>
                <a:gd name="T29" fmla="*/ 5 h 78"/>
                <a:gd name="T30" fmla="*/ 95 w 118"/>
                <a:gd name="T31" fmla="*/ 1 h 78"/>
                <a:gd name="T32" fmla="*/ 101 w 118"/>
                <a:gd name="T33" fmla="*/ 0 h 78"/>
                <a:gd name="T34" fmla="*/ 107 w 118"/>
                <a:gd name="T35" fmla="*/ 0 h 78"/>
                <a:gd name="T36" fmla="*/ 113 w 118"/>
                <a:gd name="T37" fmla="*/ 2 h 78"/>
                <a:gd name="T38" fmla="*/ 117 w 118"/>
                <a:gd name="T39" fmla="*/ 6 h 78"/>
                <a:gd name="T40" fmla="*/ 118 w 118"/>
                <a:gd name="T41" fmla="*/ 46 h 78"/>
                <a:gd name="T42" fmla="*/ 116 w 118"/>
                <a:gd name="T43" fmla="*/ 61 h 78"/>
                <a:gd name="T44" fmla="*/ 113 w 118"/>
                <a:gd name="T45" fmla="*/ 70 h 78"/>
                <a:gd name="T46" fmla="*/ 104 w 118"/>
                <a:gd name="T47" fmla="*/ 78 h 78"/>
                <a:gd name="T48" fmla="*/ 89 w 118"/>
                <a:gd name="T49" fmla="*/ 78 h 78"/>
                <a:gd name="T50" fmla="*/ 75 w 118"/>
                <a:gd name="T51" fmla="*/ 75 h 78"/>
                <a:gd name="T52" fmla="*/ 50 w 118"/>
                <a:gd name="T53" fmla="*/ 72 h 78"/>
                <a:gd name="T54" fmla="*/ 31 w 118"/>
                <a:gd name="T55" fmla="*/ 66 h 78"/>
                <a:gd name="T56" fmla="*/ 19 w 118"/>
                <a:gd name="T57" fmla="*/ 6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8" h="78">
                  <a:moveTo>
                    <a:pt x="19" y="63"/>
                  </a:moveTo>
                  <a:lnTo>
                    <a:pt x="9" y="57"/>
                  </a:lnTo>
                  <a:lnTo>
                    <a:pt x="2" y="48"/>
                  </a:lnTo>
                  <a:lnTo>
                    <a:pt x="0" y="40"/>
                  </a:lnTo>
                  <a:lnTo>
                    <a:pt x="5" y="36"/>
                  </a:lnTo>
                  <a:lnTo>
                    <a:pt x="12" y="30"/>
                  </a:lnTo>
                  <a:lnTo>
                    <a:pt x="26" y="34"/>
                  </a:lnTo>
                  <a:lnTo>
                    <a:pt x="33" y="40"/>
                  </a:lnTo>
                  <a:lnTo>
                    <a:pt x="45" y="48"/>
                  </a:lnTo>
                  <a:lnTo>
                    <a:pt x="66" y="51"/>
                  </a:lnTo>
                  <a:lnTo>
                    <a:pt x="82" y="46"/>
                  </a:lnTo>
                  <a:lnTo>
                    <a:pt x="87" y="42"/>
                  </a:lnTo>
                  <a:lnTo>
                    <a:pt x="90" y="33"/>
                  </a:lnTo>
                  <a:lnTo>
                    <a:pt x="87" y="12"/>
                  </a:lnTo>
                  <a:lnTo>
                    <a:pt x="90" y="5"/>
                  </a:lnTo>
                  <a:lnTo>
                    <a:pt x="95" y="1"/>
                  </a:lnTo>
                  <a:lnTo>
                    <a:pt x="101" y="0"/>
                  </a:lnTo>
                  <a:lnTo>
                    <a:pt x="107" y="0"/>
                  </a:lnTo>
                  <a:lnTo>
                    <a:pt x="113" y="2"/>
                  </a:lnTo>
                  <a:lnTo>
                    <a:pt x="117" y="6"/>
                  </a:lnTo>
                  <a:lnTo>
                    <a:pt x="118" y="46"/>
                  </a:lnTo>
                  <a:lnTo>
                    <a:pt x="116" y="61"/>
                  </a:lnTo>
                  <a:lnTo>
                    <a:pt x="113" y="70"/>
                  </a:lnTo>
                  <a:lnTo>
                    <a:pt x="104" y="78"/>
                  </a:lnTo>
                  <a:lnTo>
                    <a:pt x="89" y="78"/>
                  </a:lnTo>
                  <a:lnTo>
                    <a:pt x="75" y="75"/>
                  </a:lnTo>
                  <a:lnTo>
                    <a:pt x="50" y="72"/>
                  </a:lnTo>
                  <a:lnTo>
                    <a:pt x="31" y="66"/>
                  </a:lnTo>
                  <a:lnTo>
                    <a:pt x="19" y="63"/>
                  </a:lnTo>
                </a:path>
              </a:pathLst>
            </a:custGeom>
            <a:noFill/>
            <a:ln w="158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3" name="Oval 235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D9725508-4BC7-4E84-B172-A7FACBC91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3630"/>
              <a:ext cx="173" cy="1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4" name="Oval 236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10B9A169-5B18-45D3-BC9A-72EFE03B2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3450"/>
              <a:ext cx="173" cy="1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5" name="Oval 237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76AC4D59-5DDC-4BB7-AB2C-1737C5AEE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3750"/>
              <a:ext cx="167" cy="16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6" name="Rectangle 238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F78D4955-9139-4A9B-AD86-BCE766417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" y="3114"/>
              <a:ext cx="202" cy="1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7" name="Line 239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F7995944-74A6-43DC-815A-32DCAE09C6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9" y="3270"/>
              <a:ext cx="156" cy="3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8" name="Line 240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05D671E8-F980-42D6-9E1F-D068909D3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8" y="3258"/>
              <a:ext cx="23" cy="4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9" name="Line 241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423881BB-65B5-4ED3-8E87-CC9056C88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1" y="3246"/>
              <a:ext cx="58" cy="4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0" name="Line 242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48DB5F8-B5FF-429E-814A-39601F4E35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23" y="3258"/>
              <a:ext cx="6" cy="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1" name="AutoShape 243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0C409CD9-1ABF-424D-9327-1BA219B1D8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0000" flipH="1">
              <a:off x="2259" y="3125"/>
              <a:ext cx="144" cy="136"/>
            </a:xfrm>
            <a:custGeom>
              <a:avLst/>
              <a:gdLst>
                <a:gd name="G0" fmla="+- -537417 0 0"/>
                <a:gd name="G1" fmla="+- 2191006 0 0"/>
                <a:gd name="G2" fmla="+- -537417 0 2191006"/>
                <a:gd name="G3" fmla="+- 10800 0 0"/>
                <a:gd name="G4" fmla="+- 0 0 -537417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8307 0 0"/>
                <a:gd name="G9" fmla="+- 0 0 2191006"/>
                <a:gd name="G10" fmla="+- 8307 0 2700"/>
                <a:gd name="G11" fmla="cos G10 -537417"/>
                <a:gd name="G12" fmla="sin G10 -537417"/>
                <a:gd name="G13" fmla="cos 13500 -537417"/>
                <a:gd name="G14" fmla="sin 13500 -537417"/>
                <a:gd name="G15" fmla="+- G11 10800 0"/>
                <a:gd name="G16" fmla="+- G12 10800 0"/>
                <a:gd name="G17" fmla="+- G13 10800 0"/>
                <a:gd name="G18" fmla="+- G14 10800 0"/>
                <a:gd name="G19" fmla="*/ 8307 1 2"/>
                <a:gd name="G20" fmla="+- G19 5400 0"/>
                <a:gd name="G21" fmla="cos G20 -537417"/>
                <a:gd name="G22" fmla="sin G20 -537417"/>
                <a:gd name="G23" fmla="+- G21 10800 0"/>
                <a:gd name="G24" fmla="+- G12 G23 G22"/>
                <a:gd name="G25" fmla="+- G22 G23 G11"/>
                <a:gd name="G26" fmla="cos 10800 -537417"/>
                <a:gd name="G27" fmla="sin 10800 -537417"/>
                <a:gd name="G28" fmla="cos 8307 -537417"/>
                <a:gd name="G29" fmla="sin 8307 -537417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2191006"/>
                <a:gd name="G36" fmla="sin G34 2191006"/>
                <a:gd name="G37" fmla="+/ 2191006 -537417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8307 G39"/>
                <a:gd name="G43" fmla="sin 8307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60 w 21600"/>
                <a:gd name="T5" fmla="*/ 8441 h 21600"/>
                <a:gd name="T6" fmla="*/ 18773 w 21600"/>
                <a:gd name="T7" fmla="*/ 16063 h 21600"/>
                <a:gd name="T8" fmla="*/ 2693 w 21600"/>
                <a:gd name="T9" fmla="*/ 8985 h 21600"/>
                <a:gd name="T10" fmla="*/ 24161 w 21600"/>
                <a:gd name="T11" fmla="*/ 8874 h 21600"/>
                <a:gd name="T12" fmla="*/ 20819 w 21600"/>
                <a:gd name="T13" fmla="*/ 13344 h 21600"/>
                <a:gd name="T14" fmla="*/ 16349 w 21600"/>
                <a:gd name="T15" fmla="*/ 100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9022" y="9615"/>
                  </a:moveTo>
                  <a:cubicBezTo>
                    <a:pt x="18432" y="5527"/>
                    <a:pt x="14930" y="2493"/>
                    <a:pt x="10800" y="2493"/>
                  </a:cubicBezTo>
                  <a:cubicBezTo>
                    <a:pt x="6212" y="2493"/>
                    <a:pt x="2493" y="6212"/>
                    <a:pt x="2493" y="10800"/>
                  </a:cubicBezTo>
                  <a:cubicBezTo>
                    <a:pt x="2493" y="15387"/>
                    <a:pt x="6212" y="19107"/>
                    <a:pt x="10800" y="19107"/>
                  </a:cubicBezTo>
                  <a:cubicBezTo>
                    <a:pt x="13590" y="19106"/>
                    <a:pt x="16194" y="17705"/>
                    <a:pt x="17732" y="15376"/>
                  </a:cubicBezTo>
                  <a:lnTo>
                    <a:pt x="19813" y="16750"/>
                  </a:lnTo>
                  <a:cubicBezTo>
                    <a:pt x="17814" y="19778"/>
                    <a:pt x="14428" y="21599"/>
                    <a:pt x="10800" y="21599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169" y="0"/>
                    <a:pt x="20723" y="3944"/>
                    <a:pt x="21489" y="9259"/>
                  </a:cubicBezTo>
                  <a:lnTo>
                    <a:pt x="24161" y="8874"/>
                  </a:lnTo>
                  <a:lnTo>
                    <a:pt x="20819" y="13344"/>
                  </a:lnTo>
                  <a:lnTo>
                    <a:pt x="16349" y="10000"/>
                  </a:lnTo>
                  <a:lnTo>
                    <a:pt x="19022" y="9615"/>
                  </a:lnTo>
                  <a:close/>
                </a:path>
              </a:pathLst>
            </a:custGeom>
            <a:solidFill>
              <a:srgbClr val="00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2" name="AutoShape 244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06C6C345-DD46-4C1B-BBD3-55F379AD0A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60000" flipH="1">
              <a:off x="2078" y="3883"/>
              <a:ext cx="310" cy="86"/>
            </a:xfrm>
            <a:custGeom>
              <a:avLst/>
              <a:gdLst>
                <a:gd name="G0" fmla="+- 16807 0 0"/>
                <a:gd name="G1" fmla="+- 6280 0 0"/>
                <a:gd name="G2" fmla="+- 21600 0 6280"/>
                <a:gd name="G3" fmla="+- 10800 0 6280"/>
                <a:gd name="G4" fmla="+- 21600 0 16807"/>
                <a:gd name="G5" fmla="*/ G4 G3 10800"/>
                <a:gd name="G6" fmla="+- 21600 0 G5"/>
                <a:gd name="T0" fmla="*/ 16807 w 21600"/>
                <a:gd name="T1" fmla="*/ 0 h 21600"/>
                <a:gd name="T2" fmla="*/ 0 w 21600"/>
                <a:gd name="T3" fmla="*/ 10800 h 21600"/>
                <a:gd name="T4" fmla="*/ 16807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807" y="0"/>
                  </a:moveTo>
                  <a:lnTo>
                    <a:pt x="16807" y="6280"/>
                  </a:lnTo>
                  <a:lnTo>
                    <a:pt x="3375" y="6280"/>
                  </a:lnTo>
                  <a:lnTo>
                    <a:pt x="3375" y="15320"/>
                  </a:lnTo>
                  <a:lnTo>
                    <a:pt x="16807" y="15320"/>
                  </a:lnTo>
                  <a:lnTo>
                    <a:pt x="16807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6280"/>
                  </a:moveTo>
                  <a:lnTo>
                    <a:pt x="1350" y="15320"/>
                  </a:lnTo>
                  <a:lnTo>
                    <a:pt x="2700" y="15320"/>
                  </a:lnTo>
                  <a:lnTo>
                    <a:pt x="2700" y="6280"/>
                  </a:lnTo>
                  <a:close/>
                </a:path>
                <a:path w="21600" h="21600">
                  <a:moveTo>
                    <a:pt x="0" y="6280"/>
                  </a:moveTo>
                  <a:lnTo>
                    <a:pt x="0" y="15320"/>
                  </a:lnTo>
                  <a:lnTo>
                    <a:pt x="675" y="15320"/>
                  </a:lnTo>
                  <a:lnTo>
                    <a:pt x="675" y="6280"/>
                  </a:lnTo>
                  <a:close/>
                </a:path>
              </a:pathLst>
            </a:cu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193" name="Group 270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9B591A58-6F09-4A7E-BB7B-766928E93E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2" y="3624"/>
              <a:ext cx="300" cy="142"/>
              <a:chOff x="839" y="214"/>
              <a:chExt cx="52" cy="22"/>
            </a:xfrm>
          </p:grpSpPr>
          <p:sp>
            <p:nvSpPr>
              <p:cNvPr id="196" name="Freeform 271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51170180-C785-4354-A8A1-AA801FA3B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9" y="214"/>
                <a:ext cx="20" cy="16"/>
              </a:xfrm>
              <a:custGeom>
                <a:avLst/>
                <a:gdLst>
                  <a:gd name="T0" fmla="*/ 34 w 232"/>
                  <a:gd name="T1" fmla="*/ 95 h 121"/>
                  <a:gd name="T2" fmla="*/ 32 w 232"/>
                  <a:gd name="T3" fmla="*/ 94 h 121"/>
                  <a:gd name="T4" fmla="*/ 32 w 232"/>
                  <a:gd name="T5" fmla="*/ 54 h 121"/>
                  <a:gd name="T6" fmla="*/ 30 w 232"/>
                  <a:gd name="T7" fmla="*/ 48 h 121"/>
                  <a:gd name="T8" fmla="*/ 23 w 232"/>
                  <a:gd name="T9" fmla="*/ 42 h 121"/>
                  <a:gd name="T10" fmla="*/ 23 w 232"/>
                  <a:gd name="T11" fmla="*/ 24 h 121"/>
                  <a:gd name="T12" fmla="*/ 0 w 232"/>
                  <a:gd name="T13" fmla="*/ 24 h 121"/>
                  <a:gd name="T14" fmla="*/ 0 w 232"/>
                  <a:gd name="T15" fmla="*/ 20 h 121"/>
                  <a:gd name="T16" fmla="*/ 21 w 232"/>
                  <a:gd name="T17" fmla="*/ 20 h 121"/>
                  <a:gd name="T18" fmla="*/ 22 w 232"/>
                  <a:gd name="T19" fmla="*/ 16 h 121"/>
                  <a:gd name="T20" fmla="*/ 49 w 232"/>
                  <a:gd name="T21" fmla="*/ 16 h 121"/>
                  <a:gd name="T22" fmla="*/ 49 w 232"/>
                  <a:gd name="T23" fmla="*/ 4 h 121"/>
                  <a:gd name="T24" fmla="*/ 51 w 232"/>
                  <a:gd name="T25" fmla="*/ 0 h 121"/>
                  <a:gd name="T26" fmla="*/ 64 w 232"/>
                  <a:gd name="T27" fmla="*/ 0 h 121"/>
                  <a:gd name="T28" fmla="*/ 68 w 232"/>
                  <a:gd name="T29" fmla="*/ 3 h 121"/>
                  <a:gd name="T30" fmla="*/ 68 w 232"/>
                  <a:gd name="T31" fmla="*/ 7 h 121"/>
                  <a:gd name="T32" fmla="*/ 68 w 232"/>
                  <a:gd name="T33" fmla="*/ 16 h 121"/>
                  <a:gd name="T34" fmla="*/ 83 w 232"/>
                  <a:gd name="T35" fmla="*/ 16 h 121"/>
                  <a:gd name="T36" fmla="*/ 86 w 232"/>
                  <a:gd name="T37" fmla="*/ 20 h 121"/>
                  <a:gd name="T38" fmla="*/ 87 w 232"/>
                  <a:gd name="T39" fmla="*/ 21 h 121"/>
                  <a:gd name="T40" fmla="*/ 147 w 232"/>
                  <a:gd name="T41" fmla="*/ 21 h 121"/>
                  <a:gd name="T42" fmla="*/ 150 w 232"/>
                  <a:gd name="T43" fmla="*/ 16 h 121"/>
                  <a:gd name="T44" fmla="*/ 169 w 232"/>
                  <a:gd name="T45" fmla="*/ 16 h 121"/>
                  <a:gd name="T46" fmla="*/ 169 w 232"/>
                  <a:gd name="T47" fmla="*/ 3 h 121"/>
                  <a:gd name="T48" fmla="*/ 171 w 232"/>
                  <a:gd name="T49" fmla="*/ 0 h 121"/>
                  <a:gd name="T50" fmla="*/ 183 w 232"/>
                  <a:gd name="T51" fmla="*/ 0 h 121"/>
                  <a:gd name="T52" fmla="*/ 186 w 232"/>
                  <a:gd name="T53" fmla="*/ 2 h 121"/>
                  <a:gd name="T54" fmla="*/ 186 w 232"/>
                  <a:gd name="T55" fmla="*/ 15 h 121"/>
                  <a:gd name="T56" fmla="*/ 210 w 232"/>
                  <a:gd name="T57" fmla="*/ 15 h 121"/>
                  <a:gd name="T58" fmla="*/ 213 w 232"/>
                  <a:gd name="T59" fmla="*/ 16 h 121"/>
                  <a:gd name="T60" fmla="*/ 213 w 232"/>
                  <a:gd name="T61" fmla="*/ 20 h 121"/>
                  <a:gd name="T62" fmla="*/ 232 w 232"/>
                  <a:gd name="T63" fmla="*/ 20 h 121"/>
                  <a:gd name="T64" fmla="*/ 232 w 232"/>
                  <a:gd name="T65" fmla="*/ 24 h 121"/>
                  <a:gd name="T66" fmla="*/ 214 w 232"/>
                  <a:gd name="T67" fmla="*/ 24 h 121"/>
                  <a:gd name="T68" fmla="*/ 214 w 232"/>
                  <a:gd name="T69" fmla="*/ 41 h 121"/>
                  <a:gd name="T70" fmla="*/ 206 w 232"/>
                  <a:gd name="T71" fmla="*/ 52 h 121"/>
                  <a:gd name="T72" fmla="*/ 206 w 232"/>
                  <a:gd name="T73" fmla="*/ 92 h 121"/>
                  <a:gd name="T74" fmla="*/ 205 w 232"/>
                  <a:gd name="T75" fmla="*/ 95 h 121"/>
                  <a:gd name="T76" fmla="*/ 185 w 232"/>
                  <a:gd name="T77" fmla="*/ 96 h 121"/>
                  <a:gd name="T78" fmla="*/ 182 w 232"/>
                  <a:gd name="T79" fmla="*/ 98 h 121"/>
                  <a:gd name="T80" fmla="*/ 182 w 232"/>
                  <a:gd name="T81" fmla="*/ 117 h 121"/>
                  <a:gd name="T82" fmla="*/ 180 w 232"/>
                  <a:gd name="T83" fmla="*/ 121 h 121"/>
                  <a:gd name="T84" fmla="*/ 167 w 232"/>
                  <a:gd name="T85" fmla="*/ 121 h 121"/>
                  <a:gd name="T86" fmla="*/ 165 w 232"/>
                  <a:gd name="T87" fmla="*/ 118 h 121"/>
                  <a:gd name="T88" fmla="*/ 165 w 232"/>
                  <a:gd name="T89" fmla="*/ 106 h 121"/>
                  <a:gd name="T90" fmla="*/ 160 w 232"/>
                  <a:gd name="T91" fmla="*/ 103 h 121"/>
                  <a:gd name="T92" fmla="*/ 78 w 232"/>
                  <a:gd name="T93" fmla="*/ 103 h 121"/>
                  <a:gd name="T94" fmla="*/ 74 w 232"/>
                  <a:gd name="T95" fmla="*/ 105 h 121"/>
                  <a:gd name="T96" fmla="*/ 74 w 232"/>
                  <a:gd name="T97" fmla="*/ 117 h 121"/>
                  <a:gd name="T98" fmla="*/ 71 w 232"/>
                  <a:gd name="T99" fmla="*/ 120 h 121"/>
                  <a:gd name="T100" fmla="*/ 61 w 232"/>
                  <a:gd name="T101" fmla="*/ 120 h 121"/>
                  <a:gd name="T102" fmla="*/ 59 w 232"/>
                  <a:gd name="T103" fmla="*/ 117 h 121"/>
                  <a:gd name="T104" fmla="*/ 59 w 232"/>
                  <a:gd name="T105" fmla="*/ 98 h 121"/>
                  <a:gd name="T106" fmla="*/ 54 w 232"/>
                  <a:gd name="T107" fmla="*/ 95 h 121"/>
                  <a:gd name="T108" fmla="*/ 34 w 232"/>
                  <a:gd name="T109" fmla="*/ 9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32" h="121">
                    <a:moveTo>
                      <a:pt x="34" y="95"/>
                    </a:moveTo>
                    <a:lnTo>
                      <a:pt x="32" y="94"/>
                    </a:lnTo>
                    <a:lnTo>
                      <a:pt x="32" y="54"/>
                    </a:lnTo>
                    <a:lnTo>
                      <a:pt x="30" y="48"/>
                    </a:lnTo>
                    <a:lnTo>
                      <a:pt x="23" y="42"/>
                    </a:lnTo>
                    <a:lnTo>
                      <a:pt x="23" y="24"/>
                    </a:lnTo>
                    <a:lnTo>
                      <a:pt x="0" y="24"/>
                    </a:lnTo>
                    <a:lnTo>
                      <a:pt x="0" y="20"/>
                    </a:lnTo>
                    <a:lnTo>
                      <a:pt x="21" y="20"/>
                    </a:lnTo>
                    <a:lnTo>
                      <a:pt x="22" y="16"/>
                    </a:lnTo>
                    <a:lnTo>
                      <a:pt x="49" y="16"/>
                    </a:lnTo>
                    <a:lnTo>
                      <a:pt x="49" y="4"/>
                    </a:lnTo>
                    <a:lnTo>
                      <a:pt x="51" y="0"/>
                    </a:lnTo>
                    <a:lnTo>
                      <a:pt x="64" y="0"/>
                    </a:lnTo>
                    <a:lnTo>
                      <a:pt x="68" y="3"/>
                    </a:lnTo>
                    <a:lnTo>
                      <a:pt x="68" y="7"/>
                    </a:lnTo>
                    <a:lnTo>
                      <a:pt x="68" y="16"/>
                    </a:lnTo>
                    <a:lnTo>
                      <a:pt x="83" y="16"/>
                    </a:lnTo>
                    <a:lnTo>
                      <a:pt x="86" y="20"/>
                    </a:lnTo>
                    <a:lnTo>
                      <a:pt x="87" y="21"/>
                    </a:lnTo>
                    <a:lnTo>
                      <a:pt x="147" y="21"/>
                    </a:lnTo>
                    <a:lnTo>
                      <a:pt x="150" y="16"/>
                    </a:lnTo>
                    <a:lnTo>
                      <a:pt x="169" y="16"/>
                    </a:lnTo>
                    <a:lnTo>
                      <a:pt x="169" y="3"/>
                    </a:lnTo>
                    <a:lnTo>
                      <a:pt x="171" y="0"/>
                    </a:lnTo>
                    <a:lnTo>
                      <a:pt x="183" y="0"/>
                    </a:lnTo>
                    <a:lnTo>
                      <a:pt x="186" y="2"/>
                    </a:lnTo>
                    <a:lnTo>
                      <a:pt x="186" y="15"/>
                    </a:lnTo>
                    <a:lnTo>
                      <a:pt x="210" y="15"/>
                    </a:lnTo>
                    <a:lnTo>
                      <a:pt x="213" y="16"/>
                    </a:lnTo>
                    <a:lnTo>
                      <a:pt x="213" y="20"/>
                    </a:lnTo>
                    <a:lnTo>
                      <a:pt x="232" y="20"/>
                    </a:lnTo>
                    <a:lnTo>
                      <a:pt x="232" y="24"/>
                    </a:lnTo>
                    <a:lnTo>
                      <a:pt x="214" y="24"/>
                    </a:lnTo>
                    <a:lnTo>
                      <a:pt x="214" y="41"/>
                    </a:lnTo>
                    <a:lnTo>
                      <a:pt x="206" y="52"/>
                    </a:lnTo>
                    <a:lnTo>
                      <a:pt x="206" y="92"/>
                    </a:lnTo>
                    <a:lnTo>
                      <a:pt x="205" y="95"/>
                    </a:lnTo>
                    <a:lnTo>
                      <a:pt x="185" y="96"/>
                    </a:lnTo>
                    <a:lnTo>
                      <a:pt x="182" y="98"/>
                    </a:lnTo>
                    <a:lnTo>
                      <a:pt x="182" y="117"/>
                    </a:lnTo>
                    <a:lnTo>
                      <a:pt x="180" y="121"/>
                    </a:lnTo>
                    <a:lnTo>
                      <a:pt x="167" y="121"/>
                    </a:lnTo>
                    <a:lnTo>
                      <a:pt x="165" y="118"/>
                    </a:lnTo>
                    <a:lnTo>
                      <a:pt x="165" y="106"/>
                    </a:lnTo>
                    <a:lnTo>
                      <a:pt x="160" y="103"/>
                    </a:lnTo>
                    <a:lnTo>
                      <a:pt x="78" y="103"/>
                    </a:lnTo>
                    <a:lnTo>
                      <a:pt x="74" y="105"/>
                    </a:lnTo>
                    <a:lnTo>
                      <a:pt x="74" y="117"/>
                    </a:lnTo>
                    <a:lnTo>
                      <a:pt x="71" y="120"/>
                    </a:lnTo>
                    <a:lnTo>
                      <a:pt x="61" y="120"/>
                    </a:lnTo>
                    <a:lnTo>
                      <a:pt x="59" y="117"/>
                    </a:lnTo>
                    <a:lnTo>
                      <a:pt x="59" y="98"/>
                    </a:lnTo>
                    <a:lnTo>
                      <a:pt x="54" y="95"/>
                    </a:lnTo>
                    <a:lnTo>
                      <a:pt x="34" y="95"/>
                    </a:lnTo>
                    <a:close/>
                  </a:path>
                </a:pathLst>
              </a:cu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 sz="8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97" name="Freeform 272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A125D13-110B-484F-BC04-533C2C021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" y="220"/>
                <a:ext cx="20" cy="16"/>
              </a:xfrm>
              <a:custGeom>
                <a:avLst/>
                <a:gdLst>
                  <a:gd name="T0" fmla="*/ 34 w 232"/>
                  <a:gd name="T1" fmla="*/ 95 h 121"/>
                  <a:gd name="T2" fmla="*/ 32 w 232"/>
                  <a:gd name="T3" fmla="*/ 94 h 121"/>
                  <a:gd name="T4" fmla="*/ 32 w 232"/>
                  <a:gd name="T5" fmla="*/ 54 h 121"/>
                  <a:gd name="T6" fmla="*/ 30 w 232"/>
                  <a:gd name="T7" fmla="*/ 48 h 121"/>
                  <a:gd name="T8" fmla="*/ 23 w 232"/>
                  <a:gd name="T9" fmla="*/ 42 h 121"/>
                  <a:gd name="T10" fmla="*/ 23 w 232"/>
                  <a:gd name="T11" fmla="*/ 24 h 121"/>
                  <a:gd name="T12" fmla="*/ 0 w 232"/>
                  <a:gd name="T13" fmla="*/ 24 h 121"/>
                  <a:gd name="T14" fmla="*/ 0 w 232"/>
                  <a:gd name="T15" fmla="*/ 20 h 121"/>
                  <a:gd name="T16" fmla="*/ 21 w 232"/>
                  <a:gd name="T17" fmla="*/ 20 h 121"/>
                  <a:gd name="T18" fmla="*/ 22 w 232"/>
                  <a:gd name="T19" fmla="*/ 16 h 121"/>
                  <a:gd name="T20" fmla="*/ 49 w 232"/>
                  <a:gd name="T21" fmla="*/ 16 h 121"/>
                  <a:gd name="T22" fmla="*/ 49 w 232"/>
                  <a:gd name="T23" fmla="*/ 4 h 121"/>
                  <a:gd name="T24" fmla="*/ 51 w 232"/>
                  <a:gd name="T25" fmla="*/ 0 h 121"/>
                  <a:gd name="T26" fmla="*/ 64 w 232"/>
                  <a:gd name="T27" fmla="*/ 0 h 121"/>
                  <a:gd name="T28" fmla="*/ 68 w 232"/>
                  <a:gd name="T29" fmla="*/ 3 h 121"/>
                  <a:gd name="T30" fmla="*/ 68 w 232"/>
                  <a:gd name="T31" fmla="*/ 7 h 121"/>
                  <a:gd name="T32" fmla="*/ 68 w 232"/>
                  <a:gd name="T33" fmla="*/ 16 h 121"/>
                  <a:gd name="T34" fmla="*/ 83 w 232"/>
                  <a:gd name="T35" fmla="*/ 16 h 121"/>
                  <a:gd name="T36" fmla="*/ 86 w 232"/>
                  <a:gd name="T37" fmla="*/ 20 h 121"/>
                  <a:gd name="T38" fmla="*/ 87 w 232"/>
                  <a:gd name="T39" fmla="*/ 21 h 121"/>
                  <a:gd name="T40" fmla="*/ 147 w 232"/>
                  <a:gd name="T41" fmla="*/ 21 h 121"/>
                  <a:gd name="T42" fmla="*/ 150 w 232"/>
                  <a:gd name="T43" fmla="*/ 16 h 121"/>
                  <a:gd name="T44" fmla="*/ 169 w 232"/>
                  <a:gd name="T45" fmla="*/ 16 h 121"/>
                  <a:gd name="T46" fmla="*/ 169 w 232"/>
                  <a:gd name="T47" fmla="*/ 3 h 121"/>
                  <a:gd name="T48" fmla="*/ 171 w 232"/>
                  <a:gd name="T49" fmla="*/ 0 h 121"/>
                  <a:gd name="T50" fmla="*/ 183 w 232"/>
                  <a:gd name="T51" fmla="*/ 0 h 121"/>
                  <a:gd name="T52" fmla="*/ 186 w 232"/>
                  <a:gd name="T53" fmla="*/ 2 h 121"/>
                  <a:gd name="T54" fmla="*/ 186 w 232"/>
                  <a:gd name="T55" fmla="*/ 15 h 121"/>
                  <a:gd name="T56" fmla="*/ 210 w 232"/>
                  <a:gd name="T57" fmla="*/ 15 h 121"/>
                  <a:gd name="T58" fmla="*/ 213 w 232"/>
                  <a:gd name="T59" fmla="*/ 16 h 121"/>
                  <a:gd name="T60" fmla="*/ 213 w 232"/>
                  <a:gd name="T61" fmla="*/ 20 h 121"/>
                  <a:gd name="T62" fmla="*/ 232 w 232"/>
                  <a:gd name="T63" fmla="*/ 20 h 121"/>
                  <a:gd name="T64" fmla="*/ 232 w 232"/>
                  <a:gd name="T65" fmla="*/ 24 h 121"/>
                  <a:gd name="T66" fmla="*/ 214 w 232"/>
                  <a:gd name="T67" fmla="*/ 24 h 121"/>
                  <a:gd name="T68" fmla="*/ 214 w 232"/>
                  <a:gd name="T69" fmla="*/ 41 h 121"/>
                  <a:gd name="T70" fmla="*/ 206 w 232"/>
                  <a:gd name="T71" fmla="*/ 52 h 121"/>
                  <a:gd name="T72" fmla="*/ 206 w 232"/>
                  <a:gd name="T73" fmla="*/ 92 h 121"/>
                  <a:gd name="T74" fmla="*/ 205 w 232"/>
                  <a:gd name="T75" fmla="*/ 95 h 121"/>
                  <a:gd name="T76" fmla="*/ 185 w 232"/>
                  <a:gd name="T77" fmla="*/ 96 h 121"/>
                  <a:gd name="T78" fmla="*/ 182 w 232"/>
                  <a:gd name="T79" fmla="*/ 98 h 121"/>
                  <a:gd name="T80" fmla="*/ 182 w 232"/>
                  <a:gd name="T81" fmla="*/ 117 h 121"/>
                  <a:gd name="T82" fmla="*/ 180 w 232"/>
                  <a:gd name="T83" fmla="*/ 121 h 121"/>
                  <a:gd name="T84" fmla="*/ 167 w 232"/>
                  <a:gd name="T85" fmla="*/ 121 h 121"/>
                  <a:gd name="T86" fmla="*/ 165 w 232"/>
                  <a:gd name="T87" fmla="*/ 118 h 121"/>
                  <a:gd name="T88" fmla="*/ 165 w 232"/>
                  <a:gd name="T89" fmla="*/ 106 h 121"/>
                  <a:gd name="T90" fmla="*/ 160 w 232"/>
                  <a:gd name="T91" fmla="*/ 103 h 121"/>
                  <a:gd name="T92" fmla="*/ 78 w 232"/>
                  <a:gd name="T93" fmla="*/ 103 h 121"/>
                  <a:gd name="T94" fmla="*/ 74 w 232"/>
                  <a:gd name="T95" fmla="*/ 105 h 121"/>
                  <a:gd name="T96" fmla="*/ 74 w 232"/>
                  <a:gd name="T97" fmla="*/ 117 h 121"/>
                  <a:gd name="T98" fmla="*/ 71 w 232"/>
                  <a:gd name="T99" fmla="*/ 120 h 121"/>
                  <a:gd name="T100" fmla="*/ 61 w 232"/>
                  <a:gd name="T101" fmla="*/ 120 h 121"/>
                  <a:gd name="T102" fmla="*/ 59 w 232"/>
                  <a:gd name="T103" fmla="*/ 117 h 121"/>
                  <a:gd name="T104" fmla="*/ 59 w 232"/>
                  <a:gd name="T105" fmla="*/ 98 h 121"/>
                  <a:gd name="T106" fmla="*/ 54 w 232"/>
                  <a:gd name="T107" fmla="*/ 95 h 121"/>
                  <a:gd name="T108" fmla="*/ 34 w 232"/>
                  <a:gd name="T109" fmla="*/ 9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32" h="121">
                    <a:moveTo>
                      <a:pt x="34" y="95"/>
                    </a:moveTo>
                    <a:lnTo>
                      <a:pt x="32" y="94"/>
                    </a:lnTo>
                    <a:lnTo>
                      <a:pt x="32" y="54"/>
                    </a:lnTo>
                    <a:lnTo>
                      <a:pt x="30" y="48"/>
                    </a:lnTo>
                    <a:lnTo>
                      <a:pt x="23" y="42"/>
                    </a:lnTo>
                    <a:lnTo>
                      <a:pt x="23" y="24"/>
                    </a:lnTo>
                    <a:lnTo>
                      <a:pt x="0" y="24"/>
                    </a:lnTo>
                    <a:lnTo>
                      <a:pt x="0" y="20"/>
                    </a:lnTo>
                    <a:lnTo>
                      <a:pt x="21" y="20"/>
                    </a:lnTo>
                    <a:lnTo>
                      <a:pt x="22" y="16"/>
                    </a:lnTo>
                    <a:lnTo>
                      <a:pt x="49" y="16"/>
                    </a:lnTo>
                    <a:lnTo>
                      <a:pt x="49" y="4"/>
                    </a:lnTo>
                    <a:lnTo>
                      <a:pt x="51" y="0"/>
                    </a:lnTo>
                    <a:lnTo>
                      <a:pt x="64" y="0"/>
                    </a:lnTo>
                    <a:lnTo>
                      <a:pt x="68" y="3"/>
                    </a:lnTo>
                    <a:lnTo>
                      <a:pt x="68" y="7"/>
                    </a:lnTo>
                    <a:lnTo>
                      <a:pt x="68" y="16"/>
                    </a:lnTo>
                    <a:lnTo>
                      <a:pt x="83" y="16"/>
                    </a:lnTo>
                    <a:lnTo>
                      <a:pt x="86" y="20"/>
                    </a:lnTo>
                    <a:lnTo>
                      <a:pt x="87" y="21"/>
                    </a:lnTo>
                    <a:lnTo>
                      <a:pt x="147" y="21"/>
                    </a:lnTo>
                    <a:lnTo>
                      <a:pt x="150" y="16"/>
                    </a:lnTo>
                    <a:lnTo>
                      <a:pt x="169" y="16"/>
                    </a:lnTo>
                    <a:lnTo>
                      <a:pt x="169" y="3"/>
                    </a:lnTo>
                    <a:lnTo>
                      <a:pt x="171" y="0"/>
                    </a:lnTo>
                    <a:lnTo>
                      <a:pt x="183" y="0"/>
                    </a:lnTo>
                    <a:lnTo>
                      <a:pt x="186" y="2"/>
                    </a:lnTo>
                    <a:lnTo>
                      <a:pt x="186" y="15"/>
                    </a:lnTo>
                    <a:lnTo>
                      <a:pt x="210" y="15"/>
                    </a:lnTo>
                    <a:lnTo>
                      <a:pt x="213" y="16"/>
                    </a:lnTo>
                    <a:lnTo>
                      <a:pt x="213" y="20"/>
                    </a:lnTo>
                    <a:lnTo>
                      <a:pt x="232" y="20"/>
                    </a:lnTo>
                    <a:lnTo>
                      <a:pt x="232" y="24"/>
                    </a:lnTo>
                    <a:lnTo>
                      <a:pt x="214" y="24"/>
                    </a:lnTo>
                    <a:lnTo>
                      <a:pt x="214" y="41"/>
                    </a:lnTo>
                    <a:lnTo>
                      <a:pt x="206" y="52"/>
                    </a:lnTo>
                    <a:lnTo>
                      <a:pt x="206" y="92"/>
                    </a:lnTo>
                    <a:lnTo>
                      <a:pt x="205" y="95"/>
                    </a:lnTo>
                    <a:lnTo>
                      <a:pt x="185" y="96"/>
                    </a:lnTo>
                    <a:lnTo>
                      <a:pt x="182" y="98"/>
                    </a:lnTo>
                    <a:lnTo>
                      <a:pt x="182" y="117"/>
                    </a:lnTo>
                    <a:lnTo>
                      <a:pt x="180" y="121"/>
                    </a:lnTo>
                    <a:lnTo>
                      <a:pt x="167" y="121"/>
                    </a:lnTo>
                    <a:lnTo>
                      <a:pt x="165" y="118"/>
                    </a:lnTo>
                    <a:lnTo>
                      <a:pt x="165" y="106"/>
                    </a:lnTo>
                    <a:lnTo>
                      <a:pt x="160" y="103"/>
                    </a:lnTo>
                    <a:lnTo>
                      <a:pt x="78" y="103"/>
                    </a:lnTo>
                    <a:lnTo>
                      <a:pt x="74" y="105"/>
                    </a:lnTo>
                    <a:lnTo>
                      <a:pt x="74" y="117"/>
                    </a:lnTo>
                    <a:lnTo>
                      <a:pt x="71" y="120"/>
                    </a:lnTo>
                    <a:lnTo>
                      <a:pt x="61" y="120"/>
                    </a:lnTo>
                    <a:lnTo>
                      <a:pt x="59" y="117"/>
                    </a:lnTo>
                    <a:lnTo>
                      <a:pt x="59" y="98"/>
                    </a:lnTo>
                    <a:lnTo>
                      <a:pt x="54" y="95"/>
                    </a:lnTo>
                    <a:lnTo>
                      <a:pt x="34" y="95"/>
                    </a:lnTo>
                    <a:close/>
                  </a:path>
                </a:pathLst>
              </a:cu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 sz="8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98" name="Freeform 273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4FB4F73-4E30-4B2B-850D-C2AC1D209D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1" y="217"/>
                <a:ext cx="20" cy="16"/>
              </a:xfrm>
              <a:custGeom>
                <a:avLst/>
                <a:gdLst>
                  <a:gd name="T0" fmla="*/ 34 w 232"/>
                  <a:gd name="T1" fmla="*/ 95 h 121"/>
                  <a:gd name="T2" fmla="*/ 32 w 232"/>
                  <a:gd name="T3" fmla="*/ 94 h 121"/>
                  <a:gd name="T4" fmla="*/ 32 w 232"/>
                  <a:gd name="T5" fmla="*/ 54 h 121"/>
                  <a:gd name="T6" fmla="*/ 30 w 232"/>
                  <a:gd name="T7" fmla="*/ 48 h 121"/>
                  <a:gd name="T8" fmla="*/ 23 w 232"/>
                  <a:gd name="T9" fmla="*/ 42 h 121"/>
                  <a:gd name="T10" fmla="*/ 23 w 232"/>
                  <a:gd name="T11" fmla="*/ 24 h 121"/>
                  <a:gd name="T12" fmla="*/ 0 w 232"/>
                  <a:gd name="T13" fmla="*/ 24 h 121"/>
                  <a:gd name="T14" fmla="*/ 0 w 232"/>
                  <a:gd name="T15" fmla="*/ 20 h 121"/>
                  <a:gd name="T16" fmla="*/ 21 w 232"/>
                  <a:gd name="T17" fmla="*/ 20 h 121"/>
                  <a:gd name="T18" fmla="*/ 22 w 232"/>
                  <a:gd name="T19" fmla="*/ 16 h 121"/>
                  <a:gd name="T20" fmla="*/ 49 w 232"/>
                  <a:gd name="T21" fmla="*/ 16 h 121"/>
                  <a:gd name="T22" fmla="*/ 49 w 232"/>
                  <a:gd name="T23" fmla="*/ 4 h 121"/>
                  <a:gd name="T24" fmla="*/ 51 w 232"/>
                  <a:gd name="T25" fmla="*/ 0 h 121"/>
                  <a:gd name="T26" fmla="*/ 64 w 232"/>
                  <a:gd name="T27" fmla="*/ 0 h 121"/>
                  <a:gd name="T28" fmla="*/ 68 w 232"/>
                  <a:gd name="T29" fmla="*/ 3 h 121"/>
                  <a:gd name="T30" fmla="*/ 68 w 232"/>
                  <a:gd name="T31" fmla="*/ 7 h 121"/>
                  <a:gd name="T32" fmla="*/ 68 w 232"/>
                  <a:gd name="T33" fmla="*/ 16 h 121"/>
                  <a:gd name="T34" fmla="*/ 83 w 232"/>
                  <a:gd name="T35" fmla="*/ 16 h 121"/>
                  <a:gd name="T36" fmla="*/ 86 w 232"/>
                  <a:gd name="T37" fmla="*/ 20 h 121"/>
                  <a:gd name="T38" fmla="*/ 87 w 232"/>
                  <a:gd name="T39" fmla="*/ 21 h 121"/>
                  <a:gd name="T40" fmla="*/ 147 w 232"/>
                  <a:gd name="T41" fmla="*/ 21 h 121"/>
                  <a:gd name="T42" fmla="*/ 150 w 232"/>
                  <a:gd name="T43" fmla="*/ 16 h 121"/>
                  <a:gd name="T44" fmla="*/ 169 w 232"/>
                  <a:gd name="T45" fmla="*/ 16 h 121"/>
                  <a:gd name="T46" fmla="*/ 169 w 232"/>
                  <a:gd name="T47" fmla="*/ 3 h 121"/>
                  <a:gd name="T48" fmla="*/ 171 w 232"/>
                  <a:gd name="T49" fmla="*/ 0 h 121"/>
                  <a:gd name="T50" fmla="*/ 183 w 232"/>
                  <a:gd name="T51" fmla="*/ 0 h 121"/>
                  <a:gd name="T52" fmla="*/ 186 w 232"/>
                  <a:gd name="T53" fmla="*/ 2 h 121"/>
                  <a:gd name="T54" fmla="*/ 186 w 232"/>
                  <a:gd name="T55" fmla="*/ 15 h 121"/>
                  <a:gd name="T56" fmla="*/ 210 w 232"/>
                  <a:gd name="T57" fmla="*/ 15 h 121"/>
                  <a:gd name="T58" fmla="*/ 213 w 232"/>
                  <a:gd name="T59" fmla="*/ 16 h 121"/>
                  <a:gd name="T60" fmla="*/ 213 w 232"/>
                  <a:gd name="T61" fmla="*/ 20 h 121"/>
                  <a:gd name="T62" fmla="*/ 232 w 232"/>
                  <a:gd name="T63" fmla="*/ 20 h 121"/>
                  <a:gd name="T64" fmla="*/ 232 w 232"/>
                  <a:gd name="T65" fmla="*/ 24 h 121"/>
                  <a:gd name="T66" fmla="*/ 214 w 232"/>
                  <a:gd name="T67" fmla="*/ 24 h 121"/>
                  <a:gd name="T68" fmla="*/ 214 w 232"/>
                  <a:gd name="T69" fmla="*/ 41 h 121"/>
                  <a:gd name="T70" fmla="*/ 206 w 232"/>
                  <a:gd name="T71" fmla="*/ 52 h 121"/>
                  <a:gd name="T72" fmla="*/ 206 w 232"/>
                  <a:gd name="T73" fmla="*/ 92 h 121"/>
                  <a:gd name="T74" fmla="*/ 205 w 232"/>
                  <a:gd name="T75" fmla="*/ 95 h 121"/>
                  <a:gd name="T76" fmla="*/ 185 w 232"/>
                  <a:gd name="T77" fmla="*/ 96 h 121"/>
                  <a:gd name="T78" fmla="*/ 182 w 232"/>
                  <a:gd name="T79" fmla="*/ 98 h 121"/>
                  <a:gd name="T80" fmla="*/ 182 w 232"/>
                  <a:gd name="T81" fmla="*/ 117 h 121"/>
                  <a:gd name="T82" fmla="*/ 180 w 232"/>
                  <a:gd name="T83" fmla="*/ 121 h 121"/>
                  <a:gd name="T84" fmla="*/ 167 w 232"/>
                  <a:gd name="T85" fmla="*/ 121 h 121"/>
                  <a:gd name="T86" fmla="*/ 165 w 232"/>
                  <a:gd name="T87" fmla="*/ 118 h 121"/>
                  <a:gd name="T88" fmla="*/ 165 w 232"/>
                  <a:gd name="T89" fmla="*/ 106 h 121"/>
                  <a:gd name="T90" fmla="*/ 160 w 232"/>
                  <a:gd name="T91" fmla="*/ 103 h 121"/>
                  <a:gd name="T92" fmla="*/ 78 w 232"/>
                  <a:gd name="T93" fmla="*/ 103 h 121"/>
                  <a:gd name="T94" fmla="*/ 74 w 232"/>
                  <a:gd name="T95" fmla="*/ 105 h 121"/>
                  <a:gd name="T96" fmla="*/ 74 w 232"/>
                  <a:gd name="T97" fmla="*/ 117 h 121"/>
                  <a:gd name="T98" fmla="*/ 71 w 232"/>
                  <a:gd name="T99" fmla="*/ 120 h 121"/>
                  <a:gd name="T100" fmla="*/ 61 w 232"/>
                  <a:gd name="T101" fmla="*/ 120 h 121"/>
                  <a:gd name="T102" fmla="*/ 59 w 232"/>
                  <a:gd name="T103" fmla="*/ 117 h 121"/>
                  <a:gd name="T104" fmla="*/ 59 w 232"/>
                  <a:gd name="T105" fmla="*/ 98 h 121"/>
                  <a:gd name="T106" fmla="*/ 54 w 232"/>
                  <a:gd name="T107" fmla="*/ 95 h 121"/>
                  <a:gd name="T108" fmla="*/ 34 w 232"/>
                  <a:gd name="T109" fmla="*/ 9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32" h="121">
                    <a:moveTo>
                      <a:pt x="34" y="95"/>
                    </a:moveTo>
                    <a:lnTo>
                      <a:pt x="32" y="94"/>
                    </a:lnTo>
                    <a:lnTo>
                      <a:pt x="32" y="54"/>
                    </a:lnTo>
                    <a:lnTo>
                      <a:pt x="30" y="48"/>
                    </a:lnTo>
                    <a:lnTo>
                      <a:pt x="23" y="42"/>
                    </a:lnTo>
                    <a:lnTo>
                      <a:pt x="23" y="24"/>
                    </a:lnTo>
                    <a:lnTo>
                      <a:pt x="0" y="24"/>
                    </a:lnTo>
                    <a:lnTo>
                      <a:pt x="0" y="20"/>
                    </a:lnTo>
                    <a:lnTo>
                      <a:pt x="21" y="20"/>
                    </a:lnTo>
                    <a:lnTo>
                      <a:pt x="22" y="16"/>
                    </a:lnTo>
                    <a:lnTo>
                      <a:pt x="49" y="16"/>
                    </a:lnTo>
                    <a:lnTo>
                      <a:pt x="49" y="4"/>
                    </a:lnTo>
                    <a:lnTo>
                      <a:pt x="51" y="0"/>
                    </a:lnTo>
                    <a:lnTo>
                      <a:pt x="64" y="0"/>
                    </a:lnTo>
                    <a:lnTo>
                      <a:pt x="68" y="3"/>
                    </a:lnTo>
                    <a:lnTo>
                      <a:pt x="68" y="7"/>
                    </a:lnTo>
                    <a:lnTo>
                      <a:pt x="68" y="16"/>
                    </a:lnTo>
                    <a:lnTo>
                      <a:pt x="83" y="16"/>
                    </a:lnTo>
                    <a:lnTo>
                      <a:pt x="86" y="20"/>
                    </a:lnTo>
                    <a:lnTo>
                      <a:pt x="87" y="21"/>
                    </a:lnTo>
                    <a:lnTo>
                      <a:pt x="147" y="21"/>
                    </a:lnTo>
                    <a:lnTo>
                      <a:pt x="150" y="16"/>
                    </a:lnTo>
                    <a:lnTo>
                      <a:pt x="169" y="16"/>
                    </a:lnTo>
                    <a:lnTo>
                      <a:pt x="169" y="3"/>
                    </a:lnTo>
                    <a:lnTo>
                      <a:pt x="171" y="0"/>
                    </a:lnTo>
                    <a:lnTo>
                      <a:pt x="183" y="0"/>
                    </a:lnTo>
                    <a:lnTo>
                      <a:pt x="186" y="2"/>
                    </a:lnTo>
                    <a:lnTo>
                      <a:pt x="186" y="15"/>
                    </a:lnTo>
                    <a:lnTo>
                      <a:pt x="210" y="15"/>
                    </a:lnTo>
                    <a:lnTo>
                      <a:pt x="213" y="16"/>
                    </a:lnTo>
                    <a:lnTo>
                      <a:pt x="213" y="20"/>
                    </a:lnTo>
                    <a:lnTo>
                      <a:pt x="232" y="20"/>
                    </a:lnTo>
                    <a:lnTo>
                      <a:pt x="232" y="24"/>
                    </a:lnTo>
                    <a:lnTo>
                      <a:pt x="214" y="24"/>
                    </a:lnTo>
                    <a:lnTo>
                      <a:pt x="214" y="41"/>
                    </a:lnTo>
                    <a:lnTo>
                      <a:pt x="206" y="52"/>
                    </a:lnTo>
                    <a:lnTo>
                      <a:pt x="206" y="92"/>
                    </a:lnTo>
                    <a:lnTo>
                      <a:pt x="205" y="95"/>
                    </a:lnTo>
                    <a:lnTo>
                      <a:pt x="185" y="96"/>
                    </a:lnTo>
                    <a:lnTo>
                      <a:pt x="182" y="98"/>
                    </a:lnTo>
                    <a:lnTo>
                      <a:pt x="182" y="117"/>
                    </a:lnTo>
                    <a:lnTo>
                      <a:pt x="180" y="121"/>
                    </a:lnTo>
                    <a:lnTo>
                      <a:pt x="167" y="121"/>
                    </a:lnTo>
                    <a:lnTo>
                      <a:pt x="165" y="118"/>
                    </a:lnTo>
                    <a:lnTo>
                      <a:pt x="165" y="106"/>
                    </a:lnTo>
                    <a:lnTo>
                      <a:pt x="160" y="103"/>
                    </a:lnTo>
                    <a:lnTo>
                      <a:pt x="78" y="103"/>
                    </a:lnTo>
                    <a:lnTo>
                      <a:pt x="74" y="105"/>
                    </a:lnTo>
                    <a:lnTo>
                      <a:pt x="74" y="117"/>
                    </a:lnTo>
                    <a:lnTo>
                      <a:pt x="71" y="120"/>
                    </a:lnTo>
                    <a:lnTo>
                      <a:pt x="61" y="120"/>
                    </a:lnTo>
                    <a:lnTo>
                      <a:pt x="59" y="117"/>
                    </a:lnTo>
                    <a:lnTo>
                      <a:pt x="59" y="98"/>
                    </a:lnTo>
                    <a:lnTo>
                      <a:pt x="54" y="95"/>
                    </a:lnTo>
                    <a:lnTo>
                      <a:pt x="34" y="95"/>
                    </a:lnTo>
                    <a:close/>
                  </a:path>
                </a:pathLst>
              </a:cu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 sz="8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194" name="Line 274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6EB1C11C-81D5-4C33-82BC-EA449F80BE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1" y="3264"/>
              <a:ext cx="138" cy="3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5" name="Line 275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10E8C90A-C1F8-450B-B0D7-D0568CA9D8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3" y="3270"/>
              <a:ext cx="58" cy="4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199" name="Group 287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5EC5BF65-4EE1-4E4A-8739-58E8DCD13DC5}"/>
              </a:ext>
            </a:extLst>
          </p:cNvPr>
          <p:cNvGrpSpPr>
            <a:grpSpLocks/>
          </p:cNvGrpSpPr>
          <p:nvPr/>
        </p:nvGrpSpPr>
        <p:grpSpPr bwMode="auto">
          <a:xfrm>
            <a:off x="7996206" y="1576477"/>
            <a:ext cx="783001" cy="1242933"/>
            <a:chOff x="3357" y="2885"/>
            <a:chExt cx="652" cy="1206"/>
          </a:xfrm>
        </p:grpSpPr>
        <p:sp>
          <p:nvSpPr>
            <p:cNvPr id="200" name="Freeform 245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AFE9C4F7-42CF-4731-979E-3A50A91C2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3840"/>
              <a:ext cx="571" cy="251"/>
            </a:xfrm>
            <a:custGeom>
              <a:avLst/>
              <a:gdLst>
                <a:gd name="T0" fmla="*/ 12 w 99"/>
                <a:gd name="T1" fmla="*/ 39 h 39"/>
                <a:gd name="T2" fmla="*/ 12 w 99"/>
                <a:gd name="T3" fmla="*/ 13 h 39"/>
                <a:gd name="T4" fmla="*/ 0 w 99"/>
                <a:gd name="T5" fmla="*/ 6 h 39"/>
                <a:gd name="T6" fmla="*/ 0 w 99"/>
                <a:gd name="T7" fmla="*/ 0 h 39"/>
                <a:gd name="T8" fmla="*/ 99 w 99"/>
                <a:gd name="T9" fmla="*/ 0 h 39"/>
                <a:gd name="T10" fmla="*/ 99 w 99"/>
                <a:gd name="T11" fmla="*/ 6 h 39"/>
                <a:gd name="T12" fmla="*/ 86 w 99"/>
                <a:gd name="T13" fmla="*/ 13 h 39"/>
                <a:gd name="T14" fmla="*/ 86 w 99"/>
                <a:gd name="T15" fmla="*/ 39 h 39"/>
                <a:gd name="T16" fmla="*/ 12 w 99"/>
                <a:gd name="T1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39">
                  <a:moveTo>
                    <a:pt x="12" y="39"/>
                  </a:moveTo>
                  <a:lnTo>
                    <a:pt x="12" y="13"/>
                  </a:lnTo>
                  <a:lnTo>
                    <a:pt x="0" y="6"/>
                  </a:lnTo>
                  <a:lnTo>
                    <a:pt x="0" y="0"/>
                  </a:lnTo>
                  <a:lnTo>
                    <a:pt x="99" y="0"/>
                  </a:lnTo>
                  <a:lnTo>
                    <a:pt x="99" y="6"/>
                  </a:lnTo>
                  <a:lnTo>
                    <a:pt x="86" y="13"/>
                  </a:lnTo>
                  <a:lnTo>
                    <a:pt x="86" y="39"/>
                  </a:lnTo>
                  <a:lnTo>
                    <a:pt x="12" y="3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1" name="Rectangle 246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6689CAD1-FCF2-4692-91C8-E438C6A02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3762"/>
              <a:ext cx="617" cy="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2" name="Rectangle 247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F83C06AF-3A14-4F09-8A40-62FBBBE54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3702"/>
              <a:ext cx="617" cy="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3" name="Rectangle 248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DC293619-1B1D-4BE3-8749-201B3BE5A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4" y="3654"/>
              <a:ext cx="357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4" name="AutoShape 249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9A3ECF04-F665-4BFB-87B2-80D48CEC8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8" y="3492"/>
              <a:ext cx="47" cy="22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5" name="AutoShape 250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4711970C-5296-4506-B4DC-6352B7B20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0" y="3492"/>
              <a:ext cx="47" cy="22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6" name="Freeform 251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BBA4F94A-3E53-40EE-8C6B-DAE7D26E0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0" y="3498"/>
              <a:ext cx="69" cy="168"/>
            </a:xfrm>
            <a:custGeom>
              <a:avLst/>
              <a:gdLst>
                <a:gd name="T0" fmla="*/ 0 w 12"/>
                <a:gd name="T1" fmla="*/ 0 h 26"/>
                <a:gd name="T2" fmla="*/ 0 w 12"/>
                <a:gd name="T3" fmla="*/ 4 h 26"/>
                <a:gd name="T4" fmla="*/ 3 w 12"/>
                <a:gd name="T5" fmla="*/ 4 h 26"/>
                <a:gd name="T6" fmla="*/ 3 w 12"/>
                <a:gd name="T7" fmla="*/ 26 h 26"/>
                <a:gd name="T8" fmla="*/ 9 w 12"/>
                <a:gd name="T9" fmla="*/ 26 h 26"/>
                <a:gd name="T10" fmla="*/ 9 w 12"/>
                <a:gd name="T11" fmla="*/ 4 h 26"/>
                <a:gd name="T12" fmla="*/ 12 w 12"/>
                <a:gd name="T13" fmla="*/ 4 h 26"/>
                <a:gd name="T14" fmla="*/ 12 w 12"/>
                <a:gd name="T15" fmla="*/ 0 h 26"/>
                <a:gd name="T16" fmla="*/ 0 w 12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6">
                  <a:moveTo>
                    <a:pt x="0" y="0"/>
                  </a:moveTo>
                  <a:lnTo>
                    <a:pt x="0" y="4"/>
                  </a:lnTo>
                  <a:lnTo>
                    <a:pt x="3" y="4"/>
                  </a:lnTo>
                  <a:lnTo>
                    <a:pt x="3" y="26"/>
                  </a:lnTo>
                  <a:lnTo>
                    <a:pt x="9" y="26"/>
                  </a:lnTo>
                  <a:lnTo>
                    <a:pt x="9" y="4"/>
                  </a:lnTo>
                  <a:lnTo>
                    <a:pt x="12" y="4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7" name="Freeform 252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A0743D6-7B6D-4267-A4C6-3B1FCE372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0" y="3498"/>
              <a:ext cx="69" cy="168"/>
            </a:xfrm>
            <a:custGeom>
              <a:avLst/>
              <a:gdLst>
                <a:gd name="T0" fmla="*/ 0 w 12"/>
                <a:gd name="T1" fmla="*/ 0 h 26"/>
                <a:gd name="T2" fmla="*/ 0 w 12"/>
                <a:gd name="T3" fmla="*/ 4 h 26"/>
                <a:gd name="T4" fmla="*/ 3 w 12"/>
                <a:gd name="T5" fmla="*/ 4 h 26"/>
                <a:gd name="T6" fmla="*/ 3 w 12"/>
                <a:gd name="T7" fmla="*/ 26 h 26"/>
                <a:gd name="T8" fmla="*/ 9 w 12"/>
                <a:gd name="T9" fmla="*/ 26 h 26"/>
                <a:gd name="T10" fmla="*/ 9 w 12"/>
                <a:gd name="T11" fmla="*/ 4 h 26"/>
                <a:gd name="T12" fmla="*/ 12 w 12"/>
                <a:gd name="T13" fmla="*/ 4 h 26"/>
                <a:gd name="T14" fmla="*/ 12 w 12"/>
                <a:gd name="T15" fmla="*/ 0 h 26"/>
                <a:gd name="T16" fmla="*/ 0 w 12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6">
                  <a:moveTo>
                    <a:pt x="0" y="0"/>
                  </a:moveTo>
                  <a:lnTo>
                    <a:pt x="0" y="4"/>
                  </a:lnTo>
                  <a:lnTo>
                    <a:pt x="3" y="4"/>
                  </a:lnTo>
                  <a:lnTo>
                    <a:pt x="3" y="26"/>
                  </a:lnTo>
                  <a:lnTo>
                    <a:pt x="9" y="26"/>
                  </a:lnTo>
                  <a:lnTo>
                    <a:pt x="9" y="4"/>
                  </a:lnTo>
                  <a:lnTo>
                    <a:pt x="12" y="4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8" name="Rectangle 253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9FDF7524-5E54-417F-8E21-2537D2A40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" y="3522"/>
              <a:ext cx="35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9" name="Freeform 254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E403A46A-80B5-4CC9-BA2F-ED5B04267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" y="3588"/>
              <a:ext cx="92" cy="129"/>
            </a:xfrm>
            <a:custGeom>
              <a:avLst/>
              <a:gdLst>
                <a:gd name="T0" fmla="*/ 6 w 78"/>
                <a:gd name="T1" fmla="*/ 45 h 57"/>
                <a:gd name="T2" fmla="*/ 5 w 78"/>
                <a:gd name="T3" fmla="*/ 44 h 57"/>
                <a:gd name="T4" fmla="*/ 5 w 78"/>
                <a:gd name="T5" fmla="*/ 25 h 57"/>
                <a:gd name="T6" fmla="*/ 4 w 78"/>
                <a:gd name="T7" fmla="*/ 23 h 57"/>
                <a:gd name="T8" fmla="*/ 1 w 78"/>
                <a:gd name="T9" fmla="*/ 20 h 57"/>
                <a:gd name="T10" fmla="*/ 1 w 78"/>
                <a:gd name="T11" fmla="*/ 11 h 57"/>
                <a:gd name="T12" fmla="*/ 0 w 78"/>
                <a:gd name="T13" fmla="*/ 9 h 57"/>
                <a:gd name="T14" fmla="*/ 1 w 78"/>
                <a:gd name="T15" fmla="*/ 8 h 57"/>
                <a:gd name="T16" fmla="*/ 12 w 78"/>
                <a:gd name="T17" fmla="*/ 8 h 57"/>
                <a:gd name="T18" fmla="*/ 12 w 78"/>
                <a:gd name="T19" fmla="*/ 2 h 57"/>
                <a:gd name="T20" fmla="*/ 12 w 78"/>
                <a:gd name="T21" fmla="*/ 0 h 57"/>
                <a:gd name="T22" fmla="*/ 18 w 78"/>
                <a:gd name="T23" fmla="*/ 0 h 57"/>
                <a:gd name="T24" fmla="*/ 19 w 78"/>
                <a:gd name="T25" fmla="*/ 1 h 57"/>
                <a:gd name="T26" fmla="*/ 19 w 78"/>
                <a:gd name="T27" fmla="*/ 3 h 57"/>
                <a:gd name="T28" fmla="*/ 19 w 78"/>
                <a:gd name="T29" fmla="*/ 8 h 57"/>
                <a:gd name="T30" fmla="*/ 25 w 78"/>
                <a:gd name="T31" fmla="*/ 8 h 57"/>
                <a:gd name="T32" fmla="*/ 26 w 78"/>
                <a:gd name="T33" fmla="*/ 9 h 57"/>
                <a:gd name="T34" fmla="*/ 27 w 78"/>
                <a:gd name="T35" fmla="*/ 10 h 57"/>
                <a:gd name="T36" fmla="*/ 51 w 78"/>
                <a:gd name="T37" fmla="*/ 10 h 57"/>
                <a:gd name="T38" fmla="*/ 52 w 78"/>
                <a:gd name="T39" fmla="*/ 8 h 57"/>
                <a:gd name="T40" fmla="*/ 60 w 78"/>
                <a:gd name="T41" fmla="*/ 8 h 57"/>
                <a:gd name="T42" fmla="*/ 60 w 78"/>
                <a:gd name="T43" fmla="*/ 1 h 57"/>
                <a:gd name="T44" fmla="*/ 61 w 78"/>
                <a:gd name="T45" fmla="*/ 0 h 57"/>
                <a:gd name="T46" fmla="*/ 65 w 78"/>
                <a:gd name="T47" fmla="*/ 0 h 57"/>
                <a:gd name="T48" fmla="*/ 67 w 78"/>
                <a:gd name="T49" fmla="*/ 1 h 57"/>
                <a:gd name="T50" fmla="*/ 67 w 78"/>
                <a:gd name="T51" fmla="*/ 7 h 57"/>
                <a:gd name="T52" fmla="*/ 76 w 78"/>
                <a:gd name="T53" fmla="*/ 7 h 57"/>
                <a:gd name="T54" fmla="*/ 77 w 78"/>
                <a:gd name="T55" fmla="*/ 8 h 57"/>
                <a:gd name="T56" fmla="*/ 77 w 78"/>
                <a:gd name="T57" fmla="*/ 9 h 57"/>
                <a:gd name="T58" fmla="*/ 78 w 78"/>
                <a:gd name="T59" fmla="*/ 11 h 57"/>
                <a:gd name="T60" fmla="*/ 78 w 78"/>
                <a:gd name="T61" fmla="*/ 19 h 57"/>
                <a:gd name="T62" fmla="*/ 75 w 78"/>
                <a:gd name="T63" fmla="*/ 24 h 57"/>
                <a:gd name="T64" fmla="*/ 75 w 78"/>
                <a:gd name="T65" fmla="*/ 43 h 57"/>
                <a:gd name="T66" fmla="*/ 74 w 78"/>
                <a:gd name="T67" fmla="*/ 45 h 57"/>
                <a:gd name="T68" fmla="*/ 66 w 78"/>
                <a:gd name="T69" fmla="*/ 45 h 57"/>
                <a:gd name="T70" fmla="*/ 65 w 78"/>
                <a:gd name="T71" fmla="*/ 46 h 57"/>
                <a:gd name="T72" fmla="*/ 65 w 78"/>
                <a:gd name="T73" fmla="*/ 55 h 57"/>
                <a:gd name="T74" fmla="*/ 64 w 78"/>
                <a:gd name="T75" fmla="*/ 57 h 57"/>
                <a:gd name="T76" fmla="*/ 59 w 78"/>
                <a:gd name="T77" fmla="*/ 57 h 57"/>
                <a:gd name="T78" fmla="*/ 58 w 78"/>
                <a:gd name="T79" fmla="*/ 56 h 57"/>
                <a:gd name="T80" fmla="*/ 58 w 78"/>
                <a:gd name="T81" fmla="*/ 50 h 57"/>
                <a:gd name="T82" fmla="*/ 56 w 78"/>
                <a:gd name="T83" fmla="*/ 49 h 57"/>
                <a:gd name="T84" fmla="*/ 23 w 78"/>
                <a:gd name="T85" fmla="*/ 49 h 57"/>
                <a:gd name="T86" fmla="*/ 22 w 78"/>
                <a:gd name="T87" fmla="*/ 49 h 57"/>
                <a:gd name="T88" fmla="*/ 22 w 78"/>
                <a:gd name="T89" fmla="*/ 55 h 57"/>
                <a:gd name="T90" fmla="*/ 20 w 78"/>
                <a:gd name="T91" fmla="*/ 57 h 57"/>
                <a:gd name="T92" fmla="*/ 16 w 78"/>
                <a:gd name="T93" fmla="*/ 57 h 57"/>
                <a:gd name="T94" fmla="*/ 16 w 78"/>
                <a:gd name="T95" fmla="*/ 55 h 57"/>
                <a:gd name="T96" fmla="*/ 16 w 78"/>
                <a:gd name="T97" fmla="*/ 46 h 57"/>
                <a:gd name="T98" fmla="*/ 14 w 78"/>
                <a:gd name="T99" fmla="*/ 45 h 57"/>
                <a:gd name="T100" fmla="*/ 6 w 78"/>
                <a:gd name="T101" fmla="*/ 4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8" h="57">
                  <a:moveTo>
                    <a:pt x="6" y="45"/>
                  </a:moveTo>
                  <a:lnTo>
                    <a:pt x="5" y="44"/>
                  </a:lnTo>
                  <a:lnTo>
                    <a:pt x="5" y="25"/>
                  </a:lnTo>
                  <a:lnTo>
                    <a:pt x="4" y="23"/>
                  </a:lnTo>
                  <a:lnTo>
                    <a:pt x="1" y="20"/>
                  </a:lnTo>
                  <a:lnTo>
                    <a:pt x="1" y="11"/>
                  </a:lnTo>
                  <a:lnTo>
                    <a:pt x="0" y="9"/>
                  </a:lnTo>
                  <a:lnTo>
                    <a:pt x="1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19" y="1"/>
                  </a:lnTo>
                  <a:lnTo>
                    <a:pt x="19" y="3"/>
                  </a:lnTo>
                  <a:lnTo>
                    <a:pt x="19" y="8"/>
                  </a:lnTo>
                  <a:lnTo>
                    <a:pt x="25" y="8"/>
                  </a:lnTo>
                  <a:lnTo>
                    <a:pt x="26" y="9"/>
                  </a:lnTo>
                  <a:lnTo>
                    <a:pt x="27" y="10"/>
                  </a:lnTo>
                  <a:lnTo>
                    <a:pt x="51" y="10"/>
                  </a:lnTo>
                  <a:lnTo>
                    <a:pt x="52" y="8"/>
                  </a:lnTo>
                  <a:lnTo>
                    <a:pt x="60" y="8"/>
                  </a:lnTo>
                  <a:lnTo>
                    <a:pt x="60" y="1"/>
                  </a:lnTo>
                  <a:lnTo>
                    <a:pt x="61" y="0"/>
                  </a:lnTo>
                  <a:lnTo>
                    <a:pt x="65" y="0"/>
                  </a:lnTo>
                  <a:lnTo>
                    <a:pt x="67" y="1"/>
                  </a:lnTo>
                  <a:lnTo>
                    <a:pt x="67" y="7"/>
                  </a:lnTo>
                  <a:lnTo>
                    <a:pt x="76" y="7"/>
                  </a:lnTo>
                  <a:lnTo>
                    <a:pt x="77" y="8"/>
                  </a:lnTo>
                  <a:lnTo>
                    <a:pt x="77" y="9"/>
                  </a:lnTo>
                  <a:lnTo>
                    <a:pt x="78" y="11"/>
                  </a:lnTo>
                  <a:lnTo>
                    <a:pt x="78" y="19"/>
                  </a:lnTo>
                  <a:lnTo>
                    <a:pt x="75" y="24"/>
                  </a:lnTo>
                  <a:lnTo>
                    <a:pt x="75" y="43"/>
                  </a:lnTo>
                  <a:lnTo>
                    <a:pt x="74" y="45"/>
                  </a:lnTo>
                  <a:lnTo>
                    <a:pt x="66" y="45"/>
                  </a:lnTo>
                  <a:lnTo>
                    <a:pt x="65" y="46"/>
                  </a:lnTo>
                  <a:lnTo>
                    <a:pt x="65" y="55"/>
                  </a:lnTo>
                  <a:lnTo>
                    <a:pt x="64" y="57"/>
                  </a:lnTo>
                  <a:lnTo>
                    <a:pt x="59" y="57"/>
                  </a:lnTo>
                  <a:lnTo>
                    <a:pt x="58" y="56"/>
                  </a:lnTo>
                  <a:lnTo>
                    <a:pt x="58" y="50"/>
                  </a:lnTo>
                  <a:lnTo>
                    <a:pt x="56" y="49"/>
                  </a:lnTo>
                  <a:lnTo>
                    <a:pt x="23" y="49"/>
                  </a:lnTo>
                  <a:lnTo>
                    <a:pt x="22" y="49"/>
                  </a:lnTo>
                  <a:lnTo>
                    <a:pt x="22" y="55"/>
                  </a:lnTo>
                  <a:lnTo>
                    <a:pt x="20" y="57"/>
                  </a:lnTo>
                  <a:lnTo>
                    <a:pt x="16" y="57"/>
                  </a:lnTo>
                  <a:lnTo>
                    <a:pt x="16" y="55"/>
                  </a:lnTo>
                  <a:lnTo>
                    <a:pt x="16" y="46"/>
                  </a:lnTo>
                  <a:lnTo>
                    <a:pt x="14" y="45"/>
                  </a:lnTo>
                  <a:lnTo>
                    <a:pt x="6" y="45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0" name="Freeform 255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6B9C8E96-672C-443C-B50A-0472F617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" y="3642"/>
              <a:ext cx="190" cy="103"/>
            </a:xfrm>
            <a:custGeom>
              <a:avLst/>
              <a:gdLst>
                <a:gd name="T0" fmla="*/ 4 w 33"/>
                <a:gd name="T1" fmla="*/ 0 h 16"/>
                <a:gd name="T2" fmla="*/ 9 w 33"/>
                <a:gd name="T3" fmla="*/ 0 h 16"/>
                <a:gd name="T4" fmla="*/ 9 w 33"/>
                <a:gd name="T5" fmla="*/ 8 h 16"/>
                <a:gd name="T6" fmla="*/ 11 w 33"/>
                <a:gd name="T7" fmla="*/ 8 h 16"/>
                <a:gd name="T8" fmla="*/ 10 w 33"/>
                <a:gd name="T9" fmla="*/ 13 h 16"/>
                <a:gd name="T10" fmla="*/ 13 w 33"/>
                <a:gd name="T11" fmla="*/ 13 h 16"/>
                <a:gd name="T12" fmla="*/ 14 w 33"/>
                <a:gd name="T13" fmla="*/ 9 h 16"/>
                <a:gd name="T14" fmla="*/ 19 w 33"/>
                <a:gd name="T15" fmla="*/ 9 h 16"/>
                <a:gd name="T16" fmla="*/ 19 w 33"/>
                <a:gd name="T17" fmla="*/ 13 h 16"/>
                <a:gd name="T18" fmla="*/ 23 w 33"/>
                <a:gd name="T19" fmla="*/ 13 h 16"/>
                <a:gd name="T20" fmla="*/ 23 w 33"/>
                <a:gd name="T21" fmla="*/ 8 h 16"/>
                <a:gd name="T22" fmla="*/ 24 w 33"/>
                <a:gd name="T23" fmla="*/ 7 h 16"/>
                <a:gd name="T24" fmla="*/ 25 w 33"/>
                <a:gd name="T25" fmla="*/ 0 h 16"/>
                <a:gd name="T26" fmla="*/ 29 w 33"/>
                <a:gd name="T27" fmla="*/ 0 h 16"/>
                <a:gd name="T28" fmla="*/ 29 w 33"/>
                <a:gd name="T29" fmla="*/ 3 h 16"/>
                <a:gd name="T30" fmla="*/ 33 w 33"/>
                <a:gd name="T31" fmla="*/ 3 h 16"/>
                <a:gd name="T32" fmla="*/ 33 w 33"/>
                <a:gd name="T33" fmla="*/ 16 h 16"/>
                <a:gd name="T34" fmla="*/ 0 w 33"/>
                <a:gd name="T35" fmla="*/ 16 h 16"/>
                <a:gd name="T36" fmla="*/ 0 w 33"/>
                <a:gd name="T37" fmla="*/ 3 h 16"/>
                <a:gd name="T38" fmla="*/ 2 w 33"/>
                <a:gd name="T39" fmla="*/ 3 h 16"/>
                <a:gd name="T40" fmla="*/ 4 w 33"/>
                <a:gd name="T41" fmla="*/ 3 h 16"/>
                <a:gd name="T42" fmla="*/ 4 w 33"/>
                <a:gd name="T4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" h="16">
                  <a:moveTo>
                    <a:pt x="4" y="0"/>
                  </a:moveTo>
                  <a:lnTo>
                    <a:pt x="9" y="0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0" y="13"/>
                  </a:lnTo>
                  <a:lnTo>
                    <a:pt x="13" y="13"/>
                  </a:lnTo>
                  <a:lnTo>
                    <a:pt x="14" y="9"/>
                  </a:lnTo>
                  <a:lnTo>
                    <a:pt x="19" y="9"/>
                  </a:lnTo>
                  <a:lnTo>
                    <a:pt x="19" y="13"/>
                  </a:lnTo>
                  <a:lnTo>
                    <a:pt x="23" y="13"/>
                  </a:lnTo>
                  <a:lnTo>
                    <a:pt x="23" y="8"/>
                  </a:lnTo>
                  <a:lnTo>
                    <a:pt x="24" y="7"/>
                  </a:lnTo>
                  <a:lnTo>
                    <a:pt x="25" y="0"/>
                  </a:lnTo>
                  <a:lnTo>
                    <a:pt x="29" y="0"/>
                  </a:lnTo>
                  <a:lnTo>
                    <a:pt x="29" y="3"/>
                  </a:lnTo>
                  <a:lnTo>
                    <a:pt x="33" y="3"/>
                  </a:lnTo>
                  <a:lnTo>
                    <a:pt x="33" y="16"/>
                  </a:lnTo>
                  <a:lnTo>
                    <a:pt x="0" y="16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0"/>
                  </a:lnTo>
                </a:path>
              </a:pathLst>
            </a:cu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1" name="Rectangle 256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AF2B48D5-6730-44E6-9A94-2BAAB15B4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" y="2886"/>
              <a:ext cx="52" cy="8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2" name="Rectangle 257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48361C52-BD30-4949-BE7A-5552FA5A8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7" y="2886"/>
              <a:ext cx="52" cy="8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3" name="Line 258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EBE7C868-DB85-43F4-B5B9-35049BCBFF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" y="2885"/>
              <a:ext cx="640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214" name="Group 259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78A7CA70-CDE6-47B5-858F-46B8BCFE25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9" y="3108"/>
              <a:ext cx="588" cy="432"/>
              <a:chOff x="955" y="114"/>
              <a:chExt cx="102" cy="67"/>
            </a:xfrm>
          </p:grpSpPr>
          <p:sp>
            <p:nvSpPr>
              <p:cNvPr id="228" name="Rectangle 260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B72CC8E7-3C5A-40C2-8C4E-A66C0FB00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146"/>
                <a:ext cx="59" cy="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 sz="8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29" name="Rectangle 261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26CF0205-54D3-4867-80C2-F02BD3EBF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" y="139"/>
                <a:ext cx="102" cy="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 sz="8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30" name="Rectangle 262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B16D658C-FEB4-48AE-B2A6-8D3E9F69F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" y="114"/>
                <a:ext cx="91" cy="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 sz="8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31" name="Rectangle 263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73ECD6FB-C860-432A-B054-F61327ACF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3" y="151"/>
                <a:ext cx="23" cy="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 sz="8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32" name="Rectangle 264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A4381148-B752-4F06-B28D-E1EEC4E97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8" y="159"/>
                <a:ext cx="12" cy="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 sz="8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33" name="Freeform 265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665C738E-6340-4CB7-BE1E-BC9DE13C49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1" y="167"/>
                <a:ext cx="6" cy="14"/>
              </a:xfrm>
              <a:custGeom>
                <a:avLst/>
                <a:gdLst>
                  <a:gd name="T0" fmla="*/ 0 w 6"/>
                  <a:gd name="T1" fmla="*/ 0 h 14"/>
                  <a:gd name="T2" fmla="*/ 0 w 6"/>
                  <a:gd name="T3" fmla="*/ 5 h 14"/>
                  <a:gd name="T4" fmla="*/ 1 w 6"/>
                  <a:gd name="T5" fmla="*/ 7 h 14"/>
                  <a:gd name="T6" fmla="*/ 1 w 6"/>
                  <a:gd name="T7" fmla="*/ 14 h 14"/>
                  <a:gd name="T8" fmla="*/ 5 w 6"/>
                  <a:gd name="T9" fmla="*/ 14 h 14"/>
                  <a:gd name="T10" fmla="*/ 5 w 6"/>
                  <a:gd name="T11" fmla="*/ 7 h 14"/>
                  <a:gd name="T12" fmla="*/ 6 w 6"/>
                  <a:gd name="T13" fmla="*/ 5 h 14"/>
                  <a:gd name="T14" fmla="*/ 6 w 6"/>
                  <a:gd name="T15" fmla="*/ 0 h 14"/>
                  <a:gd name="T16" fmla="*/ 0 w 6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14">
                    <a:moveTo>
                      <a:pt x="0" y="0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1" y="14"/>
                    </a:lnTo>
                    <a:lnTo>
                      <a:pt x="5" y="14"/>
                    </a:lnTo>
                    <a:lnTo>
                      <a:pt x="5" y="7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 sz="8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15" name="Line 266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5484D1DE-0BFD-4714-BE6F-E5143578D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4" y="3642"/>
              <a:ext cx="2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6" name="Line 267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63CCD46-2F9F-4D85-8233-C3C7F719B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3" y="3642"/>
              <a:ext cx="1" cy="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7" name="Line 268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FD09B2EE-CF3C-4B2D-BC81-B3EFEC4F4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4" y="3642"/>
              <a:ext cx="2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8" name="Line 269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051E99DF-D226-4DA6-B7B9-49C07F122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3" y="3642"/>
              <a:ext cx="1" cy="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0" name="Rectangle 277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59A4D3E7-4444-4D12-8431-973ACAECC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1" y="3060"/>
              <a:ext cx="86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1" name="Freeform 278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63A3672E-1687-4AC8-9B74-55A3023F5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" y="2964"/>
              <a:ext cx="184" cy="103"/>
            </a:xfrm>
            <a:custGeom>
              <a:avLst/>
              <a:gdLst>
                <a:gd name="T0" fmla="*/ 0 w 32"/>
                <a:gd name="T1" fmla="*/ 0 h 16"/>
                <a:gd name="T2" fmla="*/ 0 w 32"/>
                <a:gd name="T3" fmla="*/ 4 h 16"/>
                <a:gd name="T4" fmla="*/ 5 w 32"/>
                <a:gd name="T5" fmla="*/ 9 h 16"/>
                <a:gd name="T6" fmla="*/ 7 w 32"/>
                <a:gd name="T7" fmla="*/ 16 h 16"/>
                <a:gd name="T8" fmla="*/ 24 w 32"/>
                <a:gd name="T9" fmla="*/ 16 h 16"/>
                <a:gd name="T10" fmla="*/ 26 w 32"/>
                <a:gd name="T11" fmla="*/ 9 h 16"/>
                <a:gd name="T12" fmla="*/ 32 w 32"/>
                <a:gd name="T13" fmla="*/ 4 h 16"/>
                <a:gd name="T14" fmla="*/ 32 w 32"/>
                <a:gd name="T15" fmla="*/ 0 h 16"/>
                <a:gd name="T16" fmla="*/ 0 w 32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6">
                  <a:moveTo>
                    <a:pt x="0" y="0"/>
                  </a:moveTo>
                  <a:lnTo>
                    <a:pt x="0" y="4"/>
                  </a:lnTo>
                  <a:lnTo>
                    <a:pt x="5" y="9"/>
                  </a:lnTo>
                  <a:lnTo>
                    <a:pt x="7" y="16"/>
                  </a:lnTo>
                  <a:lnTo>
                    <a:pt x="24" y="16"/>
                  </a:lnTo>
                  <a:lnTo>
                    <a:pt x="26" y="9"/>
                  </a:lnTo>
                  <a:lnTo>
                    <a:pt x="32" y="4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2" name="AutoShape 279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CF0AC86F-D6FB-4679-ABDE-349498798C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200000">
              <a:off x="3531" y="3560"/>
              <a:ext cx="47" cy="76"/>
            </a:xfrm>
            <a:prstGeom prst="flowChartOnlineStorag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3" name="AutoShape 280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63635A13-C9D7-4C82-83D9-2EA33EEAD3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200000">
              <a:off x="3531" y="3584"/>
              <a:ext cx="47" cy="76"/>
            </a:xfrm>
            <a:prstGeom prst="flowChartOnlineStorag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4" name="AutoShape 281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B0FC960F-77EC-418A-9B76-42AD2B9053A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200000">
              <a:off x="3531" y="3602"/>
              <a:ext cx="47" cy="76"/>
            </a:xfrm>
            <a:prstGeom prst="flowChartOnlineStorag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5" name="AutoShape 282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F8307D1C-2BAA-49A0-A3B6-6CB2FBFF63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200000">
              <a:off x="3801" y="3560"/>
              <a:ext cx="47" cy="76"/>
            </a:xfrm>
            <a:prstGeom prst="flowChartOnlineStorag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6" name="AutoShape 283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96F33896-BB0C-4144-99A0-AEF7201B02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200000">
              <a:off x="3801" y="3578"/>
              <a:ext cx="47" cy="76"/>
            </a:xfrm>
            <a:prstGeom prst="flowChartOnlineStorag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7" name="AutoShape 284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5E980B65-1B0E-4C84-9A8F-6F4AB77BBA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200000">
              <a:off x="3801" y="3608"/>
              <a:ext cx="47" cy="76"/>
            </a:xfrm>
            <a:prstGeom prst="flowChartOnlineStorag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8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236" name="AutoShape 290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FFCFD446-2682-4816-B141-D959A1FC2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9327" y="1616420"/>
            <a:ext cx="256688" cy="302935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FC27A288-A192-4FF1-9EF1-BDAD35CCC0C1}"/>
              </a:ext>
            </a:extLst>
          </p:cNvPr>
          <p:cNvGrpSpPr/>
          <p:nvPr/>
        </p:nvGrpSpPr>
        <p:grpSpPr>
          <a:xfrm>
            <a:off x="309877" y="3031384"/>
            <a:ext cx="1587832" cy="1103541"/>
            <a:chOff x="-562320" y="2964448"/>
            <a:chExt cx="2715255" cy="925685"/>
          </a:xfrm>
        </p:grpSpPr>
        <p:sp>
          <p:nvSpPr>
            <p:cNvPr id="238" name="Line 100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50E04AAF-15AD-485A-BA5C-18830EC75F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326" y="3458730"/>
              <a:ext cx="6152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0" name="Line 32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A1BD67CF-7E9D-447D-A886-D8F662F8B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0632" y="3418327"/>
              <a:ext cx="0" cy="42915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1" name="Line 33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24C05E4A-3BC5-4FD7-9E24-4F6F4AE3D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6415" y="3418327"/>
              <a:ext cx="0" cy="42915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2" name="Rectangle 34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15EDE63C-BB54-4F17-BAB2-44C1EF212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841" y="3193155"/>
              <a:ext cx="1144907" cy="429650"/>
            </a:xfrm>
            <a:prstGeom prst="rect">
              <a:avLst/>
            </a:prstGeom>
            <a:noFill/>
            <a:ln w="3175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3" name="Line 35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27365854-481F-4A34-8706-906E566CF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9320" y="3438528"/>
              <a:ext cx="128361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4" name="Line 36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D0142EC6-F49F-49DD-ACFD-D559362084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9320" y="3459222"/>
              <a:ext cx="128361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5" name="Line 37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BA632821-1462-442B-89B5-721703FF1B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326" y="3438528"/>
              <a:ext cx="6244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6" name="AutoShape 39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18FA4B95-6D93-444F-9A8B-8C170ACB28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031042" y="3346671"/>
              <a:ext cx="61590" cy="130010"/>
            </a:xfrm>
            <a:prstGeom prst="can">
              <a:avLst>
                <a:gd name="adj" fmla="val 56800"/>
              </a:avLst>
            </a:prstGeom>
            <a:solidFill>
              <a:srgbClr val="F01D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7" name="Oval 40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5D023103-FDA9-440B-8B61-0D69A680C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250" y="3274946"/>
              <a:ext cx="139165" cy="26606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8" name="AutoShape 41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BC1103A0-24EB-4442-8128-E377E24170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1927126" y="3346671"/>
              <a:ext cx="61590" cy="130010"/>
            </a:xfrm>
            <a:prstGeom prst="can">
              <a:avLst>
                <a:gd name="adj" fmla="val 56800"/>
              </a:avLst>
            </a:prstGeom>
            <a:solidFill>
              <a:srgbClr val="FC161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9" name="Oval 42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EBC1224B-80D6-451B-B391-B0300AE9C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125" y="3274946"/>
              <a:ext cx="138707" cy="26606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0" name="AutoShape 43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CF8F2EC6-548D-497D-BB09-A43BD61635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1822752" y="3346671"/>
              <a:ext cx="61590" cy="130010"/>
            </a:xfrm>
            <a:prstGeom prst="can">
              <a:avLst>
                <a:gd name="adj" fmla="val 56800"/>
              </a:avLst>
            </a:prstGeom>
            <a:solidFill>
              <a:srgbClr val="FC161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1" name="Oval 44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74160DE4-DF51-4489-A853-E5EDBECA9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147" y="3274946"/>
              <a:ext cx="138707" cy="26606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2" name="Oval 45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F0A2BD23-2E02-4B43-9639-B6D277A46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022" y="3274946"/>
              <a:ext cx="138707" cy="26606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3" name="AutoShape 46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F3FFE1B0-9ED2-46F8-A070-FA582C5140A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1718836" y="3346671"/>
              <a:ext cx="61590" cy="130010"/>
            </a:xfrm>
            <a:prstGeom prst="can">
              <a:avLst>
                <a:gd name="adj" fmla="val 56800"/>
              </a:avLst>
            </a:prstGeom>
            <a:solidFill>
              <a:srgbClr val="FA413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4" name="Oval 47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962843BA-9212-4A7C-B9B5-E051989C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5044" y="3274946"/>
              <a:ext cx="138707" cy="26606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5" name="AutoShape 48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F24DDFBB-0D03-4A2D-A633-2CF10B388D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1614691" y="3346442"/>
              <a:ext cx="61590" cy="130467"/>
            </a:xfrm>
            <a:prstGeom prst="can">
              <a:avLst>
                <a:gd name="adj" fmla="val 57000"/>
              </a:avLst>
            </a:prstGeom>
            <a:solidFill>
              <a:srgbClr val="FF373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6" name="Oval 49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C937AAC2-E094-42AC-B6D3-9185F83F8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919" y="3274946"/>
              <a:ext cx="138707" cy="26606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7" name="AutoShape 50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468F99BF-7A98-4C6E-B2BD-AFD672DAC8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1510546" y="3346671"/>
              <a:ext cx="61590" cy="130010"/>
            </a:xfrm>
            <a:prstGeom prst="can">
              <a:avLst>
                <a:gd name="adj" fmla="val 56800"/>
              </a:avLst>
            </a:prstGeom>
            <a:solidFill>
              <a:srgbClr val="FF373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8" name="Oval 51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5E0B809F-DE69-4AE7-B550-7E3F8A1B5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8941" y="3274946"/>
              <a:ext cx="138707" cy="26606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9" name="Oval 52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C733972C-AE5B-407C-BFCD-99F5DC8BA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9816" y="3274946"/>
              <a:ext cx="138707" cy="26606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0" name="AutoShape 53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45D7FECB-D71C-4D30-826C-9D7110EFD1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1406630" y="3346671"/>
              <a:ext cx="61590" cy="130010"/>
            </a:xfrm>
            <a:prstGeom prst="can">
              <a:avLst>
                <a:gd name="adj" fmla="val 56800"/>
              </a:avLst>
            </a:prstGeom>
            <a:solidFill>
              <a:srgbClr val="FF5D5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1" name="Oval 54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B72233C8-A2E3-419D-943F-EBB12C2B5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838" y="3274946"/>
              <a:ext cx="138707" cy="26606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2" name="AutoShape 55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19E3F62-EFDB-4D99-A1A6-7E51BDAEDB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1302485" y="3346442"/>
              <a:ext cx="61590" cy="130467"/>
            </a:xfrm>
            <a:prstGeom prst="can">
              <a:avLst>
                <a:gd name="adj" fmla="val 57000"/>
              </a:avLst>
            </a:prstGeom>
            <a:solidFill>
              <a:srgbClr val="FC7A7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3" name="Oval 56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438EA477-C260-4E10-8BED-12ED65865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713" y="3274946"/>
              <a:ext cx="138707" cy="26606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4" name="AutoShape 57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05EA3F31-363A-46C2-B144-D90C58E2C1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1198340" y="3346671"/>
              <a:ext cx="61590" cy="130010"/>
            </a:xfrm>
            <a:prstGeom prst="can">
              <a:avLst>
                <a:gd name="adj" fmla="val 56800"/>
              </a:avLst>
            </a:prstGeom>
            <a:solidFill>
              <a:srgbClr val="FFAA9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5" name="Oval 58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FF616D08-2154-46FC-B670-E4BE86CF1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735" y="3274946"/>
              <a:ext cx="138707" cy="26606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6" name="Oval 59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B101BC41-8BCD-42CF-92D7-6AFAC6B5E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610" y="3274946"/>
              <a:ext cx="138707" cy="26606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7" name="AutoShape 60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0926B027-CC88-418D-B5E3-88409C505A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1094424" y="3346671"/>
              <a:ext cx="61590" cy="130010"/>
            </a:xfrm>
            <a:prstGeom prst="can">
              <a:avLst>
                <a:gd name="adj" fmla="val 56800"/>
              </a:avLst>
            </a:prstGeom>
            <a:solidFill>
              <a:srgbClr val="B57E7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8" name="Oval 61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1054D3D8-8EDE-4587-895F-FE142919C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32" y="3274946"/>
              <a:ext cx="138707" cy="26606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9" name="AutoShape 62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7CA324FA-E1D4-4927-8007-78992BB8D05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990050" y="3346671"/>
              <a:ext cx="61590" cy="130010"/>
            </a:xfrm>
            <a:prstGeom prst="can">
              <a:avLst>
                <a:gd name="adj" fmla="val 568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0" name="AutoShape 63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E56DD69E-62DA-4D81-8712-FA70870E74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886134" y="3346671"/>
              <a:ext cx="61590" cy="130010"/>
            </a:xfrm>
            <a:prstGeom prst="can">
              <a:avLst>
                <a:gd name="adj" fmla="val 568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271" name="Group 64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70491A1D-CC3A-4D41-A8D8-16FB18EFC7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513" y="3380880"/>
              <a:ext cx="650505" cy="61590"/>
              <a:chOff x="288" y="2601"/>
              <a:chExt cx="1800" cy="144"/>
            </a:xfrm>
          </p:grpSpPr>
          <p:sp>
            <p:nvSpPr>
              <p:cNvPr id="294" name="AutoShape 65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4B7B9F25-3BB7-4E6F-A2C3-8CE7BF08A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1836" y="2493"/>
                <a:ext cx="144" cy="360"/>
              </a:xfrm>
              <a:prstGeom prst="can">
                <a:avLst>
                  <a:gd name="adj" fmla="val 62500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6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95" name="AutoShape 66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16423B8D-4729-4761-8CEF-505063EF4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1548" y="2493"/>
                <a:ext cx="144" cy="360"/>
              </a:xfrm>
              <a:prstGeom prst="can">
                <a:avLst>
                  <a:gd name="adj" fmla="val 62500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6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96" name="AutoShape 67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530E5DE6-1BD4-4344-9191-78793DFC6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1260" y="2493"/>
                <a:ext cx="144" cy="360"/>
              </a:xfrm>
              <a:prstGeom prst="can">
                <a:avLst>
                  <a:gd name="adj" fmla="val 62500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6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97" name="AutoShape 68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2A293A93-D889-47A6-B497-792537850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972" y="2493"/>
                <a:ext cx="144" cy="360"/>
              </a:xfrm>
              <a:prstGeom prst="can">
                <a:avLst>
                  <a:gd name="adj" fmla="val 62500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6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98" name="AutoShape 69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E4314450-F28E-4279-B5A9-3959AAE14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684" y="2493"/>
                <a:ext cx="144" cy="360"/>
              </a:xfrm>
              <a:prstGeom prst="can">
                <a:avLst>
                  <a:gd name="adj" fmla="val 62500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6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99" name="AutoShape 70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72CC0A02-5A72-4A68-A067-6CC708037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396" y="2493"/>
                <a:ext cx="144" cy="360"/>
              </a:xfrm>
              <a:prstGeom prst="can">
                <a:avLst>
                  <a:gd name="adj" fmla="val 62500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6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72" name="Line 71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5A1A2CA5-8174-4EF3-B2F6-D15DD6C8AC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0632" y="3847484"/>
              <a:ext cx="107578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3" name="Oval 73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42109246-F9C8-426A-950E-45DBB4085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510" y="3194633"/>
              <a:ext cx="173499" cy="184276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4" name="Oval 74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9D4B095A-C82C-44D3-8CFE-D739EC6F7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510" y="3438528"/>
              <a:ext cx="173499" cy="184276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5" name="AutoShape 75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7B173B43-19BF-4C5D-9B3C-2AC2BDFDC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239" y="3459222"/>
              <a:ext cx="86978" cy="61097"/>
            </a:xfrm>
            <a:custGeom>
              <a:avLst/>
              <a:gdLst>
                <a:gd name="G0" fmla="+- 131698 0 0"/>
                <a:gd name="G1" fmla="+- -11796480 0 0"/>
                <a:gd name="G2" fmla="+- 131698 0 -11796480"/>
                <a:gd name="G3" fmla="+- 10800 0 0"/>
                <a:gd name="G4" fmla="+- 0 0 131698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8555 0 0"/>
                <a:gd name="G9" fmla="+- 0 0 -11796480"/>
                <a:gd name="G10" fmla="+- 8555 0 2700"/>
                <a:gd name="G11" fmla="cos G10 131698"/>
                <a:gd name="G12" fmla="sin G10 131698"/>
                <a:gd name="G13" fmla="cos 13500 131698"/>
                <a:gd name="G14" fmla="sin 13500 131698"/>
                <a:gd name="G15" fmla="+- G11 10800 0"/>
                <a:gd name="G16" fmla="+- G12 10800 0"/>
                <a:gd name="G17" fmla="+- G13 10800 0"/>
                <a:gd name="G18" fmla="+- G14 10800 0"/>
                <a:gd name="G19" fmla="*/ 8555 1 2"/>
                <a:gd name="G20" fmla="+- G19 5400 0"/>
                <a:gd name="G21" fmla="cos G20 131698"/>
                <a:gd name="G22" fmla="sin G20 131698"/>
                <a:gd name="G23" fmla="+- G21 10800 0"/>
                <a:gd name="G24" fmla="+- G12 G23 G22"/>
                <a:gd name="G25" fmla="+- G22 G23 G11"/>
                <a:gd name="G26" fmla="cos 10800 131698"/>
                <a:gd name="G27" fmla="sin 10800 131698"/>
                <a:gd name="G28" fmla="cos 8555 131698"/>
                <a:gd name="G29" fmla="sin 8555 131698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131698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8555 G39"/>
                <a:gd name="G43" fmla="sin 8555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989 w 21600"/>
                <a:gd name="T5" fmla="*/ 1 h 21600"/>
                <a:gd name="T6" fmla="*/ 1122 w 21600"/>
                <a:gd name="T7" fmla="*/ 10800 h 21600"/>
                <a:gd name="T8" fmla="*/ 10950 w 21600"/>
                <a:gd name="T9" fmla="*/ 2246 h 21600"/>
                <a:gd name="T10" fmla="*/ 24291 w 21600"/>
                <a:gd name="T11" fmla="*/ 11273 h 21600"/>
                <a:gd name="T12" fmla="*/ 20338 w 21600"/>
                <a:gd name="T13" fmla="*/ 14960 h 21600"/>
                <a:gd name="T14" fmla="*/ 16651 w 21600"/>
                <a:gd name="T15" fmla="*/ 11005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9349" y="11099"/>
                  </a:moveTo>
                  <a:cubicBezTo>
                    <a:pt x="19353" y="11000"/>
                    <a:pt x="19355" y="10900"/>
                    <a:pt x="19355" y="10800"/>
                  </a:cubicBezTo>
                  <a:cubicBezTo>
                    <a:pt x="19355" y="6075"/>
                    <a:pt x="15524" y="2245"/>
                    <a:pt x="10800" y="2245"/>
                  </a:cubicBezTo>
                  <a:cubicBezTo>
                    <a:pt x="6075" y="2245"/>
                    <a:pt x="2245" y="6075"/>
                    <a:pt x="2245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0926"/>
                    <a:pt x="21597" y="11052"/>
                    <a:pt x="21593" y="11178"/>
                  </a:cubicBezTo>
                  <a:lnTo>
                    <a:pt x="24291" y="11273"/>
                  </a:lnTo>
                  <a:lnTo>
                    <a:pt x="20338" y="14960"/>
                  </a:lnTo>
                  <a:lnTo>
                    <a:pt x="16651" y="11005"/>
                  </a:lnTo>
                  <a:lnTo>
                    <a:pt x="19349" y="1109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6" name="AutoShape 76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D48FC78F-2FFB-4778-926E-FC88D828D13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26239" y="3295640"/>
              <a:ext cx="86978" cy="61097"/>
            </a:xfrm>
            <a:custGeom>
              <a:avLst/>
              <a:gdLst>
                <a:gd name="G0" fmla="+- 131698 0 0"/>
                <a:gd name="G1" fmla="+- 11423324 0 0"/>
                <a:gd name="G2" fmla="+- 131698 0 11423324"/>
                <a:gd name="G3" fmla="+- 10800 0 0"/>
                <a:gd name="G4" fmla="+- 0 0 131698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8555 0 0"/>
                <a:gd name="G9" fmla="+- 0 0 11423324"/>
                <a:gd name="G10" fmla="+- 8555 0 2700"/>
                <a:gd name="G11" fmla="cos G10 131698"/>
                <a:gd name="G12" fmla="sin G10 131698"/>
                <a:gd name="G13" fmla="cos 13500 131698"/>
                <a:gd name="G14" fmla="sin 13500 131698"/>
                <a:gd name="G15" fmla="+- G11 10800 0"/>
                <a:gd name="G16" fmla="+- G12 10800 0"/>
                <a:gd name="G17" fmla="+- G13 10800 0"/>
                <a:gd name="G18" fmla="+- G14 10800 0"/>
                <a:gd name="G19" fmla="*/ 8555 1 2"/>
                <a:gd name="G20" fmla="+- G19 5400 0"/>
                <a:gd name="G21" fmla="cos G20 131698"/>
                <a:gd name="G22" fmla="sin G20 131698"/>
                <a:gd name="G23" fmla="+- G21 10800 0"/>
                <a:gd name="G24" fmla="+- G12 G23 G22"/>
                <a:gd name="G25" fmla="+- G22 G23 G11"/>
                <a:gd name="G26" fmla="cos 10800 131698"/>
                <a:gd name="G27" fmla="sin 10800 131698"/>
                <a:gd name="G28" fmla="cos 8555 131698"/>
                <a:gd name="G29" fmla="sin 8555 131698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11423324"/>
                <a:gd name="G36" fmla="sin G34 11423324"/>
                <a:gd name="G37" fmla="+/ 11423324 131698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8555 G39"/>
                <a:gd name="G43" fmla="sin 8555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452 w 21600"/>
                <a:gd name="T5" fmla="*/ 5 h 21600"/>
                <a:gd name="T6" fmla="*/ 1169 w 21600"/>
                <a:gd name="T7" fmla="*/ 11760 h 21600"/>
                <a:gd name="T8" fmla="*/ 10524 w 21600"/>
                <a:gd name="T9" fmla="*/ 2249 h 21600"/>
                <a:gd name="T10" fmla="*/ 24291 w 21600"/>
                <a:gd name="T11" fmla="*/ 11273 h 21600"/>
                <a:gd name="T12" fmla="*/ 20338 w 21600"/>
                <a:gd name="T13" fmla="*/ 14960 h 21600"/>
                <a:gd name="T14" fmla="*/ 16651 w 21600"/>
                <a:gd name="T15" fmla="*/ 11005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9349" y="11099"/>
                  </a:moveTo>
                  <a:cubicBezTo>
                    <a:pt x="19353" y="11000"/>
                    <a:pt x="19355" y="10900"/>
                    <a:pt x="19355" y="10800"/>
                  </a:cubicBezTo>
                  <a:cubicBezTo>
                    <a:pt x="19355" y="6075"/>
                    <a:pt x="15524" y="2245"/>
                    <a:pt x="10800" y="2245"/>
                  </a:cubicBezTo>
                  <a:cubicBezTo>
                    <a:pt x="6075" y="2245"/>
                    <a:pt x="2245" y="6075"/>
                    <a:pt x="2245" y="10800"/>
                  </a:cubicBezTo>
                  <a:cubicBezTo>
                    <a:pt x="2245" y="11083"/>
                    <a:pt x="2259" y="11366"/>
                    <a:pt x="2287" y="11648"/>
                  </a:cubicBezTo>
                  <a:lnTo>
                    <a:pt x="53" y="11871"/>
                  </a:lnTo>
                  <a:cubicBezTo>
                    <a:pt x="17" y="11515"/>
                    <a:pt x="0" y="11157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599" y="10926"/>
                    <a:pt x="21597" y="11052"/>
                    <a:pt x="21593" y="11178"/>
                  </a:cubicBezTo>
                  <a:lnTo>
                    <a:pt x="24291" y="11273"/>
                  </a:lnTo>
                  <a:lnTo>
                    <a:pt x="20338" y="14960"/>
                  </a:lnTo>
                  <a:lnTo>
                    <a:pt x="16651" y="11005"/>
                  </a:lnTo>
                  <a:lnTo>
                    <a:pt x="19349" y="1109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7" name="Oval 72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D4C93E7A-BF73-49B6-B025-87F14BA83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106" y="3759039"/>
              <a:ext cx="268893" cy="128133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ja-JP" altLang="en-US" sz="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~</a:t>
              </a:r>
            </a:p>
          </p:txBody>
        </p:sp>
        <p:sp>
          <p:nvSpPr>
            <p:cNvPr id="278" name="Line 85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AEE9F67A-2070-4B40-A663-1D5D599932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432" y="3453310"/>
              <a:ext cx="109867" cy="189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9" name="Line 86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1A0E15F8-7432-4DEF-AF85-8CE9767DF4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304950" y="3642513"/>
              <a:ext cx="3923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0" name="Text Box 87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594028BA-D78B-4666-BF06-19F184ED2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62320" y="3501778"/>
              <a:ext cx="710518" cy="154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ja-JP" altLang="en-US" sz="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conveyor</a:t>
              </a:r>
            </a:p>
          </p:txBody>
        </p:sp>
        <p:sp>
          <p:nvSpPr>
            <p:cNvPr id="281" name="Line 88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B19DFFD8-748C-4452-832D-93287C0AA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087" y="3240456"/>
              <a:ext cx="285655" cy="3074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2" name="Line 89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5EE8E4D8-FB71-4284-B948-E77546E5E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087" y="3240456"/>
              <a:ext cx="285655" cy="473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3" name="Line 90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927495B3-33FF-438A-A3CE-8564EBA1BD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462" y="3240456"/>
              <a:ext cx="3735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4" name="Text Box 91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CAEE40C2-D588-4FF2-A8E0-291910547F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43075" y="3076291"/>
              <a:ext cx="1259322" cy="154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ja-JP" altLang="en-US" sz="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Pinch roller</a:t>
              </a:r>
            </a:p>
          </p:txBody>
        </p:sp>
        <p:sp>
          <p:nvSpPr>
            <p:cNvPr id="285" name="Line 94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7C4750C-7AFD-429B-8959-F8AAFA0216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6635" y="3453310"/>
              <a:ext cx="175787" cy="3074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6" name="Line 95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207F988E-3205-45F9-9F3A-DB95BCFF69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561" y="3760766"/>
              <a:ext cx="4540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7" name="Text Box 96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AE4786CB-E83F-4AB7-830D-AC982F5F8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319" y="3626045"/>
              <a:ext cx="628282" cy="154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ja-JP" altLang="en-US" sz="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rail</a:t>
              </a:r>
            </a:p>
          </p:txBody>
        </p:sp>
        <p:sp>
          <p:nvSpPr>
            <p:cNvPr id="288" name="Line 97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FFAE7463-32E6-456A-A72A-48B936C7BA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6502" y="3547912"/>
              <a:ext cx="263681" cy="3311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9" name="Line 98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CD6C73EE-B395-4C5D-8585-116580C6B4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2562" y="3879018"/>
              <a:ext cx="5639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0" name="Text Box 99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7D6F830B-F5CC-40BB-BA53-508A9B4008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63" y="3735229"/>
              <a:ext cx="872250" cy="154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ja-JP" altLang="en-US" sz="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Heating coil</a:t>
              </a:r>
            </a:p>
          </p:txBody>
        </p:sp>
        <p:sp>
          <p:nvSpPr>
            <p:cNvPr id="291" name="Line 101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FEA565AD-2B1F-4696-AB0D-825E3EE0D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0316" y="3122203"/>
              <a:ext cx="65920" cy="709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2" name="Line 102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2C234D68-C1E0-4810-9761-759B60AE5B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90" y="3122481"/>
              <a:ext cx="400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3" name="Text Box 103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7946C75F-26D2-4831-80A5-11CC66A84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781" y="2964448"/>
              <a:ext cx="835913" cy="154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ja-JP" altLang="en-US" sz="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heating furnace</a:t>
              </a:r>
            </a:p>
          </p:txBody>
        </p:sp>
      </p:grpSp>
      <p:pic>
        <p:nvPicPr>
          <p:cNvPr id="327" name="Picture 84" descr="誘導加熱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7080131B-0A8D-42C5-A6BD-9424A7700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118" y="4235969"/>
            <a:ext cx="1110956" cy="10817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8" name="グループ化 327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27CBF476-45EF-43AA-B090-4B079F69DC71}"/>
              </a:ext>
            </a:extLst>
          </p:cNvPr>
          <p:cNvGrpSpPr/>
          <p:nvPr/>
        </p:nvGrpSpPr>
        <p:grpSpPr>
          <a:xfrm>
            <a:off x="2119492" y="2932401"/>
            <a:ext cx="3443145" cy="2657582"/>
            <a:chOff x="482600" y="1211263"/>
            <a:chExt cx="8501815" cy="5443537"/>
          </a:xfrm>
        </p:grpSpPr>
        <p:grpSp>
          <p:nvGrpSpPr>
            <p:cNvPr id="329" name="Group 3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3FBC449D-7DFC-4583-845F-FE9FEDA8E0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2600" y="1211263"/>
              <a:ext cx="5121275" cy="3124200"/>
              <a:chOff x="304" y="523"/>
              <a:chExt cx="3226" cy="1968"/>
            </a:xfrm>
          </p:grpSpPr>
          <p:pic>
            <p:nvPicPr>
              <p:cNvPr id="344" name="Picture 4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79971BCE-A8E7-46F2-BCD9-278AFBEA5B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lum bright="40000" contrast="4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" y="523"/>
                <a:ext cx="3216" cy="1968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5" name="AutoShape 5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E1ADD9D9-F0AB-4443-976E-E060D10DD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" y="744"/>
                <a:ext cx="712" cy="439"/>
              </a:xfrm>
              <a:prstGeom prst="roundRect">
                <a:avLst>
                  <a:gd name="adj" fmla="val 16667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ja-JP" altLang="en-US" sz="700" b="1">
                    <a:latin typeface="Meiryo UI" panose="020B0604030504040204" pitchFamily="50" charset="-128"/>
                    <a:ea typeface="Meiryo UI" panose="020B0604030504040204" pitchFamily="50" charset="-128"/>
                  </a:rPr>
                  <a:t>preliminary blow</a:t>
                </a:r>
              </a:p>
            </p:txBody>
          </p:sp>
          <p:sp>
            <p:nvSpPr>
              <p:cNvPr id="346" name="AutoShape 6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7E9661E1-3AE1-4F6D-BC4A-DF6739539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" y="738"/>
                <a:ext cx="824" cy="439"/>
              </a:xfrm>
              <a:prstGeom prst="roundRect">
                <a:avLst>
                  <a:gd name="adj" fmla="val 16667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ja-JP" altLang="en-US" sz="700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Preformed</a:t>
                </a:r>
              </a:p>
            </p:txBody>
          </p:sp>
          <p:sp>
            <p:nvSpPr>
              <p:cNvPr id="347" name="AutoShape 7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2B159119-692B-41B2-AFA5-9FD0B0E84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" y="815"/>
                <a:ext cx="599" cy="286"/>
              </a:xfrm>
              <a:prstGeom prst="roundRect">
                <a:avLst>
                  <a:gd name="adj" fmla="val 16667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ja-JP" altLang="en-US" sz="700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Molding</a:t>
                </a:r>
              </a:p>
            </p:txBody>
          </p:sp>
          <p:sp>
            <p:nvSpPr>
              <p:cNvPr id="348" name="AutoShape 8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F3289507-92D3-4230-BB51-6FC1111A7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3" y="744"/>
                <a:ext cx="718" cy="439"/>
              </a:xfrm>
              <a:prstGeom prst="roundRect">
                <a:avLst>
                  <a:gd name="adj" fmla="val 16667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ja-JP" altLang="en-US" sz="700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trimming</a:t>
                </a:r>
              </a:p>
            </p:txBody>
          </p:sp>
        </p:grpSp>
        <p:sp>
          <p:nvSpPr>
            <p:cNvPr id="330" name="AutoShape 10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7C088A79-BF4E-4550-A35D-125C98AA8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491" y="1216380"/>
              <a:ext cx="2541754" cy="29590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ja-JP" sz="700" b="1">
                  <a:latin typeface="Meiryo UI" panose="020B0604030504040204" pitchFamily="50" charset="-128"/>
                  <a:ea typeface="Meiryo UI" panose="020B0604030504040204" pitchFamily="50" charset="-128"/>
                </a:rPr>
                <a:t>1600t </a:t>
              </a:r>
              <a:r>
                <a:rPr lang="ja-JP" altLang="en-US" sz="700" b="1">
                  <a:latin typeface="Meiryo UI" panose="020B0604030504040204" pitchFamily="50" charset="-128"/>
                  <a:ea typeface="Meiryo UI" panose="020B0604030504040204" pitchFamily="50" charset="-128"/>
                </a:rPr>
                <a:t>press die set</a:t>
              </a:r>
            </a:p>
          </p:txBody>
        </p:sp>
        <p:sp>
          <p:nvSpPr>
            <p:cNvPr id="331" name="AutoShape 11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BD202819-1899-441F-9FA5-FBFD5B45D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51" y="4343401"/>
              <a:ext cx="2251750" cy="2245827"/>
            </a:xfrm>
            <a:prstGeom prst="wedgeRectCallout">
              <a:avLst>
                <a:gd name="adj1" fmla="val -15773"/>
                <a:gd name="adj2" fmla="val -7701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ja-JP" altLang="ja-JP" sz="7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332" name="Picture 23" descr="予備打ち１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13B628F7-7BE9-445E-9FE2-3554B19437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83" y="4853724"/>
              <a:ext cx="1724444" cy="1467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3" name="Line 17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A142D08-ACCA-43EC-92C1-91CBEDAEC2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6400" y="44958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7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4" name="AutoShape 13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E316AA79-CE4C-43BD-9C91-05D0DE728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992" y="4065065"/>
              <a:ext cx="5959423" cy="2569913"/>
            </a:xfrm>
            <a:prstGeom prst="wedgeRectCallout">
              <a:avLst>
                <a:gd name="adj1" fmla="val -44506"/>
                <a:gd name="adj2" fmla="val -5927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ja-JP" altLang="ja-JP" sz="7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335" name="Picture 31" descr="成形１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6D024DA5-D346-4E5D-8DA3-2D654A8859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5694" y="4309244"/>
              <a:ext cx="1884603" cy="2225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6" name="Picture 33" descr="成形３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3B0BB7ED-7264-4DD5-928D-1D40A97D37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2001" y="5038012"/>
              <a:ext cx="1727199" cy="1509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7" name="Group 36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D99B8AD5-69BB-4D4F-BA05-65A674E20C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4775" y="4292600"/>
              <a:ext cx="1727200" cy="2362200"/>
              <a:chOff x="3266" y="2608"/>
              <a:chExt cx="1088" cy="1488"/>
            </a:xfrm>
          </p:grpSpPr>
          <p:pic>
            <p:nvPicPr>
              <p:cNvPr id="342" name="Picture 32" descr="成形２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30E560F9-66F1-4D9B-A0C8-BE7395F737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6" y="2618"/>
                <a:ext cx="1088" cy="14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3" name="Line 35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4DE20F4F-771E-42EB-9705-5E9641E09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4" y="2608"/>
                <a:ext cx="0" cy="1488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 sz="7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338" name="Group 41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77818DD0-84C9-40A5-B6F4-C827872885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38800" y="1457325"/>
              <a:ext cx="3200400" cy="1757363"/>
              <a:chOff x="3552" y="822"/>
              <a:chExt cx="2016" cy="1107"/>
            </a:xfrm>
          </p:grpSpPr>
          <p:sp>
            <p:nvSpPr>
              <p:cNvPr id="339" name="AutoShape 20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4FC3B376-1F4C-42EE-91C5-0D4EB512C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822"/>
                <a:ext cx="2016" cy="1107"/>
              </a:xfrm>
              <a:prstGeom prst="wedgeRectCallout">
                <a:avLst>
                  <a:gd name="adj1" fmla="val -88990"/>
                  <a:gd name="adj2" fmla="val 80424"/>
                </a:avLst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ja-JP" sz="700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pic>
            <p:nvPicPr>
              <p:cNvPr id="340" name="Picture 37" descr="トリミング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2ED9AB48-E1A9-4136-999D-8080B39320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2" y="941"/>
                <a:ext cx="960" cy="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1" name="Picture 38" descr="トリミング2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FB6096C3-8645-4D6B-80EC-4FAD6C1848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60" y="1040"/>
                <a:ext cx="1008" cy="8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49" name="グループ化 348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02CCB231-1F95-4299-B0A5-ACDCC012941E}"/>
              </a:ext>
            </a:extLst>
          </p:cNvPr>
          <p:cNvGrpSpPr/>
          <p:nvPr/>
        </p:nvGrpSpPr>
        <p:grpSpPr>
          <a:xfrm>
            <a:off x="5700755" y="3002523"/>
            <a:ext cx="2203527" cy="1935755"/>
            <a:chOff x="-9525" y="2363788"/>
            <a:chExt cx="8715375" cy="4610103"/>
          </a:xfrm>
        </p:grpSpPr>
        <p:grpSp>
          <p:nvGrpSpPr>
            <p:cNvPr id="350" name="Group 68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CCF9B4A-29A8-4F12-BC24-FDABC629F8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2950" y="2363788"/>
              <a:ext cx="7962900" cy="2513012"/>
              <a:chOff x="468" y="1369"/>
              <a:chExt cx="5016" cy="1583"/>
            </a:xfrm>
          </p:grpSpPr>
          <p:sp>
            <p:nvSpPr>
              <p:cNvPr id="362" name="AutoShape 4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2DA1523D-9AF4-4448-957C-9D440A1AB4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" y="2192"/>
                <a:ext cx="4821" cy="637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 sz="9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3" name="Rectangle 5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48D147C-8FCF-4389-9904-3FA1A658C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0" y="2843"/>
                <a:ext cx="176" cy="10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 sz="9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4" name="Rectangle 6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6D09FDFA-5966-4FBB-952C-222A452D7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3" y="2843"/>
                <a:ext cx="161" cy="9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 sz="9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5" name="Rectangle 7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BCC1432D-95FF-400D-895D-55CCDF8000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2" y="2843"/>
                <a:ext cx="142" cy="9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 sz="9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6" name="Rectangle 8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5510E80A-0EDB-4E6F-8D7E-D340C6031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7" y="1709"/>
                <a:ext cx="1587" cy="1016"/>
              </a:xfrm>
              <a:prstGeom prst="rect">
                <a:avLst/>
              </a:prstGeom>
              <a:solidFill>
                <a:srgbClr val="FFCC99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 sz="9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7" name="Rectangle 9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1363BA93-1CA0-48EE-ADD0-110925C83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709"/>
                <a:ext cx="1504" cy="1016"/>
              </a:xfrm>
              <a:prstGeom prst="rect">
                <a:avLst/>
              </a:prstGeom>
              <a:solidFill>
                <a:srgbClr val="FFCC99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 sz="9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8" name="Rectangle 10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1147D499-0BD1-4C51-8CE0-90BE62D73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709"/>
                <a:ext cx="720" cy="1016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 sz="9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9" name="Line 11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06A681C9-02C6-4193-A6E6-7EDCC2F87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2" y="2465"/>
                <a:ext cx="402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 sz="9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0" name="Freeform 12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D643F5DE-A535-49F8-A707-CFA1C975E5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2" y="2232"/>
                <a:ext cx="369" cy="233"/>
              </a:xfrm>
              <a:custGeom>
                <a:avLst/>
                <a:gdLst>
                  <a:gd name="T0" fmla="*/ 34 w 232"/>
                  <a:gd name="T1" fmla="*/ 95 h 121"/>
                  <a:gd name="T2" fmla="*/ 32 w 232"/>
                  <a:gd name="T3" fmla="*/ 94 h 121"/>
                  <a:gd name="T4" fmla="*/ 32 w 232"/>
                  <a:gd name="T5" fmla="*/ 54 h 121"/>
                  <a:gd name="T6" fmla="*/ 30 w 232"/>
                  <a:gd name="T7" fmla="*/ 48 h 121"/>
                  <a:gd name="T8" fmla="*/ 23 w 232"/>
                  <a:gd name="T9" fmla="*/ 42 h 121"/>
                  <a:gd name="T10" fmla="*/ 23 w 232"/>
                  <a:gd name="T11" fmla="*/ 24 h 121"/>
                  <a:gd name="T12" fmla="*/ 0 w 232"/>
                  <a:gd name="T13" fmla="*/ 24 h 121"/>
                  <a:gd name="T14" fmla="*/ 0 w 232"/>
                  <a:gd name="T15" fmla="*/ 20 h 121"/>
                  <a:gd name="T16" fmla="*/ 21 w 232"/>
                  <a:gd name="T17" fmla="*/ 20 h 121"/>
                  <a:gd name="T18" fmla="*/ 22 w 232"/>
                  <a:gd name="T19" fmla="*/ 16 h 121"/>
                  <a:gd name="T20" fmla="*/ 49 w 232"/>
                  <a:gd name="T21" fmla="*/ 16 h 121"/>
                  <a:gd name="T22" fmla="*/ 49 w 232"/>
                  <a:gd name="T23" fmla="*/ 4 h 121"/>
                  <a:gd name="T24" fmla="*/ 51 w 232"/>
                  <a:gd name="T25" fmla="*/ 0 h 121"/>
                  <a:gd name="T26" fmla="*/ 64 w 232"/>
                  <a:gd name="T27" fmla="*/ 0 h 121"/>
                  <a:gd name="T28" fmla="*/ 68 w 232"/>
                  <a:gd name="T29" fmla="*/ 3 h 121"/>
                  <a:gd name="T30" fmla="*/ 68 w 232"/>
                  <a:gd name="T31" fmla="*/ 7 h 121"/>
                  <a:gd name="T32" fmla="*/ 68 w 232"/>
                  <a:gd name="T33" fmla="*/ 16 h 121"/>
                  <a:gd name="T34" fmla="*/ 83 w 232"/>
                  <a:gd name="T35" fmla="*/ 16 h 121"/>
                  <a:gd name="T36" fmla="*/ 86 w 232"/>
                  <a:gd name="T37" fmla="*/ 20 h 121"/>
                  <a:gd name="T38" fmla="*/ 87 w 232"/>
                  <a:gd name="T39" fmla="*/ 21 h 121"/>
                  <a:gd name="T40" fmla="*/ 147 w 232"/>
                  <a:gd name="T41" fmla="*/ 21 h 121"/>
                  <a:gd name="T42" fmla="*/ 150 w 232"/>
                  <a:gd name="T43" fmla="*/ 16 h 121"/>
                  <a:gd name="T44" fmla="*/ 169 w 232"/>
                  <a:gd name="T45" fmla="*/ 16 h 121"/>
                  <a:gd name="T46" fmla="*/ 169 w 232"/>
                  <a:gd name="T47" fmla="*/ 3 h 121"/>
                  <a:gd name="T48" fmla="*/ 171 w 232"/>
                  <a:gd name="T49" fmla="*/ 0 h 121"/>
                  <a:gd name="T50" fmla="*/ 183 w 232"/>
                  <a:gd name="T51" fmla="*/ 0 h 121"/>
                  <a:gd name="T52" fmla="*/ 186 w 232"/>
                  <a:gd name="T53" fmla="*/ 2 h 121"/>
                  <a:gd name="T54" fmla="*/ 186 w 232"/>
                  <a:gd name="T55" fmla="*/ 15 h 121"/>
                  <a:gd name="T56" fmla="*/ 210 w 232"/>
                  <a:gd name="T57" fmla="*/ 15 h 121"/>
                  <a:gd name="T58" fmla="*/ 213 w 232"/>
                  <a:gd name="T59" fmla="*/ 16 h 121"/>
                  <a:gd name="T60" fmla="*/ 213 w 232"/>
                  <a:gd name="T61" fmla="*/ 20 h 121"/>
                  <a:gd name="T62" fmla="*/ 232 w 232"/>
                  <a:gd name="T63" fmla="*/ 20 h 121"/>
                  <a:gd name="T64" fmla="*/ 232 w 232"/>
                  <a:gd name="T65" fmla="*/ 24 h 121"/>
                  <a:gd name="T66" fmla="*/ 214 w 232"/>
                  <a:gd name="T67" fmla="*/ 24 h 121"/>
                  <a:gd name="T68" fmla="*/ 214 w 232"/>
                  <a:gd name="T69" fmla="*/ 41 h 121"/>
                  <a:gd name="T70" fmla="*/ 206 w 232"/>
                  <a:gd name="T71" fmla="*/ 52 h 121"/>
                  <a:gd name="T72" fmla="*/ 206 w 232"/>
                  <a:gd name="T73" fmla="*/ 92 h 121"/>
                  <a:gd name="T74" fmla="*/ 205 w 232"/>
                  <a:gd name="T75" fmla="*/ 95 h 121"/>
                  <a:gd name="T76" fmla="*/ 185 w 232"/>
                  <a:gd name="T77" fmla="*/ 96 h 121"/>
                  <a:gd name="T78" fmla="*/ 182 w 232"/>
                  <a:gd name="T79" fmla="*/ 98 h 121"/>
                  <a:gd name="T80" fmla="*/ 182 w 232"/>
                  <a:gd name="T81" fmla="*/ 117 h 121"/>
                  <a:gd name="T82" fmla="*/ 180 w 232"/>
                  <a:gd name="T83" fmla="*/ 121 h 121"/>
                  <a:gd name="T84" fmla="*/ 167 w 232"/>
                  <a:gd name="T85" fmla="*/ 121 h 121"/>
                  <a:gd name="T86" fmla="*/ 165 w 232"/>
                  <a:gd name="T87" fmla="*/ 118 h 121"/>
                  <a:gd name="T88" fmla="*/ 165 w 232"/>
                  <a:gd name="T89" fmla="*/ 106 h 121"/>
                  <a:gd name="T90" fmla="*/ 160 w 232"/>
                  <a:gd name="T91" fmla="*/ 103 h 121"/>
                  <a:gd name="T92" fmla="*/ 78 w 232"/>
                  <a:gd name="T93" fmla="*/ 103 h 121"/>
                  <a:gd name="T94" fmla="*/ 74 w 232"/>
                  <a:gd name="T95" fmla="*/ 105 h 121"/>
                  <a:gd name="T96" fmla="*/ 74 w 232"/>
                  <a:gd name="T97" fmla="*/ 117 h 121"/>
                  <a:gd name="T98" fmla="*/ 71 w 232"/>
                  <a:gd name="T99" fmla="*/ 120 h 121"/>
                  <a:gd name="T100" fmla="*/ 61 w 232"/>
                  <a:gd name="T101" fmla="*/ 120 h 121"/>
                  <a:gd name="T102" fmla="*/ 59 w 232"/>
                  <a:gd name="T103" fmla="*/ 117 h 121"/>
                  <a:gd name="T104" fmla="*/ 59 w 232"/>
                  <a:gd name="T105" fmla="*/ 98 h 121"/>
                  <a:gd name="T106" fmla="*/ 54 w 232"/>
                  <a:gd name="T107" fmla="*/ 95 h 121"/>
                  <a:gd name="T108" fmla="*/ 34 w 232"/>
                  <a:gd name="T109" fmla="*/ 9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32" h="121">
                    <a:moveTo>
                      <a:pt x="34" y="95"/>
                    </a:moveTo>
                    <a:lnTo>
                      <a:pt x="32" y="94"/>
                    </a:lnTo>
                    <a:lnTo>
                      <a:pt x="32" y="54"/>
                    </a:lnTo>
                    <a:lnTo>
                      <a:pt x="30" y="48"/>
                    </a:lnTo>
                    <a:lnTo>
                      <a:pt x="23" y="42"/>
                    </a:lnTo>
                    <a:lnTo>
                      <a:pt x="23" y="24"/>
                    </a:lnTo>
                    <a:lnTo>
                      <a:pt x="0" y="24"/>
                    </a:lnTo>
                    <a:lnTo>
                      <a:pt x="0" y="20"/>
                    </a:lnTo>
                    <a:lnTo>
                      <a:pt x="21" y="20"/>
                    </a:lnTo>
                    <a:lnTo>
                      <a:pt x="22" y="16"/>
                    </a:lnTo>
                    <a:lnTo>
                      <a:pt x="49" y="16"/>
                    </a:lnTo>
                    <a:lnTo>
                      <a:pt x="49" y="4"/>
                    </a:lnTo>
                    <a:lnTo>
                      <a:pt x="51" y="0"/>
                    </a:lnTo>
                    <a:lnTo>
                      <a:pt x="64" y="0"/>
                    </a:lnTo>
                    <a:lnTo>
                      <a:pt x="68" y="3"/>
                    </a:lnTo>
                    <a:lnTo>
                      <a:pt x="68" y="7"/>
                    </a:lnTo>
                    <a:lnTo>
                      <a:pt x="68" y="16"/>
                    </a:lnTo>
                    <a:lnTo>
                      <a:pt x="83" y="16"/>
                    </a:lnTo>
                    <a:lnTo>
                      <a:pt x="86" y="20"/>
                    </a:lnTo>
                    <a:lnTo>
                      <a:pt x="87" y="21"/>
                    </a:lnTo>
                    <a:lnTo>
                      <a:pt x="147" y="21"/>
                    </a:lnTo>
                    <a:lnTo>
                      <a:pt x="150" y="16"/>
                    </a:lnTo>
                    <a:lnTo>
                      <a:pt x="169" y="16"/>
                    </a:lnTo>
                    <a:lnTo>
                      <a:pt x="169" y="3"/>
                    </a:lnTo>
                    <a:lnTo>
                      <a:pt x="171" y="0"/>
                    </a:lnTo>
                    <a:lnTo>
                      <a:pt x="183" y="0"/>
                    </a:lnTo>
                    <a:lnTo>
                      <a:pt x="186" y="2"/>
                    </a:lnTo>
                    <a:lnTo>
                      <a:pt x="186" y="15"/>
                    </a:lnTo>
                    <a:lnTo>
                      <a:pt x="210" y="15"/>
                    </a:lnTo>
                    <a:lnTo>
                      <a:pt x="213" y="16"/>
                    </a:lnTo>
                    <a:lnTo>
                      <a:pt x="213" y="20"/>
                    </a:lnTo>
                    <a:lnTo>
                      <a:pt x="232" y="20"/>
                    </a:lnTo>
                    <a:lnTo>
                      <a:pt x="232" y="24"/>
                    </a:lnTo>
                    <a:lnTo>
                      <a:pt x="214" y="24"/>
                    </a:lnTo>
                    <a:lnTo>
                      <a:pt x="214" y="41"/>
                    </a:lnTo>
                    <a:lnTo>
                      <a:pt x="206" y="52"/>
                    </a:lnTo>
                    <a:lnTo>
                      <a:pt x="206" y="92"/>
                    </a:lnTo>
                    <a:lnTo>
                      <a:pt x="205" y="95"/>
                    </a:lnTo>
                    <a:lnTo>
                      <a:pt x="185" y="96"/>
                    </a:lnTo>
                    <a:lnTo>
                      <a:pt x="182" y="98"/>
                    </a:lnTo>
                    <a:lnTo>
                      <a:pt x="182" y="117"/>
                    </a:lnTo>
                    <a:lnTo>
                      <a:pt x="180" y="121"/>
                    </a:lnTo>
                    <a:lnTo>
                      <a:pt x="167" y="121"/>
                    </a:lnTo>
                    <a:lnTo>
                      <a:pt x="165" y="118"/>
                    </a:lnTo>
                    <a:lnTo>
                      <a:pt x="165" y="106"/>
                    </a:lnTo>
                    <a:lnTo>
                      <a:pt x="160" y="103"/>
                    </a:lnTo>
                    <a:lnTo>
                      <a:pt x="78" y="103"/>
                    </a:lnTo>
                    <a:lnTo>
                      <a:pt x="74" y="105"/>
                    </a:lnTo>
                    <a:lnTo>
                      <a:pt x="74" y="117"/>
                    </a:lnTo>
                    <a:lnTo>
                      <a:pt x="71" y="120"/>
                    </a:lnTo>
                    <a:lnTo>
                      <a:pt x="61" y="120"/>
                    </a:lnTo>
                    <a:lnTo>
                      <a:pt x="59" y="117"/>
                    </a:lnTo>
                    <a:lnTo>
                      <a:pt x="59" y="98"/>
                    </a:lnTo>
                    <a:lnTo>
                      <a:pt x="54" y="95"/>
                    </a:lnTo>
                    <a:lnTo>
                      <a:pt x="34" y="95"/>
                    </a:lnTo>
                    <a:close/>
                  </a:path>
                </a:pathLst>
              </a:cu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 sz="9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1" name="Freeform 13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930A9183-FEF4-41F4-B921-10900244AE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" y="1581"/>
                <a:ext cx="565" cy="884"/>
              </a:xfrm>
              <a:custGeom>
                <a:avLst/>
                <a:gdLst>
                  <a:gd name="T0" fmla="*/ 0 w 19"/>
                  <a:gd name="T1" fmla="*/ 46 h 46"/>
                  <a:gd name="T2" fmla="*/ 0 w 19"/>
                  <a:gd name="T3" fmla="*/ 27 h 46"/>
                  <a:gd name="T4" fmla="*/ 7 w 19"/>
                  <a:gd name="T5" fmla="*/ 23 h 46"/>
                  <a:gd name="T6" fmla="*/ 7 w 19"/>
                  <a:gd name="T7" fmla="*/ 0 h 46"/>
                  <a:gd name="T8" fmla="*/ 13 w 19"/>
                  <a:gd name="T9" fmla="*/ 0 h 46"/>
                  <a:gd name="T10" fmla="*/ 13 w 19"/>
                  <a:gd name="T11" fmla="*/ 24 h 46"/>
                  <a:gd name="T12" fmla="*/ 19 w 19"/>
                  <a:gd name="T13" fmla="*/ 27 h 46"/>
                  <a:gd name="T14" fmla="*/ 19 w 19"/>
                  <a:gd name="T15" fmla="*/ 46 h 46"/>
                  <a:gd name="T16" fmla="*/ 0 w 19"/>
                  <a:gd name="T1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46">
                    <a:moveTo>
                      <a:pt x="0" y="46"/>
                    </a:moveTo>
                    <a:lnTo>
                      <a:pt x="0" y="27"/>
                    </a:lnTo>
                    <a:lnTo>
                      <a:pt x="7" y="23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13" y="24"/>
                    </a:lnTo>
                    <a:lnTo>
                      <a:pt x="19" y="27"/>
                    </a:lnTo>
                    <a:lnTo>
                      <a:pt x="19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 sz="9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2" name="Freeform 14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599E17C4-5DB5-4099-819A-11CFBA02ED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5" y="2208"/>
                <a:ext cx="369" cy="236"/>
              </a:xfrm>
              <a:custGeom>
                <a:avLst/>
                <a:gdLst>
                  <a:gd name="T0" fmla="*/ 34 w 232"/>
                  <a:gd name="T1" fmla="*/ 95 h 121"/>
                  <a:gd name="T2" fmla="*/ 32 w 232"/>
                  <a:gd name="T3" fmla="*/ 94 h 121"/>
                  <a:gd name="T4" fmla="*/ 32 w 232"/>
                  <a:gd name="T5" fmla="*/ 54 h 121"/>
                  <a:gd name="T6" fmla="*/ 30 w 232"/>
                  <a:gd name="T7" fmla="*/ 48 h 121"/>
                  <a:gd name="T8" fmla="*/ 23 w 232"/>
                  <a:gd name="T9" fmla="*/ 42 h 121"/>
                  <a:gd name="T10" fmla="*/ 23 w 232"/>
                  <a:gd name="T11" fmla="*/ 24 h 121"/>
                  <a:gd name="T12" fmla="*/ 0 w 232"/>
                  <a:gd name="T13" fmla="*/ 24 h 121"/>
                  <a:gd name="T14" fmla="*/ 0 w 232"/>
                  <a:gd name="T15" fmla="*/ 20 h 121"/>
                  <a:gd name="T16" fmla="*/ 21 w 232"/>
                  <a:gd name="T17" fmla="*/ 20 h 121"/>
                  <a:gd name="T18" fmla="*/ 22 w 232"/>
                  <a:gd name="T19" fmla="*/ 16 h 121"/>
                  <a:gd name="T20" fmla="*/ 49 w 232"/>
                  <a:gd name="T21" fmla="*/ 16 h 121"/>
                  <a:gd name="T22" fmla="*/ 49 w 232"/>
                  <a:gd name="T23" fmla="*/ 4 h 121"/>
                  <a:gd name="T24" fmla="*/ 51 w 232"/>
                  <a:gd name="T25" fmla="*/ 0 h 121"/>
                  <a:gd name="T26" fmla="*/ 64 w 232"/>
                  <a:gd name="T27" fmla="*/ 0 h 121"/>
                  <a:gd name="T28" fmla="*/ 68 w 232"/>
                  <a:gd name="T29" fmla="*/ 3 h 121"/>
                  <a:gd name="T30" fmla="*/ 68 w 232"/>
                  <a:gd name="T31" fmla="*/ 7 h 121"/>
                  <a:gd name="T32" fmla="*/ 68 w 232"/>
                  <a:gd name="T33" fmla="*/ 16 h 121"/>
                  <a:gd name="T34" fmla="*/ 83 w 232"/>
                  <a:gd name="T35" fmla="*/ 16 h 121"/>
                  <a:gd name="T36" fmla="*/ 86 w 232"/>
                  <a:gd name="T37" fmla="*/ 20 h 121"/>
                  <a:gd name="T38" fmla="*/ 87 w 232"/>
                  <a:gd name="T39" fmla="*/ 21 h 121"/>
                  <a:gd name="T40" fmla="*/ 147 w 232"/>
                  <a:gd name="T41" fmla="*/ 21 h 121"/>
                  <a:gd name="T42" fmla="*/ 150 w 232"/>
                  <a:gd name="T43" fmla="*/ 16 h 121"/>
                  <a:gd name="T44" fmla="*/ 169 w 232"/>
                  <a:gd name="T45" fmla="*/ 16 h 121"/>
                  <a:gd name="T46" fmla="*/ 169 w 232"/>
                  <a:gd name="T47" fmla="*/ 3 h 121"/>
                  <a:gd name="T48" fmla="*/ 171 w 232"/>
                  <a:gd name="T49" fmla="*/ 0 h 121"/>
                  <a:gd name="T50" fmla="*/ 183 w 232"/>
                  <a:gd name="T51" fmla="*/ 0 h 121"/>
                  <a:gd name="T52" fmla="*/ 186 w 232"/>
                  <a:gd name="T53" fmla="*/ 2 h 121"/>
                  <a:gd name="T54" fmla="*/ 186 w 232"/>
                  <a:gd name="T55" fmla="*/ 15 h 121"/>
                  <a:gd name="T56" fmla="*/ 210 w 232"/>
                  <a:gd name="T57" fmla="*/ 15 h 121"/>
                  <a:gd name="T58" fmla="*/ 213 w 232"/>
                  <a:gd name="T59" fmla="*/ 16 h 121"/>
                  <a:gd name="T60" fmla="*/ 213 w 232"/>
                  <a:gd name="T61" fmla="*/ 20 h 121"/>
                  <a:gd name="T62" fmla="*/ 232 w 232"/>
                  <a:gd name="T63" fmla="*/ 20 h 121"/>
                  <a:gd name="T64" fmla="*/ 232 w 232"/>
                  <a:gd name="T65" fmla="*/ 24 h 121"/>
                  <a:gd name="T66" fmla="*/ 214 w 232"/>
                  <a:gd name="T67" fmla="*/ 24 h 121"/>
                  <a:gd name="T68" fmla="*/ 214 w 232"/>
                  <a:gd name="T69" fmla="*/ 41 h 121"/>
                  <a:gd name="T70" fmla="*/ 206 w 232"/>
                  <a:gd name="T71" fmla="*/ 52 h 121"/>
                  <a:gd name="T72" fmla="*/ 206 w 232"/>
                  <a:gd name="T73" fmla="*/ 92 h 121"/>
                  <a:gd name="T74" fmla="*/ 205 w 232"/>
                  <a:gd name="T75" fmla="*/ 95 h 121"/>
                  <a:gd name="T76" fmla="*/ 185 w 232"/>
                  <a:gd name="T77" fmla="*/ 96 h 121"/>
                  <a:gd name="T78" fmla="*/ 182 w 232"/>
                  <a:gd name="T79" fmla="*/ 98 h 121"/>
                  <a:gd name="T80" fmla="*/ 182 w 232"/>
                  <a:gd name="T81" fmla="*/ 117 h 121"/>
                  <a:gd name="T82" fmla="*/ 180 w 232"/>
                  <a:gd name="T83" fmla="*/ 121 h 121"/>
                  <a:gd name="T84" fmla="*/ 167 w 232"/>
                  <a:gd name="T85" fmla="*/ 121 h 121"/>
                  <a:gd name="T86" fmla="*/ 165 w 232"/>
                  <a:gd name="T87" fmla="*/ 118 h 121"/>
                  <a:gd name="T88" fmla="*/ 165 w 232"/>
                  <a:gd name="T89" fmla="*/ 106 h 121"/>
                  <a:gd name="T90" fmla="*/ 160 w 232"/>
                  <a:gd name="T91" fmla="*/ 103 h 121"/>
                  <a:gd name="T92" fmla="*/ 78 w 232"/>
                  <a:gd name="T93" fmla="*/ 103 h 121"/>
                  <a:gd name="T94" fmla="*/ 74 w 232"/>
                  <a:gd name="T95" fmla="*/ 105 h 121"/>
                  <a:gd name="T96" fmla="*/ 74 w 232"/>
                  <a:gd name="T97" fmla="*/ 117 h 121"/>
                  <a:gd name="T98" fmla="*/ 71 w 232"/>
                  <a:gd name="T99" fmla="*/ 120 h 121"/>
                  <a:gd name="T100" fmla="*/ 61 w 232"/>
                  <a:gd name="T101" fmla="*/ 120 h 121"/>
                  <a:gd name="T102" fmla="*/ 59 w 232"/>
                  <a:gd name="T103" fmla="*/ 117 h 121"/>
                  <a:gd name="T104" fmla="*/ 59 w 232"/>
                  <a:gd name="T105" fmla="*/ 98 h 121"/>
                  <a:gd name="T106" fmla="*/ 54 w 232"/>
                  <a:gd name="T107" fmla="*/ 95 h 121"/>
                  <a:gd name="T108" fmla="*/ 34 w 232"/>
                  <a:gd name="T109" fmla="*/ 9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32" h="121">
                    <a:moveTo>
                      <a:pt x="34" y="95"/>
                    </a:moveTo>
                    <a:lnTo>
                      <a:pt x="32" y="94"/>
                    </a:lnTo>
                    <a:lnTo>
                      <a:pt x="32" y="54"/>
                    </a:lnTo>
                    <a:lnTo>
                      <a:pt x="30" y="48"/>
                    </a:lnTo>
                    <a:lnTo>
                      <a:pt x="23" y="42"/>
                    </a:lnTo>
                    <a:lnTo>
                      <a:pt x="23" y="24"/>
                    </a:lnTo>
                    <a:lnTo>
                      <a:pt x="0" y="24"/>
                    </a:lnTo>
                    <a:lnTo>
                      <a:pt x="0" y="20"/>
                    </a:lnTo>
                    <a:lnTo>
                      <a:pt x="21" y="20"/>
                    </a:lnTo>
                    <a:lnTo>
                      <a:pt x="22" y="16"/>
                    </a:lnTo>
                    <a:lnTo>
                      <a:pt x="49" y="16"/>
                    </a:lnTo>
                    <a:lnTo>
                      <a:pt x="49" y="4"/>
                    </a:lnTo>
                    <a:lnTo>
                      <a:pt x="51" y="0"/>
                    </a:lnTo>
                    <a:lnTo>
                      <a:pt x="64" y="0"/>
                    </a:lnTo>
                    <a:lnTo>
                      <a:pt x="68" y="3"/>
                    </a:lnTo>
                    <a:lnTo>
                      <a:pt x="68" y="7"/>
                    </a:lnTo>
                    <a:lnTo>
                      <a:pt x="68" y="16"/>
                    </a:lnTo>
                    <a:lnTo>
                      <a:pt x="83" y="16"/>
                    </a:lnTo>
                    <a:lnTo>
                      <a:pt x="86" y="20"/>
                    </a:lnTo>
                    <a:lnTo>
                      <a:pt x="87" y="21"/>
                    </a:lnTo>
                    <a:lnTo>
                      <a:pt x="147" y="21"/>
                    </a:lnTo>
                    <a:lnTo>
                      <a:pt x="150" y="16"/>
                    </a:lnTo>
                    <a:lnTo>
                      <a:pt x="169" y="16"/>
                    </a:lnTo>
                    <a:lnTo>
                      <a:pt x="169" y="3"/>
                    </a:lnTo>
                    <a:lnTo>
                      <a:pt x="171" y="0"/>
                    </a:lnTo>
                    <a:lnTo>
                      <a:pt x="183" y="0"/>
                    </a:lnTo>
                    <a:lnTo>
                      <a:pt x="186" y="2"/>
                    </a:lnTo>
                    <a:lnTo>
                      <a:pt x="186" y="15"/>
                    </a:lnTo>
                    <a:lnTo>
                      <a:pt x="210" y="15"/>
                    </a:lnTo>
                    <a:lnTo>
                      <a:pt x="213" y="16"/>
                    </a:lnTo>
                    <a:lnTo>
                      <a:pt x="213" y="20"/>
                    </a:lnTo>
                    <a:lnTo>
                      <a:pt x="232" y="20"/>
                    </a:lnTo>
                    <a:lnTo>
                      <a:pt x="232" y="24"/>
                    </a:lnTo>
                    <a:lnTo>
                      <a:pt x="214" y="24"/>
                    </a:lnTo>
                    <a:lnTo>
                      <a:pt x="214" y="41"/>
                    </a:lnTo>
                    <a:lnTo>
                      <a:pt x="206" y="52"/>
                    </a:lnTo>
                    <a:lnTo>
                      <a:pt x="206" y="92"/>
                    </a:lnTo>
                    <a:lnTo>
                      <a:pt x="205" y="95"/>
                    </a:lnTo>
                    <a:lnTo>
                      <a:pt x="185" y="96"/>
                    </a:lnTo>
                    <a:lnTo>
                      <a:pt x="182" y="98"/>
                    </a:lnTo>
                    <a:lnTo>
                      <a:pt x="182" y="117"/>
                    </a:lnTo>
                    <a:lnTo>
                      <a:pt x="180" y="121"/>
                    </a:lnTo>
                    <a:lnTo>
                      <a:pt x="167" y="121"/>
                    </a:lnTo>
                    <a:lnTo>
                      <a:pt x="165" y="118"/>
                    </a:lnTo>
                    <a:lnTo>
                      <a:pt x="165" y="106"/>
                    </a:lnTo>
                    <a:lnTo>
                      <a:pt x="160" y="103"/>
                    </a:lnTo>
                    <a:lnTo>
                      <a:pt x="78" y="103"/>
                    </a:lnTo>
                    <a:lnTo>
                      <a:pt x="74" y="105"/>
                    </a:lnTo>
                    <a:lnTo>
                      <a:pt x="74" y="117"/>
                    </a:lnTo>
                    <a:lnTo>
                      <a:pt x="71" y="120"/>
                    </a:lnTo>
                    <a:lnTo>
                      <a:pt x="61" y="120"/>
                    </a:lnTo>
                    <a:lnTo>
                      <a:pt x="59" y="117"/>
                    </a:lnTo>
                    <a:lnTo>
                      <a:pt x="59" y="98"/>
                    </a:lnTo>
                    <a:lnTo>
                      <a:pt x="54" y="95"/>
                    </a:lnTo>
                    <a:lnTo>
                      <a:pt x="34" y="95"/>
                    </a:lnTo>
                    <a:close/>
                  </a:path>
                </a:pathLst>
              </a:custGeom>
              <a:solidFill>
                <a:srgbClr val="80808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 sz="9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3" name="Rectangle 15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EEA33227-E2BD-4F0B-ADEB-B84412BAC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8" y="2843"/>
                <a:ext cx="141" cy="9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 sz="9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4" name="Rectangle 16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7CE13EF6-20DC-43BD-B672-347D2A1D6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5" y="2843"/>
                <a:ext cx="177" cy="9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 sz="9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5" name="Rectangle 17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6B775E75-A7FC-4025-A9B8-B28EC4899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3" y="2843"/>
                <a:ext cx="142" cy="10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 sz="9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6" name="Line 18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CAA7A87C-C42F-4E15-85DF-17119A22EF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0" y="2465"/>
                <a:ext cx="21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>
                <a:spAutoFit/>
              </a:bodyPr>
              <a:lstStyle/>
              <a:p>
                <a:endParaRPr lang="ja-JP" altLang="en-US" sz="9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7" name="Freeform 19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5A0D3D21-47CF-4BFF-8F46-087B15F70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" y="2208"/>
                <a:ext cx="369" cy="233"/>
              </a:xfrm>
              <a:custGeom>
                <a:avLst/>
                <a:gdLst>
                  <a:gd name="T0" fmla="*/ 34 w 232"/>
                  <a:gd name="T1" fmla="*/ 95 h 121"/>
                  <a:gd name="T2" fmla="*/ 32 w 232"/>
                  <a:gd name="T3" fmla="*/ 94 h 121"/>
                  <a:gd name="T4" fmla="*/ 32 w 232"/>
                  <a:gd name="T5" fmla="*/ 54 h 121"/>
                  <a:gd name="T6" fmla="*/ 30 w 232"/>
                  <a:gd name="T7" fmla="*/ 48 h 121"/>
                  <a:gd name="T8" fmla="*/ 23 w 232"/>
                  <a:gd name="T9" fmla="*/ 42 h 121"/>
                  <a:gd name="T10" fmla="*/ 23 w 232"/>
                  <a:gd name="T11" fmla="*/ 24 h 121"/>
                  <a:gd name="T12" fmla="*/ 0 w 232"/>
                  <a:gd name="T13" fmla="*/ 24 h 121"/>
                  <a:gd name="T14" fmla="*/ 0 w 232"/>
                  <a:gd name="T15" fmla="*/ 20 h 121"/>
                  <a:gd name="T16" fmla="*/ 21 w 232"/>
                  <a:gd name="T17" fmla="*/ 20 h 121"/>
                  <a:gd name="T18" fmla="*/ 22 w 232"/>
                  <a:gd name="T19" fmla="*/ 16 h 121"/>
                  <a:gd name="T20" fmla="*/ 49 w 232"/>
                  <a:gd name="T21" fmla="*/ 16 h 121"/>
                  <a:gd name="T22" fmla="*/ 49 w 232"/>
                  <a:gd name="T23" fmla="*/ 4 h 121"/>
                  <a:gd name="T24" fmla="*/ 51 w 232"/>
                  <a:gd name="T25" fmla="*/ 0 h 121"/>
                  <a:gd name="T26" fmla="*/ 64 w 232"/>
                  <a:gd name="T27" fmla="*/ 0 h 121"/>
                  <a:gd name="T28" fmla="*/ 68 w 232"/>
                  <a:gd name="T29" fmla="*/ 3 h 121"/>
                  <a:gd name="T30" fmla="*/ 68 w 232"/>
                  <a:gd name="T31" fmla="*/ 7 h 121"/>
                  <a:gd name="T32" fmla="*/ 68 w 232"/>
                  <a:gd name="T33" fmla="*/ 16 h 121"/>
                  <a:gd name="T34" fmla="*/ 83 w 232"/>
                  <a:gd name="T35" fmla="*/ 16 h 121"/>
                  <a:gd name="T36" fmla="*/ 86 w 232"/>
                  <a:gd name="T37" fmla="*/ 20 h 121"/>
                  <a:gd name="T38" fmla="*/ 87 w 232"/>
                  <a:gd name="T39" fmla="*/ 21 h 121"/>
                  <a:gd name="T40" fmla="*/ 147 w 232"/>
                  <a:gd name="T41" fmla="*/ 21 h 121"/>
                  <a:gd name="T42" fmla="*/ 150 w 232"/>
                  <a:gd name="T43" fmla="*/ 16 h 121"/>
                  <a:gd name="T44" fmla="*/ 169 w 232"/>
                  <a:gd name="T45" fmla="*/ 16 h 121"/>
                  <a:gd name="T46" fmla="*/ 169 w 232"/>
                  <a:gd name="T47" fmla="*/ 3 h 121"/>
                  <a:gd name="T48" fmla="*/ 171 w 232"/>
                  <a:gd name="T49" fmla="*/ 0 h 121"/>
                  <a:gd name="T50" fmla="*/ 183 w 232"/>
                  <a:gd name="T51" fmla="*/ 0 h 121"/>
                  <a:gd name="T52" fmla="*/ 186 w 232"/>
                  <a:gd name="T53" fmla="*/ 2 h 121"/>
                  <a:gd name="T54" fmla="*/ 186 w 232"/>
                  <a:gd name="T55" fmla="*/ 15 h 121"/>
                  <a:gd name="T56" fmla="*/ 210 w 232"/>
                  <a:gd name="T57" fmla="*/ 15 h 121"/>
                  <a:gd name="T58" fmla="*/ 213 w 232"/>
                  <a:gd name="T59" fmla="*/ 16 h 121"/>
                  <a:gd name="T60" fmla="*/ 213 w 232"/>
                  <a:gd name="T61" fmla="*/ 20 h 121"/>
                  <a:gd name="T62" fmla="*/ 232 w 232"/>
                  <a:gd name="T63" fmla="*/ 20 h 121"/>
                  <a:gd name="T64" fmla="*/ 232 w 232"/>
                  <a:gd name="T65" fmla="*/ 24 h 121"/>
                  <a:gd name="T66" fmla="*/ 214 w 232"/>
                  <a:gd name="T67" fmla="*/ 24 h 121"/>
                  <a:gd name="T68" fmla="*/ 214 w 232"/>
                  <a:gd name="T69" fmla="*/ 41 h 121"/>
                  <a:gd name="T70" fmla="*/ 206 w 232"/>
                  <a:gd name="T71" fmla="*/ 52 h 121"/>
                  <a:gd name="T72" fmla="*/ 206 w 232"/>
                  <a:gd name="T73" fmla="*/ 92 h 121"/>
                  <a:gd name="T74" fmla="*/ 205 w 232"/>
                  <a:gd name="T75" fmla="*/ 95 h 121"/>
                  <a:gd name="T76" fmla="*/ 185 w 232"/>
                  <a:gd name="T77" fmla="*/ 96 h 121"/>
                  <a:gd name="T78" fmla="*/ 182 w 232"/>
                  <a:gd name="T79" fmla="*/ 98 h 121"/>
                  <a:gd name="T80" fmla="*/ 182 w 232"/>
                  <a:gd name="T81" fmla="*/ 117 h 121"/>
                  <a:gd name="T82" fmla="*/ 180 w 232"/>
                  <a:gd name="T83" fmla="*/ 121 h 121"/>
                  <a:gd name="T84" fmla="*/ 167 w 232"/>
                  <a:gd name="T85" fmla="*/ 121 h 121"/>
                  <a:gd name="T86" fmla="*/ 165 w 232"/>
                  <a:gd name="T87" fmla="*/ 118 h 121"/>
                  <a:gd name="T88" fmla="*/ 165 w 232"/>
                  <a:gd name="T89" fmla="*/ 106 h 121"/>
                  <a:gd name="T90" fmla="*/ 160 w 232"/>
                  <a:gd name="T91" fmla="*/ 103 h 121"/>
                  <a:gd name="T92" fmla="*/ 78 w 232"/>
                  <a:gd name="T93" fmla="*/ 103 h 121"/>
                  <a:gd name="T94" fmla="*/ 74 w 232"/>
                  <a:gd name="T95" fmla="*/ 105 h 121"/>
                  <a:gd name="T96" fmla="*/ 74 w 232"/>
                  <a:gd name="T97" fmla="*/ 117 h 121"/>
                  <a:gd name="T98" fmla="*/ 71 w 232"/>
                  <a:gd name="T99" fmla="*/ 120 h 121"/>
                  <a:gd name="T100" fmla="*/ 61 w 232"/>
                  <a:gd name="T101" fmla="*/ 120 h 121"/>
                  <a:gd name="T102" fmla="*/ 59 w 232"/>
                  <a:gd name="T103" fmla="*/ 117 h 121"/>
                  <a:gd name="T104" fmla="*/ 59 w 232"/>
                  <a:gd name="T105" fmla="*/ 98 h 121"/>
                  <a:gd name="T106" fmla="*/ 54 w 232"/>
                  <a:gd name="T107" fmla="*/ 95 h 121"/>
                  <a:gd name="T108" fmla="*/ 34 w 232"/>
                  <a:gd name="T109" fmla="*/ 9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32" h="121">
                    <a:moveTo>
                      <a:pt x="34" y="95"/>
                    </a:moveTo>
                    <a:lnTo>
                      <a:pt x="32" y="94"/>
                    </a:lnTo>
                    <a:lnTo>
                      <a:pt x="32" y="54"/>
                    </a:lnTo>
                    <a:lnTo>
                      <a:pt x="30" y="48"/>
                    </a:lnTo>
                    <a:lnTo>
                      <a:pt x="23" y="42"/>
                    </a:lnTo>
                    <a:lnTo>
                      <a:pt x="23" y="24"/>
                    </a:lnTo>
                    <a:lnTo>
                      <a:pt x="0" y="24"/>
                    </a:lnTo>
                    <a:lnTo>
                      <a:pt x="0" y="20"/>
                    </a:lnTo>
                    <a:lnTo>
                      <a:pt x="21" y="20"/>
                    </a:lnTo>
                    <a:lnTo>
                      <a:pt x="22" y="16"/>
                    </a:lnTo>
                    <a:lnTo>
                      <a:pt x="49" y="16"/>
                    </a:lnTo>
                    <a:lnTo>
                      <a:pt x="49" y="4"/>
                    </a:lnTo>
                    <a:lnTo>
                      <a:pt x="51" y="0"/>
                    </a:lnTo>
                    <a:lnTo>
                      <a:pt x="64" y="0"/>
                    </a:lnTo>
                    <a:lnTo>
                      <a:pt x="68" y="3"/>
                    </a:lnTo>
                    <a:lnTo>
                      <a:pt x="68" y="7"/>
                    </a:lnTo>
                    <a:lnTo>
                      <a:pt x="68" y="16"/>
                    </a:lnTo>
                    <a:lnTo>
                      <a:pt x="83" y="16"/>
                    </a:lnTo>
                    <a:lnTo>
                      <a:pt x="86" y="20"/>
                    </a:lnTo>
                    <a:lnTo>
                      <a:pt x="87" y="21"/>
                    </a:lnTo>
                    <a:lnTo>
                      <a:pt x="147" y="21"/>
                    </a:lnTo>
                    <a:lnTo>
                      <a:pt x="150" y="16"/>
                    </a:lnTo>
                    <a:lnTo>
                      <a:pt x="169" y="16"/>
                    </a:lnTo>
                    <a:lnTo>
                      <a:pt x="169" y="3"/>
                    </a:lnTo>
                    <a:lnTo>
                      <a:pt x="171" y="0"/>
                    </a:lnTo>
                    <a:lnTo>
                      <a:pt x="183" y="0"/>
                    </a:lnTo>
                    <a:lnTo>
                      <a:pt x="186" y="2"/>
                    </a:lnTo>
                    <a:lnTo>
                      <a:pt x="186" y="15"/>
                    </a:lnTo>
                    <a:lnTo>
                      <a:pt x="210" y="15"/>
                    </a:lnTo>
                    <a:lnTo>
                      <a:pt x="213" y="16"/>
                    </a:lnTo>
                    <a:lnTo>
                      <a:pt x="213" y="20"/>
                    </a:lnTo>
                    <a:lnTo>
                      <a:pt x="232" y="20"/>
                    </a:lnTo>
                    <a:lnTo>
                      <a:pt x="232" y="24"/>
                    </a:lnTo>
                    <a:lnTo>
                      <a:pt x="214" y="24"/>
                    </a:lnTo>
                    <a:lnTo>
                      <a:pt x="214" y="41"/>
                    </a:lnTo>
                    <a:lnTo>
                      <a:pt x="206" y="52"/>
                    </a:lnTo>
                    <a:lnTo>
                      <a:pt x="206" y="92"/>
                    </a:lnTo>
                    <a:lnTo>
                      <a:pt x="205" y="95"/>
                    </a:lnTo>
                    <a:lnTo>
                      <a:pt x="185" y="96"/>
                    </a:lnTo>
                    <a:lnTo>
                      <a:pt x="182" y="98"/>
                    </a:lnTo>
                    <a:lnTo>
                      <a:pt x="182" y="117"/>
                    </a:lnTo>
                    <a:lnTo>
                      <a:pt x="180" y="121"/>
                    </a:lnTo>
                    <a:lnTo>
                      <a:pt x="167" y="121"/>
                    </a:lnTo>
                    <a:lnTo>
                      <a:pt x="165" y="118"/>
                    </a:lnTo>
                    <a:lnTo>
                      <a:pt x="165" y="106"/>
                    </a:lnTo>
                    <a:lnTo>
                      <a:pt x="160" y="103"/>
                    </a:lnTo>
                    <a:lnTo>
                      <a:pt x="78" y="103"/>
                    </a:lnTo>
                    <a:lnTo>
                      <a:pt x="74" y="105"/>
                    </a:lnTo>
                    <a:lnTo>
                      <a:pt x="74" y="117"/>
                    </a:lnTo>
                    <a:lnTo>
                      <a:pt x="71" y="120"/>
                    </a:lnTo>
                    <a:lnTo>
                      <a:pt x="61" y="120"/>
                    </a:lnTo>
                    <a:lnTo>
                      <a:pt x="59" y="117"/>
                    </a:lnTo>
                    <a:lnTo>
                      <a:pt x="59" y="98"/>
                    </a:lnTo>
                    <a:lnTo>
                      <a:pt x="54" y="95"/>
                    </a:lnTo>
                    <a:lnTo>
                      <a:pt x="34" y="95"/>
                    </a:lnTo>
                    <a:close/>
                  </a:path>
                </a:pathLst>
              </a:custGeom>
              <a:solidFill>
                <a:srgbClr val="FF99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 sz="9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8" name="AutoShape 20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B526ACA-DED0-4086-993F-4AB2316485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6" y="2558"/>
                <a:ext cx="72" cy="63"/>
              </a:xfrm>
              <a:prstGeom prst="flowChartConnector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9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9" name="AutoShape 21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B3804EBE-3F26-425A-80A9-8CDB611D9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558"/>
                <a:ext cx="72" cy="63"/>
              </a:xfrm>
              <a:prstGeom prst="flowChartConnector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9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0" name="AutoShape 22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2A5C3FD6-92C9-4640-8760-E5627D995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558"/>
                <a:ext cx="72" cy="63"/>
              </a:xfrm>
              <a:prstGeom prst="flowChartConnector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9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1" name="AutoShape 23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F55F1F6-885D-41EA-91BE-F49D42F77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8" y="2558"/>
                <a:ext cx="72" cy="63"/>
              </a:xfrm>
              <a:prstGeom prst="flowChartConnector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9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2" name="AutoShape 24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A0AE176-1D2A-4A31-B655-00649DDDF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558"/>
                <a:ext cx="72" cy="63"/>
              </a:xfrm>
              <a:prstGeom prst="flowChartConnector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9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3" name="AutoShape 25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3C333D00-8FBB-4910-B67C-B4B16BE8C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558"/>
                <a:ext cx="72" cy="63"/>
              </a:xfrm>
              <a:prstGeom prst="flowChartConnector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9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4" name="AutoShape 26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2C2C4D6B-B761-4BC6-8386-04847208C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" y="2558"/>
                <a:ext cx="72" cy="63"/>
              </a:xfrm>
              <a:prstGeom prst="flowChartConnector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9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5" name="AutoShape 27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2F8617C0-9927-4627-A13F-784DC0B1A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4" y="2558"/>
                <a:ext cx="72" cy="63"/>
              </a:xfrm>
              <a:prstGeom prst="flowChartConnector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9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6" name="AutoShape 28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2DEC7198-5B6B-4311-AC1F-9C091BE64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4" y="2558"/>
                <a:ext cx="72" cy="63"/>
              </a:xfrm>
              <a:prstGeom prst="flowChartConnector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9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7" name="AutoShape 29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B38B6D6B-DAB9-410F-9E2F-12B78D5A2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2" y="2558"/>
                <a:ext cx="72" cy="63"/>
              </a:xfrm>
              <a:prstGeom prst="flowChartConnector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9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8" name="AutoShape 30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D304C97B-2A1D-415A-AF63-36C0F7C9C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2" y="2558"/>
                <a:ext cx="72" cy="63"/>
              </a:xfrm>
              <a:prstGeom prst="flowChartConnector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9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9" name="AutoShape 31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92522594-FE11-40D9-8CB6-DF1ACB027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2" y="2558"/>
                <a:ext cx="72" cy="63"/>
              </a:xfrm>
              <a:prstGeom prst="flowChartConnector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9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0" name="AutoShape 32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70783DD3-8660-490E-8577-36B45F401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2" y="1802"/>
                <a:ext cx="72" cy="63"/>
              </a:xfrm>
              <a:prstGeom prst="flowChartConnector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9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1" name="AutoShape 33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40CE968A-F08A-4FCF-8350-D34525237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0" y="1802"/>
                <a:ext cx="72" cy="63"/>
              </a:xfrm>
              <a:prstGeom prst="flowChartConnector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9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2" name="AutoShape 34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DC651C97-0B51-4AAC-84DC-AC8EA63F0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2" y="1802"/>
                <a:ext cx="72" cy="63"/>
              </a:xfrm>
              <a:prstGeom prst="flowChartConnector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9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3" name="AutoShape 35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0EEA7F31-AFDA-412A-91F4-6009339DE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8" y="1802"/>
                <a:ext cx="72" cy="63"/>
              </a:xfrm>
              <a:prstGeom prst="flowChartConnector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9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4" name="AutoShape 36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18BF6F49-E694-4B45-AD5F-4E13A690D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" y="1802"/>
                <a:ext cx="72" cy="63"/>
              </a:xfrm>
              <a:prstGeom prst="flowChartConnector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9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5" name="AutoShape 37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A76B2CD-0DD8-4BF3-ABE7-157FEB4173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6" y="1802"/>
                <a:ext cx="72" cy="63"/>
              </a:xfrm>
              <a:prstGeom prst="flowChartConnector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9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6" name="AutoShape 38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E99ED63A-1604-4363-AB2E-AE8E44B71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6" y="1802"/>
                <a:ext cx="72" cy="63"/>
              </a:xfrm>
              <a:prstGeom prst="flowChartConnector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9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7" name="AutoShape 39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9250ECCB-97A2-4BB1-8AAC-91A9DE532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809"/>
                <a:ext cx="72" cy="63"/>
              </a:xfrm>
              <a:prstGeom prst="flowChartConnector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9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8" name="AutoShape 40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B695925C-9AB8-4720-A4C4-5AED99206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2" y="1802"/>
                <a:ext cx="72" cy="63"/>
              </a:xfrm>
              <a:prstGeom prst="flowChartConnector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9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9" name="AutoShape 41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0BED224A-2A35-457F-AB74-F642C13D2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809"/>
                <a:ext cx="72" cy="63"/>
              </a:xfrm>
              <a:prstGeom prst="flowChartConnector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9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0" name="AutoShape 42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C7525D73-DDFC-4029-A367-BD271D934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0" y="1802"/>
                <a:ext cx="72" cy="63"/>
              </a:xfrm>
              <a:prstGeom prst="flowChartConnector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9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1" name="AutoShape 43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62E34A71-9620-4E02-91B9-F2A9786AD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8" y="1802"/>
                <a:ext cx="72" cy="63"/>
              </a:xfrm>
              <a:prstGeom prst="flowChartConnector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9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grpSp>
            <p:nvGrpSpPr>
              <p:cNvPr id="402" name="Group 44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D51C5064-D764-49E1-8681-340EFBA674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1392"/>
                <a:ext cx="528" cy="599"/>
                <a:chOff x="1584" y="816"/>
                <a:chExt cx="528" cy="912"/>
              </a:xfrm>
            </p:grpSpPr>
            <p:sp>
              <p:nvSpPr>
                <p:cNvPr id="411" name="Oval 45">
                  <a:extLst>
                    <a:ext uri="{FF2B5EF4-FFF2-40B4-BE49-F238E27FC236}">
  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473262A1-E04C-4FFE-AC16-18E4E41818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1632"/>
                  <a:ext cx="288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 sz="900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412" name="Rectangle 46">
                  <a:extLst>
                    <a:ext uri="{FF2B5EF4-FFF2-40B4-BE49-F238E27FC236}">
  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E0AD6243-1A1A-4AFC-87BC-BBAE1FE2AC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816"/>
                  <a:ext cx="48" cy="86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 sz="900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413" name="Oval 47">
                  <a:extLst>
                    <a:ext uri="{FF2B5EF4-FFF2-40B4-BE49-F238E27FC236}">
  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2F737FC4-FAE5-415E-8B7C-5C7F118BD5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1632"/>
                  <a:ext cx="288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 sz="900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403" name="Group 48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09660797-6308-497E-B11B-9A800F3AB1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1369"/>
                <a:ext cx="528" cy="599"/>
                <a:chOff x="1584" y="816"/>
                <a:chExt cx="528" cy="912"/>
              </a:xfrm>
            </p:grpSpPr>
            <p:sp>
              <p:nvSpPr>
                <p:cNvPr id="408" name="Oval 49">
                  <a:extLst>
                    <a:ext uri="{FF2B5EF4-FFF2-40B4-BE49-F238E27FC236}">
  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C1CB0A4-8BA7-488F-87F6-AF5613ACD9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1632"/>
                  <a:ext cx="288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 sz="900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409" name="Rectangle 50">
                  <a:extLst>
                    <a:ext uri="{FF2B5EF4-FFF2-40B4-BE49-F238E27FC236}">
  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1BA2F862-36C6-419C-8597-BD668F681A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816"/>
                  <a:ext cx="48" cy="86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 sz="900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410" name="Oval 51">
                  <a:extLst>
                    <a:ext uri="{FF2B5EF4-FFF2-40B4-BE49-F238E27FC236}">
  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9BAFF6AF-29E3-4ADC-8A93-C9CF0F0313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1632"/>
                  <a:ext cx="288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 sz="900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404" name="Group 52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5E039D32-036B-4A6F-AB5B-ADBDC3D584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6" y="1392"/>
                <a:ext cx="528" cy="599"/>
                <a:chOff x="1584" y="816"/>
                <a:chExt cx="528" cy="912"/>
              </a:xfrm>
            </p:grpSpPr>
            <p:sp>
              <p:nvSpPr>
                <p:cNvPr id="405" name="Oval 53">
                  <a:extLst>
                    <a:ext uri="{FF2B5EF4-FFF2-40B4-BE49-F238E27FC236}">
  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1CD586A2-D89F-443F-BD65-16D4A93A5A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1632"/>
                  <a:ext cx="288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 sz="900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406" name="Rectangle 54">
                  <a:extLst>
                    <a:ext uri="{FF2B5EF4-FFF2-40B4-BE49-F238E27FC236}">
  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F0505C49-6FC2-4021-BDA3-A490131BA6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816"/>
                  <a:ext cx="48" cy="86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 sz="900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407" name="Oval 55">
                  <a:extLst>
                    <a:ext uri="{FF2B5EF4-FFF2-40B4-BE49-F238E27FC236}">
  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17C641A6-7825-42AB-B049-33155DFE1A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1632"/>
                  <a:ext cx="288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 sz="900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</p:grpSp>
        <p:grpSp>
          <p:nvGrpSpPr>
            <p:cNvPr id="351" name="Group 69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D64E787B-DE19-4EC5-A5CC-A95D0B56A7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9525" y="4953002"/>
              <a:ext cx="8620126" cy="2020889"/>
              <a:chOff x="-6" y="3024"/>
              <a:chExt cx="5430" cy="1273"/>
            </a:xfrm>
          </p:grpSpPr>
          <p:cxnSp>
            <p:nvCxnSpPr>
              <p:cNvPr id="352" name="AutoShape 56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0513D1AC-51AA-41BC-B9B7-E18E479B74F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60" y="3264"/>
                <a:ext cx="240" cy="144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3" name="AutoShape 57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48CEF52E-12D5-41A7-8194-C69C3F9CC15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00" y="3408"/>
                <a:ext cx="1584" cy="0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4" name="AutoShape 58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3817DD7F-9A32-430D-ACC5-317F0E38AF9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784" y="3408"/>
                <a:ext cx="384" cy="384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5" name="AutoShape 59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C5FA2A9A-4286-4399-A5F3-F125E27169B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168" y="3504"/>
                <a:ext cx="216" cy="288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6" name="AutoShape 60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D08C3940-407E-461D-B2DA-80441990152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360" y="3504"/>
                <a:ext cx="1488" cy="0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7" name="AutoShape 61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DDAF2A9E-F76F-4AFD-9E6F-FED4B211627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848" y="3504"/>
                <a:ext cx="432" cy="384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8" name="AutoShape 62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23B3E4C4-8043-453A-A3E6-90D0CEA1A13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68" y="3936"/>
                <a:ext cx="4656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9" name="AutoShape 63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CE61B15F-9AFE-4207-8989-C3F2BAEABF5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768" y="3024"/>
                <a:ext cx="0" cy="9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60" name="Text Box 64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0170B6BB-0475-4CB7-A76A-C9E4F4A6DD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8" y="3951"/>
                <a:ext cx="1035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ja-JP" altLang="en-US" sz="900" b="1">
                    <a:latin typeface="Meiryo UI" panose="020B0604030504040204" pitchFamily="50" charset="-128"/>
                    <a:ea typeface="Meiryo UI" panose="020B0604030504040204" pitchFamily="50" charset="-128"/>
                  </a:rPr>
                  <a:t>Time</a:t>
                </a:r>
              </a:p>
            </p:txBody>
          </p:sp>
          <p:sp>
            <p:nvSpPr>
              <p:cNvPr id="361" name="Text Box 65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473333D9-77DD-4C64-8744-548A17582A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6" y="3059"/>
                <a:ext cx="805" cy="8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ja-JP" altLang="en-US" sz="900" b="1">
                    <a:latin typeface="Meiryo UI" panose="020B0604030504040204" pitchFamily="50" charset="-128"/>
                    <a:ea typeface="Meiryo UI" panose="020B0604030504040204" pitchFamily="50" charset="-128"/>
                  </a:rPr>
                  <a:t>Set temperature</a:t>
                </a:r>
              </a:p>
            </p:txBody>
          </p:sp>
        </p:grpSp>
      </p:grpSp>
      <p:pic>
        <p:nvPicPr>
          <p:cNvPr id="419" name="Picture 12" descr="IMG_2867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96AFEB9A-BEC3-444A-A747-A7FF15B99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24025" y="4992706"/>
            <a:ext cx="939565" cy="124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0" name="Group 4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FCBD533D-7242-4A06-93F7-B4AFAA37AD15}"/>
              </a:ext>
            </a:extLst>
          </p:cNvPr>
          <p:cNvGrpSpPr>
            <a:grpSpLocks/>
          </p:cNvGrpSpPr>
          <p:nvPr/>
        </p:nvGrpSpPr>
        <p:grpSpPr bwMode="auto">
          <a:xfrm>
            <a:off x="7915343" y="5089659"/>
            <a:ext cx="1064819" cy="819683"/>
            <a:chOff x="768" y="2304"/>
            <a:chExt cx="1956" cy="1948"/>
          </a:xfrm>
        </p:grpSpPr>
        <p:pic>
          <p:nvPicPr>
            <p:cNvPr id="421" name="Picture 5" descr="ダイス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9B0390D-0090-4423-80CC-071DF5682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3072"/>
              <a:ext cx="1956" cy="1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2" name="Group 6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9CBB3CDE-917E-4EC9-88F4-77E40A8C43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9" y="2380"/>
              <a:ext cx="884" cy="960"/>
              <a:chOff x="1056" y="2304"/>
              <a:chExt cx="768" cy="960"/>
            </a:xfrm>
          </p:grpSpPr>
          <p:sp>
            <p:nvSpPr>
              <p:cNvPr id="424" name="Rectangle 7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3AF72545-2350-4B47-A5A3-79BEFBB40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736"/>
                <a:ext cx="384" cy="528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5" name="AutoShape 8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0CEA56AF-980D-44EA-A7F0-9DDB99545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544"/>
                <a:ext cx="768" cy="240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6" name="Rectangle 9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E75E081E-DC27-4FDC-88AC-751E247EF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304"/>
                <a:ext cx="768" cy="240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sp>
          <p:nvSpPr>
            <p:cNvPr id="423" name="Line 10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1F5F4C7C-C745-4430-A067-65EAB99257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2304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27" name="Group 11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2C0771CF-835A-4259-BD1D-08D91D337149}"/>
              </a:ext>
            </a:extLst>
          </p:cNvPr>
          <p:cNvGrpSpPr>
            <a:grpSpLocks/>
          </p:cNvGrpSpPr>
          <p:nvPr/>
        </p:nvGrpSpPr>
        <p:grpSpPr bwMode="auto">
          <a:xfrm>
            <a:off x="7897928" y="6081892"/>
            <a:ext cx="1102455" cy="714215"/>
            <a:chOff x="3043" y="2496"/>
            <a:chExt cx="1885" cy="1732"/>
          </a:xfrm>
        </p:grpSpPr>
        <p:pic>
          <p:nvPicPr>
            <p:cNvPr id="428" name="Picture 12" descr="ダイス2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987775DC-2076-4B7B-BEC4-7B95973C98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620"/>
            <a:stretch/>
          </p:blipFill>
          <p:spPr bwMode="auto">
            <a:xfrm>
              <a:off x="3043" y="3024"/>
              <a:ext cx="1885" cy="1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9" name="Group 13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55A59968-21EC-469C-90B4-AFA59671C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6" y="2592"/>
              <a:ext cx="884" cy="960"/>
              <a:chOff x="1056" y="2304"/>
              <a:chExt cx="768" cy="960"/>
            </a:xfrm>
          </p:grpSpPr>
          <p:sp>
            <p:nvSpPr>
              <p:cNvPr id="431" name="Rectangle 14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DCA2CC28-54BD-4B86-806C-8EBC088F4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736"/>
                <a:ext cx="384" cy="528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2" name="AutoShape 15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334A8CF4-DCD3-4B4A-8AB9-FAE703AEB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544"/>
                <a:ext cx="768" cy="240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3" name="Rectangle 16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48468B77-348E-446A-8A77-224EA472F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304"/>
                <a:ext cx="768" cy="240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sp>
          <p:nvSpPr>
            <p:cNvPr id="430" name="Line 17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278EBD54-3B1D-452E-AE65-B36F86D85F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2496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34" name="AutoShape 18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416AA4E8-48FC-48B0-86C6-114018BCBDD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47040" y="5843405"/>
            <a:ext cx="212453" cy="240617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441" name="Picture 208" descr="コピー ～ （袋）ビレット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10C795F1-78D4-4D03-920E-CA414E1AC7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 bwMode="auto">
          <a:xfrm>
            <a:off x="3531058" y="5852640"/>
            <a:ext cx="190574" cy="43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2" name="Picture 209" descr="予備打ち1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C4FD7406-FF0D-4C24-9FAB-86411155E0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56835" y="5857486"/>
            <a:ext cx="450654" cy="37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3" name="Picture 210" descr="成形1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22D2B1F7-C009-4828-8CB4-0E0595AD90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45169" y="5882064"/>
            <a:ext cx="508700" cy="46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4" name="Picture 211" descr="トリミング1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CE5DC45-CFDB-4D86-8414-C5C27CFDEB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99375" y="5860696"/>
            <a:ext cx="444136" cy="45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5" name="Picture 204" descr="（袋）ビレット1JPG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C610E907-EA69-4869-9EAC-F445F3D3C0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89802" y="6388118"/>
            <a:ext cx="222662" cy="43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6" name="Picture 205" descr="（袋）予備打ち1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1EB9C5B7-551F-4EB5-B895-B80A7E2C62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218873" y="6386458"/>
            <a:ext cx="428837" cy="41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" name="Picture 206" descr="（袋）成形1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5628188C-BA26-4943-88B4-77718C7359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86652" y="6428278"/>
            <a:ext cx="425735" cy="3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1" name="Rectangle 100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4DC4D540-07A2-40E1-919E-B4F5BA5854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06939" y="6436138"/>
            <a:ext cx="322455" cy="270249"/>
          </a:xfrm>
          <a:prstGeom prst="rect">
            <a:avLst/>
          </a:prstGeom>
          <a:noFill/>
          <a:ln w="3810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ja-JP" altLang="en-US" sz="600" b="1">
                <a:latin typeface="Meiryo UI" panose="020B0604030504040204" pitchFamily="50" charset="-128"/>
                <a:ea typeface="Meiryo UI" panose="020B0604030504040204" pitchFamily="50" charset="-128"/>
              </a:rPr>
              <a:t>trimming</a:t>
            </a:r>
          </a:p>
          <a:p>
            <a:pPr algn="ctr">
              <a:spcBef>
                <a:spcPct val="50000"/>
              </a:spcBef>
            </a:pPr>
            <a:r>
              <a:rPr lang="ja-JP" altLang="en-US" sz="600" b="1">
                <a:latin typeface="Meiryo UI" panose="020B0604030504040204" pitchFamily="50" charset="-128"/>
                <a:ea typeface="Meiryo UI" panose="020B0604030504040204" pitchFamily="50" charset="-128"/>
              </a:rPr>
              <a:t>without</a:t>
            </a:r>
          </a:p>
        </p:txBody>
      </p:sp>
      <p:sp>
        <p:nvSpPr>
          <p:cNvPr id="463" name="正方形/長方形 462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F0AAD0F8-752A-4AC2-AD1F-A1D161D2AC28}"/>
              </a:ext>
            </a:extLst>
          </p:cNvPr>
          <p:cNvSpPr/>
          <p:nvPr/>
        </p:nvSpPr>
        <p:spPr>
          <a:xfrm>
            <a:off x="895560" y="2377612"/>
            <a:ext cx="674387" cy="176711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Billet heater</a:t>
            </a:r>
          </a:p>
        </p:txBody>
      </p:sp>
      <p:sp>
        <p:nvSpPr>
          <p:cNvPr id="464" name="正方形/長方形 463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01ADD1F2-ECB9-4D29-B588-9574459E6BB0}"/>
              </a:ext>
            </a:extLst>
          </p:cNvPr>
          <p:cNvSpPr/>
          <p:nvPr/>
        </p:nvSpPr>
        <p:spPr>
          <a:xfrm>
            <a:off x="2609190" y="1474237"/>
            <a:ext cx="469923" cy="179058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Press</a:t>
            </a:r>
          </a:p>
        </p:txBody>
      </p:sp>
      <p:sp>
        <p:nvSpPr>
          <p:cNvPr id="465" name="正方形/長方形 464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9B2178C8-2465-4833-B705-725729E9E407}"/>
              </a:ext>
            </a:extLst>
          </p:cNvPr>
          <p:cNvSpPr/>
          <p:nvPr/>
        </p:nvSpPr>
        <p:spPr>
          <a:xfrm>
            <a:off x="4448046" y="2000199"/>
            <a:ext cx="640979" cy="206684"/>
          </a:xfrm>
          <a:prstGeom prst="rect">
            <a:avLst/>
          </a:prstGeom>
          <a:solidFill>
            <a:schemeClr val="bg1"/>
          </a:solidFill>
          <a:ln w="127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Continuous baking furnace</a:t>
            </a:r>
          </a:p>
        </p:txBody>
      </p:sp>
      <p:sp>
        <p:nvSpPr>
          <p:cNvPr id="466" name="Rectangle 3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78610911-86EE-48C0-9F12-4CFA6B528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052" y="1448021"/>
            <a:ext cx="1175231" cy="30980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ja-JP" altLang="en-US" sz="7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The amount of scale produced can be reduced.</a:t>
            </a:r>
          </a:p>
          <a:p>
            <a:pPr algn="l"/>
            <a:r>
              <a:rPr lang="ja-JP" altLang="en-US" sz="7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Easy to adjust temperature.</a:t>
            </a:r>
          </a:p>
        </p:txBody>
      </p:sp>
      <p:sp>
        <p:nvSpPr>
          <p:cNvPr id="467" name="Text Box 82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9F798F82-F2BC-4BE4-8E83-1649FD098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548" y="5299617"/>
            <a:ext cx="85792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Use induction heating device</a:t>
            </a:r>
          </a:p>
        </p:txBody>
      </p:sp>
      <p:graphicFrame>
        <p:nvGraphicFramePr>
          <p:cNvPr id="468" name="Group 388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3E80F4D1-223E-431B-8D5B-E75270F40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145932"/>
              </p:ext>
            </p:extLst>
          </p:nvPr>
        </p:nvGraphicFramePr>
        <p:xfrm>
          <a:off x="60433" y="5830424"/>
          <a:ext cx="2504279" cy="1347216"/>
        </p:xfrm>
        <a:graphic>
          <a:graphicData uri="http://schemas.openxmlformats.org/drawingml/2006/table">
            <a:tbl>
              <a:tblPr/>
              <a:tblGrid>
                <a:gridCol w="469553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3922933229"/>
                    </a:ext>
                  </a:extLst>
                </a:gridCol>
                <a:gridCol w="1064318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454919906"/>
                    </a:ext>
                  </a:extLst>
                </a:gridCol>
                <a:gridCol w="970408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1124169142"/>
                    </a:ext>
                  </a:extLst>
                </a:gridCol>
              </a:tblGrid>
              <a:tr h="180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advantage</a:t>
                      </a:r>
                    </a:p>
                  </a:txBody>
                  <a:tcPr marL="68580" marR="6858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weak point</a:t>
                      </a:r>
                    </a:p>
                  </a:txBody>
                  <a:tcPr marL="68580" marR="6858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2717528640"/>
                  </a:ext>
                </a:extLst>
              </a:tr>
              <a:tr h="396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semiclosed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(Both dowels)</a:t>
                      </a:r>
                    </a:p>
                  </a:txBody>
                  <a:tcPr marL="68580" marR="6858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The parallelism can be improved.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It is suitable for shapes with significant unevenness.</a:t>
                      </a:r>
                    </a:p>
                  </a:txBody>
                  <a:tcPr marL="68580" marR="6858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Material yield will be reduced.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 trimming process is required.</a:t>
                      </a:r>
                    </a:p>
                  </a:txBody>
                  <a:tcPr marL="68580" marR="6858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3426539137"/>
                  </a:ext>
                </a:extLst>
              </a:tr>
              <a:tr h="396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airtight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(Bag dowel)</a:t>
                      </a:r>
                    </a:p>
                  </a:txBody>
                  <a:tcPr marL="68580" marR="6858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Improve the material yield.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No trimming process is required.</a:t>
                      </a:r>
                    </a:p>
                  </a:txBody>
                  <a:tcPr marL="68580" marR="6858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The variation in parallelism becomes large.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The corners are prone to chipping.</a:t>
                      </a:r>
                    </a:p>
                  </a:txBody>
                  <a:tcPr marL="68580" marR="6858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1911577493"/>
                  </a:ext>
                </a:extLst>
              </a:tr>
            </a:tbl>
          </a:graphicData>
        </a:graphic>
      </p:graphicFrame>
      <p:sp>
        <p:nvSpPr>
          <p:cNvPr id="469" name="Text Box 282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2DDD75FC-CDDD-4E93-8BFA-5A4F9BB89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42" y="5519478"/>
            <a:ext cx="6748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Comparison by type</a:t>
            </a:r>
          </a:p>
        </p:txBody>
      </p:sp>
      <p:sp>
        <p:nvSpPr>
          <p:cNvPr id="476" name="Rectangle 3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5149DE45-CC87-4A40-9174-E10990319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9673" y="1315820"/>
            <a:ext cx="697119" cy="4648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lnSpc>
                <a:spcPct val="90000"/>
              </a:lnSpc>
            </a:pPr>
            <a:r>
              <a:rPr lang="ja-JP" altLang="en-US" sz="7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Organizational Coordination</a:t>
            </a:r>
          </a:p>
          <a:p>
            <a:pPr algn="l">
              <a:lnSpc>
                <a:spcPct val="90000"/>
              </a:lnSpc>
            </a:pPr>
            <a:r>
              <a:rPr lang="ja-JP" altLang="en-US" sz="7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Improvement of machinability</a:t>
            </a:r>
          </a:p>
          <a:p>
            <a:pPr algn="l">
              <a:lnSpc>
                <a:spcPct val="90000"/>
              </a:lnSpc>
            </a:pPr>
            <a:r>
              <a:rPr lang="ja-JP" altLang="en-US" sz="7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Residual stress removal</a:t>
            </a:r>
          </a:p>
          <a:p>
            <a:pPr algn="l">
              <a:lnSpc>
                <a:spcPct val="90000"/>
              </a:lnSpc>
            </a:pPr>
            <a:endParaRPr lang="ja-JP" altLang="en-US" sz="700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lnSpc>
                <a:spcPct val="90000"/>
              </a:lnSpc>
            </a:pPr>
            <a:endParaRPr lang="en-US" altLang="ja-JP" sz="700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7" name="Rectangle 3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F3BF30A7-6F43-4A78-A769-D9E14EB06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035" y="1162893"/>
            <a:ext cx="1039587" cy="32360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ja-JP" altLang="en-US" sz="7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　Remove any remaining scale from the surface.</a:t>
            </a:r>
          </a:p>
          <a:p>
            <a:pPr algn="l"/>
            <a:r>
              <a:rPr lang="ja-JP" altLang="en-US" sz="7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　Smoothen the surface.</a:t>
            </a:r>
          </a:p>
          <a:p>
            <a:pPr algn="l"/>
            <a:endParaRPr lang="en-US" altLang="ja-JP" sz="700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8" name="Rectangle 3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35A09702-67D4-4521-9A8E-A9CCECE1D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1322" y="1063768"/>
            <a:ext cx="1059353" cy="458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ja-JP" altLang="en-US" sz="7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Make a hole with a press machine. (shaft, window)</a:t>
            </a:r>
          </a:p>
          <a:p>
            <a:pPr algn="l"/>
            <a:r>
              <a:rPr lang="ja-JP" altLang="en-US" sz="7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Shorter machining time per piece compared to drilling</a:t>
            </a:r>
          </a:p>
          <a:p>
            <a:pPr algn="l"/>
            <a:endParaRPr lang="en-US" altLang="ja-JP" sz="700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16" name="Picture 14" descr="IMG_0163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3EBA53C7-6A40-4D03-B95D-7D60F86FCC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43742" y="6320817"/>
            <a:ext cx="461294" cy="48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8" name="AutoShape 16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4AC625AE-49F1-4B07-B440-813276354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6903" y="6272337"/>
            <a:ext cx="307519" cy="9946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ja-JP" altLang="en-US" sz="500" dirty="0">
                <a:latin typeface="Meiryo UI" panose="020B0604030504040204" pitchFamily="50" charset="-128"/>
                <a:ea typeface="Meiryo UI" panose="020B0604030504040204" pitchFamily="50" charset="-128"/>
              </a:rPr>
              <a:t>After shot</a:t>
            </a:r>
          </a:p>
        </p:txBody>
      </p:sp>
      <p:pic>
        <p:nvPicPr>
          <p:cNvPr id="479" name="Picture 13" descr="（袋）成形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C9212342-BD41-4A14-9CE9-0F5560AAFA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48897" y="6356911"/>
            <a:ext cx="470027" cy="4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0" name="AutoShape 15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9E6CBE70-0F08-414E-8D56-75FF23E58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996" y="6276963"/>
            <a:ext cx="294603" cy="99466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ja-JP" altLang="en-US" sz="500" dirty="0">
                <a:latin typeface="Meiryo UI" panose="020B0604030504040204" pitchFamily="50" charset="-128"/>
                <a:ea typeface="Meiryo UI" panose="020B0604030504040204" pitchFamily="50" charset="-128"/>
              </a:rPr>
              <a:t>Before Shot</a:t>
            </a:r>
          </a:p>
        </p:txBody>
      </p:sp>
      <p:sp>
        <p:nvSpPr>
          <p:cNvPr id="481" name="AutoShape 290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19EB1701-BEAA-4B75-A3C8-0EB0DD592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174" y="1616420"/>
            <a:ext cx="256688" cy="302935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2" name="四角形: 角を丸くする 481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1B12ECB0-EC8E-4E22-93B6-D03A1A6149B6}"/>
              </a:ext>
            </a:extLst>
          </p:cNvPr>
          <p:cNvSpPr/>
          <p:nvPr/>
        </p:nvSpPr>
        <p:spPr>
          <a:xfrm>
            <a:off x="5625146" y="3002523"/>
            <a:ext cx="2432308" cy="1871209"/>
          </a:xfrm>
          <a:prstGeom prst="roundRect">
            <a:avLst>
              <a:gd name="adj" fmla="val 6017"/>
            </a:avLst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3" name="AutoShape 10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EF7289E-B5F4-4450-9391-29491E16B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113" y="2934901"/>
            <a:ext cx="610446" cy="15107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ja-JP" altLang="en-US" sz="7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Continuous baking furnace</a:t>
            </a:r>
          </a:p>
        </p:txBody>
      </p:sp>
      <p:sp>
        <p:nvSpPr>
          <p:cNvPr id="483" name="四角形: 角を丸くする 482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6AC7E9D1-3B2C-4B3F-B0C4-ACBEE2E78AFE}"/>
              </a:ext>
            </a:extLst>
          </p:cNvPr>
          <p:cNvSpPr/>
          <p:nvPr/>
        </p:nvSpPr>
        <p:spPr>
          <a:xfrm>
            <a:off x="6390597" y="4935057"/>
            <a:ext cx="1326041" cy="1900728"/>
          </a:xfrm>
          <a:prstGeom prst="roundRect">
            <a:avLst>
              <a:gd name="adj" fmla="val 3874"/>
            </a:avLst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4" name="AutoShape 10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D28E643D-9D5D-48ED-BEED-428E9A095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495" y="4925843"/>
            <a:ext cx="381335" cy="132176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ja-JP" altLang="en-US" sz="7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hitting a ball (e.g. in tennis)</a:t>
            </a:r>
          </a:p>
        </p:txBody>
      </p:sp>
      <p:sp>
        <p:nvSpPr>
          <p:cNvPr id="484" name="四角形: 角を丸くする 483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5C884302-0723-4A74-9CF1-162ED665B94C}"/>
              </a:ext>
            </a:extLst>
          </p:cNvPr>
          <p:cNvSpPr/>
          <p:nvPr/>
        </p:nvSpPr>
        <p:spPr>
          <a:xfrm>
            <a:off x="7852349" y="4924671"/>
            <a:ext cx="1208643" cy="1900727"/>
          </a:xfrm>
          <a:prstGeom prst="roundRect">
            <a:avLst>
              <a:gd name="adj" fmla="val 3874"/>
            </a:avLst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5" name="AutoShape 10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6FA13DED-3DFD-4FC7-84D5-B001FF239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7734" y="4942047"/>
            <a:ext cx="381335" cy="132176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ja-JP" altLang="en-US" sz="7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earrings</a:t>
            </a:r>
          </a:p>
        </p:txBody>
      </p:sp>
      <p:sp>
        <p:nvSpPr>
          <p:cNvPr id="485" name="四角形: 角を丸くする 484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4D316FFD-49DB-4B77-9434-8FB4DF2E4E2C}"/>
              </a:ext>
            </a:extLst>
          </p:cNvPr>
          <p:cNvSpPr/>
          <p:nvPr/>
        </p:nvSpPr>
        <p:spPr>
          <a:xfrm>
            <a:off x="18758" y="2932402"/>
            <a:ext cx="2045961" cy="2567099"/>
          </a:xfrm>
          <a:prstGeom prst="roundRect">
            <a:avLst>
              <a:gd name="adj" fmla="val 6839"/>
            </a:avLst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2" name="AutoShape 10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C8FCA4AA-04CE-4B1F-94FC-FE0E26B23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299" y="2907103"/>
            <a:ext cx="424156" cy="139989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ja-JP" altLang="en-US" sz="7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Billet heater</a:t>
            </a:r>
          </a:p>
        </p:txBody>
      </p:sp>
      <p:sp>
        <p:nvSpPr>
          <p:cNvPr id="414" name="正方形/長方形 413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36CBB18A-74C2-4A1F-9B7B-68D026E0658E}"/>
              </a:ext>
            </a:extLst>
          </p:cNvPr>
          <p:cNvSpPr/>
          <p:nvPr/>
        </p:nvSpPr>
        <p:spPr>
          <a:xfrm>
            <a:off x="3201791" y="177774"/>
            <a:ext cx="1306076" cy="288032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 the materials of the 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2010 </a:t>
            </a:r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Technical Exchange Meeting</a:t>
            </a:r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0E5BD4F8-CDC5-427B-9906-3D33D7D68DB2}"/>
              </a:ext>
            </a:extLst>
          </p:cNvPr>
          <p:cNvSpPr/>
          <p:nvPr/>
        </p:nvSpPr>
        <p:spPr>
          <a:xfrm>
            <a:off x="1471045" y="2781926"/>
            <a:ext cx="224228" cy="217815"/>
          </a:xfrm>
          <a:prstGeom prst="downArrow">
            <a:avLst/>
          </a:prstGeom>
          <a:solidFill>
            <a:schemeClr val="accent2"/>
          </a:solidFill>
          <a:ln w="127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5" name="矢印: 下 414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A1350047-2FEE-4008-B3AB-7B149108C508}"/>
              </a:ext>
            </a:extLst>
          </p:cNvPr>
          <p:cNvSpPr/>
          <p:nvPr/>
        </p:nvSpPr>
        <p:spPr>
          <a:xfrm>
            <a:off x="3477641" y="2786177"/>
            <a:ext cx="224228" cy="217815"/>
          </a:xfrm>
          <a:prstGeom prst="downArrow">
            <a:avLst/>
          </a:prstGeom>
          <a:solidFill>
            <a:schemeClr val="accent2"/>
          </a:solidFill>
          <a:ln w="127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7" name="矢印: 下 416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00A34419-AF12-4954-9395-0C9C16B6FE60}"/>
              </a:ext>
            </a:extLst>
          </p:cNvPr>
          <p:cNvSpPr/>
          <p:nvPr/>
        </p:nvSpPr>
        <p:spPr>
          <a:xfrm rot="18179987">
            <a:off x="5466317" y="2814665"/>
            <a:ext cx="298970" cy="163361"/>
          </a:xfrm>
          <a:prstGeom prst="downArrow">
            <a:avLst/>
          </a:prstGeom>
          <a:solidFill>
            <a:schemeClr val="accent2"/>
          </a:solidFill>
          <a:ln w="127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5" name="AutoShape 5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F5AB401A-9131-4DB3-BED1-8613715C6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288" y="5274444"/>
            <a:ext cx="429567" cy="340519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700" b="1">
                <a:latin typeface="Meiryo UI" panose="020B0604030504040204" pitchFamily="50" charset="-128"/>
                <a:ea typeface="Meiryo UI" panose="020B0604030504040204" pitchFamily="50" charset="-128"/>
              </a:rPr>
              <a:t>preliminary blow</a:t>
            </a:r>
          </a:p>
        </p:txBody>
      </p:sp>
      <p:sp>
        <p:nvSpPr>
          <p:cNvPr id="436" name="AutoShape 7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23B55670-ACBA-4D1F-83B9-3813DC9F6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7710" y="5362252"/>
            <a:ext cx="385336" cy="22133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7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Molding</a:t>
            </a:r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E5C6A4C2-9929-4B9C-AA37-2D4798A572EC}"/>
              </a:ext>
            </a:extLst>
          </p:cNvPr>
          <p:cNvSpPr/>
          <p:nvPr/>
        </p:nvSpPr>
        <p:spPr>
          <a:xfrm>
            <a:off x="3996879" y="4988286"/>
            <a:ext cx="167411" cy="173290"/>
          </a:xfrm>
          <a:prstGeom prst="rightArrow">
            <a:avLst>
              <a:gd name="adj1" fmla="val 50000"/>
              <a:gd name="adj2" fmla="val 50000"/>
            </a:avLst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7" name="矢印: 右 436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4316EF3C-C5B7-4372-8C8A-747D04124397}"/>
              </a:ext>
            </a:extLst>
          </p:cNvPr>
          <p:cNvSpPr/>
          <p:nvPr/>
        </p:nvSpPr>
        <p:spPr>
          <a:xfrm>
            <a:off x="4724888" y="5006778"/>
            <a:ext cx="167411" cy="173290"/>
          </a:xfrm>
          <a:prstGeom prst="rightArrow">
            <a:avLst>
              <a:gd name="adj1" fmla="val 50000"/>
              <a:gd name="adj2" fmla="val 50000"/>
            </a:avLst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8" name="AutoShape 8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41E800EC-50E6-4B2B-9C0A-6477CD071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638" y="3821427"/>
            <a:ext cx="433187" cy="340519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7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trimming</a:t>
            </a:r>
          </a:p>
        </p:txBody>
      </p:sp>
      <p:sp>
        <p:nvSpPr>
          <p:cNvPr id="439" name="四角形: 角を丸くする 438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0DF71DEF-8504-46B6-BF52-E20849B639DB}"/>
              </a:ext>
            </a:extLst>
          </p:cNvPr>
          <p:cNvSpPr/>
          <p:nvPr/>
        </p:nvSpPr>
        <p:spPr>
          <a:xfrm>
            <a:off x="2056652" y="2915821"/>
            <a:ext cx="3547724" cy="2698394"/>
          </a:xfrm>
          <a:prstGeom prst="roundRect">
            <a:avLst>
              <a:gd name="adj" fmla="val 3570"/>
            </a:avLst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80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14="http://schemas.microsoft.com/office/drawing/2010/main" xmlns:a16="http://schemas.microsoft.com/office/drawing/2014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0903C863-B7BC-402C-B8C5-889AD88E4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003525"/>
              </p:ext>
            </p:extLst>
          </p:nvPr>
        </p:nvGraphicFramePr>
        <p:xfrm>
          <a:off x="14434" y="668548"/>
          <a:ext cx="9129566" cy="620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904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235364094"/>
                    </a:ext>
                  </a:extLst>
                </a:gridCol>
                <a:gridCol w="6206662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23434475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Machining tooling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Processing details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3255789345"/>
                  </a:ext>
                </a:extLst>
              </a:tr>
              <a:tr h="5868000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1739239230"/>
                  </a:ext>
                </a:extLst>
              </a:tr>
            </a:tbl>
          </a:graphicData>
        </a:graphic>
      </p:graphicFrame>
      <p:sp>
        <p:nvSpPr>
          <p:cNvPr id="446" name="正方形/長方形 445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523B453C-9EC2-4D89-A38D-FE9B81DB4DCD}"/>
              </a:ext>
            </a:extLst>
          </p:cNvPr>
          <p:cNvSpPr/>
          <p:nvPr/>
        </p:nvSpPr>
        <p:spPr>
          <a:xfrm>
            <a:off x="14435" y="32858"/>
            <a:ext cx="4208339" cy="485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Hot Forging Material Design (Reference)</a:t>
            </a:r>
          </a:p>
        </p:txBody>
      </p:sp>
      <p:grpSp>
        <p:nvGrpSpPr>
          <p:cNvPr id="450" name="Group 159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BF66CCA8-BC62-45B1-97A6-0D5C4B7D8BD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610612707" y="-2145577753"/>
            <a:ext cx="56" cy="101"/>
            <a:chOff x="523565" y="656046"/>
            <a:chExt cx="75" cy="101"/>
          </a:xfrm>
        </p:grpSpPr>
        <p:sp>
          <p:nvSpPr>
            <p:cNvPr id="506" name="Line 162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702E6B6F-5D20-4179-8F99-2B52944A28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3585" y="656046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7" name="Line 168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DA1FA9D8-4774-49B8-9C63-42DA5B4097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565" y="656147"/>
              <a:ext cx="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243" name="Picture 6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163F7C74-58DE-4504-A0AF-B9D3A5CE0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8626" y="1132488"/>
            <a:ext cx="1963460" cy="381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000000" mc:Ignorable="a14" a14:legacySpreadsheetColorIndex="64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xmlns:mc="http://schemas.openxmlformats.org/markup-compatibility/2006" val="FFFFFF" mc:Ignorable="a14" a14:legacySpreadsheetColorIndex="65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4" name="Picture 9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D045A206-B173-4CAB-8CB6-48FC4F8F9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680" t="29282" r="21533" b="14180"/>
          <a:stretch>
            <a:fillRect/>
          </a:stretch>
        </p:blipFill>
        <p:spPr bwMode="auto">
          <a:xfrm>
            <a:off x="459170" y="5039719"/>
            <a:ext cx="2030091" cy="165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000000" mc:Ignorable="a14" a14:legacySpreadsheetColorIndex="64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xmlns:mc="http://schemas.openxmlformats.org/markup-compatibility/2006" val="FFFFFF" mc:Ignorable="a14" a14:legacySpreadsheetColorIndex="65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AC1312BD-CEC2-4F1A-A1E9-FC6BD13D355F}"/>
              </a:ext>
            </a:extLst>
          </p:cNvPr>
          <p:cNvGrpSpPr/>
          <p:nvPr/>
        </p:nvGrpSpPr>
        <p:grpSpPr>
          <a:xfrm>
            <a:off x="3373766" y="1294545"/>
            <a:ext cx="2388928" cy="2590737"/>
            <a:chOff x="5272697" y="1355263"/>
            <a:chExt cx="3664252" cy="3284537"/>
          </a:xfrm>
        </p:grpSpPr>
        <p:pic>
          <p:nvPicPr>
            <p:cNvPr id="246" name="Picture 151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34D24D2E-0C67-4287-A3B8-3D3137AFA553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2697" y="1355263"/>
              <a:ext cx="3664252" cy="3284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1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48" name="Line 117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4A16F7CB-86E1-4FEE-B327-82AA7985D0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7338609" y="2781039"/>
              <a:ext cx="0" cy="15007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9" name="Line 118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05B51DA8-31ED-46ED-BC6A-4D29EDFD657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7148995" y="2732667"/>
              <a:ext cx="24681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0" name="Line 119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4867CE51-D654-4425-BF15-AB972A402B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343023" y="2529811"/>
              <a:ext cx="0" cy="15889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1" name="Line 120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FBFFC7BA-0FB8-4737-8F02-1AB0ED71AD1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247430" y="2634232"/>
              <a:ext cx="208843" cy="15889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2" name="Line 121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0578402-C888-42C3-80F7-5636FA1637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248095" y="2690525"/>
              <a:ext cx="189857" cy="14124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3" name="Line 122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5315BEC4-EE74-4F86-8E43-E06FB74FC44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254504" y="2741072"/>
              <a:ext cx="132900" cy="9710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4" name="Line 123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AACEC7EC-751B-46D4-A3B9-D5B3BC414FA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302724" y="2623077"/>
              <a:ext cx="142393" cy="11476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5" name="Line 124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5BA4B3C-98FA-4F1E-BBFB-4D05BAB24DD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260914" y="2791620"/>
              <a:ext cx="75943" cy="5296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" name="Line 125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778CD0C4-7ACC-4050-B313-8686FBCEB39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344444" y="2616667"/>
              <a:ext cx="85436" cy="7062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7" name="Line 126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720C94F0-8918-4B94-9976-E1FF2F70A95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390245" y="2615004"/>
              <a:ext cx="37971" cy="2648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9" name="Line 128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4B21B0DA-509E-40AF-BE1C-72B914C98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80409" y="2319271"/>
              <a:ext cx="0" cy="15288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0" name="Line 129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D2A930A4-952C-4108-BC8C-99F4E2A2FA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38135" y="2463163"/>
              <a:ext cx="24227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1" name="Line 130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52F741B8-0E8A-43A1-B9BE-7D3E032D40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38135" y="2310279"/>
              <a:ext cx="0" cy="16187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2" name="Line 131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9F7F5E9-B3C3-43D8-B828-DE6FEEC477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38135" y="2301285"/>
              <a:ext cx="205001" cy="16187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3" name="Line 132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0D3F38C5-078D-4FA3-B7B2-BF618732EB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94044" y="2319271"/>
              <a:ext cx="186365" cy="14389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4" name="Line 133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D8438479-1098-4C96-AC14-F168CEBCA9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49954" y="2364237"/>
              <a:ext cx="130455" cy="9892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5" name="Line 134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14040113-35EC-4A14-9AA9-BBB1986A5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38135" y="2301285"/>
              <a:ext cx="139773" cy="11691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6" name="Line 135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E169435F-4421-486C-9710-4D8AAF6611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05863" y="2409204"/>
              <a:ext cx="74546" cy="53959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7" name="Line 136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3C1D6AB4-87B6-4C21-9D89-8B042F23B2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38135" y="2310279"/>
              <a:ext cx="83864" cy="7194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8" name="Line 137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72FECAE6-EDED-43E3-9A96-3F31760534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38135" y="2310279"/>
              <a:ext cx="37273" cy="2698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0" name="Line 106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6345B571-7500-4D61-BD76-0A93ACBF1A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6727614" y="2150049"/>
              <a:ext cx="0" cy="1500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1" name="Line 107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99B5EF58-DA1B-4E66-95AC-4E1A8907F17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670415" y="2348493"/>
              <a:ext cx="24681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2" name="Line 108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9E3FD8CD-F7BB-4BEA-A808-16A242A2B67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6723200" y="2392450"/>
              <a:ext cx="0" cy="1589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3" name="Line 109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DA55D8EC-AFBE-4132-99ED-59CB02C9AE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6609951" y="2288029"/>
              <a:ext cx="208843" cy="158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4" name="Line 110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67622C53-5194-403B-A9B1-45B4320FE4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6628272" y="2249392"/>
              <a:ext cx="189858" cy="1412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5" name="Line 111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D320E391-FFA0-454D-9046-44A10FABEA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6678820" y="2242983"/>
              <a:ext cx="132900" cy="9710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6" name="Line 112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63601F8E-1272-46BD-AF6E-DB82BE6D7EE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6621106" y="2343323"/>
              <a:ext cx="142393" cy="11476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7" name="Line 113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146956FC-B47A-4924-99E2-18AF76DD80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6729368" y="2236574"/>
              <a:ext cx="75943" cy="5296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8" name="Line 114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564F07D7-188E-4E69-BB20-0A08C1FF875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6636343" y="2393871"/>
              <a:ext cx="85436" cy="70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9" name="Line 115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EAA6B86A-1E2B-4A7A-ABC7-152F8D8A6DA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6638006" y="2439673"/>
              <a:ext cx="37972" cy="264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F2165440-3B14-4948-90F9-29BE6D53C47E}"/>
                </a:ext>
              </a:extLst>
            </p:cNvPr>
            <p:cNvGrpSpPr/>
            <p:nvPr/>
          </p:nvGrpSpPr>
          <p:grpSpPr>
            <a:xfrm>
              <a:off x="5552248" y="2528297"/>
              <a:ext cx="242274" cy="170872"/>
              <a:chOff x="5552248" y="2528297"/>
              <a:chExt cx="242274" cy="170872"/>
            </a:xfrm>
          </p:grpSpPr>
          <p:sp>
            <p:nvSpPr>
              <p:cNvPr id="281" name="Line 95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ED95D258-E7E3-4875-B92D-A9164704A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94522" y="2546284"/>
                <a:ext cx="0" cy="15288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2" name="Line 96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D276A0F7-1457-4701-9484-C9FFF5513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52248" y="2690176"/>
                <a:ext cx="24227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3" name="Line 97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B6B4B283-CB6B-4C79-AA0C-807C3B401E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52248" y="2537290"/>
                <a:ext cx="0" cy="16187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4" name="Line 98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31EAD416-C90A-400D-9F57-654B8661C6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52248" y="2528297"/>
                <a:ext cx="205001" cy="16187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5" name="Line 99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C8449E87-03C1-413B-B887-83E0742614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08157" y="2546284"/>
                <a:ext cx="186365" cy="1438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6" name="Line 100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05F798F7-5075-4388-8026-35516E69B7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64067" y="2591250"/>
                <a:ext cx="130455" cy="9892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7" name="Line 101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4B6A479F-114A-4A8B-AEC8-CFED282A94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52248" y="2528297"/>
                <a:ext cx="139773" cy="11691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8" name="Line 102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708906E3-93FB-4060-ACD7-69F70D47E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19976" y="2636216"/>
                <a:ext cx="74546" cy="5396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9" name="Line 103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1D7E7FF0-B94B-4AD9-BF30-5EC10956B2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52248" y="2537290"/>
                <a:ext cx="83864" cy="7194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90" name="Line 104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3818929F-FF38-42C5-A1B7-35581A16F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52248" y="2537290"/>
                <a:ext cx="37273" cy="2698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  <p:grpSp>
        <p:nvGrpSpPr>
          <p:cNvPr id="291" name="グループ化 290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1F1D0E7-5034-4D22-9ED5-D1D0C44DD51D}"/>
              </a:ext>
            </a:extLst>
          </p:cNvPr>
          <p:cNvGrpSpPr>
            <a:grpSpLocks/>
          </p:cNvGrpSpPr>
          <p:nvPr/>
        </p:nvGrpSpPr>
        <p:grpSpPr bwMode="auto">
          <a:xfrm>
            <a:off x="3480392" y="3947099"/>
            <a:ext cx="1915716" cy="2863850"/>
            <a:chOff x="793750" y="3994150"/>
            <a:chExt cx="2554288" cy="2863850"/>
          </a:xfrm>
        </p:grpSpPr>
        <p:grpSp>
          <p:nvGrpSpPr>
            <p:cNvPr id="292" name="グループ化 1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6B69BD78-7B34-40F8-98F2-E8182997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750" y="3994150"/>
              <a:ext cx="2554288" cy="2863850"/>
              <a:chOff x="793750" y="3994150"/>
              <a:chExt cx="2554288" cy="2863850"/>
            </a:xfrm>
          </p:grpSpPr>
          <p:pic>
            <p:nvPicPr>
              <p:cNvPr id="294" name="Picture 139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DC4B6C9-F674-4041-A466-F28A3FEF97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3750" y="3994150"/>
                <a:ext cx="2554288" cy="28638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295" name="正方形/長方形 4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920AC595-5C4D-4152-8AD5-BCD0317EC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7575" y="6475413"/>
                <a:ext cx="679450" cy="212725"/>
              </a:xfrm>
              <a:prstGeom prst="rect">
                <a:avLst/>
              </a:prstGeom>
              <a:noFill/>
              <a:ln w="22225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296" name="正方形/長方形 72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F6E5EA3A-34E6-489D-A7FC-D801E279D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013" y="6526213"/>
                <a:ext cx="760412" cy="161925"/>
              </a:xfrm>
              <a:prstGeom prst="rect">
                <a:avLst/>
              </a:prstGeom>
              <a:noFill/>
              <a:ln w="22225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297" name="正方形/長方形 73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22F97FA-51C1-44C8-8F9D-3B5EC961F8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8063" y="3995738"/>
                <a:ext cx="679450" cy="166687"/>
              </a:xfrm>
              <a:prstGeom prst="rect">
                <a:avLst/>
              </a:prstGeom>
              <a:noFill/>
              <a:ln w="22225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298" name="正方形/長方形 74">
                <a:extLst>
                  <a:ext uri="{FF2B5EF4-FFF2-40B4-BE49-F238E27FC236}">
  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B7015509-9D93-4D18-94BF-E350ADF0B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3350" y="4195762"/>
                <a:ext cx="938213" cy="292781"/>
              </a:xfrm>
              <a:prstGeom prst="rect">
                <a:avLst/>
              </a:prstGeom>
              <a:noFill/>
              <a:ln w="22225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sp>
          <p:nvSpPr>
            <p:cNvPr id="293" name="下矢印 3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DE585A58-B41C-48DD-A472-E8EB068BB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317" y="4003335"/>
              <a:ext cx="284198" cy="192685"/>
            </a:xfrm>
            <a:prstGeom prst="downArrow">
              <a:avLst>
                <a:gd name="adj1" fmla="val 50000"/>
                <a:gd name="adj2" fmla="val 49936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</p:grpSp>
      <p:sp>
        <p:nvSpPr>
          <p:cNvPr id="245" name="Rectangle 12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4238009C-2929-48D5-9D4A-ABD4F31CC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920" y="988556"/>
            <a:ext cx="19485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Product processing standards Forging (double dowel)</a:t>
            </a:r>
          </a:p>
        </p:txBody>
      </p:sp>
      <p:sp>
        <p:nvSpPr>
          <p:cNvPr id="314" name="Rectangle 16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DA90BE6-E2CB-4DA5-88A9-243A36E42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044" y="4179745"/>
            <a:ext cx="226279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Once you have the above in mind, you can start designing the material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</p:txBody>
      </p:sp>
      <p:sp>
        <p:nvSpPr>
          <p:cNvPr id="320" name="正方形/長方形 69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00FBA3ED-4C7A-4939-9388-73FF24172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6733" y="4350059"/>
            <a:ext cx="242549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To build good products quickly and cheaply... Requirements for designers (awareness)</a:t>
            </a:r>
          </a:p>
        </p:txBody>
      </p:sp>
      <p:sp>
        <p:nvSpPr>
          <p:cNvPr id="321" name="下矢印 70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011863CD-A3C7-4405-A36C-01F2D8B05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4307" y="4675924"/>
            <a:ext cx="246563" cy="182502"/>
          </a:xfrm>
          <a:prstGeom prst="downArrow">
            <a:avLst>
              <a:gd name="adj1" fmla="val 50000"/>
              <a:gd name="adj2" fmla="val 49936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322" name="正方形/長方形 75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D6675F21-9472-4EBB-8A9A-CFC5B2D64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7923" y="4950091"/>
            <a:ext cx="26335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(1) Do not remove the critical parts of the product. (dowel splitting, dowel length, missing wall, fogging)</a:t>
            </a:r>
            <a:endParaRPr lang="ja-JP" altLang="en-US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3" name="正方形/長方形 76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2D652EE6-D48E-42FA-90EF-F54365942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455" y="6088746"/>
            <a:ext cx="85469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5) Expansion of black skin</a:t>
            </a:r>
          </a:p>
        </p:txBody>
      </p:sp>
      <p:sp>
        <p:nvSpPr>
          <p:cNvPr id="324" name="正方形/長方形 79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06529062-29BA-49DC-8011-345275C66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70" y="5124414"/>
            <a:ext cx="18150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Uniform production from the start to the end of processing is possible.</a:t>
            </a:r>
          </a:p>
        </p:txBody>
      </p:sp>
      <p:sp>
        <p:nvSpPr>
          <p:cNvPr id="325" name="正方形/長方形 80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449A7427-512A-407A-AD7E-3A9419474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865" y="4747971"/>
            <a:ext cx="6371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Good stuff.</a:t>
            </a:r>
          </a:p>
        </p:txBody>
      </p:sp>
      <p:sp>
        <p:nvSpPr>
          <p:cNvPr id="326" name="正方形/長方形 81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4199494D-2E58-4B9B-9500-348C8A6D7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502" y="5348763"/>
            <a:ext cx="6132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Quickly.</a:t>
            </a:r>
          </a:p>
        </p:txBody>
      </p:sp>
      <p:sp>
        <p:nvSpPr>
          <p:cNvPr id="327" name="正方形/長方形 82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0721C334-CB50-4CFF-A965-7A2174BD4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455" y="5549125"/>
            <a:ext cx="25925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(3) Accurate design: One shot to produce a good product (</a:t>
            </a:r>
            <a: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NO </a:t>
            </a:r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mistake in design) =&gt; </a:t>
            </a:r>
            <a:r>
              <a:rPr lang="ja-JP" altLang="en-US" sz="9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own verification required</a:t>
            </a:r>
          </a:p>
        </p:txBody>
      </p:sp>
      <p:sp>
        <p:nvSpPr>
          <p:cNvPr id="328" name="正方形/長方形 83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624D1635-D2BB-4A39-92C1-8F1E44119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248" y="5961555"/>
            <a:ext cx="23689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(4) Unification of allowance by type: </a:t>
            </a:r>
            <a:r>
              <a:rPr lang="ja-JP" altLang="en-US" sz="9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Design standardization, catalogization</a:t>
            </a:r>
          </a:p>
        </p:txBody>
      </p:sp>
      <p:sp>
        <p:nvSpPr>
          <p:cNvPr id="329" name="正方形/長方形 84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6173C992-9FBF-404E-B9BE-D625B1DB1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420" y="5763158"/>
            <a:ext cx="476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Cheap.</a:t>
            </a:r>
          </a:p>
        </p:txBody>
      </p:sp>
      <p:grpSp>
        <p:nvGrpSpPr>
          <p:cNvPr id="317" name="グループ化 316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601660AE-D86D-4643-9BB4-F942922CA8E3}"/>
              </a:ext>
            </a:extLst>
          </p:cNvPr>
          <p:cNvGrpSpPr>
            <a:grpSpLocks/>
          </p:cNvGrpSpPr>
          <p:nvPr/>
        </p:nvGrpSpPr>
        <p:grpSpPr bwMode="auto">
          <a:xfrm>
            <a:off x="6170953" y="6319574"/>
            <a:ext cx="2520999" cy="488891"/>
            <a:chOff x="3563886" y="6177570"/>
            <a:chExt cx="5016551" cy="429603"/>
          </a:xfrm>
        </p:grpSpPr>
        <p:sp>
          <p:nvSpPr>
            <p:cNvPr id="318" name="曲折矢印 7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EFF92F06-259D-427E-8F7F-B42972320E87}"/>
                </a:ext>
              </a:extLst>
            </p:cNvPr>
            <p:cNvSpPr/>
            <p:nvPr/>
          </p:nvSpPr>
          <p:spPr bwMode="auto">
            <a:xfrm rot="10800000">
              <a:off x="3563886" y="6177570"/>
              <a:ext cx="5016551" cy="429603"/>
            </a:xfrm>
            <a:prstGeom prst="bentArrow">
              <a:avLst>
                <a:gd name="adj1" fmla="val 25000"/>
                <a:gd name="adj2" fmla="val 32854"/>
                <a:gd name="adj3" fmla="val 25000"/>
                <a:gd name="adj4" fmla="val 4241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9" name="Rectangle 16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3FC9DB8B-D427-470B-B980-4C2433187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0699" y="6212939"/>
              <a:ext cx="3708313" cy="365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050" b="1" dirty="0">
                  <a:solidFill>
                    <a:srgbClr val="0000FF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Let's verify the longitudinal dimension!</a:t>
              </a:r>
            </a:p>
          </p:txBody>
        </p:sp>
      </p:grp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BB7CAF4-2AE1-49E4-A75B-45FFB68E3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609547"/>
              </p:ext>
            </p:extLst>
          </p:nvPr>
        </p:nvGraphicFramePr>
        <p:xfrm>
          <a:off x="6170953" y="1041729"/>
          <a:ext cx="2991272" cy="437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272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3162305892"/>
                    </a:ext>
                  </a:extLst>
                </a:gridCol>
              </a:tblGrid>
              <a:tr h="282813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>
                          <a:solidFill>
                            <a:srgbClr val="003366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Perspective of material design (fleshing)</a:t>
                      </a:r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1420060697"/>
                  </a:ext>
                </a:extLst>
              </a:tr>
              <a:tr h="23567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Where to clamp and where to process in Race 1</a:t>
                      </a:r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4015617106"/>
                  </a:ext>
                </a:extLst>
              </a:tr>
              <a:tr h="23567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Where to clamp and where to process in Race 2</a:t>
                      </a:r>
                      <a:endParaRPr kumimoji="1" lang="en-US" altLang="ja-JP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3989817235"/>
                  </a:ext>
                </a:extLst>
              </a:tr>
              <a:tr h="23567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Where to leave the black skin (refer to the completed drawing)</a:t>
                      </a:r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1606838506"/>
                  </a:ext>
                </a:extLst>
              </a:tr>
              <a:tr h="23567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Imagine the amount of money you need to take in</a:t>
                      </a:r>
                      <a: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</a:t>
                      </a:r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2007811357"/>
                  </a:ext>
                </a:extLst>
              </a:tr>
              <a:tr h="377084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It is important to check the shape of the spare parts, where to place them, and whether they are covered or missing.</a:t>
                      </a:r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424920474"/>
                  </a:ext>
                </a:extLst>
              </a:tr>
              <a:tr h="23567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Image the material processing, including the shape allocation position</a:t>
                      </a:r>
                      <a:r>
                        <a:rPr kumimoji="1" lang="ja-JP" altLang="en-US" sz="9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</a:t>
                      </a:r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2566057810"/>
                  </a:ext>
                </a:extLst>
              </a:tr>
              <a:tr h="23567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Is there any problem in the trimming process...bite step, dimensional change?</a:t>
                      </a:r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1968013985"/>
                  </a:ext>
                </a:extLst>
              </a:tr>
              <a:tr h="23567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Dimensional changes, dents, dices, and chips are all concerns with shaft piercing.</a:t>
                      </a:r>
                      <a:endParaRPr kumimoji="1" lang="en-US" altLang="ja-JP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3379242282"/>
                  </a:ext>
                </a:extLst>
              </a:tr>
              <a:tr h="377084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(fogging, chipping, runout, deformation, cracking, molding, rough skin)</a:t>
                      </a:r>
                      <a:endParaRPr kumimoji="1" lang="en-US" altLang="ja-JP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4178866633"/>
                  </a:ext>
                </a:extLst>
              </a:tr>
              <a:tr h="23042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Is there an unreasonable balance in the number of man-hours required for the first and second lace processes?</a:t>
                      </a:r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2269557596"/>
                  </a:ext>
                </a:extLst>
              </a:tr>
              <a:tr h="23567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Is the image (processing standard) completed from steel cutting to gear cutting?</a:t>
                      </a:r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4274464267"/>
                  </a:ext>
                </a:extLst>
              </a:tr>
            </a:tbl>
          </a:graphicData>
        </a:graphic>
      </p:graphicFrame>
      <p:sp>
        <p:nvSpPr>
          <p:cNvPr id="332" name="Rectangle 12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7850220F-E466-4008-AB0A-A3821EE81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656" y="1005943"/>
            <a:ext cx="6409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Hot forging</a:t>
            </a: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65A90449-A80B-4FC3-A543-19C5725DC7C6}"/>
              </a:ext>
            </a:extLst>
          </p:cNvPr>
          <p:cNvSpPr/>
          <p:nvPr/>
        </p:nvSpPr>
        <p:spPr>
          <a:xfrm>
            <a:off x="1004779" y="2784789"/>
            <a:ext cx="679382" cy="410378"/>
          </a:xfrm>
          <a:custGeom>
            <a:avLst/>
            <a:gdLst>
              <a:gd name="connsiteX0" fmla="*/ 0 w 903384"/>
              <a:gd name="connsiteY0" fmla="*/ 82626 h 410378"/>
              <a:gd name="connsiteX1" fmla="*/ 173516 w 903384"/>
              <a:gd name="connsiteY1" fmla="*/ 85380 h 410378"/>
              <a:gd name="connsiteX2" fmla="*/ 173516 w 903384"/>
              <a:gd name="connsiteY2" fmla="*/ 68855 h 410378"/>
              <a:gd name="connsiteX3" fmla="*/ 253388 w 903384"/>
              <a:gd name="connsiteY3" fmla="*/ 63347 h 410378"/>
              <a:gd name="connsiteX4" fmla="*/ 250634 w 903384"/>
              <a:gd name="connsiteY4" fmla="*/ 44067 h 410378"/>
              <a:gd name="connsiteX5" fmla="*/ 253388 w 903384"/>
              <a:gd name="connsiteY5" fmla="*/ 0 h 410378"/>
              <a:gd name="connsiteX6" fmla="*/ 341523 w 903384"/>
              <a:gd name="connsiteY6" fmla="*/ 5508 h 410378"/>
              <a:gd name="connsiteX7" fmla="*/ 344277 w 903384"/>
              <a:gd name="connsiteY7" fmla="*/ 63347 h 410378"/>
              <a:gd name="connsiteX8" fmla="*/ 369065 w 903384"/>
              <a:gd name="connsiteY8" fmla="*/ 88135 h 410378"/>
              <a:gd name="connsiteX9" fmla="*/ 404870 w 903384"/>
              <a:gd name="connsiteY9" fmla="*/ 90889 h 410378"/>
              <a:gd name="connsiteX10" fmla="*/ 426904 w 903384"/>
              <a:gd name="connsiteY10" fmla="*/ 104660 h 410378"/>
              <a:gd name="connsiteX11" fmla="*/ 426904 w 903384"/>
              <a:gd name="connsiteY11" fmla="*/ 209320 h 410378"/>
              <a:gd name="connsiteX12" fmla="*/ 448938 w 903384"/>
              <a:gd name="connsiteY12" fmla="*/ 214829 h 410378"/>
              <a:gd name="connsiteX13" fmla="*/ 638979 w 903384"/>
              <a:gd name="connsiteY13" fmla="*/ 214829 h 410378"/>
              <a:gd name="connsiteX14" fmla="*/ 652750 w 903384"/>
              <a:gd name="connsiteY14" fmla="*/ 206566 h 410378"/>
              <a:gd name="connsiteX15" fmla="*/ 647241 w 903384"/>
              <a:gd name="connsiteY15" fmla="*/ 156990 h 410378"/>
              <a:gd name="connsiteX16" fmla="*/ 661012 w 903384"/>
              <a:gd name="connsiteY16" fmla="*/ 148727 h 410378"/>
              <a:gd name="connsiteX17" fmla="*/ 655504 w 903384"/>
              <a:gd name="connsiteY17" fmla="*/ 107414 h 410378"/>
              <a:gd name="connsiteX18" fmla="*/ 677538 w 903384"/>
              <a:gd name="connsiteY18" fmla="*/ 99151 h 410378"/>
              <a:gd name="connsiteX19" fmla="*/ 677538 w 903384"/>
              <a:gd name="connsiteY19" fmla="*/ 99151 h 410378"/>
              <a:gd name="connsiteX20" fmla="*/ 694063 w 903384"/>
              <a:gd name="connsiteY20" fmla="*/ 90889 h 410378"/>
              <a:gd name="connsiteX21" fmla="*/ 776690 w 903384"/>
              <a:gd name="connsiteY21" fmla="*/ 96397 h 410378"/>
              <a:gd name="connsiteX22" fmla="*/ 798723 w 903384"/>
              <a:gd name="connsiteY22" fmla="*/ 66101 h 410378"/>
              <a:gd name="connsiteX23" fmla="*/ 900629 w 903384"/>
              <a:gd name="connsiteY23" fmla="*/ 66101 h 410378"/>
              <a:gd name="connsiteX24" fmla="*/ 903384 w 903384"/>
              <a:gd name="connsiteY24" fmla="*/ 99151 h 410378"/>
              <a:gd name="connsiteX25" fmla="*/ 903384 w 903384"/>
              <a:gd name="connsiteY25" fmla="*/ 198303 h 410378"/>
              <a:gd name="connsiteX26" fmla="*/ 892367 w 903384"/>
              <a:gd name="connsiteY26" fmla="*/ 209320 h 410378"/>
              <a:gd name="connsiteX27" fmla="*/ 806986 w 903384"/>
              <a:gd name="connsiteY27" fmla="*/ 209320 h 410378"/>
              <a:gd name="connsiteX28" fmla="*/ 795969 w 903384"/>
              <a:gd name="connsiteY28" fmla="*/ 220337 h 410378"/>
              <a:gd name="connsiteX29" fmla="*/ 795969 w 903384"/>
              <a:gd name="connsiteY29" fmla="*/ 336014 h 410378"/>
              <a:gd name="connsiteX30" fmla="*/ 718851 w 903384"/>
              <a:gd name="connsiteY30" fmla="*/ 336014 h 410378"/>
              <a:gd name="connsiteX31" fmla="*/ 721605 w 903384"/>
              <a:gd name="connsiteY31" fmla="*/ 316735 h 410378"/>
              <a:gd name="connsiteX32" fmla="*/ 707834 w 903384"/>
              <a:gd name="connsiteY32" fmla="*/ 313980 h 410378"/>
              <a:gd name="connsiteX33" fmla="*/ 707834 w 903384"/>
              <a:gd name="connsiteY33" fmla="*/ 300209 h 410378"/>
              <a:gd name="connsiteX34" fmla="*/ 680292 w 903384"/>
              <a:gd name="connsiteY34" fmla="*/ 300209 h 410378"/>
              <a:gd name="connsiteX35" fmla="*/ 674784 w 903384"/>
              <a:gd name="connsiteY35" fmla="*/ 291947 h 410378"/>
              <a:gd name="connsiteX36" fmla="*/ 661012 w 903384"/>
              <a:gd name="connsiteY36" fmla="*/ 291947 h 410378"/>
              <a:gd name="connsiteX37" fmla="*/ 655504 w 903384"/>
              <a:gd name="connsiteY37" fmla="*/ 283684 h 410378"/>
              <a:gd name="connsiteX38" fmla="*/ 429658 w 903384"/>
              <a:gd name="connsiteY38" fmla="*/ 280930 h 410378"/>
              <a:gd name="connsiteX39" fmla="*/ 418641 w 903384"/>
              <a:gd name="connsiteY39" fmla="*/ 291947 h 410378"/>
              <a:gd name="connsiteX40" fmla="*/ 404870 w 903384"/>
              <a:gd name="connsiteY40" fmla="*/ 289192 h 410378"/>
              <a:gd name="connsiteX41" fmla="*/ 399362 w 903384"/>
              <a:gd name="connsiteY41" fmla="*/ 300209 h 410378"/>
              <a:gd name="connsiteX42" fmla="*/ 360803 w 903384"/>
              <a:gd name="connsiteY42" fmla="*/ 300209 h 410378"/>
              <a:gd name="connsiteX43" fmla="*/ 349786 w 903384"/>
              <a:gd name="connsiteY43" fmla="*/ 327751 h 410378"/>
              <a:gd name="connsiteX44" fmla="*/ 358049 w 903384"/>
              <a:gd name="connsiteY44" fmla="*/ 355294 h 410378"/>
              <a:gd name="connsiteX45" fmla="*/ 358049 w 903384"/>
              <a:gd name="connsiteY45" fmla="*/ 382836 h 410378"/>
              <a:gd name="connsiteX46" fmla="*/ 358049 w 903384"/>
              <a:gd name="connsiteY46" fmla="*/ 396607 h 410378"/>
              <a:gd name="connsiteX47" fmla="*/ 344277 w 903384"/>
              <a:gd name="connsiteY47" fmla="*/ 410378 h 410378"/>
              <a:gd name="connsiteX48" fmla="*/ 289193 w 903384"/>
              <a:gd name="connsiteY48" fmla="*/ 404870 h 410378"/>
              <a:gd name="connsiteX49" fmla="*/ 275422 w 903384"/>
              <a:gd name="connsiteY49" fmla="*/ 396607 h 410378"/>
              <a:gd name="connsiteX50" fmla="*/ 280931 w 903384"/>
              <a:gd name="connsiteY50" fmla="*/ 214829 h 410378"/>
              <a:gd name="connsiteX51" fmla="*/ 272668 w 903384"/>
              <a:gd name="connsiteY51" fmla="*/ 209320 h 410378"/>
              <a:gd name="connsiteX52" fmla="*/ 190041 w 903384"/>
              <a:gd name="connsiteY52" fmla="*/ 209320 h 410378"/>
              <a:gd name="connsiteX53" fmla="*/ 170762 w 903384"/>
              <a:gd name="connsiteY53" fmla="*/ 201057 h 410378"/>
              <a:gd name="connsiteX54" fmla="*/ 173516 w 903384"/>
              <a:gd name="connsiteY54" fmla="*/ 99151 h 410378"/>
              <a:gd name="connsiteX55" fmla="*/ 0 w 903384"/>
              <a:gd name="connsiteY55" fmla="*/ 82626 h 410378"/>
              <a:gd name="connsiteX0" fmla="*/ 0 w 903384"/>
              <a:gd name="connsiteY0" fmla="*/ 97375 h 410378"/>
              <a:gd name="connsiteX1" fmla="*/ 173516 w 903384"/>
              <a:gd name="connsiteY1" fmla="*/ 85380 h 410378"/>
              <a:gd name="connsiteX2" fmla="*/ 173516 w 903384"/>
              <a:gd name="connsiteY2" fmla="*/ 68855 h 410378"/>
              <a:gd name="connsiteX3" fmla="*/ 253388 w 903384"/>
              <a:gd name="connsiteY3" fmla="*/ 63347 h 410378"/>
              <a:gd name="connsiteX4" fmla="*/ 250634 w 903384"/>
              <a:gd name="connsiteY4" fmla="*/ 44067 h 410378"/>
              <a:gd name="connsiteX5" fmla="*/ 253388 w 903384"/>
              <a:gd name="connsiteY5" fmla="*/ 0 h 410378"/>
              <a:gd name="connsiteX6" fmla="*/ 341523 w 903384"/>
              <a:gd name="connsiteY6" fmla="*/ 5508 h 410378"/>
              <a:gd name="connsiteX7" fmla="*/ 344277 w 903384"/>
              <a:gd name="connsiteY7" fmla="*/ 63347 h 410378"/>
              <a:gd name="connsiteX8" fmla="*/ 369065 w 903384"/>
              <a:gd name="connsiteY8" fmla="*/ 88135 h 410378"/>
              <a:gd name="connsiteX9" fmla="*/ 404870 w 903384"/>
              <a:gd name="connsiteY9" fmla="*/ 90889 h 410378"/>
              <a:gd name="connsiteX10" fmla="*/ 426904 w 903384"/>
              <a:gd name="connsiteY10" fmla="*/ 104660 h 410378"/>
              <a:gd name="connsiteX11" fmla="*/ 426904 w 903384"/>
              <a:gd name="connsiteY11" fmla="*/ 209320 h 410378"/>
              <a:gd name="connsiteX12" fmla="*/ 448938 w 903384"/>
              <a:gd name="connsiteY12" fmla="*/ 214829 h 410378"/>
              <a:gd name="connsiteX13" fmla="*/ 638979 w 903384"/>
              <a:gd name="connsiteY13" fmla="*/ 214829 h 410378"/>
              <a:gd name="connsiteX14" fmla="*/ 652750 w 903384"/>
              <a:gd name="connsiteY14" fmla="*/ 206566 h 410378"/>
              <a:gd name="connsiteX15" fmla="*/ 647241 w 903384"/>
              <a:gd name="connsiteY15" fmla="*/ 156990 h 410378"/>
              <a:gd name="connsiteX16" fmla="*/ 661012 w 903384"/>
              <a:gd name="connsiteY16" fmla="*/ 148727 h 410378"/>
              <a:gd name="connsiteX17" fmla="*/ 655504 w 903384"/>
              <a:gd name="connsiteY17" fmla="*/ 107414 h 410378"/>
              <a:gd name="connsiteX18" fmla="*/ 677538 w 903384"/>
              <a:gd name="connsiteY18" fmla="*/ 99151 h 410378"/>
              <a:gd name="connsiteX19" fmla="*/ 677538 w 903384"/>
              <a:gd name="connsiteY19" fmla="*/ 99151 h 410378"/>
              <a:gd name="connsiteX20" fmla="*/ 694063 w 903384"/>
              <a:gd name="connsiteY20" fmla="*/ 90889 h 410378"/>
              <a:gd name="connsiteX21" fmla="*/ 776690 w 903384"/>
              <a:gd name="connsiteY21" fmla="*/ 96397 h 410378"/>
              <a:gd name="connsiteX22" fmla="*/ 798723 w 903384"/>
              <a:gd name="connsiteY22" fmla="*/ 66101 h 410378"/>
              <a:gd name="connsiteX23" fmla="*/ 900629 w 903384"/>
              <a:gd name="connsiteY23" fmla="*/ 66101 h 410378"/>
              <a:gd name="connsiteX24" fmla="*/ 903384 w 903384"/>
              <a:gd name="connsiteY24" fmla="*/ 99151 h 410378"/>
              <a:gd name="connsiteX25" fmla="*/ 903384 w 903384"/>
              <a:gd name="connsiteY25" fmla="*/ 198303 h 410378"/>
              <a:gd name="connsiteX26" fmla="*/ 892367 w 903384"/>
              <a:gd name="connsiteY26" fmla="*/ 209320 h 410378"/>
              <a:gd name="connsiteX27" fmla="*/ 806986 w 903384"/>
              <a:gd name="connsiteY27" fmla="*/ 209320 h 410378"/>
              <a:gd name="connsiteX28" fmla="*/ 795969 w 903384"/>
              <a:gd name="connsiteY28" fmla="*/ 220337 h 410378"/>
              <a:gd name="connsiteX29" fmla="*/ 795969 w 903384"/>
              <a:gd name="connsiteY29" fmla="*/ 336014 h 410378"/>
              <a:gd name="connsiteX30" fmla="*/ 718851 w 903384"/>
              <a:gd name="connsiteY30" fmla="*/ 336014 h 410378"/>
              <a:gd name="connsiteX31" fmla="*/ 721605 w 903384"/>
              <a:gd name="connsiteY31" fmla="*/ 316735 h 410378"/>
              <a:gd name="connsiteX32" fmla="*/ 707834 w 903384"/>
              <a:gd name="connsiteY32" fmla="*/ 313980 h 410378"/>
              <a:gd name="connsiteX33" fmla="*/ 707834 w 903384"/>
              <a:gd name="connsiteY33" fmla="*/ 300209 h 410378"/>
              <a:gd name="connsiteX34" fmla="*/ 680292 w 903384"/>
              <a:gd name="connsiteY34" fmla="*/ 300209 h 410378"/>
              <a:gd name="connsiteX35" fmla="*/ 674784 w 903384"/>
              <a:gd name="connsiteY35" fmla="*/ 291947 h 410378"/>
              <a:gd name="connsiteX36" fmla="*/ 661012 w 903384"/>
              <a:gd name="connsiteY36" fmla="*/ 291947 h 410378"/>
              <a:gd name="connsiteX37" fmla="*/ 655504 w 903384"/>
              <a:gd name="connsiteY37" fmla="*/ 283684 h 410378"/>
              <a:gd name="connsiteX38" fmla="*/ 429658 w 903384"/>
              <a:gd name="connsiteY38" fmla="*/ 280930 h 410378"/>
              <a:gd name="connsiteX39" fmla="*/ 418641 w 903384"/>
              <a:gd name="connsiteY39" fmla="*/ 291947 h 410378"/>
              <a:gd name="connsiteX40" fmla="*/ 404870 w 903384"/>
              <a:gd name="connsiteY40" fmla="*/ 289192 h 410378"/>
              <a:gd name="connsiteX41" fmla="*/ 399362 w 903384"/>
              <a:gd name="connsiteY41" fmla="*/ 300209 h 410378"/>
              <a:gd name="connsiteX42" fmla="*/ 360803 w 903384"/>
              <a:gd name="connsiteY42" fmla="*/ 300209 h 410378"/>
              <a:gd name="connsiteX43" fmla="*/ 349786 w 903384"/>
              <a:gd name="connsiteY43" fmla="*/ 327751 h 410378"/>
              <a:gd name="connsiteX44" fmla="*/ 358049 w 903384"/>
              <a:gd name="connsiteY44" fmla="*/ 355294 h 410378"/>
              <a:gd name="connsiteX45" fmla="*/ 358049 w 903384"/>
              <a:gd name="connsiteY45" fmla="*/ 382836 h 410378"/>
              <a:gd name="connsiteX46" fmla="*/ 358049 w 903384"/>
              <a:gd name="connsiteY46" fmla="*/ 396607 h 410378"/>
              <a:gd name="connsiteX47" fmla="*/ 344277 w 903384"/>
              <a:gd name="connsiteY47" fmla="*/ 410378 h 410378"/>
              <a:gd name="connsiteX48" fmla="*/ 289193 w 903384"/>
              <a:gd name="connsiteY48" fmla="*/ 404870 h 410378"/>
              <a:gd name="connsiteX49" fmla="*/ 275422 w 903384"/>
              <a:gd name="connsiteY49" fmla="*/ 396607 h 410378"/>
              <a:gd name="connsiteX50" fmla="*/ 280931 w 903384"/>
              <a:gd name="connsiteY50" fmla="*/ 214829 h 410378"/>
              <a:gd name="connsiteX51" fmla="*/ 272668 w 903384"/>
              <a:gd name="connsiteY51" fmla="*/ 209320 h 410378"/>
              <a:gd name="connsiteX52" fmla="*/ 190041 w 903384"/>
              <a:gd name="connsiteY52" fmla="*/ 209320 h 410378"/>
              <a:gd name="connsiteX53" fmla="*/ 170762 w 903384"/>
              <a:gd name="connsiteY53" fmla="*/ 201057 h 410378"/>
              <a:gd name="connsiteX54" fmla="*/ 173516 w 903384"/>
              <a:gd name="connsiteY54" fmla="*/ 99151 h 410378"/>
              <a:gd name="connsiteX55" fmla="*/ 0 w 903384"/>
              <a:gd name="connsiteY55" fmla="*/ 97375 h 410378"/>
              <a:gd name="connsiteX0" fmla="*/ 0 w 903384"/>
              <a:gd name="connsiteY0" fmla="*/ 90001 h 410378"/>
              <a:gd name="connsiteX1" fmla="*/ 173516 w 903384"/>
              <a:gd name="connsiteY1" fmla="*/ 85380 h 410378"/>
              <a:gd name="connsiteX2" fmla="*/ 173516 w 903384"/>
              <a:gd name="connsiteY2" fmla="*/ 68855 h 410378"/>
              <a:gd name="connsiteX3" fmla="*/ 253388 w 903384"/>
              <a:gd name="connsiteY3" fmla="*/ 63347 h 410378"/>
              <a:gd name="connsiteX4" fmla="*/ 250634 w 903384"/>
              <a:gd name="connsiteY4" fmla="*/ 44067 h 410378"/>
              <a:gd name="connsiteX5" fmla="*/ 253388 w 903384"/>
              <a:gd name="connsiteY5" fmla="*/ 0 h 410378"/>
              <a:gd name="connsiteX6" fmla="*/ 341523 w 903384"/>
              <a:gd name="connsiteY6" fmla="*/ 5508 h 410378"/>
              <a:gd name="connsiteX7" fmla="*/ 344277 w 903384"/>
              <a:gd name="connsiteY7" fmla="*/ 63347 h 410378"/>
              <a:gd name="connsiteX8" fmla="*/ 369065 w 903384"/>
              <a:gd name="connsiteY8" fmla="*/ 88135 h 410378"/>
              <a:gd name="connsiteX9" fmla="*/ 404870 w 903384"/>
              <a:gd name="connsiteY9" fmla="*/ 90889 h 410378"/>
              <a:gd name="connsiteX10" fmla="*/ 426904 w 903384"/>
              <a:gd name="connsiteY10" fmla="*/ 104660 h 410378"/>
              <a:gd name="connsiteX11" fmla="*/ 426904 w 903384"/>
              <a:gd name="connsiteY11" fmla="*/ 209320 h 410378"/>
              <a:gd name="connsiteX12" fmla="*/ 448938 w 903384"/>
              <a:gd name="connsiteY12" fmla="*/ 214829 h 410378"/>
              <a:gd name="connsiteX13" fmla="*/ 638979 w 903384"/>
              <a:gd name="connsiteY13" fmla="*/ 214829 h 410378"/>
              <a:gd name="connsiteX14" fmla="*/ 652750 w 903384"/>
              <a:gd name="connsiteY14" fmla="*/ 206566 h 410378"/>
              <a:gd name="connsiteX15" fmla="*/ 647241 w 903384"/>
              <a:gd name="connsiteY15" fmla="*/ 156990 h 410378"/>
              <a:gd name="connsiteX16" fmla="*/ 661012 w 903384"/>
              <a:gd name="connsiteY16" fmla="*/ 148727 h 410378"/>
              <a:gd name="connsiteX17" fmla="*/ 655504 w 903384"/>
              <a:gd name="connsiteY17" fmla="*/ 107414 h 410378"/>
              <a:gd name="connsiteX18" fmla="*/ 677538 w 903384"/>
              <a:gd name="connsiteY18" fmla="*/ 99151 h 410378"/>
              <a:gd name="connsiteX19" fmla="*/ 677538 w 903384"/>
              <a:gd name="connsiteY19" fmla="*/ 99151 h 410378"/>
              <a:gd name="connsiteX20" fmla="*/ 694063 w 903384"/>
              <a:gd name="connsiteY20" fmla="*/ 90889 h 410378"/>
              <a:gd name="connsiteX21" fmla="*/ 776690 w 903384"/>
              <a:gd name="connsiteY21" fmla="*/ 96397 h 410378"/>
              <a:gd name="connsiteX22" fmla="*/ 798723 w 903384"/>
              <a:gd name="connsiteY22" fmla="*/ 66101 h 410378"/>
              <a:gd name="connsiteX23" fmla="*/ 900629 w 903384"/>
              <a:gd name="connsiteY23" fmla="*/ 66101 h 410378"/>
              <a:gd name="connsiteX24" fmla="*/ 903384 w 903384"/>
              <a:gd name="connsiteY24" fmla="*/ 99151 h 410378"/>
              <a:gd name="connsiteX25" fmla="*/ 903384 w 903384"/>
              <a:gd name="connsiteY25" fmla="*/ 198303 h 410378"/>
              <a:gd name="connsiteX26" fmla="*/ 892367 w 903384"/>
              <a:gd name="connsiteY26" fmla="*/ 209320 h 410378"/>
              <a:gd name="connsiteX27" fmla="*/ 806986 w 903384"/>
              <a:gd name="connsiteY27" fmla="*/ 209320 h 410378"/>
              <a:gd name="connsiteX28" fmla="*/ 795969 w 903384"/>
              <a:gd name="connsiteY28" fmla="*/ 220337 h 410378"/>
              <a:gd name="connsiteX29" fmla="*/ 795969 w 903384"/>
              <a:gd name="connsiteY29" fmla="*/ 336014 h 410378"/>
              <a:gd name="connsiteX30" fmla="*/ 718851 w 903384"/>
              <a:gd name="connsiteY30" fmla="*/ 336014 h 410378"/>
              <a:gd name="connsiteX31" fmla="*/ 721605 w 903384"/>
              <a:gd name="connsiteY31" fmla="*/ 316735 h 410378"/>
              <a:gd name="connsiteX32" fmla="*/ 707834 w 903384"/>
              <a:gd name="connsiteY32" fmla="*/ 313980 h 410378"/>
              <a:gd name="connsiteX33" fmla="*/ 707834 w 903384"/>
              <a:gd name="connsiteY33" fmla="*/ 300209 h 410378"/>
              <a:gd name="connsiteX34" fmla="*/ 680292 w 903384"/>
              <a:gd name="connsiteY34" fmla="*/ 300209 h 410378"/>
              <a:gd name="connsiteX35" fmla="*/ 674784 w 903384"/>
              <a:gd name="connsiteY35" fmla="*/ 291947 h 410378"/>
              <a:gd name="connsiteX36" fmla="*/ 661012 w 903384"/>
              <a:gd name="connsiteY36" fmla="*/ 291947 h 410378"/>
              <a:gd name="connsiteX37" fmla="*/ 655504 w 903384"/>
              <a:gd name="connsiteY37" fmla="*/ 283684 h 410378"/>
              <a:gd name="connsiteX38" fmla="*/ 429658 w 903384"/>
              <a:gd name="connsiteY38" fmla="*/ 280930 h 410378"/>
              <a:gd name="connsiteX39" fmla="*/ 418641 w 903384"/>
              <a:gd name="connsiteY39" fmla="*/ 291947 h 410378"/>
              <a:gd name="connsiteX40" fmla="*/ 404870 w 903384"/>
              <a:gd name="connsiteY40" fmla="*/ 289192 h 410378"/>
              <a:gd name="connsiteX41" fmla="*/ 399362 w 903384"/>
              <a:gd name="connsiteY41" fmla="*/ 300209 h 410378"/>
              <a:gd name="connsiteX42" fmla="*/ 360803 w 903384"/>
              <a:gd name="connsiteY42" fmla="*/ 300209 h 410378"/>
              <a:gd name="connsiteX43" fmla="*/ 349786 w 903384"/>
              <a:gd name="connsiteY43" fmla="*/ 327751 h 410378"/>
              <a:gd name="connsiteX44" fmla="*/ 358049 w 903384"/>
              <a:gd name="connsiteY44" fmla="*/ 355294 h 410378"/>
              <a:gd name="connsiteX45" fmla="*/ 358049 w 903384"/>
              <a:gd name="connsiteY45" fmla="*/ 382836 h 410378"/>
              <a:gd name="connsiteX46" fmla="*/ 358049 w 903384"/>
              <a:gd name="connsiteY46" fmla="*/ 396607 h 410378"/>
              <a:gd name="connsiteX47" fmla="*/ 344277 w 903384"/>
              <a:gd name="connsiteY47" fmla="*/ 410378 h 410378"/>
              <a:gd name="connsiteX48" fmla="*/ 289193 w 903384"/>
              <a:gd name="connsiteY48" fmla="*/ 404870 h 410378"/>
              <a:gd name="connsiteX49" fmla="*/ 275422 w 903384"/>
              <a:gd name="connsiteY49" fmla="*/ 396607 h 410378"/>
              <a:gd name="connsiteX50" fmla="*/ 280931 w 903384"/>
              <a:gd name="connsiteY50" fmla="*/ 214829 h 410378"/>
              <a:gd name="connsiteX51" fmla="*/ 272668 w 903384"/>
              <a:gd name="connsiteY51" fmla="*/ 209320 h 410378"/>
              <a:gd name="connsiteX52" fmla="*/ 190041 w 903384"/>
              <a:gd name="connsiteY52" fmla="*/ 209320 h 410378"/>
              <a:gd name="connsiteX53" fmla="*/ 170762 w 903384"/>
              <a:gd name="connsiteY53" fmla="*/ 201057 h 410378"/>
              <a:gd name="connsiteX54" fmla="*/ 173516 w 903384"/>
              <a:gd name="connsiteY54" fmla="*/ 99151 h 410378"/>
              <a:gd name="connsiteX55" fmla="*/ 0 w 903384"/>
              <a:gd name="connsiteY55" fmla="*/ 90001 h 410378"/>
              <a:gd name="connsiteX0" fmla="*/ 0 w 905842"/>
              <a:gd name="connsiteY0" fmla="*/ 92459 h 410378"/>
              <a:gd name="connsiteX1" fmla="*/ 175974 w 905842"/>
              <a:gd name="connsiteY1" fmla="*/ 85380 h 410378"/>
              <a:gd name="connsiteX2" fmla="*/ 175974 w 905842"/>
              <a:gd name="connsiteY2" fmla="*/ 68855 h 410378"/>
              <a:gd name="connsiteX3" fmla="*/ 255846 w 905842"/>
              <a:gd name="connsiteY3" fmla="*/ 63347 h 410378"/>
              <a:gd name="connsiteX4" fmla="*/ 253092 w 905842"/>
              <a:gd name="connsiteY4" fmla="*/ 44067 h 410378"/>
              <a:gd name="connsiteX5" fmla="*/ 255846 w 905842"/>
              <a:gd name="connsiteY5" fmla="*/ 0 h 410378"/>
              <a:gd name="connsiteX6" fmla="*/ 343981 w 905842"/>
              <a:gd name="connsiteY6" fmla="*/ 5508 h 410378"/>
              <a:gd name="connsiteX7" fmla="*/ 346735 w 905842"/>
              <a:gd name="connsiteY7" fmla="*/ 63347 h 410378"/>
              <a:gd name="connsiteX8" fmla="*/ 371523 w 905842"/>
              <a:gd name="connsiteY8" fmla="*/ 88135 h 410378"/>
              <a:gd name="connsiteX9" fmla="*/ 407328 w 905842"/>
              <a:gd name="connsiteY9" fmla="*/ 90889 h 410378"/>
              <a:gd name="connsiteX10" fmla="*/ 429362 w 905842"/>
              <a:gd name="connsiteY10" fmla="*/ 104660 h 410378"/>
              <a:gd name="connsiteX11" fmla="*/ 429362 w 905842"/>
              <a:gd name="connsiteY11" fmla="*/ 209320 h 410378"/>
              <a:gd name="connsiteX12" fmla="*/ 451396 w 905842"/>
              <a:gd name="connsiteY12" fmla="*/ 214829 h 410378"/>
              <a:gd name="connsiteX13" fmla="*/ 641437 w 905842"/>
              <a:gd name="connsiteY13" fmla="*/ 214829 h 410378"/>
              <a:gd name="connsiteX14" fmla="*/ 655208 w 905842"/>
              <a:gd name="connsiteY14" fmla="*/ 206566 h 410378"/>
              <a:gd name="connsiteX15" fmla="*/ 649699 w 905842"/>
              <a:gd name="connsiteY15" fmla="*/ 156990 h 410378"/>
              <a:gd name="connsiteX16" fmla="*/ 663470 w 905842"/>
              <a:gd name="connsiteY16" fmla="*/ 148727 h 410378"/>
              <a:gd name="connsiteX17" fmla="*/ 657962 w 905842"/>
              <a:gd name="connsiteY17" fmla="*/ 107414 h 410378"/>
              <a:gd name="connsiteX18" fmla="*/ 679996 w 905842"/>
              <a:gd name="connsiteY18" fmla="*/ 99151 h 410378"/>
              <a:gd name="connsiteX19" fmla="*/ 679996 w 905842"/>
              <a:gd name="connsiteY19" fmla="*/ 99151 h 410378"/>
              <a:gd name="connsiteX20" fmla="*/ 696521 w 905842"/>
              <a:gd name="connsiteY20" fmla="*/ 90889 h 410378"/>
              <a:gd name="connsiteX21" fmla="*/ 779148 w 905842"/>
              <a:gd name="connsiteY21" fmla="*/ 96397 h 410378"/>
              <a:gd name="connsiteX22" fmla="*/ 801181 w 905842"/>
              <a:gd name="connsiteY22" fmla="*/ 66101 h 410378"/>
              <a:gd name="connsiteX23" fmla="*/ 903087 w 905842"/>
              <a:gd name="connsiteY23" fmla="*/ 66101 h 410378"/>
              <a:gd name="connsiteX24" fmla="*/ 905842 w 905842"/>
              <a:gd name="connsiteY24" fmla="*/ 99151 h 410378"/>
              <a:gd name="connsiteX25" fmla="*/ 905842 w 905842"/>
              <a:gd name="connsiteY25" fmla="*/ 198303 h 410378"/>
              <a:gd name="connsiteX26" fmla="*/ 894825 w 905842"/>
              <a:gd name="connsiteY26" fmla="*/ 209320 h 410378"/>
              <a:gd name="connsiteX27" fmla="*/ 809444 w 905842"/>
              <a:gd name="connsiteY27" fmla="*/ 209320 h 410378"/>
              <a:gd name="connsiteX28" fmla="*/ 798427 w 905842"/>
              <a:gd name="connsiteY28" fmla="*/ 220337 h 410378"/>
              <a:gd name="connsiteX29" fmla="*/ 798427 w 905842"/>
              <a:gd name="connsiteY29" fmla="*/ 336014 h 410378"/>
              <a:gd name="connsiteX30" fmla="*/ 721309 w 905842"/>
              <a:gd name="connsiteY30" fmla="*/ 336014 h 410378"/>
              <a:gd name="connsiteX31" fmla="*/ 724063 w 905842"/>
              <a:gd name="connsiteY31" fmla="*/ 316735 h 410378"/>
              <a:gd name="connsiteX32" fmla="*/ 710292 w 905842"/>
              <a:gd name="connsiteY32" fmla="*/ 313980 h 410378"/>
              <a:gd name="connsiteX33" fmla="*/ 710292 w 905842"/>
              <a:gd name="connsiteY33" fmla="*/ 300209 h 410378"/>
              <a:gd name="connsiteX34" fmla="*/ 682750 w 905842"/>
              <a:gd name="connsiteY34" fmla="*/ 300209 h 410378"/>
              <a:gd name="connsiteX35" fmla="*/ 677242 w 905842"/>
              <a:gd name="connsiteY35" fmla="*/ 291947 h 410378"/>
              <a:gd name="connsiteX36" fmla="*/ 663470 w 905842"/>
              <a:gd name="connsiteY36" fmla="*/ 291947 h 410378"/>
              <a:gd name="connsiteX37" fmla="*/ 657962 w 905842"/>
              <a:gd name="connsiteY37" fmla="*/ 283684 h 410378"/>
              <a:gd name="connsiteX38" fmla="*/ 432116 w 905842"/>
              <a:gd name="connsiteY38" fmla="*/ 280930 h 410378"/>
              <a:gd name="connsiteX39" fmla="*/ 421099 w 905842"/>
              <a:gd name="connsiteY39" fmla="*/ 291947 h 410378"/>
              <a:gd name="connsiteX40" fmla="*/ 407328 w 905842"/>
              <a:gd name="connsiteY40" fmla="*/ 289192 h 410378"/>
              <a:gd name="connsiteX41" fmla="*/ 401820 w 905842"/>
              <a:gd name="connsiteY41" fmla="*/ 300209 h 410378"/>
              <a:gd name="connsiteX42" fmla="*/ 363261 w 905842"/>
              <a:gd name="connsiteY42" fmla="*/ 300209 h 410378"/>
              <a:gd name="connsiteX43" fmla="*/ 352244 w 905842"/>
              <a:gd name="connsiteY43" fmla="*/ 327751 h 410378"/>
              <a:gd name="connsiteX44" fmla="*/ 360507 w 905842"/>
              <a:gd name="connsiteY44" fmla="*/ 355294 h 410378"/>
              <a:gd name="connsiteX45" fmla="*/ 360507 w 905842"/>
              <a:gd name="connsiteY45" fmla="*/ 382836 h 410378"/>
              <a:gd name="connsiteX46" fmla="*/ 360507 w 905842"/>
              <a:gd name="connsiteY46" fmla="*/ 396607 h 410378"/>
              <a:gd name="connsiteX47" fmla="*/ 346735 w 905842"/>
              <a:gd name="connsiteY47" fmla="*/ 410378 h 410378"/>
              <a:gd name="connsiteX48" fmla="*/ 291651 w 905842"/>
              <a:gd name="connsiteY48" fmla="*/ 404870 h 410378"/>
              <a:gd name="connsiteX49" fmla="*/ 277880 w 905842"/>
              <a:gd name="connsiteY49" fmla="*/ 396607 h 410378"/>
              <a:gd name="connsiteX50" fmla="*/ 283389 w 905842"/>
              <a:gd name="connsiteY50" fmla="*/ 214829 h 410378"/>
              <a:gd name="connsiteX51" fmla="*/ 275126 w 905842"/>
              <a:gd name="connsiteY51" fmla="*/ 209320 h 410378"/>
              <a:gd name="connsiteX52" fmla="*/ 192499 w 905842"/>
              <a:gd name="connsiteY52" fmla="*/ 209320 h 410378"/>
              <a:gd name="connsiteX53" fmla="*/ 173220 w 905842"/>
              <a:gd name="connsiteY53" fmla="*/ 201057 h 410378"/>
              <a:gd name="connsiteX54" fmla="*/ 175974 w 905842"/>
              <a:gd name="connsiteY54" fmla="*/ 99151 h 410378"/>
              <a:gd name="connsiteX55" fmla="*/ 0 w 905842"/>
              <a:gd name="connsiteY55" fmla="*/ 92459 h 410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905842" h="410378">
                <a:moveTo>
                  <a:pt x="0" y="92459"/>
                </a:moveTo>
                <a:lnTo>
                  <a:pt x="175974" y="85380"/>
                </a:lnTo>
                <a:lnTo>
                  <a:pt x="175974" y="68855"/>
                </a:lnTo>
                <a:lnTo>
                  <a:pt x="255846" y="63347"/>
                </a:lnTo>
                <a:lnTo>
                  <a:pt x="253092" y="44067"/>
                </a:lnTo>
                <a:lnTo>
                  <a:pt x="255846" y="0"/>
                </a:lnTo>
                <a:lnTo>
                  <a:pt x="343981" y="5508"/>
                </a:lnTo>
                <a:lnTo>
                  <a:pt x="346735" y="63347"/>
                </a:lnTo>
                <a:lnTo>
                  <a:pt x="371523" y="88135"/>
                </a:lnTo>
                <a:lnTo>
                  <a:pt x="407328" y="90889"/>
                </a:lnTo>
                <a:lnTo>
                  <a:pt x="429362" y="104660"/>
                </a:lnTo>
                <a:lnTo>
                  <a:pt x="429362" y="209320"/>
                </a:lnTo>
                <a:lnTo>
                  <a:pt x="451396" y="214829"/>
                </a:lnTo>
                <a:lnTo>
                  <a:pt x="641437" y="214829"/>
                </a:lnTo>
                <a:lnTo>
                  <a:pt x="655208" y="206566"/>
                </a:lnTo>
                <a:lnTo>
                  <a:pt x="649699" y="156990"/>
                </a:lnTo>
                <a:lnTo>
                  <a:pt x="663470" y="148727"/>
                </a:lnTo>
                <a:lnTo>
                  <a:pt x="657962" y="107414"/>
                </a:lnTo>
                <a:lnTo>
                  <a:pt x="679996" y="99151"/>
                </a:lnTo>
                <a:lnTo>
                  <a:pt x="679996" y="99151"/>
                </a:lnTo>
                <a:lnTo>
                  <a:pt x="696521" y="90889"/>
                </a:lnTo>
                <a:lnTo>
                  <a:pt x="779148" y="96397"/>
                </a:lnTo>
                <a:lnTo>
                  <a:pt x="801181" y="66101"/>
                </a:lnTo>
                <a:lnTo>
                  <a:pt x="903087" y="66101"/>
                </a:lnTo>
                <a:lnTo>
                  <a:pt x="905842" y="99151"/>
                </a:lnTo>
                <a:lnTo>
                  <a:pt x="905842" y="198303"/>
                </a:lnTo>
                <a:lnTo>
                  <a:pt x="894825" y="209320"/>
                </a:lnTo>
                <a:lnTo>
                  <a:pt x="809444" y="209320"/>
                </a:lnTo>
                <a:lnTo>
                  <a:pt x="798427" y="220337"/>
                </a:lnTo>
                <a:lnTo>
                  <a:pt x="798427" y="336014"/>
                </a:lnTo>
                <a:lnTo>
                  <a:pt x="721309" y="336014"/>
                </a:lnTo>
                <a:lnTo>
                  <a:pt x="724063" y="316735"/>
                </a:lnTo>
                <a:lnTo>
                  <a:pt x="710292" y="313980"/>
                </a:lnTo>
                <a:lnTo>
                  <a:pt x="710292" y="300209"/>
                </a:lnTo>
                <a:lnTo>
                  <a:pt x="682750" y="300209"/>
                </a:lnTo>
                <a:lnTo>
                  <a:pt x="677242" y="291947"/>
                </a:lnTo>
                <a:lnTo>
                  <a:pt x="663470" y="291947"/>
                </a:lnTo>
                <a:lnTo>
                  <a:pt x="657962" y="283684"/>
                </a:lnTo>
                <a:lnTo>
                  <a:pt x="432116" y="280930"/>
                </a:lnTo>
                <a:lnTo>
                  <a:pt x="421099" y="291947"/>
                </a:lnTo>
                <a:lnTo>
                  <a:pt x="407328" y="289192"/>
                </a:lnTo>
                <a:lnTo>
                  <a:pt x="401820" y="300209"/>
                </a:lnTo>
                <a:lnTo>
                  <a:pt x="363261" y="300209"/>
                </a:lnTo>
                <a:lnTo>
                  <a:pt x="352244" y="327751"/>
                </a:lnTo>
                <a:lnTo>
                  <a:pt x="360507" y="355294"/>
                </a:lnTo>
                <a:lnTo>
                  <a:pt x="360507" y="382836"/>
                </a:lnTo>
                <a:lnTo>
                  <a:pt x="360507" y="396607"/>
                </a:lnTo>
                <a:lnTo>
                  <a:pt x="346735" y="410378"/>
                </a:lnTo>
                <a:lnTo>
                  <a:pt x="291651" y="404870"/>
                </a:lnTo>
                <a:lnTo>
                  <a:pt x="277880" y="396607"/>
                </a:lnTo>
                <a:lnTo>
                  <a:pt x="283389" y="214829"/>
                </a:lnTo>
                <a:lnTo>
                  <a:pt x="275126" y="209320"/>
                </a:lnTo>
                <a:lnTo>
                  <a:pt x="192499" y="209320"/>
                </a:lnTo>
                <a:lnTo>
                  <a:pt x="173220" y="201057"/>
                </a:lnTo>
                <a:lnTo>
                  <a:pt x="175974" y="99151"/>
                </a:lnTo>
                <a:lnTo>
                  <a:pt x="0" y="92459"/>
                </a:lnTo>
                <a:close/>
              </a:path>
            </a:pathLst>
          </a:cu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4" name="Rectangle 12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A613752A-90F8-4659-899D-3C3655B9C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03" y="4907105"/>
            <a:ext cx="9082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Upper and lower mold misalignment measurement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33717C92-709B-4122-89F5-3E2792110E1F}"/>
              </a:ext>
            </a:extLst>
          </p:cNvPr>
          <p:cNvSpPr/>
          <p:nvPr/>
        </p:nvSpPr>
        <p:spPr>
          <a:xfrm>
            <a:off x="4803878" y="159814"/>
            <a:ext cx="1306076" cy="288032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2006-From Material Design Standards</a:t>
            </a:r>
          </a:p>
        </p:txBody>
      </p: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D6E92A72-2902-421D-8F4F-B3AA7EF8796B}"/>
              </a:ext>
            </a:extLst>
          </p:cNvPr>
          <p:cNvGrpSpPr/>
          <p:nvPr/>
        </p:nvGrpSpPr>
        <p:grpSpPr>
          <a:xfrm>
            <a:off x="4009412" y="4863873"/>
            <a:ext cx="86465" cy="73252"/>
            <a:chOff x="5552248" y="2528297"/>
            <a:chExt cx="242274" cy="170872"/>
          </a:xfrm>
        </p:grpSpPr>
        <p:sp>
          <p:nvSpPr>
            <p:cNvPr id="128" name="Line 95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EE6FE51E-0E93-410C-BC07-EB3B8A3979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4522" y="2546284"/>
              <a:ext cx="0" cy="15288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9" name="Line 96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489D21B-4F50-441B-80FA-A96C726959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52248" y="2690176"/>
              <a:ext cx="24227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0" name="Line 97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67ED5156-9583-4629-AC45-A3A94BF239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52248" y="2537290"/>
              <a:ext cx="0" cy="16187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1" name="Line 98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B644C93B-86D8-4385-B3BC-74720AFFD0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52248" y="2528297"/>
              <a:ext cx="205001" cy="16187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2" name="Line 99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AFEA120B-FFE4-4F83-8113-F2B095A8B8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8157" y="2546284"/>
              <a:ext cx="186365" cy="1438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" name="Line 100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A7248068-BB2D-4DA1-8E2C-19C26CF2CE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64067" y="2591250"/>
              <a:ext cx="130455" cy="989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4" name="Line 101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7CD811EE-D12F-4D44-B56C-4DAC8649B9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52248" y="2528297"/>
              <a:ext cx="139773" cy="1169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5" name="Line 102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7D7F3C34-A35F-4D20-8142-B27E7F86F9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9976" y="2636216"/>
              <a:ext cx="74546" cy="53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6" name="Line 103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0E31D433-4B08-4675-B3AF-4948762677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52248" y="2537290"/>
              <a:ext cx="83864" cy="719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7" name="Line 104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373CAF59-21DC-4739-AA83-7518AC11E9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52248" y="2537290"/>
              <a:ext cx="37273" cy="269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39" name="グループ化 138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B6853D7A-853A-4A9D-9D0B-CC3E47CC4140}"/>
              </a:ext>
            </a:extLst>
          </p:cNvPr>
          <p:cNvGrpSpPr/>
          <p:nvPr/>
        </p:nvGrpSpPr>
        <p:grpSpPr>
          <a:xfrm>
            <a:off x="4191422" y="4402448"/>
            <a:ext cx="94160" cy="130537"/>
            <a:chOff x="10904731" y="208055"/>
            <a:chExt cx="150629" cy="199030"/>
          </a:xfrm>
        </p:grpSpPr>
        <p:sp>
          <p:nvSpPr>
            <p:cNvPr id="140" name="Line 106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E8120BBB-0219-45F3-B193-5C2BAF34651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0987974" y="140669"/>
              <a:ext cx="0" cy="1347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1" name="Line 107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FF145047-5E82-4B38-98CA-0F0698D5FD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10947918" y="307570"/>
              <a:ext cx="19902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2" name="Line 108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DA48F9E7-D34C-4459-95DB-A31936C364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10984010" y="335734"/>
              <a:ext cx="0" cy="14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3" name="Line 109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B1BC3469-EC4D-4B2A-805C-08AEAFCCA5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10891878" y="251530"/>
              <a:ext cx="168409" cy="1427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4" name="Line 110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56D5482C-4C7C-4C16-BB18-67E95AD163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10907461" y="221183"/>
              <a:ext cx="153099" cy="1268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5" name="Line 111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765BFCFB-7663-4C19-9594-DD2CF584BC7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10950245" y="218038"/>
              <a:ext cx="107169" cy="8720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6" name="Line 112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A4D62308-0892-49CB-91CF-DF9C899CDB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10898850" y="298141"/>
              <a:ext cx="114824" cy="10306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7" name="Line 113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35835F32-7CBC-4A75-892C-375252A971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10993029" y="214892"/>
              <a:ext cx="61240" cy="4756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8" name="Line 114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F082121E-13B3-4E6D-B8C1-3A2CA78608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10909923" y="340926"/>
              <a:ext cx="68895" cy="634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9" name="Line 115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A2F34D77-F974-4C7B-8033-600C5417C4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10909242" y="379883"/>
              <a:ext cx="30620" cy="237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CD344DF4-5B59-4529-A1EF-1536E430F944}"/>
              </a:ext>
            </a:extLst>
          </p:cNvPr>
          <p:cNvSpPr/>
          <p:nvPr/>
        </p:nvSpPr>
        <p:spPr>
          <a:xfrm>
            <a:off x="408626" y="2365952"/>
            <a:ext cx="537983" cy="24094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upper mold</a:t>
            </a:r>
          </a:p>
        </p:txBody>
      </p:sp>
      <p:sp>
        <p:nvSpPr>
          <p:cNvPr id="103" name="四角形: 角を丸くする 102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22CEFAF2-0DAC-491C-80C9-D0F5E09325A6}"/>
              </a:ext>
            </a:extLst>
          </p:cNvPr>
          <p:cNvSpPr/>
          <p:nvPr/>
        </p:nvSpPr>
        <p:spPr>
          <a:xfrm>
            <a:off x="1661251" y="3285478"/>
            <a:ext cx="537983" cy="24094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lower mold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C213B6A1-FD0F-4D1E-A5ED-6AAE98A56703}"/>
              </a:ext>
            </a:extLst>
          </p:cNvPr>
          <p:cNvSpPr/>
          <p:nvPr/>
        </p:nvSpPr>
        <p:spPr>
          <a:xfrm>
            <a:off x="6094865" y="1064193"/>
            <a:ext cx="3034701" cy="3667333"/>
          </a:xfrm>
          <a:prstGeom prst="roundRect">
            <a:avLst>
              <a:gd name="adj" fmla="val 4353"/>
            </a:avLst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88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14="http://schemas.microsoft.com/office/drawing/2010/main" xmlns:a16="http://schemas.microsoft.com/office/drawing/2014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0903C863-B7BC-402C-B8C5-889AD88E4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524224"/>
              </p:ext>
            </p:extLst>
          </p:nvPr>
        </p:nvGraphicFramePr>
        <p:xfrm>
          <a:off x="14434" y="668548"/>
          <a:ext cx="9129566" cy="617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783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235364094"/>
                    </a:ext>
                  </a:extLst>
                </a:gridCol>
                <a:gridCol w="4564783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23434475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Semi-closed forging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Hermetic Forging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3255789345"/>
                  </a:ext>
                </a:extLst>
              </a:tr>
              <a:tr h="2700000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17392392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Closed forging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Press-stamping process (coining)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51080314"/>
                  </a:ext>
                </a:extLst>
              </a:tr>
              <a:tr h="2808000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2632539183"/>
                  </a:ext>
                </a:extLst>
              </a:tr>
            </a:tbl>
          </a:graphicData>
        </a:graphic>
      </p:graphicFrame>
      <p:sp>
        <p:nvSpPr>
          <p:cNvPr id="446" name="正方形/長方形 445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523B453C-9EC2-4D89-A38D-FE9B81DB4DCD}"/>
              </a:ext>
            </a:extLst>
          </p:cNvPr>
          <p:cNvSpPr/>
          <p:nvPr/>
        </p:nvSpPr>
        <p:spPr>
          <a:xfrm>
            <a:off x="14435" y="31217"/>
            <a:ext cx="4208339" cy="485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Type of forging process (Reference)</a:t>
            </a:r>
            <a:endParaRPr lang="en-US" altLang="ja-JP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450" name="Group 159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BF66CCA8-BC62-45B1-97A6-0D5C4B7D8BD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610612707" y="-2145577753"/>
            <a:ext cx="56" cy="101"/>
            <a:chOff x="523565" y="656046"/>
            <a:chExt cx="75" cy="101"/>
          </a:xfrm>
        </p:grpSpPr>
        <p:sp>
          <p:nvSpPr>
            <p:cNvPr id="506" name="Line 162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702E6B6F-5D20-4179-8F99-2B52944A28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3585" y="656046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7" name="Line 168">
              <a:extLst>
                <a:ext uri="{FF2B5EF4-FFF2-40B4-BE49-F238E27FC236}">
  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DA1FA9D8-4774-49B8-9C63-42DA5B4097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565" y="656147"/>
              <a:ext cx="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A1C5008-CC81-45CA-B419-A8EA21BE406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0927" y="1063256"/>
            <a:ext cx="3332927" cy="1728192"/>
          </a:xfrm>
          <a:prstGeom prst="rect">
            <a:avLst/>
          </a:prstGeom>
        </p:spPr>
      </p:pic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8949B9D3-5554-4366-B78F-C5141B0CA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87939"/>
              </p:ext>
            </p:extLst>
          </p:nvPr>
        </p:nvGraphicFramePr>
        <p:xfrm>
          <a:off x="575556" y="2791447"/>
          <a:ext cx="3375000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5000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2297719787"/>
                    </a:ext>
                  </a:extLst>
                </a:gridCol>
              </a:tblGrid>
              <a:tr h="349343">
                <a:tc>
                  <a:txBody>
                    <a:bodyPr/>
                    <a:lstStyle/>
                    <a:p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 billet (thick metal material) is placed in a pair of molds and compressed.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By deliberately creating burrs in the gaps between the molds, the metal can flow all over the mold.</a:t>
                      </a:r>
                    </a:p>
                  </a:txBody>
                  <a:tcPr marL="68580" marR="685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1920954432"/>
                  </a:ext>
                </a:extLst>
              </a:tr>
              <a:tr h="349343">
                <a:tc>
                  <a:txBody>
                    <a:bodyPr/>
                    <a:lstStyle/>
                    <a:p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Burrs are removed by finishing process (trimming)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In cold forging, the deformation resistance of the metal is high and the load on the die is large.</a:t>
                      </a:r>
                    </a:p>
                  </a:txBody>
                  <a:tcPr marL="68580" marR="685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1266156203"/>
                  </a:ext>
                </a:extLst>
              </a:tr>
            </a:tbl>
          </a:graphicData>
        </a:graphic>
      </p:graphicFrame>
      <p:graphicFrame>
        <p:nvGraphicFramePr>
          <p:cNvPr id="108" name="表 107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CC511C0B-DF07-4318-AC3B-EF244A692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031589"/>
              </p:ext>
            </p:extLst>
          </p:nvPr>
        </p:nvGraphicFramePr>
        <p:xfrm>
          <a:off x="5139528" y="2721083"/>
          <a:ext cx="3375000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5000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2297719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 billet (thick metal material) is placed in a pair of molds and compressed.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Since there are no gaps in the mold, no burrs are generated and no finishing (trimming) is required.</a:t>
                      </a:r>
                    </a:p>
                  </a:txBody>
                  <a:tcPr marL="68580" marR="685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192095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Forged products are limited to round objects and are not suitable for forging complex shapes.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Warm forging is used to increase the fluidity of the metal.</a:t>
                      </a:r>
                    </a:p>
                  </a:txBody>
                  <a:tcPr marL="68580" marR="685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1266156203"/>
                  </a:ext>
                </a:extLst>
              </a:tr>
            </a:tbl>
          </a:graphicData>
        </a:graphic>
      </p:graphicFrame>
      <p:pic>
        <p:nvPicPr>
          <p:cNvPr id="13" name="図 12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6BE2703D-4643-4C85-A1D5-434DA8337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449" y="1058980"/>
            <a:ext cx="3320935" cy="1634277"/>
          </a:xfrm>
          <a:prstGeom prst="rect">
            <a:avLst/>
          </a:prstGeom>
        </p:spPr>
      </p:pic>
      <p:graphicFrame>
        <p:nvGraphicFramePr>
          <p:cNvPr id="110" name="表 109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2DE02FC4-2C7A-4464-81DA-2BBBF7C36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014451"/>
              </p:ext>
            </p:extLst>
          </p:nvPr>
        </p:nvGraphicFramePr>
        <p:xfrm>
          <a:off x="648838" y="5957536"/>
          <a:ext cx="3375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5000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2297719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The billet (thick metal material) trapped in the mold is compressed by the punch.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No burring due to the absence of mold gaps, eliminating the need for finishing (trimming)</a:t>
                      </a:r>
                    </a:p>
                  </a:txBody>
                  <a:tcPr marL="68580" marR="685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192095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Complex shapes can be forged depending on the movement and shape of the punch.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Warm forging is used to increase the fluidity of the metal.</a:t>
                      </a:r>
                    </a:p>
                  </a:txBody>
                  <a:tcPr marL="68580" marR="685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1266156203"/>
                  </a:ext>
                </a:extLst>
              </a:tr>
            </a:tbl>
          </a:graphicData>
        </a:graphic>
      </p:graphicFrame>
      <p:pic>
        <p:nvPicPr>
          <p:cNvPr id="14" name="図 13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383B9A53-6AF1-4CAF-82F9-3972AC5F5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645" y="4066553"/>
            <a:ext cx="3078341" cy="1847248"/>
          </a:xfrm>
          <a:prstGeom prst="rect">
            <a:avLst/>
          </a:prstGeom>
        </p:spPr>
      </p:pic>
      <p:graphicFrame>
        <p:nvGraphicFramePr>
          <p:cNvPr id="112" name="表 111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70A7DB9C-1A58-439D-B13F-D9114E502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026158"/>
              </p:ext>
            </p:extLst>
          </p:nvPr>
        </p:nvGraphicFramePr>
        <p:xfrm>
          <a:off x="5138342" y="5960293"/>
          <a:ext cx="337500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5000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2297719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 processing method in which a convex and concave mold is pressed against a blank (thin metal sheet) to create a pattern.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It is also called coining and is classified as cold forging.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192095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Cost savings can be achieved by replacing cutting and casting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Used in the mass production of coins, ornaments, and other small parts.</a:t>
                      </a:r>
                    </a:p>
                  </a:txBody>
                  <a:tcPr marL="68580" marR="685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val="1266156203"/>
                  </a:ext>
                </a:extLst>
              </a:tr>
            </a:tbl>
          </a:graphicData>
        </a:graphic>
      </p:graphicFrame>
      <p:pic>
        <p:nvPicPr>
          <p:cNvPr id="15" name="図 14">
            <a:extLst>
              <a:ext uri="{FF2B5EF4-FFF2-40B4-BE49-F238E27FC236}">
                <a16:creationId xmlns:a16="http://schemas.microsoft.com/office/drawing/2014/main" xmlns:mc="http://schemas.openxmlformats.org/markup-compatibility/2006" xmlns:a14="http://schemas.microsoft.com/office/drawing/2010/main" xmlns:p14="http://schemas.microsoft.com/office/powerpoint/2010/main" xmlns="" id="{10C59055-B77C-430A-8AEE-C8C82B0AE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9189" y="4139898"/>
            <a:ext cx="3320934" cy="163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5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14="http://schemas.microsoft.com/office/drawing/2010/main" xmlns:a16="http://schemas.microsoft.com/office/drawing/2014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52CC0698-A49B-48FC-9B74-1496A48F1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7" y="620688"/>
            <a:ext cx="6671126" cy="616359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9861769E-CAFC-4F3D-AACD-C0FDF97D5C6B}"/>
              </a:ext>
            </a:extLst>
          </p:cNvPr>
          <p:cNvSpPr/>
          <p:nvPr/>
        </p:nvSpPr>
        <p:spPr>
          <a:xfrm>
            <a:off x="0" y="0"/>
            <a:ext cx="3977934" cy="548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Press process work standard chart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5B0D8FDF-5D44-435C-8C66-0B1553F16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801139"/>
              </p:ext>
            </p:extLst>
          </p:nvPr>
        </p:nvGraphicFramePr>
        <p:xfrm>
          <a:off x="6682614" y="633490"/>
          <a:ext cx="2449900" cy="1101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657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p14="http://schemas.microsoft.com/office/powerpoint/2010/main" xmlns="" val="2921201701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p14="http://schemas.microsoft.com/office/powerpoint/2010/main" xmlns="" val="514864989"/>
                    </a:ext>
                  </a:extLst>
                </a:gridCol>
                <a:gridCol w="1158135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p14="http://schemas.microsoft.com/office/powerpoint/2010/main" xmlns="" val="29041154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kumimoji="1" lang="ja-JP" altLang="en-US" sz="12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Item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Perspective (Setting)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2469547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Dictate processing standards clamping standards in the race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Indicate the direction of the lower mold</a:t>
                      </a:r>
                      <a:endParaRPr kumimoji="1" lang="en-US" altLang="ja-JP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Exclude the effect of press center misalignment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629932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Lace 1 process dimensions.</a:t>
                      </a:r>
                      <a:endParaRPr kumimoji="1" lang="en-US" altLang="ja-JP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instruction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long-armed management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1477592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Indicate the direction and amount of burrs in the press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Race jig design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1476119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Measurement of upper and lower mold misalignment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Minimum upper mold deviation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880161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The figure shows the degree of dowel position based on the outer diameter black skin area.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Lower mold direction = 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0.12</a:t>
                      </a:r>
                    </a:p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Upper die direction = 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0.16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1010928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Preliminary shape is shown.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Prevention of molding defects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202801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distinguishing character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Parts identification (race deletion)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3557663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General tolerance drawing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Site application without tolerance indication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960696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Billet temperature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Enter the temperature setting.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327484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Press load</a:t>
                      </a:r>
                      <a:endParaRPr kumimoji="1" lang="en-US" altLang="ja-JP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Fill in the set load.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3210952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11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Cycle setting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Indicate continuous or intermittent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3062120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packing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Production control (packing format setting)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2618103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13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priority management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List of priority management items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4075446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14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past tense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Past tiger list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1714018889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9176B319-423E-4950-85AA-9D31AB3DE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692606"/>
              </p:ext>
            </p:extLst>
          </p:nvPr>
        </p:nvGraphicFramePr>
        <p:xfrm>
          <a:off x="3400012" y="693985"/>
          <a:ext cx="25338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88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p14="http://schemas.microsoft.com/office/powerpoint/2010/main" xmlns="" val="1820430508"/>
                    </a:ext>
                  </a:extLst>
                </a:gridCol>
              </a:tblGrid>
              <a:tr h="24834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1919461532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988F9BCA-04EE-4A94-BA03-4BC6A91AA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543482"/>
              </p:ext>
            </p:extLst>
          </p:nvPr>
        </p:nvGraphicFramePr>
        <p:xfrm>
          <a:off x="3808228" y="1451607"/>
          <a:ext cx="29101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14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p14="http://schemas.microsoft.com/office/powerpoint/2010/main" xmlns="" val="18204305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1919461532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C6C8E71E-5E5B-4935-BE27-E3DF7E3EE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942429"/>
              </p:ext>
            </p:extLst>
          </p:nvPr>
        </p:nvGraphicFramePr>
        <p:xfrm>
          <a:off x="4541512" y="1046025"/>
          <a:ext cx="297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00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p14="http://schemas.microsoft.com/office/powerpoint/2010/main" xmlns="" val="18204305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1919461532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419EDC37-024D-46A0-A265-284700B97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043260"/>
              </p:ext>
            </p:extLst>
          </p:nvPr>
        </p:nvGraphicFramePr>
        <p:xfrm>
          <a:off x="4541512" y="1314311"/>
          <a:ext cx="297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00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p14="http://schemas.microsoft.com/office/powerpoint/2010/main" xmlns="" val="18204305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1919461532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B572E44E-6C28-44D6-8B40-8728034F3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009267"/>
              </p:ext>
            </p:extLst>
          </p:nvPr>
        </p:nvGraphicFramePr>
        <p:xfrm>
          <a:off x="3707904" y="4649851"/>
          <a:ext cx="297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00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p14="http://schemas.microsoft.com/office/powerpoint/2010/main" xmlns="" val="18204305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1919461532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4140B9C2-DE72-4474-BB16-0635E3A5D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808483"/>
              </p:ext>
            </p:extLst>
          </p:nvPr>
        </p:nvGraphicFramePr>
        <p:xfrm>
          <a:off x="4535783" y="3380988"/>
          <a:ext cx="297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00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p14="http://schemas.microsoft.com/office/powerpoint/2010/main" xmlns="" val="18204305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1919461532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840A2D99-F264-4A7C-ACC3-7D1053F08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224908"/>
              </p:ext>
            </p:extLst>
          </p:nvPr>
        </p:nvGraphicFramePr>
        <p:xfrm>
          <a:off x="143508" y="4771864"/>
          <a:ext cx="297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00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p14="http://schemas.microsoft.com/office/powerpoint/2010/main" xmlns="" val="18204305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1919461532"/>
                  </a:ext>
                </a:extLst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B75BB156-CECB-4BE2-AAE9-655F3D91A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934432"/>
              </p:ext>
            </p:extLst>
          </p:nvPr>
        </p:nvGraphicFramePr>
        <p:xfrm>
          <a:off x="4410367" y="4361688"/>
          <a:ext cx="304217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17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p14="http://schemas.microsoft.com/office/powerpoint/2010/main" xmlns="" val="18204305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1919461532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D2266A27-7A80-4112-B9FA-60817FE8F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694765"/>
              </p:ext>
            </p:extLst>
          </p:nvPr>
        </p:nvGraphicFramePr>
        <p:xfrm>
          <a:off x="4406562" y="4665046"/>
          <a:ext cx="30921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218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p14="http://schemas.microsoft.com/office/powerpoint/2010/main" xmlns="" val="18204305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1919461532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F72D4C57-2C48-4B56-A331-4A755D057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230888"/>
              </p:ext>
            </p:extLst>
          </p:nvPr>
        </p:nvGraphicFramePr>
        <p:xfrm>
          <a:off x="4403151" y="4966963"/>
          <a:ext cx="311433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33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p14="http://schemas.microsoft.com/office/powerpoint/2010/main" xmlns="" val="18204305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11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1919461532"/>
                  </a:ext>
                </a:extLst>
              </a:tr>
            </a:tbl>
          </a:graphicData>
        </a:graphic>
      </p:graphicFrame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F86ED260-8708-41C1-98A6-7AB6B4971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475568"/>
              </p:ext>
            </p:extLst>
          </p:nvPr>
        </p:nvGraphicFramePr>
        <p:xfrm>
          <a:off x="4407080" y="5268880"/>
          <a:ext cx="30921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218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p14="http://schemas.microsoft.com/office/powerpoint/2010/main" xmlns="" val="18204305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1919461532"/>
                  </a:ext>
                </a:extLst>
              </a:tr>
            </a:tbl>
          </a:graphicData>
        </a:graphic>
      </p:graphicFrame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9DA8B43F-F553-4741-BD1B-EBC4A6BA5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039719"/>
              </p:ext>
            </p:extLst>
          </p:nvPr>
        </p:nvGraphicFramePr>
        <p:xfrm>
          <a:off x="4463722" y="5625782"/>
          <a:ext cx="30921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218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p14="http://schemas.microsoft.com/office/powerpoint/2010/main" xmlns="" val="18204305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13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1919461532"/>
                  </a:ext>
                </a:extLst>
              </a:tr>
            </a:tbl>
          </a:graphicData>
        </a:graphic>
      </p:graphicFrame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2D359421-164A-48AF-86C8-E6A02427C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587093"/>
              </p:ext>
            </p:extLst>
          </p:nvPr>
        </p:nvGraphicFramePr>
        <p:xfrm>
          <a:off x="4417391" y="6321675"/>
          <a:ext cx="30921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218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p14="http://schemas.microsoft.com/office/powerpoint/2010/main" xmlns="" val="18204305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14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1919461532"/>
                  </a:ext>
                </a:extLst>
              </a:tr>
            </a:tbl>
          </a:graphicData>
        </a:graphic>
      </p:graphicFrame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3254E4F1-5822-42C9-BF67-E16157A55A13}"/>
              </a:ext>
            </a:extLst>
          </p:cNvPr>
          <p:cNvGraphicFramePr>
            <a:graphicFrameLocks noGrp="1"/>
          </p:cNvGraphicFramePr>
          <p:nvPr/>
        </p:nvGraphicFramePr>
        <p:xfrm>
          <a:off x="4893513" y="5545646"/>
          <a:ext cx="4239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p14="http://schemas.microsoft.com/office/powerpoint/2010/main" xmlns="" val="253249296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p14="http://schemas.microsoft.com/office/powerpoint/2010/main" xmlns="" val="2595743275"/>
                    </a:ext>
                  </a:extLst>
                </a:gridCol>
                <a:gridCol w="2484000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p14="http://schemas.microsoft.com/office/powerpoint/2010/main" xmlns="" val="184842560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kumimoji="1" lang="ja-JP" altLang="en-US" sz="10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Priority management items (forging)</a:t>
                      </a:r>
                      <a:endParaRPr kumimoji="1" lang="en-US" altLang="ja-JP" sz="10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25581612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Key Quality Characteristics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Warranty management items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Item content (final event)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176499212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kumimoji="1" lang="ja-JP" altLang="en-US" sz="8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Dog Root </a:t>
                      </a:r>
                      <a:r>
                        <a:rPr kumimoji="1" lang="en-US" altLang="ja-JP" sz="8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</a:t>
                      </a:r>
                      <a:endParaRPr kumimoji="1" lang="ja-JP" altLang="en-US" sz="8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Mold accuracy and life</a:t>
                      </a:r>
                      <a:endParaRPr kumimoji="1" lang="en-US" altLang="ja-JP" sz="8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Root </a:t>
                      </a:r>
                      <a:r>
                        <a:rPr kumimoji="1" lang="en-US" altLang="ja-JP" sz="8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 </a:t>
                      </a:r>
                      <a:r>
                        <a:rPr kumimoji="1" lang="ja-JP" altLang="en-US" sz="8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・Crack and breakage for minus ・Dog loss for plus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334333000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kumimoji="1" lang="ja-JP" altLang="en-US" sz="8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Dog split accuracy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Mold accuracy, setup, and piercing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Unable to shift with mating gear, gear disengagement, gear tooth surface pitching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351703779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kumimoji="1" lang="ja-JP" altLang="en-US" sz="8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dogfish (any fish of family Squalidae)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Mold life management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Missing shift with counterpart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190101821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kumimoji="1" lang="ja-JP" altLang="en-US" sz="8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cabrilla crack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Mold control, foreign matter control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The product is damaged, and the surface is flaked, causing the gears to bite.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3000157867"/>
                  </a:ext>
                </a:extLst>
              </a:tr>
            </a:tbl>
          </a:graphicData>
        </a:graphic>
      </p:graphicFrame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E8329FD0-D4AB-4CA0-B3B1-72CBE1CC678C}"/>
              </a:ext>
            </a:extLst>
          </p:cNvPr>
          <p:cNvSpPr/>
          <p:nvPr/>
        </p:nvSpPr>
        <p:spPr>
          <a:xfrm>
            <a:off x="977113" y="809204"/>
            <a:ext cx="2391197" cy="542166"/>
          </a:xfrm>
          <a:custGeom>
            <a:avLst/>
            <a:gdLst>
              <a:gd name="connsiteX0" fmla="*/ 0 w 3188262"/>
              <a:gd name="connsiteY0" fmla="*/ 0 h 542166"/>
              <a:gd name="connsiteX1" fmla="*/ 1205713 w 3188262"/>
              <a:gd name="connsiteY1" fmla="*/ 0 h 542166"/>
              <a:gd name="connsiteX2" fmla="*/ 3188262 w 3188262"/>
              <a:gd name="connsiteY2" fmla="*/ 542166 h 54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8262" h="542166">
                <a:moveTo>
                  <a:pt x="0" y="0"/>
                </a:moveTo>
                <a:lnTo>
                  <a:pt x="1205713" y="0"/>
                </a:lnTo>
                <a:lnTo>
                  <a:pt x="3188262" y="542166"/>
                </a:lnTo>
              </a:path>
            </a:pathLst>
          </a:custGeom>
          <a:noFill/>
          <a:ln w="63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814A8BD5-5081-47C5-A0EA-73BFB0ED416F}"/>
              </a:ext>
            </a:extLst>
          </p:cNvPr>
          <p:cNvSpPr/>
          <p:nvPr/>
        </p:nvSpPr>
        <p:spPr>
          <a:xfrm>
            <a:off x="1881398" y="801113"/>
            <a:ext cx="1505119" cy="776835"/>
          </a:xfrm>
          <a:custGeom>
            <a:avLst/>
            <a:gdLst>
              <a:gd name="connsiteX0" fmla="*/ 0 w 2006825"/>
              <a:gd name="connsiteY0" fmla="*/ 0 h 776835"/>
              <a:gd name="connsiteX1" fmla="*/ 1998733 w 2006825"/>
              <a:gd name="connsiteY1" fmla="*/ 776835 h 776835"/>
              <a:gd name="connsiteX2" fmla="*/ 2006825 w 2006825"/>
              <a:gd name="connsiteY2" fmla="*/ 776835 h 776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6825" h="776835">
                <a:moveTo>
                  <a:pt x="0" y="0"/>
                </a:moveTo>
                <a:lnTo>
                  <a:pt x="1998733" y="776835"/>
                </a:lnTo>
                <a:lnTo>
                  <a:pt x="2006825" y="776835"/>
                </a:lnTo>
              </a:path>
            </a:pathLst>
          </a:custGeom>
          <a:noFill/>
          <a:ln w="63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FCB5C75B-843A-4F5A-AFE4-EEC95CA40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725758"/>
              </p:ext>
            </p:extLst>
          </p:nvPr>
        </p:nvGraphicFramePr>
        <p:xfrm>
          <a:off x="2291354" y="876442"/>
          <a:ext cx="25338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88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p14="http://schemas.microsoft.com/office/powerpoint/2010/main" xmlns="" val="1820430508"/>
                    </a:ext>
                  </a:extLst>
                </a:gridCol>
              </a:tblGrid>
              <a:tr h="1958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p14="http://schemas.microsoft.com/office/powerpoint/2010/main" xmlns="" val="1919461532"/>
                  </a:ext>
                </a:extLst>
              </a:tr>
            </a:tbl>
          </a:graphicData>
        </a:graphic>
      </p:graphicFrame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E79696D1-A17E-4CE5-A554-3EF7792C4C2A}"/>
              </a:ext>
            </a:extLst>
          </p:cNvPr>
          <p:cNvCxnSpPr/>
          <p:nvPr/>
        </p:nvCxnSpPr>
        <p:spPr>
          <a:xfrm>
            <a:off x="4707368" y="4509120"/>
            <a:ext cx="131144" cy="15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3EF478C6-17ED-45C6-9415-222141242BB9}"/>
              </a:ext>
            </a:extLst>
          </p:cNvPr>
          <p:cNvCxnSpPr/>
          <p:nvPr/>
        </p:nvCxnSpPr>
        <p:spPr>
          <a:xfrm>
            <a:off x="4707368" y="4797152"/>
            <a:ext cx="131144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6C2F2F6C-F746-4A35-9E71-5A1CF60A1C8D}"/>
              </a:ext>
            </a:extLst>
          </p:cNvPr>
          <p:cNvCxnSpPr/>
          <p:nvPr/>
        </p:nvCxnSpPr>
        <p:spPr>
          <a:xfrm>
            <a:off x="4707368" y="5157192"/>
            <a:ext cx="131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BE2C670E-48EE-4AF6-86D9-D45657E27B31}"/>
              </a:ext>
            </a:extLst>
          </p:cNvPr>
          <p:cNvCxnSpPr/>
          <p:nvPr/>
        </p:nvCxnSpPr>
        <p:spPr>
          <a:xfrm>
            <a:off x="4707368" y="5473638"/>
            <a:ext cx="131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12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16="http://schemas.microsoft.com/office/drawing/2014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1619</Words>
  <Application>Microsoft Office PowerPoint</Application>
  <PresentationFormat>On-screen Show (4:3)</PresentationFormat>
  <Paragraphs>357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2021-07-30T08:12:40Z</dcterms:created>
  <dcterms:modified xsi:type="dcterms:W3CDTF">2021-07-30T08:34:57Z</dcterms:modified>
</cp:coreProperties>
</file>