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s/slide2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1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11.xml" ContentType="application/vnd.openxmlformats-officedocument.presentationml.slideLayout+xml"/>
  <Override PartName="/ppt/slides/slide62.xml" ContentType="application/vnd.openxmlformats-officedocument.presentationml.slide+xml"/>
  <Override PartName="/ppt/slides/slide13.xml" ContentType="application/vnd.openxmlformats-officedocument.presentationml.slide+xml"/>
  <Override PartName="/ppt/slides/slide54.xml" ContentType="application/vnd.openxmlformats-officedocument.presentationml.slide+xml"/>
  <Override PartName="/ppt/tableStyles.xml" ContentType="application/vnd.openxmlformats-officedocument.presentationml.tableStyles+xml"/>
  <Override PartName="/ppt/slides/slide45.xml" ContentType="application/vnd.openxmlformats-officedocument.presentationml.slide+xml"/>
  <Override PartName="/ppt/slides/slide36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s/slide7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34842e0b3d224fa8" DeepLBanner=""/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8" /><Relationship Type="http://schemas.openxmlformats.org/officeDocument/2006/relationships/slide" Target="/ppt/slides/slide21.xml" Id="rId3" /><Relationship Type="http://schemas.openxmlformats.org/officeDocument/2006/relationships/slide" Target="/ppt/slides/slide62.xml" Id="rId7" /><Relationship Type="http://schemas.openxmlformats.org/officeDocument/2006/relationships/slide" Target="/ppt/slides/slide13.xml" Id="rId2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4.xml" Id="rId6" /><Relationship Type="http://schemas.openxmlformats.org/officeDocument/2006/relationships/tableStyles" Target="/ppt/tableStyles.xml" Id="rId11" /><Relationship Type="http://schemas.openxmlformats.org/officeDocument/2006/relationships/slide" Target="/ppt/slides/slide45.xml" Id="rId5" /><Relationship Type="http://schemas.openxmlformats.org/officeDocument/2006/relationships/theme" Target="/ppt/theme/theme11.xml" Id="rId10" /><Relationship Type="http://schemas.openxmlformats.org/officeDocument/2006/relationships/slide" Target="/ppt/slides/slide36.xml" Id="rId4" /><Relationship Type="http://schemas.openxmlformats.org/officeDocument/2006/relationships/viewProps" Target="/ppt/viewProps.xml" Id="rId9" /><Relationship Type="http://schemas.openxmlformats.org/officeDocument/2006/relationships/slide" Target="/ppt/slides/slide7.xml" Id="R34842e0b3d224fa8" /></Relationships>
</file>

<file path=ppt/slideLayouts/_rels/slideLayout10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0625-A1E9-41CD-8DDE-A119166E38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A4A0-54F9-4D79-A324-FFD0C2C6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0625-A1E9-41CD-8DDE-A119166E38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A4A0-54F9-4D79-A324-FFD0C2C6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160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0625-A1E9-41CD-8DDE-A119166E38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A4A0-54F9-4D79-A324-FFD0C2C6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66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0625-A1E9-41CD-8DDE-A119166E38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A4A0-54F9-4D79-A324-FFD0C2C6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309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0625-A1E9-41CD-8DDE-A119166E38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A4A0-54F9-4D79-A324-FFD0C2C6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6334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0625-A1E9-41CD-8DDE-A119166E38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A4A0-54F9-4D79-A324-FFD0C2C6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43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0625-A1E9-41CD-8DDE-A119166E38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A4A0-54F9-4D79-A324-FFD0C2C6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05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0625-A1E9-41CD-8DDE-A119166E38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A4A0-54F9-4D79-A324-FFD0C2C6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1126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0625-A1E9-41CD-8DDE-A119166E38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A4A0-54F9-4D79-A324-FFD0C2C6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963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0625-A1E9-41CD-8DDE-A119166E38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A4A0-54F9-4D79-A324-FFD0C2C6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7779"/>
      </p:ext>
    </p:extLst>
  </p:cSld>
  <p:clrMapOvr>
    <a:masterClrMapping/>
  </p:clrMapOvr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0625-A1E9-41CD-8DDE-A119166E38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A4A0-54F9-4D79-A324-FFD0C2C6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30103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74.xml" Id="rId7" /><Relationship Type="http://schemas.openxmlformats.org/officeDocument/2006/relationships/theme" Target="/ppt/theme/theme11.xml" Id="rId12" /><Relationship Type="http://schemas.openxmlformats.org/officeDocument/2006/relationships/slideLayout" Target="/ppt/slideLayouts/slideLayout25.xml" Id="rId2" /><Relationship Type="http://schemas.openxmlformats.org/officeDocument/2006/relationships/slideLayout" Target="/ppt/slideLayouts/slideLayout11.xml" Id="rId1" /><Relationship Type="http://schemas.openxmlformats.org/officeDocument/2006/relationships/slideLayout" Target="/ppt/slideLayouts/slideLayout66.xml" Id="rId6" /><Relationship Type="http://schemas.openxmlformats.org/officeDocument/2006/relationships/slideLayout" Target="/ppt/slideLayouts/slideLayout117.xml" Id="rId11" /><Relationship Type="http://schemas.openxmlformats.org/officeDocument/2006/relationships/slideLayout" Target="/ppt/slideLayouts/slideLayout58.xml" Id="rId5" /><Relationship Type="http://schemas.openxmlformats.org/officeDocument/2006/relationships/slideLayout" Target="/ppt/slideLayouts/slideLayout109.xml" Id="rId10" /><Relationship Type="http://schemas.openxmlformats.org/officeDocument/2006/relationships/slideLayout" Target="/ppt/slideLayouts/slideLayout410.xml" Id="rId4" /><Relationship Type="http://schemas.openxmlformats.org/officeDocument/2006/relationships/slideLayout" Target="/ppt/slideLayouts/slideLayout911.xml" Id="rId9" /></Relationships>
</file>

<file path=ppt/slideMasters/slideMaster1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0625-A1E9-41CD-8DDE-A119166E383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A4A0-54F9-4D79-A324-FFD0C2C657A4}" type="slidenum">
              <a:rPr lang="en-US" smtClean="0"/>
              <a:t>'#'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2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3.xml.rels>&#65279;<?xml version="1.0" encoding="utf-8"?><Relationships xmlns="http://schemas.openxmlformats.org/package/2006/relationships"><Relationship Type="http://schemas.openxmlformats.org/officeDocument/2006/relationships/image" Target="/ppt/media/image23.png" Id="rId3" /><Relationship Type="http://schemas.openxmlformats.org/officeDocument/2006/relationships/image" Target="/ppt/media/image14.png" Id="rId2" /><Relationship Type="http://schemas.openxmlformats.org/officeDocument/2006/relationships/slideLayout" Target="/ppt/slideLayouts/slideLayout11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image" Target="/ppt/media/image3.png" Id="rId2" /><Relationship Type="http://schemas.openxmlformats.org/officeDocument/2006/relationships/slideLayout" Target="/ppt/slideLayouts/slideLayout11.xml" Id="rId1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image" Target="/ppt/media/image109.png" Id="rId8" /><Relationship Type="http://schemas.openxmlformats.org/officeDocument/2006/relationships/image" Target="/ppt/media/image510.jpeg" Id="rId3" /><Relationship Type="http://schemas.openxmlformats.org/officeDocument/2006/relationships/image" Target="/ppt/media/image910.png" Id="rId7" /><Relationship Type="http://schemas.openxmlformats.org/officeDocument/2006/relationships/image" Target="/ppt/media/image411.jpeg" Id="rId2" /><Relationship Type="http://schemas.openxmlformats.org/officeDocument/2006/relationships/slideLayout" Target="/ppt/slideLayouts/slideLayout11.xml" Id="rId1" /><Relationship Type="http://schemas.openxmlformats.org/officeDocument/2006/relationships/image" Target="/ppt/media/image811.png" Id="rId6" /><Relationship Type="http://schemas.openxmlformats.org/officeDocument/2006/relationships/image" Target="/ppt/media/image1312.png" Id="rId11" /><Relationship Type="http://schemas.openxmlformats.org/officeDocument/2006/relationships/image" Target="/ppt/media/image713.png" Id="rId5" /><Relationship Type="http://schemas.openxmlformats.org/officeDocument/2006/relationships/image" Target="/ppt/media/image1214.png" Id="rId10" /><Relationship Type="http://schemas.openxmlformats.org/officeDocument/2006/relationships/image" Target="/ppt/media/image612.jpeg" Id="rId4" /><Relationship Type="http://schemas.openxmlformats.org/officeDocument/2006/relationships/image" Target="/ppt/media/image1115.png" Id="rId9" /></Relationships>
</file>

<file path=ppt/slides/_rels/slide54.xml.rels>&#65279;<?xml version="1.0" encoding="utf-8"?><Relationships xmlns="http://schemas.openxmlformats.org/package/2006/relationships"><Relationship Type="http://schemas.openxmlformats.org/officeDocument/2006/relationships/image" Target="/ppt/media/image202.jpeg" Id="rId8" /><Relationship Type="http://schemas.openxmlformats.org/officeDocument/2006/relationships/image" Target="/ppt/media/image255.png" Id="rId13" /><Relationship Type="http://schemas.openxmlformats.org/officeDocument/2006/relationships/image" Target="/ppt/media/image153.jpeg" Id="rId3" /><Relationship Type="http://schemas.openxmlformats.org/officeDocument/2006/relationships/image" Target="/ppt/media/image194.jpeg" Id="rId7" /><Relationship Type="http://schemas.openxmlformats.org/officeDocument/2006/relationships/image" Target="/ppt/media/image246.png" Id="rId12" /><Relationship Type="http://schemas.openxmlformats.org/officeDocument/2006/relationships/image" Target="/ppt/media/image145.jpeg" Id="rId2" /><Relationship Type="http://schemas.openxmlformats.org/officeDocument/2006/relationships/slideLayout" Target="/ppt/slideLayouts/slideLayout11.xml" Id="rId1" /><Relationship Type="http://schemas.openxmlformats.org/officeDocument/2006/relationships/image" Target="/ppt/media/image186.jpeg" Id="rId6" /><Relationship Type="http://schemas.openxmlformats.org/officeDocument/2006/relationships/image" Target="/ppt/media/image237.png" Id="rId11" /><Relationship Type="http://schemas.openxmlformats.org/officeDocument/2006/relationships/image" Target="/ppt/media/image177.jpeg" Id="rId5" /><Relationship Type="http://schemas.openxmlformats.org/officeDocument/2006/relationships/image" Target="/ppt/media/image228.png" Id="rId10" /><Relationship Type="http://schemas.openxmlformats.org/officeDocument/2006/relationships/image" Target="/ppt/media/image168.jpeg" Id="rId4" /><Relationship Type="http://schemas.openxmlformats.org/officeDocument/2006/relationships/image" Target="/ppt/media/image219.jpeg" Id="rId9" /></Relationships>
</file>

<file path=ppt/slides/_rels/slide62.xml.rels>&#65279;<?xml version="1.0" encoding="utf-8"?><Relationships xmlns="http://schemas.openxmlformats.org/package/2006/relationships"><Relationship Type="http://schemas.openxmlformats.org/officeDocument/2006/relationships/image" Target="/ppt/media/image262.png" Id="rId2" /><Relationship Type="http://schemas.openxmlformats.org/officeDocument/2006/relationships/slideLayout" Target="/ppt/slideLayouts/slideLayout11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d838e1e33a5c4e31" /><Relationship Type="http://schemas.openxmlformats.org/officeDocument/2006/relationships/hyperlink" Target="https://www.deepl.com/pro?cta=edit-document" TargetMode="External" Id="Rfa64201715f54548" /><Relationship Type="http://schemas.openxmlformats.org/officeDocument/2006/relationships/image" Target="/ppt/media/image16.png" Id="R670bdd2f14ba4c35" /></Relationships>
</file>

<file path=ppt/slides/slide13.xml><?xml version="1.0" encoding="utf-8"?>
<p:sld xmlns:a16="http://schemas.microsoft.com/office/drawing/2014/main" xmlns:p14="http://schemas.microsoft.com/office/powerpoint/2010/main" xmlns:a14="http://schemas.microsoft.com/office/drawing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A97A8F-B350-41D5-879C-51EA8F2C3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96" y="944007"/>
            <a:ext cx="6097914" cy="5603264"/>
          </a:xfrm>
          <a:prstGeom prst="rect">
            <a:avLst/>
          </a:prstGeom>
          <a:ln w="6350">
            <a:noFill/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1F8D9-0DDE-4B14-8599-74295C89AE90}"/>
              </a:ext>
            </a:extLst>
          </p:cNvPr>
          <p:cNvSpPr/>
          <p:nvPr/>
        </p:nvSpPr>
        <p:spPr>
          <a:xfrm>
            <a:off x="0" y="0"/>
            <a:ext cx="3977934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Shot process Work standard table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3C47CEF-9A57-48FE-B347-7F79628A7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10099"/>
              </p:ext>
            </p:extLst>
          </p:nvPr>
        </p:nvGraphicFramePr>
        <p:xfrm>
          <a:off x="6707706" y="663844"/>
          <a:ext cx="2427436" cy="31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66">
                  <a:extLst>
                    <a:ext uri="{9D8B030D-6E8A-4147-A177-3AD203B41FA5}">
                      <a16:colId xmlns:a16="http://schemas.microsoft.com/office/drawing/2014/main" val="2921201701"/>
                    </a:ext>
                  </a:extLst>
                </a:gridCol>
                <a:gridCol w="963614">
                  <a:extLst>
                    <a:ext uri="{9D8B030D-6E8A-4147-A177-3AD203B41FA5}">
                      <a16:colId xmlns:a16="http://schemas.microsoft.com/office/drawing/2014/main" val="514864989"/>
                    </a:ext>
                  </a:extLst>
                </a:gridCol>
                <a:gridCol w="1169256">
                  <a:extLst>
                    <a:ext uri="{9D8B030D-6E8A-4147-A177-3AD203B41FA5}">
                      <a16:colId xmlns:a16="http://schemas.microsoft.com/office/drawing/2014/main" val="29041154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Item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Perspective (Setting)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47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Installation method illustrated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Tumbler No instructions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32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Appearance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Scale residue, ball adhesion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Management of skin irritation and bruising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92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Shot flow rate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Ammeter Management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119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Shot time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Timer management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16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shot ball (golf)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Material and ball diameter indication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928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Number of processes (tumblers)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Less than 80%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of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J1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quantity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1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Focused management and past tiger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From the list of priorities and past activities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663873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1C120DE-FD36-4DC7-9171-C59D590DA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33504"/>
              </p:ext>
            </p:extLst>
          </p:nvPr>
        </p:nvGraphicFramePr>
        <p:xfrm>
          <a:off x="4565926" y="1052736"/>
          <a:ext cx="253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88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483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B17F5252-6A0F-4438-8F59-2D22740BD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8082"/>
              </p:ext>
            </p:extLst>
          </p:nvPr>
        </p:nvGraphicFramePr>
        <p:xfrm>
          <a:off x="4309677" y="3721548"/>
          <a:ext cx="253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88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CA946BEE-7D25-4212-89CC-8384CCA75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80875"/>
              </p:ext>
            </p:extLst>
          </p:nvPr>
        </p:nvGraphicFramePr>
        <p:xfrm>
          <a:off x="2573778" y="1608724"/>
          <a:ext cx="253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88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1958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3DE26FA3-9AA5-4B0C-89F8-C0F7B3B7B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30319"/>
              </p:ext>
            </p:extLst>
          </p:nvPr>
        </p:nvGraphicFramePr>
        <p:xfrm>
          <a:off x="4318482" y="4043960"/>
          <a:ext cx="24744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45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505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85F91BE2-E052-48AC-88CD-0073B83EC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28944"/>
              </p:ext>
            </p:extLst>
          </p:nvPr>
        </p:nvGraphicFramePr>
        <p:xfrm>
          <a:off x="4318482" y="4336787"/>
          <a:ext cx="253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88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022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46D87CDC-8688-47D3-8FAD-562D3DC5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30695"/>
              </p:ext>
            </p:extLst>
          </p:nvPr>
        </p:nvGraphicFramePr>
        <p:xfrm>
          <a:off x="4318482" y="4659199"/>
          <a:ext cx="24744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45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066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CB71AB93-497D-4B81-BDB9-75BDB02ED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15389"/>
              </p:ext>
            </p:extLst>
          </p:nvPr>
        </p:nvGraphicFramePr>
        <p:xfrm>
          <a:off x="4615481" y="6041169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9DBEE155-EF4C-4A19-904F-89BE9DCD894B}"/>
              </a:ext>
            </a:extLst>
          </p:cNvPr>
          <p:cNvSpPr/>
          <p:nvPr/>
        </p:nvSpPr>
        <p:spPr>
          <a:xfrm>
            <a:off x="4560570" y="3874770"/>
            <a:ext cx="291465" cy="45719"/>
          </a:xfrm>
          <a:custGeom>
            <a:avLst/>
            <a:gdLst>
              <a:gd name="connsiteX0" fmla="*/ 0 w 411480"/>
              <a:gd name="connsiteY0" fmla="*/ 0 h 22860"/>
              <a:gd name="connsiteX1" fmla="*/ 411480 w 411480"/>
              <a:gd name="connsiteY1" fmla="*/ 22860 h 2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1480" h="22860">
                <a:moveTo>
                  <a:pt x="0" y="0"/>
                </a:moveTo>
                <a:lnTo>
                  <a:pt x="411480" y="22860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F267F263-E630-41E0-909E-408B21F583F1}"/>
              </a:ext>
            </a:extLst>
          </p:cNvPr>
          <p:cNvSpPr/>
          <p:nvPr/>
        </p:nvSpPr>
        <p:spPr>
          <a:xfrm>
            <a:off x="4565927" y="4073710"/>
            <a:ext cx="291465" cy="119345"/>
          </a:xfrm>
          <a:custGeom>
            <a:avLst/>
            <a:gdLst>
              <a:gd name="connsiteX0" fmla="*/ 0 w 422910"/>
              <a:gd name="connsiteY0" fmla="*/ 80010 h 80010"/>
              <a:gd name="connsiteX1" fmla="*/ 422910 w 422910"/>
              <a:gd name="connsiteY1" fmla="*/ 0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910" h="80010">
                <a:moveTo>
                  <a:pt x="0" y="80010"/>
                </a:moveTo>
                <a:lnTo>
                  <a:pt x="422910" y="0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E016EDB9-818E-4FC5-8315-544D7A8AF31A}"/>
              </a:ext>
            </a:extLst>
          </p:cNvPr>
          <p:cNvSpPr/>
          <p:nvPr/>
        </p:nvSpPr>
        <p:spPr>
          <a:xfrm>
            <a:off x="4562810" y="4264138"/>
            <a:ext cx="289484" cy="225153"/>
          </a:xfrm>
          <a:custGeom>
            <a:avLst/>
            <a:gdLst>
              <a:gd name="connsiteX0" fmla="*/ 0 w 385978"/>
              <a:gd name="connsiteY0" fmla="*/ 225153 h 225153"/>
              <a:gd name="connsiteX1" fmla="*/ 385978 w 385978"/>
              <a:gd name="connsiteY1" fmla="*/ 0 h 22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5978" h="225153">
                <a:moveTo>
                  <a:pt x="0" y="225153"/>
                </a:moveTo>
                <a:lnTo>
                  <a:pt x="385978" y="0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2395AFF2-FC1F-4327-AFE7-A9E540C14F26}"/>
              </a:ext>
            </a:extLst>
          </p:cNvPr>
          <p:cNvSpPr/>
          <p:nvPr/>
        </p:nvSpPr>
        <p:spPr>
          <a:xfrm>
            <a:off x="4562810" y="4438747"/>
            <a:ext cx="282591" cy="363003"/>
          </a:xfrm>
          <a:custGeom>
            <a:avLst/>
            <a:gdLst>
              <a:gd name="connsiteX0" fmla="*/ 0 w 376788"/>
              <a:gd name="connsiteY0" fmla="*/ 363003 h 363003"/>
              <a:gd name="connsiteX1" fmla="*/ 376788 w 376788"/>
              <a:gd name="connsiteY1" fmla="*/ 0 h 3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788" h="363003">
                <a:moveTo>
                  <a:pt x="0" y="363003"/>
                </a:moveTo>
                <a:lnTo>
                  <a:pt x="376788" y="0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510C2357-4A64-4A96-A51E-B41D542001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151" y="3874262"/>
            <a:ext cx="1943335" cy="2484162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50A0002-CAFD-4D5D-9171-3D43CCCF577D}"/>
              </a:ext>
            </a:extLst>
          </p:cNvPr>
          <p:cNvSpPr/>
          <p:nvPr/>
        </p:nvSpPr>
        <p:spPr>
          <a:xfrm>
            <a:off x="7452895" y="3653265"/>
            <a:ext cx="937055" cy="20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tumbler shot</a:t>
            </a:r>
          </a:p>
        </p:txBody>
      </p:sp>
    </p:spTree>
    <p:extLst>
      <p:ext uri="{BB962C8B-B14F-4D97-AF65-F5344CB8AC3E}">
        <p14:creationId xmlns:p14="http://schemas.microsoft.com/office/powerpoint/2010/main" val="37681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4D1DE4F-2D9F-4890-934E-D438C2E8CB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37" y="738237"/>
            <a:ext cx="6625403" cy="609329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6C5894-4570-46A0-9FFB-27685F8CB069}"/>
              </a:ext>
            </a:extLst>
          </p:cNvPr>
          <p:cNvSpPr/>
          <p:nvPr/>
        </p:nvSpPr>
        <p:spPr>
          <a:xfrm>
            <a:off x="0" y="0"/>
            <a:ext cx="3977934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Piercing process work standard chart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CD99F66-59C9-444A-ADBC-E49865204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41900"/>
              </p:ext>
            </p:extLst>
          </p:nvPr>
        </p:nvGraphicFramePr>
        <p:xfrm>
          <a:off x="6600084" y="614888"/>
          <a:ext cx="2538000" cy="409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2921201701"/>
                    </a:ext>
                  </a:extLst>
                </a:gridCol>
                <a:gridCol w="999000">
                  <a:extLst>
                    <a:ext uri="{9D8B030D-6E8A-4147-A177-3AD203B41FA5}">
                      <a16:colId xmlns:a16="http://schemas.microsoft.com/office/drawing/2014/main" val="514864989"/>
                    </a:ext>
                  </a:extLst>
                </a:gridCol>
                <a:gridCol w="1269000">
                  <a:extLst>
                    <a:ext uri="{9D8B030D-6E8A-4147-A177-3AD203B41FA5}">
                      <a16:colId xmlns:a16="http://schemas.microsoft.com/office/drawing/2014/main" val="29041154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Item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Perspective (Setting)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47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Machining direction indication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Prevention of warping and bending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32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Inner diameter lace processing fee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Allowance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0.35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0mm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92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misshapenness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Prevention of black skin residue on cutting parts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Wall thickness difference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0.6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 less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119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Appearance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 burrs or scratches.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16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outer diameter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Lace processing clamp section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928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Small diameter of dowel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Forged finishing section, deformation check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1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Die-cutting dimensions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Inner diameter </a:t>
                      </a:r>
                      <a:r>
                        <a:rPr kumimoji="1" lang="ja-JP" altLang="en-US" sz="105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take-up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variation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663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set state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Floats and rotates smoothly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696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packing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 protrusion from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J1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container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4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Focused management and past tiger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From the priority and past tiger list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95244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83A60AE-3052-4BE3-AEBD-AC3AEAEF3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47859"/>
              </p:ext>
            </p:extLst>
          </p:nvPr>
        </p:nvGraphicFramePr>
        <p:xfrm>
          <a:off x="4445363" y="807514"/>
          <a:ext cx="25874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3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483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2256526-00A1-4B79-922E-0737CFA42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87663"/>
              </p:ext>
            </p:extLst>
          </p:nvPr>
        </p:nvGraphicFramePr>
        <p:xfrm>
          <a:off x="4445362" y="1108973"/>
          <a:ext cx="253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88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C3A873C-F352-4236-8FAF-D41102FE7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11994"/>
              </p:ext>
            </p:extLst>
          </p:nvPr>
        </p:nvGraphicFramePr>
        <p:xfrm>
          <a:off x="1976032" y="2183220"/>
          <a:ext cx="253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88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1958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AD28609-5452-43DC-B670-F197E7827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71919"/>
              </p:ext>
            </p:extLst>
          </p:nvPr>
        </p:nvGraphicFramePr>
        <p:xfrm>
          <a:off x="4451305" y="1410432"/>
          <a:ext cx="24744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45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505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E9C0A31-26AC-408A-A657-E4FFEA515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87117"/>
              </p:ext>
            </p:extLst>
          </p:nvPr>
        </p:nvGraphicFramePr>
        <p:xfrm>
          <a:off x="4458271" y="1692585"/>
          <a:ext cx="253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88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022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05E9A24-6C0F-476B-8463-D27CFF01D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93754"/>
              </p:ext>
            </p:extLst>
          </p:nvPr>
        </p:nvGraphicFramePr>
        <p:xfrm>
          <a:off x="4461243" y="1974806"/>
          <a:ext cx="24744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45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066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699DB89C-7B48-49DD-BD8B-66A807266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35542"/>
              </p:ext>
            </p:extLst>
          </p:nvPr>
        </p:nvGraphicFramePr>
        <p:xfrm>
          <a:off x="4426397" y="4578395"/>
          <a:ext cx="253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88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386CED57-D827-4A11-91B3-5CF3A2792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20514"/>
              </p:ext>
            </p:extLst>
          </p:nvPr>
        </p:nvGraphicFramePr>
        <p:xfrm>
          <a:off x="4531285" y="6050486"/>
          <a:ext cx="297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066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BB857DE5-D03F-45B8-A328-07953029E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31039"/>
              </p:ext>
            </p:extLst>
          </p:nvPr>
        </p:nvGraphicFramePr>
        <p:xfrm>
          <a:off x="4445363" y="5417194"/>
          <a:ext cx="24744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45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066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BB223447-36AE-4449-B02C-A37CADD38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79993"/>
              </p:ext>
            </p:extLst>
          </p:nvPr>
        </p:nvGraphicFramePr>
        <p:xfrm>
          <a:off x="4426398" y="4989045"/>
          <a:ext cx="24744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45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066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B2295720-640B-4556-B2BE-51DA90E82EC0}"/>
              </a:ext>
            </a:extLst>
          </p:cNvPr>
          <p:cNvSpPr/>
          <p:nvPr/>
        </p:nvSpPr>
        <p:spPr>
          <a:xfrm>
            <a:off x="4698749" y="977775"/>
            <a:ext cx="115432" cy="126749"/>
          </a:xfrm>
          <a:custGeom>
            <a:avLst/>
            <a:gdLst>
              <a:gd name="connsiteX0" fmla="*/ 0 w 153909"/>
              <a:gd name="connsiteY0" fmla="*/ 0 h 126749"/>
              <a:gd name="connsiteX1" fmla="*/ 153909 w 153909"/>
              <a:gd name="connsiteY1" fmla="*/ 126749 h 12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909" h="126749">
                <a:moveTo>
                  <a:pt x="0" y="0"/>
                </a:moveTo>
                <a:lnTo>
                  <a:pt x="153909" y="12674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75B4E29-729F-45E3-964D-59FC77F66EA5}"/>
              </a:ext>
            </a:extLst>
          </p:cNvPr>
          <p:cNvSpPr/>
          <p:nvPr/>
        </p:nvSpPr>
        <p:spPr>
          <a:xfrm>
            <a:off x="4691959" y="1240326"/>
            <a:ext cx="101852" cy="45267"/>
          </a:xfrm>
          <a:custGeom>
            <a:avLst/>
            <a:gdLst>
              <a:gd name="connsiteX0" fmla="*/ 0 w 135802"/>
              <a:gd name="connsiteY0" fmla="*/ 45267 h 45267"/>
              <a:gd name="connsiteX1" fmla="*/ 135802 w 135802"/>
              <a:gd name="connsiteY1" fmla="*/ 0 h 4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802" h="45267">
                <a:moveTo>
                  <a:pt x="0" y="45267"/>
                </a:moveTo>
                <a:lnTo>
                  <a:pt x="13580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833A0B11-6855-4737-9C33-3A523572462E}"/>
              </a:ext>
            </a:extLst>
          </p:cNvPr>
          <p:cNvSpPr/>
          <p:nvPr/>
        </p:nvSpPr>
        <p:spPr>
          <a:xfrm>
            <a:off x="4685169" y="1421394"/>
            <a:ext cx="115432" cy="144856"/>
          </a:xfrm>
          <a:custGeom>
            <a:avLst/>
            <a:gdLst>
              <a:gd name="connsiteX0" fmla="*/ 0 w 153909"/>
              <a:gd name="connsiteY0" fmla="*/ 144856 h 144856"/>
              <a:gd name="connsiteX1" fmla="*/ 153909 w 153909"/>
              <a:gd name="connsiteY1" fmla="*/ 0 h 14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909" h="144856">
                <a:moveTo>
                  <a:pt x="0" y="144856"/>
                </a:moveTo>
                <a:lnTo>
                  <a:pt x="15390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44BC3A4A-9580-4033-B86C-AB25E2C42842}"/>
              </a:ext>
            </a:extLst>
          </p:cNvPr>
          <p:cNvSpPr/>
          <p:nvPr/>
        </p:nvSpPr>
        <p:spPr>
          <a:xfrm>
            <a:off x="4698749" y="1593410"/>
            <a:ext cx="108641" cy="235390"/>
          </a:xfrm>
          <a:custGeom>
            <a:avLst/>
            <a:gdLst>
              <a:gd name="connsiteX0" fmla="*/ 0 w 144855"/>
              <a:gd name="connsiteY0" fmla="*/ 235390 h 235390"/>
              <a:gd name="connsiteX1" fmla="*/ 144855 w 144855"/>
              <a:gd name="connsiteY1" fmla="*/ 0 h 23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855" h="235390">
                <a:moveTo>
                  <a:pt x="0" y="235390"/>
                </a:moveTo>
                <a:lnTo>
                  <a:pt x="14485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68D6B1F0-AD2A-427F-97E7-190E6E9AF57D}"/>
              </a:ext>
            </a:extLst>
          </p:cNvPr>
          <p:cNvSpPr/>
          <p:nvPr/>
        </p:nvSpPr>
        <p:spPr>
          <a:xfrm>
            <a:off x="4698749" y="1765427"/>
            <a:ext cx="108641" cy="353085"/>
          </a:xfrm>
          <a:custGeom>
            <a:avLst/>
            <a:gdLst>
              <a:gd name="connsiteX0" fmla="*/ 0 w 144855"/>
              <a:gd name="connsiteY0" fmla="*/ 353085 h 353085"/>
              <a:gd name="connsiteX1" fmla="*/ 144855 w 144855"/>
              <a:gd name="connsiteY1" fmla="*/ 0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855" h="353085">
                <a:moveTo>
                  <a:pt x="0" y="353085"/>
                </a:moveTo>
                <a:lnTo>
                  <a:pt x="14485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4E49B82D-2E81-4986-8E82-AE6776CEB6A7}"/>
              </a:ext>
            </a:extLst>
          </p:cNvPr>
          <p:cNvSpPr/>
          <p:nvPr/>
        </p:nvSpPr>
        <p:spPr>
          <a:xfrm>
            <a:off x="1871700" y="1772816"/>
            <a:ext cx="5130570" cy="309634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Machining Lace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Lace + oil hole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oilcan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brooch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reverse taper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083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16="http://schemas.microsoft.com/office/drawing/2014/main" xmlns:p14="http://schemas.microsoft.com/office/powerpoint/2010/main" xmlns:a14="http://schemas.microsoft.com/office/drawing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903C863-B7BC-402C-B8C5-889AD88E4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10386"/>
              </p:ext>
            </p:extLst>
          </p:nvPr>
        </p:nvGraphicFramePr>
        <p:xfrm>
          <a:off x="0" y="674357"/>
          <a:ext cx="9144000" cy="620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218">
                  <a:extLst>
                    <a:ext uri="{9D8B030D-6E8A-4147-A177-3AD203B41FA5}">
                      <a16:colId xmlns:a16="http://schemas.microsoft.com/office/drawing/2014/main" val="235364094"/>
                    </a:ext>
                  </a:extLst>
                </a:gridCol>
                <a:gridCol w="4770782">
                  <a:extLst>
                    <a:ext uri="{9D8B030D-6E8A-4147-A177-3AD203B41FA5}">
                      <a16:colId xmlns:a16="http://schemas.microsoft.com/office/drawing/2014/main" val="23434475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machining diagram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Processing details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89345"/>
                  </a:ext>
                </a:extLst>
              </a:tr>
              <a:tr h="29520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Double dowel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GERA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239230"/>
                  </a:ext>
                </a:extLst>
              </a:tr>
              <a:tr h="29160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Single dowel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GEAR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214166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6A57F84B-DFF1-45A0-83A5-CFAAC9A88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19087"/>
              </p:ext>
            </p:extLst>
          </p:nvPr>
        </p:nvGraphicFramePr>
        <p:xfrm>
          <a:off x="4562172" y="1205197"/>
          <a:ext cx="4438320" cy="2308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40">
                  <a:extLst>
                    <a:ext uri="{9D8B030D-6E8A-4147-A177-3AD203B41FA5}">
                      <a16:colId xmlns:a16="http://schemas.microsoft.com/office/drawing/2014/main" val="2540072950"/>
                    </a:ext>
                  </a:extLst>
                </a:gridCol>
                <a:gridCol w="1479440">
                  <a:extLst>
                    <a:ext uri="{9D8B030D-6E8A-4147-A177-3AD203B41FA5}">
                      <a16:colId xmlns:a16="http://schemas.microsoft.com/office/drawing/2014/main" val="3922944300"/>
                    </a:ext>
                  </a:extLst>
                </a:gridCol>
                <a:gridCol w="1479440">
                  <a:extLst>
                    <a:ext uri="{9D8B030D-6E8A-4147-A177-3AD203B41FA5}">
                      <a16:colId xmlns:a16="http://schemas.microsoft.com/office/drawing/2014/main" val="2127541912"/>
                    </a:ext>
                  </a:extLst>
                </a:gridCol>
              </a:tblGrid>
              <a:tr h="2491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Outer diameter processing holder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Bore processing holder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Grooving holder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49473"/>
                  </a:ext>
                </a:extLst>
              </a:tr>
              <a:tr h="1029924"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32"/>
                  </a:ext>
                </a:extLst>
              </a:tr>
              <a:tr h="1029924"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97890"/>
                  </a:ext>
                </a:extLst>
              </a:tr>
            </a:tbl>
          </a:graphicData>
        </a:graphic>
      </p:graphicFrame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id="{523B453C-9EC2-4D89-A38D-FE9B81DB4DCD}"/>
              </a:ext>
            </a:extLst>
          </p:cNvPr>
          <p:cNvSpPr/>
          <p:nvPr/>
        </p:nvSpPr>
        <p:spPr>
          <a:xfrm>
            <a:off x="-2239" y="37434"/>
            <a:ext cx="1917259" cy="485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lacework</a:t>
            </a:r>
          </a:p>
        </p:txBody>
      </p:sp>
      <p:grpSp>
        <p:nvGrpSpPr>
          <p:cNvPr id="450" name="Group 159">
            <a:extLst>
              <a:ext uri="{FF2B5EF4-FFF2-40B4-BE49-F238E27FC236}">
                <a16:creationId xmlns:a16="http://schemas.microsoft.com/office/drawing/2014/main" id="{BF66CCA8-BC62-45B1-97A6-0D5C4B7D8B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10612707" y="-2145577753"/>
            <a:ext cx="56" cy="101"/>
            <a:chOff x="523565" y="656046"/>
            <a:chExt cx="75" cy="101"/>
          </a:xfrm>
        </p:grpSpPr>
        <p:sp>
          <p:nvSpPr>
            <p:cNvPr id="506" name="Line 162">
              <a:extLst>
                <a:ext uri="{FF2B5EF4-FFF2-40B4-BE49-F238E27FC236}">
                  <a16:creationId xmlns:a16="http://schemas.microsoft.com/office/drawing/2014/main" id="{702E6B6F-5D20-4179-8F99-2B52944A2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585" y="656046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7" name="Line 168">
              <a:extLst>
                <a:ext uri="{FF2B5EF4-FFF2-40B4-BE49-F238E27FC236}">
                  <a16:creationId xmlns:a16="http://schemas.microsoft.com/office/drawing/2014/main" id="{DA1FA9D8-4774-49B8-9C63-42DA5B409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565" y="656147"/>
              <a:ext cx="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09" name="グループ化 508">
            <a:extLst>
              <a:ext uri="{FF2B5EF4-FFF2-40B4-BE49-F238E27FC236}">
                <a16:creationId xmlns:a16="http://schemas.microsoft.com/office/drawing/2014/main" id="{D444E086-ABAE-4982-A1EF-8F911F79BF61}"/>
              </a:ext>
            </a:extLst>
          </p:cNvPr>
          <p:cNvGrpSpPr/>
          <p:nvPr/>
        </p:nvGrpSpPr>
        <p:grpSpPr>
          <a:xfrm>
            <a:off x="644157" y="1369235"/>
            <a:ext cx="1311776" cy="1970973"/>
            <a:chOff x="-86283" y="-1"/>
            <a:chExt cx="2157075" cy="2350541"/>
          </a:xfrm>
        </p:grpSpPr>
        <p:grpSp>
          <p:nvGrpSpPr>
            <p:cNvPr id="510" name="Group 1280">
              <a:extLst>
                <a:ext uri="{FF2B5EF4-FFF2-40B4-BE49-F238E27FC236}">
                  <a16:creationId xmlns:a16="http://schemas.microsoft.com/office/drawing/2014/main" id="{02FD56AB-63F0-46D5-955C-A87137F54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86283" y="-1"/>
              <a:ext cx="2157075" cy="2350541"/>
              <a:chOff x="-9" y="0"/>
              <a:chExt cx="225" cy="242"/>
            </a:xfrm>
          </p:grpSpPr>
          <p:grpSp>
            <p:nvGrpSpPr>
              <p:cNvPr id="520" name="Group 246">
                <a:extLst>
                  <a:ext uri="{FF2B5EF4-FFF2-40B4-BE49-F238E27FC236}">
                    <a16:creationId xmlns:a16="http://schemas.microsoft.com/office/drawing/2014/main" id="{C0963ED5-AE7B-45EF-BD5A-E413A539A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" y="180"/>
                <a:ext cx="47" cy="56"/>
                <a:chOff x="32" y="178"/>
                <a:chExt cx="47" cy="86"/>
              </a:xfrm>
            </p:grpSpPr>
            <p:sp>
              <p:nvSpPr>
                <p:cNvPr id="566" name="Rectangle 203" descr="右上がり対角線">
                  <a:extLst>
                    <a:ext uri="{FF2B5EF4-FFF2-40B4-BE49-F238E27FC236}">
                      <a16:creationId xmlns:a16="http://schemas.microsoft.com/office/drawing/2014/main" id="{9FECC387-68A0-409C-944D-9C42141CC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61" y="247"/>
                  <a:ext cx="21" cy="14"/>
                </a:xfrm>
                <a:prstGeom prst="rect">
                  <a:avLst/>
                </a:prstGeom>
                <a:pattFill prst="lt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67" name="Rectangle 209">
                  <a:extLst>
                    <a:ext uri="{FF2B5EF4-FFF2-40B4-BE49-F238E27FC236}">
                      <a16:creationId xmlns:a16="http://schemas.microsoft.com/office/drawing/2014/main" id="{6C8BC768-1070-4149-A781-B2767F8D22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" y="231"/>
                  <a:ext cx="33" cy="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68" name="Rectangle 210">
                  <a:extLst>
                    <a:ext uri="{FF2B5EF4-FFF2-40B4-BE49-F238E27FC236}">
                      <a16:creationId xmlns:a16="http://schemas.microsoft.com/office/drawing/2014/main" id="{8E5D18C0-CD37-4F3B-98B6-89F87A84B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" y="178"/>
                  <a:ext cx="14" cy="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521" name="Group 143">
                <a:extLst>
                  <a:ext uri="{FF2B5EF4-FFF2-40B4-BE49-F238E27FC236}">
                    <a16:creationId xmlns:a16="http://schemas.microsoft.com/office/drawing/2014/main" id="{689384E1-E9EF-421B-9DB1-99B66F4241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" y="75"/>
                <a:ext cx="79" cy="162"/>
                <a:chOff x="48" y="75"/>
                <a:chExt cx="70" cy="138"/>
              </a:xfrm>
            </p:grpSpPr>
            <p:sp>
              <p:nvSpPr>
                <p:cNvPr id="558" name="Rectangle 144">
                  <a:extLst>
                    <a:ext uri="{FF2B5EF4-FFF2-40B4-BE49-F238E27FC236}">
                      <a16:creationId xmlns:a16="http://schemas.microsoft.com/office/drawing/2014/main" id="{29CFE386-369F-403E-9274-F0B5B82F7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" y="97"/>
                  <a:ext cx="8" cy="9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59" name="Rectangle 145">
                  <a:extLst>
                    <a:ext uri="{FF2B5EF4-FFF2-40B4-BE49-F238E27FC236}">
                      <a16:creationId xmlns:a16="http://schemas.microsoft.com/office/drawing/2014/main" id="{22930514-1BB1-41A5-8B0D-8A513BFC89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" y="112"/>
                  <a:ext cx="14" cy="6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60" name="Rectangle 146">
                  <a:extLst>
                    <a:ext uri="{FF2B5EF4-FFF2-40B4-BE49-F238E27FC236}">
                      <a16:creationId xmlns:a16="http://schemas.microsoft.com/office/drawing/2014/main" id="{5F2B34B6-1DF3-416C-BA63-6A21EF3995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" y="117"/>
                  <a:ext cx="8" cy="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61" name="Rectangle 147">
                  <a:extLst>
                    <a:ext uri="{FF2B5EF4-FFF2-40B4-BE49-F238E27FC236}">
                      <a16:creationId xmlns:a16="http://schemas.microsoft.com/office/drawing/2014/main" id="{D958410C-45FA-46F4-83B3-5665FB940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" y="117"/>
                  <a:ext cx="8" cy="5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62" name="Freeform 148">
                  <a:extLst>
                    <a:ext uri="{FF2B5EF4-FFF2-40B4-BE49-F238E27FC236}">
                      <a16:creationId xmlns:a16="http://schemas.microsoft.com/office/drawing/2014/main" id="{EB1AE2D8-FB57-414E-95C4-0FB792F3B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" y="75"/>
                  <a:ext cx="70" cy="48"/>
                </a:xfrm>
                <a:custGeom>
                  <a:avLst/>
                  <a:gdLst>
                    <a:gd name="T0" fmla="*/ 70 w 70"/>
                    <a:gd name="T1" fmla="*/ 13 h 48"/>
                    <a:gd name="T2" fmla="*/ 58 w 70"/>
                    <a:gd name="T3" fmla="*/ 13 h 48"/>
                    <a:gd name="T4" fmla="*/ 58 w 70"/>
                    <a:gd name="T5" fmla="*/ 0 h 48"/>
                    <a:gd name="T6" fmla="*/ 33 w 70"/>
                    <a:gd name="T7" fmla="*/ 0 h 48"/>
                    <a:gd name="T8" fmla="*/ 33 w 70"/>
                    <a:gd name="T9" fmla="*/ 14 h 48"/>
                    <a:gd name="T10" fmla="*/ 28 w 70"/>
                    <a:gd name="T11" fmla="*/ 19 h 48"/>
                    <a:gd name="T12" fmla="*/ 17 w 70"/>
                    <a:gd name="T13" fmla="*/ 19 h 48"/>
                    <a:gd name="T14" fmla="*/ 13 w 70"/>
                    <a:gd name="T15" fmla="*/ 21 h 48"/>
                    <a:gd name="T16" fmla="*/ 3 w 70"/>
                    <a:gd name="T17" fmla="*/ 21 h 48"/>
                    <a:gd name="T18" fmla="*/ 0 w 70"/>
                    <a:gd name="T19" fmla="*/ 23 h 48"/>
                    <a:gd name="T20" fmla="*/ 0 w 70"/>
                    <a:gd name="T21" fmla="*/ 35 h 48"/>
                    <a:gd name="T22" fmla="*/ 3 w 70"/>
                    <a:gd name="T23" fmla="*/ 38 h 48"/>
                    <a:gd name="T24" fmla="*/ 15 w 70"/>
                    <a:gd name="T25" fmla="*/ 38 h 48"/>
                    <a:gd name="T26" fmla="*/ 18 w 70"/>
                    <a:gd name="T27" fmla="*/ 40 h 48"/>
                    <a:gd name="T28" fmla="*/ 18 w 70"/>
                    <a:gd name="T29" fmla="*/ 44 h 48"/>
                    <a:gd name="T30" fmla="*/ 20 w 70"/>
                    <a:gd name="T31" fmla="*/ 48 h 48"/>
                    <a:gd name="T32" fmla="*/ 51 w 70"/>
                    <a:gd name="T33" fmla="*/ 48 h 48"/>
                    <a:gd name="T34" fmla="*/ 54 w 70"/>
                    <a:gd name="T35" fmla="*/ 42 h 48"/>
                    <a:gd name="T36" fmla="*/ 54 w 70"/>
                    <a:gd name="T37" fmla="*/ 29 h 48"/>
                    <a:gd name="T38" fmla="*/ 58 w 70"/>
                    <a:gd name="T39" fmla="*/ 27 h 48"/>
                    <a:gd name="T40" fmla="*/ 70 w 70"/>
                    <a:gd name="T41" fmla="*/ 27 h 48"/>
                    <a:gd name="T42" fmla="*/ 70 w 70"/>
                    <a:gd name="T43" fmla="*/ 13 h 4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0"/>
                    <a:gd name="T67" fmla="*/ 0 h 48"/>
                    <a:gd name="T68" fmla="*/ 70 w 70"/>
                    <a:gd name="T69" fmla="*/ 48 h 4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0" h="48">
                      <a:moveTo>
                        <a:pt x="70" y="13"/>
                      </a:moveTo>
                      <a:lnTo>
                        <a:pt x="58" y="13"/>
                      </a:lnTo>
                      <a:lnTo>
                        <a:pt x="58" y="0"/>
                      </a:lnTo>
                      <a:lnTo>
                        <a:pt x="33" y="0"/>
                      </a:lnTo>
                      <a:lnTo>
                        <a:pt x="33" y="14"/>
                      </a:lnTo>
                      <a:lnTo>
                        <a:pt x="28" y="19"/>
                      </a:lnTo>
                      <a:lnTo>
                        <a:pt x="17" y="19"/>
                      </a:lnTo>
                      <a:lnTo>
                        <a:pt x="13" y="21"/>
                      </a:lnTo>
                      <a:lnTo>
                        <a:pt x="3" y="21"/>
                      </a:lnTo>
                      <a:lnTo>
                        <a:pt x="0" y="23"/>
                      </a:lnTo>
                      <a:lnTo>
                        <a:pt x="0" y="35"/>
                      </a:lnTo>
                      <a:lnTo>
                        <a:pt x="3" y="38"/>
                      </a:lnTo>
                      <a:lnTo>
                        <a:pt x="15" y="38"/>
                      </a:lnTo>
                      <a:lnTo>
                        <a:pt x="18" y="40"/>
                      </a:lnTo>
                      <a:lnTo>
                        <a:pt x="18" y="44"/>
                      </a:lnTo>
                      <a:lnTo>
                        <a:pt x="20" y="48"/>
                      </a:lnTo>
                      <a:lnTo>
                        <a:pt x="51" y="48"/>
                      </a:lnTo>
                      <a:lnTo>
                        <a:pt x="54" y="42"/>
                      </a:lnTo>
                      <a:lnTo>
                        <a:pt x="54" y="29"/>
                      </a:lnTo>
                      <a:lnTo>
                        <a:pt x="58" y="27"/>
                      </a:lnTo>
                      <a:lnTo>
                        <a:pt x="70" y="27"/>
                      </a:lnTo>
                      <a:lnTo>
                        <a:pt x="70" y="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63" name="Freeform 149">
                  <a:extLst>
                    <a:ext uri="{FF2B5EF4-FFF2-40B4-BE49-F238E27FC236}">
                      <a16:creationId xmlns:a16="http://schemas.microsoft.com/office/drawing/2014/main" id="{7D77C0A5-3604-4896-BA24-BA1EF549AA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" y="165"/>
                  <a:ext cx="45" cy="48"/>
                </a:xfrm>
                <a:custGeom>
                  <a:avLst/>
                  <a:gdLst>
                    <a:gd name="T0" fmla="*/ 45 w 46"/>
                    <a:gd name="T1" fmla="*/ 48 h 48"/>
                    <a:gd name="T2" fmla="*/ 45 w 46"/>
                    <a:gd name="T3" fmla="*/ 20 h 48"/>
                    <a:gd name="T4" fmla="*/ 41 w 46"/>
                    <a:gd name="T5" fmla="*/ 18 h 48"/>
                    <a:gd name="T6" fmla="*/ 41 w 46"/>
                    <a:gd name="T7" fmla="*/ 4 h 48"/>
                    <a:gd name="T8" fmla="*/ 37 w 46"/>
                    <a:gd name="T9" fmla="*/ 0 h 48"/>
                    <a:gd name="T10" fmla="*/ 7 w 46"/>
                    <a:gd name="T11" fmla="*/ 0 h 48"/>
                    <a:gd name="T12" fmla="*/ 5 w 46"/>
                    <a:gd name="T13" fmla="*/ 3 h 48"/>
                    <a:gd name="T14" fmla="*/ 5 w 46"/>
                    <a:gd name="T15" fmla="*/ 9 h 48"/>
                    <a:gd name="T16" fmla="*/ 0 w 46"/>
                    <a:gd name="T17" fmla="*/ 10 h 48"/>
                    <a:gd name="T18" fmla="*/ 0 w 46"/>
                    <a:gd name="T19" fmla="*/ 28 h 48"/>
                    <a:gd name="T20" fmla="*/ 15 w 46"/>
                    <a:gd name="T21" fmla="*/ 28 h 48"/>
                    <a:gd name="T22" fmla="*/ 20 w 46"/>
                    <a:gd name="T23" fmla="*/ 33 h 48"/>
                    <a:gd name="T24" fmla="*/ 20 w 46"/>
                    <a:gd name="T25" fmla="*/ 48 h 48"/>
                    <a:gd name="T26" fmla="*/ 45 w 46"/>
                    <a:gd name="T27" fmla="*/ 48 h 4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6"/>
                    <a:gd name="T43" fmla="*/ 0 h 48"/>
                    <a:gd name="T44" fmla="*/ 46 w 46"/>
                    <a:gd name="T45" fmla="*/ 48 h 4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6" h="48">
                      <a:moveTo>
                        <a:pt x="46" y="48"/>
                      </a:moveTo>
                      <a:lnTo>
                        <a:pt x="46" y="20"/>
                      </a:lnTo>
                      <a:lnTo>
                        <a:pt x="42" y="18"/>
                      </a:lnTo>
                      <a:lnTo>
                        <a:pt x="42" y="4"/>
                      </a:lnTo>
                      <a:lnTo>
                        <a:pt x="38" y="0"/>
                      </a:lnTo>
                      <a:lnTo>
                        <a:pt x="7" y="0"/>
                      </a:lnTo>
                      <a:lnTo>
                        <a:pt x="5" y="3"/>
                      </a:lnTo>
                      <a:lnTo>
                        <a:pt x="5" y="9"/>
                      </a:lnTo>
                      <a:lnTo>
                        <a:pt x="0" y="10"/>
                      </a:lnTo>
                      <a:lnTo>
                        <a:pt x="0" y="28"/>
                      </a:lnTo>
                      <a:lnTo>
                        <a:pt x="15" y="28"/>
                      </a:lnTo>
                      <a:lnTo>
                        <a:pt x="20" y="33"/>
                      </a:lnTo>
                      <a:lnTo>
                        <a:pt x="20" y="48"/>
                      </a:lnTo>
                      <a:lnTo>
                        <a:pt x="46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64" name="Rectangle 150">
                  <a:extLst>
                    <a:ext uri="{FF2B5EF4-FFF2-40B4-BE49-F238E27FC236}">
                      <a16:creationId xmlns:a16="http://schemas.microsoft.com/office/drawing/2014/main" id="{4CF8747E-F44C-4929-9B82-5DE7D9C9C2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" y="123"/>
                  <a:ext cx="31" cy="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65" name="Line 151">
                  <a:extLst>
                    <a:ext uri="{FF2B5EF4-FFF2-40B4-BE49-F238E27FC236}">
                      <a16:creationId xmlns:a16="http://schemas.microsoft.com/office/drawing/2014/main" id="{7183EDCA-C5BF-405D-81BD-89DBC7820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" y="144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522" name="Group 242">
                <a:extLst>
                  <a:ext uri="{FF2B5EF4-FFF2-40B4-BE49-F238E27FC236}">
                    <a16:creationId xmlns:a16="http://schemas.microsoft.com/office/drawing/2014/main" id="{25F98FCA-445D-4D08-A5BE-BB9BDCCF83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" y="22"/>
                <a:ext cx="74" cy="75"/>
                <a:chOff x="8" y="22"/>
                <a:chExt cx="74" cy="75"/>
              </a:xfrm>
            </p:grpSpPr>
            <p:sp>
              <p:nvSpPr>
                <p:cNvPr id="556" name="Freeform 207" descr="右上がり対角線">
                  <a:extLst>
                    <a:ext uri="{FF2B5EF4-FFF2-40B4-BE49-F238E27FC236}">
                      <a16:creationId xmlns:a16="http://schemas.microsoft.com/office/drawing/2014/main" id="{A3662FB6-A6CE-4367-9416-E6D9841ABB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" y="30"/>
                  <a:ext cx="59" cy="67"/>
                </a:xfrm>
                <a:custGeom>
                  <a:avLst/>
                  <a:gdLst>
                    <a:gd name="T0" fmla="*/ 51 w 51"/>
                    <a:gd name="T1" fmla="*/ 0 h 67"/>
                    <a:gd name="T2" fmla="*/ 51 w 51"/>
                    <a:gd name="T3" fmla="*/ 67 h 67"/>
                    <a:gd name="T4" fmla="*/ 39 w 51"/>
                    <a:gd name="T5" fmla="*/ 67 h 67"/>
                    <a:gd name="T6" fmla="*/ 34 w 51"/>
                    <a:gd name="T7" fmla="*/ 58 h 67"/>
                    <a:gd name="T8" fmla="*/ 0 w 51"/>
                    <a:gd name="T9" fmla="*/ 58 h 67"/>
                    <a:gd name="T10" fmla="*/ 0 w 51"/>
                    <a:gd name="T11" fmla="*/ 0 h 67"/>
                    <a:gd name="T12" fmla="*/ 51 w 51"/>
                    <a:gd name="T13" fmla="*/ 0 h 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1"/>
                    <a:gd name="T22" fmla="*/ 0 h 67"/>
                    <a:gd name="T23" fmla="*/ 51 w 51"/>
                    <a:gd name="T24" fmla="*/ 67 h 6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1" h="67">
                      <a:moveTo>
                        <a:pt x="51" y="0"/>
                      </a:moveTo>
                      <a:lnTo>
                        <a:pt x="51" y="67"/>
                      </a:lnTo>
                      <a:lnTo>
                        <a:pt x="39" y="67"/>
                      </a:lnTo>
                      <a:lnTo>
                        <a:pt x="34" y="58"/>
                      </a:ln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pattFill prst="lt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57" name="Freeform 208">
                  <a:extLst>
                    <a:ext uri="{FF2B5EF4-FFF2-40B4-BE49-F238E27FC236}">
                      <a16:creationId xmlns:a16="http://schemas.microsoft.com/office/drawing/2014/main" id="{EDC04D59-A379-4C04-804A-EB07557AC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" y="22"/>
                  <a:ext cx="74" cy="27"/>
                </a:xfrm>
                <a:custGeom>
                  <a:avLst/>
                  <a:gdLst>
                    <a:gd name="T0" fmla="*/ 63 w 63"/>
                    <a:gd name="T1" fmla="*/ 0 h 27"/>
                    <a:gd name="T2" fmla="*/ 63 w 63"/>
                    <a:gd name="T3" fmla="*/ 12 h 27"/>
                    <a:gd name="T4" fmla="*/ 44 w 63"/>
                    <a:gd name="T5" fmla="*/ 13 h 27"/>
                    <a:gd name="T6" fmla="*/ 25 w 63"/>
                    <a:gd name="T7" fmla="*/ 19 h 27"/>
                    <a:gd name="T8" fmla="*/ 0 w 63"/>
                    <a:gd name="T9" fmla="*/ 27 h 27"/>
                    <a:gd name="T10" fmla="*/ 0 w 63"/>
                    <a:gd name="T11" fmla="*/ 17 h 27"/>
                    <a:gd name="T12" fmla="*/ 3 w 63"/>
                    <a:gd name="T13" fmla="*/ 2 h 27"/>
                    <a:gd name="T14" fmla="*/ 31 w 63"/>
                    <a:gd name="T15" fmla="*/ 1 h 27"/>
                    <a:gd name="T16" fmla="*/ 63 w 63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3"/>
                    <a:gd name="T28" fmla="*/ 0 h 27"/>
                    <a:gd name="T29" fmla="*/ 63 w 63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3" h="27">
                      <a:moveTo>
                        <a:pt x="63" y="0"/>
                      </a:moveTo>
                      <a:lnTo>
                        <a:pt x="63" y="12"/>
                      </a:lnTo>
                      <a:lnTo>
                        <a:pt x="44" y="13"/>
                      </a:lnTo>
                      <a:lnTo>
                        <a:pt x="25" y="19"/>
                      </a:lnTo>
                      <a:lnTo>
                        <a:pt x="0" y="27"/>
                      </a:lnTo>
                      <a:lnTo>
                        <a:pt x="0" y="17"/>
                      </a:lnTo>
                      <a:lnTo>
                        <a:pt x="3" y="2"/>
                      </a:lnTo>
                      <a:lnTo>
                        <a:pt x="31" y="1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523" name="Group 224">
                <a:extLst>
                  <a:ext uri="{FF2B5EF4-FFF2-40B4-BE49-F238E27FC236}">
                    <a16:creationId xmlns:a16="http://schemas.microsoft.com/office/drawing/2014/main" id="{F6EF91DD-328B-4D72-AC04-8F393DDD3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" y="52"/>
                <a:ext cx="41" cy="61"/>
                <a:chOff x="130" y="52"/>
                <a:chExt cx="41" cy="61"/>
              </a:xfrm>
            </p:grpSpPr>
            <p:grpSp>
              <p:nvGrpSpPr>
                <p:cNvPr id="546" name="Group 218">
                  <a:extLst>
                    <a:ext uri="{FF2B5EF4-FFF2-40B4-BE49-F238E27FC236}">
                      <a16:creationId xmlns:a16="http://schemas.microsoft.com/office/drawing/2014/main" id="{CC60351E-AC99-4859-B5BF-33C66BCCE6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" y="70"/>
                  <a:ext cx="27" cy="43"/>
                  <a:chOff x="130" y="70"/>
                  <a:chExt cx="27" cy="43"/>
                </a:xfrm>
              </p:grpSpPr>
              <p:sp>
                <p:nvSpPr>
                  <p:cNvPr id="550" name="AutoShape 212">
                    <a:extLst>
                      <a:ext uri="{FF2B5EF4-FFF2-40B4-BE49-F238E27FC236}">
                        <a16:creationId xmlns:a16="http://schemas.microsoft.com/office/drawing/2014/main" id="{CB117D00-D7FB-4F07-B5F5-F3F4F31724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328277">
                    <a:off x="130" y="70"/>
                    <a:ext cx="27" cy="43"/>
                  </a:xfrm>
                  <a:prstGeom prst="diamond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551" name="Oval 213">
                    <a:extLst>
                      <a:ext uri="{FF2B5EF4-FFF2-40B4-BE49-F238E27FC236}">
                        <a16:creationId xmlns:a16="http://schemas.microsoft.com/office/drawing/2014/main" id="{53EA2E25-2E2B-494C-80FF-4559281A99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" y="88"/>
                    <a:ext cx="9" cy="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552" name="Line 214">
                    <a:extLst>
                      <a:ext uri="{FF2B5EF4-FFF2-40B4-BE49-F238E27FC236}">
                        <a16:creationId xmlns:a16="http://schemas.microsoft.com/office/drawing/2014/main" id="{4D3453DA-5591-47AF-9498-263AF58DE2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3" y="85"/>
                    <a:ext cx="2" cy="1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553" name="Line 215">
                    <a:extLst>
                      <a:ext uri="{FF2B5EF4-FFF2-40B4-BE49-F238E27FC236}">
                        <a16:creationId xmlns:a16="http://schemas.microsoft.com/office/drawing/2014/main" id="{7C62F64F-54C6-44D1-A3C5-1D4D6A5E76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" y="98"/>
                    <a:ext cx="19" cy="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554" name="Line 216">
                    <a:extLst>
                      <a:ext uri="{FF2B5EF4-FFF2-40B4-BE49-F238E27FC236}">
                        <a16:creationId xmlns:a16="http://schemas.microsoft.com/office/drawing/2014/main" id="{E9EE45C0-A84E-49AB-88D5-F3C5394E3D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6" y="78"/>
                    <a:ext cx="19" cy="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555" name="Line 217">
                    <a:extLst>
                      <a:ext uri="{FF2B5EF4-FFF2-40B4-BE49-F238E27FC236}">
                        <a16:creationId xmlns:a16="http://schemas.microsoft.com/office/drawing/2014/main" id="{391BDCC4-47F0-4BA2-8AF8-B937D80A0D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" y="78"/>
                    <a:ext cx="2" cy="1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  <p:sp>
              <p:nvSpPr>
                <p:cNvPr id="547" name="Line 219">
                  <a:extLst>
                    <a:ext uri="{FF2B5EF4-FFF2-40B4-BE49-F238E27FC236}">
                      <a16:creationId xmlns:a16="http://schemas.microsoft.com/office/drawing/2014/main" id="{A72FDA3A-CB06-41F0-83CA-134EC448B4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3" y="52"/>
                  <a:ext cx="0" cy="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48" name="Line 220">
                  <a:extLst>
                    <a:ext uri="{FF2B5EF4-FFF2-40B4-BE49-F238E27FC236}">
                      <a16:creationId xmlns:a16="http://schemas.microsoft.com/office/drawing/2014/main" id="{1FB09F52-2D1C-4873-9A2A-484FD32B4A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4" y="94"/>
                  <a:ext cx="17" cy="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49" name="Line 221">
                  <a:extLst>
                    <a:ext uri="{FF2B5EF4-FFF2-40B4-BE49-F238E27FC236}">
                      <a16:creationId xmlns:a16="http://schemas.microsoft.com/office/drawing/2014/main" id="{3C4B0CDF-06A7-4E4B-8E9A-AB1B1CA4A4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1" y="53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524" name="Group 227">
                <a:extLst>
                  <a:ext uri="{FF2B5EF4-FFF2-40B4-BE49-F238E27FC236}">
                    <a16:creationId xmlns:a16="http://schemas.microsoft.com/office/drawing/2014/main" id="{8848051C-A647-41B5-89A8-0E9E940CE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" y="19"/>
                <a:ext cx="41" cy="61"/>
                <a:chOff x="85" y="19"/>
                <a:chExt cx="41" cy="61"/>
              </a:xfrm>
            </p:grpSpPr>
            <p:grpSp>
              <p:nvGrpSpPr>
                <p:cNvPr id="536" name="Group 228">
                  <a:extLst>
                    <a:ext uri="{FF2B5EF4-FFF2-40B4-BE49-F238E27FC236}">
                      <a16:creationId xmlns:a16="http://schemas.microsoft.com/office/drawing/2014/main" id="{236C2527-6E72-4816-BB1E-57A427490D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" y="37"/>
                  <a:ext cx="27" cy="43"/>
                  <a:chOff x="85" y="37"/>
                  <a:chExt cx="27" cy="43"/>
                </a:xfrm>
              </p:grpSpPr>
              <p:sp>
                <p:nvSpPr>
                  <p:cNvPr id="540" name="AutoShape 229">
                    <a:extLst>
                      <a:ext uri="{FF2B5EF4-FFF2-40B4-BE49-F238E27FC236}">
                        <a16:creationId xmlns:a16="http://schemas.microsoft.com/office/drawing/2014/main" id="{CB509AEC-A7E4-4DA2-AA4C-DB9245105E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328277">
                    <a:off x="85" y="37"/>
                    <a:ext cx="27" cy="43"/>
                  </a:xfrm>
                  <a:prstGeom prst="diamond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541" name="Oval 230">
                    <a:extLst>
                      <a:ext uri="{FF2B5EF4-FFF2-40B4-BE49-F238E27FC236}">
                        <a16:creationId xmlns:a16="http://schemas.microsoft.com/office/drawing/2014/main" id="{C9D357A1-3438-455F-8061-DDA4001C08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" y="55"/>
                    <a:ext cx="9" cy="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542" name="Line 231">
                    <a:extLst>
                      <a:ext uri="{FF2B5EF4-FFF2-40B4-BE49-F238E27FC236}">
                        <a16:creationId xmlns:a16="http://schemas.microsoft.com/office/drawing/2014/main" id="{94CE4788-8A93-476F-8F90-0B7BC41B57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8" y="52"/>
                    <a:ext cx="2" cy="1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543" name="Line 232">
                    <a:extLst>
                      <a:ext uri="{FF2B5EF4-FFF2-40B4-BE49-F238E27FC236}">
                        <a16:creationId xmlns:a16="http://schemas.microsoft.com/office/drawing/2014/main" id="{4EC91082-CA2D-4F0D-9363-801ECD99D5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" y="65"/>
                    <a:ext cx="19" cy="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544" name="Line 233">
                    <a:extLst>
                      <a:ext uri="{FF2B5EF4-FFF2-40B4-BE49-F238E27FC236}">
                        <a16:creationId xmlns:a16="http://schemas.microsoft.com/office/drawing/2014/main" id="{93030293-9C1D-437B-806E-DF007916F6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" y="45"/>
                    <a:ext cx="19" cy="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545" name="Line 234">
                    <a:extLst>
                      <a:ext uri="{FF2B5EF4-FFF2-40B4-BE49-F238E27FC236}">
                        <a16:creationId xmlns:a16="http://schemas.microsoft.com/office/drawing/2014/main" id="{043EB667-2F97-4C24-AF46-DBEE7CD7E5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7" y="45"/>
                    <a:ext cx="2" cy="1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  <p:sp>
              <p:nvSpPr>
                <p:cNvPr id="537" name="Line 235">
                  <a:extLst>
                    <a:ext uri="{FF2B5EF4-FFF2-40B4-BE49-F238E27FC236}">
                      <a16:creationId xmlns:a16="http://schemas.microsoft.com/office/drawing/2014/main" id="{ADC4D260-9783-41B2-99F0-DC843795D1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" y="19"/>
                  <a:ext cx="0" cy="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38" name="Line 236">
                  <a:extLst>
                    <a:ext uri="{FF2B5EF4-FFF2-40B4-BE49-F238E27FC236}">
                      <a16:creationId xmlns:a16="http://schemas.microsoft.com/office/drawing/2014/main" id="{101CDAFA-CFFE-4F8B-8280-764E5447C8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9" y="61"/>
                  <a:ext cx="17" cy="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39" name="Line 237">
                  <a:extLst>
                    <a:ext uri="{FF2B5EF4-FFF2-40B4-BE49-F238E27FC236}">
                      <a16:creationId xmlns:a16="http://schemas.microsoft.com/office/drawing/2014/main" id="{173CE335-730A-43D9-B13E-0B10CEB0B3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6" y="2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sp>
            <p:nvSpPr>
              <p:cNvPr id="525" name="AutoShape 288">
                <a:extLst>
                  <a:ext uri="{FF2B5EF4-FFF2-40B4-BE49-F238E27FC236}">
                    <a16:creationId xmlns:a16="http://schemas.microsoft.com/office/drawing/2014/main" id="{629C810E-A214-483C-BECB-EF886BD78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" y="60"/>
                <a:ext cx="5" cy="13"/>
              </a:xfrm>
              <a:prstGeom prst="downArrow">
                <a:avLst>
                  <a:gd name="adj1" fmla="val 50000"/>
                  <a:gd name="adj2" fmla="val 65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26" name="AutoShape 289">
                <a:extLst>
                  <a:ext uri="{FF2B5EF4-FFF2-40B4-BE49-F238E27FC236}">
                    <a16:creationId xmlns:a16="http://schemas.microsoft.com/office/drawing/2014/main" id="{8B39D65C-05C3-4CC8-A5BD-6DEA9B553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97" y="21"/>
                <a:ext cx="5" cy="13"/>
              </a:xfrm>
              <a:prstGeom prst="downArrow">
                <a:avLst>
                  <a:gd name="adj1" fmla="val 50000"/>
                  <a:gd name="adj2" fmla="val 65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27" name="Text Box 291">
                <a:extLst>
                  <a:ext uri="{FF2B5EF4-FFF2-40B4-BE49-F238E27FC236}">
                    <a16:creationId xmlns:a16="http://schemas.microsoft.com/office/drawing/2014/main" id="{2ABA63E5-11B1-45E3-8CAE-E3F09B5CB0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" y="33"/>
                <a:ext cx="87" cy="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 dirty="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End face machining</a:t>
                </a:r>
              </a:p>
            </p:txBody>
          </p:sp>
          <p:sp>
            <p:nvSpPr>
              <p:cNvPr id="528" name="Text Box 292">
                <a:extLst>
                  <a:ext uri="{FF2B5EF4-FFF2-40B4-BE49-F238E27FC236}">
                    <a16:creationId xmlns:a16="http://schemas.microsoft.com/office/drawing/2014/main" id="{24DFB105-795E-4A59-8308-A10013BDA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" y="0"/>
                <a:ext cx="81" cy="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 dirty="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Outer diameter machining</a:t>
                </a:r>
              </a:p>
            </p:txBody>
          </p:sp>
          <p:sp>
            <p:nvSpPr>
              <p:cNvPr id="529" name="Text Box 296">
                <a:extLst>
                  <a:ext uri="{FF2B5EF4-FFF2-40B4-BE49-F238E27FC236}">
                    <a16:creationId xmlns:a16="http://schemas.microsoft.com/office/drawing/2014/main" id="{BAA97C7C-1A06-4273-B56A-9891A921E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" y="220"/>
                <a:ext cx="57" cy="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work</a:t>
                </a:r>
              </a:p>
            </p:txBody>
          </p:sp>
          <p:sp>
            <p:nvSpPr>
              <p:cNvPr id="530" name="Text Box 298">
                <a:extLst>
                  <a:ext uri="{FF2B5EF4-FFF2-40B4-BE49-F238E27FC236}">
                    <a16:creationId xmlns:a16="http://schemas.microsoft.com/office/drawing/2014/main" id="{A87C938F-4601-4C0D-AAD8-DDE0D933F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" y="8"/>
                <a:ext cx="75" cy="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 dirty="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zipper</a:t>
                </a:r>
              </a:p>
            </p:txBody>
          </p:sp>
          <p:sp>
            <p:nvSpPr>
              <p:cNvPr id="531" name="Text Box 301">
                <a:extLst>
                  <a:ext uri="{FF2B5EF4-FFF2-40B4-BE49-F238E27FC236}">
                    <a16:creationId xmlns:a16="http://schemas.microsoft.com/office/drawing/2014/main" id="{BFCD7BEC-6D83-4071-98AD-543C6A10A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" y="216"/>
                <a:ext cx="54" cy="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 dirty="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end (e.g. of street, hallway, etc.)</a:t>
                </a:r>
              </a:p>
            </p:txBody>
          </p:sp>
          <p:sp>
            <p:nvSpPr>
              <p:cNvPr id="532" name="AutoShape 1102">
                <a:extLst>
                  <a:ext uri="{FF2B5EF4-FFF2-40B4-BE49-F238E27FC236}">
                    <a16:creationId xmlns:a16="http://schemas.microsoft.com/office/drawing/2014/main" id="{3E1BF62A-0D04-417C-8CC5-33D3951C2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" y="57"/>
                <a:ext cx="13" cy="20"/>
              </a:xfrm>
              <a:prstGeom prst="downArrow">
                <a:avLst>
                  <a:gd name="adj1" fmla="val 50000"/>
                  <a:gd name="adj2" fmla="val 3846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grpSp>
            <p:nvGrpSpPr>
              <p:cNvPr id="533" name="Group 1125">
                <a:extLst>
                  <a:ext uri="{FF2B5EF4-FFF2-40B4-BE49-F238E27FC236}">
                    <a16:creationId xmlns:a16="http://schemas.microsoft.com/office/drawing/2014/main" id="{AE8BA2EB-841C-4E99-B617-B2FE3ECE04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9" y="118"/>
                <a:ext cx="61" cy="43"/>
                <a:chOff x="-9" y="118"/>
                <a:chExt cx="61" cy="43"/>
              </a:xfrm>
            </p:grpSpPr>
            <p:sp>
              <p:nvSpPr>
                <p:cNvPr id="534" name="AutoShape 1121">
                  <a:extLst>
                    <a:ext uri="{FF2B5EF4-FFF2-40B4-BE49-F238E27FC236}">
                      <a16:creationId xmlns:a16="http://schemas.microsoft.com/office/drawing/2014/main" id="{669200E9-FE73-49D6-8998-1ADBC0FAA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7" y="136"/>
                  <a:ext cx="25" cy="25"/>
                </a:xfrm>
                <a:prstGeom prst="curvedDownArrow">
                  <a:avLst>
                    <a:gd name="adj1" fmla="val 20000"/>
                    <a:gd name="adj2" fmla="val 40000"/>
                    <a:gd name="adj3" fmla="val 33333"/>
                  </a:avLst>
                </a:prstGeom>
                <a:solidFill>
                  <a:srgbClr val="00B0F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35" name="Text Box 1123">
                  <a:extLst>
                    <a:ext uri="{FF2B5EF4-FFF2-40B4-BE49-F238E27FC236}">
                      <a16:creationId xmlns:a16="http://schemas.microsoft.com/office/drawing/2014/main" id="{D9A25C19-6B3A-4A82-AB5C-FB19A57089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9" y="118"/>
                  <a:ext cx="57" cy="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36576" tIns="18288" rIns="36576" bIns="18288" anchor="ctr" upright="1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rtl="0">
                    <a:defRPr sz="1000"/>
                  </a:pPr>
                  <a:r>
                    <a:rPr lang="ja-JP" altLang="en-US" sz="1000" dirty="0">
                      <a:solidFill>
                        <a:srgbClr val="000000"/>
                      </a:solidFill>
                      <a:latin typeface="HG丸ｺﾞｼｯｸM-PRO"/>
                      <a:ea typeface="HG丸ｺﾞｼｯｸM-PRO"/>
                    </a:rPr>
                    <a:t>rotation (usu. around something)</a:t>
                  </a:r>
                </a:p>
              </p:txBody>
            </p:sp>
          </p:grpSp>
        </p:grpSp>
        <p:grpSp>
          <p:nvGrpSpPr>
            <p:cNvPr id="511" name="Group 273">
              <a:extLst>
                <a:ext uri="{FF2B5EF4-FFF2-40B4-BE49-F238E27FC236}">
                  <a16:creationId xmlns:a16="http://schemas.microsoft.com/office/drawing/2014/main" id="{DA34E9D5-A7CE-47CC-A1B0-7D75C042F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037" y="1360465"/>
              <a:ext cx="766702" cy="397440"/>
              <a:chOff x="950038" y="1394476"/>
              <a:chExt cx="80" cy="41"/>
            </a:xfrm>
          </p:grpSpPr>
          <p:sp>
            <p:nvSpPr>
              <p:cNvPr id="512" name="Freeform 268">
                <a:extLst>
                  <a:ext uri="{FF2B5EF4-FFF2-40B4-BE49-F238E27FC236}">
                    <a16:creationId xmlns:a16="http://schemas.microsoft.com/office/drawing/2014/main" id="{8812F63C-C1C5-41CD-AEB3-7C0C5FF1E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041" y="1394479"/>
                <a:ext cx="72" cy="30"/>
              </a:xfrm>
              <a:custGeom>
                <a:avLst/>
                <a:gdLst>
                  <a:gd name="T0" fmla="*/ 72 w 72"/>
                  <a:gd name="T1" fmla="*/ 30 h 30"/>
                  <a:gd name="T2" fmla="*/ 20 w 72"/>
                  <a:gd name="T3" fmla="*/ 30 h 30"/>
                  <a:gd name="T4" fmla="*/ 0 w 72"/>
                  <a:gd name="T5" fmla="*/ 13 h 30"/>
                  <a:gd name="T6" fmla="*/ 3 w 72"/>
                  <a:gd name="T7" fmla="*/ 0 h 30"/>
                  <a:gd name="T8" fmla="*/ 71 w 72"/>
                  <a:gd name="T9" fmla="*/ 0 h 30"/>
                  <a:gd name="T10" fmla="*/ 72 w 72"/>
                  <a:gd name="T11" fmla="*/ 30 h 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"/>
                  <a:gd name="T19" fmla="*/ 0 h 30"/>
                  <a:gd name="T20" fmla="*/ 72 w 72"/>
                  <a:gd name="T21" fmla="*/ 30 h 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" h="30">
                    <a:moveTo>
                      <a:pt x="72" y="30"/>
                    </a:moveTo>
                    <a:lnTo>
                      <a:pt x="20" y="30"/>
                    </a:lnTo>
                    <a:lnTo>
                      <a:pt x="0" y="13"/>
                    </a:lnTo>
                    <a:lnTo>
                      <a:pt x="3" y="0"/>
                    </a:lnTo>
                    <a:lnTo>
                      <a:pt x="71" y="0"/>
                    </a:lnTo>
                    <a:lnTo>
                      <a:pt x="72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grpSp>
            <p:nvGrpSpPr>
              <p:cNvPr id="513" name="Group 264">
                <a:extLst>
                  <a:ext uri="{FF2B5EF4-FFF2-40B4-BE49-F238E27FC236}">
                    <a16:creationId xmlns:a16="http://schemas.microsoft.com/office/drawing/2014/main" id="{503206E4-9098-4282-86F9-1E83BB4C74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0038" y="1394484"/>
                <a:ext cx="26" cy="33"/>
                <a:chOff x="950038" y="1394484"/>
                <a:chExt cx="26" cy="33"/>
              </a:xfrm>
            </p:grpSpPr>
            <p:sp>
              <p:nvSpPr>
                <p:cNvPr id="518" name="AutoShape 262">
                  <a:extLst>
                    <a:ext uri="{FF2B5EF4-FFF2-40B4-BE49-F238E27FC236}">
                      <a16:creationId xmlns:a16="http://schemas.microsoft.com/office/drawing/2014/main" id="{F983C7E3-6BCD-40B8-8FC6-4F3D0278F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470183">
                  <a:off x="950038" y="1394484"/>
                  <a:ext cx="26" cy="33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19" name="Oval 263">
                  <a:extLst>
                    <a:ext uri="{FF2B5EF4-FFF2-40B4-BE49-F238E27FC236}">
                      <a16:creationId xmlns:a16="http://schemas.microsoft.com/office/drawing/2014/main" id="{754E8EC6-1180-4B92-870F-7B3513142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047" y="1394497"/>
                  <a:ext cx="8" cy="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sp>
            <p:nvSpPr>
              <p:cNvPr id="514" name="Freeform 269">
                <a:extLst>
                  <a:ext uri="{FF2B5EF4-FFF2-40B4-BE49-F238E27FC236}">
                    <a16:creationId xmlns:a16="http://schemas.microsoft.com/office/drawing/2014/main" id="{74C1F7C1-60BD-4CED-AFF9-A230C378D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064" y="1394479"/>
                <a:ext cx="9" cy="30"/>
              </a:xfrm>
              <a:custGeom>
                <a:avLst/>
                <a:gdLst>
                  <a:gd name="T0" fmla="*/ 0 w 9"/>
                  <a:gd name="T1" fmla="*/ 0 h 30"/>
                  <a:gd name="T2" fmla="*/ 7 w 9"/>
                  <a:gd name="T3" fmla="*/ 9 h 30"/>
                  <a:gd name="T4" fmla="*/ 9 w 9"/>
                  <a:gd name="T5" fmla="*/ 19 h 30"/>
                  <a:gd name="T6" fmla="*/ 9 w 9"/>
                  <a:gd name="T7" fmla="*/ 3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30"/>
                  <a:gd name="T14" fmla="*/ 9 w 9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30">
                    <a:moveTo>
                      <a:pt x="0" y="0"/>
                    </a:moveTo>
                    <a:cubicBezTo>
                      <a:pt x="3" y="3"/>
                      <a:pt x="6" y="6"/>
                      <a:pt x="7" y="9"/>
                    </a:cubicBezTo>
                    <a:cubicBezTo>
                      <a:pt x="8" y="12"/>
                      <a:pt x="9" y="16"/>
                      <a:pt x="9" y="19"/>
                    </a:cubicBezTo>
                    <a:cubicBezTo>
                      <a:pt x="9" y="22"/>
                      <a:pt x="9" y="26"/>
                      <a:pt x="9" y="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15" name="Line 270">
                <a:extLst>
                  <a:ext uri="{FF2B5EF4-FFF2-40B4-BE49-F238E27FC236}">
                    <a16:creationId xmlns:a16="http://schemas.microsoft.com/office/drawing/2014/main" id="{92863DBA-248F-4367-BD67-680159898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0071" y="1394489"/>
                <a:ext cx="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16" name="Line 271">
                <a:extLst>
                  <a:ext uri="{FF2B5EF4-FFF2-40B4-BE49-F238E27FC236}">
                    <a16:creationId xmlns:a16="http://schemas.microsoft.com/office/drawing/2014/main" id="{A0A97249-AA89-4C97-BC3F-4DAE83E64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0073" y="1394499"/>
                <a:ext cx="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17" name="Rectangle 272">
                <a:extLst>
                  <a:ext uri="{FF2B5EF4-FFF2-40B4-BE49-F238E27FC236}">
                    <a16:creationId xmlns:a16="http://schemas.microsoft.com/office/drawing/2014/main" id="{FBD0F676-6BA5-44DB-8E95-8B36187A4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110" y="1394476"/>
                <a:ext cx="8" cy="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690" name="グループ化 689">
            <a:extLst>
              <a:ext uri="{FF2B5EF4-FFF2-40B4-BE49-F238E27FC236}">
                <a16:creationId xmlns:a16="http://schemas.microsoft.com/office/drawing/2014/main" id="{7A8E752F-31D5-4E0F-934B-2D89131B30D7}"/>
              </a:ext>
            </a:extLst>
          </p:cNvPr>
          <p:cNvGrpSpPr/>
          <p:nvPr/>
        </p:nvGrpSpPr>
        <p:grpSpPr>
          <a:xfrm>
            <a:off x="2560922" y="1311291"/>
            <a:ext cx="1478806" cy="2017488"/>
            <a:chOff x="2672584" y="1412776"/>
            <a:chExt cx="1971741" cy="2017488"/>
          </a:xfrm>
        </p:grpSpPr>
        <p:grpSp>
          <p:nvGrpSpPr>
            <p:cNvPr id="508" name="グループ化 507">
              <a:extLst>
                <a:ext uri="{FF2B5EF4-FFF2-40B4-BE49-F238E27FC236}">
                  <a16:creationId xmlns:a16="http://schemas.microsoft.com/office/drawing/2014/main" id="{1E132E6A-202E-40DC-A138-AE5D70DDA01E}"/>
                </a:ext>
              </a:extLst>
            </p:cNvPr>
            <p:cNvGrpSpPr/>
            <p:nvPr/>
          </p:nvGrpSpPr>
          <p:grpSpPr>
            <a:xfrm>
              <a:off x="2672584" y="1412776"/>
              <a:ext cx="1971741" cy="2017488"/>
              <a:chOff x="3635896" y="1852631"/>
              <a:chExt cx="1874638" cy="2310247"/>
            </a:xfrm>
          </p:grpSpPr>
          <p:grpSp>
            <p:nvGrpSpPr>
              <p:cNvPr id="451" name="Group 243">
                <a:extLst>
                  <a:ext uri="{FF2B5EF4-FFF2-40B4-BE49-F238E27FC236}">
                    <a16:creationId xmlns:a16="http://schemas.microsoft.com/office/drawing/2014/main" id="{041AF369-F0BA-4CBD-9AAB-40E24BF2B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5040" y="1918982"/>
                <a:ext cx="595555" cy="708739"/>
                <a:chOff x="189144" y="13087"/>
                <a:chExt cx="63" cy="75"/>
              </a:xfrm>
            </p:grpSpPr>
            <p:sp>
              <p:nvSpPr>
                <p:cNvPr id="504" name="Freeform 244" descr="右上がり対角線">
                  <a:extLst>
                    <a:ext uri="{FF2B5EF4-FFF2-40B4-BE49-F238E27FC236}">
                      <a16:creationId xmlns:a16="http://schemas.microsoft.com/office/drawing/2014/main" id="{55610379-AEDC-428B-BECA-7E438653CC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151" y="13095"/>
                  <a:ext cx="51" cy="67"/>
                </a:xfrm>
                <a:custGeom>
                  <a:avLst/>
                  <a:gdLst>
                    <a:gd name="T0" fmla="*/ 51 w 51"/>
                    <a:gd name="T1" fmla="*/ 0 h 67"/>
                    <a:gd name="T2" fmla="*/ 51 w 51"/>
                    <a:gd name="T3" fmla="*/ 67 h 67"/>
                    <a:gd name="T4" fmla="*/ 39 w 51"/>
                    <a:gd name="T5" fmla="*/ 67 h 67"/>
                    <a:gd name="T6" fmla="*/ 34 w 51"/>
                    <a:gd name="T7" fmla="*/ 58 h 67"/>
                    <a:gd name="T8" fmla="*/ 0 w 51"/>
                    <a:gd name="T9" fmla="*/ 58 h 67"/>
                    <a:gd name="T10" fmla="*/ 0 w 51"/>
                    <a:gd name="T11" fmla="*/ 0 h 67"/>
                    <a:gd name="T12" fmla="*/ 51 w 51"/>
                    <a:gd name="T13" fmla="*/ 0 h 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1"/>
                    <a:gd name="T22" fmla="*/ 0 h 67"/>
                    <a:gd name="T23" fmla="*/ 51 w 51"/>
                    <a:gd name="T24" fmla="*/ 67 h 6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1" h="67">
                      <a:moveTo>
                        <a:pt x="51" y="0"/>
                      </a:moveTo>
                      <a:lnTo>
                        <a:pt x="51" y="67"/>
                      </a:lnTo>
                      <a:lnTo>
                        <a:pt x="39" y="67"/>
                      </a:lnTo>
                      <a:lnTo>
                        <a:pt x="34" y="58"/>
                      </a:ln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pattFill prst="lt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05" name="Freeform 245">
                  <a:extLst>
                    <a:ext uri="{FF2B5EF4-FFF2-40B4-BE49-F238E27FC236}">
                      <a16:creationId xmlns:a16="http://schemas.microsoft.com/office/drawing/2014/main" id="{2565AA4E-C021-44DF-B3D3-FF12A06FD8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144" y="13087"/>
                  <a:ext cx="63" cy="27"/>
                </a:xfrm>
                <a:custGeom>
                  <a:avLst/>
                  <a:gdLst>
                    <a:gd name="T0" fmla="*/ 63 w 63"/>
                    <a:gd name="T1" fmla="*/ 0 h 27"/>
                    <a:gd name="T2" fmla="*/ 63 w 63"/>
                    <a:gd name="T3" fmla="*/ 12 h 27"/>
                    <a:gd name="T4" fmla="*/ 44 w 63"/>
                    <a:gd name="T5" fmla="*/ 13 h 27"/>
                    <a:gd name="T6" fmla="*/ 25 w 63"/>
                    <a:gd name="T7" fmla="*/ 19 h 27"/>
                    <a:gd name="T8" fmla="*/ 0 w 63"/>
                    <a:gd name="T9" fmla="*/ 27 h 27"/>
                    <a:gd name="T10" fmla="*/ 0 w 63"/>
                    <a:gd name="T11" fmla="*/ 17 h 27"/>
                    <a:gd name="T12" fmla="*/ 3 w 63"/>
                    <a:gd name="T13" fmla="*/ 2 h 27"/>
                    <a:gd name="T14" fmla="*/ 31 w 63"/>
                    <a:gd name="T15" fmla="*/ 1 h 27"/>
                    <a:gd name="T16" fmla="*/ 63 w 63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3"/>
                    <a:gd name="T28" fmla="*/ 0 h 27"/>
                    <a:gd name="T29" fmla="*/ 63 w 63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3" h="27">
                      <a:moveTo>
                        <a:pt x="63" y="0"/>
                      </a:moveTo>
                      <a:lnTo>
                        <a:pt x="63" y="12"/>
                      </a:lnTo>
                      <a:lnTo>
                        <a:pt x="44" y="13"/>
                      </a:lnTo>
                      <a:lnTo>
                        <a:pt x="25" y="19"/>
                      </a:lnTo>
                      <a:lnTo>
                        <a:pt x="0" y="27"/>
                      </a:lnTo>
                      <a:lnTo>
                        <a:pt x="0" y="17"/>
                      </a:lnTo>
                      <a:lnTo>
                        <a:pt x="3" y="2"/>
                      </a:lnTo>
                      <a:lnTo>
                        <a:pt x="31" y="1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452" name="Group 247">
                <a:extLst>
                  <a:ext uri="{FF2B5EF4-FFF2-40B4-BE49-F238E27FC236}">
                    <a16:creationId xmlns:a16="http://schemas.microsoft.com/office/drawing/2014/main" id="{1EE09495-2C52-4F70-A980-F8CC8AB78C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1311" y="2713284"/>
                <a:ext cx="311676" cy="481231"/>
                <a:chOff x="170255" y="807388"/>
                <a:chExt cx="33" cy="61"/>
              </a:xfrm>
            </p:grpSpPr>
            <p:sp>
              <p:nvSpPr>
                <p:cNvPr id="501" name="Rectangle 248" descr="右上がり対角線">
                  <a:extLst>
                    <a:ext uri="{FF2B5EF4-FFF2-40B4-BE49-F238E27FC236}">
                      <a16:creationId xmlns:a16="http://schemas.microsoft.com/office/drawing/2014/main" id="{6A76E283-C78B-45A6-AFEF-FD613791F0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260" y="807390"/>
                  <a:ext cx="21" cy="54"/>
                </a:xfrm>
                <a:prstGeom prst="rect">
                  <a:avLst/>
                </a:prstGeom>
                <a:pattFill prst="lt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02" name="Rectangle 249">
                  <a:extLst>
                    <a:ext uri="{FF2B5EF4-FFF2-40B4-BE49-F238E27FC236}">
                      <a16:creationId xmlns:a16="http://schemas.microsoft.com/office/drawing/2014/main" id="{198B4BFD-94A4-4F73-B6B1-997340586F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255" y="807441"/>
                  <a:ext cx="33" cy="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03" name="Rectangle 250">
                  <a:extLst>
                    <a:ext uri="{FF2B5EF4-FFF2-40B4-BE49-F238E27FC236}">
                      <a16:creationId xmlns:a16="http://schemas.microsoft.com/office/drawing/2014/main" id="{80EB9FDF-48CD-45C8-ACAA-44A71C512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256" y="807388"/>
                  <a:ext cx="14" cy="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453" name="Group 251">
                <a:extLst>
                  <a:ext uri="{FF2B5EF4-FFF2-40B4-BE49-F238E27FC236}">
                    <a16:creationId xmlns:a16="http://schemas.microsoft.com/office/drawing/2014/main" id="{C74F3C82-A369-4ACB-8AEE-7CBF8BABEE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9422" y="2552544"/>
                <a:ext cx="393955" cy="576189"/>
                <a:chOff x="1203526" y="646649"/>
                <a:chExt cx="41" cy="61"/>
              </a:xfrm>
            </p:grpSpPr>
            <p:grpSp>
              <p:nvGrpSpPr>
                <p:cNvPr id="491" name="Group 252">
                  <a:extLst>
                    <a:ext uri="{FF2B5EF4-FFF2-40B4-BE49-F238E27FC236}">
                      <a16:creationId xmlns:a16="http://schemas.microsoft.com/office/drawing/2014/main" id="{6E094804-847D-422E-885C-5C7EBADE32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03526" y="646667"/>
                  <a:ext cx="27" cy="43"/>
                  <a:chOff x="1203526" y="646667"/>
                  <a:chExt cx="27" cy="43"/>
                </a:xfrm>
              </p:grpSpPr>
              <p:sp>
                <p:nvSpPr>
                  <p:cNvPr id="495" name="AutoShape 253">
                    <a:extLst>
                      <a:ext uri="{FF2B5EF4-FFF2-40B4-BE49-F238E27FC236}">
                        <a16:creationId xmlns:a16="http://schemas.microsoft.com/office/drawing/2014/main" id="{381820C7-EF83-4FB7-9A6E-00E3E38E6F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328277">
                    <a:off x="1203526" y="646667"/>
                    <a:ext cx="27" cy="43"/>
                  </a:xfrm>
                  <a:prstGeom prst="diamond">
                    <a:avLst/>
                  </a:prstGeom>
                  <a:solidFill>
                    <a:srgbClr val="CC99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496" name="Oval 254">
                    <a:extLst>
                      <a:ext uri="{FF2B5EF4-FFF2-40B4-BE49-F238E27FC236}">
                        <a16:creationId xmlns:a16="http://schemas.microsoft.com/office/drawing/2014/main" id="{7EAD8C6C-9796-46CB-9C22-DE33A291AD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3535" y="646685"/>
                    <a:ext cx="9" cy="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497" name="Line 255">
                    <a:extLst>
                      <a:ext uri="{FF2B5EF4-FFF2-40B4-BE49-F238E27FC236}">
                        <a16:creationId xmlns:a16="http://schemas.microsoft.com/office/drawing/2014/main" id="{7FB6CC2A-51AA-481E-B076-CAEF6810EA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03529" y="646682"/>
                    <a:ext cx="2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498" name="Line 256">
                    <a:extLst>
                      <a:ext uri="{FF2B5EF4-FFF2-40B4-BE49-F238E27FC236}">
                        <a16:creationId xmlns:a16="http://schemas.microsoft.com/office/drawing/2014/main" id="{11881362-0A01-44C4-BD2A-5F34203628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03529" y="646695"/>
                    <a:ext cx="19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499" name="Line 257">
                    <a:extLst>
                      <a:ext uri="{FF2B5EF4-FFF2-40B4-BE49-F238E27FC236}">
                        <a16:creationId xmlns:a16="http://schemas.microsoft.com/office/drawing/2014/main" id="{F6D556A2-8E9B-4EA1-A0A0-710B0B9BE0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03532" y="646675"/>
                    <a:ext cx="19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500" name="Line 258">
                    <a:extLst>
                      <a:ext uri="{FF2B5EF4-FFF2-40B4-BE49-F238E27FC236}">
                        <a16:creationId xmlns:a16="http://schemas.microsoft.com/office/drawing/2014/main" id="{876B870E-B8EC-46CF-BD0C-BE58BFD3A2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03548" y="646675"/>
                    <a:ext cx="2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  <p:sp>
              <p:nvSpPr>
                <p:cNvPr id="492" name="Line 259">
                  <a:extLst>
                    <a:ext uri="{FF2B5EF4-FFF2-40B4-BE49-F238E27FC236}">
                      <a16:creationId xmlns:a16="http://schemas.microsoft.com/office/drawing/2014/main" id="{C0E98902-0527-4014-B2F0-AF33C0CFB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03529" y="646649"/>
                  <a:ext cx="0" cy="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93" name="Line 260">
                  <a:extLst>
                    <a:ext uri="{FF2B5EF4-FFF2-40B4-BE49-F238E27FC236}">
                      <a16:creationId xmlns:a16="http://schemas.microsoft.com/office/drawing/2014/main" id="{2A314AF0-047F-4A6E-AD1E-36F04053F6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03550" y="646691"/>
                  <a:ext cx="17" cy="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94" name="Line 261">
                  <a:extLst>
                    <a:ext uri="{FF2B5EF4-FFF2-40B4-BE49-F238E27FC236}">
                      <a16:creationId xmlns:a16="http://schemas.microsoft.com/office/drawing/2014/main" id="{C483DA94-E8BA-4FCA-A08E-C9B9D7E3A2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03567" y="64665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454" name="Group 283">
                <a:extLst>
                  <a:ext uri="{FF2B5EF4-FFF2-40B4-BE49-F238E27FC236}">
                    <a16:creationId xmlns:a16="http://schemas.microsoft.com/office/drawing/2014/main" id="{156E3FEB-B065-4A23-97B1-E49ED56A84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05598" y="2079722"/>
                <a:ext cx="296046" cy="746327"/>
                <a:chOff x="869702" y="173827"/>
                <a:chExt cx="32" cy="79"/>
              </a:xfrm>
            </p:grpSpPr>
            <p:sp>
              <p:nvSpPr>
                <p:cNvPr id="488" name="Freeform 280">
                  <a:extLst>
                    <a:ext uri="{FF2B5EF4-FFF2-40B4-BE49-F238E27FC236}">
                      <a16:creationId xmlns:a16="http://schemas.microsoft.com/office/drawing/2014/main" id="{D4A88769-AB2B-4CF7-A7BE-53445FF773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9702" y="173830"/>
                  <a:ext cx="29" cy="59"/>
                </a:xfrm>
                <a:custGeom>
                  <a:avLst/>
                  <a:gdLst>
                    <a:gd name="T0" fmla="*/ 5 w 29"/>
                    <a:gd name="T1" fmla="*/ 1 h 59"/>
                    <a:gd name="T2" fmla="*/ 5 w 29"/>
                    <a:gd name="T3" fmla="*/ 31 h 59"/>
                    <a:gd name="T4" fmla="*/ 0 w 29"/>
                    <a:gd name="T5" fmla="*/ 37 h 59"/>
                    <a:gd name="T6" fmla="*/ 0 w 29"/>
                    <a:gd name="T7" fmla="*/ 58 h 59"/>
                    <a:gd name="T8" fmla="*/ 8 w 29"/>
                    <a:gd name="T9" fmla="*/ 59 h 59"/>
                    <a:gd name="T10" fmla="*/ 29 w 29"/>
                    <a:gd name="T11" fmla="*/ 49 h 59"/>
                    <a:gd name="T12" fmla="*/ 29 w 29"/>
                    <a:gd name="T13" fmla="*/ 0 h 59"/>
                    <a:gd name="T14" fmla="*/ 5 w 29"/>
                    <a:gd name="T15" fmla="*/ 1 h 5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9"/>
                    <a:gd name="T25" fmla="*/ 0 h 59"/>
                    <a:gd name="T26" fmla="*/ 29 w 29"/>
                    <a:gd name="T27" fmla="*/ 59 h 5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9" h="59">
                      <a:moveTo>
                        <a:pt x="5" y="1"/>
                      </a:moveTo>
                      <a:lnTo>
                        <a:pt x="5" y="31"/>
                      </a:lnTo>
                      <a:lnTo>
                        <a:pt x="0" y="37"/>
                      </a:lnTo>
                      <a:lnTo>
                        <a:pt x="0" y="58"/>
                      </a:lnTo>
                      <a:lnTo>
                        <a:pt x="8" y="59"/>
                      </a:lnTo>
                      <a:lnTo>
                        <a:pt x="29" y="49"/>
                      </a:lnTo>
                      <a:lnTo>
                        <a:pt x="29" y="0"/>
                      </a:ln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89" name="Rectangle 274">
                  <a:extLst>
                    <a:ext uri="{FF2B5EF4-FFF2-40B4-BE49-F238E27FC236}">
                      <a16:creationId xmlns:a16="http://schemas.microsoft.com/office/drawing/2014/main" id="{10EBDF20-F6BE-4A09-823F-FF5A4E792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9702" y="173879"/>
                  <a:ext cx="8" cy="27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90" name="Rectangle 282">
                  <a:extLst>
                    <a:ext uri="{FF2B5EF4-FFF2-40B4-BE49-F238E27FC236}">
                      <a16:creationId xmlns:a16="http://schemas.microsoft.com/office/drawing/2014/main" id="{D776B857-EA25-4AEA-9DC8-7C59E93A7B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9704" y="173827"/>
                  <a:ext cx="30" cy="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sp>
            <p:nvSpPr>
              <p:cNvPr id="455" name="AutoShape 284">
                <a:extLst>
                  <a:ext uri="{FF2B5EF4-FFF2-40B4-BE49-F238E27FC236}">
                    <a16:creationId xmlns:a16="http://schemas.microsoft.com/office/drawing/2014/main" id="{0FC49C7F-5976-4E08-8E8F-776B0B0E3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047" y="2249859"/>
                <a:ext cx="47223" cy="123150"/>
              </a:xfrm>
              <a:prstGeom prst="downArrow">
                <a:avLst>
                  <a:gd name="adj1" fmla="val 50000"/>
                  <a:gd name="adj2" fmla="val 65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0E6B0316-817D-4775-B987-F84C97339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4425" y="2590133"/>
                <a:ext cx="53945" cy="123150"/>
              </a:xfrm>
              <a:prstGeom prst="downArrow">
                <a:avLst>
                  <a:gd name="adj1" fmla="val 50000"/>
                  <a:gd name="adj2" fmla="val 65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57" name="Text Box 293">
                <a:extLst>
                  <a:ext uri="{FF2B5EF4-FFF2-40B4-BE49-F238E27FC236}">
                    <a16:creationId xmlns:a16="http://schemas.microsoft.com/office/drawing/2014/main" id="{3723B3E8-C9AF-41F8-8C4B-2CC4451B2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0533" y="2353228"/>
                <a:ext cx="690001" cy="246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 dirty="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End face machining</a:t>
                </a:r>
              </a:p>
            </p:txBody>
          </p:sp>
          <p:sp>
            <p:nvSpPr>
              <p:cNvPr id="458" name="Text Box 295">
                <a:extLst>
                  <a:ext uri="{FF2B5EF4-FFF2-40B4-BE49-F238E27FC236}">
                    <a16:creationId xmlns:a16="http://schemas.microsoft.com/office/drawing/2014/main" id="{C2E49B6C-302B-4E60-B711-275B5473A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264" y="1956571"/>
                <a:ext cx="604999" cy="246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Groove machining</a:t>
                </a:r>
              </a:p>
            </p:txBody>
          </p:sp>
          <p:sp>
            <p:nvSpPr>
              <p:cNvPr id="459" name="Text Box 297">
                <a:extLst>
                  <a:ext uri="{FF2B5EF4-FFF2-40B4-BE49-F238E27FC236}">
                    <a16:creationId xmlns:a16="http://schemas.microsoft.com/office/drawing/2014/main" id="{FA81066F-41C8-4F4B-A6C0-AF34474C66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3813" y="3955154"/>
                <a:ext cx="532163" cy="207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work</a:t>
                </a:r>
              </a:p>
            </p:txBody>
          </p:sp>
          <p:sp>
            <p:nvSpPr>
              <p:cNvPr id="460" name="Text Box 299">
                <a:extLst>
                  <a:ext uri="{FF2B5EF4-FFF2-40B4-BE49-F238E27FC236}">
                    <a16:creationId xmlns:a16="http://schemas.microsoft.com/office/drawing/2014/main" id="{CA5E7A5F-47B7-418C-A6AF-E95ABB987E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4997" y="1852631"/>
                <a:ext cx="708892" cy="207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 dirty="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zipper</a:t>
                </a:r>
              </a:p>
            </p:txBody>
          </p:sp>
          <p:sp>
            <p:nvSpPr>
              <p:cNvPr id="461" name="Text Box 300">
                <a:extLst>
                  <a:ext uri="{FF2B5EF4-FFF2-40B4-BE49-F238E27FC236}">
                    <a16:creationId xmlns:a16="http://schemas.microsoft.com/office/drawing/2014/main" id="{C0650307-2169-4B34-A0DE-7835E06EB7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2815" y="3100541"/>
                <a:ext cx="503829" cy="198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end (e.g. of street, hallway, etc.)</a:t>
                </a:r>
              </a:p>
            </p:txBody>
          </p:sp>
          <p:sp>
            <p:nvSpPr>
              <p:cNvPr id="462" name="AutoShape 1103">
                <a:extLst>
                  <a:ext uri="{FF2B5EF4-FFF2-40B4-BE49-F238E27FC236}">
                    <a16:creationId xmlns:a16="http://schemas.microsoft.com/office/drawing/2014/main" id="{EF53C5F2-2BC3-41CC-BE40-E7B487D5F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644" y="2296845"/>
                <a:ext cx="129504" cy="188930"/>
              </a:xfrm>
              <a:prstGeom prst="downArrow">
                <a:avLst>
                  <a:gd name="adj1" fmla="val 50000"/>
                  <a:gd name="adj2" fmla="val 3846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3" name="AutoShape 1122">
                <a:extLst>
                  <a:ext uri="{FF2B5EF4-FFF2-40B4-BE49-F238E27FC236}">
                    <a16:creationId xmlns:a16="http://schemas.microsoft.com/office/drawing/2014/main" id="{D10FD1B7-5E8B-4B6E-A7CD-F081D6A6D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876526" y="3342167"/>
                <a:ext cx="236118" cy="232824"/>
              </a:xfrm>
              <a:prstGeom prst="curvedDownArrow">
                <a:avLst>
                  <a:gd name="adj1" fmla="val 20000"/>
                  <a:gd name="adj2" fmla="val 40000"/>
                  <a:gd name="adj3" fmla="val 33333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4" name="Text Box 1124">
                <a:extLst>
                  <a:ext uri="{FF2B5EF4-FFF2-40B4-BE49-F238E27FC236}">
                    <a16:creationId xmlns:a16="http://schemas.microsoft.com/office/drawing/2014/main" id="{9529F7C3-0868-4949-9BBE-2413ED0035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896" y="3562500"/>
                <a:ext cx="538886" cy="2087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rotation (usu. around something)</a:t>
                </a:r>
              </a:p>
            </p:txBody>
          </p:sp>
          <p:sp>
            <p:nvSpPr>
              <p:cNvPr id="465" name="正方形/長方形 464">
                <a:extLst>
                  <a:ext uri="{FF2B5EF4-FFF2-40B4-BE49-F238E27FC236}">
                    <a16:creationId xmlns:a16="http://schemas.microsoft.com/office/drawing/2014/main" id="{3DE6E67C-726C-4AF9-835C-B1279FDF3C3F}"/>
                  </a:ext>
                </a:extLst>
              </p:cNvPr>
              <p:cNvSpPr/>
              <p:nvPr/>
            </p:nvSpPr>
            <p:spPr>
              <a:xfrm>
                <a:off x="4217172" y="3133630"/>
                <a:ext cx="408214" cy="559749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/>
              </a:p>
            </p:txBody>
          </p:sp>
          <p:sp>
            <p:nvSpPr>
              <p:cNvPr id="466" name="正方形/長方形 465">
                <a:extLst>
                  <a:ext uri="{FF2B5EF4-FFF2-40B4-BE49-F238E27FC236}">
                    <a16:creationId xmlns:a16="http://schemas.microsoft.com/office/drawing/2014/main" id="{F34707FE-AD4A-4A69-BA13-137E8A2522B2}"/>
                  </a:ext>
                </a:extLst>
              </p:cNvPr>
              <p:cNvSpPr/>
              <p:nvPr/>
            </p:nvSpPr>
            <p:spPr>
              <a:xfrm>
                <a:off x="4408909" y="3146000"/>
                <a:ext cx="148442" cy="5350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/>
              </a:p>
            </p:txBody>
          </p:sp>
          <p:sp>
            <p:nvSpPr>
              <p:cNvPr id="467" name="正方形/長方形 466">
                <a:extLst>
                  <a:ext uri="{FF2B5EF4-FFF2-40B4-BE49-F238E27FC236}">
                    <a16:creationId xmlns:a16="http://schemas.microsoft.com/office/drawing/2014/main" id="{1ADB6B74-E5D8-4FA1-AE54-402AC78C26DA}"/>
                  </a:ext>
                </a:extLst>
              </p:cNvPr>
              <p:cNvSpPr/>
              <p:nvPr/>
            </p:nvSpPr>
            <p:spPr>
              <a:xfrm>
                <a:off x="4229543" y="3127444"/>
                <a:ext cx="45719" cy="5597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/>
              </a:p>
            </p:txBody>
          </p:sp>
          <p:sp>
            <p:nvSpPr>
              <p:cNvPr id="468" name="正方形/長方形 467">
                <a:extLst>
                  <a:ext uri="{FF2B5EF4-FFF2-40B4-BE49-F238E27FC236}">
                    <a16:creationId xmlns:a16="http://schemas.microsoft.com/office/drawing/2014/main" id="{4747FE5C-0278-4F01-8D7D-66A9383C9D79}"/>
                  </a:ext>
                </a:extLst>
              </p:cNvPr>
              <p:cNvSpPr/>
              <p:nvPr/>
            </p:nvSpPr>
            <p:spPr>
              <a:xfrm>
                <a:off x="4594461" y="3121259"/>
                <a:ext cx="45719" cy="5597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/>
              </a:p>
            </p:txBody>
          </p:sp>
          <p:sp>
            <p:nvSpPr>
              <p:cNvPr id="469" name="Freeform 163">
                <a:extLst>
                  <a:ext uri="{FF2B5EF4-FFF2-40B4-BE49-F238E27FC236}">
                    <a16:creationId xmlns:a16="http://schemas.microsoft.com/office/drawing/2014/main" id="{5F14D0F2-F303-4C1C-9CF7-D0B5C15E931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73876" y="3612971"/>
                <a:ext cx="514515" cy="539146"/>
              </a:xfrm>
              <a:custGeom>
                <a:avLst/>
                <a:gdLst>
                  <a:gd name="T0" fmla="*/ 61 w 58"/>
                  <a:gd name="T1" fmla="*/ 64 h 64"/>
                  <a:gd name="T2" fmla="*/ 31 w 58"/>
                  <a:gd name="T3" fmla="*/ 64 h 64"/>
                  <a:gd name="T4" fmla="*/ 31 w 58"/>
                  <a:gd name="T5" fmla="*/ 41 h 64"/>
                  <a:gd name="T6" fmla="*/ 27 w 58"/>
                  <a:gd name="T7" fmla="*/ 36 h 64"/>
                  <a:gd name="T8" fmla="*/ 27 w 58"/>
                  <a:gd name="T9" fmla="*/ 18 h 64"/>
                  <a:gd name="T10" fmla="*/ 15 w 58"/>
                  <a:gd name="T11" fmla="*/ 18 h 64"/>
                  <a:gd name="T12" fmla="*/ 15 w 58"/>
                  <a:gd name="T13" fmla="*/ 37 h 64"/>
                  <a:gd name="T14" fmla="*/ 0 w 58"/>
                  <a:gd name="T15" fmla="*/ 37 h 64"/>
                  <a:gd name="T16" fmla="*/ 0 w 58"/>
                  <a:gd name="T17" fmla="*/ 13 h 64"/>
                  <a:gd name="T18" fmla="*/ 6 w 58"/>
                  <a:gd name="T19" fmla="*/ 11 h 64"/>
                  <a:gd name="T20" fmla="*/ 6 w 58"/>
                  <a:gd name="T21" fmla="*/ 6 h 64"/>
                  <a:gd name="T22" fmla="*/ 8 w 58"/>
                  <a:gd name="T23" fmla="*/ 0 h 64"/>
                  <a:gd name="T24" fmla="*/ 15 w 58"/>
                  <a:gd name="T25" fmla="*/ 0 h 64"/>
                  <a:gd name="T26" fmla="*/ 17 w 58"/>
                  <a:gd name="T27" fmla="*/ 4 h 64"/>
                  <a:gd name="T28" fmla="*/ 33 w 58"/>
                  <a:gd name="T29" fmla="*/ 4 h 64"/>
                  <a:gd name="T30" fmla="*/ 33 w 58"/>
                  <a:gd name="T31" fmla="*/ 0 h 64"/>
                  <a:gd name="T32" fmla="*/ 52 w 58"/>
                  <a:gd name="T33" fmla="*/ 0 h 64"/>
                  <a:gd name="T34" fmla="*/ 56 w 58"/>
                  <a:gd name="T35" fmla="*/ 6 h 64"/>
                  <a:gd name="T36" fmla="*/ 56 w 58"/>
                  <a:gd name="T37" fmla="*/ 23 h 64"/>
                  <a:gd name="T38" fmla="*/ 61 w 58"/>
                  <a:gd name="T39" fmla="*/ 26 h 64"/>
                  <a:gd name="T40" fmla="*/ 61 w 58"/>
                  <a:gd name="T41" fmla="*/ 64 h 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"/>
                  <a:gd name="T64" fmla="*/ 0 h 64"/>
                  <a:gd name="T65" fmla="*/ 58 w 58"/>
                  <a:gd name="T66" fmla="*/ 64 h 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" h="64">
                    <a:moveTo>
                      <a:pt x="58" y="64"/>
                    </a:moveTo>
                    <a:lnTo>
                      <a:pt x="29" y="64"/>
                    </a:lnTo>
                    <a:lnTo>
                      <a:pt x="29" y="41"/>
                    </a:lnTo>
                    <a:lnTo>
                      <a:pt x="26" y="36"/>
                    </a:lnTo>
                    <a:lnTo>
                      <a:pt x="26" y="18"/>
                    </a:lnTo>
                    <a:lnTo>
                      <a:pt x="14" y="18"/>
                    </a:lnTo>
                    <a:lnTo>
                      <a:pt x="14" y="37"/>
                    </a:lnTo>
                    <a:lnTo>
                      <a:pt x="0" y="37"/>
                    </a:lnTo>
                    <a:lnTo>
                      <a:pt x="0" y="13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6" y="4"/>
                    </a:lnTo>
                    <a:lnTo>
                      <a:pt x="31" y="4"/>
                    </a:lnTo>
                    <a:lnTo>
                      <a:pt x="31" y="0"/>
                    </a:lnTo>
                    <a:lnTo>
                      <a:pt x="49" y="0"/>
                    </a:lnTo>
                    <a:lnTo>
                      <a:pt x="53" y="6"/>
                    </a:lnTo>
                    <a:lnTo>
                      <a:pt x="53" y="23"/>
                    </a:lnTo>
                    <a:lnTo>
                      <a:pt x="58" y="26"/>
                    </a:lnTo>
                    <a:lnTo>
                      <a:pt x="58" y="6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70" name="Freeform 167">
                <a:extLst>
                  <a:ext uri="{FF2B5EF4-FFF2-40B4-BE49-F238E27FC236}">
                    <a16:creationId xmlns:a16="http://schemas.microsoft.com/office/drawing/2014/main" id="{5D4A2AC7-CE2E-4962-B9D1-6471828C193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053709" y="2640150"/>
                <a:ext cx="747483" cy="547797"/>
              </a:xfrm>
              <a:custGeom>
                <a:avLst/>
                <a:gdLst>
                  <a:gd name="T0" fmla="*/ 90 w 90"/>
                  <a:gd name="T1" fmla="*/ 37 h 65"/>
                  <a:gd name="T2" fmla="*/ 73 w 90"/>
                  <a:gd name="T3" fmla="*/ 37 h 65"/>
                  <a:gd name="T4" fmla="*/ 70 w 90"/>
                  <a:gd name="T5" fmla="*/ 40 h 65"/>
                  <a:gd name="T6" fmla="*/ 70 w 90"/>
                  <a:gd name="T7" fmla="*/ 56 h 65"/>
                  <a:gd name="T8" fmla="*/ 65 w 90"/>
                  <a:gd name="T9" fmla="*/ 65 h 65"/>
                  <a:gd name="T10" fmla="*/ 47 w 90"/>
                  <a:gd name="T11" fmla="*/ 65 h 65"/>
                  <a:gd name="T12" fmla="*/ 47 w 90"/>
                  <a:gd name="T13" fmla="*/ 60 h 65"/>
                  <a:gd name="T14" fmla="*/ 32 w 90"/>
                  <a:gd name="T15" fmla="*/ 60 h 65"/>
                  <a:gd name="T16" fmla="*/ 28 w 90"/>
                  <a:gd name="T17" fmla="*/ 64 h 65"/>
                  <a:gd name="T18" fmla="*/ 23 w 90"/>
                  <a:gd name="T19" fmla="*/ 65 h 65"/>
                  <a:gd name="T20" fmla="*/ 20 w 90"/>
                  <a:gd name="T21" fmla="*/ 59 h 65"/>
                  <a:gd name="T22" fmla="*/ 20 w 90"/>
                  <a:gd name="T23" fmla="*/ 53 h 65"/>
                  <a:gd name="T24" fmla="*/ 16 w 90"/>
                  <a:gd name="T25" fmla="*/ 51 h 65"/>
                  <a:gd name="T26" fmla="*/ 0 w 90"/>
                  <a:gd name="T27" fmla="*/ 51 h 65"/>
                  <a:gd name="T28" fmla="*/ 0 w 90"/>
                  <a:gd name="T29" fmla="*/ 29 h 65"/>
                  <a:gd name="T30" fmla="*/ 12 w 90"/>
                  <a:gd name="T31" fmla="*/ 29 h 65"/>
                  <a:gd name="T32" fmla="*/ 15 w 90"/>
                  <a:gd name="T33" fmla="*/ 27 h 65"/>
                  <a:gd name="T34" fmla="*/ 20 w 90"/>
                  <a:gd name="T35" fmla="*/ 25 h 65"/>
                  <a:gd name="T36" fmla="*/ 28 w 90"/>
                  <a:gd name="T37" fmla="*/ 25 h 65"/>
                  <a:gd name="T38" fmla="*/ 28 w 90"/>
                  <a:gd name="T39" fmla="*/ 47 h 65"/>
                  <a:gd name="T40" fmla="*/ 42 w 90"/>
                  <a:gd name="T41" fmla="*/ 47 h 65"/>
                  <a:gd name="T42" fmla="*/ 42 w 90"/>
                  <a:gd name="T43" fmla="*/ 24 h 65"/>
                  <a:gd name="T44" fmla="*/ 45 w 90"/>
                  <a:gd name="T45" fmla="*/ 21 h 65"/>
                  <a:gd name="T46" fmla="*/ 45 w 90"/>
                  <a:gd name="T47" fmla="*/ 0 h 65"/>
                  <a:gd name="T48" fmla="*/ 74 w 90"/>
                  <a:gd name="T49" fmla="*/ 0 h 65"/>
                  <a:gd name="T50" fmla="*/ 74 w 90"/>
                  <a:gd name="T51" fmla="*/ 18 h 65"/>
                  <a:gd name="T52" fmla="*/ 90 w 90"/>
                  <a:gd name="T53" fmla="*/ 18 h 65"/>
                  <a:gd name="T54" fmla="*/ 90 w 90"/>
                  <a:gd name="T55" fmla="*/ 37 h 6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90"/>
                  <a:gd name="T85" fmla="*/ 0 h 65"/>
                  <a:gd name="T86" fmla="*/ 90 w 90"/>
                  <a:gd name="T87" fmla="*/ 65 h 6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90" h="65">
                    <a:moveTo>
                      <a:pt x="90" y="37"/>
                    </a:moveTo>
                    <a:lnTo>
                      <a:pt x="73" y="37"/>
                    </a:lnTo>
                    <a:lnTo>
                      <a:pt x="70" y="40"/>
                    </a:lnTo>
                    <a:lnTo>
                      <a:pt x="70" y="56"/>
                    </a:lnTo>
                    <a:lnTo>
                      <a:pt x="65" y="65"/>
                    </a:lnTo>
                    <a:lnTo>
                      <a:pt x="47" y="65"/>
                    </a:lnTo>
                    <a:lnTo>
                      <a:pt x="47" y="60"/>
                    </a:lnTo>
                    <a:lnTo>
                      <a:pt x="32" y="60"/>
                    </a:lnTo>
                    <a:lnTo>
                      <a:pt x="28" y="64"/>
                    </a:lnTo>
                    <a:lnTo>
                      <a:pt x="23" y="65"/>
                    </a:lnTo>
                    <a:lnTo>
                      <a:pt x="20" y="59"/>
                    </a:lnTo>
                    <a:lnTo>
                      <a:pt x="20" y="53"/>
                    </a:lnTo>
                    <a:lnTo>
                      <a:pt x="16" y="51"/>
                    </a:lnTo>
                    <a:lnTo>
                      <a:pt x="0" y="5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5" y="27"/>
                    </a:lnTo>
                    <a:lnTo>
                      <a:pt x="20" y="25"/>
                    </a:lnTo>
                    <a:lnTo>
                      <a:pt x="28" y="25"/>
                    </a:lnTo>
                    <a:lnTo>
                      <a:pt x="28" y="47"/>
                    </a:lnTo>
                    <a:lnTo>
                      <a:pt x="42" y="47"/>
                    </a:lnTo>
                    <a:lnTo>
                      <a:pt x="42" y="24"/>
                    </a:lnTo>
                    <a:lnTo>
                      <a:pt x="45" y="21"/>
                    </a:lnTo>
                    <a:lnTo>
                      <a:pt x="45" y="0"/>
                    </a:lnTo>
                    <a:lnTo>
                      <a:pt x="74" y="0"/>
                    </a:lnTo>
                    <a:lnTo>
                      <a:pt x="74" y="18"/>
                    </a:lnTo>
                    <a:lnTo>
                      <a:pt x="90" y="18"/>
                    </a:lnTo>
                    <a:lnTo>
                      <a:pt x="90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grpSp>
            <p:nvGrpSpPr>
              <p:cNvPr id="471" name="グループ化 470">
                <a:extLst>
                  <a:ext uri="{FF2B5EF4-FFF2-40B4-BE49-F238E27FC236}">
                    <a16:creationId xmlns:a16="http://schemas.microsoft.com/office/drawing/2014/main" id="{1A5EB1C1-2FBA-4AFA-A1A0-356001970BAF}"/>
                  </a:ext>
                </a:extLst>
              </p:cNvPr>
              <p:cNvGrpSpPr/>
              <p:nvPr/>
            </p:nvGrpSpPr>
            <p:grpSpPr>
              <a:xfrm rot="8932317">
                <a:off x="4292524" y="3518002"/>
                <a:ext cx="390969" cy="605789"/>
                <a:chOff x="385671" y="2669624"/>
                <a:chExt cx="585366" cy="869286"/>
              </a:xfrm>
            </p:grpSpPr>
            <p:sp>
              <p:nvSpPr>
                <p:cNvPr id="487" name="Line 174">
                  <a:extLst>
                    <a:ext uri="{FF2B5EF4-FFF2-40B4-BE49-F238E27FC236}">
                      <a16:creationId xmlns:a16="http://schemas.microsoft.com/office/drawing/2014/main" id="{502C81F8-4A22-4DE4-A55F-ACC0DAFC84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952537" y="2669624"/>
                  <a:ext cx="18500" cy="870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82" name="Line 563">
                  <a:extLst>
                    <a:ext uri="{FF2B5EF4-FFF2-40B4-BE49-F238E27FC236}">
                      <a16:creationId xmlns:a16="http://schemas.microsoft.com/office/drawing/2014/main" id="{97CCAE1F-2A7B-4171-855C-48A09CF50D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5671" y="3529651"/>
                  <a:ext cx="13238" cy="925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483" name="Line 164">
                  <a:extLst>
                    <a:ext uri="{FF2B5EF4-FFF2-40B4-BE49-F238E27FC236}">
                      <a16:creationId xmlns:a16="http://schemas.microsoft.com/office/drawing/2014/main" id="{E84EB683-09E8-4E85-8EE0-EE4D2F225F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0794" y="3328550"/>
                  <a:ext cx="147574" cy="1501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569" name="Line 151">
              <a:extLst>
                <a:ext uri="{FF2B5EF4-FFF2-40B4-BE49-F238E27FC236}">
                  <a16:creationId xmlns:a16="http://schemas.microsoft.com/office/drawing/2014/main" id="{B3F22527-775B-46C9-ADF8-7ED141932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905" y="2747347"/>
              <a:ext cx="679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71" name="Text Box 1276">
            <a:extLst>
              <a:ext uri="{FF2B5EF4-FFF2-40B4-BE49-F238E27FC236}">
                <a16:creationId xmlns:a16="http://schemas.microsoft.com/office/drawing/2014/main" id="{913102FD-069C-4703-A861-58F5FCBC3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287" y="5934353"/>
            <a:ext cx="2068826" cy="95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576" tIns="18288" rIns="0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Processing </a:t>
            </a:r>
            <a:r>
              <a:rPr lang="ja-JP" altLang="en-US" sz="100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with </a:t>
            </a:r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OP-1...</a:t>
            </a:r>
            <a:endParaRPr lang="en-US" altLang="ja-JP" sz="10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 rtl="0">
              <a:defRPr sz="1000"/>
            </a:pP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While rotating the 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mounted </a:t>
            </a:r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workpiece, 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feed is given to the 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turret to perform 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end-face and inside diameter machining.</a:t>
            </a:r>
          </a:p>
          <a:p>
            <a:pPr>
              <a:lnSpc>
                <a:spcPts val="1300"/>
              </a:lnSpc>
              <a:defRPr sz="1000"/>
            </a:pP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The optimum conditions for the number of rotations and feed rate are selected for each part to be machined.</a:t>
            </a:r>
          </a:p>
        </p:txBody>
      </p:sp>
      <p:sp>
        <p:nvSpPr>
          <p:cNvPr id="572" name="Text Box 1277">
            <a:extLst>
              <a:ext uri="{FF2B5EF4-FFF2-40B4-BE49-F238E27FC236}">
                <a16:creationId xmlns:a16="http://schemas.microsoft.com/office/drawing/2014/main" id="{C3AFCFFF-5262-4D4C-BA5C-8089DCD37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877" y="6039743"/>
            <a:ext cx="2269126" cy="84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576" tIns="18288" rIns="0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  <a:defRPr sz="1000"/>
            </a:pP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Machining with OP-2: (In the case of double dowels) 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While rotating the 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mounted </a:t>
            </a:r>
            <a:r>
              <a:rPr lang="en-US" altLang="ja-JP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workpiece, 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feed is given to the 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turret to 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groove the 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 face, </a:t>
            </a:r>
            <a:r>
              <a:rPr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fork groove and bore. The optimum conditions for rotation speed and feed rate are selected for each machining area.</a:t>
            </a:r>
            <a:endParaRPr lang="en-US" altLang="ja-JP" sz="10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74" name="Group 1202">
            <a:extLst>
              <a:ext uri="{FF2B5EF4-FFF2-40B4-BE49-F238E27FC236}">
                <a16:creationId xmlns:a16="http://schemas.microsoft.com/office/drawing/2014/main" id="{6DAB7ADF-26B1-4B74-9FE4-284CD756FA0E}"/>
              </a:ext>
            </a:extLst>
          </p:cNvPr>
          <p:cNvGrpSpPr>
            <a:grpSpLocks/>
          </p:cNvGrpSpPr>
          <p:nvPr/>
        </p:nvGrpSpPr>
        <p:grpSpPr bwMode="auto">
          <a:xfrm>
            <a:off x="2379215" y="4379844"/>
            <a:ext cx="1646405" cy="2028729"/>
            <a:chOff x="2147887" y="47717"/>
            <a:chExt cx="243" cy="231"/>
          </a:xfrm>
        </p:grpSpPr>
        <p:grpSp>
          <p:nvGrpSpPr>
            <p:cNvPr id="624" name="Group 1194">
              <a:extLst>
                <a:ext uri="{FF2B5EF4-FFF2-40B4-BE49-F238E27FC236}">
                  <a16:creationId xmlns:a16="http://schemas.microsoft.com/office/drawing/2014/main" id="{CC3E32A5-1B38-4383-A6BC-57BA0ECB7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7887" y="47717"/>
              <a:ext cx="243" cy="231"/>
              <a:chOff x="2147887" y="47717"/>
              <a:chExt cx="243" cy="231"/>
            </a:xfrm>
          </p:grpSpPr>
          <p:grpSp>
            <p:nvGrpSpPr>
              <p:cNvPr id="628" name="Group 603">
                <a:extLst>
                  <a:ext uri="{FF2B5EF4-FFF2-40B4-BE49-F238E27FC236}">
                    <a16:creationId xmlns:a16="http://schemas.microsoft.com/office/drawing/2014/main" id="{EAD9FFD7-36AD-4C06-94FD-CB392BDDEA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7963" y="47794"/>
                <a:ext cx="64" cy="148"/>
                <a:chOff x="2147963" y="47794"/>
                <a:chExt cx="64" cy="148"/>
              </a:xfrm>
            </p:grpSpPr>
            <p:sp>
              <p:nvSpPr>
                <p:cNvPr id="678" name="Rectangle 604">
                  <a:extLst>
                    <a:ext uri="{FF2B5EF4-FFF2-40B4-BE49-F238E27FC236}">
                      <a16:creationId xmlns:a16="http://schemas.microsoft.com/office/drawing/2014/main" id="{1D57DE72-7421-4BB9-97D9-8C5CD94748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7974" y="47810"/>
                  <a:ext cx="9" cy="1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79" name="Rectangle 605">
                  <a:extLst>
                    <a:ext uri="{FF2B5EF4-FFF2-40B4-BE49-F238E27FC236}">
                      <a16:creationId xmlns:a16="http://schemas.microsoft.com/office/drawing/2014/main" id="{940E663F-A24F-4321-8AD1-848EEEF0C1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7977" y="47838"/>
                  <a:ext cx="5" cy="6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80" name="Rectangle 606">
                  <a:extLst>
                    <a:ext uri="{FF2B5EF4-FFF2-40B4-BE49-F238E27FC236}">
                      <a16:creationId xmlns:a16="http://schemas.microsoft.com/office/drawing/2014/main" id="{30FEBD4E-34C6-4458-AE97-7E04776DA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8007" y="47837"/>
                  <a:ext cx="6" cy="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81" name="Freeform 607">
                  <a:extLst>
                    <a:ext uri="{FF2B5EF4-FFF2-40B4-BE49-F238E27FC236}">
                      <a16:creationId xmlns:a16="http://schemas.microsoft.com/office/drawing/2014/main" id="{B0E57B5E-3C7B-4170-BD12-FACCEDF8AC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7974" y="47893"/>
                  <a:ext cx="39" cy="49"/>
                </a:xfrm>
                <a:custGeom>
                  <a:avLst/>
                  <a:gdLst>
                    <a:gd name="T0" fmla="*/ 36 w 39"/>
                    <a:gd name="T1" fmla="*/ 49 h 49"/>
                    <a:gd name="T2" fmla="*/ 36 w 39"/>
                    <a:gd name="T3" fmla="*/ 15 h 49"/>
                    <a:gd name="T4" fmla="*/ 39 w 39"/>
                    <a:gd name="T5" fmla="*/ 12 h 49"/>
                    <a:gd name="T6" fmla="*/ 39 w 39"/>
                    <a:gd name="T7" fmla="*/ 5 h 49"/>
                    <a:gd name="T8" fmla="*/ 34 w 39"/>
                    <a:gd name="T9" fmla="*/ 0 h 49"/>
                    <a:gd name="T10" fmla="*/ 7 w 39"/>
                    <a:gd name="T11" fmla="*/ 0 h 49"/>
                    <a:gd name="T12" fmla="*/ 3 w 39"/>
                    <a:gd name="T13" fmla="*/ 4 h 49"/>
                    <a:gd name="T14" fmla="*/ 3 w 39"/>
                    <a:gd name="T15" fmla="*/ 29 h 49"/>
                    <a:gd name="T16" fmla="*/ 0 w 39"/>
                    <a:gd name="T17" fmla="*/ 32 h 49"/>
                    <a:gd name="T18" fmla="*/ 0 w 39"/>
                    <a:gd name="T19" fmla="*/ 49 h 49"/>
                    <a:gd name="T20" fmla="*/ 36 w 39"/>
                    <a:gd name="T21" fmla="*/ 49 h 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9"/>
                    <a:gd name="T34" fmla="*/ 0 h 49"/>
                    <a:gd name="T35" fmla="*/ 39 w 39"/>
                    <a:gd name="T36" fmla="*/ 49 h 4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9" h="49">
                      <a:moveTo>
                        <a:pt x="36" y="49"/>
                      </a:moveTo>
                      <a:lnTo>
                        <a:pt x="36" y="15"/>
                      </a:lnTo>
                      <a:lnTo>
                        <a:pt x="39" y="12"/>
                      </a:lnTo>
                      <a:lnTo>
                        <a:pt x="39" y="5"/>
                      </a:lnTo>
                      <a:lnTo>
                        <a:pt x="34" y="0"/>
                      </a:lnTo>
                      <a:lnTo>
                        <a:pt x="7" y="0"/>
                      </a:lnTo>
                      <a:lnTo>
                        <a:pt x="3" y="4"/>
                      </a:lnTo>
                      <a:lnTo>
                        <a:pt x="3" y="29"/>
                      </a:lnTo>
                      <a:lnTo>
                        <a:pt x="0" y="32"/>
                      </a:lnTo>
                      <a:lnTo>
                        <a:pt x="0" y="49"/>
                      </a:lnTo>
                      <a:lnTo>
                        <a:pt x="36" y="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82" name="Rectangle 608">
                  <a:extLst>
                    <a:ext uri="{FF2B5EF4-FFF2-40B4-BE49-F238E27FC236}">
                      <a16:creationId xmlns:a16="http://schemas.microsoft.com/office/drawing/2014/main" id="{F3292E47-703A-4F36-8FF5-547215FB79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7977" y="47905"/>
                  <a:ext cx="13" cy="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83" name="Freeform 609">
                  <a:extLst>
                    <a:ext uri="{FF2B5EF4-FFF2-40B4-BE49-F238E27FC236}">
                      <a16:creationId xmlns:a16="http://schemas.microsoft.com/office/drawing/2014/main" id="{512A279B-C8DC-45AD-96C5-7F97569204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7974" y="47794"/>
                  <a:ext cx="52" cy="50"/>
                </a:xfrm>
                <a:custGeom>
                  <a:avLst/>
                  <a:gdLst>
                    <a:gd name="T0" fmla="*/ 36 w 52"/>
                    <a:gd name="T1" fmla="*/ 0 h 50"/>
                    <a:gd name="T2" fmla="*/ 36 w 52"/>
                    <a:gd name="T3" fmla="*/ 17 h 50"/>
                    <a:gd name="T4" fmla="*/ 52 w 52"/>
                    <a:gd name="T5" fmla="*/ 17 h 50"/>
                    <a:gd name="T6" fmla="*/ 52 w 52"/>
                    <a:gd name="T7" fmla="*/ 37 h 50"/>
                    <a:gd name="T8" fmla="*/ 39 w 52"/>
                    <a:gd name="T9" fmla="*/ 37 h 50"/>
                    <a:gd name="T10" fmla="*/ 39 w 52"/>
                    <a:gd name="T11" fmla="*/ 44 h 50"/>
                    <a:gd name="T12" fmla="*/ 33 w 52"/>
                    <a:gd name="T13" fmla="*/ 50 h 50"/>
                    <a:gd name="T14" fmla="*/ 9 w 52"/>
                    <a:gd name="T15" fmla="*/ 50 h 50"/>
                    <a:gd name="T16" fmla="*/ 3 w 52"/>
                    <a:gd name="T17" fmla="*/ 44 h 50"/>
                    <a:gd name="T18" fmla="*/ 3 w 52"/>
                    <a:gd name="T19" fmla="*/ 21 h 50"/>
                    <a:gd name="T20" fmla="*/ 0 w 52"/>
                    <a:gd name="T21" fmla="*/ 18 h 50"/>
                    <a:gd name="T22" fmla="*/ 0 w 52"/>
                    <a:gd name="T23" fmla="*/ 0 h 50"/>
                    <a:gd name="T24" fmla="*/ 36 w 52"/>
                    <a:gd name="T25" fmla="*/ 0 h 5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2"/>
                    <a:gd name="T40" fmla="*/ 0 h 50"/>
                    <a:gd name="T41" fmla="*/ 52 w 52"/>
                    <a:gd name="T42" fmla="*/ 50 h 5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2" h="50">
                      <a:moveTo>
                        <a:pt x="36" y="0"/>
                      </a:moveTo>
                      <a:lnTo>
                        <a:pt x="36" y="17"/>
                      </a:lnTo>
                      <a:lnTo>
                        <a:pt x="52" y="17"/>
                      </a:lnTo>
                      <a:lnTo>
                        <a:pt x="52" y="37"/>
                      </a:lnTo>
                      <a:lnTo>
                        <a:pt x="39" y="37"/>
                      </a:lnTo>
                      <a:lnTo>
                        <a:pt x="39" y="44"/>
                      </a:lnTo>
                      <a:lnTo>
                        <a:pt x="33" y="50"/>
                      </a:lnTo>
                      <a:lnTo>
                        <a:pt x="9" y="50"/>
                      </a:lnTo>
                      <a:lnTo>
                        <a:pt x="3" y="44"/>
                      </a:lnTo>
                      <a:lnTo>
                        <a:pt x="3" y="21"/>
                      </a:ln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84" name="Rectangle 610">
                  <a:extLst>
                    <a:ext uri="{FF2B5EF4-FFF2-40B4-BE49-F238E27FC236}">
                      <a16:creationId xmlns:a16="http://schemas.microsoft.com/office/drawing/2014/main" id="{667CF233-2CB8-4729-B226-B688E0B3E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7977" y="47815"/>
                  <a:ext cx="13" cy="1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85" name="Rectangle 611">
                  <a:extLst>
                    <a:ext uri="{FF2B5EF4-FFF2-40B4-BE49-F238E27FC236}">
                      <a16:creationId xmlns:a16="http://schemas.microsoft.com/office/drawing/2014/main" id="{18806F1E-6931-43B5-8BB7-8770C9D006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7980" y="47841"/>
                  <a:ext cx="30" cy="5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86" name="Line 612">
                  <a:extLst>
                    <a:ext uri="{FF2B5EF4-FFF2-40B4-BE49-F238E27FC236}">
                      <a16:creationId xmlns:a16="http://schemas.microsoft.com/office/drawing/2014/main" id="{108BABF1-D472-408A-8291-576647A62B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47963" y="47868"/>
                  <a:ext cx="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sp>
            <p:nvSpPr>
              <p:cNvPr id="629" name="AutoShape 814">
                <a:extLst>
                  <a:ext uri="{FF2B5EF4-FFF2-40B4-BE49-F238E27FC236}">
                    <a16:creationId xmlns:a16="http://schemas.microsoft.com/office/drawing/2014/main" id="{3B818953-1FC3-4F09-8B2A-3BDBCBF7B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47984" y="47742"/>
                <a:ext cx="5" cy="13"/>
              </a:xfrm>
              <a:prstGeom prst="downArrow">
                <a:avLst>
                  <a:gd name="adj1" fmla="val 50000"/>
                  <a:gd name="adj2" fmla="val 65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30" name="Text Box 815">
                <a:extLst>
                  <a:ext uri="{FF2B5EF4-FFF2-40B4-BE49-F238E27FC236}">
                    <a16:creationId xmlns:a16="http://schemas.microsoft.com/office/drawing/2014/main" id="{C013CF51-031A-4E15-AB26-9B690AF77B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8012" y="47748"/>
                <a:ext cx="73" cy="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End face machining</a:t>
                </a:r>
              </a:p>
            </p:txBody>
          </p:sp>
          <p:grpSp>
            <p:nvGrpSpPr>
              <p:cNvPr id="631" name="Group 830">
                <a:extLst>
                  <a:ext uri="{FF2B5EF4-FFF2-40B4-BE49-F238E27FC236}">
                    <a16:creationId xmlns:a16="http://schemas.microsoft.com/office/drawing/2014/main" id="{6978A7DC-19DD-4FB1-8CDA-C331A88B04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7970" y="47738"/>
                <a:ext cx="41" cy="61"/>
                <a:chOff x="2147970" y="47738"/>
                <a:chExt cx="41" cy="61"/>
              </a:xfrm>
            </p:grpSpPr>
            <p:grpSp>
              <p:nvGrpSpPr>
                <p:cNvPr id="668" name="Group 831">
                  <a:extLst>
                    <a:ext uri="{FF2B5EF4-FFF2-40B4-BE49-F238E27FC236}">
                      <a16:creationId xmlns:a16="http://schemas.microsoft.com/office/drawing/2014/main" id="{F1FD580F-1D3A-4C76-B358-3019E936B9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7970" y="47756"/>
                  <a:ext cx="27" cy="43"/>
                  <a:chOff x="2147970" y="47756"/>
                  <a:chExt cx="27" cy="43"/>
                </a:xfrm>
              </p:grpSpPr>
              <p:sp>
                <p:nvSpPr>
                  <p:cNvPr id="672" name="AutoShape 832">
                    <a:extLst>
                      <a:ext uri="{FF2B5EF4-FFF2-40B4-BE49-F238E27FC236}">
                        <a16:creationId xmlns:a16="http://schemas.microsoft.com/office/drawing/2014/main" id="{94D5CBB2-81E3-4D8F-BFBB-B9636DD8C0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328277">
                    <a:off x="2147970" y="47756"/>
                    <a:ext cx="27" cy="43"/>
                  </a:xfrm>
                  <a:prstGeom prst="diamond">
                    <a:avLst/>
                  </a:prstGeom>
                  <a:solidFill>
                    <a:srgbClr val="CC99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673" name="Oval 833">
                    <a:extLst>
                      <a:ext uri="{FF2B5EF4-FFF2-40B4-BE49-F238E27FC236}">
                        <a16:creationId xmlns:a16="http://schemas.microsoft.com/office/drawing/2014/main" id="{530A7552-0C92-4E5F-9E74-905592AFAE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47979" y="47774"/>
                    <a:ext cx="9" cy="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674" name="Line 834">
                    <a:extLst>
                      <a:ext uri="{FF2B5EF4-FFF2-40B4-BE49-F238E27FC236}">
                        <a16:creationId xmlns:a16="http://schemas.microsoft.com/office/drawing/2014/main" id="{D5FECA45-C86A-4776-A801-7348EF1B3A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47973" y="47771"/>
                    <a:ext cx="2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675" name="Line 835">
                    <a:extLst>
                      <a:ext uri="{FF2B5EF4-FFF2-40B4-BE49-F238E27FC236}">
                        <a16:creationId xmlns:a16="http://schemas.microsoft.com/office/drawing/2014/main" id="{D2E8AAB8-FB78-4673-AB2E-FCC7794642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47973" y="47784"/>
                    <a:ext cx="19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676" name="Line 836">
                    <a:extLst>
                      <a:ext uri="{FF2B5EF4-FFF2-40B4-BE49-F238E27FC236}">
                        <a16:creationId xmlns:a16="http://schemas.microsoft.com/office/drawing/2014/main" id="{0E90D8E8-0B69-452E-B540-C95EDFAA21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47976" y="47764"/>
                    <a:ext cx="19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677" name="Line 837">
                    <a:extLst>
                      <a:ext uri="{FF2B5EF4-FFF2-40B4-BE49-F238E27FC236}">
                        <a16:creationId xmlns:a16="http://schemas.microsoft.com/office/drawing/2014/main" id="{46EF2B60-3EF3-467F-9615-89DD344748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47992" y="47764"/>
                    <a:ext cx="2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  <p:sp>
              <p:nvSpPr>
                <p:cNvPr id="669" name="Line 838">
                  <a:extLst>
                    <a:ext uri="{FF2B5EF4-FFF2-40B4-BE49-F238E27FC236}">
                      <a16:creationId xmlns:a16="http://schemas.microsoft.com/office/drawing/2014/main" id="{F67802AC-E537-4C8B-9B26-62636D4D7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47973" y="47738"/>
                  <a:ext cx="0" cy="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70" name="Line 839">
                  <a:extLst>
                    <a:ext uri="{FF2B5EF4-FFF2-40B4-BE49-F238E27FC236}">
                      <a16:creationId xmlns:a16="http://schemas.microsoft.com/office/drawing/2014/main" id="{B421D105-F08B-447A-AD07-81CB4692F9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47994" y="47780"/>
                  <a:ext cx="17" cy="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71" name="Line 840">
                  <a:extLst>
                    <a:ext uri="{FF2B5EF4-FFF2-40B4-BE49-F238E27FC236}">
                      <a16:creationId xmlns:a16="http://schemas.microsoft.com/office/drawing/2014/main" id="{197C31BE-92AD-41FD-BE76-D311EEC0F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48011" y="47739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632" name="Group 843">
                <a:extLst>
                  <a:ext uri="{FF2B5EF4-FFF2-40B4-BE49-F238E27FC236}">
                    <a16:creationId xmlns:a16="http://schemas.microsoft.com/office/drawing/2014/main" id="{64EFFC56-736B-40B8-8123-0F20077E2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8025" y="47775"/>
                <a:ext cx="41" cy="61"/>
                <a:chOff x="2148025" y="47775"/>
                <a:chExt cx="41" cy="61"/>
              </a:xfrm>
            </p:grpSpPr>
            <p:grpSp>
              <p:nvGrpSpPr>
                <p:cNvPr id="658" name="Group 844">
                  <a:extLst>
                    <a:ext uri="{FF2B5EF4-FFF2-40B4-BE49-F238E27FC236}">
                      <a16:creationId xmlns:a16="http://schemas.microsoft.com/office/drawing/2014/main" id="{42A9FB12-9B63-4841-B98F-FE1E6DA7BD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8025" y="47793"/>
                  <a:ext cx="27" cy="43"/>
                  <a:chOff x="2148025" y="47793"/>
                  <a:chExt cx="27" cy="43"/>
                </a:xfrm>
              </p:grpSpPr>
              <p:sp>
                <p:nvSpPr>
                  <p:cNvPr id="662" name="AutoShape 845">
                    <a:extLst>
                      <a:ext uri="{FF2B5EF4-FFF2-40B4-BE49-F238E27FC236}">
                        <a16:creationId xmlns:a16="http://schemas.microsoft.com/office/drawing/2014/main" id="{54769F31-203B-4DEA-AB9D-5A26F9AE64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328277">
                    <a:off x="2148025" y="47793"/>
                    <a:ext cx="27" cy="43"/>
                  </a:xfrm>
                  <a:prstGeom prst="diamond">
                    <a:avLst/>
                  </a:prstGeom>
                  <a:solidFill>
                    <a:srgbClr val="CC99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663" name="Oval 846">
                    <a:extLst>
                      <a:ext uri="{FF2B5EF4-FFF2-40B4-BE49-F238E27FC236}">
                        <a16:creationId xmlns:a16="http://schemas.microsoft.com/office/drawing/2014/main" id="{D94B78F3-9FEC-482E-8263-0EF51E930E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48034" y="47811"/>
                    <a:ext cx="9" cy="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664" name="Line 847">
                    <a:extLst>
                      <a:ext uri="{FF2B5EF4-FFF2-40B4-BE49-F238E27FC236}">
                        <a16:creationId xmlns:a16="http://schemas.microsoft.com/office/drawing/2014/main" id="{3E5A2723-671A-4636-8A7A-8D1445C97E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48028" y="47808"/>
                    <a:ext cx="2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665" name="Line 848">
                    <a:extLst>
                      <a:ext uri="{FF2B5EF4-FFF2-40B4-BE49-F238E27FC236}">
                        <a16:creationId xmlns:a16="http://schemas.microsoft.com/office/drawing/2014/main" id="{82DE03EE-21F3-4D23-BBEB-BBEB0CA58F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48028" y="47821"/>
                    <a:ext cx="19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666" name="Line 849">
                    <a:extLst>
                      <a:ext uri="{FF2B5EF4-FFF2-40B4-BE49-F238E27FC236}">
                        <a16:creationId xmlns:a16="http://schemas.microsoft.com/office/drawing/2014/main" id="{431008D8-E714-422F-866B-29E249A51A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48031" y="47801"/>
                    <a:ext cx="19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667" name="Line 850">
                    <a:extLst>
                      <a:ext uri="{FF2B5EF4-FFF2-40B4-BE49-F238E27FC236}">
                        <a16:creationId xmlns:a16="http://schemas.microsoft.com/office/drawing/2014/main" id="{2608D4F5-A945-480B-9541-E5E518660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48047" y="47801"/>
                    <a:ext cx="2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  <p:sp>
              <p:nvSpPr>
                <p:cNvPr id="659" name="Line 851">
                  <a:extLst>
                    <a:ext uri="{FF2B5EF4-FFF2-40B4-BE49-F238E27FC236}">
                      <a16:creationId xmlns:a16="http://schemas.microsoft.com/office/drawing/2014/main" id="{0B67DA10-E85A-4F79-A7E6-52C181CA42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48028" y="47775"/>
                  <a:ext cx="0" cy="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60" name="Line 852">
                  <a:extLst>
                    <a:ext uri="{FF2B5EF4-FFF2-40B4-BE49-F238E27FC236}">
                      <a16:creationId xmlns:a16="http://schemas.microsoft.com/office/drawing/2014/main" id="{14BA7708-F9E3-4395-BA11-E4C91B349A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48049" y="47817"/>
                  <a:ext cx="17" cy="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61" name="Line 853">
                  <a:extLst>
                    <a:ext uri="{FF2B5EF4-FFF2-40B4-BE49-F238E27FC236}">
                      <a16:creationId xmlns:a16="http://schemas.microsoft.com/office/drawing/2014/main" id="{9A25FD1E-F720-4084-AE21-24DEBA5C58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48066" y="47776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sp>
            <p:nvSpPr>
              <p:cNvPr id="633" name="Line 819">
                <a:extLst>
                  <a:ext uri="{FF2B5EF4-FFF2-40B4-BE49-F238E27FC236}">
                    <a16:creationId xmlns:a16="http://schemas.microsoft.com/office/drawing/2014/main" id="{783C840C-39F9-457E-9CD2-FBE5B6432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7946" y="47868"/>
                <a:ext cx="6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34" name="Rectangle 812" descr="右上がり対角線">
                <a:extLst>
                  <a:ext uri="{FF2B5EF4-FFF2-40B4-BE49-F238E27FC236}">
                    <a16:creationId xmlns:a16="http://schemas.microsoft.com/office/drawing/2014/main" id="{C5FDF53C-E974-4401-957A-7B27C7C28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928" y="47806"/>
                <a:ext cx="45" cy="12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35" name="Rectangle 813">
                <a:extLst>
                  <a:ext uri="{FF2B5EF4-FFF2-40B4-BE49-F238E27FC236}">
                    <a16:creationId xmlns:a16="http://schemas.microsoft.com/office/drawing/2014/main" id="{9C7B541F-1C6A-4061-8C0B-C0D56D2E0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930" y="47826"/>
                <a:ext cx="44" cy="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36" name="Rectangle 841" descr="右下がり対角線">
                <a:extLst>
                  <a:ext uri="{FF2B5EF4-FFF2-40B4-BE49-F238E27FC236}">
                    <a16:creationId xmlns:a16="http://schemas.microsoft.com/office/drawing/2014/main" id="{7AD4866A-DEBF-4079-A39D-5321BA165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921" y="47841"/>
                <a:ext cx="74" cy="25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37" name="Rectangle 842" descr="右下がり対角線">
                <a:extLst>
                  <a:ext uri="{FF2B5EF4-FFF2-40B4-BE49-F238E27FC236}">
                    <a16:creationId xmlns:a16="http://schemas.microsoft.com/office/drawing/2014/main" id="{C96AA815-EA1D-45C6-996A-55B9BFD22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921" y="47871"/>
                <a:ext cx="74" cy="24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38" name="Rectangle 854">
                <a:extLst>
                  <a:ext uri="{FF2B5EF4-FFF2-40B4-BE49-F238E27FC236}">
                    <a16:creationId xmlns:a16="http://schemas.microsoft.com/office/drawing/2014/main" id="{6B891364-3D8D-445A-B180-8FA164A15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915" y="47804"/>
                <a:ext cx="20" cy="1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39" name="Text Box 855">
                <a:extLst>
                  <a:ext uri="{FF2B5EF4-FFF2-40B4-BE49-F238E27FC236}">
                    <a16:creationId xmlns:a16="http://schemas.microsoft.com/office/drawing/2014/main" id="{D3D664F1-5701-4260-BCC1-E5F463D766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7918" y="47931"/>
                <a:ext cx="54" cy="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end (e.g. of street, hallway, etc.)</a:t>
                </a:r>
              </a:p>
            </p:txBody>
          </p:sp>
          <p:sp>
            <p:nvSpPr>
              <p:cNvPr id="640" name="Text Box 856">
                <a:extLst>
                  <a:ext uri="{FF2B5EF4-FFF2-40B4-BE49-F238E27FC236}">
                    <a16:creationId xmlns:a16="http://schemas.microsoft.com/office/drawing/2014/main" id="{B03842EC-D8E0-41E8-B268-E10FE70F0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7887" y="47810"/>
                <a:ext cx="55" cy="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200"/>
                  </a:lnSpc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collet</a:t>
                </a:r>
              </a:p>
              <a:p>
                <a:pPr algn="ctr">
                  <a:lnSpc>
                    <a:spcPts val="1200"/>
                  </a:lnSpc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zipper</a:t>
                </a:r>
              </a:p>
            </p:txBody>
          </p:sp>
          <p:sp>
            <p:nvSpPr>
              <p:cNvPr id="641" name="AutoShape 857">
                <a:extLst>
                  <a:ext uri="{FF2B5EF4-FFF2-40B4-BE49-F238E27FC236}">
                    <a16:creationId xmlns:a16="http://schemas.microsoft.com/office/drawing/2014/main" id="{FA19DB38-CF0F-43CB-9CD5-597C76F0F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037" y="47776"/>
                <a:ext cx="5" cy="13"/>
              </a:xfrm>
              <a:prstGeom prst="downArrow">
                <a:avLst>
                  <a:gd name="adj1" fmla="val 50000"/>
                  <a:gd name="adj2" fmla="val 65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42" name="Text Box 858">
                <a:extLst>
                  <a:ext uri="{FF2B5EF4-FFF2-40B4-BE49-F238E27FC236}">
                    <a16:creationId xmlns:a16="http://schemas.microsoft.com/office/drawing/2014/main" id="{2BC1E2BF-1CCD-42E6-BD77-7980DD0460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7949" y="47717"/>
                <a:ext cx="79" cy="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Outer diameter machining</a:t>
                </a:r>
              </a:p>
            </p:txBody>
          </p:sp>
          <p:sp>
            <p:nvSpPr>
              <p:cNvPr id="643" name="Text Box 859">
                <a:extLst>
                  <a:ext uri="{FF2B5EF4-FFF2-40B4-BE49-F238E27FC236}">
                    <a16:creationId xmlns:a16="http://schemas.microsoft.com/office/drawing/2014/main" id="{6C4C950A-A3CC-47CC-9B09-B733BB32D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8048" y="47864"/>
                <a:ext cx="64" cy="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bevelling</a:t>
                </a:r>
              </a:p>
            </p:txBody>
          </p:sp>
          <p:grpSp>
            <p:nvGrpSpPr>
              <p:cNvPr id="644" name="Group 821">
                <a:extLst>
                  <a:ext uri="{FF2B5EF4-FFF2-40B4-BE49-F238E27FC236}">
                    <a16:creationId xmlns:a16="http://schemas.microsoft.com/office/drawing/2014/main" id="{7DF376E7-0C9F-4DA6-A223-B8BE203B24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148011" y="47828"/>
                <a:ext cx="80" cy="41"/>
                <a:chOff x="2148011" y="47828"/>
                <a:chExt cx="80" cy="41"/>
              </a:xfrm>
            </p:grpSpPr>
            <p:sp>
              <p:nvSpPr>
                <p:cNvPr id="650" name="Freeform 822">
                  <a:extLst>
                    <a:ext uri="{FF2B5EF4-FFF2-40B4-BE49-F238E27FC236}">
                      <a16:creationId xmlns:a16="http://schemas.microsoft.com/office/drawing/2014/main" id="{0B98115B-3C77-489E-BC3D-04D08E477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8014" y="47831"/>
                  <a:ext cx="72" cy="30"/>
                </a:xfrm>
                <a:custGeom>
                  <a:avLst/>
                  <a:gdLst>
                    <a:gd name="T0" fmla="*/ 72 w 72"/>
                    <a:gd name="T1" fmla="*/ 30 h 30"/>
                    <a:gd name="T2" fmla="*/ 20 w 72"/>
                    <a:gd name="T3" fmla="*/ 30 h 30"/>
                    <a:gd name="T4" fmla="*/ 0 w 72"/>
                    <a:gd name="T5" fmla="*/ 13 h 30"/>
                    <a:gd name="T6" fmla="*/ 3 w 72"/>
                    <a:gd name="T7" fmla="*/ 0 h 30"/>
                    <a:gd name="T8" fmla="*/ 71 w 72"/>
                    <a:gd name="T9" fmla="*/ 0 h 30"/>
                    <a:gd name="T10" fmla="*/ 72 w 72"/>
                    <a:gd name="T11" fmla="*/ 30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2"/>
                    <a:gd name="T19" fmla="*/ 0 h 30"/>
                    <a:gd name="T20" fmla="*/ 72 w 72"/>
                    <a:gd name="T21" fmla="*/ 30 h 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2" h="30">
                      <a:moveTo>
                        <a:pt x="72" y="30"/>
                      </a:moveTo>
                      <a:lnTo>
                        <a:pt x="20" y="30"/>
                      </a:lnTo>
                      <a:lnTo>
                        <a:pt x="0" y="13"/>
                      </a:lnTo>
                      <a:lnTo>
                        <a:pt x="3" y="0"/>
                      </a:lnTo>
                      <a:lnTo>
                        <a:pt x="71" y="0"/>
                      </a:lnTo>
                      <a:lnTo>
                        <a:pt x="72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651" name="Group 823">
                  <a:extLst>
                    <a:ext uri="{FF2B5EF4-FFF2-40B4-BE49-F238E27FC236}">
                      <a16:creationId xmlns:a16="http://schemas.microsoft.com/office/drawing/2014/main" id="{F7552815-7B40-44F7-9E3F-600A8E3A48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8011" y="47836"/>
                  <a:ext cx="26" cy="33"/>
                  <a:chOff x="2148011" y="47836"/>
                  <a:chExt cx="26" cy="33"/>
                </a:xfrm>
              </p:grpSpPr>
              <p:sp>
                <p:nvSpPr>
                  <p:cNvPr id="656" name="AutoShape 824">
                    <a:extLst>
                      <a:ext uri="{FF2B5EF4-FFF2-40B4-BE49-F238E27FC236}">
                        <a16:creationId xmlns:a16="http://schemas.microsoft.com/office/drawing/2014/main" id="{2B7048C8-38F1-43A0-B6BC-7A827E3663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2470183">
                    <a:off x="2148011" y="47836"/>
                    <a:ext cx="26" cy="33"/>
                  </a:xfrm>
                  <a:prstGeom prst="diamond">
                    <a:avLst/>
                  </a:prstGeom>
                  <a:solidFill>
                    <a:srgbClr val="CC99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657" name="Oval 825">
                    <a:extLst>
                      <a:ext uri="{FF2B5EF4-FFF2-40B4-BE49-F238E27FC236}">
                        <a16:creationId xmlns:a16="http://schemas.microsoft.com/office/drawing/2014/main" id="{FBB02EF4-9BCC-4AC9-AB5B-BDD915B69B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48020" y="47849"/>
                    <a:ext cx="8" cy="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  <p:sp>
              <p:nvSpPr>
                <p:cNvPr id="652" name="Freeform 826">
                  <a:extLst>
                    <a:ext uri="{FF2B5EF4-FFF2-40B4-BE49-F238E27FC236}">
                      <a16:creationId xmlns:a16="http://schemas.microsoft.com/office/drawing/2014/main" id="{CEC29C13-FB37-45AF-8A0F-89E3F162CD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8037" y="47831"/>
                  <a:ext cx="9" cy="30"/>
                </a:xfrm>
                <a:custGeom>
                  <a:avLst/>
                  <a:gdLst>
                    <a:gd name="T0" fmla="*/ 0 w 9"/>
                    <a:gd name="T1" fmla="*/ 0 h 30"/>
                    <a:gd name="T2" fmla="*/ 7 w 9"/>
                    <a:gd name="T3" fmla="*/ 9 h 30"/>
                    <a:gd name="T4" fmla="*/ 9 w 9"/>
                    <a:gd name="T5" fmla="*/ 19 h 30"/>
                    <a:gd name="T6" fmla="*/ 9 w 9"/>
                    <a:gd name="T7" fmla="*/ 3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30"/>
                    <a:gd name="T14" fmla="*/ 9 w 9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30">
                      <a:moveTo>
                        <a:pt x="0" y="0"/>
                      </a:moveTo>
                      <a:cubicBezTo>
                        <a:pt x="3" y="3"/>
                        <a:pt x="6" y="6"/>
                        <a:pt x="7" y="9"/>
                      </a:cubicBezTo>
                      <a:cubicBezTo>
                        <a:pt x="8" y="12"/>
                        <a:pt x="9" y="16"/>
                        <a:pt x="9" y="19"/>
                      </a:cubicBezTo>
                      <a:cubicBezTo>
                        <a:pt x="9" y="22"/>
                        <a:pt x="9" y="26"/>
                        <a:pt x="9" y="3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53" name="Line 827">
                  <a:extLst>
                    <a:ext uri="{FF2B5EF4-FFF2-40B4-BE49-F238E27FC236}">
                      <a16:creationId xmlns:a16="http://schemas.microsoft.com/office/drawing/2014/main" id="{8594FD69-27ED-4FCC-B415-60446C0E05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8044" y="47841"/>
                  <a:ext cx="4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54" name="Line 828">
                  <a:extLst>
                    <a:ext uri="{FF2B5EF4-FFF2-40B4-BE49-F238E27FC236}">
                      <a16:creationId xmlns:a16="http://schemas.microsoft.com/office/drawing/2014/main" id="{E3511467-7466-41B3-ADC0-F043C2798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8046" y="47851"/>
                  <a:ext cx="4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55" name="Rectangle 829">
                  <a:extLst>
                    <a:ext uri="{FF2B5EF4-FFF2-40B4-BE49-F238E27FC236}">
                      <a16:creationId xmlns:a16="http://schemas.microsoft.com/office/drawing/2014/main" id="{C58E791C-48E1-442F-9905-35463CBFD4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8083" y="47828"/>
                  <a:ext cx="8" cy="3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sp>
            <p:nvSpPr>
              <p:cNvPr id="645" name="Text Box 916">
                <a:extLst>
                  <a:ext uri="{FF2B5EF4-FFF2-40B4-BE49-F238E27FC236}">
                    <a16:creationId xmlns:a16="http://schemas.microsoft.com/office/drawing/2014/main" id="{033FE603-27A6-4B02-ABD5-B076AA5FB8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8057" y="47813"/>
                <a:ext cx="73" cy="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Seat surface processing</a:t>
                </a:r>
              </a:p>
            </p:txBody>
          </p:sp>
          <p:sp>
            <p:nvSpPr>
              <p:cNvPr id="646" name="AutoShape 917">
                <a:extLst>
                  <a:ext uri="{FF2B5EF4-FFF2-40B4-BE49-F238E27FC236}">
                    <a16:creationId xmlns:a16="http://schemas.microsoft.com/office/drawing/2014/main" id="{AFC42AF1-2A18-4578-A831-AF63C623F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48077" y="47834"/>
                <a:ext cx="5" cy="13"/>
              </a:xfrm>
              <a:prstGeom prst="downArrow">
                <a:avLst>
                  <a:gd name="adj1" fmla="val 50000"/>
                  <a:gd name="adj2" fmla="val 65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47" name="AutoShape 918">
                <a:extLst>
                  <a:ext uri="{FF2B5EF4-FFF2-40B4-BE49-F238E27FC236}">
                    <a16:creationId xmlns:a16="http://schemas.microsoft.com/office/drawing/2014/main" id="{E5D8D8CD-785E-417A-B40F-C19EA43E8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067" y="47840"/>
                <a:ext cx="5" cy="13"/>
              </a:xfrm>
              <a:prstGeom prst="downArrow">
                <a:avLst>
                  <a:gd name="adj1" fmla="val 50000"/>
                  <a:gd name="adj2" fmla="val 65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48" name="AutoShape 1109">
                <a:extLst>
                  <a:ext uri="{FF2B5EF4-FFF2-40B4-BE49-F238E27FC236}">
                    <a16:creationId xmlns:a16="http://schemas.microsoft.com/office/drawing/2014/main" id="{7E7A815B-F776-45C1-AC52-362A8AB70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977" y="47857"/>
                <a:ext cx="11" cy="22"/>
              </a:xfrm>
              <a:prstGeom prst="upDownArrow">
                <a:avLst>
                  <a:gd name="adj1" fmla="val 50000"/>
                  <a:gd name="adj2" fmla="val 4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49" name="AutoShape 860">
                <a:extLst>
                  <a:ext uri="{FF2B5EF4-FFF2-40B4-BE49-F238E27FC236}">
                    <a16:creationId xmlns:a16="http://schemas.microsoft.com/office/drawing/2014/main" id="{B90BA75F-B5E2-4A5C-AE6A-BD65E0719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2329304" flipV="1">
                <a:off x="2148062" y="47853"/>
                <a:ext cx="5" cy="13"/>
              </a:xfrm>
              <a:prstGeom prst="downArrow">
                <a:avLst>
                  <a:gd name="adj1" fmla="val 50000"/>
                  <a:gd name="adj2" fmla="val 65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625" name="Group 1195">
              <a:extLst>
                <a:ext uri="{FF2B5EF4-FFF2-40B4-BE49-F238E27FC236}">
                  <a16:creationId xmlns:a16="http://schemas.microsoft.com/office/drawing/2014/main" id="{F06EAD1F-B406-464A-A23C-79BED7BC4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7891" y="47854"/>
              <a:ext cx="57" cy="48"/>
              <a:chOff x="2147891" y="47854"/>
              <a:chExt cx="57" cy="48"/>
            </a:xfrm>
          </p:grpSpPr>
          <p:sp>
            <p:nvSpPr>
              <p:cNvPr id="626" name="AutoShape 1196">
                <a:extLst>
                  <a:ext uri="{FF2B5EF4-FFF2-40B4-BE49-F238E27FC236}">
                    <a16:creationId xmlns:a16="http://schemas.microsoft.com/office/drawing/2014/main" id="{B5E75C1A-D625-4D85-B015-C938BC7B5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47903" y="47854"/>
                <a:ext cx="25" cy="25"/>
              </a:xfrm>
              <a:prstGeom prst="curvedDownArrow">
                <a:avLst>
                  <a:gd name="adj1" fmla="val 20000"/>
                  <a:gd name="adj2" fmla="val 40000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27" name="Text Box 1197">
                <a:extLst>
                  <a:ext uri="{FF2B5EF4-FFF2-40B4-BE49-F238E27FC236}">
                    <a16:creationId xmlns:a16="http://schemas.microsoft.com/office/drawing/2014/main" id="{1168FDA0-41A9-40E8-80CB-1839A7FD4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7891" y="47880"/>
                <a:ext cx="57" cy="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rotation (usu. around something)</a:t>
                </a:r>
              </a:p>
            </p:txBody>
          </p:sp>
        </p:grpSp>
      </p:grpSp>
      <p:grpSp>
        <p:nvGrpSpPr>
          <p:cNvPr id="575" name="Group 1286">
            <a:extLst>
              <a:ext uri="{FF2B5EF4-FFF2-40B4-BE49-F238E27FC236}">
                <a16:creationId xmlns:a16="http://schemas.microsoft.com/office/drawing/2014/main" id="{A13BF09A-74DD-4384-841B-C8CD2856D7C3}"/>
              </a:ext>
            </a:extLst>
          </p:cNvPr>
          <p:cNvGrpSpPr>
            <a:grpSpLocks/>
          </p:cNvGrpSpPr>
          <p:nvPr/>
        </p:nvGrpSpPr>
        <p:grpSpPr bwMode="auto">
          <a:xfrm>
            <a:off x="721135" y="4371957"/>
            <a:ext cx="1172243" cy="2072727"/>
            <a:chOff x="0" y="0"/>
            <a:chExt cx="173" cy="236"/>
          </a:xfrm>
        </p:grpSpPr>
        <p:grpSp>
          <p:nvGrpSpPr>
            <p:cNvPr id="576" name="Group 548">
              <a:extLst>
                <a:ext uri="{FF2B5EF4-FFF2-40B4-BE49-F238E27FC236}">
                  <a16:creationId xmlns:a16="http://schemas.microsoft.com/office/drawing/2014/main" id="{13A1A56C-3F1A-4365-A0B0-B98665F1B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" y="82"/>
              <a:ext cx="72" cy="148"/>
              <a:chOff x="40" y="82"/>
              <a:chExt cx="72" cy="148"/>
            </a:xfrm>
          </p:grpSpPr>
          <p:sp>
            <p:nvSpPr>
              <p:cNvPr id="615" name="Rectangle 549">
                <a:extLst>
                  <a:ext uri="{FF2B5EF4-FFF2-40B4-BE49-F238E27FC236}">
                    <a16:creationId xmlns:a16="http://schemas.microsoft.com/office/drawing/2014/main" id="{1E725A57-4939-4219-AD37-724D7001C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6" y="98"/>
                <a:ext cx="35" cy="1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16" name="Rectangle 550">
                <a:extLst>
                  <a:ext uri="{FF2B5EF4-FFF2-40B4-BE49-F238E27FC236}">
                    <a16:creationId xmlns:a16="http://schemas.microsoft.com/office/drawing/2014/main" id="{F6B5D918-CE18-44BA-8BC5-CD932E9E0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5" y="125"/>
                <a:ext cx="3" cy="5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17" name="Rectangle 551">
                <a:extLst>
                  <a:ext uri="{FF2B5EF4-FFF2-40B4-BE49-F238E27FC236}">
                    <a16:creationId xmlns:a16="http://schemas.microsoft.com/office/drawing/2014/main" id="{EA732471-6BAC-4C10-9F5D-1956D5749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2" y="125"/>
                <a:ext cx="7" cy="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18" name="Freeform 552">
                <a:extLst>
                  <a:ext uri="{FF2B5EF4-FFF2-40B4-BE49-F238E27FC236}">
                    <a16:creationId xmlns:a16="http://schemas.microsoft.com/office/drawing/2014/main" id="{F82855E2-663F-4DB7-AE4F-DD12C5656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" y="82"/>
                <a:ext cx="55" cy="49"/>
              </a:xfrm>
              <a:custGeom>
                <a:avLst/>
                <a:gdLst>
                  <a:gd name="T0" fmla="*/ 55 w 55"/>
                  <a:gd name="T1" fmla="*/ 0 h 49"/>
                  <a:gd name="T2" fmla="*/ 55 w 55"/>
                  <a:gd name="T3" fmla="*/ 17 h 49"/>
                  <a:gd name="T4" fmla="*/ 52 w 55"/>
                  <a:gd name="T5" fmla="*/ 20 h 49"/>
                  <a:gd name="T6" fmla="*/ 52 w 55"/>
                  <a:gd name="T7" fmla="*/ 45 h 49"/>
                  <a:gd name="T8" fmla="*/ 48 w 55"/>
                  <a:gd name="T9" fmla="*/ 49 h 49"/>
                  <a:gd name="T10" fmla="*/ 16 w 55"/>
                  <a:gd name="T11" fmla="*/ 49 h 49"/>
                  <a:gd name="T12" fmla="*/ 16 w 55"/>
                  <a:gd name="T13" fmla="*/ 37 h 49"/>
                  <a:gd name="T14" fmla="*/ 3 w 55"/>
                  <a:gd name="T15" fmla="*/ 37 h 49"/>
                  <a:gd name="T16" fmla="*/ 0 w 55"/>
                  <a:gd name="T17" fmla="*/ 34 h 49"/>
                  <a:gd name="T18" fmla="*/ 0 w 55"/>
                  <a:gd name="T19" fmla="*/ 20 h 49"/>
                  <a:gd name="T20" fmla="*/ 3 w 55"/>
                  <a:gd name="T21" fmla="*/ 17 h 49"/>
                  <a:gd name="T22" fmla="*/ 19 w 55"/>
                  <a:gd name="T23" fmla="*/ 17 h 49"/>
                  <a:gd name="T24" fmla="*/ 19 w 55"/>
                  <a:gd name="T25" fmla="*/ 0 h 49"/>
                  <a:gd name="T26" fmla="*/ 55 w 55"/>
                  <a:gd name="T27" fmla="*/ 0 h 4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5"/>
                  <a:gd name="T43" fmla="*/ 0 h 49"/>
                  <a:gd name="T44" fmla="*/ 55 w 55"/>
                  <a:gd name="T45" fmla="*/ 49 h 4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5" h="49">
                    <a:moveTo>
                      <a:pt x="55" y="0"/>
                    </a:moveTo>
                    <a:lnTo>
                      <a:pt x="55" y="17"/>
                    </a:lnTo>
                    <a:lnTo>
                      <a:pt x="52" y="20"/>
                    </a:lnTo>
                    <a:lnTo>
                      <a:pt x="52" y="45"/>
                    </a:lnTo>
                    <a:lnTo>
                      <a:pt x="48" y="49"/>
                    </a:lnTo>
                    <a:lnTo>
                      <a:pt x="16" y="49"/>
                    </a:lnTo>
                    <a:lnTo>
                      <a:pt x="16" y="37"/>
                    </a:lnTo>
                    <a:lnTo>
                      <a:pt x="3" y="37"/>
                    </a:lnTo>
                    <a:lnTo>
                      <a:pt x="0" y="34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19" y="17"/>
                    </a:lnTo>
                    <a:lnTo>
                      <a:pt x="19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19" name="Rectangle 553">
                <a:extLst>
                  <a:ext uri="{FF2B5EF4-FFF2-40B4-BE49-F238E27FC236}">
                    <a16:creationId xmlns:a16="http://schemas.microsoft.com/office/drawing/2014/main" id="{DA73E94A-8730-4A56-BD76-36FA26A70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5" y="103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20" name="Rectangle 554">
                <a:extLst>
                  <a:ext uri="{FF2B5EF4-FFF2-40B4-BE49-F238E27FC236}">
                    <a16:creationId xmlns:a16="http://schemas.microsoft.com/office/drawing/2014/main" id="{A6E40D72-F743-4727-B608-39651D1F7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" y="130"/>
                <a:ext cx="33" cy="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21" name="Freeform 555">
                <a:extLst>
                  <a:ext uri="{FF2B5EF4-FFF2-40B4-BE49-F238E27FC236}">
                    <a16:creationId xmlns:a16="http://schemas.microsoft.com/office/drawing/2014/main" id="{0A4FB665-3D52-4C0D-9A22-B87853EA1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" y="182"/>
                <a:ext cx="39" cy="48"/>
              </a:xfrm>
              <a:custGeom>
                <a:avLst/>
                <a:gdLst>
                  <a:gd name="T0" fmla="*/ 39 w 39"/>
                  <a:gd name="T1" fmla="*/ 48 h 48"/>
                  <a:gd name="T2" fmla="*/ 39 w 39"/>
                  <a:gd name="T3" fmla="*/ 31 h 48"/>
                  <a:gd name="T4" fmla="*/ 36 w 39"/>
                  <a:gd name="T5" fmla="*/ 28 h 48"/>
                  <a:gd name="T6" fmla="*/ 36 w 39"/>
                  <a:gd name="T7" fmla="*/ 3 h 48"/>
                  <a:gd name="T8" fmla="*/ 33 w 39"/>
                  <a:gd name="T9" fmla="*/ 0 h 48"/>
                  <a:gd name="T10" fmla="*/ 0 w 39"/>
                  <a:gd name="T11" fmla="*/ 0 h 48"/>
                  <a:gd name="T12" fmla="*/ 0 w 39"/>
                  <a:gd name="T13" fmla="*/ 12 h 48"/>
                  <a:gd name="T14" fmla="*/ 3 w 39"/>
                  <a:gd name="T15" fmla="*/ 14 h 48"/>
                  <a:gd name="T16" fmla="*/ 3 w 39"/>
                  <a:gd name="T17" fmla="*/ 48 h 48"/>
                  <a:gd name="T18" fmla="*/ 39 w 39"/>
                  <a:gd name="T19" fmla="*/ 48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8"/>
                  <a:gd name="T32" fmla="*/ 39 w 39"/>
                  <a:gd name="T33" fmla="*/ 48 h 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8">
                    <a:moveTo>
                      <a:pt x="39" y="48"/>
                    </a:moveTo>
                    <a:lnTo>
                      <a:pt x="39" y="31"/>
                    </a:lnTo>
                    <a:lnTo>
                      <a:pt x="36" y="28"/>
                    </a:lnTo>
                    <a:lnTo>
                      <a:pt x="36" y="3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3" y="14"/>
                    </a:lnTo>
                    <a:lnTo>
                      <a:pt x="3" y="48"/>
                    </a:lnTo>
                    <a:lnTo>
                      <a:pt x="39" y="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22" name="Rectangle 556">
                <a:extLst>
                  <a:ext uri="{FF2B5EF4-FFF2-40B4-BE49-F238E27FC236}">
                    <a16:creationId xmlns:a16="http://schemas.microsoft.com/office/drawing/2014/main" id="{2699EDBC-0FEE-433C-932A-D8F9C3F90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5" y="193"/>
                <a:ext cx="13" cy="1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23" name="Line 557">
                <a:extLst>
                  <a:ext uri="{FF2B5EF4-FFF2-40B4-BE49-F238E27FC236}">
                    <a16:creationId xmlns:a16="http://schemas.microsoft.com/office/drawing/2014/main" id="{A408B7D2-F204-4186-85D8-3D345284D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" y="156"/>
                <a:ext cx="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577" name="AutoShape 721">
              <a:extLst>
                <a:ext uri="{FF2B5EF4-FFF2-40B4-BE49-F238E27FC236}">
                  <a16:creationId xmlns:a16="http://schemas.microsoft.com/office/drawing/2014/main" id="{2B7E03CF-320A-4F2A-BDE7-6B5AD697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" y="53"/>
              <a:ext cx="5" cy="13"/>
            </a:xfrm>
            <a:prstGeom prst="downArrow">
              <a:avLst>
                <a:gd name="adj1" fmla="val 50000"/>
                <a:gd name="adj2" fmla="val 65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8" name="Text Box 722">
              <a:extLst>
                <a:ext uri="{FF2B5EF4-FFF2-40B4-BE49-F238E27FC236}">
                  <a16:creationId xmlns:a16="http://schemas.microsoft.com/office/drawing/2014/main" id="{EAA30ECA-7603-4301-B8A9-BDACB8CEF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" y="177"/>
              <a:ext cx="73" cy="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576" tIns="18288" rIns="36576" bIns="18288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ja-JP" altLang="en-US" sz="1000">
                  <a:solidFill>
                    <a:srgbClr val="000000"/>
                  </a:solidFill>
                  <a:latin typeface="HG丸ｺﾞｼｯｸM-PRO"/>
                  <a:ea typeface="HG丸ｺﾞｼｯｸM-PRO"/>
                </a:rPr>
                <a:t>Internal diameter machining</a:t>
              </a:r>
            </a:p>
          </p:txBody>
        </p:sp>
        <p:grpSp>
          <p:nvGrpSpPr>
            <p:cNvPr id="579" name="Group 724">
              <a:extLst>
                <a:ext uri="{FF2B5EF4-FFF2-40B4-BE49-F238E27FC236}">
                  <a16:creationId xmlns:a16="http://schemas.microsoft.com/office/drawing/2014/main" id="{877D7E45-648A-4203-AF13-4FF609D42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" y="205"/>
              <a:ext cx="33" cy="31"/>
              <a:chOff x="34" y="201"/>
              <a:chExt cx="33" cy="61"/>
            </a:xfrm>
          </p:grpSpPr>
          <p:sp>
            <p:nvSpPr>
              <p:cNvPr id="612" name="Rectangle 725" descr="右上がり対角線">
                <a:extLst>
                  <a:ext uri="{FF2B5EF4-FFF2-40B4-BE49-F238E27FC236}">
                    <a16:creationId xmlns:a16="http://schemas.microsoft.com/office/drawing/2014/main" id="{C083B43E-0227-4206-A20F-CE134CD79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03"/>
                <a:ext cx="21" cy="5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13" name="Rectangle 726">
                <a:extLst>
                  <a:ext uri="{FF2B5EF4-FFF2-40B4-BE49-F238E27FC236}">
                    <a16:creationId xmlns:a16="http://schemas.microsoft.com/office/drawing/2014/main" id="{40016ACD-11BE-43DC-9C9A-00327FF7E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" y="254"/>
                <a:ext cx="3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14" name="Rectangle 727">
                <a:extLst>
                  <a:ext uri="{FF2B5EF4-FFF2-40B4-BE49-F238E27FC236}">
                    <a16:creationId xmlns:a16="http://schemas.microsoft.com/office/drawing/2014/main" id="{480723AA-2A2F-44D3-B7D0-D447F5FA8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" y="201"/>
                <a:ext cx="14" cy="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580" name="Group 733">
              <a:extLst>
                <a:ext uri="{FF2B5EF4-FFF2-40B4-BE49-F238E27FC236}">
                  <a16:creationId xmlns:a16="http://schemas.microsoft.com/office/drawing/2014/main" id="{FA0390D8-DA1C-4589-B17F-E0722BEAF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" y="49"/>
              <a:ext cx="41" cy="61"/>
              <a:chOff x="101" y="49"/>
              <a:chExt cx="41" cy="61"/>
            </a:xfrm>
          </p:grpSpPr>
          <p:grpSp>
            <p:nvGrpSpPr>
              <p:cNvPr id="602" name="Group 734">
                <a:extLst>
                  <a:ext uri="{FF2B5EF4-FFF2-40B4-BE49-F238E27FC236}">
                    <a16:creationId xmlns:a16="http://schemas.microsoft.com/office/drawing/2014/main" id="{3EB951CC-933F-4D6A-86A3-EA0B5D729C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" y="67"/>
                <a:ext cx="27" cy="43"/>
                <a:chOff x="101" y="67"/>
                <a:chExt cx="27" cy="43"/>
              </a:xfrm>
            </p:grpSpPr>
            <p:sp>
              <p:nvSpPr>
                <p:cNvPr id="606" name="AutoShape 735">
                  <a:extLst>
                    <a:ext uri="{FF2B5EF4-FFF2-40B4-BE49-F238E27FC236}">
                      <a16:creationId xmlns:a16="http://schemas.microsoft.com/office/drawing/2014/main" id="{8755D24D-2C29-4AA5-BC3F-E23E2E359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328277">
                  <a:off x="101" y="67"/>
                  <a:ext cx="27" cy="43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07" name="Oval 736">
                  <a:extLst>
                    <a:ext uri="{FF2B5EF4-FFF2-40B4-BE49-F238E27FC236}">
                      <a16:creationId xmlns:a16="http://schemas.microsoft.com/office/drawing/2014/main" id="{EA0F3BA8-5BDE-4B3A-B72A-1DA9316AE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" y="85"/>
                  <a:ext cx="9" cy="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08" name="Line 737">
                  <a:extLst>
                    <a:ext uri="{FF2B5EF4-FFF2-40B4-BE49-F238E27FC236}">
                      <a16:creationId xmlns:a16="http://schemas.microsoft.com/office/drawing/2014/main" id="{EEA97E91-B484-401E-B5CF-97D4C879A4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4" y="82"/>
                  <a:ext cx="2" cy="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09" name="Line 738">
                  <a:extLst>
                    <a:ext uri="{FF2B5EF4-FFF2-40B4-BE49-F238E27FC236}">
                      <a16:creationId xmlns:a16="http://schemas.microsoft.com/office/drawing/2014/main" id="{99850BFE-5C67-4A69-84B5-6E9D1D8764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4" y="95"/>
                  <a:ext cx="19" cy="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10" name="Line 739">
                  <a:extLst>
                    <a:ext uri="{FF2B5EF4-FFF2-40B4-BE49-F238E27FC236}">
                      <a16:creationId xmlns:a16="http://schemas.microsoft.com/office/drawing/2014/main" id="{E272929C-9BFC-4D87-B8FA-7F81A37BE6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7" y="75"/>
                  <a:ext cx="19" cy="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11" name="Line 740">
                  <a:extLst>
                    <a:ext uri="{FF2B5EF4-FFF2-40B4-BE49-F238E27FC236}">
                      <a16:creationId xmlns:a16="http://schemas.microsoft.com/office/drawing/2014/main" id="{5F868C6E-4E0C-4076-B6D8-323FA1049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3" y="75"/>
                  <a:ext cx="2" cy="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sp>
            <p:nvSpPr>
              <p:cNvPr id="603" name="Line 741">
                <a:extLst>
                  <a:ext uri="{FF2B5EF4-FFF2-40B4-BE49-F238E27FC236}">
                    <a16:creationId xmlns:a16="http://schemas.microsoft.com/office/drawing/2014/main" id="{7D955828-65D2-40EC-9252-D149D9294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" y="4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04" name="Line 742">
                <a:extLst>
                  <a:ext uri="{FF2B5EF4-FFF2-40B4-BE49-F238E27FC236}">
                    <a16:creationId xmlns:a16="http://schemas.microsoft.com/office/drawing/2014/main" id="{0DD9E093-D866-4134-AC9A-EC83F899A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" y="91"/>
                <a:ext cx="17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05" name="Line 743">
                <a:extLst>
                  <a:ext uri="{FF2B5EF4-FFF2-40B4-BE49-F238E27FC236}">
                    <a16:creationId xmlns:a16="http://schemas.microsoft.com/office/drawing/2014/main" id="{5CE7A499-78A9-4454-A4E5-AB424A3A9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" y="50"/>
                <a:ext cx="0" cy="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581" name="Text Box 756">
              <a:extLst>
                <a:ext uri="{FF2B5EF4-FFF2-40B4-BE49-F238E27FC236}">
                  <a16:creationId xmlns:a16="http://schemas.microsoft.com/office/drawing/2014/main" id="{E10CCEDC-9F57-4194-84FA-071FAD70C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" y="27"/>
              <a:ext cx="73" cy="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576" tIns="18288" rIns="36576" bIns="18288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ja-JP" altLang="en-US" sz="1000">
                  <a:solidFill>
                    <a:srgbClr val="000000"/>
                  </a:solidFill>
                  <a:latin typeface="HG丸ｺﾞｼｯｸM-PRO"/>
                  <a:ea typeface="HG丸ｺﾞｼｯｸM-PRO"/>
                </a:rPr>
                <a:t>End face machining</a:t>
              </a:r>
            </a:p>
          </p:txBody>
        </p:sp>
        <p:grpSp>
          <p:nvGrpSpPr>
            <p:cNvPr id="582" name="Group 744">
              <a:extLst>
                <a:ext uri="{FF2B5EF4-FFF2-40B4-BE49-F238E27FC236}">
                  <a16:creationId xmlns:a16="http://schemas.microsoft.com/office/drawing/2014/main" id="{73765765-C6C7-40B5-A188-49FD6DC87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" y="145"/>
              <a:ext cx="80" cy="41"/>
              <a:chOff x="57" y="145"/>
              <a:chExt cx="80" cy="41"/>
            </a:xfrm>
          </p:grpSpPr>
          <p:sp>
            <p:nvSpPr>
              <p:cNvPr id="594" name="Freeform 745">
                <a:extLst>
                  <a:ext uri="{FF2B5EF4-FFF2-40B4-BE49-F238E27FC236}">
                    <a16:creationId xmlns:a16="http://schemas.microsoft.com/office/drawing/2014/main" id="{3D35CA0B-F236-4B92-9CC3-D54D55848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" y="148"/>
                <a:ext cx="72" cy="30"/>
              </a:xfrm>
              <a:custGeom>
                <a:avLst/>
                <a:gdLst>
                  <a:gd name="T0" fmla="*/ 72 w 72"/>
                  <a:gd name="T1" fmla="*/ 30 h 30"/>
                  <a:gd name="T2" fmla="*/ 20 w 72"/>
                  <a:gd name="T3" fmla="*/ 30 h 30"/>
                  <a:gd name="T4" fmla="*/ 0 w 72"/>
                  <a:gd name="T5" fmla="*/ 13 h 30"/>
                  <a:gd name="T6" fmla="*/ 3 w 72"/>
                  <a:gd name="T7" fmla="*/ 0 h 30"/>
                  <a:gd name="T8" fmla="*/ 71 w 72"/>
                  <a:gd name="T9" fmla="*/ 0 h 30"/>
                  <a:gd name="T10" fmla="*/ 72 w 72"/>
                  <a:gd name="T11" fmla="*/ 30 h 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"/>
                  <a:gd name="T19" fmla="*/ 0 h 30"/>
                  <a:gd name="T20" fmla="*/ 72 w 72"/>
                  <a:gd name="T21" fmla="*/ 30 h 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" h="30">
                    <a:moveTo>
                      <a:pt x="72" y="30"/>
                    </a:moveTo>
                    <a:lnTo>
                      <a:pt x="20" y="30"/>
                    </a:lnTo>
                    <a:lnTo>
                      <a:pt x="0" y="13"/>
                    </a:lnTo>
                    <a:lnTo>
                      <a:pt x="3" y="0"/>
                    </a:lnTo>
                    <a:lnTo>
                      <a:pt x="71" y="0"/>
                    </a:lnTo>
                    <a:lnTo>
                      <a:pt x="72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grpSp>
            <p:nvGrpSpPr>
              <p:cNvPr id="595" name="Group 746">
                <a:extLst>
                  <a:ext uri="{FF2B5EF4-FFF2-40B4-BE49-F238E27FC236}">
                    <a16:creationId xmlns:a16="http://schemas.microsoft.com/office/drawing/2014/main" id="{4BC53514-757A-45FF-A12D-A1E789813A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" y="153"/>
                <a:ext cx="26" cy="33"/>
                <a:chOff x="57" y="153"/>
                <a:chExt cx="26" cy="33"/>
              </a:xfrm>
            </p:grpSpPr>
            <p:sp>
              <p:nvSpPr>
                <p:cNvPr id="600" name="AutoShape 747">
                  <a:extLst>
                    <a:ext uri="{FF2B5EF4-FFF2-40B4-BE49-F238E27FC236}">
                      <a16:creationId xmlns:a16="http://schemas.microsoft.com/office/drawing/2014/main" id="{4484C9D2-056A-423D-AEEE-656D31F6E1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470183">
                  <a:off x="57" y="153"/>
                  <a:ext cx="26" cy="33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601" name="Oval 748">
                  <a:extLst>
                    <a:ext uri="{FF2B5EF4-FFF2-40B4-BE49-F238E27FC236}">
                      <a16:creationId xmlns:a16="http://schemas.microsoft.com/office/drawing/2014/main" id="{9610E029-4B7E-4050-85FF-BA0E16821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" y="166"/>
                  <a:ext cx="8" cy="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sp>
            <p:nvSpPr>
              <p:cNvPr id="596" name="Freeform 749">
                <a:extLst>
                  <a:ext uri="{FF2B5EF4-FFF2-40B4-BE49-F238E27FC236}">
                    <a16:creationId xmlns:a16="http://schemas.microsoft.com/office/drawing/2014/main" id="{BE51EFC0-9458-4FD0-898B-087EB7748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" y="148"/>
                <a:ext cx="9" cy="30"/>
              </a:xfrm>
              <a:custGeom>
                <a:avLst/>
                <a:gdLst>
                  <a:gd name="T0" fmla="*/ 0 w 9"/>
                  <a:gd name="T1" fmla="*/ 0 h 30"/>
                  <a:gd name="T2" fmla="*/ 7 w 9"/>
                  <a:gd name="T3" fmla="*/ 9 h 30"/>
                  <a:gd name="T4" fmla="*/ 9 w 9"/>
                  <a:gd name="T5" fmla="*/ 19 h 30"/>
                  <a:gd name="T6" fmla="*/ 9 w 9"/>
                  <a:gd name="T7" fmla="*/ 30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30"/>
                  <a:gd name="T14" fmla="*/ 9 w 9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30">
                    <a:moveTo>
                      <a:pt x="0" y="0"/>
                    </a:moveTo>
                    <a:cubicBezTo>
                      <a:pt x="3" y="3"/>
                      <a:pt x="6" y="6"/>
                      <a:pt x="7" y="9"/>
                    </a:cubicBezTo>
                    <a:cubicBezTo>
                      <a:pt x="8" y="12"/>
                      <a:pt x="9" y="16"/>
                      <a:pt x="9" y="19"/>
                    </a:cubicBezTo>
                    <a:cubicBezTo>
                      <a:pt x="9" y="22"/>
                      <a:pt x="9" y="26"/>
                      <a:pt x="9" y="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97" name="Line 750">
                <a:extLst>
                  <a:ext uri="{FF2B5EF4-FFF2-40B4-BE49-F238E27FC236}">
                    <a16:creationId xmlns:a16="http://schemas.microsoft.com/office/drawing/2014/main" id="{E774BD1C-C17C-4B6C-A458-E6C7F2B4F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" y="158"/>
                <a:ext cx="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98" name="Line 751">
                <a:extLst>
                  <a:ext uri="{FF2B5EF4-FFF2-40B4-BE49-F238E27FC236}">
                    <a16:creationId xmlns:a16="http://schemas.microsoft.com/office/drawing/2014/main" id="{D4A4C1C4-5CD8-48F6-B503-A4B64D275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" y="168"/>
                <a:ext cx="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99" name="Rectangle 752">
                <a:extLst>
                  <a:ext uri="{FF2B5EF4-FFF2-40B4-BE49-F238E27FC236}">
                    <a16:creationId xmlns:a16="http://schemas.microsoft.com/office/drawing/2014/main" id="{5B37C977-39B4-4B4C-9DFD-0763F1FCB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" y="145"/>
                <a:ext cx="8" cy="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583" name="AutoShape 757">
              <a:extLst>
                <a:ext uri="{FF2B5EF4-FFF2-40B4-BE49-F238E27FC236}">
                  <a16:creationId xmlns:a16="http://schemas.microsoft.com/office/drawing/2014/main" id="{CC128C0F-38C8-4EE4-9B30-6668CCFB58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3" y="168"/>
              <a:ext cx="5" cy="13"/>
            </a:xfrm>
            <a:prstGeom prst="downArrow">
              <a:avLst>
                <a:gd name="adj1" fmla="val 50000"/>
                <a:gd name="adj2" fmla="val 65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584" name="Group 808">
              <a:extLst>
                <a:ext uri="{FF2B5EF4-FFF2-40B4-BE49-F238E27FC236}">
                  <a16:creationId xmlns:a16="http://schemas.microsoft.com/office/drawing/2014/main" id="{205B0B77-C1E8-403D-A533-3CD9BC7263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" y="0"/>
              <a:ext cx="76" cy="82"/>
              <a:chOff x="14" y="0"/>
              <a:chExt cx="76" cy="82"/>
            </a:xfrm>
          </p:grpSpPr>
          <p:grpSp>
            <p:nvGrpSpPr>
              <p:cNvPr id="590" name="Group 753">
                <a:extLst>
                  <a:ext uri="{FF2B5EF4-FFF2-40B4-BE49-F238E27FC236}">
                    <a16:creationId xmlns:a16="http://schemas.microsoft.com/office/drawing/2014/main" id="{7D38AF97-C7E5-4D52-A28E-939E12132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" y="7"/>
                <a:ext cx="63" cy="75"/>
                <a:chOff x="27" y="7"/>
                <a:chExt cx="63" cy="75"/>
              </a:xfrm>
            </p:grpSpPr>
            <p:sp>
              <p:nvSpPr>
                <p:cNvPr id="592" name="Freeform 754" descr="右上がり対角線">
                  <a:extLst>
                    <a:ext uri="{FF2B5EF4-FFF2-40B4-BE49-F238E27FC236}">
                      <a16:creationId xmlns:a16="http://schemas.microsoft.com/office/drawing/2014/main" id="{B8B9B687-6F33-4297-B059-5777EDECC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" y="15"/>
                  <a:ext cx="51" cy="67"/>
                </a:xfrm>
                <a:custGeom>
                  <a:avLst/>
                  <a:gdLst>
                    <a:gd name="T0" fmla="*/ 51 w 51"/>
                    <a:gd name="T1" fmla="*/ 0 h 67"/>
                    <a:gd name="T2" fmla="*/ 51 w 51"/>
                    <a:gd name="T3" fmla="*/ 67 h 67"/>
                    <a:gd name="T4" fmla="*/ 39 w 51"/>
                    <a:gd name="T5" fmla="*/ 67 h 67"/>
                    <a:gd name="T6" fmla="*/ 34 w 51"/>
                    <a:gd name="T7" fmla="*/ 58 h 67"/>
                    <a:gd name="T8" fmla="*/ 0 w 51"/>
                    <a:gd name="T9" fmla="*/ 58 h 67"/>
                    <a:gd name="T10" fmla="*/ 0 w 51"/>
                    <a:gd name="T11" fmla="*/ 0 h 67"/>
                    <a:gd name="T12" fmla="*/ 51 w 51"/>
                    <a:gd name="T13" fmla="*/ 0 h 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1"/>
                    <a:gd name="T22" fmla="*/ 0 h 67"/>
                    <a:gd name="T23" fmla="*/ 51 w 51"/>
                    <a:gd name="T24" fmla="*/ 67 h 6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1" h="67">
                      <a:moveTo>
                        <a:pt x="51" y="0"/>
                      </a:moveTo>
                      <a:lnTo>
                        <a:pt x="51" y="67"/>
                      </a:lnTo>
                      <a:lnTo>
                        <a:pt x="39" y="67"/>
                      </a:lnTo>
                      <a:lnTo>
                        <a:pt x="34" y="58"/>
                      </a:lnTo>
                      <a:lnTo>
                        <a:pt x="0" y="58"/>
                      </a:lnTo>
                      <a:lnTo>
                        <a:pt x="0" y="0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pattFill prst="lt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593" name="Freeform 755">
                  <a:extLst>
                    <a:ext uri="{FF2B5EF4-FFF2-40B4-BE49-F238E27FC236}">
                      <a16:creationId xmlns:a16="http://schemas.microsoft.com/office/drawing/2014/main" id="{44C098C8-E6F9-4999-8A13-B81C085F9A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" y="7"/>
                  <a:ext cx="63" cy="27"/>
                </a:xfrm>
                <a:custGeom>
                  <a:avLst/>
                  <a:gdLst>
                    <a:gd name="T0" fmla="*/ 63 w 63"/>
                    <a:gd name="T1" fmla="*/ 0 h 27"/>
                    <a:gd name="T2" fmla="*/ 63 w 63"/>
                    <a:gd name="T3" fmla="*/ 12 h 27"/>
                    <a:gd name="T4" fmla="*/ 44 w 63"/>
                    <a:gd name="T5" fmla="*/ 13 h 27"/>
                    <a:gd name="T6" fmla="*/ 25 w 63"/>
                    <a:gd name="T7" fmla="*/ 19 h 27"/>
                    <a:gd name="T8" fmla="*/ 0 w 63"/>
                    <a:gd name="T9" fmla="*/ 27 h 27"/>
                    <a:gd name="T10" fmla="*/ 0 w 63"/>
                    <a:gd name="T11" fmla="*/ 17 h 27"/>
                    <a:gd name="T12" fmla="*/ 3 w 63"/>
                    <a:gd name="T13" fmla="*/ 2 h 27"/>
                    <a:gd name="T14" fmla="*/ 31 w 63"/>
                    <a:gd name="T15" fmla="*/ 1 h 27"/>
                    <a:gd name="T16" fmla="*/ 63 w 63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3"/>
                    <a:gd name="T28" fmla="*/ 0 h 27"/>
                    <a:gd name="T29" fmla="*/ 63 w 63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3" h="27">
                      <a:moveTo>
                        <a:pt x="63" y="0"/>
                      </a:moveTo>
                      <a:lnTo>
                        <a:pt x="63" y="12"/>
                      </a:lnTo>
                      <a:lnTo>
                        <a:pt x="44" y="13"/>
                      </a:lnTo>
                      <a:lnTo>
                        <a:pt x="25" y="19"/>
                      </a:lnTo>
                      <a:lnTo>
                        <a:pt x="0" y="27"/>
                      </a:lnTo>
                      <a:lnTo>
                        <a:pt x="0" y="17"/>
                      </a:lnTo>
                      <a:lnTo>
                        <a:pt x="3" y="2"/>
                      </a:lnTo>
                      <a:lnTo>
                        <a:pt x="31" y="1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sp>
            <p:nvSpPr>
              <p:cNvPr id="591" name="Text Box 806">
                <a:extLst>
                  <a:ext uri="{FF2B5EF4-FFF2-40B4-BE49-F238E27FC236}">
                    <a16:creationId xmlns:a16="http://schemas.microsoft.com/office/drawing/2014/main" id="{882F780A-0A42-44DF-BEFD-46506D528C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" y="0"/>
                <a:ext cx="75" cy="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zipper</a:t>
                </a:r>
              </a:p>
            </p:txBody>
          </p:sp>
        </p:grpSp>
        <p:sp>
          <p:nvSpPr>
            <p:cNvPr id="585" name="AutoShape 1108">
              <a:extLst>
                <a:ext uri="{FF2B5EF4-FFF2-40B4-BE49-F238E27FC236}">
                  <a16:creationId xmlns:a16="http://schemas.microsoft.com/office/drawing/2014/main" id="{8B27A380-71A8-4C01-B52A-91A1BDF90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" y="40"/>
              <a:ext cx="13" cy="20"/>
            </a:xfrm>
            <a:prstGeom prst="downArrow">
              <a:avLst>
                <a:gd name="adj1" fmla="val 50000"/>
                <a:gd name="adj2" fmla="val 3846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586" name="Group 1198">
              <a:extLst>
                <a:ext uri="{FF2B5EF4-FFF2-40B4-BE49-F238E27FC236}">
                  <a16:creationId xmlns:a16="http://schemas.microsoft.com/office/drawing/2014/main" id="{85BFDB87-795D-444E-9F21-7662353A3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" y="143"/>
              <a:ext cx="57" cy="48"/>
              <a:chOff x="11" y="143"/>
              <a:chExt cx="57" cy="48"/>
            </a:xfrm>
          </p:grpSpPr>
          <p:sp>
            <p:nvSpPr>
              <p:cNvPr id="588" name="AutoShape 1199">
                <a:extLst>
                  <a:ext uri="{FF2B5EF4-FFF2-40B4-BE49-F238E27FC236}">
                    <a16:creationId xmlns:a16="http://schemas.microsoft.com/office/drawing/2014/main" id="{96BD8522-42AC-40C6-B837-786919BD9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3" y="143"/>
                <a:ext cx="25" cy="25"/>
              </a:xfrm>
              <a:prstGeom prst="curvedDownArrow">
                <a:avLst>
                  <a:gd name="adj1" fmla="val 20000"/>
                  <a:gd name="adj2" fmla="val 40000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89" name="Text Box 1200">
                <a:extLst>
                  <a:ext uri="{FF2B5EF4-FFF2-40B4-BE49-F238E27FC236}">
                    <a16:creationId xmlns:a16="http://schemas.microsoft.com/office/drawing/2014/main" id="{42A4B7F5-BCE4-42AA-BE88-0CFE96EB50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" y="169"/>
                <a:ext cx="57" cy="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576" tIns="18288" rIns="36576" bIns="18288" anchor="ctr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ja-JP" altLang="en-US" sz="1000">
                    <a:solidFill>
                      <a:srgbClr val="000000"/>
                    </a:solidFill>
                    <a:latin typeface="HG丸ｺﾞｼｯｸM-PRO"/>
                    <a:ea typeface="HG丸ｺﾞｼｯｸM-PRO"/>
                  </a:rPr>
                  <a:t>rotation (usu. around something)</a:t>
                </a:r>
              </a:p>
            </p:txBody>
          </p:sp>
        </p:grpSp>
        <p:sp>
          <p:nvSpPr>
            <p:cNvPr id="587" name="Text Box 723">
              <a:extLst>
                <a:ext uri="{FF2B5EF4-FFF2-40B4-BE49-F238E27FC236}">
                  <a16:creationId xmlns:a16="http://schemas.microsoft.com/office/drawing/2014/main" id="{D71F6330-EE1C-4A7D-877C-597730399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5"/>
              <a:ext cx="54" cy="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576" tIns="18288" rIns="36576" bIns="18288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ja-JP" altLang="en-US" sz="1000">
                  <a:solidFill>
                    <a:srgbClr val="000000"/>
                  </a:solidFill>
                  <a:latin typeface="HG丸ｺﾞｼｯｸM-PRO"/>
                  <a:ea typeface="HG丸ｺﾞｼｯｸM-PRO"/>
                </a:rPr>
                <a:t>end (e.g. of street, hallway, etc.)</a:t>
              </a:r>
            </a:p>
          </p:txBody>
        </p:sp>
      </p:grpSp>
      <p:pic>
        <p:nvPicPr>
          <p:cNvPr id="341" name="Picture 96" descr="レース・外径">
            <a:extLst>
              <a:ext uri="{FF2B5EF4-FFF2-40B4-BE49-F238E27FC236}">
                <a16:creationId xmlns:a16="http://schemas.microsoft.com/office/drawing/2014/main" id="{833D5ACE-37DF-4F6E-BFD2-0C8291657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0220" y="2513662"/>
            <a:ext cx="801955" cy="94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97" descr="レース・内径">
            <a:extLst>
              <a:ext uri="{FF2B5EF4-FFF2-40B4-BE49-F238E27FC236}">
                <a16:creationId xmlns:a16="http://schemas.microsoft.com/office/drawing/2014/main" id="{6AEF8ED2-D549-4D51-8868-D13AAECCA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8908" y="2516281"/>
            <a:ext cx="791470" cy="9570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" name="Picture 98" descr="レース・溝_2">
            <a:extLst>
              <a:ext uri="{FF2B5EF4-FFF2-40B4-BE49-F238E27FC236}">
                <a16:creationId xmlns:a16="http://schemas.microsoft.com/office/drawing/2014/main" id="{02F2DBD5-3821-4A15-8C1E-13A35C7F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440" y="2540791"/>
            <a:ext cx="791470" cy="9493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algn="ctr" rotWithShape="0">
              <a:srgbClr val="808080">
                <a:alpha val="5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6" name="四角形: 角を丸くする 345">
            <a:extLst>
              <a:ext uri="{FF2B5EF4-FFF2-40B4-BE49-F238E27FC236}">
                <a16:creationId xmlns:a16="http://schemas.microsoft.com/office/drawing/2014/main" id="{E4C660AC-7400-4D1C-B9A5-A02947933930}"/>
              </a:ext>
            </a:extLst>
          </p:cNvPr>
          <p:cNvSpPr/>
          <p:nvPr/>
        </p:nvSpPr>
        <p:spPr>
          <a:xfrm>
            <a:off x="5076364" y="3556052"/>
            <a:ext cx="547019" cy="16962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zipper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6F2250E-476E-4788-97B5-27561B8C1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013" y="3767540"/>
            <a:ext cx="1137722" cy="128288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F8B074C-A2B0-4280-BD33-01623760EBE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4989" y="3772671"/>
            <a:ext cx="1137719" cy="1207194"/>
          </a:xfrm>
          <a:prstGeom prst="rect">
            <a:avLst/>
          </a:prstGeom>
        </p:spPr>
      </p:pic>
      <p:sp>
        <p:nvSpPr>
          <p:cNvPr id="352" name="四角形: 角を丸くする 351">
            <a:extLst>
              <a:ext uri="{FF2B5EF4-FFF2-40B4-BE49-F238E27FC236}">
                <a16:creationId xmlns:a16="http://schemas.microsoft.com/office/drawing/2014/main" id="{A4B93F9E-E233-4E81-9B8F-3367487B975E}"/>
              </a:ext>
            </a:extLst>
          </p:cNvPr>
          <p:cNvSpPr/>
          <p:nvPr/>
        </p:nvSpPr>
        <p:spPr>
          <a:xfrm>
            <a:off x="7500339" y="3556052"/>
            <a:ext cx="547019" cy="16962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turret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1496BF4-1EE0-4BC2-BBE1-9A3EB0D48D52}"/>
              </a:ext>
            </a:extLst>
          </p:cNvPr>
          <p:cNvSpPr/>
          <p:nvPr/>
        </p:nvSpPr>
        <p:spPr>
          <a:xfrm>
            <a:off x="646360" y="3670474"/>
            <a:ext cx="1161056" cy="144157"/>
          </a:xfrm>
          <a:prstGeom prst="round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OP-1 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Outer diameter clamp</a:t>
            </a:r>
          </a:p>
        </p:txBody>
      </p:sp>
      <p:sp>
        <p:nvSpPr>
          <p:cNvPr id="350" name="四角形: 角を丸くする 349">
            <a:extLst>
              <a:ext uri="{FF2B5EF4-FFF2-40B4-BE49-F238E27FC236}">
                <a16:creationId xmlns:a16="http://schemas.microsoft.com/office/drawing/2014/main" id="{6865133B-4A84-41BE-8049-B98B0B631ED4}"/>
              </a:ext>
            </a:extLst>
          </p:cNvPr>
          <p:cNvSpPr/>
          <p:nvPr/>
        </p:nvSpPr>
        <p:spPr>
          <a:xfrm>
            <a:off x="2724841" y="3665981"/>
            <a:ext cx="1161056" cy="136981"/>
          </a:xfrm>
          <a:prstGeom prst="round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OP-2 Outer diameter clamp</a:t>
            </a:r>
          </a:p>
        </p:txBody>
      </p:sp>
      <p:sp>
        <p:nvSpPr>
          <p:cNvPr id="351" name="四角形: 角を丸くする 350">
            <a:extLst>
              <a:ext uri="{FF2B5EF4-FFF2-40B4-BE49-F238E27FC236}">
                <a16:creationId xmlns:a16="http://schemas.microsoft.com/office/drawing/2014/main" id="{EBC6E639-063A-48E8-ABDF-ACDDECBD4948}"/>
              </a:ext>
            </a:extLst>
          </p:cNvPr>
          <p:cNvSpPr/>
          <p:nvPr/>
        </p:nvSpPr>
        <p:spPr>
          <a:xfrm>
            <a:off x="666718" y="6597212"/>
            <a:ext cx="1161056" cy="144157"/>
          </a:xfrm>
          <a:prstGeom prst="round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OP-1 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Outer diameter clamp</a:t>
            </a:r>
          </a:p>
        </p:txBody>
      </p:sp>
      <p:sp>
        <p:nvSpPr>
          <p:cNvPr id="353" name="四角形: 角を丸くする 352">
            <a:extLst>
              <a:ext uri="{FF2B5EF4-FFF2-40B4-BE49-F238E27FC236}">
                <a16:creationId xmlns:a16="http://schemas.microsoft.com/office/drawing/2014/main" id="{6737DF2E-5128-4BF0-87E6-0D4E32D3399B}"/>
              </a:ext>
            </a:extLst>
          </p:cNvPr>
          <p:cNvSpPr/>
          <p:nvPr/>
        </p:nvSpPr>
        <p:spPr>
          <a:xfrm>
            <a:off x="2743933" y="6576717"/>
            <a:ext cx="1161056" cy="136981"/>
          </a:xfrm>
          <a:prstGeom prst="round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OP-2 Internal diameter clamp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1FFFF8-A26A-42C6-9B3F-F083AE49F8A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8525" y="1477267"/>
            <a:ext cx="969200" cy="96184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11F0667-7187-48DB-9D9C-5D5554AD9C2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3354" y="1508620"/>
            <a:ext cx="1099844" cy="891978"/>
          </a:xfrm>
          <a:prstGeom prst="rect">
            <a:avLst/>
          </a:prstGeom>
        </p:spPr>
      </p:pic>
      <p:sp>
        <p:nvSpPr>
          <p:cNvPr id="689" name="四角形: 角を丸くする 688">
            <a:extLst>
              <a:ext uri="{FF2B5EF4-FFF2-40B4-BE49-F238E27FC236}">
                <a16:creationId xmlns:a16="http://schemas.microsoft.com/office/drawing/2014/main" id="{0750F1FE-92DE-4C2B-8AF0-90C8313B8CBD}"/>
              </a:ext>
            </a:extLst>
          </p:cNvPr>
          <p:cNvSpPr/>
          <p:nvPr/>
        </p:nvSpPr>
        <p:spPr>
          <a:xfrm>
            <a:off x="4562172" y="1002168"/>
            <a:ext cx="842674" cy="16962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Holders and tips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58090D7-6A71-4A10-903C-64821673093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938" y="1494485"/>
            <a:ext cx="909211" cy="96108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4DC1731-732A-497E-9A74-E690FC0D501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7444" y="5027033"/>
            <a:ext cx="1750886" cy="88483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75E64B0-0049-4654-928C-C98A2A71B858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6673" y="5056296"/>
            <a:ext cx="1278768" cy="950589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A31A0D42-C668-4919-AF16-0B739B1056FE}"/>
              </a:ext>
            </a:extLst>
          </p:cNvPr>
          <p:cNvSpPr/>
          <p:nvPr/>
        </p:nvSpPr>
        <p:spPr>
          <a:xfrm>
            <a:off x="7826056" y="5108810"/>
            <a:ext cx="310340" cy="368860"/>
          </a:xfrm>
          <a:prstGeom prst="ellipse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86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16="http://schemas.microsoft.com/office/drawing/2014/main" xmlns:p14="http://schemas.microsoft.com/office/powerpoint/2010/main" xmlns:a14="http://schemas.microsoft.com/office/drawing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4F7150FD-9928-46E3-AC02-CB845947E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94510"/>
              </p:ext>
            </p:extLst>
          </p:nvPr>
        </p:nvGraphicFramePr>
        <p:xfrm>
          <a:off x="35496" y="692696"/>
          <a:ext cx="9038504" cy="62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626">
                  <a:extLst>
                    <a:ext uri="{9D8B030D-6E8A-4147-A177-3AD203B41FA5}">
                      <a16:colId xmlns:a16="http://schemas.microsoft.com/office/drawing/2014/main" val="3899927356"/>
                    </a:ext>
                  </a:extLst>
                </a:gridCol>
                <a:gridCol w="2259626">
                  <a:extLst>
                    <a:ext uri="{9D8B030D-6E8A-4147-A177-3AD203B41FA5}">
                      <a16:colId xmlns:a16="http://schemas.microsoft.com/office/drawing/2014/main" val="3778191424"/>
                    </a:ext>
                  </a:extLst>
                </a:gridCol>
                <a:gridCol w="2259626">
                  <a:extLst>
                    <a:ext uri="{9D8B030D-6E8A-4147-A177-3AD203B41FA5}">
                      <a16:colId xmlns:a16="http://schemas.microsoft.com/office/drawing/2014/main" val="2346131413"/>
                    </a:ext>
                  </a:extLst>
                </a:gridCol>
                <a:gridCol w="2259626">
                  <a:extLst>
                    <a:ext uri="{9D8B030D-6E8A-4147-A177-3AD203B41FA5}">
                      <a16:colId xmlns:a16="http://schemas.microsoft.com/office/drawing/2014/main" val="3205979381"/>
                    </a:ext>
                  </a:extLst>
                </a:gridCol>
              </a:tblGrid>
              <a:tr h="2088000"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 turret lathe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Main spindle Single spindle lathe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Turret type turret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3-jaw interlocking scroll chuck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677620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2-turret lathe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Parallel spindle lathe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Knife blade type tool rest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4-Jaw Single Action Chuck (Independent Chuck)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0491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Saw blade type lathe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Opposed spindle lathe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Swiss type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collet chuck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206000"/>
                  </a:ext>
                </a:extLst>
              </a:tr>
            </a:tbl>
          </a:graphicData>
        </a:graphic>
      </p:graphicFrame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id="{523B453C-9EC2-4D89-A38D-FE9B81DB4DCD}"/>
              </a:ext>
            </a:extLst>
          </p:cNvPr>
          <p:cNvSpPr/>
          <p:nvPr/>
        </p:nvSpPr>
        <p:spPr>
          <a:xfrm>
            <a:off x="45924" y="26789"/>
            <a:ext cx="3283939" cy="485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Type of lathe (Reference)</a:t>
            </a:r>
          </a:p>
        </p:txBody>
      </p:sp>
      <p:grpSp>
        <p:nvGrpSpPr>
          <p:cNvPr id="450" name="Group 159">
            <a:extLst>
              <a:ext uri="{FF2B5EF4-FFF2-40B4-BE49-F238E27FC236}">
                <a16:creationId xmlns:a16="http://schemas.microsoft.com/office/drawing/2014/main" id="{BF66CCA8-BC62-45B1-97A6-0D5C4B7D8B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10612707" y="-2145577753"/>
            <a:ext cx="56" cy="101"/>
            <a:chOff x="523565" y="656046"/>
            <a:chExt cx="75" cy="101"/>
          </a:xfrm>
        </p:grpSpPr>
        <p:sp>
          <p:nvSpPr>
            <p:cNvPr id="506" name="Line 162">
              <a:extLst>
                <a:ext uri="{FF2B5EF4-FFF2-40B4-BE49-F238E27FC236}">
                  <a16:creationId xmlns:a16="http://schemas.microsoft.com/office/drawing/2014/main" id="{702E6B6F-5D20-4179-8F99-2B52944A2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585" y="656046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7" name="Line 168">
              <a:extLst>
                <a:ext uri="{FF2B5EF4-FFF2-40B4-BE49-F238E27FC236}">
                  <a16:creationId xmlns:a16="http://schemas.microsoft.com/office/drawing/2014/main" id="{DA1FA9D8-4774-49B8-9C63-42DA5B409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565" y="656147"/>
              <a:ext cx="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462C040A-7D8C-42CB-AABC-8C7849A6D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995" y="970811"/>
            <a:ext cx="1986890" cy="176108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33FB010-2778-44EA-88B4-C5A89FEE66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259" y="2983832"/>
            <a:ext cx="1965626" cy="18200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E2DA1AF-C529-4FA9-8E42-527A1A2DAE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5648" y="5106135"/>
            <a:ext cx="1913255" cy="180315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FB1F6AE-5648-4FB7-9F4C-E4F357DD079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809" y="3013012"/>
            <a:ext cx="1997095" cy="173054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8BA8C3E-D74B-4CE3-99E0-1A681AD2615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359" y="5141957"/>
            <a:ext cx="1923526" cy="173151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577678-02BB-479F-A29D-FE30F641A91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0173" y="5080961"/>
            <a:ext cx="1957704" cy="174283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F772D18-847D-4AFB-A351-209E519FED6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3991" y="899851"/>
            <a:ext cx="1908339" cy="170372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7879D44-9BF9-4B0C-9FFB-E17A85E5FE6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0173" y="3013012"/>
            <a:ext cx="1996565" cy="17428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FAEA280-B02A-4D38-8AB7-4F57CC5FDDD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0565" y="950742"/>
            <a:ext cx="1908339" cy="176108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FFBD00D-F5A6-4DE7-B8E4-5EC389A932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8870" y="1004797"/>
            <a:ext cx="1687214" cy="165215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F763C08-7781-4749-827B-C7DC591155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7229" y="3182844"/>
            <a:ext cx="1732938" cy="156071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E4B22D0-C1B9-4C24-B95E-1B47E4C47F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99146" y="5188643"/>
            <a:ext cx="1732938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8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FF0AF31-4C60-4898-984C-2E85B7E2FC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6" y="672179"/>
            <a:ext cx="6642738" cy="5991489"/>
          </a:xfrm>
          <a:prstGeom prst="rect">
            <a:avLst/>
          </a:prstGeom>
        </p:spPr>
      </p:pic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6661D55-9731-4328-8A3F-301BA6EE1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1410"/>
              </p:ext>
            </p:extLst>
          </p:nvPr>
        </p:nvGraphicFramePr>
        <p:xfrm>
          <a:off x="6600084" y="548680"/>
          <a:ext cx="2538000" cy="83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0">
                  <a:extLst>
                    <a:ext uri="{9D8B030D-6E8A-4147-A177-3AD203B41FA5}">
                      <a16:colId xmlns:a16="http://schemas.microsoft.com/office/drawing/2014/main" val="2921201701"/>
                    </a:ext>
                  </a:extLst>
                </a:gridCol>
                <a:gridCol w="999000">
                  <a:extLst>
                    <a:ext uri="{9D8B030D-6E8A-4147-A177-3AD203B41FA5}">
                      <a16:colId xmlns:a16="http://schemas.microsoft.com/office/drawing/2014/main" val="514864989"/>
                    </a:ext>
                  </a:extLst>
                </a:gridCol>
                <a:gridCol w="1269000">
                  <a:extLst>
                    <a:ext uri="{9D8B030D-6E8A-4147-A177-3AD203B41FA5}">
                      <a16:colId xmlns:a16="http://schemas.microsoft.com/office/drawing/2014/main" val="29041154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kumimoji="1" lang="ja-JP" altLang="en-US" sz="12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Item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Perspective (Setting)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47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Thrust and clamp criteria for press process instructions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Decided by the forging method of the material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Check if it is possible to use it as a top/bottom type or butt face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32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One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process dimension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of press process instruction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Machining dimensional instructions in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one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process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from butt reference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92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Internal diameter honing allowance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Allowance setting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40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80μ</a:t>
                      </a:r>
                    </a:p>
                    <a:p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Heat treatment strain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-20)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119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Roughness indication for internal diameter honing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Completion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6.3Rz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-&gt; Race Instructions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Aiming at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Rz20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Improving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grindability by honing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16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Runout indication of black skin area by internal diameter standard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 the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case of the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finished dowel position degree of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0.12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instruction → Race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0.08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 less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928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Outer diameter chamfering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One process, two processes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 process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C0.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5～0.8</a:t>
                      </a:r>
                    </a:p>
                    <a:p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process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RorC0.5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1.2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1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Longitudinal indication based on the end face of one process machining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Tolerance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-0.2 (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as indicated in the completed drawing)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663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Total runout indication for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one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process side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based on inside diameter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Total runout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0.03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max.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Back-end reference plane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696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Indicate the parallelism of the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process machining side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Parallelism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0.02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 less</a:t>
                      </a:r>
                      <a:endParaRPr kumimoji="1" lang="en-US" altLang="ja-JP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Back-end reference plane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4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Thrust tolerance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0/-0.07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Completion drawing instruction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952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Shape measurement of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detail drawing and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indication part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Measurement instructions for all locations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20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roughness indication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Indicate the roughness of the area to be processed.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0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Thrust and chuck runout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Manufacturing conditions </a:t>
                      </a:r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 </a:t>
                      </a:r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 less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46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Boxing instructions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Production control (packing format setting)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1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Important management and past tiger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From the list of priorities and past activities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07048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30D4F9-28A5-4107-883E-20877D71AF8C}"/>
              </a:ext>
            </a:extLst>
          </p:cNvPr>
          <p:cNvSpPr/>
          <p:nvPr/>
        </p:nvSpPr>
        <p:spPr>
          <a:xfrm>
            <a:off x="0" y="0"/>
            <a:ext cx="4754037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Lace process (flat gear) work standard chart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FB518E6-9BA4-41A1-BDE7-FE303E593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711203"/>
              </p:ext>
            </p:extLst>
          </p:nvPr>
        </p:nvGraphicFramePr>
        <p:xfrm>
          <a:off x="4964384" y="5841492"/>
          <a:ext cx="3477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F404B19-C783-42AE-A0D5-83B3D86D5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20252"/>
              </p:ext>
            </p:extLst>
          </p:nvPr>
        </p:nvGraphicFramePr>
        <p:xfrm>
          <a:off x="4072295" y="971549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8673301-3B58-4FAC-8C39-A61F40D08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67605"/>
              </p:ext>
            </p:extLst>
          </p:nvPr>
        </p:nvGraphicFramePr>
        <p:xfrm>
          <a:off x="2444783" y="3066044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10C865E-6748-4E07-8E8B-E64940581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76383"/>
              </p:ext>
            </p:extLst>
          </p:nvPr>
        </p:nvGraphicFramePr>
        <p:xfrm>
          <a:off x="3014711" y="3505991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17CF4FB4-541D-4020-88C3-4A64E88A3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85245"/>
              </p:ext>
            </p:extLst>
          </p:nvPr>
        </p:nvGraphicFramePr>
        <p:xfrm>
          <a:off x="2645077" y="1540024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B95D4BED-19D9-4670-A214-17E55A255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42981"/>
              </p:ext>
            </p:extLst>
          </p:nvPr>
        </p:nvGraphicFramePr>
        <p:xfrm>
          <a:off x="3962154" y="4365104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5565925A-F1C3-4864-8146-524775EDD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51482"/>
              </p:ext>
            </p:extLst>
          </p:nvPr>
        </p:nvGraphicFramePr>
        <p:xfrm>
          <a:off x="2836207" y="953702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815BA10F-C2B3-4948-842E-2A45388A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3513"/>
              </p:ext>
            </p:extLst>
          </p:nvPr>
        </p:nvGraphicFramePr>
        <p:xfrm>
          <a:off x="4171877" y="1350825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EDC1EDC7-1B96-414A-A3D3-D6428E56E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28589"/>
              </p:ext>
            </p:extLst>
          </p:nvPr>
        </p:nvGraphicFramePr>
        <p:xfrm>
          <a:off x="1989265" y="1051560"/>
          <a:ext cx="29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ED5CE47B-A6FD-4FA7-A20F-243C8B1D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51800"/>
              </p:ext>
            </p:extLst>
          </p:nvPr>
        </p:nvGraphicFramePr>
        <p:xfrm>
          <a:off x="3704159" y="3374333"/>
          <a:ext cx="3477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CD2AECF3-A415-431F-BCC6-181783D0C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97010"/>
              </p:ext>
            </p:extLst>
          </p:nvPr>
        </p:nvGraphicFramePr>
        <p:xfrm>
          <a:off x="4195518" y="3244224"/>
          <a:ext cx="3477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EF0AF5C0-D8AB-4A55-B8FF-9F5B27708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17152"/>
              </p:ext>
            </p:extLst>
          </p:nvPr>
        </p:nvGraphicFramePr>
        <p:xfrm>
          <a:off x="4058637" y="571500"/>
          <a:ext cx="3477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8AF23B2B-E102-4B8B-A552-3DCE5AAE7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07448"/>
              </p:ext>
            </p:extLst>
          </p:nvPr>
        </p:nvGraphicFramePr>
        <p:xfrm>
          <a:off x="4406337" y="4692896"/>
          <a:ext cx="3477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DC3B3D9E-73D9-448E-AE1B-644BED6A1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3232"/>
              </p:ext>
            </p:extLst>
          </p:nvPr>
        </p:nvGraphicFramePr>
        <p:xfrm>
          <a:off x="4406387" y="5213011"/>
          <a:ext cx="3477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00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65F6C34E-14F5-40CB-8CBF-3CCEE3F3EB59}"/>
              </a:ext>
            </a:extLst>
          </p:cNvPr>
          <p:cNvSpPr/>
          <p:nvPr/>
        </p:nvSpPr>
        <p:spPr>
          <a:xfrm>
            <a:off x="3221851" y="2022438"/>
            <a:ext cx="416924" cy="849854"/>
          </a:xfrm>
          <a:custGeom>
            <a:avLst/>
            <a:gdLst>
              <a:gd name="connsiteX0" fmla="*/ 602428 w 699247"/>
              <a:gd name="connsiteY0" fmla="*/ 0 h 849854"/>
              <a:gd name="connsiteX1" fmla="*/ 699247 w 699247"/>
              <a:gd name="connsiteY1" fmla="*/ 96818 h 849854"/>
              <a:gd name="connsiteX2" fmla="*/ 688489 w 699247"/>
              <a:gd name="connsiteY2" fmla="*/ 473336 h 849854"/>
              <a:gd name="connsiteX3" fmla="*/ 591670 w 699247"/>
              <a:gd name="connsiteY3" fmla="*/ 505609 h 849854"/>
              <a:gd name="connsiteX4" fmla="*/ 591670 w 699247"/>
              <a:gd name="connsiteY4" fmla="*/ 666974 h 849854"/>
              <a:gd name="connsiteX5" fmla="*/ 677732 w 699247"/>
              <a:gd name="connsiteY5" fmla="*/ 731520 h 849854"/>
              <a:gd name="connsiteX6" fmla="*/ 677732 w 699247"/>
              <a:gd name="connsiteY6" fmla="*/ 839096 h 849854"/>
              <a:gd name="connsiteX7" fmla="*/ 0 w 699247"/>
              <a:gd name="connsiteY7" fmla="*/ 849854 h 8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247" h="849854">
                <a:moveTo>
                  <a:pt x="602428" y="0"/>
                </a:moveTo>
                <a:lnTo>
                  <a:pt x="699247" y="96818"/>
                </a:lnTo>
                <a:lnTo>
                  <a:pt x="688489" y="473336"/>
                </a:lnTo>
                <a:lnTo>
                  <a:pt x="591670" y="505609"/>
                </a:lnTo>
                <a:lnTo>
                  <a:pt x="591670" y="666974"/>
                </a:lnTo>
                <a:lnTo>
                  <a:pt x="677732" y="731520"/>
                </a:lnTo>
                <a:lnTo>
                  <a:pt x="677732" y="839096"/>
                </a:lnTo>
                <a:lnTo>
                  <a:pt x="0" y="849854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0BA16567-1398-408E-A516-7D7742DB93DA}"/>
              </a:ext>
            </a:extLst>
          </p:cNvPr>
          <p:cNvSpPr/>
          <p:nvPr/>
        </p:nvSpPr>
        <p:spPr>
          <a:xfrm>
            <a:off x="3275704" y="2076226"/>
            <a:ext cx="258183" cy="869770"/>
          </a:xfrm>
          <a:custGeom>
            <a:avLst/>
            <a:gdLst>
              <a:gd name="connsiteX0" fmla="*/ 344244 w 344244"/>
              <a:gd name="connsiteY0" fmla="*/ 0 h 882127"/>
              <a:gd name="connsiteX1" fmla="*/ 75303 w 344244"/>
              <a:gd name="connsiteY1" fmla="*/ 0 h 882127"/>
              <a:gd name="connsiteX2" fmla="*/ 0 w 344244"/>
              <a:gd name="connsiteY2" fmla="*/ 64546 h 882127"/>
              <a:gd name="connsiteX3" fmla="*/ 0 w 344244"/>
              <a:gd name="connsiteY3" fmla="*/ 376518 h 882127"/>
              <a:gd name="connsiteX4" fmla="*/ 107576 w 344244"/>
              <a:gd name="connsiteY4" fmla="*/ 473336 h 882127"/>
              <a:gd name="connsiteX5" fmla="*/ 107576 w 344244"/>
              <a:gd name="connsiteY5" fmla="*/ 570155 h 882127"/>
              <a:gd name="connsiteX6" fmla="*/ 21515 w 344244"/>
              <a:gd name="connsiteY6" fmla="*/ 602428 h 882127"/>
              <a:gd name="connsiteX7" fmla="*/ 43030 w 344244"/>
              <a:gd name="connsiteY7" fmla="*/ 882127 h 882127"/>
              <a:gd name="connsiteX0" fmla="*/ 344244 w 344244"/>
              <a:gd name="connsiteY0" fmla="*/ 0 h 869770"/>
              <a:gd name="connsiteX1" fmla="*/ 75303 w 344244"/>
              <a:gd name="connsiteY1" fmla="*/ 0 h 869770"/>
              <a:gd name="connsiteX2" fmla="*/ 0 w 344244"/>
              <a:gd name="connsiteY2" fmla="*/ 64546 h 869770"/>
              <a:gd name="connsiteX3" fmla="*/ 0 w 344244"/>
              <a:gd name="connsiteY3" fmla="*/ 376518 h 869770"/>
              <a:gd name="connsiteX4" fmla="*/ 107576 w 344244"/>
              <a:gd name="connsiteY4" fmla="*/ 473336 h 869770"/>
              <a:gd name="connsiteX5" fmla="*/ 107576 w 344244"/>
              <a:gd name="connsiteY5" fmla="*/ 570155 h 869770"/>
              <a:gd name="connsiteX6" fmla="*/ 21515 w 344244"/>
              <a:gd name="connsiteY6" fmla="*/ 602428 h 869770"/>
              <a:gd name="connsiteX7" fmla="*/ 22435 w 344244"/>
              <a:gd name="connsiteY7" fmla="*/ 869770 h 86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244" h="869770">
                <a:moveTo>
                  <a:pt x="344244" y="0"/>
                </a:moveTo>
                <a:lnTo>
                  <a:pt x="75303" y="0"/>
                </a:lnTo>
                <a:lnTo>
                  <a:pt x="0" y="64546"/>
                </a:lnTo>
                <a:lnTo>
                  <a:pt x="0" y="376518"/>
                </a:lnTo>
                <a:lnTo>
                  <a:pt x="107576" y="473336"/>
                </a:lnTo>
                <a:lnTo>
                  <a:pt x="107576" y="570155"/>
                </a:lnTo>
                <a:lnTo>
                  <a:pt x="21515" y="602428"/>
                </a:lnTo>
                <a:cubicBezTo>
                  <a:pt x="21822" y="691542"/>
                  <a:pt x="22128" y="780656"/>
                  <a:pt x="22435" y="86977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2B5AA74-FCE7-49FF-A027-DAA35B506E00}"/>
              </a:ext>
            </a:extLst>
          </p:cNvPr>
          <p:cNvSpPr/>
          <p:nvPr/>
        </p:nvSpPr>
        <p:spPr>
          <a:xfrm>
            <a:off x="3577313" y="2226559"/>
            <a:ext cx="621674" cy="1897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OP-1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CFC654A-B7CD-40BB-8703-0CCED251BB17}"/>
              </a:ext>
            </a:extLst>
          </p:cNvPr>
          <p:cNvSpPr/>
          <p:nvPr/>
        </p:nvSpPr>
        <p:spPr>
          <a:xfrm>
            <a:off x="2721109" y="2625874"/>
            <a:ext cx="606176" cy="214888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OP-2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85B7A00E-BCD9-47BF-B84A-D3593CCA4424}"/>
              </a:ext>
            </a:extLst>
          </p:cNvPr>
          <p:cNvSpPr/>
          <p:nvPr/>
        </p:nvSpPr>
        <p:spPr>
          <a:xfrm>
            <a:off x="2503170" y="1051560"/>
            <a:ext cx="865823" cy="1085850"/>
          </a:xfrm>
          <a:custGeom>
            <a:avLst/>
            <a:gdLst>
              <a:gd name="connsiteX0" fmla="*/ 0 w 1154430"/>
              <a:gd name="connsiteY0" fmla="*/ 1085850 h 1085850"/>
              <a:gd name="connsiteX1" fmla="*/ 891540 w 1154430"/>
              <a:gd name="connsiteY1" fmla="*/ 982980 h 1085850"/>
              <a:gd name="connsiteX2" fmla="*/ 1062990 w 1154430"/>
              <a:gd name="connsiteY2" fmla="*/ 0 h 1085850"/>
              <a:gd name="connsiteX3" fmla="*/ 1154430 w 1154430"/>
              <a:gd name="connsiteY3" fmla="*/ 19431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430" h="1085850">
                <a:moveTo>
                  <a:pt x="0" y="1085850"/>
                </a:moveTo>
                <a:lnTo>
                  <a:pt x="891540" y="982980"/>
                </a:lnTo>
                <a:lnTo>
                  <a:pt x="1062990" y="0"/>
                </a:lnTo>
                <a:lnTo>
                  <a:pt x="1154430" y="194310"/>
                </a:lnTo>
              </a:path>
            </a:pathLst>
          </a:custGeom>
          <a:noFill/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5AE080F-1C76-48D7-9AFC-55DD63883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95040"/>
              </p:ext>
            </p:extLst>
          </p:nvPr>
        </p:nvGraphicFramePr>
        <p:xfrm>
          <a:off x="3176306" y="790615"/>
          <a:ext cx="25338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88">
                  <a:extLst>
                    <a:ext uri="{9D8B030D-6E8A-4147-A177-3AD203B41FA5}">
                      <a16:colId xmlns:a16="http://schemas.microsoft.com/office/drawing/2014/main" val="1820430508"/>
                    </a:ext>
                  </a:extLst>
                </a:gridCol>
              </a:tblGrid>
              <a:tr h="1958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61532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DA3784FB-D93C-421B-8FEE-DD82B94DD97E}"/>
              </a:ext>
            </a:extLst>
          </p:cNvPr>
          <p:cNvGraphicFramePr>
            <a:graphicFrameLocks noGrp="1"/>
          </p:cNvGraphicFramePr>
          <p:nvPr/>
        </p:nvGraphicFramePr>
        <p:xfrm>
          <a:off x="0" y="5685161"/>
          <a:ext cx="4239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253249296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95743275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18484256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Priority management items (gear racing)</a:t>
                      </a:r>
                      <a:endParaRPr kumimoji="1" lang="en-US" altLang="ja-JP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6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 Quality Characteristics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Warranty management items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Item content (final event)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99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Rib width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Machining dimension setting</a:t>
                      </a:r>
                      <a:endParaRPr kumimoji="1" lang="en-US" altLang="ja-JP" sz="9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Negative rib width leads to gear damage.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33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Sliding surface roughness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Machining condition management, tool management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Large roughness can lead to abnormal wear, and dents and scratches can lead to air leaks.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37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Thrust end face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Machining condition management, tool management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Pressure roots and scratches will cause air leakage.</a:t>
                      </a:r>
                    </a:p>
                  </a:txBody>
                  <a:tcPr marL="68580" marR="685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018210"/>
                  </a:ext>
                </a:extLst>
              </a:tr>
            </a:tbl>
          </a:graphicData>
        </a:graphic>
      </p:graphicFrame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717C8C5-8BDC-47AE-8486-C416F2C68C64}"/>
              </a:ext>
            </a:extLst>
          </p:cNvPr>
          <p:cNvSpPr/>
          <p:nvPr/>
        </p:nvSpPr>
        <p:spPr>
          <a:xfrm>
            <a:off x="4572000" y="876299"/>
            <a:ext cx="2028084" cy="1085850"/>
          </a:xfrm>
          <a:prstGeom prst="roundRect">
            <a:avLst>
              <a:gd name="adj" fmla="val 913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FF86AB1-9305-452C-8F5D-01E81DC12F6E}"/>
              </a:ext>
            </a:extLst>
          </p:cNvPr>
          <p:cNvSpPr/>
          <p:nvPr/>
        </p:nvSpPr>
        <p:spPr>
          <a:xfrm>
            <a:off x="4556843" y="1962149"/>
            <a:ext cx="2028084" cy="2402955"/>
          </a:xfrm>
          <a:prstGeom prst="roundRect">
            <a:avLst>
              <a:gd name="adj" fmla="val 425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154BB87-F44B-45A0-93DD-2EF7CBDB798A}"/>
              </a:ext>
            </a:extLst>
          </p:cNvPr>
          <p:cNvCxnSpPr>
            <a:cxnSpLocks/>
            <a:stCxn id="24" idx="7"/>
            <a:endCxn id="21" idx="1"/>
          </p:cNvCxnSpPr>
          <p:nvPr/>
        </p:nvCxnSpPr>
        <p:spPr>
          <a:xfrm flipV="1">
            <a:off x="4107945" y="1419224"/>
            <a:ext cx="464055" cy="83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CB97A79-FA49-42E9-A4F8-E8B7E3C9060C}"/>
              </a:ext>
            </a:extLst>
          </p:cNvPr>
          <p:cNvCxnSpPr>
            <a:stCxn id="25" idx="5"/>
            <a:endCxn id="28" idx="1"/>
          </p:cNvCxnSpPr>
          <p:nvPr/>
        </p:nvCxnSpPr>
        <p:spPr>
          <a:xfrm>
            <a:off x="3238513" y="2809292"/>
            <a:ext cx="1318330" cy="35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Subscribe to DeepL Pro to edit this document.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Visit 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fa64201715f54548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 for more information.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670bdd2f14ba4c35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otalTime>0</ap:TotalTime>
  <ap:Words>1330</ap:Words>
  <ap:Application>Microsoft Office PowerPoint</ap:Application>
  <ap:PresentationFormat>On-screen Show (4:3)</ap:PresentationFormat>
  <ap:Paragraphs>226</ap:Paragraphs>
  <ap:Slides>6</ap:Slides>
  <ap:Notes>0</ap:Notes>
  <ap:HiddenSlides>0</ap:HiddenSlides>
  <ap:MMClips>0</ap:MMClips>
  <ap:ScaleCrop>false</ap:ScaleCrop>
  <ap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ap:HeadingPairs>
  <ap:TitlesOfParts>
    <vt:vector baseType="lpstr" size="7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ap:TitlesOfParts>
  <ap:LinksUpToDate>false</ap:LinksUpToDate>
  <ap:SharedDoc>false</ap:SharedDoc>
  <ap:HyperlinksChanged>false</ap:HyperlinksChanged>
  <ap:AppVersion>14.0000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2021-07-30T08:39:48Z</dcterms:created>
  <dcterms:modified xsi:type="dcterms:W3CDTF">2021-07-30T08:40:28Z</dcterms:modified>
</cp:coreProperties>
</file>