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1" r:id="rId2"/>
    <p:sldMasterId id="2147483686" r:id="rId3"/>
    <p:sldMasterId id="2147483691" r:id="rId4"/>
  </p:sldMasterIdLst>
  <p:notesMasterIdLst>
    <p:notesMasterId r:id="rId15"/>
  </p:notesMasterIdLst>
  <p:handoutMasterIdLst>
    <p:handoutMasterId r:id="rId16"/>
  </p:handoutMasterIdLst>
  <p:sldIdLst>
    <p:sldId id="564" r:id="rId5"/>
    <p:sldId id="672" r:id="rId6"/>
    <p:sldId id="675" r:id="rId7"/>
    <p:sldId id="676" r:id="rId8"/>
    <p:sldId id="677" r:id="rId9"/>
    <p:sldId id="678" r:id="rId10"/>
    <p:sldId id="680" r:id="rId11"/>
    <p:sldId id="681" r:id="rId12"/>
    <p:sldId id="679" r:id="rId13"/>
    <p:sldId id="67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p15:clr>
            <a:srgbClr val="A4A3A4"/>
          </p15:clr>
        </p15:guide>
        <p15:guide id="2" orient="horz" pos="1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CC"/>
    <a:srgbClr val="FFCCFF"/>
    <a:srgbClr val="CC99FF"/>
    <a:srgbClr val="B40000"/>
    <a:srgbClr val="5B9BD5"/>
    <a:srgbClr val="DAE3F3"/>
    <a:srgbClr val="7F7F7F"/>
    <a:srgbClr val="2F5597"/>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353" autoAdjust="0"/>
  </p:normalViewPr>
  <p:slideViewPr>
    <p:cSldViewPr snapToGrid="0" showGuides="1">
      <p:cViewPr>
        <p:scale>
          <a:sx n="230" d="100"/>
          <a:sy n="230" d="100"/>
        </p:scale>
        <p:origin x="-6348" y="-2808"/>
      </p:cViewPr>
      <p:guideLst>
        <p:guide pos="2880"/>
        <p:guide orient="horz" pos="1847"/>
      </p:guideLst>
    </p:cSldViewPr>
  </p:slideViewPr>
  <p:notesTextViewPr>
    <p:cViewPr>
      <p:scale>
        <a:sx n="66" d="100"/>
        <a:sy n="66"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960" b="0" i="0" u="none" strike="noStrike" kern="1200" spc="0" baseline="0">
                <a:solidFill>
                  <a:schemeClr val="tx1">
                    <a:lumMod val="65000"/>
                    <a:lumOff val="35000"/>
                  </a:schemeClr>
                </a:solidFill>
                <a:latin typeface="+mn-lt"/>
                <a:ea typeface="+mn-ea"/>
                <a:cs typeface="+mn-cs"/>
              </a:defRPr>
            </a:pPr>
            <a:r>
              <a:rPr lang="ja-JP"/>
              <a:t>rough work</a:t>
            </a:r>
          </a:p>
        </c:rich>
      </c:tx>
      <c:layout>
        <c:manualLayout>
          <c:xMode val="edge"/>
          <c:yMode val="edge"/>
          <c:x val="0.38849500130591114"/>
          <c:y val="1.9220248153077928E-2"/>
        </c:manualLayout>
      </c:layout>
      <c:overlay val="0"/>
      <c:spPr>
        <a:noFill/>
        <a:ln>
          <a:noFill/>
        </a:ln>
        <a:effectLst/>
      </c:spPr>
      <c:txPr>
        <a:bodyPr rot="0" spcFirstLastPara="1" vertOverflow="ellipsis" vert="horz" wrap="square" anchor="ctr" anchorCtr="1"/>
        <a:lstStyle/>
        <a:p>
          <a:pPr>
            <a:defRPr lang="ja-JP"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808536748755735"/>
          <c:y val="0.20178082409462411"/>
          <c:w val="0.61578381495251877"/>
          <c:h val="0.53237238796691122"/>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elete val="1"/>
          </c:dLbls>
          <c:cat>
            <c:numRef>
              <c:f>Sheet1!$A$2:$A$6</c:f>
              <c:numCache>
                <c:formatCode>General</c:formatCode>
                <c:ptCount val="5"/>
                <c:pt idx="0">
                  <c:v>50</c:v>
                </c:pt>
                <c:pt idx="1">
                  <c:v>100</c:v>
                </c:pt>
                <c:pt idx="2">
                  <c:v>200</c:v>
                </c:pt>
                <c:pt idx="3">
                  <c:v>250</c:v>
                </c:pt>
                <c:pt idx="4">
                  <c:v>300</c:v>
                </c:pt>
              </c:numCache>
            </c:numRef>
          </c:cat>
          <c:val>
            <c:numRef>
              <c:f>Sheet1!$B$2:$B$6</c:f>
              <c:numCache>
                <c:formatCode>General</c:formatCode>
                <c:ptCount val="5"/>
                <c:pt idx="0">
                  <c:v>55</c:v>
                </c:pt>
                <c:pt idx="1">
                  <c:v>45</c:v>
                </c:pt>
                <c:pt idx="2">
                  <c:v>35</c:v>
                </c:pt>
                <c:pt idx="3">
                  <c:v>25</c:v>
                </c:pt>
                <c:pt idx="4">
                  <c:v>15</c:v>
                </c:pt>
              </c:numCache>
            </c:numRef>
          </c:val>
          <c:smooth val="0"/>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0-AF6C-4EEC-A5F1-9328E72754EA}"/>
            </c:ext>
          </c:extLst>
        </c:ser>
        <c:ser>
          <c:idx val="1"/>
          <c:order val="1"/>
          <c:tx>
            <c:strRef>
              <c:f>Sheet1!$C$1</c:f>
              <c:strCache>
                <c:ptCount val="1"/>
                <c:pt idx="0">
                  <c:v>Series 2</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lang="ja-JP"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50</c:v>
                </c:pt>
                <c:pt idx="1">
                  <c:v>100</c:v>
                </c:pt>
                <c:pt idx="2">
                  <c:v>200</c:v>
                </c:pt>
                <c:pt idx="3">
                  <c:v>250</c:v>
                </c:pt>
                <c:pt idx="4">
                  <c:v>300</c:v>
                </c:pt>
              </c:numCache>
            </c:numRef>
          </c:cat>
          <c:val>
            <c:numRef>
              <c:f>Sheet1!$C$2:$C$6</c:f>
              <c:numCache>
                <c:formatCode>General</c:formatCode>
                <c:ptCount val="5"/>
              </c:numCache>
            </c:numRef>
          </c:val>
          <c:smooth val="0"/>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AF6C-4EEC-A5F1-9328E72754EA}"/>
            </c:ext>
          </c:extLst>
        </c:ser>
        <c:ser>
          <c:idx val="2"/>
          <c:order val="2"/>
          <c:tx>
            <c:strRef>
              <c:f>Sheet1!$D$1</c:f>
              <c:strCache>
                <c:ptCount val="1"/>
                <c:pt idx="0">
                  <c:v>Series 3</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anchor="ctr" anchorCtr="1"/>
              <a:lstStyle/>
              <a:p>
                <a:pPr>
                  <a:defRPr lang="ja-JP"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50</c:v>
                </c:pt>
                <c:pt idx="1">
                  <c:v>100</c:v>
                </c:pt>
                <c:pt idx="2">
                  <c:v>200</c:v>
                </c:pt>
                <c:pt idx="3">
                  <c:v>250</c:v>
                </c:pt>
                <c:pt idx="4">
                  <c:v>300</c:v>
                </c:pt>
              </c:numCache>
            </c:numRef>
          </c:cat>
          <c:val>
            <c:numRef>
              <c:f>Sheet1!$D$2:$D$6</c:f>
              <c:numCache>
                <c:formatCode>General</c:formatCode>
                <c:ptCount val="5"/>
              </c:numCache>
            </c:numRef>
          </c:val>
          <c:smooth val="0"/>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2-AF6C-4EEC-A5F1-9328E72754EA}"/>
            </c:ext>
          </c:extLst>
        </c:ser>
        <c:dLbls>
          <c:dLblPos val="t"/>
          <c:showLegendKey val="0"/>
          <c:showVal val="1"/>
          <c:showCatName val="0"/>
          <c:showSerName val="0"/>
          <c:showPercent val="0"/>
          <c:showBubbleSize val="0"/>
        </c:dLbls>
        <c:smooth val="0"/>
        <c:axId val="567575680"/>
        <c:axId val="638481376"/>
      </c:lineChart>
      <c:catAx>
        <c:axId val="567575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r>
                  <a:rPr lang="ja-JP"/>
                  <a:t>Hardness </a:t>
                </a:r>
                <a:r>
                  <a:rPr lang="en-US"/>
                  <a:t>HB </a:t>
                </a:r>
                <a:endParaRPr lang="ja-JP"/>
              </a:p>
            </c:rich>
          </c:tx>
          <c:layout>
            <c:manualLayout>
              <c:xMode val="edge"/>
              <c:yMode val="edge"/>
              <c:x val="0.75733877732312727"/>
              <c:y val="0.79540045841048546"/>
            </c:manualLayout>
          </c:layout>
          <c:overlay val="0"/>
          <c:spPr>
            <a:noFill/>
            <a:ln>
              <a:noFill/>
            </a:ln>
            <a:effectLst/>
          </c:spPr>
          <c:txPr>
            <a:bodyPr rot="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endParaRPr lang="en-US"/>
          </a:p>
        </c:txPr>
        <c:crossAx val="638481376"/>
        <c:crosses val="autoZero"/>
        <c:auto val="1"/>
        <c:lblAlgn val="ctr"/>
        <c:lblOffset val="100"/>
        <c:noMultiLvlLbl val="0"/>
      </c:catAx>
      <c:valAx>
        <c:axId val="638481376"/>
        <c:scaling>
          <c:orientation val="minMax"/>
          <c:max val="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r>
                  <a:rPr lang="en-US"/>
                  <a:t>m/min </a:t>
                </a:r>
                <a:endParaRPr lang="ja-JP"/>
              </a:p>
            </c:rich>
          </c:tx>
          <c:layout>
            <c:manualLayout>
              <c:xMode val="edge"/>
              <c:yMode val="edge"/>
              <c:x val="0"/>
              <c:y val="0.21139094817116311"/>
            </c:manualLayout>
          </c:layout>
          <c:overlay val="0"/>
          <c:spPr>
            <a:noFill/>
            <a:ln>
              <a:noFill/>
            </a:ln>
            <a:effectLst/>
          </c:spPr>
          <c:txPr>
            <a:bodyPr rot="-540000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endParaRPr lang="en-US"/>
          </a:p>
        </c:txPr>
        <c:crossAx val="567575680"/>
        <c:crosses val="autoZero"/>
        <c:crossBetween val="between"/>
        <c:majorUnit val="10"/>
        <c:minorUnit val="10"/>
      </c:valAx>
      <c:spPr>
        <a:solidFill>
          <a:schemeClr val="bg1">
            <a:lumMod val="95000"/>
          </a:schemeClr>
        </a:solidFill>
        <a:ln>
          <a:solidFill>
            <a:schemeClr val="accent1"/>
          </a:solidFill>
        </a:ln>
        <a:effectLst/>
      </c:spPr>
    </c:plotArea>
    <c:plotVisOnly val="1"/>
    <c:dispBlanksAs val="gap"/>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7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r>
              <a:rPr lang="ja-JP" altLang="en-US" sz="700" dirty="0">
                <a:latin typeface="Meiryo UI" panose="020B0604030504040204" pitchFamily="50" charset="-128"/>
                <a:ea typeface="Meiryo UI" panose="020B0604030504040204" pitchFamily="50" charset="-128"/>
              </a:rPr>
              <a:t>Relationship between the maximum chip cross-sectional area and chip heat and the circumferential feed</a:t>
            </a:r>
          </a:p>
        </c:rich>
      </c:tx>
      <c:layout>
        <c:manualLayout>
          <c:xMode val="edge"/>
          <c:yMode val="edge"/>
          <c:x val="0.14180138169976059"/>
          <c:y val="2.3519104446978554E-2"/>
        </c:manualLayout>
      </c:layout>
      <c:overlay val="0"/>
      <c:spPr>
        <a:noFill/>
        <a:ln>
          <a:noFill/>
        </a:ln>
        <a:effectLst/>
      </c:spPr>
      <c:txPr>
        <a:bodyPr rot="0" spcFirstLastPara="1" vertOverflow="ellipsis" vert="horz" wrap="square" anchor="ctr" anchorCtr="1"/>
        <a:lstStyle/>
        <a:p>
          <a:pPr>
            <a:defRPr lang="ja-JP" sz="7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en-US"/>
        </a:p>
      </c:txPr>
    </c:title>
    <c:autoTitleDeleted val="0"/>
    <c:plotArea>
      <c:layout>
        <c:manualLayout>
          <c:layoutTarget val="inner"/>
          <c:xMode val="edge"/>
          <c:yMode val="edge"/>
          <c:x val="0.17350735662774211"/>
          <c:y val="0.20666090257851832"/>
          <c:w val="0.68529987518065816"/>
          <c:h val="0.63511307946888862"/>
        </c:manualLayout>
      </c:layout>
      <c:scatterChart>
        <c:scatterStyle val="lineMarker"/>
        <c:varyColors val="0"/>
        <c:ser>
          <c:idx val="1"/>
          <c:order val="1"/>
          <c:tx>
            <c:strRef>
              <c:f>Sheet1!$C$1</c:f>
              <c:strCache>
                <c:ptCount val="1"/>
                <c:pt idx="0">
                  <c:v>two</c:v>
                </c:pt>
              </c:strCache>
            </c:strRef>
          </c:tx>
          <c:spPr>
            <a:ln w="25400" cap="rnd">
              <a:solidFill>
                <a:schemeClr val="bg1"/>
              </a:solidFill>
              <a:round/>
            </a:ln>
            <a:effectLst/>
          </c:spPr>
          <c:marker>
            <c:symbol val="circle"/>
            <c:size val="5"/>
            <c:spPr>
              <a:solidFill>
                <a:schemeClr val="bg1"/>
              </a:solidFill>
              <a:ln w="9525">
                <a:solidFill>
                  <a:schemeClr val="bg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Sheet1!$C$2:$C$8</c:f>
              <c:numCache>
                <c:formatCode>General</c:formatCode>
                <c:ptCount val="7"/>
                <c:pt idx="0">
                  <c:v>0.8</c:v>
                </c:pt>
                <c:pt idx="1">
                  <c:v>3.5</c:v>
                </c:pt>
                <c:pt idx="2">
                  <c:v>3.6</c:v>
                </c:pt>
                <c:pt idx="3">
                  <c:v>3.6</c:v>
                </c:pt>
                <c:pt idx="4">
                  <c:v>3.6</c:v>
                </c:pt>
                <c:pt idx="5">
                  <c:v>3.6</c:v>
                </c:pt>
              </c:numCache>
            </c:numRef>
          </c:yVal>
          <c:smooth val="0"/>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0-8F51-45B4-B0AA-D5629E95FDB2}"/>
            </c:ext>
          </c:extLst>
        </c:ser>
        <c:ser>
          <c:idx val="2"/>
          <c:order val="2"/>
          <c:tx>
            <c:strRef>
              <c:f>Sheet1!$D$1</c:f>
              <c:strCache>
                <c:ptCount val="1"/>
                <c:pt idx="0">
                  <c:v>three</c:v>
                </c:pt>
              </c:strCache>
            </c:strRef>
          </c:tx>
          <c:spPr>
            <a:ln w="25400" cap="rnd">
              <a:noFill/>
              <a:round/>
            </a:ln>
            <a:effectLst/>
          </c:spPr>
          <c:marker>
            <c:symbol val="circle"/>
            <c:size val="5"/>
            <c:spPr>
              <a:solidFill>
                <a:schemeClr val="accent3"/>
              </a:solidFill>
              <a:ln w="9525">
                <a:solidFill>
                  <a:schemeClr val="accent3"/>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Sheet1!$D$2:$D$8</c:f>
              <c:numCache>
                <c:formatCode>General</c:formatCode>
                <c:ptCount val="7"/>
              </c:numCache>
            </c:numRef>
          </c:yVal>
          <c:smooth val="0"/>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8F51-45B4-B0AA-D5629E95FDB2}"/>
            </c:ext>
          </c:extLst>
        </c:ser>
        <c:ser>
          <c:idx val="3"/>
          <c:order val="3"/>
          <c:tx>
            <c:strRef>
              <c:f>Sheet1!$E$1</c:f>
              <c:strCache>
                <c:ptCount val="1"/>
                <c:pt idx="0">
                  <c:v>four</c:v>
                </c:pt>
              </c:strCache>
            </c:strRef>
          </c:tx>
          <c:spPr>
            <a:ln w="25400" cap="rnd">
              <a:noFill/>
              <a:round/>
            </a:ln>
            <a:effectLst/>
          </c:spPr>
          <c:marker>
            <c:symbol val="circle"/>
            <c:size val="5"/>
            <c:spPr>
              <a:solidFill>
                <a:schemeClr val="accent4"/>
              </a:solidFill>
              <a:ln w="9525">
                <a:solidFill>
                  <a:schemeClr val="accent4"/>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Sheet1!$E$2:$E$8</c:f>
              <c:numCache>
                <c:formatCode>General</c:formatCode>
                <c:ptCount val="7"/>
              </c:numCache>
            </c:numRef>
          </c:yVal>
          <c:smooth val="0"/>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2-8F51-45B4-B0AA-D5629E95FDB2}"/>
            </c:ext>
          </c:extLst>
        </c:ser>
        <c:ser>
          <c:idx val="4"/>
          <c:order val="4"/>
          <c:tx>
            <c:strRef>
              <c:f>Sheet1!$F$1</c:f>
              <c:strCache>
                <c:ptCount val="1"/>
                <c:pt idx="0">
                  <c:v>five</c:v>
                </c:pt>
              </c:strCache>
            </c:strRef>
          </c:tx>
          <c:spPr>
            <a:ln w="25400" cap="rnd">
              <a:noFill/>
              <a:round/>
            </a:ln>
            <a:effectLst/>
          </c:spPr>
          <c:marker>
            <c:symbol val="circle"/>
            <c:size val="5"/>
            <c:spPr>
              <a:solidFill>
                <a:schemeClr val="accent5"/>
              </a:solidFill>
              <a:ln w="9525">
                <a:solidFill>
                  <a:schemeClr val="accent5"/>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Sheet1!$F$2:$F$8</c:f>
              <c:numCache>
                <c:formatCode>General</c:formatCode>
                <c:ptCount val="7"/>
              </c:numCache>
            </c:numRef>
          </c:yVal>
          <c:smooth val="0"/>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3-8F51-45B4-B0AA-D5629E95FDB2}"/>
            </c:ext>
          </c:extLst>
        </c:ser>
        <c:dLbls>
          <c:showLegendKey val="0"/>
          <c:showVal val="0"/>
          <c:showCatName val="0"/>
          <c:showSerName val="0"/>
          <c:showPercent val="0"/>
          <c:showBubbleSize val="0"/>
        </c:dLbls>
        <c:axId val="870536976"/>
        <c:axId val="873808832"/>
      </c:scatterChart>
      <c:scatterChart>
        <c:scatterStyle val="lineMarker"/>
        <c:varyColors val="0"/>
        <c:ser>
          <c:idx val="0"/>
          <c:order val="0"/>
          <c:tx>
            <c:strRef>
              <c:f>Sheet1!$B$1</c:f>
              <c:strCache>
                <c:ptCount val="1"/>
                <c:pt idx="0">
                  <c:v>one</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0.8</c:v>
                </c:pt>
                <c:pt idx="1">
                  <c:v>2.5</c:v>
                </c:pt>
                <c:pt idx="2">
                  <c:v>2.6</c:v>
                </c:pt>
                <c:pt idx="3">
                  <c:v>2.6</c:v>
                </c:pt>
                <c:pt idx="4">
                  <c:v>2.6</c:v>
                </c:pt>
                <c:pt idx="5">
                  <c:v>2.6</c:v>
                </c:pt>
              </c:numCache>
            </c:numRef>
          </c:yVal>
          <c:smooth val="0"/>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4-8F51-45B4-B0AA-D5629E95FDB2}"/>
            </c:ext>
          </c:extLst>
        </c:ser>
        <c:dLbls>
          <c:showLegendKey val="0"/>
          <c:showVal val="0"/>
          <c:showCatName val="0"/>
          <c:showSerName val="0"/>
          <c:showPercent val="0"/>
          <c:showBubbleSize val="0"/>
        </c:dLbls>
        <c:axId val="1155539728"/>
        <c:axId val="1155532656"/>
      </c:scatterChart>
      <c:valAx>
        <c:axId val="870536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endParaRPr lang="en-US"/>
          </a:p>
        </c:txPr>
        <c:crossAx val="873808832"/>
        <c:crosses val="autoZero"/>
        <c:crossBetween val="midCat"/>
      </c:valAx>
      <c:valAx>
        <c:axId val="87380883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en-US"/>
          </a:p>
        </c:txPr>
        <c:crossAx val="870536976"/>
        <c:crosses val="autoZero"/>
        <c:crossBetween val="midCat"/>
        <c:majorUnit val="1"/>
      </c:valAx>
      <c:valAx>
        <c:axId val="1155532656"/>
        <c:scaling>
          <c:orientation val="minMax"/>
          <c:max val="0.4"/>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1155539728"/>
        <c:crosses val="max"/>
        <c:crossBetween val="midCat"/>
        <c:majorUnit val="0.1"/>
      </c:valAx>
      <c:valAx>
        <c:axId val="1155539728"/>
        <c:scaling>
          <c:orientation val="minMax"/>
        </c:scaling>
        <c:delete val="1"/>
        <c:axPos val="b"/>
        <c:numFmt formatCode="General" sourceLinked="1"/>
        <c:majorTickMark val="out"/>
        <c:minorTickMark val="none"/>
        <c:tickLblPos val="nextTo"/>
        <c:crossAx val="1155532656"/>
        <c:crosses val="autoZero"/>
        <c:crossBetween val="midCat"/>
      </c:valAx>
      <c:spPr>
        <a:noFill/>
        <a:ln>
          <a:noFill/>
        </a:ln>
        <a:effectLst/>
      </c:spPr>
    </c:plotArea>
    <c:plotVisOnly val="1"/>
    <c:dispBlanksAs val="gap"/>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val>
            <c:numRef>
              <c:f>Sheet1!$AM$35:$BZ$35</c:f>
              <c:numCache>
                <c:formatCode>General</c:formatCode>
                <c:ptCount val="40"/>
                <c:pt idx="0">
                  <c:v>20</c:v>
                </c:pt>
                <c:pt idx="1">
                  <c:v>10</c:v>
                </c:pt>
                <c:pt idx="2">
                  <c:v>15</c:v>
                </c:pt>
                <c:pt idx="3">
                  <c:v>20</c:v>
                </c:pt>
                <c:pt idx="4">
                  <c:v>20</c:v>
                </c:pt>
                <c:pt idx="5">
                  <c:v>15</c:v>
                </c:pt>
                <c:pt idx="6">
                  <c:v>20</c:v>
                </c:pt>
                <c:pt idx="7">
                  <c:v>20</c:v>
                </c:pt>
                <c:pt idx="8">
                  <c:v>10</c:v>
                </c:pt>
                <c:pt idx="9">
                  <c:v>10</c:v>
                </c:pt>
                <c:pt idx="10">
                  <c:v>15</c:v>
                </c:pt>
                <c:pt idx="11">
                  <c:v>20</c:v>
                </c:pt>
                <c:pt idx="12">
                  <c:v>20</c:v>
                </c:pt>
                <c:pt idx="13">
                  <c:v>10</c:v>
                </c:pt>
                <c:pt idx="14">
                  <c:v>15</c:v>
                </c:pt>
                <c:pt idx="15">
                  <c:v>20</c:v>
                </c:pt>
                <c:pt idx="16">
                  <c:v>15</c:v>
                </c:pt>
                <c:pt idx="17">
                  <c:v>20</c:v>
                </c:pt>
                <c:pt idx="18">
                  <c:v>20</c:v>
                </c:pt>
                <c:pt idx="19">
                  <c:v>10</c:v>
                </c:pt>
                <c:pt idx="20">
                  <c:v>20</c:v>
                </c:pt>
                <c:pt idx="21">
                  <c:v>10</c:v>
                </c:pt>
                <c:pt idx="22">
                  <c:v>15</c:v>
                </c:pt>
                <c:pt idx="23">
                  <c:v>15</c:v>
                </c:pt>
                <c:pt idx="24">
                  <c:v>20</c:v>
                </c:pt>
                <c:pt idx="25">
                  <c:v>20</c:v>
                </c:pt>
                <c:pt idx="26">
                  <c:v>10</c:v>
                </c:pt>
                <c:pt idx="27">
                  <c:v>20</c:v>
                </c:pt>
                <c:pt idx="28">
                  <c:v>20</c:v>
                </c:pt>
                <c:pt idx="29">
                  <c:v>10</c:v>
                </c:pt>
                <c:pt idx="30">
                  <c:v>15</c:v>
                </c:pt>
                <c:pt idx="31">
                  <c:v>20</c:v>
                </c:pt>
                <c:pt idx="32">
                  <c:v>20</c:v>
                </c:pt>
                <c:pt idx="33">
                  <c:v>10</c:v>
                </c:pt>
                <c:pt idx="34">
                  <c:v>15</c:v>
                </c:pt>
                <c:pt idx="35">
                  <c:v>15</c:v>
                </c:pt>
                <c:pt idx="36">
                  <c:v>20</c:v>
                </c:pt>
                <c:pt idx="37">
                  <c:v>20</c:v>
                </c:pt>
                <c:pt idx="38">
                  <c:v>10</c:v>
                </c:pt>
                <c:pt idx="39">
                  <c:v>20</c:v>
                </c:pt>
              </c:numCache>
            </c:numRef>
          </c:val>
          <c:smooth val="0"/>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0-83C3-4978-9890-3C76EDF5EB04}"/>
            </c:ext>
          </c:extLst>
        </c:ser>
        <c:dLbls>
          <c:showLegendKey val="0"/>
          <c:showVal val="0"/>
          <c:showCatName val="0"/>
          <c:showSerName val="0"/>
          <c:showPercent val="0"/>
          <c:showBubbleSize val="0"/>
        </c:dLbls>
        <c:smooth val="0"/>
        <c:axId val="291450015"/>
        <c:axId val="287624287"/>
      </c:lineChart>
      <c:catAx>
        <c:axId val="291450015"/>
        <c:scaling>
          <c:orientation val="minMax"/>
        </c:scaling>
        <c:delete val="0"/>
        <c:axPos val="t"/>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700" b="0" i="0" u="none" strike="noStrike" kern="1200" baseline="0">
                <a:solidFill>
                  <a:schemeClr val="tx1">
                    <a:lumMod val="65000"/>
                    <a:lumOff val="35000"/>
                  </a:schemeClr>
                </a:solidFill>
                <a:latin typeface="+mn-lt"/>
                <a:ea typeface="+mn-ea"/>
                <a:cs typeface="+mn-cs"/>
              </a:defRPr>
            </a:pPr>
            <a:endParaRPr lang="en-US"/>
          </a:p>
        </c:txPr>
        <c:crossAx val="287624287"/>
        <c:crosses val="autoZero"/>
        <c:auto val="1"/>
        <c:lblAlgn val="ctr"/>
        <c:lblOffset val="100"/>
        <c:noMultiLvlLbl val="0"/>
      </c:catAx>
      <c:valAx>
        <c:axId val="287624287"/>
        <c:scaling>
          <c:orientation val="maxMin"/>
          <c:max val="8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700" b="0" i="0" u="none" strike="noStrike" kern="1200" baseline="0">
                <a:solidFill>
                  <a:schemeClr val="tx1">
                    <a:lumMod val="65000"/>
                    <a:lumOff val="35000"/>
                  </a:schemeClr>
                </a:solidFill>
                <a:latin typeface="+mn-lt"/>
                <a:ea typeface="+mn-ea"/>
                <a:cs typeface="+mn-cs"/>
              </a:defRPr>
            </a:pPr>
            <a:endParaRPr lang="en-US"/>
          </a:p>
        </c:txPr>
        <c:crossAx val="291450015"/>
        <c:crosses val="autoZero"/>
        <c:crossBetween val="between"/>
      </c:valAx>
      <c:spPr>
        <a:noFill/>
        <a:ln>
          <a:noFill/>
        </a:ln>
        <a:effectLst/>
      </c:spPr>
    </c:plotArea>
    <c:plotVisOnly val="1"/>
    <c:dispBlanksAs val="zero"/>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040464982154974E-2"/>
          <c:y val="0.15741004697512426"/>
          <c:w val="0.85008819531048119"/>
          <c:h val="0.78356118540920416"/>
        </c:manualLayout>
      </c:layout>
      <c:lineChart>
        <c:grouping val="stacked"/>
        <c:varyColors val="0"/>
        <c:ser>
          <c:idx val="0"/>
          <c:order val="0"/>
          <c:spPr>
            <a:ln w="28575" cap="rnd">
              <a:solidFill>
                <a:schemeClr val="accent1"/>
              </a:solidFill>
              <a:round/>
            </a:ln>
            <a:effectLst/>
          </c:spPr>
          <c:marker>
            <c:symbol val="none"/>
          </c:marker>
          <c:val>
            <c:numRef>
              <c:f>Sheet1!$AM$35:$BZ$35</c:f>
              <c:numCache>
                <c:formatCode>General</c:formatCode>
                <c:ptCount val="40"/>
                <c:pt idx="0">
                  <c:v>20</c:v>
                </c:pt>
                <c:pt idx="1">
                  <c:v>10</c:v>
                </c:pt>
                <c:pt idx="2">
                  <c:v>50</c:v>
                </c:pt>
                <c:pt idx="3">
                  <c:v>20</c:v>
                </c:pt>
                <c:pt idx="4">
                  <c:v>0</c:v>
                </c:pt>
                <c:pt idx="5">
                  <c:v>-10</c:v>
                </c:pt>
                <c:pt idx="6">
                  <c:v>30</c:v>
                </c:pt>
                <c:pt idx="7">
                  <c:v>50</c:v>
                </c:pt>
                <c:pt idx="8">
                  <c:v>-10</c:v>
                </c:pt>
                <c:pt idx="9">
                  <c:v>20</c:v>
                </c:pt>
                <c:pt idx="10">
                  <c:v>10</c:v>
                </c:pt>
                <c:pt idx="11">
                  <c:v>50</c:v>
                </c:pt>
                <c:pt idx="12">
                  <c:v>20</c:v>
                </c:pt>
                <c:pt idx="13">
                  <c:v>0</c:v>
                </c:pt>
                <c:pt idx="14">
                  <c:v>-10</c:v>
                </c:pt>
                <c:pt idx="15">
                  <c:v>30</c:v>
                </c:pt>
                <c:pt idx="16">
                  <c:v>50</c:v>
                </c:pt>
                <c:pt idx="17">
                  <c:v>-10</c:v>
                </c:pt>
                <c:pt idx="18">
                  <c:v>20</c:v>
                </c:pt>
                <c:pt idx="19">
                  <c:v>10</c:v>
                </c:pt>
                <c:pt idx="20">
                  <c:v>50</c:v>
                </c:pt>
                <c:pt idx="21">
                  <c:v>20</c:v>
                </c:pt>
                <c:pt idx="22">
                  <c:v>0</c:v>
                </c:pt>
                <c:pt idx="23">
                  <c:v>-10</c:v>
                </c:pt>
                <c:pt idx="24">
                  <c:v>30</c:v>
                </c:pt>
                <c:pt idx="25">
                  <c:v>50</c:v>
                </c:pt>
                <c:pt idx="26">
                  <c:v>-10</c:v>
                </c:pt>
                <c:pt idx="27">
                  <c:v>10</c:v>
                </c:pt>
                <c:pt idx="28">
                  <c:v>20</c:v>
                </c:pt>
                <c:pt idx="29">
                  <c:v>10</c:v>
                </c:pt>
                <c:pt idx="30">
                  <c:v>50</c:v>
                </c:pt>
                <c:pt idx="31">
                  <c:v>20</c:v>
                </c:pt>
                <c:pt idx="32">
                  <c:v>0</c:v>
                </c:pt>
                <c:pt idx="33">
                  <c:v>-10</c:v>
                </c:pt>
                <c:pt idx="34">
                  <c:v>30</c:v>
                </c:pt>
                <c:pt idx="35">
                  <c:v>50</c:v>
                </c:pt>
                <c:pt idx="36">
                  <c:v>-10</c:v>
                </c:pt>
                <c:pt idx="37">
                  <c:v>10</c:v>
                </c:pt>
                <c:pt idx="38">
                  <c:v>40</c:v>
                </c:pt>
                <c:pt idx="39">
                  <c:v>20</c:v>
                </c:pt>
              </c:numCache>
            </c:numRef>
          </c:val>
          <c:smooth val="0"/>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0-395C-42BA-9C93-201E6DCDB2F6}"/>
            </c:ext>
          </c:extLst>
        </c:ser>
        <c:dLbls>
          <c:showLegendKey val="0"/>
          <c:showVal val="0"/>
          <c:showCatName val="0"/>
          <c:showSerName val="0"/>
          <c:showPercent val="0"/>
          <c:showBubbleSize val="0"/>
        </c:dLbls>
        <c:smooth val="0"/>
        <c:axId val="291450015"/>
        <c:axId val="287624287"/>
      </c:lineChart>
      <c:catAx>
        <c:axId val="291450015"/>
        <c:scaling>
          <c:orientation val="minMax"/>
        </c:scaling>
        <c:delete val="0"/>
        <c:axPos val="t"/>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600" b="0" i="0" u="none" strike="noStrike" kern="1200" baseline="0">
                <a:solidFill>
                  <a:schemeClr val="tx1">
                    <a:lumMod val="65000"/>
                    <a:lumOff val="35000"/>
                  </a:schemeClr>
                </a:solidFill>
                <a:latin typeface="+mn-lt"/>
                <a:ea typeface="+mn-ea"/>
                <a:cs typeface="+mn-cs"/>
              </a:defRPr>
            </a:pPr>
            <a:endParaRPr lang="en-US"/>
          </a:p>
        </c:txPr>
        <c:crossAx val="287624287"/>
        <c:crosses val="autoZero"/>
        <c:auto val="1"/>
        <c:lblAlgn val="ctr"/>
        <c:lblOffset val="100"/>
        <c:noMultiLvlLbl val="0"/>
      </c:catAx>
      <c:valAx>
        <c:axId val="287624287"/>
        <c:scaling>
          <c:orientation val="maxMin"/>
          <c:max val="8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600" b="0" i="0" u="none" strike="noStrike" kern="1200" baseline="0">
                <a:solidFill>
                  <a:schemeClr val="tx1">
                    <a:lumMod val="65000"/>
                    <a:lumOff val="35000"/>
                  </a:schemeClr>
                </a:solidFill>
                <a:latin typeface="+mn-lt"/>
                <a:ea typeface="+mn-ea"/>
                <a:cs typeface="+mn-cs"/>
              </a:defRPr>
            </a:pPr>
            <a:endParaRPr lang="en-US"/>
          </a:p>
        </c:txPr>
        <c:crossAx val="291450015"/>
        <c:crosses val="autoZero"/>
        <c:crossBetween val="between"/>
      </c:valAx>
      <c:spPr>
        <a:noFill/>
        <a:ln>
          <a:noFill/>
        </a:ln>
        <a:effectLst/>
      </c:spPr>
    </c:plotArea>
    <c:plotVisOnly val="1"/>
    <c:dispBlanksAs val="zero"/>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val>
            <c:numRef>
              <c:f>Sheet1!$AM$43:$BJ$43</c:f>
              <c:numCache>
                <c:formatCode>General</c:formatCode>
                <c:ptCount val="24"/>
                <c:pt idx="0">
                  <c:v>10</c:v>
                </c:pt>
                <c:pt idx="1">
                  <c:v>5</c:v>
                </c:pt>
                <c:pt idx="2">
                  <c:v>5</c:v>
                </c:pt>
                <c:pt idx="3">
                  <c:v>10</c:v>
                </c:pt>
                <c:pt idx="4">
                  <c:v>25</c:v>
                </c:pt>
                <c:pt idx="5">
                  <c:v>30</c:v>
                </c:pt>
                <c:pt idx="6">
                  <c:v>35</c:v>
                </c:pt>
                <c:pt idx="7">
                  <c:v>35</c:v>
                </c:pt>
                <c:pt idx="8">
                  <c:v>30</c:v>
                </c:pt>
                <c:pt idx="9">
                  <c:v>25</c:v>
                </c:pt>
                <c:pt idx="10">
                  <c:v>15</c:v>
                </c:pt>
                <c:pt idx="11">
                  <c:v>12</c:v>
                </c:pt>
                <c:pt idx="12">
                  <c:v>10</c:v>
                </c:pt>
                <c:pt idx="13">
                  <c:v>12</c:v>
                </c:pt>
                <c:pt idx="14">
                  <c:v>16</c:v>
                </c:pt>
                <c:pt idx="15">
                  <c:v>28</c:v>
                </c:pt>
                <c:pt idx="16">
                  <c:v>35</c:v>
                </c:pt>
                <c:pt idx="17">
                  <c:v>35</c:v>
                </c:pt>
                <c:pt idx="18">
                  <c:v>30</c:v>
                </c:pt>
                <c:pt idx="19">
                  <c:v>20</c:v>
                </c:pt>
                <c:pt idx="20">
                  <c:v>10</c:v>
                </c:pt>
                <c:pt idx="21">
                  <c:v>5</c:v>
                </c:pt>
                <c:pt idx="22">
                  <c:v>5</c:v>
                </c:pt>
                <c:pt idx="23">
                  <c:v>10</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0-EF50-4F47-BB88-D3C2F5EF55FB}"/>
            </c:ext>
          </c:extLst>
        </c:ser>
        <c:dLbls>
          <c:showLegendKey val="0"/>
          <c:showVal val="0"/>
          <c:showCatName val="0"/>
          <c:showSerName val="0"/>
          <c:showPercent val="0"/>
          <c:showBubbleSize val="0"/>
        </c:dLbls>
        <c:gapWidth val="219"/>
        <c:overlap val="-27"/>
        <c:axId val="550256239"/>
        <c:axId val="487699439"/>
      </c:barChart>
      <c:lineChart>
        <c:grouping val="stacked"/>
        <c:varyColors val="0"/>
        <c:ser>
          <c:idx val="1"/>
          <c:order val="1"/>
          <c:spPr>
            <a:ln w="9525" cap="rnd">
              <a:solidFill>
                <a:schemeClr val="accent2"/>
              </a:solidFill>
              <a:round/>
            </a:ln>
            <a:effectLst/>
          </c:spPr>
          <c:marker>
            <c:symbol val="circle"/>
            <c:size val="5"/>
            <c:spPr>
              <a:noFill/>
              <a:ln w="9525">
                <a:noFill/>
              </a:ln>
              <a:effectLst/>
            </c:spPr>
          </c:marker>
          <c:val>
            <c:numRef>
              <c:f>Sheet1!$AM$44:$BJ$44</c:f>
              <c:numCache>
                <c:formatCode>General</c:formatCode>
                <c:ptCount val="24"/>
                <c:pt idx="0">
                  <c:v>10</c:v>
                </c:pt>
                <c:pt idx="1">
                  <c:v>5</c:v>
                </c:pt>
                <c:pt idx="2">
                  <c:v>5</c:v>
                </c:pt>
                <c:pt idx="3">
                  <c:v>10</c:v>
                </c:pt>
                <c:pt idx="4">
                  <c:v>25</c:v>
                </c:pt>
                <c:pt idx="5">
                  <c:v>30</c:v>
                </c:pt>
                <c:pt idx="6">
                  <c:v>35</c:v>
                </c:pt>
                <c:pt idx="7">
                  <c:v>35</c:v>
                </c:pt>
                <c:pt idx="8">
                  <c:v>30</c:v>
                </c:pt>
                <c:pt idx="9">
                  <c:v>25</c:v>
                </c:pt>
                <c:pt idx="10">
                  <c:v>15</c:v>
                </c:pt>
                <c:pt idx="11">
                  <c:v>12</c:v>
                </c:pt>
                <c:pt idx="12">
                  <c:v>10</c:v>
                </c:pt>
                <c:pt idx="13">
                  <c:v>12</c:v>
                </c:pt>
                <c:pt idx="14">
                  <c:v>16</c:v>
                </c:pt>
                <c:pt idx="15">
                  <c:v>28</c:v>
                </c:pt>
                <c:pt idx="16">
                  <c:v>35</c:v>
                </c:pt>
                <c:pt idx="17">
                  <c:v>35</c:v>
                </c:pt>
                <c:pt idx="18">
                  <c:v>30</c:v>
                </c:pt>
                <c:pt idx="19">
                  <c:v>20</c:v>
                </c:pt>
                <c:pt idx="20">
                  <c:v>10</c:v>
                </c:pt>
                <c:pt idx="21">
                  <c:v>5</c:v>
                </c:pt>
                <c:pt idx="22">
                  <c:v>5</c:v>
                </c:pt>
                <c:pt idx="23">
                  <c:v>10</c:v>
                </c:pt>
              </c:numCache>
            </c:numRef>
          </c:val>
          <c:smooth val="0"/>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EF50-4F47-BB88-D3C2F5EF55FB}"/>
            </c:ext>
          </c:extLst>
        </c:ser>
        <c:dLbls>
          <c:showLegendKey val="0"/>
          <c:showVal val="0"/>
          <c:showCatName val="0"/>
          <c:showSerName val="0"/>
          <c:showPercent val="0"/>
          <c:showBubbleSize val="0"/>
        </c:dLbls>
        <c:marker val="1"/>
        <c:smooth val="0"/>
        <c:axId val="1279063536"/>
        <c:axId val="1158139632"/>
      </c:lineChart>
      <c:catAx>
        <c:axId val="55025623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700" b="0" i="0" u="none" strike="noStrike" kern="1200" baseline="0">
                <a:solidFill>
                  <a:schemeClr val="tx1">
                    <a:lumMod val="65000"/>
                    <a:lumOff val="35000"/>
                  </a:schemeClr>
                </a:solidFill>
                <a:latin typeface="+mn-lt"/>
                <a:ea typeface="+mn-ea"/>
                <a:cs typeface="+mn-cs"/>
              </a:defRPr>
            </a:pPr>
            <a:endParaRPr lang="en-US"/>
          </a:p>
        </c:txPr>
        <c:crossAx val="487699439"/>
        <c:crosses val="autoZero"/>
        <c:auto val="1"/>
        <c:lblAlgn val="ctr"/>
        <c:lblOffset val="100"/>
        <c:noMultiLvlLbl val="0"/>
      </c:catAx>
      <c:valAx>
        <c:axId val="487699439"/>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600" b="0" i="0" u="none" strike="noStrike" kern="1200" baseline="0">
                <a:solidFill>
                  <a:schemeClr val="tx1">
                    <a:lumMod val="65000"/>
                    <a:lumOff val="35000"/>
                  </a:schemeClr>
                </a:solidFill>
                <a:latin typeface="+mn-lt"/>
                <a:ea typeface="+mn-ea"/>
                <a:cs typeface="+mn-cs"/>
              </a:defRPr>
            </a:pPr>
            <a:endParaRPr lang="en-US"/>
          </a:p>
        </c:txPr>
        <c:crossAx val="550256239"/>
        <c:crosses val="autoZero"/>
        <c:crossBetween val="between"/>
        <c:majorUnit val="10"/>
      </c:valAx>
      <c:valAx>
        <c:axId val="11581396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600" b="0" i="0" u="none" strike="noStrike" kern="1200" baseline="0">
                <a:solidFill>
                  <a:schemeClr val="tx1">
                    <a:lumMod val="65000"/>
                    <a:lumOff val="35000"/>
                  </a:schemeClr>
                </a:solidFill>
                <a:latin typeface="+mn-lt"/>
                <a:ea typeface="+mn-ea"/>
                <a:cs typeface="+mn-cs"/>
              </a:defRPr>
            </a:pPr>
            <a:endParaRPr lang="en-US"/>
          </a:p>
        </c:txPr>
        <c:crossAx val="1279063536"/>
        <c:crosses val="max"/>
        <c:crossBetween val="between"/>
      </c:valAx>
      <c:catAx>
        <c:axId val="1279063536"/>
        <c:scaling>
          <c:orientation val="minMax"/>
        </c:scaling>
        <c:delete val="1"/>
        <c:axPos val="b"/>
        <c:majorTickMark val="out"/>
        <c:minorTickMark val="none"/>
        <c:tickLblPos val="nextTo"/>
        <c:crossAx val="1158139632"/>
        <c:crosses val="autoZero"/>
        <c:auto val="1"/>
        <c:lblAlgn val="ctr"/>
        <c:lblOffset val="100"/>
        <c:noMultiLvlLbl val="0"/>
      </c:catAx>
      <c:spPr>
        <a:noFill/>
        <a:ln>
          <a:noFill/>
        </a:ln>
        <a:effectLst/>
      </c:spPr>
    </c:plotArea>
    <c:plotVisOnly val="1"/>
    <c:dispBlanksAs val="gap"/>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0.4467</cdr:x>
      <cdr:y>0.93097</cdr:y>
    </cdr:from>
    <cdr:to>
      <cdr:x>0.86408</cdr:x>
      <cdr:y>0.99541</cdr:y>
    </cdr:to>
    <cdr:sp macro="" textlink="">
      <cdr:nvSpPr>
        <cdr:cNvPr id="2" name="正方形/長方形 1">
          <a:extLst xmlns:a="http://schemas.openxmlformats.org/drawingml/2006/main">
            <a:ext uri="{FF2B5EF4-FFF2-40B4-BE49-F238E27FC236}">
              <a16:creationId xmlns:a16="http://schemas.microsoft.com/office/drawing/2014/main" id="{C598F108-9C42-4924-858A-19D3008CF02D}"/>
            </a:ext>
          </a:extLst>
        </cdr:cNvPr>
        <cdr:cNvSpPr/>
      </cdr:nvSpPr>
      <cdr:spPr>
        <a:xfrm xmlns:a="http://schemas.openxmlformats.org/drawingml/2006/main">
          <a:off x="2003760" y="2588510"/>
          <a:ext cx="1872208" cy="179148"/>
        </a:xfrm>
        <a:prstGeom xmlns:a="http://schemas.openxmlformats.org/drawingml/2006/main" prst="rect">
          <a:avLst/>
        </a:prstGeom>
        <a:noFill xmlns:a="http://schemas.openxmlformats.org/drawingml/2006/main"/>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xmlns:a="http://schemas.openxmlformats.org/drawingml/2006/main"/>
        <a:p xmlns:a="http://schemas.openxmlformats.org/drawingml/2006/main">
          <a:r>
            <a:rPr lang="ja-JP" altLang="en-US" sz="900" dirty="0">
              <a:solidFill>
                <a:schemeClr val="tx2"/>
              </a:solidFill>
              <a:latin typeface="Meiryo UI" panose="020B0604030504040204" pitchFamily="50" charset="-128"/>
              <a:ea typeface="Meiryo UI" panose="020B0604030504040204" pitchFamily="50" charset="-128"/>
            </a:rPr>
            <a:t>円周送り（ｍｍ</a:t>
          </a:r>
          <a:r>
            <a:rPr lang="en-US" altLang="ja-JP" sz="900" dirty="0">
              <a:solidFill>
                <a:schemeClr val="tx2"/>
              </a:solidFill>
              <a:latin typeface="Meiryo UI" panose="020B0604030504040204" pitchFamily="50" charset="-128"/>
              <a:ea typeface="Meiryo UI" panose="020B0604030504040204" pitchFamily="50" charset="-128"/>
            </a:rPr>
            <a:t>/str)</a:t>
          </a:r>
          <a:endParaRPr lang="ja-JP" sz="900" dirty="0">
            <a:solidFill>
              <a:schemeClr val="tx2"/>
            </a:solidFill>
            <a:latin typeface="Meiryo UI" panose="020B0604030504040204" pitchFamily="50" charset="-128"/>
            <a:ea typeface="Meiryo UI" panose="020B0604030504040204" pitchFamily="50" charset="-128"/>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025BE64-85B8-42A7-855C-2D3FC3C7C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1C534C3-6873-41BB-B290-136CDC257A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AA9A3F-4E97-456C-902E-2AE223A2C43B}" type="datetimeFigureOut">
              <a:rPr kumimoji="1" lang="ja-JP" altLang="en-US" smtClean="0"/>
              <a:t>2021/9/11</a:t>
            </a:fld>
            <a:endParaRPr kumimoji="1" lang="ja-JP" altLang="en-US"/>
          </a:p>
        </p:txBody>
      </p:sp>
      <p:sp>
        <p:nvSpPr>
          <p:cNvPr id="4" name="フッター プレースホルダー 3">
            <a:extLst>
              <a:ext uri="{FF2B5EF4-FFF2-40B4-BE49-F238E27FC236}">
                <a16:creationId xmlns:a16="http://schemas.microsoft.com/office/drawing/2014/main" id="{08AB8E00-2C4F-4870-8407-D53211A18A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53A2DBC-FB0F-4A1B-BBF6-857B8BE5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81284E-66C0-492E-BBAC-6C421B9DAAD6}" type="slidenum">
              <a:rPr kumimoji="1" lang="ja-JP" altLang="en-US" smtClean="0"/>
              <a:t>‹#›</a:t>
            </a:fld>
            <a:endParaRPr kumimoji="1" lang="ja-JP" altLang="en-US"/>
          </a:p>
        </p:txBody>
      </p:sp>
    </p:spTree>
    <p:extLst>
      <p:ext uri="{BB962C8B-B14F-4D97-AF65-F5344CB8AC3E}">
        <p14:creationId xmlns:p14="http://schemas.microsoft.com/office/powerpoint/2010/main" val="53692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693FA-9D56-4022-9C68-0FB0627812F0}" type="datetimeFigureOut">
              <a:rPr kumimoji="1" lang="ja-JP" altLang="en-US" smtClean="0"/>
              <a:t>2021/9/11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Fourth </a:t>
            </a:r>
            <a:r>
              <a:rPr kumimoji="1" lang="ja-JP" altLang="en-US"/>
              <a:t>level</a:t>
            </a:r>
          </a:p>
          <a:p>
            <a:pPr lvl="4"/>
            <a:r>
              <a:rPr kumimoji="1" lang="en-US" altLang="ja-JP"/>
              <a:t>Fifth </a:t>
            </a:r>
            <a:r>
              <a:rPr kumimoji="1" lang="ja-JP" altLang="en-US"/>
              <a:t>level</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2FB88-3657-45F0-846E-11AE123B3208}" type="slidenum">
              <a:rPr kumimoji="1" lang="ja-JP" altLang="en-US" smtClean="0"/>
              <a:t>‹#›</a:t>
            </a:fld>
            <a:endParaRPr kumimoji="1" lang="ja-JP" altLang="en-US"/>
          </a:p>
        </p:txBody>
      </p:sp>
    </p:spTree>
    <p:extLst>
      <p:ext uri="{BB962C8B-B14F-4D97-AF65-F5344CB8AC3E}">
        <p14:creationId xmlns:p14="http://schemas.microsoft.com/office/powerpoint/2010/main" val="2329632079"/>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7.w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6.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2.xml"/><Relationship Id="rId4"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27124" y="582889"/>
            <a:ext cx="1901676" cy="144807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1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0980"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105521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4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7856220" y="2884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323241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userDrawn="1"/>
        </p:nvSpPr>
        <p:spPr>
          <a:xfrm>
            <a:off x="7894320" y="288446"/>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019849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14256"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984254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5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7804" y="87346"/>
            <a:ext cx="2016763" cy="15357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58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82117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94428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352800" y="1689351"/>
            <a:ext cx="2632298" cy="200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05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9704" y="87346"/>
            <a:ext cx="2882273" cy="219477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272594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7804" y="87346"/>
            <a:ext cx="2016763" cy="15357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67790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58495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42867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827351" y="1243245"/>
            <a:ext cx="3489298" cy="265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7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50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7.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w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1.xml"/><Relationship Id="rId7" Type="http://schemas.openxmlformats.org/officeDocument/2006/relationships/image" Target="../media/image6.w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5.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5.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201086" y="4959912"/>
            <a:ext cx="802657" cy="12333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49162" y="4667534"/>
            <a:ext cx="578890" cy="440811"/>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06549" y="4959912"/>
            <a:ext cx="6416040" cy="183588"/>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Tree>
    <p:extLst>
      <p:ext uri="{BB962C8B-B14F-4D97-AF65-F5344CB8AC3E}">
        <p14:creationId xmlns:p14="http://schemas.microsoft.com/office/powerpoint/2010/main" val="532943024"/>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7"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89704" y="4214863"/>
            <a:ext cx="1059415" cy="806718"/>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26820" y="4827895"/>
            <a:ext cx="6416040" cy="243840"/>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
        <p:nvSpPr>
          <p:cNvPr id="2" name="テキスト ボックス 1"/>
          <p:cNvSpPr txBox="1"/>
          <p:nvPr userDrawn="1"/>
        </p:nvSpPr>
        <p:spPr>
          <a:xfrm>
            <a:off x="6774180"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4660975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8">
            <a:extLst>
              <a:ext uri="{FF2B5EF4-FFF2-40B4-BE49-F238E27FC236}">
                <a16:creationId xmlns:a16="http://schemas.microsoft.com/office/drawing/2014/main" id="{A0A7F399-DF71-47FD-96AB-C7544D78EE0D}"/>
              </a:ext>
            </a:extLst>
          </p:cNvPr>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95329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6384209"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 8"/>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455754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38.png"/><Relationship Id="rId2" Type="http://schemas.openxmlformats.org/officeDocument/2006/relationships/chart" Target="../charts/chart3.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chart" Target="../charts/chart5.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jpeg"/><Relationship Id="rId1" Type="http://schemas.openxmlformats.org/officeDocument/2006/relationships/slideLayout" Target="../slideLayouts/slideLayout3.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png"/><Relationship Id="rId9" Type="http://schemas.openxmlformats.org/officeDocument/2006/relationships/image" Target="../media/image5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noAutofit/>
          </a:bodyPr>
          <a:lstStyle/>
          <a:p>
            <a:r>
              <a:rPr kumimoji="1" lang="ja-JP" altLang="en-US" sz="1600" dirty="0"/>
              <a:t>Gear shaper processing method and trouble improvement</a:t>
            </a:r>
          </a:p>
        </p:txBody>
      </p:sp>
      <p:sp>
        <p:nvSpPr>
          <p:cNvPr id="4" name="正方形/長方形 3">
            <a:extLst>
              <a:ext uri="{FF2B5EF4-FFF2-40B4-BE49-F238E27FC236}">
                <a16:creationId xmlns:a16="http://schemas.microsoft.com/office/drawing/2014/main" id="{33E9D4E5-8BA6-4644-8F58-6849EAC9A1D2}"/>
              </a:ext>
            </a:extLst>
          </p:cNvPr>
          <p:cNvSpPr/>
          <p:nvPr/>
        </p:nvSpPr>
        <p:spPr>
          <a:xfrm>
            <a:off x="3810000" y="3884269"/>
            <a:ext cx="3115311" cy="83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Kyushu Musashi Seimitsu Co.</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Production Engineering Section, Engineering Department</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willow field</a:t>
            </a:r>
            <a:endParaRPr lang="en-US" altLang="ja-JP" sz="1200" dirty="0">
              <a:solidFill>
                <a:schemeClr val="tx1"/>
              </a:solidFill>
              <a:latin typeface="Meiryo UI" panose="020B0604030504040204" pitchFamily="50" charset="-128"/>
              <a:ea typeface="Meiryo UI" panose="020B0604030504040204" pitchFamily="50" charset="-128"/>
            </a:endParaRPr>
          </a:p>
          <a:p>
            <a:r>
              <a:rPr lang="en-US" altLang="ja-JP" sz="1200" dirty="0">
                <a:solidFill>
                  <a:schemeClr val="tx1"/>
                </a:solidFill>
                <a:latin typeface="Meiryo UI" panose="020B0604030504040204" pitchFamily="50" charset="-128"/>
                <a:ea typeface="Meiryo UI" panose="020B0604030504040204" pitchFamily="50" charset="-128"/>
              </a:rPr>
              <a:t>2019-11-22</a:t>
            </a:r>
            <a:endParaRPr lang="ja-JP" altLang="en-US"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645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00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pinion cutter</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2</a:t>
            </a:fld>
            <a:endParaRPr kumimoji="1" lang="ja-JP" altLang="en-US" dirty="0"/>
          </a:p>
        </p:txBody>
      </p:sp>
      <p:sp>
        <p:nvSpPr>
          <p:cNvPr id="3" name="四角形: 角を丸くする 2">
            <a:extLst>
              <a:ext uri="{FF2B5EF4-FFF2-40B4-BE49-F238E27FC236}">
                <a16:creationId xmlns:a16="http://schemas.microsoft.com/office/drawing/2014/main" id="{6CC13840-CB93-42B8-9C2D-A7F70C9B5FE1}"/>
              </a:ext>
            </a:extLst>
          </p:cNvPr>
          <p:cNvSpPr/>
          <p:nvPr/>
        </p:nvSpPr>
        <p:spPr>
          <a:xfrm>
            <a:off x="97790" y="515292"/>
            <a:ext cx="8938517" cy="59935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900" b="1" dirty="0">
                <a:solidFill>
                  <a:prstClr val="black"/>
                </a:solidFill>
                <a:latin typeface="Meiryo UI" panose="020B0604030504040204" pitchFamily="50" charset="-128"/>
                <a:ea typeface="Meiryo UI" panose="020B0604030504040204" pitchFamily="50" charset="-128"/>
              </a:rPr>
              <a:t>Principle of tooth cutting of pinion cutter</a:t>
            </a:r>
            <a:endParaRPr kumimoji="1" lang="en-US" altLang="ja-JP" sz="900" b="1" dirty="0">
              <a:solidFill>
                <a:prstClr val="black"/>
              </a:solidFill>
              <a:latin typeface="Meiryo UI" panose="020B0604030504040204" pitchFamily="50" charset="-128"/>
              <a:ea typeface="Meiryo UI" panose="020B0604030504040204" pitchFamily="50" charset="-128"/>
            </a:endParaRPr>
          </a:p>
          <a:p>
            <a:r>
              <a:rPr kumimoji="1" lang="ja-JP" altLang="en-US" sz="800" dirty="0">
                <a:solidFill>
                  <a:prstClr val="black"/>
                </a:solidFill>
                <a:latin typeface="Meiryo UI" panose="020B0604030504040204" pitchFamily="50" charset="-128"/>
                <a:ea typeface="Meiryo UI" panose="020B0604030504040204" pitchFamily="50" charset="-128"/>
              </a:rPr>
              <a:t>The cutter reciprocates in the direction of the gear tooth </a:t>
            </a:r>
            <a:r>
              <a:rPr kumimoji="1" lang="ja-JP" altLang="en-US" sz="800" dirty="0" err="1">
                <a:solidFill>
                  <a:prstClr val="black"/>
                </a:solidFill>
                <a:latin typeface="Meiryo UI" panose="020B0604030504040204" pitchFamily="50" charset="-128"/>
                <a:ea typeface="Meiryo UI" panose="020B0604030504040204" pitchFamily="50" charset="-128"/>
              </a:rPr>
              <a:t>trace to </a:t>
            </a:r>
            <a:r>
              <a:rPr kumimoji="1" lang="ja-JP" altLang="en-US" sz="800" dirty="0">
                <a:solidFill>
                  <a:prstClr val="black"/>
                </a:solidFill>
                <a:latin typeface="Meiryo UI" panose="020B0604030504040204" pitchFamily="50" charset="-128"/>
                <a:ea typeface="Meiryo UI" panose="020B0604030504040204" pitchFamily="50" charset="-128"/>
              </a:rPr>
              <a:t>create a virtual gear, and then forcibly applies a relative motion between the cutter and the gear material to ensure correct meshing.</a:t>
            </a:r>
            <a:endParaRPr kumimoji="1" lang="en-US" altLang="ja-JP" sz="800" dirty="0">
              <a:solidFill>
                <a:prstClr val="black"/>
              </a:solidFill>
              <a:latin typeface="Meiryo UI" panose="020B0604030504040204" pitchFamily="50" charset="-128"/>
              <a:ea typeface="Meiryo UI" panose="020B0604030504040204" pitchFamily="50" charset="-128"/>
            </a:endParaRPr>
          </a:p>
          <a:p>
            <a:r>
              <a:rPr kumimoji="1" lang="ja-JP" altLang="en-US" sz="800" dirty="0">
                <a:solidFill>
                  <a:prstClr val="black"/>
                </a:solidFill>
                <a:latin typeface="Meiryo UI" panose="020B0604030504040204" pitchFamily="50" charset="-128"/>
                <a:ea typeface="Meiryo UI" panose="020B0604030504040204" pitchFamily="50" charset="-128"/>
              </a:rPr>
              <a:t>The part that interferes with the movement of the teeth of the virtual gear is shaved off from the gear material, and the tooth profile of the gear is created.</a:t>
            </a:r>
          </a:p>
        </p:txBody>
      </p:sp>
      <p:pic>
        <p:nvPicPr>
          <p:cNvPr id="7" name="図 6">
            <a:extLst>
              <a:ext uri="{FF2B5EF4-FFF2-40B4-BE49-F238E27FC236}">
                <a16:creationId xmlns:a16="http://schemas.microsoft.com/office/drawing/2014/main" id="{83FB11D4-6729-4151-848B-51ABA9D62FC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21892" y="2079994"/>
            <a:ext cx="2934403" cy="2429657"/>
          </a:xfrm>
          <a:prstGeom prst="rect">
            <a:avLst/>
          </a:prstGeom>
        </p:spPr>
      </p:pic>
      <p:pic>
        <p:nvPicPr>
          <p:cNvPr id="8" name="図 7">
            <a:extLst>
              <a:ext uri="{FF2B5EF4-FFF2-40B4-BE49-F238E27FC236}">
                <a16:creationId xmlns:a16="http://schemas.microsoft.com/office/drawing/2014/main" id="{D2F55F16-D6DD-4AC7-B5B8-4D2D0A597CE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05073" y="1562138"/>
            <a:ext cx="5778865" cy="2931974"/>
          </a:xfrm>
          <a:prstGeom prst="rect">
            <a:avLst/>
          </a:prstGeom>
        </p:spPr>
      </p:pic>
      <p:sp>
        <p:nvSpPr>
          <p:cNvPr id="9" name="四角形: 角を丸くする 8">
            <a:extLst>
              <a:ext uri="{FF2B5EF4-FFF2-40B4-BE49-F238E27FC236}">
                <a16:creationId xmlns:a16="http://schemas.microsoft.com/office/drawing/2014/main" id="{0C284ACB-E34E-438B-8F09-C8399840A935}"/>
              </a:ext>
            </a:extLst>
          </p:cNvPr>
          <p:cNvSpPr/>
          <p:nvPr/>
        </p:nvSpPr>
        <p:spPr>
          <a:xfrm>
            <a:off x="648728" y="4629668"/>
            <a:ext cx="2147299" cy="361748"/>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50" b="1" dirty="0">
                <a:solidFill>
                  <a:prstClr val="black"/>
                </a:solidFill>
                <a:latin typeface="Meiryo UI" panose="020B0604030504040204" pitchFamily="50" charset="-128"/>
                <a:ea typeface="Meiryo UI" panose="020B0604030504040204" pitchFamily="50" charset="-128"/>
              </a:rPr>
              <a:t>Tooth cutting by pinion cutter</a:t>
            </a:r>
          </a:p>
        </p:txBody>
      </p:sp>
      <p:sp>
        <p:nvSpPr>
          <p:cNvPr id="10" name="四角形: 角を丸くする 9">
            <a:extLst>
              <a:ext uri="{FF2B5EF4-FFF2-40B4-BE49-F238E27FC236}">
                <a16:creationId xmlns:a16="http://schemas.microsoft.com/office/drawing/2014/main" id="{8CACB48F-D318-48D9-BBAF-B40C3249524E}"/>
              </a:ext>
            </a:extLst>
          </p:cNvPr>
          <p:cNvSpPr/>
          <p:nvPr/>
        </p:nvSpPr>
        <p:spPr>
          <a:xfrm>
            <a:off x="3503488" y="4528815"/>
            <a:ext cx="2147299" cy="4324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900" b="1" dirty="0">
                <a:solidFill>
                  <a:prstClr val="black"/>
                </a:solidFill>
                <a:latin typeface="Meiryo UI" panose="020B0604030504040204" pitchFamily="50" charset="-128"/>
                <a:ea typeface="Meiryo UI" panose="020B0604030504040204" pitchFamily="50" charset="-128"/>
              </a:rPr>
              <a:t>Tooth cutting by spur pinion cutter</a:t>
            </a:r>
          </a:p>
        </p:txBody>
      </p:sp>
      <p:sp>
        <p:nvSpPr>
          <p:cNvPr id="11" name="四角形: 角を丸くする 10">
            <a:extLst>
              <a:ext uri="{FF2B5EF4-FFF2-40B4-BE49-F238E27FC236}">
                <a16:creationId xmlns:a16="http://schemas.microsoft.com/office/drawing/2014/main" id="{3B6BB616-94AD-495E-9D86-8D470E4FF7AE}"/>
              </a:ext>
            </a:extLst>
          </p:cNvPr>
          <p:cNvSpPr/>
          <p:nvPr/>
        </p:nvSpPr>
        <p:spPr>
          <a:xfrm>
            <a:off x="6889008" y="4523659"/>
            <a:ext cx="2147299" cy="467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50" dirty="0">
                <a:solidFill>
                  <a:prstClr val="black"/>
                </a:solidFill>
                <a:latin typeface="Meiryo UI" panose="020B0604030504040204" pitchFamily="50" charset="-128"/>
                <a:ea typeface="Meiryo UI" panose="020B0604030504040204" pitchFamily="50" charset="-128"/>
              </a:rPr>
              <a:t>Tooth cutting by helical pinion cutter</a:t>
            </a:r>
          </a:p>
        </p:txBody>
      </p:sp>
      <p:sp>
        <p:nvSpPr>
          <p:cNvPr id="6" name="四角形: 角を丸くする 5">
            <a:extLst>
              <a:ext uri="{FF2B5EF4-FFF2-40B4-BE49-F238E27FC236}">
                <a16:creationId xmlns:a16="http://schemas.microsoft.com/office/drawing/2014/main" id="{E4CFB82C-1440-4947-9261-E6D3149E0F81}"/>
              </a:ext>
            </a:extLst>
          </p:cNvPr>
          <p:cNvSpPr/>
          <p:nvPr/>
        </p:nvSpPr>
        <p:spPr>
          <a:xfrm>
            <a:off x="107261" y="1204008"/>
            <a:ext cx="3396227" cy="815977"/>
          </a:xfrm>
          <a:prstGeom prst="roundRect">
            <a:avLst/>
          </a:prstGeom>
          <a:solidFill>
            <a:schemeClr val="accent6">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000" b="1" dirty="0">
                <a:solidFill>
                  <a:prstClr val="black"/>
                </a:solidFill>
                <a:latin typeface="Meiryo UI" panose="020B0604030504040204" pitchFamily="50" charset="-128"/>
                <a:ea typeface="Meiryo UI" panose="020B0604030504040204" pitchFamily="50" charset="-128"/>
              </a:rPr>
              <a:t>Features of pinion cutter tooth cutting</a:t>
            </a:r>
            <a:endParaRPr kumimoji="1" lang="en-US" altLang="ja-JP" sz="1000" b="1" dirty="0">
              <a:solidFill>
                <a:prstClr val="black"/>
              </a:solidFill>
              <a:latin typeface="Meiryo UI" panose="020B0604030504040204" pitchFamily="50" charset="-128"/>
              <a:ea typeface="Meiryo UI" panose="020B0604030504040204" pitchFamily="50" charset="-128"/>
            </a:endParaRPr>
          </a:p>
          <a:p>
            <a:r>
              <a:rPr kumimoji="1" lang="ja-JP" altLang="en-US" sz="900" dirty="0">
                <a:solidFill>
                  <a:prstClr val="black"/>
                </a:solidFill>
                <a:latin typeface="Meiryo UI" panose="020B0604030504040204" pitchFamily="50" charset="-128"/>
                <a:ea typeface="Meiryo UI" panose="020B0604030504040204" pitchFamily="50" charset="-128"/>
              </a:rPr>
              <a:t>1</a:t>
            </a:r>
            <a:r>
              <a:rPr kumimoji="1" lang="en-US" altLang="ja-JP" sz="900" dirty="0">
                <a:solidFill>
                  <a:prstClr val="black"/>
                </a:solidFill>
                <a:latin typeface="Meiryo UI" panose="020B0604030504040204" pitchFamily="50" charset="-128"/>
                <a:ea typeface="Meiryo UI" panose="020B0604030504040204" pitchFamily="50" charset="-128"/>
              </a:rPr>
              <a:t>.  </a:t>
            </a:r>
            <a:r>
              <a:rPr kumimoji="1" lang="ja-JP" altLang="en-US" sz="900" dirty="0">
                <a:solidFill>
                  <a:prstClr val="black"/>
                </a:solidFill>
                <a:latin typeface="Meiryo UI" panose="020B0604030504040204" pitchFamily="50" charset="-128"/>
                <a:ea typeface="Meiryo UI" panose="020B0604030504040204" pitchFamily="50" charset="-128"/>
              </a:rPr>
              <a:t>The gear cutting of the internal gear can be done.</a:t>
            </a:r>
            <a:endParaRPr kumimoji="1" lang="en-US" altLang="ja-JP" sz="900" dirty="0">
              <a:solidFill>
                <a:prstClr val="black"/>
              </a:solidFill>
              <a:latin typeface="Meiryo UI" panose="020B0604030504040204" pitchFamily="50" charset="-128"/>
              <a:ea typeface="Meiryo UI" panose="020B0604030504040204" pitchFamily="50" charset="-128"/>
            </a:endParaRPr>
          </a:p>
          <a:p>
            <a:r>
              <a:rPr kumimoji="1" lang="ja-JP" altLang="en-US" sz="900" dirty="0">
                <a:solidFill>
                  <a:prstClr val="black"/>
                </a:solidFill>
                <a:latin typeface="Meiryo UI" panose="020B0604030504040204" pitchFamily="50" charset="-128"/>
                <a:ea typeface="Meiryo UI" panose="020B0604030504040204" pitchFamily="50" charset="-128"/>
              </a:rPr>
              <a:t>2</a:t>
            </a:r>
            <a:r>
              <a:rPr kumimoji="1" lang="en-US" altLang="ja-JP" sz="900" dirty="0">
                <a:solidFill>
                  <a:prstClr val="black"/>
                </a:solidFill>
                <a:latin typeface="Meiryo UI" panose="020B0604030504040204" pitchFamily="50" charset="-128"/>
                <a:ea typeface="Meiryo UI" panose="020B0604030504040204" pitchFamily="50" charset="-128"/>
              </a:rPr>
              <a:t>.  </a:t>
            </a:r>
            <a:r>
              <a:rPr kumimoji="1" lang="ja-JP" altLang="en-US" sz="900" dirty="0">
                <a:solidFill>
                  <a:prstClr val="black"/>
                </a:solidFill>
                <a:latin typeface="Meiryo UI" panose="020B0604030504040204" pitchFamily="50" charset="-128"/>
                <a:ea typeface="Meiryo UI" panose="020B0604030504040204" pitchFamily="50" charset="-128"/>
              </a:rPr>
              <a:t>The gear cutting of the stepped gear can be done.</a:t>
            </a:r>
            <a:endParaRPr kumimoji="1" lang="en-US" altLang="ja-JP" sz="900" dirty="0">
              <a:solidFill>
                <a:prstClr val="black"/>
              </a:solidFill>
              <a:latin typeface="Meiryo UI" panose="020B0604030504040204" pitchFamily="50" charset="-128"/>
              <a:ea typeface="Meiryo UI" panose="020B0604030504040204" pitchFamily="50" charset="-128"/>
            </a:endParaRPr>
          </a:p>
          <a:p>
            <a:r>
              <a:rPr kumimoji="1" lang="ja-JP" altLang="en-US" sz="900" dirty="0">
                <a:solidFill>
                  <a:prstClr val="black"/>
                </a:solidFill>
                <a:latin typeface="Meiryo UI" panose="020B0604030504040204" pitchFamily="50" charset="-128"/>
                <a:ea typeface="Meiryo UI" panose="020B0604030504040204" pitchFamily="50" charset="-128"/>
              </a:rPr>
              <a:t>3   They can cut special gears (jointed teeth, missing teeth).</a:t>
            </a:r>
            <a:endParaRPr kumimoji="1" lang="en-US" altLang="ja-JP" sz="900" dirty="0">
              <a:solidFill>
                <a:prstClr val="black"/>
              </a:solidFill>
              <a:latin typeface="Meiryo UI" panose="020B0604030504040204" pitchFamily="50" charset="-128"/>
              <a:ea typeface="Meiryo UI" panose="020B0604030504040204" pitchFamily="50" charset="-128"/>
            </a:endParaRPr>
          </a:p>
          <a:p>
            <a:endParaRPr kumimoji="1" lang="ja-JP" altLang="en-US" sz="900" dirty="0">
              <a:solidFill>
                <a:prstClr val="black"/>
              </a:solidFill>
              <a:latin typeface="Meiryo UI" panose="020B0604030504040204" pitchFamily="50" charset="-128"/>
              <a:ea typeface="Meiryo UI" panose="020B0604030504040204" pitchFamily="50" charset="-128"/>
            </a:endParaRPr>
          </a:p>
        </p:txBody>
      </p:sp>
      <p:pic>
        <p:nvPicPr>
          <p:cNvPr id="12" name="図 11">
            <a:extLst>
              <a:ext uri="{FF2B5EF4-FFF2-40B4-BE49-F238E27FC236}">
                <a16:creationId xmlns:a16="http://schemas.microsoft.com/office/drawing/2014/main" id="{F6250B55-BF95-43B5-AC21-9D014D291C07}"/>
              </a:ext>
            </a:extLst>
          </p:cNvPr>
          <p:cNvPicPr>
            <a:picLocks noChangeAspect="1"/>
          </p:cNvPicPr>
          <p:nvPr/>
        </p:nvPicPr>
        <p:blipFill>
          <a:blip r:embed="rId4"/>
          <a:stretch>
            <a:fillRect/>
          </a:stretch>
        </p:blipFill>
        <p:spPr>
          <a:xfrm>
            <a:off x="4671450" y="1264494"/>
            <a:ext cx="2542252" cy="695004"/>
          </a:xfrm>
          <a:prstGeom prst="rect">
            <a:avLst/>
          </a:prstGeom>
        </p:spPr>
      </p:pic>
      <p:sp>
        <p:nvSpPr>
          <p:cNvPr id="2" name="TextBox 1">
            <a:extLst>
              <a:ext uri="{FF2B5EF4-FFF2-40B4-BE49-F238E27FC236}">
                <a16:creationId xmlns:a16="http://schemas.microsoft.com/office/drawing/2014/main" id="{BEEBAE44-EDAF-4F33-B6CC-D4E3641FB36F}"/>
              </a:ext>
            </a:extLst>
          </p:cNvPr>
          <p:cNvSpPr txBox="1"/>
          <p:nvPr/>
        </p:nvSpPr>
        <p:spPr>
          <a:xfrm>
            <a:off x="4621573" y="2408505"/>
            <a:ext cx="381763"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Cutter</a:t>
            </a:r>
            <a:endParaRPr kumimoji="1" lang="en-IN" sz="700" dirty="0">
              <a:latin typeface="Meiryo UI" panose="020B0604030504040204" pitchFamily="50" charset="-128"/>
              <a:ea typeface="Meiryo UI" panose="020B0604030504040204" pitchFamily="50" charset="-128"/>
            </a:endParaRPr>
          </a:p>
        </p:txBody>
      </p:sp>
      <p:sp>
        <p:nvSpPr>
          <p:cNvPr id="13" name="TextBox 12">
            <a:extLst>
              <a:ext uri="{FF2B5EF4-FFF2-40B4-BE49-F238E27FC236}">
                <a16:creationId xmlns:a16="http://schemas.microsoft.com/office/drawing/2014/main" id="{FF205FB8-86AE-4FBC-98DE-2682A3EAC21D}"/>
              </a:ext>
            </a:extLst>
          </p:cNvPr>
          <p:cNvSpPr txBox="1"/>
          <p:nvPr/>
        </p:nvSpPr>
        <p:spPr>
          <a:xfrm>
            <a:off x="3503488" y="2496057"/>
            <a:ext cx="590366" cy="114852"/>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Rake Face</a:t>
            </a:r>
            <a:endParaRPr kumimoji="1" lang="en-IN" sz="700" dirty="0">
              <a:latin typeface="Meiryo UI" panose="020B0604030504040204" pitchFamily="50" charset="-128"/>
              <a:ea typeface="Meiryo UI" panose="020B0604030504040204" pitchFamily="50" charset="-128"/>
            </a:endParaRPr>
          </a:p>
        </p:txBody>
      </p:sp>
      <p:sp>
        <p:nvSpPr>
          <p:cNvPr id="14" name="TextBox 13">
            <a:extLst>
              <a:ext uri="{FF2B5EF4-FFF2-40B4-BE49-F238E27FC236}">
                <a16:creationId xmlns:a16="http://schemas.microsoft.com/office/drawing/2014/main" id="{0237E784-3EA7-4443-ABB0-68B1B1458115}"/>
              </a:ext>
            </a:extLst>
          </p:cNvPr>
          <p:cNvSpPr txBox="1"/>
          <p:nvPr/>
        </p:nvSpPr>
        <p:spPr>
          <a:xfrm>
            <a:off x="4752129" y="3465679"/>
            <a:ext cx="502413"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Cutting Direction</a:t>
            </a:r>
            <a:endParaRPr kumimoji="1" lang="en-IN" sz="700" dirty="0">
              <a:latin typeface="Meiryo UI" panose="020B0604030504040204" pitchFamily="50" charset="-128"/>
              <a:ea typeface="Meiryo UI" panose="020B0604030504040204" pitchFamily="50" charset="-128"/>
            </a:endParaRPr>
          </a:p>
        </p:txBody>
      </p:sp>
      <p:sp>
        <p:nvSpPr>
          <p:cNvPr id="15" name="TextBox 14">
            <a:extLst>
              <a:ext uri="{FF2B5EF4-FFF2-40B4-BE49-F238E27FC236}">
                <a16:creationId xmlns:a16="http://schemas.microsoft.com/office/drawing/2014/main" id="{A591AD56-2C9E-421C-9A45-8FF6FE9F8349}"/>
              </a:ext>
            </a:extLst>
          </p:cNvPr>
          <p:cNvSpPr txBox="1"/>
          <p:nvPr/>
        </p:nvSpPr>
        <p:spPr>
          <a:xfrm>
            <a:off x="2497279" y="3615424"/>
            <a:ext cx="707794"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Pinion Cutter</a:t>
            </a:r>
            <a:endParaRPr kumimoji="1" lang="en-IN" sz="700" dirty="0">
              <a:latin typeface="Meiryo UI" panose="020B0604030504040204" pitchFamily="50" charset="-128"/>
              <a:ea typeface="Meiryo UI" panose="020B0604030504040204" pitchFamily="50" charset="-128"/>
            </a:endParaRPr>
          </a:p>
        </p:txBody>
      </p:sp>
      <p:sp>
        <p:nvSpPr>
          <p:cNvPr id="16" name="TextBox 15">
            <a:extLst>
              <a:ext uri="{FF2B5EF4-FFF2-40B4-BE49-F238E27FC236}">
                <a16:creationId xmlns:a16="http://schemas.microsoft.com/office/drawing/2014/main" id="{2C662F09-0244-4808-A2E4-290DB45FED7C}"/>
              </a:ext>
            </a:extLst>
          </p:cNvPr>
          <p:cNvSpPr txBox="1"/>
          <p:nvPr/>
        </p:nvSpPr>
        <p:spPr>
          <a:xfrm>
            <a:off x="3798671" y="4248470"/>
            <a:ext cx="707794"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Machined Tooth profile</a:t>
            </a:r>
            <a:endParaRPr kumimoji="1" lang="en-IN" sz="700" dirty="0">
              <a:latin typeface="Meiryo UI" panose="020B0604030504040204" pitchFamily="50" charset="-128"/>
              <a:ea typeface="Meiryo UI" panose="020B0604030504040204" pitchFamily="50" charset="-128"/>
            </a:endParaRPr>
          </a:p>
        </p:txBody>
      </p:sp>
      <p:sp>
        <p:nvSpPr>
          <p:cNvPr id="17" name="TextBox 16">
            <a:extLst>
              <a:ext uri="{FF2B5EF4-FFF2-40B4-BE49-F238E27FC236}">
                <a16:creationId xmlns:a16="http://schemas.microsoft.com/office/drawing/2014/main" id="{D68A1E8E-2C09-4428-8813-BAA1EDEC2CB4}"/>
              </a:ext>
            </a:extLst>
          </p:cNvPr>
          <p:cNvSpPr txBox="1"/>
          <p:nvPr/>
        </p:nvSpPr>
        <p:spPr>
          <a:xfrm>
            <a:off x="3293259" y="3086981"/>
            <a:ext cx="789176" cy="148773"/>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Gear to be machined</a:t>
            </a:r>
            <a:endParaRPr kumimoji="1" lang="en-IN" sz="700" dirty="0">
              <a:latin typeface="Meiryo UI" panose="020B0604030504040204" pitchFamily="50" charset="-128"/>
              <a:ea typeface="Meiryo UI" panose="020B0604030504040204" pitchFamily="50" charset="-128"/>
            </a:endParaRPr>
          </a:p>
        </p:txBody>
      </p:sp>
      <p:sp>
        <p:nvSpPr>
          <p:cNvPr id="18" name="TextBox 17">
            <a:extLst>
              <a:ext uri="{FF2B5EF4-FFF2-40B4-BE49-F238E27FC236}">
                <a16:creationId xmlns:a16="http://schemas.microsoft.com/office/drawing/2014/main" id="{15D87685-7A89-466D-AD44-31536BC64271}"/>
              </a:ext>
            </a:extLst>
          </p:cNvPr>
          <p:cNvSpPr txBox="1"/>
          <p:nvPr/>
        </p:nvSpPr>
        <p:spPr>
          <a:xfrm>
            <a:off x="3205073" y="2747410"/>
            <a:ext cx="789176" cy="148773"/>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OD 2</a:t>
            </a:r>
            <a:r>
              <a:rPr kumimoji="1" lang="en-US" sz="700" baseline="30000" dirty="0">
                <a:latin typeface="Meiryo UI" panose="020B0604030504040204" pitchFamily="50" charset="-128"/>
                <a:ea typeface="Meiryo UI" panose="020B0604030504040204" pitchFamily="50" charset="-128"/>
              </a:rPr>
              <a:t>nd</a:t>
            </a:r>
            <a:r>
              <a:rPr kumimoji="1" lang="en-US" sz="700" dirty="0">
                <a:latin typeface="Meiryo UI" panose="020B0604030504040204" pitchFamily="50" charset="-128"/>
                <a:ea typeface="Meiryo UI" panose="020B0604030504040204" pitchFamily="50" charset="-128"/>
              </a:rPr>
              <a:t> Curved Surface</a:t>
            </a:r>
            <a:endParaRPr kumimoji="1" lang="en-IN" sz="700" dirty="0">
              <a:latin typeface="Meiryo UI" panose="020B0604030504040204" pitchFamily="50" charset="-128"/>
              <a:ea typeface="Meiryo UI" panose="020B0604030504040204" pitchFamily="50" charset="-128"/>
            </a:endParaRPr>
          </a:p>
        </p:txBody>
      </p:sp>
      <p:sp>
        <p:nvSpPr>
          <p:cNvPr id="19" name="TextBox 18">
            <a:extLst>
              <a:ext uri="{FF2B5EF4-FFF2-40B4-BE49-F238E27FC236}">
                <a16:creationId xmlns:a16="http://schemas.microsoft.com/office/drawing/2014/main" id="{AF5713BF-0E6D-4B87-A173-FA25A16BD28A}"/>
              </a:ext>
            </a:extLst>
          </p:cNvPr>
          <p:cNvSpPr txBox="1"/>
          <p:nvPr/>
        </p:nvSpPr>
        <p:spPr>
          <a:xfrm>
            <a:off x="5537575" y="3822148"/>
            <a:ext cx="878856" cy="155883"/>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Virtual / Hypothetical Gear </a:t>
            </a:r>
            <a:endParaRPr kumimoji="1" lang="en-IN" sz="700" dirty="0">
              <a:latin typeface="Meiryo UI" panose="020B0604030504040204" pitchFamily="50" charset="-128"/>
              <a:ea typeface="Meiryo UI" panose="020B0604030504040204" pitchFamily="50" charset="-128"/>
            </a:endParaRPr>
          </a:p>
        </p:txBody>
      </p:sp>
      <p:sp>
        <p:nvSpPr>
          <p:cNvPr id="20" name="TextBox 19">
            <a:extLst>
              <a:ext uri="{FF2B5EF4-FFF2-40B4-BE49-F238E27FC236}">
                <a16:creationId xmlns:a16="http://schemas.microsoft.com/office/drawing/2014/main" id="{A0361943-8814-4840-9EAA-937297A46A17}"/>
              </a:ext>
            </a:extLst>
          </p:cNvPr>
          <p:cNvSpPr txBox="1"/>
          <p:nvPr/>
        </p:nvSpPr>
        <p:spPr>
          <a:xfrm rot="16200000">
            <a:off x="2468501" y="2904084"/>
            <a:ext cx="707794"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Stroke</a:t>
            </a:r>
            <a:endParaRPr kumimoji="1" lang="en-IN" sz="700" dirty="0">
              <a:latin typeface="Meiryo UI" panose="020B0604030504040204" pitchFamily="50" charset="-128"/>
              <a:ea typeface="Meiryo UI" panose="020B0604030504040204" pitchFamily="50" charset="-128"/>
            </a:endParaRPr>
          </a:p>
        </p:txBody>
      </p:sp>
      <p:sp>
        <p:nvSpPr>
          <p:cNvPr id="21" name="TextBox 20">
            <a:extLst>
              <a:ext uri="{FF2B5EF4-FFF2-40B4-BE49-F238E27FC236}">
                <a16:creationId xmlns:a16="http://schemas.microsoft.com/office/drawing/2014/main" id="{69407ECC-E61D-4EF4-8D1B-6B282A616B8B}"/>
              </a:ext>
            </a:extLst>
          </p:cNvPr>
          <p:cNvSpPr txBox="1"/>
          <p:nvPr/>
        </p:nvSpPr>
        <p:spPr>
          <a:xfrm>
            <a:off x="437783" y="2839325"/>
            <a:ext cx="421889"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A Gear</a:t>
            </a:r>
            <a:endParaRPr kumimoji="1" lang="en-IN" sz="700" dirty="0">
              <a:latin typeface="Meiryo UI" panose="020B0604030504040204" pitchFamily="50" charset="-128"/>
              <a:ea typeface="Meiryo UI" panose="020B0604030504040204" pitchFamily="50" charset="-128"/>
            </a:endParaRPr>
          </a:p>
        </p:txBody>
      </p:sp>
      <p:sp>
        <p:nvSpPr>
          <p:cNvPr id="22" name="TextBox 21">
            <a:extLst>
              <a:ext uri="{FF2B5EF4-FFF2-40B4-BE49-F238E27FC236}">
                <a16:creationId xmlns:a16="http://schemas.microsoft.com/office/drawing/2014/main" id="{1378E39A-E3ED-4C58-A0DA-D332CA313B62}"/>
              </a:ext>
            </a:extLst>
          </p:cNvPr>
          <p:cNvSpPr txBox="1"/>
          <p:nvPr/>
        </p:nvSpPr>
        <p:spPr>
          <a:xfrm>
            <a:off x="274654" y="3122039"/>
            <a:ext cx="421889"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B Gear</a:t>
            </a:r>
            <a:endParaRPr kumimoji="1" lang="en-IN" sz="700" dirty="0">
              <a:latin typeface="Meiryo UI" panose="020B0604030504040204" pitchFamily="50" charset="-128"/>
              <a:ea typeface="Meiryo UI" panose="020B0604030504040204" pitchFamily="50" charset="-128"/>
            </a:endParaRPr>
          </a:p>
        </p:txBody>
      </p:sp>
      <p:sp>
        <p:nvSpPr>
          <p:cNvPr id="23" name="TextBox 22">
            <a:extLst>
              <a:ext uri="{FF2B5EF4-FFF2-40B4-BE49-F238E27FC236}">
                <a16:creationId xmlns:a16="http://schemas.microsoft.com/office/drawing/2014/main" id="{5321AF63-61D8-4671-85CC-692C8F01917A}"/>
              </a:ext>
            </a:extLst>
          </p:cNvPr>
          <p:cNvSpPr txBox="1"/>
          <p:nvPr/>
        </p:nvSpPr>
        <p:spPr>
          <a:xfrm>
            <a:off x="60312" y="3371195"/>
            <a:ext cx="655377"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Work Gear</a:t>
            </a:r>
            <a:endParaRPr kumimoji="1" lang="en-IN" sz="700" dirty="0">
              <a:latin typeface="Meiryo UI" panose="020B0604030504040204" pitchFamily="50" charset="-128"/>
              <a:ea typeface="Meiryo UI" panose="020B0604030504040204" pitchFamily="50" charset="-128"/>
            </a:endParaRPr>
          </a:p>
        </p:txBody>
      </p:sp>
      <p:sp>
        <p:nvSpPr>
          <p:cNvPr id="24" name="TextBox 23">
            <a:extLst>
              <a:ext uri="{FF2B5EF4-FFF2-40B4-BE49-F238E27FC236}">
                <a16:creationId xmlns:a16="http://schemas.microsoft.com/office/drawing/2014/main" id="{EE4E3042-C516-4773-839B-BCAB211D471E}"/>
              </a:ext>
            </a:extLst>
          </p:cNvPr>
          <p:cNvSpPr txBox="1"/>
          <p:nvPr/>
        </p:nvSpPr>
        <p:spPr>
          <a:xfrm>
            <a:off x="7745421" y="4284243"/>
            <a:ext cx="878856" cy="155883"/>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Virtual / Hypothetical Gear </a:t>
            </a:r>
            <a:endParaRPr kumimoji="1" lang="en-IN" sz="700" dirty="0">
              <a:latin typeface="Meiryo UI" panose="020B0604030504040204" pitchFamily="50" charset="-128"/>
              <a:ea typeface="Meiryo UI" panose="020B0604030504040204" pitchFamily="50" charset="-128"/>
            </a:endParaRPr>
          </a:p>
        </p:txBody>
      </p:sp>
      <p:sp>
        <p:nvSpPr>
          <p:cNvPr id="25" name="TextBox 24">
            <a:extLst>
              <a:ext uri="{FF2B5EF4-FFF2-40B4-BE49-F238E27FC236}">
                <a16:creationId xmlns:a16="http://schemas.microsoft.com/office/drawing/2014/main" id="{C2A502E9-BE49-4C0A-B34B-97405A55CBAF}"/>
              </a:ext>
            </a:extLst>
          </p:cNvPr>
          <p:cNvSpPr txBox="1"/>
          <p:nvPr/>
        </p:nvSpPr>
        <p:spPr>
          <a:xfrm rot="17985195">
            <a:off x="8171359" y="3257982"/>
            <a:ext cx="502413"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Cutting Direction</a:t>
            </a:r>
            <a:endParaRPr kumimoji="1" lang="en-IN" sz="700" dirty="0">
              <a:latin typeface="Meiryo UI" panose="020B0604030504040204" pitchFamily="50" charset="-128"/>
              <a:ea typeface="Meiryo UI" panose="020B0604030504040204" pitchFamily="50" charset="-128"/>
            </a:endParaRPr>
          </a:p>
        </p:txBody>
      </p:sp>
      <p:sp>
        <p:nvSpPr>
          <p:cNvPr id="26" name="TextBox 25">
            <a:extLst>
              <a:ext uri="{FF2B5EF4-FFF2-40B4-BE49-F238E27FC236}">
                <a16:creationId xmlns:a16="http://schemas.microsoft.com/office/drawing/2014/main" id="{8A95CCD2-0A7B-4C9B-BB3B-7FA162F9BD19}"/>
              </a:ext>
            </a:extLst>
          </p:cNvPr>
          <p:cNvSpPr txBox="1"/>
          <p:nvPr/>
        </p:nvSpPr>
        <p:spPr>
          <a:xfrm>
            <a:off x="7322398" y="3178896"/>
            <a:ext cx="707794"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Machined Tooth profile</a:t>
            </a:r>
            <a:endParaRPr kumimoji="1" lang="en-IN" sz="700" dirty="0">
              <a:latin typeface="Meiryo UI" panose="020B0604030504040204" pitchFamily="50" charset="-128"/>
              <a:ea typeface="Meiryo UI" panose="020B0604030504040204" pitchFamily="50" charset="-128"/>
            </a:endParaRPr>
          </a:p>
        </p:txBody>
      </p:sp>
      <p:sp>
        <p:nvSpPr>
          <p:cNvPr id="27" name="TextBox 26">
            <a:extLst>
              <a:ext uri="{FF2B5EF4-FFF2-40B4-BE49-F238E27FC236}">
                <a16:creationId xmlns:a16="http://schemas.microsoft.com/office/drawing/2014/main" id="{A8159656-58BE-45C6-8CBF-FB7A2B0F0E83}"/>
              </a:ext>
            </a:extLst>
          </p:cNvPr>
          <p:cNvSpPr txBox="1"/>
          <p:nvPr/>
        </p:nvSpPr>
        <p:spPr>
          <a:xfrm>
            <a:off x="6819114" y="4280519"/>
            <a:ext cx="789176" cy="148773"/>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Gear to be machined</a:t>
            </a:r>
            <a:endParaRPr kumimoji="1" lang="en-IN" sz="700" dirty="0">
              <a:latin typeface="Meiryo UI" panose="020B0604030504040204" pitchFamily="50" charset="-128"/>
              <a:ea typeface="Meiryo UI" panose="020B0604030504040204" pitchFamily="50" charset="-128"/>
            </a:endParaRPr>
          </a:p>
        </p:txBody>
      </p:sp>
      <p:sp>
        <p:nvSpPr>
          <p:cNvPr id="28" name="TextBox 27">
            <a:extLst>
              <a:ext uri="{FF2B5EF4-FFF2-40B4-BE49-F238E27FC236}">
                <a16:creationId xmlns:a16="http://schemas.microsoft.com/office/drawing/2014/main" id="{EB5D1B40-97AE-4300-88A4-98B674D89C85}"/>
              </a:ext>
            </a:extLst>
          </p:cNvPr>
          <p:cNvSpPr txBox="1"/>
          <p:nvPr/>
        </p:nvSpPr>
        <p:spPr>
          <a:xfrm>
            <a:off x="6533222" y="2953738"/>
            <a:ext cx="789176" cy="148773"/>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OD 2</a:t>
            </a:r>
            <a:r>
              <a:rPr kumimoji="1" lang="en-US" sz="700" baseline="30000" dirty="0">
                <a:latin typeface="Meiryo UI" panose="020B0604030504040204" pitchFamily="50" charset="-128"/>
                <a:ea typeface="Meiryo UI" panose="020B0604030504040204" pitchFamily="50" charset="-128"/>
              </a:rPr>
              <a:t>nd</a:t>
            </a:r>
            <a:r>
              <a:rPr kumimoji="1" lang="en-US" sz="700" dirty="0">
                <a:latin typeface="Meiryo UI" panose="020B0604030504040204" pitchFamily="50" charset="-128"/>
                <a:ea typeface="Meiryo UI" panose="020B0604030504040204" pitchFamily="50" charset="-128"/>
              </a:rPr>
              <a:t> Curved Surface</a:t>
            </a:r>
            <a:endParaRPr kumimoji="1" lang="en-IN" sz="700" dirty="0">
              <a:latin typeface="Meiryo UI" panose="020B0604030504040204" pitchFamily="50" charset="-128"/>
              <a:ea typeface="Meiryo UI" panose="020B0604030504040204" pitchFamily="50" charset="-128"/>
            </a:endParaRPr>
          </a:p>
        </p:txBody>
      </p:sp>
      <p:sp>
        <p:nvSpPr>
          <p:cNvPr id="29" name="TextBox 28">
            <a:extLst>
              <a:ext uri="{FF2B5EF4-FFF2-40B4-BE49-F238E27FC236}">
                <a16:creationId xmlns:a16="http://schemas.microsoft.com/office/drawing/2014/main" id="{816B4D52-9CCC-4FD0-880D-AE2538C4C91C}"/>
              </a:ext>
            </a:extLst>
          </p:cNvPr>
          <p:cNvSpPr txBox="1"/>
          <p:nvPr/>
        </p:nvSpPr>
        <p:spPr>
          <a:xfrm>
            <a:off x="7649839" y="2088298"/>
            <a:ext cx="381763" cy="113715"/>
          </a:xfrm>
          <a:prstGeom prst="rect">
            <a:avLst/>
          </a:prstGeom>
          <a:solidFill>
            <a:schemeClr val="bg1"/>
          </a:solidFill>
        </p:spPr>
        <p:txBody>
          <a:bodyPr wrap="square" lIns="54000" tIns="54000" rIns="54000" bIns="54000" rtlCol="0" anchor="ctr" anchorCtr="0">
            <a:noAutofit/>
          </a:bodyPr>
          <a:lstStyle/>
          <a:p>
            <a:pPr algn="ctr"/>
            <a:r>
              <a:rPr kumimoji="1" lang="en-US" sz="700" dirty="0">
                <a:latin typeface="Meiryo UI" panose="020B0604030504040204" pitchFamily="50" charset="-128"/>
                <a:ea typeface="Meiryo UI" panose="020B0604030504040204" pitchFamily="50" charset="-128"/>
              </a:rPr>
              <a:t>Cutter</a:t>
            </a:r>
            <a:endParaRPr kumimoji="1" lang="en-IN" sz="7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7817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Gear shaper processing method</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3</a:t>
            </a:fld>
            <a:endParaRPr kumimoji="1" lang="ja-JP" altLang="en-US" dirty="0"/>
          </a:p>
        </p:txBody>
      </p:sp>
      <p:graphicFrame>
        <p:nvGraphicFramePr>
          <p:cNvPr id="6" name="表 5">
            <a:extLst>
              <a:ext uri="{FF2B5EF4-FFF2-40B4-BE49-F238E27FC236}">
                <a16:creationId xmlns:a16="http://schemas.microsoft.com/office/drawing/2014/main" id="{BD15D4AA-69B5-44A0-A4F1-3F9B5A277692}"/>
              </a:ext>
            </a:extLst>
          </p:cNvPr>
          <p:cNvGraphicFramePr>
            <a:graphicFrameLocks noGrp="1"/>
          </p:cNvGraphicFramePr>
          <p:nvPr>
            <p:extLst>
              <p:ext uri="{D42A27DB-BD31-4B8C-83A1-F6EECF244321}">
                <p14:modId xmlns:p14="http://schemas.microsoft.com/office/powerpoint/2010/main" val="1562706980"/>
              </p:ext>
            </p:extLst>
          </p:nvPr>
        </p:nvGraphicFramePr>
        <p:xfrm>
          <a:off x="3246605" y="3200185"/>
          <a:ext cx="5904000" cy="1952130"/>
        </p:xfrm>
        <a:graphic>
          <a:graphicData uri="http://schemas.openxmlformats.org/drawingml/2006/table">
            <a:tbl>
              <a:tblPr firstRow="1" bandRow="1">
                <a:tableStyleId>{5C22544A-7EE6-4342-B048-85BDC9FD1C3A}</a:tableStyleId>
              </a:tblPr>
              <a:tblGrid>
                <a:gridCol w="5904000">
                  <a:extLst>
                    <a:ext uri="{9D8B030D-6E8A-4147-A177-3AD203B41FA5}">
                      <a16:colId xmlns:a16="http://schemas.microsoft.com/office/drawing/2014/main" val="3450574480"/>
                    </a:ext>
                  </a:extLst>
                </a:gridCol>
              </a:tblGrid>
              <a:tr h="278130">
                <a:tc>
                  <a:txBody>
                    <a:bodyPr/>
                    <a:lstStyle/>
                    <a:p>
                      <a:pPr algn="ctr"/>
                      <a:r>
                        <a:rPr kumimoji="1" lang="ja-JP" altLang="en-US" sz="1200" dirty="0">
                          <a:latin typeface="Meiryo UI" panose="020B0604030504040204" pitchFamily="50" charset="-128"/>
                          <a:ea typeface="Meiryo UI" panose="020B0604030504040204" pitchFamily="50" charset="-128"/>
                        </a:rPr>
                        <a:t>shank shaped</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48558413"/>
                  </a:ext>
                </a:extLst>
              </a:tr>
              <a:tr h="1674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5606908"/>
                  </a:ext>
                </a:extLst>
              </a:tr>
            </a:tbl>
          </a:graphicData>
        </a:graphic>
      </p:graphicFrame>
      <p:graphicFrame>
        <p:nvGraphicFramePr>
          <p:cNvPr id="7" name="表 6">
            <a:extLst>
              <a:ext uri="{FF2B5EF4-FFF2-40B4-BE49-F238E27FC236}">
                <a16:creationId xmlns:a16="http://schemas.microsoft.com/office/drawing/2014/main" id="{B09DDEAA-90FA-4B27-8981-CF541848A1A8}"/>
              </a:ext>
            </a:extLst>
          </p:cNvPr>
          <p:cNvGraphicFramePr>
            <a:graphicFrameLocks noGrp="1"/>
          </p:cNvGraphicFramePr>
          <p:nvPr>
            <p:extLst>
              <p:ext uri="{D42A27DB-BD31-4B8C-83A1-F6EECF244321}">
                <p14:modId xmlns:p14="http://schemas.microsoft.com/office/powerpoint/2010/main" val="1770809258"/>
              </p:ext>
            </p:extLst>
          </p:nvPr>
        </p:nvGraphicFramePr>
        <p:xfrm>
          <a:off x="3246605" y="495292"/>
          <a:ext cx="5904000" cy="2681130"/>
        </p:xfrm>
        <a:graphic>
          <a:graphicData uri="http://schemas.openxmlformats.org/drawingml/2006/table">
            <a:tbl>
              <a:tblPr firstRow="1" bandRow="1">
                <a:tableStyleId>{5C22544A-7EE6-4342-B048-85BDC9FD1C3A}</a:tableStyleId>
              </a:tblPr>
              <a:tblGrid>
                <a:gridCol w="2952000">
                  <a:extLst>
                    <a:ext uri="{9D8B030D-6E8A-4147-A177-3AD203B41FA5}">
                      <a16:colId xmlns:a16="http://schemas.microsoft.com/office/drawing/2014/main" val="3300866837"/>
                    </a:ext>
                  </a:extLst>
                </a:gridCol>
                <a:gridCol w="2952000">
                  <a:extLst>
                    <a:ext uri="{9D8B030D-6E8A-4147-A177-3AD203B41FA5}">
                      <a16:colId xmlns:a16="http://schemas.microsoft.com/office/drawing/2014/main" val="2517202078"/>
                    </a:ext>
                  </a:extLst>
                </a:gridCol>
              </a:tblGrid>
              <a:tr h="278130">
                <a:tc>
                  <a:txBody>
                    <a:bodyPr/>
                    <a:lstStyle/>
                    <a:p>
                      <a:pPr algn="ctr"/>
                      <a:r>
                        <a:rPr kumimoji="1" lang="ja-JP" altLang="en-US" sz="1200" b="0" dirty="0">
                          <a:latin typeface="Meiryo UI" panose="020B0604030504040204" pitchFamily="50" charset="-128"/>
                          <a:ea typeface="Meiryo UI" panose="020B0604030504040204" pitchFamily="50" charset="-128"/>
                          <a:cs typeface="Arial" panose="020B0604020202020204" pitchFamily="34" charset="0"/>
                        </a:rPr>
                        <a:t>desk style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200" b="0" dirty="0">
                          <a:latin typeface="Meiryo UI" panose="020B0604030504040204" pitchFamily="50" charset="-128"/>
                          <a:ea typeface="Meiryo UI" panose="020B0604030504040204" pitchFamily="50" charset="-128"/>
                          <a:cs typeface="Arial" panose="020B0604020202020204" pitchFamily="34" charset="0"/>
                        </a:rPr>
                        <a:t>bell-shaped (e.g. curve)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876986"/>
                  </a:ext>
                </a:extLst>
              </a:tr>
              <a:tr h="240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1169634"/>
                  </a:ext>
                </a:extLst>
              </a:tr>
            </a:tbl>
          </a:graphicData>
        </a:graphic>
      </p:graphicFrame>
      <p:pic>
        <p:nvPicPr>
          <p:cNvPr id="9" name="図 8">
            <a:extLst>
              <a:ext uri="{FF2B5EF4-FFF2-40B4-BE49-F238E27FC236}">
                <a16:creationId xmlns:a16="http://schemas.microsoft.com/office/drawing/2014/main" id="{58B4BC0A-BD25-4E78-8F3A-642E50B7427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47064" y="780529"/>
            <a:ext cx="2740323" cy="1259522"/>
          </a:xfrm>
          <a:prstGeom prst="rect">
            <a:avLst/>
          </a:prstGeom>
        </p:spPr>
      </p:pic>
      <p:pic>
        <p:nvPicPr>
          <p:cNvPr id="10" name="図 9">
            <a:extLst>
              <a:ext uri="{FF2B5EF4-FFF2-40B4-BE49-F238E27FC236}">
                <a16:creationId xmlns:a16="http://schemas.microsoft.com/office/drawing/2014/main" id="{0A0CA9AE-22BD-44CB-B7C8-28C752B8BB8D}"/>
              </a:ext>
            </a:extLst>
          </p:cNvPr>
          <p:cNvPicPr>
            <a:picLocks noChangeAspect="1"/>
          </p:cNvPicPr>
          <p:nvPr/>
        </p:nvPicPr>
        <p:blipFill>
          <a:blip r:embed="rId3"/>
          <a:stretch>
            <a:fillRect/>
          </a:stretch>
        </p:blipFill>
        <p:spPr>
          <a:xfrm>
            <a:off x="10028195" y="-199069"/>
            <a:ext cx="3021484" cy="3478582"/>
          </a:xfrm>
          <a:prstGeom prst="rect">
            <a:avLst/>
          </a:prstGeom>
        </p:spPr>
      </p:pic>
      <p:pic>
        <p:nvPicPr>
          <p:cNvPr id="12" name="図 11">
            <a:extLst>
              <a:ext uri="{FF2B5EF4-FFF2-40B4-BE49-F238E27FC236}">
                <a16:creationId xmlns:a16="http://schemas.microsoft.com/office/drawing/2014/main" id="{A2A6EAB9-9925-481C-A309-37799C710A0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560158" y="3629729"/>
            <a:ext cx="1541369" cy="1474612"/>
          </a:xfrm>
          <a:prstGeom prst="rect">
            <a:avLst/>
          </a:prstGeom>
        </p:spPr>
      </p:pic>
      <p:pic>
        <p:nvPicPr>
          <p:cNvPr id="13" name="図 12">
            <a:extLst>
              <a:ext uri="{FF2B5EF4-FFF2-40B4-BE49-F238E27FC236}">
                <a16:creationId xmlns:a16="http://schemas.microsoft.com/office/drawing/2014/main" id="{02EDFF74-3315-4F43-ABB0-3E1A40E7E4E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445798" y="820009"/>
            <a:ext cx="2348083" cy="1264238"/>
          </a:xfrm>
          <a:prstGeom prst="rect">
            <a:avLst/>
          </a:prstGeom>
        </p:spPr>
      </p:pic>
      <p:graphicFrame>
        <p:nvGraphicFramePr>
          <p:cNvPr id="15" name="表 14">
            <a:extLst>
              <a:ext uri="{FF2B5EF4-FFF2-40B4-BE49-F238E27FC236}">
                <a16:creationId xmlns:a16="http://schemas.microsoft.com/office/drawing/2014/main" id="{8A7CF2F0-0A5C-4A06-9C6B-8B779278ACA7}"/>
              </a:ext>
            </a:extLst>
          </p:cNvPr>
          <p:cNvGraphicFramePr>
            <a:graphicFrameLocks noGrp="1"/>
          </p:cNvGraphicFramePr>
          <p:nvPr>
            <p:extLst>
              <p:ext uri="{D42A27DB-BD31-4B8C-83A1-F6EECF244321}">
                <p14:modId xmlns:p14="http://schemas.microsoft.com/office/powerpoint/2010/main" val="3083310126"/>
              </p:ext>
            </p:extLst>
          </p:nvPr>
        </p:nvGraphicFramePr>
        <p:xfrm>
          <a:off x="4794716" y="2248145"/>
          <a:ext cx="1388518" cy="882401"/>
        </p:xfrm>
        <a:graphic>
          <a:graphicData uri="http://schemas.openxmlformats.org/drawingml/2006/table">
            <a:tbl>
              <a:tblPr firstRow="1" bandRow="1">
                <a:tableStyleId>{5C22544A-7EE6-4342-B048-85BDC9FD1C3A}</a:tableStyleId>
              </a:tblPr>
              <a:tblGrid>
                <a:gridCol w="1388518">
                  <a:extLst>
                    <a:ext uri="{9D8B030D-6E8A-4147-A177-3AD203B41FA5}">
                      <a16:colId xmlns:a16="http://schemas.microsoft.com/office/drawing/2014/main" val="769883084"/>
                    </a:ext>
                  </a:extLst>
                </a:gridCol>
              </a:tblGrid>
              <a:tr h="203298">
                <a:tc>
                  <a:txBody>
                    <a:bodyPr/>
                    <a:lstStyle/>
                    <a:p>
                      <a:r>
                        <a:rPr kumimoji="1" lang="ja-JP" altLang="en-US" sz="700" b="0" dirty="0">
                          <a:latin typeface="Meiryo UI" panose="020B0604030504040204" pitchFamily="50" charset="-128"/>
                          <a:ea typeface="Meiryo UI" panose="020B0604030504040204" pitchFamily="50" charset="-128"/>
                        </a:rPr>
                        <a:t>disk-shaped</a:t>
                      </a:r>
                    </a:p>
                  </a:txBody>
                  <a:tcPr marL="68580" marR="68580" marT="34290" marB="34290"/>
                </a:tc>
                <a:extLst>
                  <a:ext uri="{0D108BD9-81ED-4DB2-BD59-A6C34878D82A}">
                    <a16:rowId xmlns:a16="http://schemas.microsoft.com/office/drawing/2014/main" val="2562793083"/>
                  </a:ext>
                </a:extLst>
              </a:tr>
              <a:tr h="679103">
                <a:tc>
                  <a:txBody>
                    <a:bodyPr/>
                    <a:lstStyle/>
                    <a:p>
                      <a:r>
                        <a:rPr kumimoji="1" lang="ja-JP" altLang="en-US" sz="800" b="0" dirty="0">
                          <a:latin typeface="Meiryo UI" panose="020B0604030504040204" pitchFamily="50" charset="-128"/>
                          <a:ea typeface="Meiryo UI" panose="020B0604030504040204" pitchFamily="50" charset="-128"/>
                        </a:rPr>
                        <a:t>If the cutter becomes thin after cutting, the tightening nut may interfere with the cutter.</a:t>
                      </a:r>
                    </a:p>
                  </a:txBody>
                  <a:tcPr marL="68580" marR="68580" marT="34290" marB="34290"/>
                </a:tc>
                <a:extLst>
                  <a:ext uri="{0D108BD9-81ED-4DB2-BD59-A6C34878D82A}">
                    <a16:rowId xmlns:a16="http://schemas.microsoft.com/office/drawing/2014/main" val="565898001"/>
                  </a:ext>
                </a:extLst>
              </a:tr>
            </a:tbl>
          </a:graphicData>
        </a:graphic>
      </p:graphicFrame>
      <p:graphicFrame>
        <p:nvGraphicFramePr>
          <p:cNvPr id="16" name="表 15">
            <a:extLst>
              <a:ext uri="{FF2B5EF4-FFF2-40B4-BE49-F238E27FC236}">
                <a16:creationId xmlns:a16="http://schemas.microsoft.com/office/drawing/2014/main" id="{D25C9607-6928-4EE1-BACD-1F6F9D5EE752}"/>
              </a:ext>
            </a:extLst>
          </p:cNvPr>
          <p:cNvGraphicFramePr>
            <a:graphicFrameLocks noGrp="1"/>
          </p:cNvGraphicFramePr>
          <p:nvPr>
            <p:extLst>
              <p:ext uri="{D42A27DB-BD31-4B8C-83A1-F6EECF244321}">
                <p14:modId xmlns:p14="http://schemas.microsoft.com/office/powerpoint/2010/main" val="2745515494"/>
              </p:ext>
            </p:extLst>
          </p:nvPr>
        </p:nvGraphicFramePr>
        <p:xfrm>
          <a:off x="7564760" y="2201510"/>
          <a:ext cx="1523799" cy="929427"/>
        </p:xfrm>
        <a:graphic>
          <a:graphicData uri="http://schemas.openxmlformats.org/drawingml/2006/table">
            <a:tbl>
              <a:tblPr firstRow="1" bandRow="1">
                <a:tableStyleId>{5C22544A-7EE6-4342-B048-85BDC9FD1C3A}</a:tableStyleId>
              </a:tblPr>
              <a:tblGrid>
                <a:gridCol w="1523799">
                  <a:extLst>
                    <a:ext uri="{9D8B030D-6E8A-4147-A177-3AD203B41FA5}">
                      <a16:colId xmlns:a16="http://schemas.microsoft.com/office/drawing/2014/main" val="769883084"/>
                    </a:ext>
                  </a:extLst>
                </a:gridCol>
              </a:tblGrid>
              <a:tr h="206539">
                <a:tc>
                  <a:txBody>
                    <a:bodyPr/>
                    <a:lstStyle/>
                    <a:p>
                      <a:r>
                        <a:rPr kumimoji="1" lang="ja-JP" altLang="en-US" sz="700" b="0" dirty="0">
                          <a:latin typeface="Meiryo UI" panose="020B0604030504040204" pitchFamily="50" charset="-128"/>
                          <a:ea typeface="Meiryo UI" panose="020B0604030504040204" pitchFamily="50" charset="-128"/>
                        </a:rPr>
                        <a:t>bell-shaped (e.g. curve)</a:t>
                      </a:r>
                    </a:p>
                  </a:txBody>
                  <a:tcPr marL="68580" marR="68580" marT="34290" marB="34290"/>
                </a:tc>
                <a:extLst>
                  <a:ext uri="{0D108BD9-81ED-4DB2-BD59-A6C34878D82A}">
                    <a16:rowId xmlns:a16="http://schemas.microsoft.com/office/drawing/2014/main" val="2562793083"/>
                  </a:ext>
                </a:extLst>
              </a:tr>
              <a:tr h="722888">
                <a:tc>
                  <a:txBody>
                    <a:bodyPr/>
                    <a:lstStyle/>
                    <a:p>
                      <a:r>
                        <a:rPr kumimoji="1" lang="ja-JP" altLang="en-US" sz="800" b="0" dirty="0">
                          <a:latin typeface="Meiryo UI" panose="020B0604030504040204" pitchFamily="50" charset="-128"/>
                          <a:ea typeface="Meiryo UI" panose="020B0604030504040204" pitchFamily="50" charset="-128"/>
                        </a:rPr>
                        <a:t>Even if the cutter is thinner, the fastening nut does not pop out and does not interfere</a:t>
                      </a:r>
                      <a:endParaRPr kumimoji="1" lang="en-US" altLang="ja-JP" sz="800" b="0" dirty="0">
                        <a:latin typeface="Meiryo UI" panose="020B0604030504040204" pitchFamily="50" charset="-128"/>
                        <a:ea typeface="Meiryo UI" panose="020B0604030504040204" pitchFamily="50" charset="-128"/>
                      </a:endParaRPr>
                    </a:p>
                    <a:p>
                      <a:r>
                        <a:rPr kumimoji="1" lang="ja-JP" altLang="en-US" sz="800" b="0" dirty="0">
                          <a:latin typeface="Meiryo UI" panose="020B0604030504040204" pitchFamily="50" charset="-128"/>
                          <a:ea typeface="Meiryo UI" panose="020B0604030504040204" pitchFamily="50" charset="-128"/>
                        </a:rPr>
                        <a:t>More expensive than disk</a:t>
                      </a:r>
                    </a:p>
                  </a:txBody>
                  <a:tcPr marL="68580" marR="68580" marT="34290" marB="34290"/>
                </a:tc>
                <a:extLst>
                  <a:ext uri="{0D108BD9-81ED-4DB2-BD59-A6C34878D82A}">
                    <a16:rowId xmlns:a16="http://schemas.microsoft.com/office/drawing/2014/main" val="565898001"/>
                  </a:ext>
                </a:extLst>
              </a:tr>
            </a:tbl>
          </a:graphicData>
        </a:graphic>
      </p:graphicFrame>
      <p:pic>
        <p:nvPicPr>
          <p:cNvPr id="17" name="図 16">
            <a:extLst>
              <a:ext uri="{FF2B5EF4-FFF2-40B4-BE49-F238E27FC236}">
                <a16:creationId xmlns:a16="http://schemas.microsoft.com/office/drawing/2014/main" id="{743EAC80-7F52-4C11-90D2-DDD31ED5827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59150" y="2108010"/>
            <a:ext cx="1225403" cy="1024217"/>
          </a:xfrm>
          <a:prstGeom prst="rect">
            <a:avLst/>
          </a:prstGeom>
        </p:spPr>
      </p:pic>
      <p:pic>
        <p:nvPicPr>
          <p:cNvPr id="18" name="図 17">
            <a:extLst>
              <a:ext uri="{FF2B5EF4-FFF2-40B4-BE49-F238E27FC236}">
                <a16:creationId xmlns:a16="http://schemas.microsoft.com/office/drawing/2014/main" id="{DEEDB444-F0FD-4897-B6DE-3BDA17D0AA3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l="7134" t="6150"/>
          <a:stretch/>
        </p:blipFill>
        <p:spPr>
          <a:xfrm>
            <a:off x="3341306" y="2152366"/>
            <a:ext cx="1388518" cy="999845"/>
          </a:xfrm>
          <a:prstGeom prst="rect">
            <a:avLst/>
          </a:prstGeom>
        </p:spPr>
      </p:pic>
      <p:graphicFrame>
        <p:nvGraphicFramePr>
          <p:cNvPr id="19" name="表 18">
            <a:extLst>
              <a:ext uri="{FF2B5EF4-FFF2-40B4-BE49-F238E27FC236}">
                <a16:creationId xmlns:a16="http://schemas.microsoft.com/office/drawing/2014/main" id="{AE0B128A-BA5F-46F1-81C9-7952CBD18AA6}"/>
              </a:ext>
            </a:extLst>
          </p:cNvPr>
          <p:cNvGraphicFramePr>
            <a:graphicFrameLocks noGrp="1"/>
          </p:cNvGraphicFramePr>
          <p:nvPr>
            <p:extLst>
              <p:ext uri="{D42A27DB-BD31-4B8C-83A1-F6EECF244321}">
                <p14:modId xmlns:p14="http://schemas.microsoft.com/office/powerpoint/2010/main" val="2596244712"/>
              </p:ext>
            </p:extLst>
          </p:nvPr>
        </p:nvGraphicFramePr>
        <p:xfrm>
          <a:off x="7270082" y="3918211"/>
          <a:ext cx="1523799" cy="1150620"/>
        </p:xfrm>
        <a:graphic>
          <a:graphicData uri="http://schemas.openxmlformats.org/drawingml/2006/table">
            <a:tbl>
              <a:tblPr firstRow="1" bandRow="1">
                <a:tableStyleId>{5C22544A-7EE6-4342-B048-85BDC9FD1C3A}</a:tableStyleId>
              </a:tblPr>
              <a:tblGrid>
                <a:gridCol w="1523799">
                  <a:extLst>
                    <a:ext uri="{9D8B030D-6E8A-4147-A177-3AD203B41FA5}">
                      <a16:colId xmlns:a16="http://schemas.microsoft.com/office/drawing/2014/main" val="769883084"/>
                    </a:ext>
                  </a:extLst>
                </a:gridCol>
              </a:tblGrid>
              <a:tr h="228600">
                <a:tc>
                  <a:txBody>
                    <a:bodyPr/>
                    <a:lstStyle/>
                    <a:p>
                      <a:r>
                        <a:rPr kumimoji="1" lang="ja-JP" altLang="en-US" sz="700" b="0" dirty="0">
                          <a:latin typeface="Meiryo UI" panose="020B0604030504040204" pitchFamily="50" charset="-128"/>
                          <a:ea typeface="Meiryo UI" panose="020B0604030504040204" pitchFamily="50" charset="-128"/>
                        </a:rPr>
                        <a:t>shank shaped</a:t>
                      </a:r>
                    </a:p>
                  </a:txBody>
                  <a:tcPr marL="68580" marR="68580" marT="34290" marB="34290"/>
                </a:tc>
                <a:extLst>
                  <a:ext uri="{0D108BD9-81ED-4DB2-BD59-A6C34878D82A}">
                    <a16:rowId xmlns:a16="http://schemas.microsoft.com/office/drawing/2014/main" val="2562793083"/>
                  </a:ext>
                </a:extLst>
              </a:tr>
              <a:tr h="800100">
                <a:tc>
                  <a:txBody>
                    <a:bodyPr/>
                    <a:lstStyle/>
                    <a:p>
                      <a:r>
                        <a:rPr kumimoji="1" lang="ja-JP" altLang="en-US" sz="800" b="0" dirty="0">
                          <a:latin typeface="Meiryo UI" panose="020B0604030504040204" pitchFamily="50" charset="-128"/>
                          <a:ea typeface="Meiryo UI" panose="020B0604030504040204" pitchFamily="50" charset="-128"/>
                        </a:rPr>
                        <a:t>For comparatively small diameter internal teeth</a:t>
                      </a:r>
                      <a:endParaRPr kumimoji="1" lang="en-US" altLang="ja-JP" sz="800" b="0" dirty="0">
                        <a:latin typeface="Meiryo UI" panose="020B0604030504040204" pitchFamily="50" charset="-128"/>
                        <a:ea typeface="Meiryo UI" panose="020B0604030504040204" pitchFamily="50" charset="-128"/>
                      </a:endParaRPr>
                    </a:p>
                    <a:p>
                      <a:r>
                        <a:rPr kumimoji="1" lang="ja-JP" altLang="en-US" sz="800" b="0" dirty="0">
                          <a:latin typeface="Meiryo UI" panose="020B0604030504040204" pitchFamily="50" charset="-128"/>
                          <a:ea typeface="Meiryo UI" panose="020B0604030504040204" pitchFamily="50" charset="-128"/>
                        </a:rPr>
                        <a:t>The blade has a low life expectancy.</a:t>
                      </a:r>
                      <a:endParaRPr kumimoji="1" lang="en-US" altLang="ja-JP" sz="800" b="0" dirty="0">
                        <a:latin typeface="Meiryo UI" panose="020B0604030504040204" pitchFamily="50" charset="-128"/>
                        <a:ea typeface="Meiryo UI" panose="020B0604030504040204" pitchFamily="50" charset="-128"/>
                      </a:endParaRPr>
                    </a:p>
                    <a:p>
                      <a:r>
                        <a:rPr kumimoji="1" lang="ja-JP" altLang="en-US" sz="800" b="0" dirty="0">
                          <a:latin typeface="Meiryo UI" panose="020B0604030504040204" pitchFamily="50" charset="-128"/>
                          <a:ea typeface="Meiryo UI" panose="020B0604030504040204" pitchFamily="50" charset="-128"/>
                        </a:rPr>
                        <a:t>Short, low stiffness</a:t>
                      </a:r>
                      <a:endParaRPr kumimoji="1" lang="en-US" altLang="ja-JP" sz="800" b="0" dirty="0">
                        <a:latin typeface="Meiryo UI" panose="020B0604030504040204" pitchFamily="50" charset="-128"/>
                        <a:ea typeface="Meiryo UI" panose="020B0604030504040204" pitchFamily="50" charset="-128"/>
                      </a:endParaRPr>
                    </a:p>
                    <a:p>
                      <a:r>
                        <a:rPr kumimoji="1" lang="ja-JP" altLang="en-US" sz="800" b="0" dirty="0">
                          <a:latin typeface="Meiryo UI" panose="020B0604030504040204" pitchFamily="50" charset="-128"/>
                          <a:ea typeface="Meiryo UI" panose="020B0604030504040204" pitchFamily="50" charset="-128"/>
                        </a:rPr>
                        <a:t>expensive for the number of blades</a:t>
                      </a:r>
                    </a:p>
                  </a:txBody>
                  <a:tcPr marL="68580" marR="68580" marT="34290" marB="34290"/>
                </a:tc>
                <a:extLst>
                  <a:ext uri="{0D108BD9-81ED-4DB2-BD59-A6C34878D82A}">
                    <a16:rowId xmlns:a16="http://schemas.microsoft.com/office/drawing/2014/main" val="565898001"/>
                  </a:ext>
                </a:extLst>
              </a:tr>
            </a:tbl>
          </a:graphicData>
        </a:graphic>
      </p:graphicFrame>
      <p:pic>
        <p:nvPicPr>
          <p:cNvPr id="20" name="図 19">
            <a:extLst>
              <a:ext uri="{FF2B5EF4-FFF2-40B4-BE49-F238E27FC236}">
                <a16:creationId xmlns:a16="http://schemas.microsoft.com/office/drawing/2014/main" id="{B24AE6C4-A56F-4A5A-818C-3FD3195C442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296794" y="3825831"/>
            <a:ext cx="1545470" cy="1138527"/>
          </a:xfrm>
          <a:prstGeom prst="rect">
            <a:avLst/>
          </a:prstGeom>
        </p:spPr>
      </p:pic>
      <p:pic>
        <p:nvPicPr>
          <p:cNvPr id="2" name="図 1">
            <a:extLst>
              <a:ext uri="{FF2B5EF4-FFF2-40B4-BE49-F238E27FC236}">
                <a16:creationId xmlns:a16="http://schemas.microsoft.com/office/drawing/2014/main" id="{F9E651C7-6B20-4757-8D86-764B152956F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10028195" y="1139611"/>
            <a:ext cx="6167682" cy="2615376"/>
          </a:xfrm>
          <a:prstGeom prst="rect">
            <a:avLst/>
          </a:prstGeom>
        </p:spPr>
      </p:pic>
      <p:sp>
        <p:nvSpPr>
          <p:cNvPr id="3" name="四角形: 角を丸くする 2">
            <a:extLst>
              <a:ext uri="{FF2B5EF4-FFF2-40B4-BE49-F238E27FC236}">
                <a16:creationId xmlns:a16="http://schemas.microsoft.com/office/drawing/2014/main" id="{982BAABE-95DE-4783-8175-0F8069BA62A4}"/>
              </a:ext>
            </a:extLst>
          </p:cNvPr>
          <p:cNvSpPr/>
          <p:nvPr/>
        </p:nvSpPr>
        <p:spPr>
          <a:xfrm>
            <a:off x="9521496" y="3825831"/>
            <a:ext cx="2515736" cy="1513771"/>
          </a:xfrm>
          <a:prstGeom prst="roundRect">
            <a:avLst/>
          </a:prstGeom>
          <a:solidFill>
            <a:schemeClr val="accent6">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900" dirty="0">
                <a:solidFill>
                  <a:prstClr val="black"/>
                </a:solidFill>
                <a:latin typeface="Meiryo UI" panose="020B0604030504040204" pitchFamily="50" charset="-128"/>
                <a:ea typeface="Meiryo UI" panose="020B0604030504040204" pitchFamily="50" charset="-128"/>
              </a:rPr>
              <a:t>When the crank rotates, the arm oscillates and the cutter spindle performs vertical movement. When cutting spur gears, the straight guide without torsion is used (helical guide in the case of helical gears) and the cutter spindle is rotated while moving up and down. In addition, in order not to scratch the tooth surface in the return process of the cutter, it is necessary to separate the center distance of the cutter and the gear material a little, and the table escape mechanism exists.</a:t>
            </a:r>
          </a:p>
        </p:txBody>
      </p:sp>
      <p:pic>
        <p:nvPicPr>
          <p:cNvPr id="11" name="図 10">
            <a:extLst>
              <a:ext uri="{FF2B5EF4-FFF2-40B4-BE49-F238E27FC236}">
                <a16:creationId xmlns:a16="http://schemas.microsoft.com/office/drawing/2014/main" id="{04018922-B77F-4894-993E-B84958A26E9F}"/>
              </a:ext>
            </a:extLst>
          </p:cNvPr>
          <p:cNvPicPr>
            <a:picLocks noChangeAspect="1"/>
          </p:cNvPicPr>
          <p:nvPr/>
        </p:nvPicPr>
        <p:blipFill>
          <a:blip r:embed="rId10"/>
          <a:stretch>
            <a:fillRect/>
          </a:stretch>
        </p:blipFill>
        <p:spPr>
          <a:xfrm>
            <a:off x="272865" y="669081"/>
            <a:ext cx="2686264" cy="2960648"/>
          </a:xfrm>
          <a:prstGeom prst="rect">
            <a:avLst/>
          </a:prstGeom>
        </p:spPr>
      </p:pic>
      <p:sp>
        <p:nvSpPr>
          <p:cNvPr id="14" name="四角形: 角を丸くする 13">
            <a:extLst>
              <a:ext uri="{FF2B5EF4-FFF2-40B4-BE49-F238E27FC236}">
                <a16:creationId xmlns:a16="http://schemas.microsoft.com/office/drawing/2014/main" id="{5B71A4CB-C310-4AA8-8DA9-F01E99638A0F}"/>
              </a:ext>
            </a:extLst>
          </p:cNvPr>
          <p:cNvSpPr/>
          <p:nvPr/>
        </p:nvSpPr>
        <p:spPr>
          <a:xfrm>
            <a:off x="78236" y="3695083"/>
            <a:ext cx="3075523" cy="223128"/>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b="1" dirty="0">
                <a:solidFill>
                  <a:srgbClr val="0000FF"/>
                </a:solidFill>
                <a:latin typeface="Meiryo UI" panose="020B0604030504040204" pitchFamily="50" charset="-128"/>
                <a:ea typeface="Meiryo UI" panose="020B0604030504040204" pitchFamily="50" charset="-128"/>
              </a:rPr>
              <a:t>Reciprocating gear-shaped cutter in the tooth </a:t>
            </a:r>
            <a:r>
              <a:rPr kumimoji="1" lang="ja-JP" altLang="en-US" sz="700" b="1" dirty="0" err="1">
                <a:solidFill>
                  <a:srgbClr val="0000FF"/>
                </a:solidFill>
                <a:latin typeface="Meiryo UI" panose="020B0604030504040204" pitchFamily="50" charset="-128"/>
                <a:ea typeface="Meiryo UI" panose="020B0604030504040204" pitchFamily="50" charset="-128"/>
              </a:rPr>
              <a:t>thread </a:t>
            </a:r>
            <a:r>
              <a:rPr kumimoji="1" lang="ja-JP" altLang="en-US" sz="700" b="1" dirty="0">
                <a:solidFill>
                  <a:srgbClr val="0000FF"/>
                </a:solidFill>
                <a:latin typeface="Meiryo UI" panose="020B0604030504040204" pitchFamily="50" charset="-128"/>
                <a:ea typeface="Meiryo UI" panose="020B0604030504040204" pitchFamily="50" charset="-128"/>
              </a:rPr>
              <a:t>direction</a:t>
            </a:r>
          </a:p>
        </p:txBody>
      </p:sp>
      <p:sp>
        <p:nvSpPr>
          <p:cNvPr id="25" name="矢印: 下 24">
            <a:extLst>
              <a:ext uri="{FF2B5EF4-FFF2-40B4-BE49-F238E27FC236}">
                <a16:creationId xmlns:a16="http://schemas.microsoft.com/office/drawing/2014/main" id="{FAF40F7E-CDFE-451C-A23F-8D5732BF525B}"/>
              </a:ext>
            </a:extLst>
          </p:cNvPr>
          <p:cNvSpPr/>
          <p:nvPr/>
        </p:nvSpPr>
        <p:spPr>
          <a:xfrm>
            <a:off x="1251817" y="3918211"/>
            <a:ext cx="606751" cy="111100"/>
          </a:xfrm>
          <a:prstGeom prst="downArrow">
            <a:avLst/>
          </a:prstGeom>
          <a:solidFill>
            <a:schemeClr val="accent6">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6" name="四角形: 角を丸くする 25">
            <a:extLst>
              <a:ext uri="{FF2B5EF4-FFF2-40B4-BE49-F238E27FC236}">
                <a16:creationId xmlns:a16="http://schemas.microsoft.com/office/drawing/2014/main" id="{D0BF8D0D-9C29-43F1-97E8-0CFBF7432D0B}"/>
              </a:ext>
            </a:extLst>
          </p:cNvPr>
          <p:cNvSpPr/>
          <p:nvPr/>
        </p:nvSpPr>
        <p:spPr>
          <a:xfrm>
            <a:off x="611095" y="4021214"/>
            <a:ext cx="2559594" cy="11230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700" dirty="0">
                <a:solidFill>
                  <a:prstClr val="black"/>
                </a:solidFill>
                <a:latin typeface="Meiryo UI" panose="020B0604030504040204" pitchFamily="50" charset="-128"/>
                <a:ea typeface="Meiryo UI" panose="020B0604030504040204" pitchFamily="50" charset="-128"/>
              </a:rPr>
              <a:t>Synchronous rotation of cutter and workpiece</a:t>
            </a:r>
            <a:endParaRPr kumimoji="1" lang="en-US" altLang="ja-JP" sz="700" dirty="0">
              <a:solidFill>
                <a:prstClr val="black"/>
              </a:solidFill>
              <a:latin typeface="Meiryo UI" panose="020B0604030504040204" pitchFamily="50" charset="-128"/>
              <a:ea typeface="Meiryo UI" panose="020B0604030504040204" pitchFamily="50" charset="-128"/>
            </a:endParaRPr>
          </a:p>
          <a:p>
            <a:r>
              <a:rPr kumimoji="1" lang="ja-JP" altLang="en-US" sz="700" dirty="0">
                <a:solidFill>
                  <a:prstClr val="black"/>
                </a:solidFill>
                <a:latin typeface="Meiryo UI" panose="020B0604030504040204" pitchFamily="50" charset="-128"/>
                <a:ea typeface="Meiryo UI" panose="020B0604030504040204" pitchFamily="50" charset="-128"/>
              </a:rPr>
              <a:t>2) Reciprocating motion of cutter</a:t>
            </a:r>
            <a:endParaRPr kumimoji="1" lang="en-US" altLang="ja-JP" sz="700" dirty="0">
              <a:solidFill>
                <a:prstClr val="black"/>
              </a:solidFill>
              <a:latin typeface="Meiryo UI" panose="020B0604030504040204" pitchFamily="50" charset="-128"/>
              <a:ea typeface="Meiryo UI" panose="020B0604030504040204" pitchFamily="50" charset="-128"/>
            </a:endParaRPr>
          </a:p>
          <a:p>
            <a:r>
              <a:rPr kumimoji="1" lang="ja-JP" altLang="en-US" sz="700" dirty="0">
                <a:solidFill>
                  <a:prstClr val="black"/>
                </a:solidFill>
                <a:latin typeface="Meiryo UI" panose="020B0604030504040204" pitchFamily="50" charset="-128"/>
                <a:ea typeface="Meiryo UI" panose="020B0604030504040204" pitchFamily="50" charset="-128"/>
              </a:rPr>
              <a:t>(3) Release at the time of cutter return (releasing)</a:t>
            </a:r>
            <a:endParaRPr kumimoji="1" lang="en-US" altLang="ja-JP" sz="700" dirty="0">
              <a:solidFill>
                <a:prstClr val="black"/>
              </a:solidFill>
              <a:latin typeface="Meiryo UI" panose="020B0604030504040204" pitchFamily="50" charset="-128"/>
              <a:ea typeface="Meiryo UI" panose="020B0604030504040204" pitchFamily="50" charset="-128"/>
            </a:endParaRPr>
          </a:p>
          <a:p>
            <a:r>
              <a:rPr kumimoji="1" lang="ja-JP" altLang="en-US" sz="700" dirty="0">
                <a:solidFill>
                  <a:prstClr val="black"/>
                </a:solidFill>
                <a:latin typeface="Meiryo UI" panose="020B0604030504040204" pitchFamily="50" charset="-128"/>
                <a:ea typeface="Meiryo UI" panose="020B0604030504040204" pitchFamily="50" charset="-128"/>
              </a:rPr>
              <a:t>4) Cutter's cut</a:t>
            </a:r>
            <a:endParaRPr kumimoji="1" lang="en-US" altLang="ja-JP" sz="700" dirty="0">
              <a:solidFill>
                <a:prstClr val="black"/>
              </a:solidFill>
              <a:latin typeface="Meiryo UI" panose="020B0604030504040204" pitchFamily="50" charset="-128"/>
              <a:ea typeface="Meiryo UI" panose="020B0604030504040204" pitchFamily="50" charset="-128"/>
            </a:endParaRPr>
          </a:p>
          <a:p>
            <a:r>
              <a:rPr kumimoji="1" lang="ja-JP" altLang="en-US" sz="700" dirty="0">
                <a:solidFill>
                  <a:prstClr val="black"/>
                </a:solidFill>
                <a:latin typeface="Meiryo UI" panose="020B0604030504040204" pitchFamily="50" charset="-128"/>
                <a:ea typeface="Meiryo UI" panose="020B0604030504040204" pitchFamily="50" charset="-128"/>
              </a:rPr>
              <a:t>5) Position of cutter and workpiece, stroke width</a:t>
            </a:r>
            <a:endParaRPr kumimoji="1" lang="en-US" altLang="ja-JP" sz="700" dirty="0">
              <a:solidFill>
                <a:prstClr val="black"/>
              </a:solidFill>
              <a:latin typeface="Meiryo UI" panose="020B0604030504040204" pitchFamily="50" charset="-128"/>
              <a:ea typeface="Meiryo UI" panose="020B0604030504040204" pitchFamily="50" charset="-128"/>
            </a:endParaRPr>
          </a:p>
          <a:p>
            <a:r>
              <a:rPr kumimoji="1" lang="ja-JP" altLang="en-US" sz="700" dirty="0">
                <a:solidFill>
                  <a:prstClr val="black"/>
                </a:solidFill>
                <a:latin typeface="Meiryo UI" panose="020B0604030504040204" pitchFamily="50" charset="-128"/>
                <a:ea typeface="Meiryo UI" panose="020B0604030504040204" pitchFamily="50" charset="-128"/>
              </a:rPr>
              <a:t>⑥Others Cutter, workpiece clamping and changing</a:t>
            </a:r>
          </a:p>
        </p:txBody>
      </p:sp>
      <p:sp>
        <p:nvSpPr>
          <p:cNvPr id="21" name="四角形: 角を丸くする 20">
            <a:extLst>
              <a:ext uri="{FF2B5EF4-FFF2-40B4-BE49-F238E27FC236}">
                <a16:creationId xmlns:a16="http://schemas.microsoft.com/office/drawing/2014/main" id="{8D989BD0-6C56-4451-B45E-281DACBB95F7}"/>
              </a:ext>
            </a:extLst>
          </p:cNvPr>
          <p:cNvSpPr/>
          <p:nvPr/>
        </p:nvSpPr>
        <p:spPr>
          <a:xfrm>
            <a:off x="95165" y="502354"/>
            <a:ext cx="2863963" cy="12914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100" dirty="0">
                <a:solidFill>
                  <a:prstClr val="black"/>
                </a:solidFill>
                <a:latin typeface="Meiryo UI" panose="020B0604030504040204" pitchFamily="50" charset="-128"/>
                <a:ea typeface="Meiryo UI" panose="020B0604030504040204" pitchFamily="50" charset="-128"/>
              </a:rPr>
              <a:t>Cutting mechanism of gear shaper</a:t>
            </a:r>
          </a:p>
        </p:txBody>
      </p:sp>
      <p:pic>
        <p:nvPicPr>
          <p:cNvPr id="27" name="図 26">
            <a:extLst>
              <a:ext uri="{FF2B5EF4-FFF2-40B4-BE49-F238E27FC236}">
                <a16:creationId xmlns:a16="http://schemas.microsoft.com/office/drawing/2014/main" id="{42BB7D96-3665-4E97-8B9E-BD745F34B83E}"/>
              </a:ext>
            </a:extLst>
          </p:cNvPr>
          <p:cNvPicPr>
            <a:picLocks noChangeAspect="1"/>
          </p:cNvPicPr>
          <p:nvPr/>
        </p:nvPicPr>
        <p:blipFill>
          <a:blip r:embed="rId11"/>
          <a:stretch>
            <a:fillRect/>
          </a:stretch>
        </p:blipFill>
        <p:spPr>
          <a:xfrm>
            <a:off x="9969287" y="1605755"/>
            <a:ext cx="9144000" cy="5140990"/>
          </a:xfrm>
          <a:prstGeom prst="rect">
            <a:avLst/>
          </a:prstGeom>
        </p:spPr>
      </p:pic>
      <p:sp>
        <p:nvSpPr>
          <p:cNvPr id="8" name="TextBox 7">
            <a:extLst>
              <a:ext uri="{FF2B5EF4-FFF2-40B4-BE49-F238E27FC236}">
                <a16:creationId xmlns:a16="http://schemas.microsoft.com/office/drawing/2014/main" id="{65EBB631-CC07-4CF1-B463-55461FCA0777}"/>
              </a:ext>
            </a:extLst>
          </p:cNvPr>
          <p:cNvSpPr txBox="1"/>
          <p:nvPr/>
        </p:nvSpPr>
        <p:spPr>
          <a:xfrm>
            <a:off x="217930" y="661093"/>
            <a:ext cx="679937"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Spindle motor</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28" name="TextBox 27">
            <a:extLst>
              <a:ext uri="{FF2B5EF4-FFF2-40B4-BE49-F238E27FC236}">
                <a16:creationId xmlns:a16="http://schemas.microsoft.com/office/drawing/2014/main" id="{2592DC20-BBA5-4947-84F4-33C928F49E8E}"/>
              </a:ext>
            </a:extLst>
          </p:cNvPr>
          <p:cNvSpPr txBox="1"/>
          <p:nvPr/>
        </p:nvSpPr>
        <p:spPr>
          <a:xfrm>
            <a:off x="95166" y="1392410"/>
            <a:ext cx="885666"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Relieving device</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29" name="TextBox 28">
            <a:extLst>
              <a:ext uri="{FF2B5EF4-FFF2-40B4-BE49-F238E27FC236}">
                <a16:creationId xmlns:a16="http://schemas.microsoft.com/office/drawing/2014/main" id="{EF90FF29-0E14-4372-B989-616F79AF1155}"/>
              </a:ext>
            </a:extLst>
          </p:cNvPr>
          <p:cNvSpPr txBox="1"/>
          <p:nvPr/>
        </p:nvSpPr>
        <p:spPr>
          <a:xfrm>
            <a:off x="1715161" y="1607027"/>
            <a:ext cx="354571"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Guide</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0" name="TextBox 29">
            <a:extLst>
              <a:ext uri="{FF2B5EF4-FFF2-40B4-BE49-F238E27FC236}">
                <a16:creationId xmlns:a16="http://schemas.microsoft.com/office/drawing/2014/main" id="{08B5788A-D032-42E4-A86D-26E033A7919B}"/>
              </a:ext>
            </a:extLst>
          </p:cNvPr>
          <p:cNvSpPr txBox="1"/>
          <p:nvPr/>
        </p:nvSpPr>
        <p:spPr>
          <a:xfrm>
            <a:off x="2030305" y="1272812"/>
            <a:ext cx="957889"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Spindle crank device</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1" name="TextBox 30">
            <a:extLst>
              <a:ext uri="{FF2B5EF4-FFF2-40B4-BE49-F238E27FC236}">
                <a16:creationId xmlns:a16="http://schemas.microsoft.com/office/drawing/2014/main" id="{4CF94123-6D2C-410B-A2C0-036E5FCA3678}"/>
              </a:ext>
            </a:extLst>
          </p:cNvPr>
          <p:cNvSpPr txBox="1"/>
          <p:nvPr/>
        </p:nvSpPr>
        <p:spPr>
          <a:xfrm>
            <a:off x="2198476" y="1663160"/>
            <a:ext cx="809793" cy="160657"/>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Spindle Rotating motor</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2" name="TextBox 31">
            <a:extLst>
              <a:ext uri="{FF2B5EF4-FFF2-40B4-BE49-F238E27FC236}">
                <a16:creationId xmlns:a16="http://schemas.microsoft.com/office/drawing/2014/main" id="{1AD2A439-FFC2-4192-906D-D6ECE01E7935}"/>
              </a:ext>
            </a:extLst>
          </p:cNvPr>
          <p:cNvSpPr txBox="1"/>
          <p:nvPr/>
        </p:nvSpPr>
        <p:spPr>
          <a:xfrm>
            <a:off x="469442" y="2084247"/>
            <a:ext cx="473178" cy="181783"/>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Fulcrum Shaft</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3" name="TextBox 32">
            <a:extLst>
              <a:ext uri="{FF2B5EF4-FFF2-40B4-BE49-F238E27FC236}">
                <a16:creationId xmlns:a16="http://schemas.microsoft.com/office/drawing/2014/main" id="{1517919F-590C-442D-8C46-334833CA8C40}"/>
              </a:ext>
            </a:extLst>
          </p:cNvPr>
          <p:cNvSpPr txBox="1"/>
          <p:nvPr/>
        </p:nvSpPr>
        <p:spPr>
          <a:xfrm>
            <a:off x="350119" y="1883838"/>
            <a:ext cx="647868"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Cutter Bed</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4" name="TextBox 33">
            <a:extLst>
              <a:ext uri="{FF2B5EF4-FFF2-40B4-BE49-F238E27FC236}">
                <a16:creationId xmlns:a16="http://schemas.microsoft.com/office/drawing/2014/main" id="{25A783E9-6DB7-45A8-85AD-3FA4695938F2}"/>
              </a:ext>
            </a:extLst>
          </p:cNvPr>
          <p:cNvSpPr txBox="1"/>
          <p:nvPr/>
        </p:nvSpPr>
        <p:spPr>
          <a:xfrm>
            <a:off x="1877306" y="2158033"/>
            <a:ext cx="889340" cy="181782"/>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Upper worm wheel</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5" name="TextBox 34">
            <a:extLst>
              <a:ext uri="{FF2B5EF4-FFF2-40B4-BE49-F238E27FC236}">
                <a16:creationId xmlns:a16="http://schemas.microsoft.com/office/drawing/2014/main" id="{D00DA039-AC09-447B-BFE6-CE1CF93A5E63}"/>
              </a:ext>
            </a:extLst>
          </p:cNvPr>
          <p:cNvSpPr txBox="1"/>
          <p:nvPr/>
        </p:nvSpPr>
        <p:spPr>
          <a:xfrm>
            <a:off x="1811980" y="2424311"/>
            <a:ext cx="615943"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Lower Guide</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6" name="TextBox 35">
            <a:extLst>
              <a:ext uri="{FF2B5EF4-FFF2-40B4-BE49-F238E27FC236}">
                <a16:creationId xmlns:a16="http://schemas.microsoft.com/office/drawing/2014/main" id="{FF06B510-AA21-4D9C-A2CB-91E9C35776FE}"/>
              </a:ext>
            </a:extLst>
          </p:cNvPr>
          <p:cNvSpPr txBox="1"/>
          <p:nvPr/>
        </p:nvSpPr>
        <p:spPr>
          <a:xfrm>
            <a:off x="980832" y="2743586"/>
            <a:ext cx="418439"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Cutter</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7" name="TextBox 36">
            <a:extLst>
              <a:ext uri="{FF2B5EF4-FFF2-40B4-BE49-F238E27FC236}">
                <a16:creationId xmlns:a16="http://schemas.microsoft.com/office/drawing/2014/main" id="{A788FBD8-FF43-4C97-9EC0-220968A66249}"/>
              </a:ext>
            </a:extLst>
          </p:cNvPr>
          <p:cNvSpPr txBox="1"/>
          <p:nvPr/>
        </p:nvSpPr>
        <p:spPr>
          <a:xfrm>
            <a:off x="2230041" y="2922592"/>
            <a:ext cx="418439"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Table</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8" name="TextBox 37">
            <a:extLst>
              <a:ext uri="{FF2B5EF4-FFF2-40B4-BE49-F238E27FC236}">
                <a16:creationId xmlns:a16="http://schemas.microsoft.com/office/drawing/2014/main" id="{62F7490B-3536-448C-8C74-5D044D5020A2}"/>
              </a:ext>
            </a:extLst>
          </p:cNvPr>
          <p:cNvSpPr txBox="1"/>
          <p:nvPr/>
        </p:nvSpPr>
        <p:spPr>
          <a:xfrm>
            <a:off x="2004661" y="2703298"/>
            <a:ext cx="809793"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Work Gear</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39" name="TextBox 38">
            <a:extLst>
              <a:ext uri="{FF2B5EF4-FFF2-40B4-BE49-F238E27FC236}">
                <a16:creationId xmlns:a16="http://schemas.microsoft.com/office/drawing/2014/main" id="{7B0D9039-CFD1-4D04-9C0B-9E9B197B7823}"/>
              </a:ext>
            </a:extLst>
          </p:cNvPr>
          <p:cNvSpPr txBox="1"/>
          <p:nvPr/>
        </p:nvSpPr>
        <p:spPr>
          <a:xfrm>
            <a:off x="2230041" y="2926500"/>
            <a:ext cx="418439"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Table</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40" name="TextBox 39">
            <a:extLst>
              <a:ext uri="{FF2B5EF4-FFF2-40B4-BE49-F238E27FC236}">
                <a16:creationId xmlns:a16="http://schemas.microsoft.com/office/drawing/2014/main" id="{7E6C894F-869E-4AEA-9886-602A787A48F9}"/>
              </a:ext>
            </a:extLst>
          </p:cNvPr>
          <p:cNvSpPr txBox="1"/>
          <p:nvPr/>
        </p:nvSpPr>
        <p:spPr>
          <a:xfrm>
            <a:off x="685776" y="3417279"/>
            <a:ext cx="951547" cy="181783"/>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Master Worm Wheel</a:t>
            </a:r>
            <a:endParaRPr kumimoji="1" lang="en-IN" sz="600" b="1" dirty="0">
              <a:solidFill>
                <a:srgbClr val="0000FF"/>
              </a:solidFill>
              <a:latin typeface="Meiryo UI" panose="020B0604030504040204" pitchFamily="50" charset="-128"/>
              <a:ea typeface="Meiryo UI" panose="020B0604030504040204" pitchFamily="50" charset="-128"/>
            </a:endParaRPr>
          </a:p>
        </p:txBody>
      </p:sp>
      <p:sp>
        <p:nvSpPr>
          <p:cNvPr id="41" name="TextBox 40">
            <a:extLst>
              <a:ext uri="{FF2B5EF4-FFF2-40B4-BE49-F238E27FC236}">
                <a16:creationId xmlns:a16="http://schemas.microsoft.com/office/drawing/2014/main" id="{8C787054-7078-4D71-8978-1669EC060399}"/>
              </a:ext>
            </a:extLst>
          </p:cNvPr>
          <p:cNvSpPr txBox="1"/>
          <p:nvPr/>
        </p:nvSpPr>
        <p:spPr>
          <a:xfrm>
            <a:off x="2264616" y="3519998"/>
            <a:ext cx="958593" cy="119436"/>
          </a:xfrm>
          <a:prstGeom prst="rect">
            <a:avLst/>
          </a:prstGeom>
          <a:solidFill>
            <a:schemeClr val="bg1"/>
          </a:solidFill>
        </p:spPr>
        <p:txBody>
          <a:bodyPr wrap="square" lIns="54000" tIns="54000" rIns="54000" bIns="54000" rtlCol="0" anchor="ctr" anchorCtr="0">
            <a:noAutofit/>
          </a:bodyPr>
          <a:lstStyle/>
          <a:p>
            <a:pPr algn="ctr"/>
            <a:r>
              <a:rPr kumimoji="1" lang="en-US" sz="600" b="1" dirty="0">
                <a:solidFill>
                  <a:srgbClr val="0000FF"/>
                </a:solidFill>
                <a:latin typeface="Meiryo UI" panose="020B0604030504040204" pitchFamily="50" charset="-128"/>
                <a:ea typeface="Meiryo UI" panose="020B0604030504040204" pitchFamily="50" charset="-128"/>
              </a:rPr>
              <a:t>Table Spindle Motor</a:t>
            </a:r>
            <a:endParaRPr kumimoji="1" lang="en-IN" sz="600" b="1" dirty="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147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Setting of machining jigs and tools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4</a:t>
            </a:fld>
            <a:endParaRPr kumimoji="1" lang="ja-JP" altLang="en-US" dirty="0"/>
          </a:p>
        </p:txBody>
      </p:sp>
      <p:sp>
        <p:nvSpPr>
          <p:cNvPr id="8" name="四角形: 角を丸くする 7">
            <a:extLst>
              <a:ext uri="{FF2B5EF4-FFF2-40B4-BE49-F238E27FC236}">
                <a16:creationId xmlns:a16="http://schemas.microsoft.com/office/drawing/2014/main" id="{61BE18DF-6AF2-4D89-8886-AD6B230B7BA8}"/>
              </a:ext>
            </a:extLst>
          </p:cNvPr>
          <p:cNvSpPr/>
          <p:nvPr/>
        </p:nvSpPr>
        <p:spPr>
          <a:xfrm>
            <a:off x="4572000" y="2787775"/>
            <a:ext cx="4544627" cy="2349895"/>
          </a:xfrm>
          <a:prstGeom prst="roundRect">
            <a:avLst>
              <a:gd name="adj" fmla="val 531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正方形/長方形 8">
            <a:extLst>
              <a:ext uri="{FF2B5EF4-FFF2-40B4-BE49-F238E27FC236}">
                <a16:creationId xmlns:a16="http://schemas.microsoft.com/office/drawing/2014/main" id="{556CD1D2-BA3D-48C7-A638-3ECA35A9BBF5}"/>
              </a:ext>
            </a:extLst>
          </p:cNvPr>
          <p:cNvSpPr/>
          <p:nvPr/>
        </p:nvSpPr>
        <p:spPr>
          <a:xfrm>
            <a:off x="0" y="2787773"/>
            <a:ext cx="4344288" cy="2349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 name="正方形/長方形 9">
            <a:extLst>
              <a:ext uri="{FF2B5EF4-FFF2-40B4-BE49-F238E27FC236}">
                <a16:creationId xmlns:a16="http://schemas.microsoft.com/office/drawing/2014/main" id="{FDAC8F06-A60F-481F-82C4-09940B13C6C6}"/>
              </a:ext>
            </a:extLst>
          </p:cNvPr>
          <p:cNvSpPr/>
          <p:nvPr/>
        </p:nvSpPr>
        <p:spPr>
          <a:xfrm>
            <a:off x="0" y="509410"/>
            <a:ext cx="4481679" cy="2210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正方形/長方形 10">
            <a:extLst>
              <a:ext uri="{FF2B5EF4-FFF2-40B4-BE49-F238E27FC236}">
                <a16:creationId xmlns:a16="http://schemas.microsoft.com/office/drawing/2014/main" id="{5B7C4BF9-6687-446A-B6C8-D28A7EFD1933}"/>
              </a:ext>
            </a:extLst>
          </p:cNvPr>
          <p:cNvSpPr/>
          <p:nvPr/>
        </p:nvSpPr>
        <p:spPr>
          <a:xfrm>
            <a:off x="4599373" y="485056"/>
            <a:ext cx="4544627" cy="22408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矢印: 下 11">
            <a:extLst>
              <a:ext uri="{FF2B5EF4-FFF2-40B4-BE49-F238E27FC236}">
                <a16:creationId xmlns:a16="http://schemas.microsoft.com/office/drawing/2014/main" id="{18E5F7AF-BB96-4439-AA7B-B1053303F15D}"/>
              </a:ext>
            </a:extLst>
          </p:cNvPr>
          <p:cNvSpPr/>
          <p:nvPr/>
        </p:nvSpPr>
        <p:spPr>
          <a:xfrm rot="16200000">
            <a:off x="4252519" y="3867405"/>
            <a:ext cx="378042" cy="374441"/>
          </a:xfrm>
          <a:prstGeom prst="down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四角形: 角を丸くする 12">
            <a:extLst>
              <a:ext uri="{FF2B5EF4-FFF2-40B4-BE49-F238E27FC236}">
                <a16:creationId xmlns:a16="http://schemas.microsoft.com/office/drawing/2014/main" id="{7FDE656A-D63B-4F56-B016-9D37695B5B5A}"/>
              </a:ext>
            </a:extLst>
          </p:cNvPr>
          <p:cNvSpPr/>
          <p:nvPr/>
        </p:nvSpPr>
        <p:spPr>
          <a:xfrm>
            <a:off x="2305510" y="585886"/>
            <a:ext cx="1963596" cy="1043129"/>
          </a:xfrm>
          <a:prstGeom prst="roundRect">
            <a:avLst>
              <a:gd name="adj" fmla="val 9485"/>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00" dirty="0">
                <a:solidFill>
                  <a:schemeClr val="tx1"/>
                </a:solidFill>
                <a:latin typeface="Meiryo UI" panose="020B0604030504040204" pitchFamily="50" charset="-128"/>
                <a:ea typeface="Meiryo UI" panose="020B0604030504040204" pitchFamily="50" charset="-128"/>
              </a:rPr>
              <a:t>Thickness setting of cutter arbor</a:t>
            </a:r>
            <a:endParaRPr lang="en-US" altLang="ja-JP" sz="800" dirty="0">
              <a:solidFill>
                <a:schemeClr val="tx1"/>
              </a:solidFill>
              <a:latin typeface="Meiryo UI" panose="020B0604030504040204" pitchFamily="50" charset="-128"/>
              <a:ea typeface="Meiryo UI" panose="020B0604030504040204" pitchFamily="50" charset="-128"/>
            </a:endParaRPr>
          </a:p>
          <a:p>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Main spindle thrust length</a:t>
            </a:r>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Column height</a:t>
            </a:r>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Workpiece mounting height</a:t>
            </a:r>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Types of cutters</a:t>
            </a:r>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Design with the above in mind.</a:t>
            </a:r>
          </a:p>
        </p:txBody>
      </p:sp>
      <p:sp>
        <p:nvSpPr>
          <p:cNvPr id="14" name="四角形: 角を丸くする 13">
            <a:extLst>
              <a:ext uri="{FF2B5EF4-FFF2-40B4-BE49-F238E27FC236}">
                <a16:creationId xmlns:a16="http://schemas.microsoft.com/office/drawing/2014/main" id="{F011222C-A085-4F9C-A0D6-905662C433F2}"/>
              </a:ext>
            </a:extLst>
          </p:cNvPr>
          <p:cNvSpPr/>
          <p:nvPr/>
        </p:nvSpPr>
        <p:spPr>
          <a:xfrm>
            <a:off x="4634700" y="2165269"/>
            <a:ext cx="1563885" cy="492141"/>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700" dirty="0">
                <a:solidFill>
                  <a:schemeClr val="tx1"/>
                </a:solidFill>
                <a:latin typeface="Meiryo UI" panose="020B0604030504040204" pitchFamily="50" charset="-128"/>
                <a:ea typeface="Meiryo UI" panose="020B0604030504040204" pitchFamily="50" charset="-128"/>
              </a:rPr>
              <a:t>For small workpiece diameter</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Lower the workpiece and the tailstock.</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Keep it under a column.</a:t>
            </a:r>
            <a:endParaRPr lang="en-US" altLang="ja-JP" sz="700" dirty="0">
              <a:solidFill>
                <a:schemeClr val="tx1"/>
              </a:solidFill>
              <a:latin typeface="Meiryo UI" panose="020B0604030504040204" pitchFamily="50" charset="-128"/>
              <a:ea typeface="Meiryo UI" panose="020B0604030504040204" pitchFamily="50" charset="-128"/>
            </a:endParaRPr>
          </a:p>
        </p:txBody>
      </p:sp>
      <p:pic>
        <p:nvPicPr>
          <p:cNvPr id="15" name="図 14">
            <a:extLst>
              <a:ext uri="{FF2B5EF4-FFF2-40B4-BE49-F238E27FC236}">
                <a16:creationId xmlns:a16="http://schemas.microsoft.com/office/drawing/2014/main" id="{730F2DF1-A56B-42CE-AFF7-9E027763CAF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998" y="614307"/>
            <a:ext cx="2032733" cy="1744672"/>
          </a:xfrm>
          <a:prstGeom prst="rect">
            <a:avLst/>
          </a:prstGeom>
        </p:spPr>
      </p:pic>
      <p:sp>
        <p:nvSpPr>
          <p:cNvPr id="16" name="四角形: 角を丸くする 15">
            <a:extLst>
              <a:ext uri="{FF2B5EF4-FFF2-40B4-BE49-F238E27FC236}">
                <a16:creationId xmlns:a16="http://schemas.microsoft.com/office/drawing/2014/main" id="{A1294859-017E-4F86-B0F6-6BAEA1C236BB}"/>
              </a:ext>
            </a:extLst>
          </p:cNvPr>
          <p:cNvSpPr/>
          <p:nvPr/>
        </p:nvSpPr>
        <p:spPr>
          <a:xfrm>
            <a:off x="2078584" y="1725162"/>
            <a:ext cx="2265475" cy="860268"/>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00" dirty="0">
                <a:solidFill>
                  <a:schemeClr val="tx1"/>
                </a:solidFill>
                <a:latin typeface="Meiryo UI" panose="020B0604030504040204" pitchFamily="50" charset="-128"/>
                <a:ea typeface="Meiryo UI" panose="020B0604030504040204" pitchFamily="50" charset="-128"/>
              </a:rPr>
              <a:t>Setting the stroke position (width)</a:t>
            </a:r>
            <a:endParaRPr lang="en-US" altLang="ja-JP" sz="800" dirty="0">
              <a:solidFill>
                <a:schemeClr val="tx1"/>
              </a:solidFill>
              <a:latin typeface="Meiryo UI" panose="020B0604030504040204" pitchFamily="50" charset="-128"/>
              <a:ea typeface="Meiryo UI" panose="020B0604030504040204" pitchFamily="50" charset="-128"/>
            </a:endParaRPr>
          </a:p>
          <a:p>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Column height should be high for versatility ⇒ Rigidity will be low</a:t>
            </a:r>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The cutter arbor should be as low as possible.</a:t>
            </a:r>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Longer and more chattering</a:t>
            </a:r>
          </a:p>
        </p:txBody>
      </p:sp>
      <p:pic>
        <p:nvPicPr>
          <p:cNvPr id="17" name="図 16">
            <a:extLst>
              <a:ext uri="{FF2B5EF4-FFF2-40B4-BE49-F238E27FC236}">
                <a16:creationId xmlns:a16="http://schemas.microsoft.com/office/drawing/2014/main" id="{02808625-0C15-4AF3-A166-58DB239081E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07727" y="520168"/>
            <a:ext cx="2844721" cy="1645100"/>
          </a:xfrm>
          <a:prstGeom prst="rect">
            <a:avLst/>
          </a:prstGeom>
        </p:spPr>
      </p:pic>
      <p:sp>
        <p:nvSpPr>
          <p:cNvPr id="18" name="楕円 17">
            <a:extLst>
              <a:ext uri="{FF2B5EF4-FFF2-40B4-BE49-F238E27FC236}">
                <a16:creationId xmlns:a16="http://schemas.microsoft.com/office/drawing/2014/main" id="{147678EF-7AF6-46CA-B39A-EE765B4489AC}"/>
              </a:ext>
            </a:extLst>
          </p:cNvPr>
          <p:cNvSpPr/>
          <p:nvPr/>
        </p:nvSpPr>
        <p:spPr>
          <a:xfrm>
            <a:off x="7503194" y="1152393"/>
            <a:ext cx="1531808" cy="819877"/>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Pay attention to the timing of the up and down movement of the tailstock.</a:t>
            </a:r>
          </a:p>
        </p:txBody>
      </p:sp>
      <p:sp>
        <p:nvSpPr>
          <p:cNvPr id="19" name="四角形: 角を丸くする 18">
            <a:extLst>
              <a:ext uri="{FF2B5EF4-FFF2-40B4-BE49-F238E27FC236}">
                <a16:creationId xmlns:a16="http://schemas.microsoft.com/office/drawing/2014/main" id="{AF18A9BB-C487-4FE3-8EF7-4443CCEA28A3}"/>
              </a:ext>
            </a:extLst>
          </p:cNvPr>
          <p:cNvSpPr/>
          <p:nvPr/>
        </p:nvSpPr>
        <p:spPr>
          <a:xfrm>
            <a:off x="6332978" y="2165268"/>
            <a:ext cx="2751278" cy="514721"/>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600" dirty="0">
                <a:solidFill>
                  <a:schemeClr val="tx1"/>
                </a:solidFill>
                <a:latin typeface="Meiryo UI" panose="020B0604030504040204" pitchFamily="50" charset="-128"/>
                <a:ea typeface="Meiryo UI" panose="020B0604030504040204" pitchFamily="50" charset="-128"/>
              </a:rPr>
              <a:t>When the workpiece is long</a:t>
            </a:r>
            <a:endParaRPr lang="en-US" altLang="ja-JP" sz="600" dirty="0">
              <a:solidFill>
                <a:schemeClr val="tx1"/>
              </a:solidFill>
              <a:latin typeface="Meiryo UI" panose="020B0604030504040204" pitchFamily="50" charset="-128"/>
              <a:ea typeface="Meiryo UI" panose="020B0604030504040204" pitchFamily="50" charset="-128"/>
            </a:endParaRPr>
          </a:p>
          <a:p>
            <a:r>
              <a:rPr lang="ja-JP" altLang="en-US" sz="600" dirty="0">
                <a:solidFill>
                  <a:schemeClr val="tx1"/>
                </a:solidFill>
                <a:latin typeface="Meiryo UI" panose="020B0604030504040204" pitchFamily="50" charset="-128"/>
                <a:ea typeface="Meiryo UI" panose="020B0604030504040204" pitchFamily="50" charset="-128"/>
              </a:rPr>
              <a:t>Increase the cutter diameter so that the tailstock does not interfere with the column</a:t>
            </a:r>
            <a:endParaRPr lang="en-US" altLang="ja-JP" sz="600" dirty="0">
              <a:solidFill>
                <a:schemeClr val="tx1"/>
              </a:solidFill>
              <a:latin typeface="Meiryo UI" panose="020B0604030504040204" pitchFamily="50" charset="-128"/>
              <a:ea typeface="Meiryo UI" panose="020B0604030504040204" pitchFamily="50" charset="-128"/>
            </a:endParaRPr>
          </a:p>
          <a:p>
            <a:r>
              <a:rPr lang="ja-JP" altLang="en-US" sz="600" dirty="0" err="1">
                <a:solidFill>
                  <a:schemeClr val="tx1"/>
                </a:solidFill>
                <a:latin typeface="Meiryo UI" panose="020B0604030504040204" pitchFamily="50" charset="-128"/>
                <a:ea typeface="Meiryo UI" panose="020B0604030504040204" pitchFamily="50" charset="-128"/>
              </a:rPr>
              <a:t>Take into account the </a:t>
            </a:r>
            <a:r>
              <a:rPr lang="ja-JP" altLang="en-US" sz="600" dirty="0">
                <a:solidFill>
                  <a:schemeClr val="tx1"/>
                </a:solidFill>
                <a:latin typeface="Meiryo UI" panose="020B0604030504040204" pitchFamily="50" charset="-128"/>
                <a:ea typeface="Meiryo UI" panose="020B0604030504040204" pitchFamily="50" charset="-128"/>
              </a:rPr>
              <a:t>decrease in </a:t>
            </a:r>
            <a:r>
              <a:rPr lang="ja-JP" altLang="en-US" sz="600" dirty="0" err="1">
                <a:solidFill>
                  <a:schemeClr val="tx1"/>
                </a:solidFill>
                <a:latin typeface="Meiryo UI" panose="020B0604030504040204" pitchFamily="50" charset="-128"/>
                <a:ea typeface="Meiryo UI" panose="020B0604030504040204" pitchFamily="50" charset="-128"/>
              </a:rPr>
              <a:t>diameter at the </a:t>
            </a:r>
            <a:r>
              <a:rPr lang="en-US" altLang="ja-JP" sz="600" dirty="0">
                <a:solidFill>
                  <a:schemeClr val="tx1"/>
                </a:solidFill>
                <a:latin typeface="Meiryo UI" panose="020B0604030504040204" pitchFamily="50" charset="-128"/>
                <a:ea typeface="Meiryo UI" panose="020B0604030504040204" pitchFamily="50" charset="-128"/>
              </a:rPr>
              <a:t>reg of </a:t>
            </a:r>
            <a:r>
              <a:rPr lang="ja-JP" altLang="en-US" sz="600" dirty="0">
                <a:solidFill>
                  <a:schemeClr val="tx1"/>
                </a:solidFill>
                <a:latin typeface="Meiryo UI" panose="020B0604030504040204" pitchFamily="50" charset="-128"/>
                <a:ea typeface="Meiryo UI" panose="020B0604030504040204" pitchFamily="50" charset="-128"/>
              </a:rPr>
              <a:t>the cutter</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20" name="四角形: 角を丸くする 19">
            <a:extLst>
              <a:ext uri="{FF2B5EF4-FFF2-40B4-BE49-F238E27FC236}">
                <a16:creationId xmlns:a16="http://schemas.microsoft.com/office/drawing/2014/main" id="{B05CD1DD-CD8D-4FF7-B11E-A097033C0924}"/>
              </a:ext>
            </a:extLst>
          </p:cNvPr>
          <p:cNvSpPr/>
          <p:nvPr/>
        </p:nvSpPr>
        <p:spPr>
          <a:xfrm>
            <a:off x="2907034" y="3409880"/>
            <a:ext cx="1318005" cy="889529"/>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700" dirty="0">
                <a:solidFill>
                  <a:schemeClr val="tx1"/>
                </a:solidFill>
                <a:latin typeface="Meiryo UI" panose="020B0604030504040204" pitchFamily="50" charset="-128"/>
                <a:ea typeface="Meiryo UI" panose="020B0604030504040204" pitchFamily="50" charset="-128"/>
              </a:rPr>
              <a:t>The cutter diameter is not designed to be thinner than the spindle.</a:t>
            </a:r>
            <a:endParaRPr lang="en-US" altLang="ja-JP" sz="700" dirty="0">
              <a:solidFill>
                <a:schemeClr val="tx1"/>
              </a:solidFill>
              <a:latin typeface="Meiryo UI" panose="020B0604030504040204" pitchFamily="50" charset="-128"/>
              <a:ea typeface="Meiryo UI" panose="020B0604030504040204" pitchFamily="50" charset="-128"/>
            </a:endParaRPr>
          </a:p>
          <a:p>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Consider the </a:t>
            </a:r>
            <a:r>
              <a:rPr lang="en-US" altLang="ja-JP" sz="700" dirty="0">
                <a:solidFill>
                  <a:schemeClr val="tx1"/>
                </a:solidFill>
                <a:latin typeface="Meiryo UI" panose="020B0604030504040204" pitchFamily="50" charset="-128"/>
                <a:ea typeface="Meiryo UI" panose="020B0604030504040204" pitchFamily="50" charset="-128"/>
              </a:rPr>
              <a:t>reg </a:t>
            </a:r>
            <a:r>
              <a:rPr lang="ja-JP" altLang="en-US" sz="700" dirty="0">
                <a:solidFill>
                  <a:schemeClr val="tx1"/>
                </a:solidFill>
                <a:latin typeface="Meiryo UI" panose="020B0604030504040204" pitchFamily="50" charset="-128"/>
                <a:ea typeface="Meiryo UI" panose="020B0604030504040204" pitchFamily="50" charset="-128"/>
              </a:rPr>
              <a:t>cost of the cutter</a:t>
            </a:r>
            <a:endParaRPr lang="en-US" altLang="ja-JP" sz="700" dirty="0">
              <a:solidFill>
                <a:schemeClr val="tx1"/>
              </a:solidFill>
              <a:latin typeface="Meiryo UI" panose="020B0604030504040204" pitchFamily="50" charset="-128"/>
              <a:ea typeface="Meiryo UI" panose="020B0604030504040204" pitchFamily="50" charset="-128"/>
            </a:endParaRPr>
          </a:p>
          <a:p>
            <a:endParaRPr lang="ja-JP" altLang="en-US" sz="700" dirty="0">
              <a:solidFill>
                <a:schemeClr val="tx1"/>
              </a:solidFill>
              <a:latin typeface="Meiryo UI" panose="020B0604030504040204" pitchFamily="50" charset="-128"/>
              <a:ea typeface="Meiryo UI" panose="020B0604030504040204" pitchFamily="50" charset="-128"/>
            </a:endParaRPr>
          </a:p>
        </p:txBody>
      </p:sp>
      <p:sp>
        <p:nvSpPr>
          <p:cNvPr id="21" name="四角形: 角を丸くする 20">
            <a:extLst>
              <a:ext uri="{FF2B5EF4-FFF2-40B4-BE49-F238E27FC236}">
                <a16:creationId xmlns:a16="http://schemas.microsoft.com/office/drawing/2014/main" id="{8D4E9B85-B0A7-4242-A9D0-70E835EBCA72}"/>
              </a:ext>
            </a:extLst>
          </p:cNvPr>
          <p:cNvSpPr/>
          <p:nvPr/>
        </p:nvSpPr>
        <p:spPr>
          <a:xfrm>
            <a:off x="1204028" y="3963559"/>
            <a:ext cx="937703" cy="372535"/>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600" dirty="0">
                <a:solidFill>
                  <a:schemeClr val="tx1"/>
                </a:solidFill>
                <a:latin typeface="Meiryo UI" panose="020B0604030504040204" pitchFamily="50" charset="-128"/>
                <a:ea typeface="Meiryo UI" panose="020B0604030504040204" pitchFamily="50" charset="-128"/>
              </a:rPr>
              <a:t>When the workpiece holder is higher than the workpiece, pay attention to the interference when the cutter moves.</a:t>
            </a:r>
          </a:p>
        </p:txBody>
      </p:sp>
      <p:sp>
        <p:nvSpPr>
          <p:cNvPr id="22" name="四角形: 角を丸くする 21">
            <a:extLst>
              <a:ext uri="{FF2B5EF4-FFF2-40B4-BE49-F238E27FC236}">
                <a16:creationId xmlns:a16="http://schemas.microsoft.com/office/drawing/2014/main" id="{A4FF99DA-1605-4CAD-B749-2E358F44D2FA}"/>
              </a:ext>
            </a:extLst>
          </p:cNvPr>
          <p:cNvSpPr/>
          <p:nvPr/>
        </p:nvSpPr>
        <p:spPr>
          <a:xfrm>
            <a:off x="2927132" y="4518502"/>
            <a:ext cx="1341974" cy="485288"/>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750" dirty="0">
                <a:solidFill>
                  <a:schemeClr val="tx1"/>
                </a:solidFill>
                <a:latin typeface="Meiryo UI" panose="020B0604030504040204" pitchFamily="50" charset="-128"/>
                <a:ea typeface="Meiryo UI" panose="020B0604030504040204" pitchFamily="50" charset="-128"/>
              </a:rPr>
              <a:t>If you do </a:t>
            </a:r>
            <a:r>
              <a:rPr lang="en-US" altLang="ja-JP" sz="750" dirty="0">
                <a:solidFill>
                  <a:schemeClr val="tx1"/>
                </a:solidFill>
                <a:latin typeface="Meiryo UI" panose="020B0604030504040204" pitchFamily="50" charset="-128"/>
                <a:ea typeface="Meiryo UI" panose="020B0604030504040204" pitchFamily="50" charset="-128"/>
              </a:rPr>
              <a:t>REG, the </a:t>
            </a:r>
            <a:r>
              <a:rPr lang="ja-JP" altLang="en-US" sz="750" dirty="0">
                <a:solidFill>
                  <a:schemeClr val="tx1"/>
                </a:solidFill>
                <a:latin typeface="Meiryo UI" panose="020B0604030504040204" pitchFamily="50" charset="-128"/>
                <a:ea typeface="Meiryo UI" panose="020B0604030504040204" pitchFamily="50" charset="-128"/>
              </a:rPr>
              <a:t>spindle will be lowered because the cutter will be thinner.</a:t>
            </a:r>
          </a:p>
        </p:txBody>
      </p:sp>
      <p:sp>
        <p:nvSpPr>
          <p:cNvPr id="23" name="四角形: 角を丸くする 22">
            <a:extLst>
              <a:ext uri="{FF2B5EF4-FFF2-40B4-BE49-F238E27FC236}">
                <a16:creationId xmlns:a16="http://schemas.microsoft.com/office/drawing/2014/main" id="{59847E6A-D9FC-4E5B-B179-89B0771EF597}"/>
              </a:ext>
            </a:extLst>
          </p:cNvPr>
          <p:cNvSpPr/>
          <p:nvPr/>
        </p:nvSpPr>
        <p:spPr>
          <a:xfrm>
            <a:off x="718654" y="4518502"/>
            <a:ext cx="2108224" cy="574449"/>
          </a:xfrm>
          <a:prstGeom prst="roundRect">
            <a:avLst>
              <a:gd name="adj" fmla="val 9485"/>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600" dirty="0">
                <a:solidFill>
                  <a:srgbClr val="FF0000"/>
                </a:solidFill>
                <a:latin typeface="Meiryo UI" panose="020B0604030504040204" pitchFamily="50" charset="-128"/>
                <a:ea typeface="Meiryo UI" panose="020B0604030504040204" pitchFamily="50" charset="-128"/>
              </a:rPr>
              <a:t>When the cutter arbor is thin ⇒ Machining accuracy is reduced</a:t>
            </a:r>
            <a:endParaRPr lang="en-US" altLang="ja-JP" sz="600" dirty="0">
              <a:solidFill>
                <a:srgbClr val="FF0000"/>
              </a:solidFill>
              <a:latin typeface="Meiryo UI" panose="020B0604030504040204" pitchFamily="50" charset="-128"/>
              <a:ea typeface="Meiryo UI" panose="020B0604030504040204" pitchFamily="50" charset="-128"/>
            </a:endParaRPr>
          </a:p>
          <a:p>
            <a:r>
              <a:rPr lang="ja-JP" altLang="en-US" sz="600" dirty="0">
                <a:solidFill>
                  <a:srgbClr val="FF0000"/>
                </a:solidFill>
                <a:latin typeface="Meiryo UI" panose="020B0604030504040204" pitchFamily="50" charset="-128"/>
                <a:ea typeface="Meiryo UI" panose="020B0604030504040204" pitchFamily="50" charset="-128"/>
              </a:rPr>
              <a:t>　　　　　　　　　　　　　Processing conditions cannot be increased.</a:t>
            </a:r>
            <a:endParaRPr lang="en-US" altLang="ja-JP" sz="600" dirty="0">
              <a:solidFill>
                <a:srgbClr val="FF0000"/>
              </a:solidFill>
              <a:latin typeface="Meiryo UI" panose="020B0604030504040204" pitchFamily="50" charset="-128"/>
              <a:ea typeface="Meiryo UI" panose="020B0604030504040204" pitchFamily="50" charset="-128"/>
            </a:endParaRPr>
          </a:p>
          <a:p>
            <a:r>
              <a:rPr lang="ja-JP" altLang="en-US" sz="600" dirty="0">
                <a:solidFill>
                  <a:srgbClr val="FF0000"/>
                </a:solidFill>
                <a:latin typeface="Meiryo UI" panose="020B0604030504040204" pitchFamily="50" charset="-128"/>
                <a:ea typeface="Meiryo UI" panose="020B0604030504040204" pitchFamily="50" charset="-128"/>
              </a:rPr>
              <a:t>　　　　　　　　　　　　　Chattering of tooth surfaces</a:t>
            </a:r>
            <a:endParaRPr lang="en-US" altLang="ja-JP" sz="600" dirty="0">
              <a:solidFill>
                <a:srgbClr val="FF0000"/>
              </a:solidFill>
              <a:latin typeface="Meiryo UI" panose="020B0604030504040204" pitchFamily="50" charset="-128"/>
              <a:ea typeface="Meiryo UI" panose="020B0604030504040204" pitchFamily="50" charset="-128"/>
            </a:endParaRPr>
          </a:p>
          <a:p>
            <a:r>
              <a:rPr lang="ja-JP" altLang="en-US" sz="600" dirty="0">
                <a:solidFill>
                  <a:srgbClr val="FF0000"/>
                </a:solidFill>
                <a:latin typeface="Meiryo UI" panose="020B0604030504040204" pitchFamily="50" charset="-128"/>
                <a:ea typeface="Meiryo UI" panose="020B0604030504040204" pitchFamily="50" charset="-128"/>
              </a:rPr>
              <a:t>　　　　　　　　　　　　　Tool life reduction</a:t>
            </a:r>
          </a:p>
        </p:txBody>
      </p:sp>
      <p:pic>
        <p:nvPicPr>
          <p:cNvPr id="24" name="図 23">
            <a:extLst>
              <a:ext uri="{FF2B5EF4-FFF2-40B4-BE49-F238E27FC236}">
                <a16:creationId xmlns:a16="http://schemas.microsoft.com/office/drawing/2014/main" id="{53C61700-2327-4B9D-9326-C0C80B91D732}"/>
              </a:ext>
            </a:extLst>
          </p:cNvPr>
          <p:cNvPicPr>
            <a:picLocks noChangeAspect="1"/>
          </p:cNvPicPr>
          <p:nvPr/>
        </p:nvPicPr>
        <p:blipFill>
          <a:blip r:embed="rId4"/>
          <a:stretch>
            <a:fillRect/>
          </a:stretch>
        </p:blipFill>
        <p:spPr>
          <a:xfrm>
            <a:off x="64549" y="2887562"/>
            <a:ext cx="2785725" cy="1493804"/>
          </a:xfrm>
          <a:prstGeom prst="rect">
            <a:avLst/>
          </a:prstGeom>
        </p:spPr>
      </p:pic>
      <p:pic>
        <p:nvPicPr>
          <p:cNvPr id="25" name="図 24">
            <a:extLst>
              <a:ext uri="{FF2B5EF4-FFF2-40B4-BE49-F238E27FC236}">
                <a16:creationId xmlns:a16="http://schemas.microsoft.com/office/drawing/2014/main" id="{39724684-B770-4DC7-BAD3-1927BAD49FD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28760" y="2847525"/>
            <a:ext cx="1705504" cy="242337"/>
          </a:xfrm>
          <a:prstGeom prst="rect">
            <a:avLst/>
          </a:prstGeom>
        </p:spPr>
      </p:pic>
      <p:sp>
        <p:nvSpPr>
          <p:cNvPr id="26" name="四角形: 角を丸くする 25">
            <a:extLst>
              <a:ext uri="{FF2B5EF4-FFF2-40B4-BE49-F238E27FC236}">
                <a16:creationId xmlns:a16="http://schemas.microsoft.com/office/drawing/2014/main" id="{30488D8B-F20F-4F78-92F4-934775ED9048}"/>
              </a:ext>
            </a:extLst>
          </p:cNvPr>
          <p:cNvSpPr/>
          <p:nvPr/>
        </p:nvSpPr>
        <p:spPr>
          <a:xfrm>
            <a:off x="6473103" y="2797494"/>
            <a:ext cx="2588695" cy="2250826"/>
          </a:xfrm>
          <a:prstGeom prst="roundRect">
            <a:avLst>
              <a:gd name="adj" fmla="val 4479"/>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700" dirty="0">
                <a:solidFill>
                  <a:schemeClr val="tx1"/>
                </a:solidFill>
                <a:latin typeface="Meiryo UI" panose="020B0604030504040204" pitchFamily="50" charset="-128"/>
                <a:ea typeface="Meiryo UI" panose="020B0604030504040204" pitchFamily="50" charset="-128"/>
              </a:rPr>
              <a:t>Design Procedure</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1・Selection of fixture model</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(1) Shaft, gear, spur, helical</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(2) Clamp position</a:t>
            </a:r>
            <a:endParaRPr lang="en-US" altLang="ja-JP" sz="700" dirty="0">
              <a:solidFill>
                <a:schemeClr val="tx1"/>
              </a:solidFill>
              <a:latin typeface="Meiryo UI" panose="020B0604030504040204" pitchFamily="50" charset="-128"/>
              <a:ea typeface="Meiryo UI" panose="020B0604030504040204" pitchFamily="50" charset="-128"/>
            </a:endParaRPr>
          </a:p>
          <a:p>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2 Selection of cutters</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Disc type, bell type, shank type</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Number of teeth (diameter) Lead (helical gear)</a:t>
            </a:r>
            <a:endParaRPr lang="en-US" altLang="ja-JP" sz="700" dirty="0">
              <a:solidFill>
                <a:schemeClr val="tx1"/>
              </a:solidFill>
              <a:latin typeface="Meiryo UI" panose="020B0604030504040204" pitchFamily="50" charset="-128"/>
              <a:ea typeface="Meiryo UI" panose="020B0604030504040204" pitchFamily="50" charset="-128"/>
            </a:endParaRPr>
          </a:p>
          <a:p>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Design Points</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(1) The work position is as high as possible (minimum spindle protrusion).</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Cutter (considering thinning </a:t>
            </a:r>
            <a:r>
              <a:rPr lang="ja-JP" altLang="en-US" sz="700" dirty="0" err="1">
                <a:solidFill>
                  <a:schemeClr val="tx1"/>
                </a:solidFill>
                <a:latin typeface="Meiryo UI" panose="020B0604030504040204" pitchFamily="50" charset="-128"/>
                <a:ea typeface="Meiryo UI" panose="020B0604030504040204" pitchFamily="50" charset="-128"/>
              </a:rPr>
              <a:t>by </a:t>
            </a:r>
            <a:r>
              <a:rPr lang="en-US" altLang="ja-JP" sz="700" dirty="0">
                <a:solidFill>
                  <a:schemeClr val="tx1"/>
                </a:solidFill>
                <a:latin typeface="Meiryo UI" panose="020B0604030504040204" pitchFamily="50" charset="-128"/>
                <a:ea typeface="Meiryo UI" panose="020B0604030504040204" pitchFamily="50" charset="-128"/>
              </a:rPr>
              <a:t>REG)</a:t>
            </a:r>
          </a:p>
          <a:p>
            <a:r>
              <a:rPr lang="ja-JP" altLang="en-US" sz="700" dirty="0">
                <a:solidFill>
                  <a:schemeClr val="tx1"/>
                </a:solidFill>
                <a:latin typeface="Meiryo UI" panose="020B0604030504040204" pitchFamily="50" charset="-128"/>
                <a:ea typeface="Meiryo UI" panose="020B0604030504040204" pitchFamily="50" charset="-128"/>
              </a:rPr>
              <a:t>(3) Interference check of cutter head and tail stock</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4) Interference check of sub-loader and deburring device</a:t>
            </a:r>
          </a:p>
        </p:txBody>
      </p:sp>
      <p:sp>
        <p:nvSpPr>
          <p:cNvPr id="27" name="四角形: 角を丸くする 26">
            <a:extLst>
              <a:ext uri="{FF2B5EF4-FFF2-40B4-BE49-F238E27FC236}">
                <a16:creationId xmlns:a16="http://schemas.microsoft.com/office/drawing/2014/main" id="{39FC938B-C4C0-49A2-B499-667906DF35BC}"/>
              </a:ext>
            </a:extLst>
          </p:cNvPr>
          <p:cNvSpPr/>
          <p:nvPr/>
        </p:nvSpPr>
        <p:spPr>
          <a:xfrm>
            <a:off x="2907034" y="2942121"/>
            <a:ext cx="1328976" cy="400033"/>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700" dirty="0">
                <a:solidFill>
                  <a:schemeClr val="tx1"/>
                </a:solidFill>
                <a:latin typeface="Meiryo UI" panose="020B0604030504040204" pitchFamily="50" charset="-128"/>
                <a:ea typeface="Meiryo UI" panose="020B0604030504040204" pitchFamily="50" charset="-128"/>
              </a:rPr>
              <a:t>Cutta Arbor as much as possible.</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Make it thicker and shorter</a:t>
            </a:r>
          </a:p>
        </p:txBody>
      </p:sp>
      <p:sp>
        <p:nvSpPr>
          <p:cNvPr id="28" name="矢印: 下 27">
            <a:extLst>
              <a:ext uri="{FF2B5EF4-FFF2-40B4-BE49-F238E27FC236}">
                <a16:creationId xmlns:a16="http://schemas.microsoft.com/office/drawing/2014/main" id="{817317F6-3EBD-460C-9AA4-2D0067D8319C}"/>
              </a:ext>
            </a:extLst>
          </p:cNvPr>
          <p:cNvSpPr/>
          <p:nvPr/>
        </p:nvSpPr>
        <p:spPr>
          <a:xfrm rot="18065514">
            <a:off x="4287033" y="2521229"/>
            <a:ext cx="378042" cy="506727"/>
          </a:xfrm>
          <a:prstGeom prst="down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矢印: 下 28">
            <a:extLst>
              <a:ext uri="{FF2B5EF4-FFF2-40B4-BE49-F238E27FC236}">
                <a16:creationId xmlns:a16="http://schemas.microsoft.com/office/drawing/2014/main" id="{E920A62A-C19F-4207-B540-F01DF051341A}"/>
              </a:ext>
            </a:extLst>
          </p:cNvPr>
          <p:cNvSpPr/>
          <p:nvPr/>
        </p:nvSpPr>
        <p:spPr>
          <a:xfrm>
            <a:off x="5820542" y="2526068"/>
            <a:ext cx="378042" cy="361494"/>
          </a:xfrm>
          <a:prstGeom prst="down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a:extLst>
              <a:ext uri="{FF2B5EF4-FFF2-40B4-BE49-F238E27FC236}">
                <a16:creationId xmlns:a16="http://schemas.microsoft.com/office/drawing/2014/main" id="{30AAA970-F161-4B5D-B229-AC409AE925D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71260" y="3107970"/>
            <a:ext cx="1415415" cy="1984981"/>
          </a:xfrm>
          <a:prstGeom prst="rect">
            <a:avLst/>
          </a:prstGeom>
        </p:spPr>
      </p:pic>
      <p:sp>
        <p:nvSpPr>
          <p:cNvPr id="2" name="Speech Bubble: Rectangle 1">
            <a:extLst>
              <a:ext uri="{FF2B5EF4-FFF2-40B4-BE49-F238E27FC236}">
                <a16:creationId xmlns:a16="http://schemas.microsoft.com/office/drawing/2014/main" id="{31D722F4-C553-4DD5-88B0-33255B57DA2E}"/>
              </a:ext>
            </a:extLst>
          </p:cNvPr>
          <p:cNvSpPr/>
          <p:nvPr/>
        </p:nvSpPr>
        <p:spPr>
          <a:xfrm>
            <a:off x="1164493" y="867661"/>
            <a:ext cx="504092" cy="284732"/>
          </a:xfrm>
          <a:prstGeom prst="wedgeRectCallout">
            <a:avLst>
              <a:gd name="adj1" fmla="val 95107"/>
              <a:gd name="adj2" fmla="val 160541"/>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500" b="1" dirty="0">
                <a:solidFill>
                  <a:srgbClr val="0000FF"/>
                </a:solidFill>
                <a:latin typeface="Meiryo UI" panose="020B0604030504040204" pitchFamily="50" charset="-128"/>
                <a:ea typeface="Meiryo UI" panose="020B0604030504040204" pitchFamily="50" charset="-128"/>
              </a:rPr>
              <a:t>Column Height</a:t>
            </a:r>
            <a:endParaRPr kumimoji="1" lang="en-IN" sz="500" b="1" dirty="0">
              <a:solidFill>
                <a:srgbClr val="0000FF"/>
              </a:solidFill>
              <a:latin typeface="Meiryo UI" panose="020B0604030504040204" pitchFamily="50" charset="-128"/>
              <a:ea typeface="Meiryo UI" panose="020B0604030504040204" pitchFamily="50" charset="-128"/>
            </a:endParaRPr>
          </a:p>
        </p:txBody>
      </p:sp>
      <p:sp>
        <p:nvSpPr>
          <p:cNvPr id="32" name="Speech Bubble: Rectangle 31">
            <a:extLst>
              <a:ext uri="{FF2B5EF4-FFF2-40B4-BE49-F238E27FC236}">
                <a16:creationId xmlns:a16="http://schemas.microsoft.com/office/drawing/2014/main" id="{195AAA09-DE8A-4957-8CD5-96CF2197A745}"/>
              </a:ext>
            </a:extLst>
          </p:cNvPr>
          <p:cNvSpPr/>
          <p:nvPr/>
        </p:nvSpPr>
        <p:spPr>
          <a:xfrm>
            <a:off x="97790" y="1076986"/>
            <a:ext cx="543072" cy="284732"/>
          </a:xfrm>
          <a:prstGeom prst="wedgeRectCallout">
            <a:avLst>
              <a:gd name="adj1" fmla="val 78168"/>
              <a:gd name="adj2" fmla="val 42513"/>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500" b="1" dirty="0">
                <a:solidFill>
                  <a:srgbClr val="0000FF"/>
                </a:solidFill>
                <a:latin typeface="Meiryo UI" panose="020B0604030504040204" pitchFamily="50" charset="-128"/>
                <a:ea typeface="Meiryo UI" panose="020B0604030504040204" pitchFamily="50" charset="-128"/>
              </a:rPr>
              <a:t>Front thrust out length of cutter axis</a:t>
            </a:r>
            <a:endParaRPr kumimoji="1" lang="en-IN" sz="500" b="1" dirty="0">
              <a:solidFill>
                <a:srgbClr val="0000FF"/>
              </a:solidFill>
              <a:latin typeface="Meiryo UI" panose="020B0604030504040204" pitchFamily="50" charset="-128"/>
              <a:ea typeface="Meiryo UI" panose="020B0604030504040204" pitchFamily="50" charset="-128"/>
            </a:endParaRPr>
          </a:p>
        </p:txBody>
      </p:sp>
      <p:sp>
        <p:nvSpPr>
          <p:cNvPr id="33" name="Speech Bubble: Rectangle 32">
            <a:extLst>
              <a:ext uri="{FF2B5EF4-FFF2-40B4-BE49-F238E27FC236}">
                <a16:creationId xmlns:a16="http://schemas.microsoft.com/office/drawing/2014/main" id="{6F018841-E29A-4375-B483-6F8B3CFDDC47}"/>
              </a:ext>
            </a:extLst>
          </p:cNvPr>
          <p:cNvSpPr/>
          <p:nvPr/>
        </p:nvSpPr>
        <p:spPr>
          <a:xfrm>
            <a:off x="108998" y="1380233"/>
            <a:ext cx="543072" cy="248782"/>
          </a:xfrm>
          <a:prstGeom prst="wedgeRectCallout">
            <a:avLst>
              <a:gd name="adj1" fmla="val 80327"/>
              <a:gd name="adj2" fmla="val 21927"/>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500" b="1" dirty="0">
                <a:solidFill>
                  <a:srgbClr val="0000FF"/>
                </a:solidFill>
                <a:latin typeface="Meiryo UI" panose="020B0604030504040204" pitchFamily="50" charset="-128"/>
                <a:ea typeface="Meiryo UI" panose="020B0604030504040204" pitchFamily="50" charset="-128"/>
              </a:rPr>
              <a:t>Cutter </a:t>
            </a:r>
            <a:r>
              <a:rPr kumimoji="1" lang="en-US" sz="500" b="1" dirty="0" err="1">
                <a:solidFill>
                  <a:srgbClr val="0000FF"/>
                </a:solidFill>
                <a:latin typeface="Meiryo UI" panose="020B0604030504040204" pitchFamily="50" charset="-128"/>
                <a:ea typeface="Meiryo UI" panose="020B0604030504040204" pitchFamily="50" charset="-128"/>
              </a:rPr>
              <a:t>arbour</a:t>
            </a:r>
            <a:r>
              <a:rPr kumimoji="1" lang="en-US" sz="500" b="1" dirty="0">
                <a:solidFill>
                  <a:srgbClr val="0000FF"/>
                </a:solidFill>
                <a:latin typeface="Meiryo UI" panose="020B0604030504040204" pitchFamily="50" charset="-128"/>
                <a:ea typeface="Meiryo UI" panose="020B0604030504040204" pitchFamily="50" charset="-128"/>
              </a:rPr>
              <a:t> thickness</a:t>
            </a:r>
            <a:endParaRPr kumimoji="1" lang="en-IN" sz="500" b="1" dirty="0">
              <a:solidFill>
                <a:srgbClr val="0000FF"/>
              </a:solidFill>
              <a:latin typeface="Meiryo UI" panose="020B0604030504040204" pitchFamily="50" charset="-128"/>
              <a:ea typeface="Meiryo UI" panose="020B0604030504040204" pitchFamily="50" charset="-128"/>
            </a:endParaRPr>
          </a:p>
        </p:txBody>
      </p:sp>
      <p:sp>
        <p:nvSpPr>
          <p:cNvPr id="34" name="Speech Bubble: Rectangle 33">
            <a:extLst>
              <a:ext uri="{FF2B5EF4-FFF2-40B4-BE49-F238E27FC236}">
                <a16:creationId xmlns:a16="http://schemas.microsoft.com/office/drawing/2014/main" id="{DEF6434B-C377-45DC-92F2-46C83BB8F907}"/>
              </a:ext>
            </a:extLst>
          </p:cNvPr>
          <p:cNvSpPr/>
          <p:nvPr/>
        </p:nvSpPr>
        <p:spPr>
          <a:xfrm>
            <a:off x="175582" y="1778565"/>
            <a:ext cx="543072" cy="152400"/>
          </a:xfrm>
          <a:prstGeom prst="wedgeRectCallout">
            <a:avLst>
              <a:gd name="adj1" fmla="val 50825"/>
              <a:gd name="adj2" fmla="val -83201"/>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500" b="1" dirty="0">
                <a:solidFill>
                  <a:srgbClr val="0000FF"/>
                </a:solidFill>
                <a:latin typeface="Meiryo UI" panose="020B0604030504040204" pitchFamily="50" charset="-128"/>
                <a:ea typeface="Meiryo UI" panose="020B0604030504040204" pitchFamily="50" charset="-128"/>
              </a:rPr>
              <a:t>Cutter thickness</a:t>
            </a:r>
            <a:endParaRPr kumimoji="1" lang="en-IN" sz="500" b="1" dirty="0">
              <a:solidFill>
                <a:srgbClr val="0000FF"/>
              </a:solidFill>
              <a:latin typeface="Meiryo UI" panose="020B0604030504040204" pitchFamily="50" charset="-128"/>
              <a:ea typeface="Meiryo UI" panose="020B0604030504040204" pitchFamily="50" charset="-128"/>
            </a:endParaRPr>
          </a:p>
        </p:txBody>
      </p:sp>
      <p:sp>
        <p:nvSpPr>
          <p:cNvPr id="35" name="Speech Bubble: Rectangle 34">
            <a:extLst>
              <a:ext uri="{FF2B5EF4-FFF2-40B4-BE49-F238E27FC236}">
                <a16:creationId xmlns:a16="http://schemas.microsoft.com/office/drawing/2014/main" id="{5319F03A-93FC-4E14-87F6-BF372CCD376B}"/>
              </a:ext>
            </a:extLst>
          </p:cNvPr>
          <p:cNvSpPr/>
          <p:nvPr/>
        </p:nvSpPr>
        <p:spPr>
          <a:xfrm>
            <a:off x="224684" y="2042713"/>
            <a:ext cx="493970" cy="298602"/>
          </a:xfrm>
          <a:prstGeom prst="wedgeRectCallout">
            <a:avLst>
              <a:gd name="adj1" fmla="val 133888"/>
              <a:gd name="adj2" fmla="val -43941"/>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500" b="1" dirty="0">
                <a:solidFill>
                  <a:srgbClr val="0000FF"/>
                </a:solidFill>
                <a:latin typeface="Meiryo UI" panose="020B0604030504040204" pitchFamily="50" charset="-128"/>
                <a:ea typeface="Meiryo UI" panose="020B0604030504040204" pitchFamily="50" charset="-128"/>
              </a:rPr>
              <a:t>Mounting Tool Height</a:t>
            </a:r>
            <a:endParaRPr kumimoji="1" lang="en-IN" sz="500" b="1" dirty="0">
              <a:solidFill>
                <a:srgbClr val="0000FF"/>
              </a:solidFill>
              <a:latin typeface="Meiryo UI" panose="020B0604030504040204" pitchFamily="50" charset="-128"/>
              <a:ea typeface="Meiryo UI" panose="020B0604030504040204" pitchFamily="50" charset="-128"/>
            </a:endParaRPr>
          </a:p>
        </p:txBody>
      </p:sp>
      <p:sp>
        <p:nvSpPr>
          <p:cNvPr id="36" name="Speech Bubble: Rectangle 35">
            <a:extLst>
              <a:ext uri="{FF2B5EF4-FFF2-40B4-BE49-F238E27FC236}">
                <a16:creationId xmlns:a16="http://schemas.microsoft.com/office/drawing/2014/main" id="{183C1AA3-9A30-44E8-8B1B-E6654D71BC8D}"/>
              </a:ext>
            </a:extLst>
          </p:cNvPr>
          <p:cNvSpPr/>
          <p:nvPr/>
        </p:nvSpPr>
        <p:spPr>
          <a:xfrm>
            <a:off x="1584614" y="3514607"/>
            <a:ext cx="529448" cy="541577"/>
          </a:xfrm>
          <a:prstGeom prst="wedgeRectCallout">
            <a:avLst>
              <a:gd name="adj1" fmla="val 87390"/>
              <a:gd name="adj2" fmla="val 3975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500" b="1" dirty="0">
                <a:solidFill>
                  <a:srgbClr val="0000FF"/>
                </a:solidFill>
                <a:latin typeface="Meiryo UI" panose="020B0604030504040204" pitchFamily="50" charset="-128"/>
                <a:ea typeface="Meiryo UI" panose="020B0604030504040204" pitchFamily="50" charset="-128"/>
              </a:rPr>
              <a:t>No fouling of cutter bar with work mounting tool</a:t>
            </a:r>
            <a:endParaRPr kumimoji="1" lang="en-IN" sz="500" b="1" dirty="0">
              <a:solidFill>
                <a:srgbClr val="0000FF"/>
              </a:solidFill>
              <a:latin typeface="Meiryo UI" panose="020B0604030504040204" pitchFamily="50" charset="-128"/>
              <a:ea typeface="Meiryo UI" panose="020B0604030504040204" pitchFamily="50" charset="-128"/>
            </a:endParaRPr>
          </a:p>
        </p:txBody>
      </p:sp>
      <p:sp>
        <p:nvSpPr>
          <p:cNvPr id="37" name="Speech Bubble: Rectangle 36">
            <a:extLst>
              <a:ext uri="{FF2B5EF4-FFF2-40B4-BE49-F238E27FC236}">
                <a16:creationId xmlns:a16="http://schemas.microsoft.com/office/drawing/2014/main" id="{3861C104-EEDD-4C6C-B29B-9651F79F529B}"/>
              </a:ext>
            </a:extLst>
          </p:cNvPr>
          <p:cNvSpPr/>
          <p:nvPr/>
        </p:nvSpPr>
        <p:spPr>
          <a:xfrm>
            <a:off x="122622" y="3485974"/>
            <a:ext cx="529448" cy="511596"/>
          </a:xfrm>
          <a:prstGeom prst="wedgeRectCallout">
            <a:avLst>
              <a:gd name="adj1" fmla="val 111008"/>
              <a:gd name="adj2" fmla="val 13994"/>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500" b="1" dirty="0">
                <a:solidFill>
                  <a:srgbClr val="0000FF"/>
                </a:solidFill>
                <a:latin typeface="Meiryo UI" panose="020B0604030504040204" pitchFamily="50" charset="-128"/>
                <a:ea typeface="Meiryo UI" panose="020B0604030504040204" pitchFamily="50" charset="-128"/>
              </a:rPr>
              <a:t>To prevent chattering as much as possible make it Thick &amp; Short</a:t>
            </a:r>
            <a:endParaRPr kumimoji="1" lang="en-IN" sz="500" b="1" dirty="0">
              <a:solidFill>
                <a:srgbClr val="0000FF"/>
              </a:solidFill>
              <a:latin typeface="Meiryo UI" panose="020B0604030504040204" pitchFamily="50" charset="-128"/>
              <a:ea typeface="Meiryo UI" panose="020B0604030504040204" pitchFamily="50" charset="-128"/>
            </a:endParaRPr>
          </a:p>
        </p:txBody>
      </p:sp>
      <p:sp>
        <p:nvSpPr>
          <p:cNvPr id="3" name="TextBox 2">
            <a:extLst>
              <a:ext uri="{FF2B5EF4-FFF2-40B4-BE49-F238E27FC236}">
                <a16:creationId xmlns:a16="http://schemas.microsoft.com/office/drawing/2014/main" id="{424B9BC8-14E5-4475-BB38-0BF55F02F24D}"/>
              </a:ext>
            </a:extLst>
          </p:cNvPr>
          <p:cNvSpPr txBox="1"/>
          <p:nvPr/>
        </p:nvSpPr>
        <p:spPr>
          <a:xfrm>
            <a:off x="35632" y="2853399"/>
            <a:ext cx="2415599" cy="236463"/>
          </a:xfrm>
          <a:prstGeom prst="rect">
            <a:avLst/>
          </a:prstGeom>
          <a:solidFill>
            <a:schemeClr val="bg1"/>
          </a:solidFill>
        </p:spPr>
        <p:txBody>
          <a:bodyPr wrap="square" lIns="54000" tIns="54000" rIns="54000" bIns="54000" rtlCol="0" anchor="ctr" anchorCtr="0">
            <a:noAutofit/>
          </a:bodyPr>
          <a:lstStyle/>
          <a:p>
            <a:pPr algn="ctr"/>
            <a:r>
              <a:rPr kumimoji="1" lang="en-US" sz="1200" b="1" dirty="0">
                <a:solidFill>
                  <a:srgbClr val="0000FF"/>
                </a:solidFill>
                <a:latin typeface="Meiryo UI" panose="020B0604030504040204" pitchFamily="50" charset="-128"/>
                <a:ea typeface="Meiryo UI" panose="020B0604030504040204" pitchFamily="50" charset="-128"/>
              </a:rPr>
              <a:t>Gear Shaper Cutter Arbor</a:t>
            </a:r>
            <a:endParaRPr kumimoji="1" lang="en-IN" sz="1200" b="1" dirty="0">
              <a:solidFill>
                <a:srgbClr val="0000FF"/>
              </a:solidFill>
              <a:latin typeface="Meiryo UI" panose="020B0604030504040204" pitchFamily="50" charset="-128"/>
              <a:ea typeface="Meiryo UI" panose="020B0604030504040204" pitchFamily="50" charset="-128"/>
            </a:endParaRPr>
          </a:p>
        </p:txBody>
      </p:sp>
      <p:sp>
        <p:nvSpPr>
          <p:cNvPr id="38" name="TextBox 37">
            <a:extLst>
              <a:ext uri="{FF2B5EF4-FFF2-40B4-BE49-F238E27FC236}">
                <a16:creationId xmlns:a16="http://schemas.microsoft.com/office/drawing/2014/main" id="{C71665CB-F090-43DD-841B-5EC9D646E0A6}"/>
              </a:ext>
            </a:extLst>
          </p:cNvPr>
          <p:cNvSpPr txBox="1"/>
          <p:nvPr/>
        </p:nvSpPr>
        <p:spPr>
          <a:xfrm>
            <a:off x="36140" y="560613"/>
            <a:ext cx="2122495" cy="236463"/>
          </a:xfrm>
          <a:prstGeom prst="rect">
            <a:avLst/>
          </a:prstGeom>
          <a:solidFill>
            <a:schemeClr val="bg1"/>
          </a:solidFill>
        </p:spPr>
        <p:txBody>
          <a:bodyPr wrap="square" lIns="54000" tIns="54000" rIns="54000" bIns="54000" rtlCol="0" anchor="ctr" anchorCtr="0">
            <a:noAutofit/>
          </a:bodyPr>
          <a:lstStyle/>
          <a:p>
            <a:pPr algn="ctr"/>
            <a:r>
              <a:rPr kumimoji="1" lang="en-US" sz="1200" b="1" dirty="0">
                <a:solidFill>
                  <a:srgbClr val="0000FF"/>
                </a:solidFill>
                <a:latin typeface="Meiryo UI" panose="020B0604030504040204" pitchFamily="50" charset="-128"/>
                <a:ea typeface="Meiryo UI" panose="020B0604030504040204" pitchFamily="50" charset="-128"/>
              </a:rPr>
              <a:t>Position confirmation at Height Direction</a:t>
            </a:r>
            <a:endParaRPr kumimoji="1" lang="en-IN" sz="1200" b="1" dirty="0">
              <a:solidFill>
                <a:srgbClr val="0000FF"/>
              </a:solidFill>
              <a:latin typeface="Meiryo UI" panose="020B0604030504040204" pitchFamily="50" charset="-128"/>
              <a:ea typeface="Meiryo UI" panose="020B0604030504040204" pitchFamily="50" charset="-128"/>
            </a:endParaRPr>
          </a:p>
        </p:txBody>
      </p:sp>
      <p:sp>
        <p:nvSpPr>
          <p:cNvPr id="39" name="TextBox 38">
            <a:extLst>
              <a:ext uri="{FF2B5EF4-FFF2-40B4-BE49-F238E27FC236}">
                <a16:creationId xmlns:a16="http://schemas.microsoft.com/office/drawing/2014/main" id="{F166F1EB-07F0-4121-9B91-9241D1473F80}"/>
              </a:ext>
            </a:extLst>
          </p:cNvPr>
          <p:cNvSpPr txBox="1"/>
          <p:nvPr/>
        </p:nvSpPr>
        <p:spPr>
          <a:xfrm>
            <a:off x="4645458" y="541655"/>
            <a:ext cx="3791250" cy="236463"/>
          </a:xfrm>
          <a:prstGeom prst="rect">
            <a:avLst/>
          </a:prstGeom>
          <a:solidFill>
            <a:schemeClr val="bg1"/>
          </a:solidFill>
        </p:spPr>
        <p:txBody>
          <a:bodyPr wrap="square" lIns="54000" tIns="54000" rIns="54000" bIns="54000" rtlCol="0" anchor="ctr" anchorCtr="0">
            <a:noAutofit/>
          </a:bodyPr>
          <a:lstStyle/>
          <a:p>
            <a:pPr algn="ctr"/>
            <a:r>
              <a:rPr kumimoji="1" lang="en-US" sz="1200" b="1" dirty="0">
                <a:solidFill>
                  <a:srgbClr val="0000FF"/>
                </a:solidFill>
                <a:latin typeface="Meiryo UI" panose="020B0604030504040204" pitchFamily="50" charset="-128"/>
                <a:ea typeface="Meiryo UI" panose="020B0604030504040204" pitchFamily="50" charset="-128"/>
              </a:rPr>
              <a:t>Interference check of Cutter Bed &amp;  Tailstock</a:t>
            </a:r>
            <a:endParaRPr kumimoji="1" lang="en-IN" sz="1200" b="1" dirty="0">
              <a:solidFill>
                <a:srgbClr val="0000FF"/>
              </a:solidFill>
              <a:latin typeface="Meiryo UI" panose="020B0604030504040204" pitchFamily="50" charset="-128"/>
              <a:ea typeface="Meiryo UI" panose="020B0604030504040204" pitchFamily="50" charset="-128"/>
            </a:endParaRPr>
          </a:p>
        </p:txBody>
      </p:sp>
      <p:sp>
        <p:nvSpPr>
          <p:cNvPr id="40" name="TextBox 39">
            <a:extLst>
              <a:ext uri="{FF2B5EF4-FFF2-40B4-BE49-F238E27FC236}">
                <a16:creationId xmlns:a16="http://schemas.microsoft.com/office/drawing/2014/main" id="{36CB42B2-4225-4EB9-9E35-A877648426F4}"/>
              </a:ext>
            </a:extLst>
          </p:cNvPr>
          <p:cNvSpPr txBox="1"/>
          <p:nvPr/>
        </p:nvSpPr>
        <p:spPr>
          <a:xfrm>
            <a:off x="4659310" y="2885595"/>
            <a:ext cx="1836016" cy="381517"/>
          </a:xfrm>
          <a:prstGeom prst="rect">
            <a:avLst/>
          </a:prstGeom>
          <a:solidFill>
            <a:schemeClr val="bg1"/>
          </a:solidFill>
        </p:spPr>
        <p:txBody>
          <a:bodyPr wrap="square" lIns="54000" tIns="54000" rIns="54000" bIns="54000" rtlCol="0" anchor="ctr" anchorCtr="0">
            <a:noAutofit/>
          </a:bodyPr>
          <a:lstStyle/>
          <a:p>
            <a:pPr algn="ctr"/>
            <a:r>
              <a:rPr kumimoji="1" lang="en-US" sz="1200" b="1" dirty="0">
                <a:solidFill>
                  <a:srgbClr val="0000FF"/>
                </a:solidFill>
                <a:latin typeface="Meiryo UI" panose="020B0604030504040204" pitchFamily="50" charset="-128"/>
                <a:ea typeface="Meiryo UI" panose="020B0604030504040204" pitchFamily="50" charset="-128"/>
              </a:rPr>
              <a:t>Design of Gear Shaper Mounting Tool</a:t>
            </a:r>
            <a:endParaRPr kumimoji="1" lang="en-IN" sz="1200" b="1" dirty="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866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Setting of cutting conditions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5</a:t>
            </a:fld>
            <a:endParaRPr kumimoji="1" lang="ja-JP" altLang="en-US" dirty="0"/>
          </a:p>
        </p:txBody>
      </p:sp>
      <p:sp>
        <p:nvSpPr>
          <p:cNvPr id="8" name="四角形: 角を丸くする 7">
            <a:extLst>
              <a:ext uri="{FF2B5EF4-FFF2-40B4-BE49-F238E27FC236}">
                <a16:creationId xmlns:a16="http://schemas.microsoft.com/office/drawing/2014/main" id="{75ADA635-25C3-4F31-A6E1-C6E2B17305CD}"/>
              </a:ext>
            </a:extLst>
          </p:cNvPr>
          <p:cNvSpPr/>
          <p:nvPr/>
        </p:nvSpPr>
        <p:spPr>
          <a:xfrm>
            <a:off x="-2" y="492586"/>
            <a:ext cx="3429000" cy="2165097"/>
          </a:xfrm>
          <a:prstGeom prst="roundRect">
            <a:avLst>
              <a:gd name="adj" fmla="val 525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矢印: 右 8">
            <a:extLst>
              <a:ext uri="{FF2B5EF4-FFF2-40B4-BE49-F238E27FC236}">
                <a16:creationId xmlns:a16="http://schemas.microsoft.com/office/drawing/2014/main" id="{127A5072-E64A-46F3-BCF6-B53D492578EE}"/>
              </a:ext>
            </a:extLst>
          </p:cNvPr>
          <p:cNvSpPr/>
          <p:nvPr/>
        </p:nvSpPr>
        <p:spPr>
          <a:xfrm>
            <a:off x="3364227" y="1340327"/>
            <a:ext cx="231943" cy="630876"/>
          </a:xfrm>
          <a:prstGeom prst="right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aphicFrame>
        <p:nvGraphicFramePr>
          <p:cNvPr id="10" name="表 9">
            <a:extLst>
              <a:ext uri="{FF2B5EF4-FFF2-40B4-BE49-F238E27FC236}">
                <a16:creationId xmlns:a16="http://schemas.microsoft.com/office/drawing/2014/main" id="{5E9BE038-24CB-49A8-9A70-552AB620D4F1}"/>
              </a:ext>
            </a:extLst>
          </p:cNvPr>
          <p:cNvGraphicFramePr>
            <a:graphicFrameLocks noGrp="1"/>
          </p:cNvGraphicFramePr>
          <p:nvPr>
            <p:extLst>
              <p:ext uri="{D42A27DB-BD31-4B8C-83A1-F6EECF244321}">
                <p14:modId xmlns:p14="http://schemas.microsoft.com/office/powerpoint/2010/main" val="3115677239"/>
              </p:ext>
            </p:extLst>
          </p:nvPr>
        </p:nvGraphicFramePr>
        <p:xfrm>
          <a:off x="80998" y="685193"/>
          <a:ext cx="3267000" cy="1066800"/>
        </p:xfrm>
        <a:graphic>
          <a:graphicData uri="http://schemas.openxmlformats.org/drawingml/2006/table">
            <a:tbl>
              <a:tblPr firstRow="1" bandRow="1">
                <a:tableStyleId>{5C22544A-7EE6-4342-B048-85BDC9FD1C3A}</a:tableStyleId>
              </a:tblPr>
              <a:tblGrid>
                <a:gridCol w="566116">
                  <a:extLst>
                    <a:ext uri="{9D8B030D-6E8A-4147-A177-3AD203B41FA5}">
                      <a16:colId xmlns:a16="http://schemas.microsoft.com/office/drawing/2014/main" val="1456904594"/>
                    </a:ext>
                  </a:extLst>
                </a:gridCol>
                <a:gridCol w="675249">
                  <a:extLst>
                    <a:ext uri="{9D8B030D-6E8A-4147-A177-3AD203B41FA5}">
                      <a16:colId xmlns:a16="http://schemas.microsoft.com/office/drawing/2014/main" val="1488149046"/>
                    </a:ext>
                  </a:extLst>
                </a:gridCol>
                <a:gridCol w="675249">
                  <a:extLst>
                    <a:ext uri="{9D8B030D-6E8A-4147-A177-3AD203B41FA5}">
                      <a16:colId xmlns:a16="http://schemas.microsoft.com/office/drawing/2014/main" val="1547737377"/>
                    </a:ext>
                  </a:extLst>
                </a:gridCol>
                <a:gridCol w="654148">
                  <a:extLst>
                    <a:ext uri="{9D8B030D-6E8A-4147-A177-3AD203B41FA5}">
                      <a16:colId xmlns:a16="http://schemas.microsoft.com/office/drawing/2014/main" val="1422464685"/>
                    </a:ext>
                  </a:extLst>
                </a:gridCol>
                <a:gridCol w="696238">
                  <a:extLst>
                    <a:ext uri="{9D8B030D-6E8A-4147-A177-3AD203B41FA5}">
                      <a16:colId xmlns:a16="http://schemas.microsoft.com/office/drawing/2014/main" val="1496838204"/>
                    </a:ext>
                  </a:extLst>
                </a:gridCol>
              </a:tblGrid>
              <a:tr h="182880">
                <a:tc>
                  <a:txBody>
                    <a:bodyPr/>
                    <a:lstStyle/>
                    <a:p>
                      <a:pPr algn="ctr"/>
                      <a:r>
                        <a:rPr kumimoji="1" lang="ja-JP" altLang="en-US" sz="500" b="0" dirty="0">
                          <a:latin typeface="Meiryo UI" panose="020B0604030504040204" pitchFamily="50" charset="-128"/>
                          <a:ea typeface="Meiryo UI" panose="020B0604030504040204" pitchFamily="50" charset="-128"/>
                        </a:rPr>
                        <a:t>Workpiece material classification</a:t>
                      </a:r>
                    </a:p>
                  </a:txBody>
                  <a:tcPr marL="68580" marR="68580" marT="34290" marB="34290"/>
                </a:tc>
                <a:tc>
                  <a:txBody>
                    <a:bodyPr/>
                    <a:lstStyle/>
                    <a:p>
                      <a:pPr algn="ctr"/>
                      <a:r>
                        <a:rPr kumimoji="1" lang="ja-JP" altLang="en-US" sz="500" b="0" dirty="0">
                          <a:latin typeface="Meiryo UI" panose="020B0604030504040204" pitchFamily="50" charset="-128"/>
                          <a:ea typeface="Meiryo UI" panose="020B0604030504040204" pitchFamily="50" charset="-128"/>
                        </a:rPr>
                        <a:t>material properties</a:t>
                      </a:r>
                    </a:p>
                  </a:txBody>
                  <a:tcPr marL="68580" marR="68580" marT="34290" marB="34290"/>
                </a:tc>
                <a:tc>
                  <a:txBody>
                    <a:bodyPr/>
                    <a:lstStyle/>
                    <a:p>
                      <a:pPr algn="ctr"/>
                      <a:r>
                        <a:rPr kumimoji="1" lang="ja-JP" altLang="en-US" sz="500" b="0" dirty="0">
                          <a:latin typeface="Meiryo UI" panose="020B0604030504040204" pitchFamily="50" charset="-128"/>
                          <a:ea typeface="Meiryo UI" panose="020B0604030504040204" pitchFamily="50" charset="-128"/>
                        </a:rPr>
                        <a:t>hardness</a:t>
                      </a:r>
                    </a:p>
                  </a:txBody>
                  <a:tcPr marL="68580" marR="68580" marT="34290" marB="34290"/>
                </a:tc>
                <a:tc>
                  <a:txBody>
                    <a:bodyPr/>
                    <a:lstStyle/>
                    <a:p>
                      <a:pPr algn="ctr"/>
                      <a:r>
                        <a:rPr kumimoji="1" lang="ja-JP" altLang="en-US" sz="500" b="0" dirty="0">
                          <a:latin typeface="Meiryo UI" panose="020B0604030504040204" pitchFamily="50" charset="-128"/>
                          <a:ea typeface="Meiryo UI" panose="020B0604030504040204" pitchFamily="50" charset="-128"/>
                        </a:rPr>
                        <a:t>rough work</a:t>
                      </a:r>
                      <a:endParaRPr kumimoji="1" lang="en-US" altLang="ja-JP" sz="500" b="0" dirty="0">
                        <a:latin typeface="Meiryo UI" panose="020B0604030504040204" pitchFamily="50" charset="-128"/>
                        <a:ea typeface="Meiryo UI" panose="020B0604030504040204" pitchFamily="50" charset="-128"/>
                      </a:endParaRPr>
                    </a:p>
                    <a:p>
                      <a:pPr algn="ctr"/>
                      <a:r>
                        <a:rPr kumimoji="1" lang="en-US" altLang="ja-JP" sz="500" b="0" dirty="0">
                          <a:latin typeface="Meiryo UI" panose="020B0604030504040204" pitchFamily="50" charset="-128"/>
                          <a:ea typeface="Meiryo UI" panose="020B0604030504040204" pitchFamily="50" charset="-128"/>
                        </a:rPr>
                        <a:t>m/min</a:t>
                      </a:r>
                      <a:endParaRPr kumimoji="1" lang="ja-JP" altLang="en-US" sz="500" b="0" dirty="0">
                        <a:latin typeface="Meiryo UI" panose="020B0604030504040204" pitchFamily="50" charset="-128"/>
                        <a:ea typeface="Meiryo UI" panose="020B0604030504040204" pitchFamily="50" charset="-128"/>
                      </a:endParaRPr>
                    </a:p>
                  </a:txBody>
                  <a:tcPr marL="68580" marR="68580" marT="34290" marB="34290"/>
                </a:tc>
                <a:tc>
                  <a:txBody>
                    <a:bodyPr/>
                    <a:lstStyle/>
                    <a:p>
                      <a:pPr algn="ctr"/>
                      <a:r>
                        <a:rPr kumimoji="1" lang="ja-JP" altLang="en-US" sz="500" b="0" dirty="0">
                          <a:latin typeface="Meiryo UI" panose="020B0604030504040204" pitchFamily="50" charset="-128"/>
                          <a:ea typeface="Meiryo UI" panose="020B0604030504040204" pitchFamily="50" charset="-128"/>
                        </a:rPr>
                        <a:t>finishing touches</a:t>
                      </a:r>
                      <a:endParaRPr kumimoji="1" lang="en-US" altLang="ja-JP" sz="500" b="0" dirty="0">
                        <a:latin typeface="Meiryo UI" panose="020B0604030504040204" pitchFamily="50" charset="-128"/>
                        <a:ea typeface="Meiryo UI" panose="020B0604030504040204" pitchFamily="50" charset="-128"/>
                      </a:endParaRPr>
                    </a:p>
                    <a:p>
                      <a:pPr algn="ctr"/>
                      <a:r>
                        <a:rPr kumimoji="1" lang="en-US" altLang="ja-JP" sz="500" b="0" dirty="0">
                          <a:latin typeface="Meiryo UI" panose="020B0604030504040204" pitchFamily="50" charset="-128"/>
                          <a:ea typeface="Meiryo UI" panose="020B0604030504040204" pitchFamily="50" charset="-128"/>
                        </a:rPr>
                        <a:t>m/min</a:t>
                      </a:r>
                      <a:endParaRPr kumimoji="1" lang="ja-JP" altLang="en-US" sz="500" b="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4194214007"/>
                  </a:ext>
                </a:extLst>
              </a:tr>
              <a:tr h="182880">
                <a:tc>
                  <a:txBody>
                    <a:bodyPr/>
                    <a:lstStyle/>
                    <a:p>
                      <a:r>
                        <a:rPr kumimoji="1" lang="ja-JP" altLang="en-US" sz="500" dirty="0">
                          <a:latin typeface="Meiryo UI" panose="020B0604030504040204" pitchFamily="50" charset="-128"/>
                          <a:ea typeface="Meiryo UI" panose="020B0604030504040204" pitchFamily="50" charset="-128"/>
                        </a:rPr>
                        <a:t>carburized steel</a:t>
                      </a: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SCr420H</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150-200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36-46</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54-69</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1775758967"/>
                  </a:ext>
                </a:extLst>
              </a:tr>
              <a:tr h="182880">
                <a:tc>
                  <a:txBody>
                    <a:bodyPr/>
                    <a:lstStyle/>
                    <a:p>
                      <a:r>
                        <a:rPr kumimoji="1" lang="ja-JP" altLang="en-US" sz="500" dirty="0">
                          <a:latin typeface="Meiryo UI" panose="020B0604030504040204" pitchFamily="50" charset="-128"/>
                          <a:ea typeface="Meiryo UI" panose="020B0604030504040204" pitchFamily="50" charset="-128"/>
                        </a:rPr>
                        <a:t>carbon steel</a:t>
                      </a: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S45C</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210-280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28-35</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42-53</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2286351454"/>
                  </a:ext>
                </a:extLst>
              </a:tr>
              <a:tr h="182880">
                <a:tc>
                  <a:txBody>
                    <a:bodyPr/>
                    <a:lstStyle/>
                    <a:p>
                      <a:r>
                        <a:rPr kumimoji="1" lang="ja-JP" altLang="en-US" sz="500" dirty="0">
                          <a:latin typeface="Meiryo UI" panose="020B0604030504040204" pitchFamily="50" charset="-128"/>
                          <a:ea typeface="Meiryo UI" panose="020B0604030504040204" pitchFamily="50" charset="-128"/>
                        </a:rPr>
                        <a:t>carbon steel</a:t>
                      </a: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SCM435</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270-320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22-30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33-45</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1790729871"/>
                  </a:ext>
                </a:extLst>
              </a:tr>
              <a:tr h="182880">
                <a:tc>
                  <a:txBody>
                    <a:bodyPr/>
                    <a:lstStyle/>
                    <a:p>
                      <a:r>
                        <a:rPr kumimoji="1" lang="ja-JP" altLang="en-US" sz="500" dirty="0">
                          <a:latin typeface="Meiryo UI" panose="020B0604030504040204" pitchFamily="50" charset="-128"/>
                          <a:ea typeface="Meiryo UI" panose="020B0604030504040204" pitchFamily="50" charset="-128"/>
                        </a:rPr>
                        <a:t>cast iron</a:t>
                      </a: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FC250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-220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32-40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500" dirty="0">
                          <a:latin typeface="Meiryo UI" panose="020B0604030504040204" pitchFamily="50" charset="-128"/>
                          <a:ea typeface="Meiryo UI" panose="020B0604030504040204" pitchFamily="50" charset="-128"/>
                        </a:rPr>
                        <a:t>48-60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1266557965"/>
                  </a:ext>
                </a:extLst>
              </a:tr>
            </a:tbl>
          </a:graphicData>
        </a:graphic>
      </p:graphicFrame>
      <p:graphicFrame>
        <p:nvGraphicFramePr>
          <p:cNvPr id="11" name="グラフ 10">
            <a:extLst>
              <a:ext uri="{FF2B5EF4-FFF2-40B4-BE49-F238E27FC236}">
                <a16:creationId xmlns:a16="http://schemas.microsoft.com/office/drawing/2014/main" id="{8AD4CACC-9C38-4763-AD4D-71EB51968E88}"/>
              </a:ext>
            </a:extLst>
          </p:cNvPr>
          <p:cNvGraphicFramePr/>
          <p:nvPr>
            <p:extLst>
              <p:ext uri="{D42A27DB-BD31-4B8C-83A1-F6EECF244321}">
                <p14:modId xmlns:p14="http://schemas.microsoft.com/office/powerpoint/2010/main" val="759152753"/>
              </p:ext>
            </p:extLst>
          </p:nvPr>
        </p:nvGraphicFramePr>
        <p:xfrm>
          <a:off x="108122" y="1686157"/>
          <a:ext cx="3011801" cy="991142"/>
        </p:xfrm>
        <a:graphic>
          <a:graphicData uri="http://schemas.openxmlformats.org/drawingml/2006/chart">
            <c:chart xmlns:c="http://schemas.openxmlformats.org/drawingml/2006/chart" xmlns:r="http://schemas.openxmlformats.org/officeDocument/2006/relationships" r:id="rId2"/>
          </a:graphicData>
        </a:graphic>
      </p:graphicFrame>
      <p:sp>
        <p:nvSpPr>
          <p:cNvPr id="12" name="正方形/長方形 11">
            <a:extLst>
              <a:ext uri="{FF2B5EF4-FFF2-40B4-BE49-F238E27FC236}">
                <a16:creationId xmlns:a16="http://schemas.microsoft.com/office/drawing/2014/main" id="{33260B40-EF11-4014-A422-420A78FD28B1}"/>
              </a:ext>
            </a:extLst>
          </p:cNvPr>
          <p:cNvSpPr/>
          <p:nvPr/>
        </p:nvSpPr>
        <p:spPr>
          <a:xfrm>
            <a:off x="2474543" y="1815521"/>
            <a:ext cx="879098" cy="60372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750" dirty="0">
                <a:solidFill>
                  <a:schemeClr val="tx2">
                    <a:lumMod val="60000"/>
                    <a:lumOff val="40000"/>
                  </a:schemeClr>
                </a:solidFill>
                <a:latin typeface="Meiryo UI" panose="020B0604030504040204" pitchFamily="50" charset="-128"/>
                <a:ea typeface="Meiryo UI" panose="020B0604030504040204" pitchFamily="50" charset="-128"/>
              </a:rPr>
              <a:t>Cutting speed</a:t>
            </a:r>
            <a:endParaRPr lang="en-US" altLang="ja-JP" sz="750" dirty="0">
              <a:solidFill>
                <a:schemeClr val="tx2">
                  <a:lumMod val="60000"/>
                  <a:lumOff val="40000"/>
                </a:schemeClr>
              </a:solidFill>
              <a:latin typeface="Meiryo UI" panose="020B0604030504040204" pitchFamily="50" charset="-128"/>
              <a:ea typeface="Meiryo UI" panose="020B0604030504040204" pitchFamily="50" charset="-128"/>
            </a:endParaRPr>
          </a:p>
          <a:p>
            <a:pPr algn="ctr"/>
            <a:r>
              <a:rPr lang="en-US" altLang="ja-JP" sz="750" dirty="0">
                <a:solidFill>
                  <a:schemeClr val="tx2">
                    <a:lumMod val="60000"/>
                    <a:lumOff val="40000"/>
                  </a:schemeClr>
                </a:solidFill>
                <a:latin typeface="Meiryo UI" panose="020B0604030504040204" pitchFamily="50" charset="-128"/>
                <a:ea typeface="Meiryo UI" panose="020B0604030504040204" pitchFamily="50" charset="-128"/>
              </a:rPr>
              <a:t>Vm・min-1</a:t>
            </a:r>
          </a:p>
          <a:p>
            <a:pPr algn="ctr"/>
            <a:r>
              <a:rPr lang="ja-JP" altLang="en-US" sz="750" dirty="0">
                <a:solidFill>
                  <a:schemeClr val="tx2">
                    <a:lumMod val="60000"/>
                    <a:lumOff val="40000"/>
                  </a:schemeClr>
                </a:solidFill>
                <a:latin typeface="Meiryo UI" panose="020B0604030504040204" pitchFamily="50" charset="-128"/>
                <a:ea typeface="Meiryo UI" panose="020B0604030504040204" pitchFamily="50" charset="-128"/>
              </a:rPr>
              <a:t>(</a:t>
            </a:r>
            <a:r>
              <a:rPr lang="en-US" altLang="ja-JP" sz="750" dirty="0" err="1">
                <a:solidFill>
                  <a:schemeClr val="tx2">
                    <a:lumMod val="60000"/>
                    <a:lumOff val="40000"/>
                  </a:schemeClr>
                </a:solidFill>
                <a:latin typeface="Meiryo UI" panose="020B0604030504040204" pitchFamily="50" charset="-128"/>
                <a:ea typeface="Meiryo UI" panose="020B0604030504040204" pitchFamily="50" charset="-128"/>
              </a:rPr>
              <a:t>TiN </a:t>
            </a:r>
            <a:r>
              <a:rPr lang="en-US" altLang="ja-JP" sz="750" dirty="0">
                <a:solidFill>
                  <a:schemeClr val="tx2">
                    <a:lumMod val="60000"/>
                    <a:lumOff val="40000"/>
                  </a:schemeClr>
                </a:solidFill>
                <a:latin typeface="Meiryo UI" panose="020B0604030504040204" pitchFamily="50" charset="-128"/>
                <a:ea typeface="Meiryo UI" panose="020B0604030504040204" pitchFamily="50" charset="-128"/>
              </a:rPr>
              <a:t>coating)</a:t>
            </a:r>
            <a:endParaRPr lang="ja-JP" altLang="en-US" sz="750" dirty="0">
              <a:solidFill>
                <a:schemeClr val="tx2">
                  <a:lumMod val="60000"/>
                  <a:lumOff val="40000"/>
                </a:schemeClr>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6543B572-70BA-4716-BC69-6FEEAEAEF03B}"/>
              </a:ext>
            </a:extLst>
          </p:cNvPr>
          <p:cNvSpPr/>
          <p:nvPr/>
        </p:nvSpPr>
        <p:spPr>
          <a:xfrm>
            <a:off x="55170" y="532870"/>
            <a:ext cx="3373828" cy="12097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600" b="1" dirty="0">
                <a:solidFill>
                  <a:schemeClr val="tx2">
                    <a:lumMod val="60000"/>
                    <a:lumOff val="40000"/>
                  </a:schemeClr>
                </a:solidFill>
                <a:latin typeface="Meiryo UI" panose="020B0604030504040204" pitchFamily="50" charset="-128"/>
                <a:ea typeface="Meiryo UI" panose="020B0604030504040204" pitchFamily="50" charset="-128"/>
              </a:rPr>
              <a:t>To be determined by workpiece material, hardness and cutter coating</a:t>
            </a:r>
          </a:p>
        </p:txBody>
      </p:sp>
      <p:graphicFrame>
        <p:nvGraphicFramePr>
          <p:cNvPr id="14" name="表 13">
            <a:extLst>
              <a:ext uri="{FF2B5EF4-FFF2-40B4-BE49-F238E27FC236}">
                <a16:creationId xmlns:a16="http://schemas.microsoft.com/office/drawing/2014/main" id="{40F8181D-8545-4E1E-8F10-6D4BDE44403C}"/>
              </a:ext>
            </a:extLst>
          </p:cNvPr>
          <p:cNvGraphicFramePr>
            <a:graphicFrameLocks noGrp="1"/>
          </p:cNvGraphicFramePr>
          <p:nvPr>
            <p:extLst>
              <p:ext uri="{D42A27DB-BD31-4B8C-83A1-F6EECF244321}">
                <p14:modId xmlns:p14="http://schemas.microsoft.com/office/powerpoint/2010/main" val="1417010382"/>
              </p:ext>
            </p:extLst>
          </p:nvPr>
        </p:nvGraphicFramePr>
        <p:xfrm>
          <a:off x="3600799" y="1077263"/>
          <a:ext cx="2930402" cy="1646460"/>
        </p:xfrm>
        <a:graphic>
          <a:graphicData uri="http://schemas.openxmlformats.org/drawingml/2006/table">
            <a:tbl>
              <a:tblPr firstRow="1" bandRow="1">
                <a:tableStyleId>{5C22544A-7EE6-4342-B048-85BDC9FD1C3A}</a:tableStyleId>
              </a:tblPr>
              <a:tblGrid>
                <a:gridCol w="770402">
                  <a:extLst>
                    <a:ext uri="{9D8B030D-6E8A-4147-A177-3AD203B41FA5}">
                      <a16:colId xmlns:a16="http://schemas.microsoft.com/office/drawing/2014/main" val="836408974"/>
                    </a:ext>
                  </a:extLst>
                </a:gridCol>
                <a:gridCol w="216000">
                  <a:extLst>
                    <a:ext uri="{9D8B030D-6E8A-4147-A177-3AD203B41FA5}">
                      <a16:colId xmlns:a16="http://schemas.microsoft.com/office/drawing/2014/main" val="3443026815"/>
                    </a:ext>
                  </a:extLst>
                </a:gridCol>
                <a:gridCol w="216000">
                  <a:extLst>
                    <a:ext uri="{9D8B030D-6E8A-4147-A177-3AD203B41FA5}">
                      <a16:colId xmlns:a16="http://schemas.microsoft.com/office/drawing/2014/main" val="1520337116"/>
                    </a:ext>
                  </a:extLst>
                </a:gridCol>
                <a:gridCol w="216000">
                  <a:extLst>
                    <a:ext uri="{9D8B030D-6E8A-4147-A177-3AD203B41FA5}">
                      <a16:colId xmlns:a16="http://schemas.microsoft.com/office/drawing/2014/main" val="605322638"/>
                    </a:ext>
                  </a:extLst>
                </a:gridCol>
                <a:gridCol w="216000">
                  <a:extLst>
                    <a:ext uri="{9D8B030D-6E8A-4147-A177-3AD203B41FA5}">
                      <a16:colId xmlns:a16="http://schemas.microsoft.com/office/drawing/2014/main" val="2674268632"/>
                    </a:ext>
                  </a:extLst>
                </a:gridCol>
                <a:gridCol w="216000">
                  <a:extLst>
                    <a:ext uri="{9D8B030D-6E8A-4147-A177-3AD203B41FA5}">
                      <a16:colId xmlns:a16="http://schemas.microsoft.com/office/drawing/2014/main" val="2424452510"/>
                    </a:ext>
                  </a:extLst>
                </a:gridCol>
                <a:gridCol w="216000">
                  <a:extLst>
                    <a:ext uri="{9D8B030D-6E8A-4147-A177-3AD203B41FA5}">
                      <a16:colId xmlns:a16="http://schemas.microsoft.com/office/drawing/2014/main" val="259143903"/>
                    </a:ext>
                  </a:extLst>
                </a:gridCol>
                <a:gridCol w="216000">
                  <a:extLst>
                    <a:ext uri="{9D8B030D-6E8A-4147-A177-3AD203B41FA5}">
                      <a16:colId xmlns:a16="http://schemas.microsoft.com/office/drawing/2014/main" val="1592568102"/>
                    </a:ext>
                  </a:extLst>
                </a:gridCol>
                <a:gridCol w="216000">
                  <a:extLst>
                    <a:ext uri="{9D8B030D-6E8A-4147-A177-3AD203B41FA5}">
                      <a16:colId xmlns:a16="http://schemas.microsoft.com/office/drawing/2014/main" val="225915128"/>
                    </a:ext>
                  </a:extLst>
                </a:gridCol>
                <a:gridCol w="216000">
                  <a:extLst>
                    <a:ext uri="{9D8B030D-6E8A-4147-A177-3AD203B41FA5}">
                      <a16:colId xmlns:a16="http://schemas.microsoft.com/office/drawing/2014/main" val="3776313700"/>
                    </a:ext>
                  </a:extLst>
                </a:gridCol>
                <a:gridCol w="216000">
                  <a:extLst>
                    <a:ext uri="{9D8B030D-6E8A-4147-A177-3AD203B41FA5}">
                      <a16:colId xmlns:a16="http://schemas.microsoft.com/office/drawing/2014/main" val="221486044"/>
                    </a:ext>
                  </a:extLst>
                </a:gridCol>
              </a:tblGrid>
              <a:tr h="252000">
                <a:tc>
                  <a:txBody>
                    <a:bodyPr/>
                    <a:lstStyle/>
                    <a:p>
                      <a:pPr algn="ctr"/>
                      <a:r>
                        <a:rPr kumimoji="1" lang="ja-JP" altLang="en-US" sz="600" b="0" dirty="0">
                          <a:solidFill>
                            <a:schemeClr val="bg1"/>
                          </a:solidFill>
                          <a:latin typeface="Meiryo UI" panose="020B0604030504040204" pitchFamily="50" charset="-128"/>
                          <a:ea typeface="Meiryo UI" panose="020B0604030504040204" pitchFamily="50" charset="-128"/>
                        </a:rPr>
                        <a:t>Module/Precision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gridSpan="4">
                  <a:txBody>
                    <a:bodyPr/>
                    <a:lstStyle/>
                    <a:p>
                      <a:pPr algn="ctr"/>
                      <a:r>
                        <a:rPr kumimoji="1" lang="en-US" altLang="ja-JP" sz="600" dirty="0">
                          <a:solidFill>
                            <a:schemeClr val="bg1"/>
                          </a:solidFill>
                          <a:latin typeface="Meiryo UI" panose="020B0604030504040204" pitchFamily="50" charset="-128"/>
                          <a:ea typeface="Meiryo UI" panose="020B0604030504040204" pitchFamily="50" charset="-128"/>
                        </a:rPr>
                        <a:t>JIS/IS06</a:t>
                      </a:r>
                      <a:endParaRPr kumimoji="1" lang="ja-JP" altLang="en-US" sz="600" dirty="0">
                        <a:solidFill>
                          <a:schemeClr val="bg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sz="600" dirty="0">
                          <a:solidFill>
                            <a:schemeClr val="bg1"/>
                          </a:solidFill>
                          <a:latin typeface="Meiryo UI" panose="020B0604030504040204" pitchFamily="50" charset="-128"/>
                          <a:ea typeface="Meiryo UI" panose="020B0604030504040204" pitchFamily="50" charset="-128"/>
                        </a:rPr>
                        <a:t>JIS 7-8</a:t>
                      </a:r>
                      <a:endParaRPr kumimoji="1" lang="ja-JP" altLang="en-US" sz="600" dirty="0">
                        <a:solidFill>
                          <a:schemeClr val="bg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sz="600" dirty="0">
                          <a:solidFill>
                            <a:schemeClr val="bg1"/>
                          </a:solidFill>
                          <a:latin typeface="Meiryo UI" panose="020B0604030504040204" pitchFamily="50" charset="-128"/>
                          <a:ea typeface="Meiryo UI" panose="020B0604030504040204" pitchFamily="50" charset="-128"/>
                        </a:rPr>
                        <a:t>JIS-9</a:t>
                      </a:r>
                      <a:endParaRPr kumimoji="1" lang="ja-JP" altLang="en-US" sz="600" dirty="0">
                        <a:solidFill>
                          <a:schemeClr val="bg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739660976"/>
                  </a:ext>
                </a:extLst>
              </a:tr>
              <a:tr h="171450">
                <a:tc>
                  <a:txBody>
                    <a:bodyPr/>
                    <a:lstStyle/>
                    <a:p>
                      <a:r>
                        <a:rPr kumimoji="1" lang="en-US" altLang="ja-JP" sz="700" dirty="0">
                          <a:latin typeface="Meiryo UI" panose="020B0604030504040204" pitchFamily="50" charset="-128"/>
                          <a:ea typeface="Meiryo UI" panose="020B0604030504040204" pitchFamily="50" charset="-128"/>
                        </a:rPr>
                        <a:t>MODULE </a:t>
                      </a:r>
                      <a:r>
                        <a:rPr kumimoji="1" lang="ja-JP" altLang="en-US" sz="700" dirty="0">
                          <a:latin typeface="Meiryo UI" panose="020B0604030504040204" pitchFamily="50" charset="-128"/>
                          <a:ea typeface="Meiryo UI" panose="020B0604030504040204" pitchFamily="50" charset="-128"/>
                        </a:rPr>
                        <a:t>1</a:t>
                      </a: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785205718"/>
                  </a:ext>
                </a:extLst>
              </a:tr>
              <a:tr h="171450">
                <a:tc>
                  <a:txBody>
                    <a:bodyPr/>
                    <a:lstStyle/>
                    <a:p>
                      <a:r>
                        <a:rPr kumimoji="1" lang="en-US" altLang="ja-JP" sz="700" dirty="0">
                          <a:latin typeface="Meiryo UI" panose="020B0604030504040204" pitchFamily="50" charset="-128"/>
                          <a:ea typeface="Meiryo UI" panose="020B0604030504040204" pitchFamily="50" charset="-128"/>
                        </a:rPr>
                        <a:t>1-2</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312640976"/>
                  </a:ext>
                </a:extLst>
              </a:tr>
              <a:tr h="171450">
                <a:tc>
                  <a:txBody>
                    <a:bodyPr/>
                    <a:lstStyle/>
                    <a:p>
                      <a:r>
                        <a:rPr kumimoji="1" lang="en-US" altLang="ja-JP" sz="700" dirty="0">
                          <a:latin typeface="Meiryo UI" panose="020B0604030504040204" pitchFamily="50" charset="-128"/>
                          <a:ea typeface="Meiryo UI" panose="020B0604030504040204" pitchFamily="50" charset="-128"/>
                        </a:rPr>
                        <a:t>2-3</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4117300199"/>
                  </a:ext>
                </a:extLst>
              </a:tr>
              <a:tr h="171450">
                <a:tc>
                  <a:txBody>
                    <a:bodyPr/>
                    <a:lstStyle/>
                    <a:p>
                      <a:r>
                        <a:rPr kumimoji="1" lang="en-US" altLang="ja-JP" sz="700" dirty="0">
                          <a:latin typeface="Meiryo UI" panose="020B0604030504040204" pitchFamily="50" charset="-128"/>
                          <a:ea typeface="Meiryo UI" panose="020B0604030504040204" pitchFamily="50" charset="-128"/>
                        </a:rPr>
                        <a:t>3-4</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705441582"/>
                  </a:ext>
                </a:extLst>
              </a:tr>
              <a:tr h="171450">
                <a:tc>
                  <a:txBody>
                    <a:bodyPr/>
                    <a:lstStyle/>
                    <a:p>
                      <a:r>
                        <a:rPr kumimoji="1" lang="en-US" altLang="ja-JP" sz="700" dirty="0">
                          <a:latin typeface="Meiryo UI" panose="020B0604030504040204" pitchFamily="50" charset="-128"/>
                          <a:ea typeface="Meiryo UI" panose="020B0604030504040204" pitchFamily="50" charset="-128"/>
                        </a:rPr>
                        <a:t>4-5</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540892126"/>
                  </a:ext>
                </a:extLst>
              </a:tr>
              <a:tr h="171450">
                <a:tc>
                  <a:txBody>
                    <a:bodyPr/>
                    <a:lstStyle/>
                    <a:p>
                      <a:r>
                        <a:rPr kumimoji="1" lang="en-US" altLang="ja-JP" sz="700" dirty="0">
                          <a:latin typeface="Meiryo UI" panose="020B0604030504040204" pitchFamily="50" charset="-128"/>
                          <a:ea typeface="Meiryo UI" panose="020B0604030504040204" pitchFamily="50" charset="-128"/>
                        </a:rPr>
                        <a:t>5-6</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112855495"/>
                  </a:ext>
                </a:extLst>
              </a:tr>
              <a:tr h="160020">
                <a:tc>
                  <a:txBody>
                    <a:bodyPr/>
                    <a:lstStyle/>
                    <a:p>
                      <a:r>
                        <a:rPr kumimoji="1" lang="ja-JP" altLang="en-US" sz="600" dirty="0">
                          <a:latin typeface="Meiryo UI" panose="020B0604030504040204" pitchFamily="50" charset="-128"/>
                          <a:ea typeface="Meiryo UI" panose="020B0604030504040204" pitchFamily="50" charset="-128"/>
                        </a:rPr>
                        <a:t>Number of cuts</a:t>
                      </a: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one</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two</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three</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four</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one</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two</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three</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one</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two</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three</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4547726"/>
                  </a:ext>
                </a:extLst>
              </a:tr>
            </a:tbl>
          </a:graphicData>
        </a:graphic>
      </p:graphicFrame>
      <p:sp>
        <p:nvSpPr>
          <p:cNvPr id="15" name="四角形: 角を丸くする 14">
            <a:extLst>
              <a:ext uri="{FF2B5EF4-FFF2-40B4-BE49-F238E27FC236}">
                <a16:creationId xmlns:a16="http://schemas.microsoft.com/office/drawing/2014/main" id="{BD18696C-F3BC-4501-B3B0-D7443E4EC012}"/>
              </a:ext>
            </a:extLst>
          </p:cNvPr>
          <p:cNvSpPr/>
          <p:nvPr/>
        </p:nvSpPr>
        <p:spPr>
          <a:xfrm>
            <a:off x="3547572" y="697242"/>
            <a:ext cx="1463267" cy="347349"/>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altLang="ja-JP" sz="700" dirty="0">
              <a:solidFill>
                <a:schemeClr val="tx2"/>
              </a:solidFill>
              <a:latin typeface="Meiryo UI" panose="020B0604030504040204" pitchFamily="50" charset="-128"/>
              <a:ea typeface="Meiryo UI" panose="020B0604030504040204" pitchFamily="50" charset="-128"/>
            </a:endParaRPr>
          </a:p>
          <a:p>
            <a:r>
              <a:rPr lang="ja-JP" altLang="en-US" sz="700" dirty="0">
                <a:solidFill>
                  <a:schemeClr val="tx2"/>
                </a:solidFill>
                <a:latin typeface="Meiryo UI" panose="020B0604030504040204" pitchFamily="50" charset="-128"/>
                <a:ea typeface="Meiryo UI" panose="020B0604030504040204" pitchFamily="50" charset="-128"/>
              </a:rPr>
              <a:t>Clearance Finish </a:t>
            </a:r>
            <a:r>
              <a:rPr lang="en-US" altLang="ja-JP" sz="700" dirty="0">
                <a:solidFill>
                  <a:schemeClr val="tx2"/>
                </a:solidFill>
                <a:latin typeface="Meiryo UI" panose="020B0604030504040204" pitchFamily="50" charset="-128"/>
                <a:ea typeface="Meiryo UI" panose="020B0604030504040204" pitchFamily="50" charset="-128"/>
              </a:rPr>
              <a:t>0.2 </a:t>
            </a:r>
            <a:r>
              <a:rPr lang="ja-JP" altLang="en-US" sz="700" dirty="0">
                <a:solidFill>
                  <a:schemeClr val="tx2"/>
                </a:solidFill>
                <a:latin typeface="Meiryo UI" panose="020B0604030504040204" pitchFamily="50" charset="-128"/>
                <a:ea typeface="Meiryo UI" panose="020B0604030504040204" pitchFamily="50" charset="-128"/>
              </a:rPr>
              <a:t>to </a:t>
            </a:r>
            <a:r>
              <a:rPr lang="en-US" altLang="ja-JP" sz="700" dirty="0">
                <a:solidFill>
                  <a:schemeClr val="tx2"/>
                </a:solidFill>
                <a:latin typeface="Meiryo UI" panose="020B0604030504040204" pitchFamily="50" charset="-128"/>
                <a:ea typeface="Meiryo UI" panose="020B0604030504040204" pitchFamily="50" charset="-128"/>
              </a:rPr>
              <a:t>0.4 mm</a:t>
            </a:r>
          </a:p>
          <a:p>
            <a:r>
              <a:rPr lang="ja-JP" altLang="en-US" sz="700" dirty="0">
                <a:solidFill>
                  <a:schemeClr val="tx2"/>
                </a:solidFill>
                <a:latin typeface="Meiryo UI" panose="020B0604030504040204" pitchFamily="50" charset="-128"/>
                <a:ea typeface="Meiryo UI" panose="020B0604030504040204" pitchFamily="50" charset="-128"/>
              </a:rPr>
              <a:t>　　　　　Middle </a:t>
            </a:r>
            <a:r>
              <a:rPr lang="en-US" altLang="ja-JP" sz="700" dirty="0">
                <a:solidFill>
                  <a:schemeClr val="tx2"/>
                </a:solidFill>
                <a:latin typeface="Meiryo UI" panose="020B0604030504040204" pitchFamily="50" charset="-128"/>
                <a:ea typeface="Meiryo UI" panose="020B0604030504040204" pitchFamily="50" charset="-128"/>
              </a:rPr>
              <a:t>0.3～1.0mm</a:t>
            </a:r>
          </a:p>
          <a:p>
            <a:r>
              <a:rPr lang="ja-JP" altLang="en-US" sz="700" dirty="0">
                <a:solidFill>
                  <a:schemeClr val="tx2"/>
                </a:solidFill>
                <a:latin typeface="Meiryo UI" panose="020B0604030504040204" pitchFamily="50" charset="-128"/>
                <a:ea typeface="Meiryo UI" panose="020B0604030504040204" pitchFamily="50" charset="-128"/>
              </a:rPr>
              <a:t>          Ara The rest of the above</a:t>
            </a:r>
            <a:endParaRPr lang="en-US" altLang="ja-JP" sz="700" dirty="0">
              <a:solidFill>
                <a:schemeClr val="tx2"/>
              </a:solidFill>
              <a:latin typeface="Meiryo UI" panose="020B0604030504040204" pitchFamily="50" charset="-128"/>
              <a:ea typeface="Meiryo UI" panose="020B0604030504040204" pitchFamily="50" charset="-128"/>
            </a:endParaRPr>
          </a:p>
          <a:p>
            <a:endParaRPr lang="ja-JP" altLang="en-US" sz="700" dirty="0">
              <a:solidFill>
                <a:schemeClr val="tx2"/>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E6784274-1A56-4C40-8972-8859815EBC8C}"/>
              </a:ext>
            </a:extLst>
          </p:cNvPr>
          <p:cNvSpPr/>
          <p:nvPr/>
        </p:nvSpPr>
        <p:spPr>
          <a:xfrm>
            <a:off x="3513613" y="501455"/>
            <a:ext cx="2994325" cy="20198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700" b="1" dirty="0">
                <a:solidFill>
                  <a:schemeClr val="tx2">
                    <a:lumMod val="60000"/>
                    <a:lumOff val="40000"/>
                  </a:schemeClr>
                </a:solidFill>
                <a:latin typeface="Meiryo UI" panose="020B0604030504040204" pitchFamily="50" charset="-128"/>
                <a:ea typeface="Meiryo UI" panose="020B0604030504040204" pitchFamily="50" charset="-128"/>
              </a:rPr>
              <a:t>The number of cuts is determined by the required accuracy and ease of </a:t>
            </a:r>
            <a:r>
              <a:rPr lang="ja-JP" altLang="en-US" sz="700" b="1" dirty="0" err="1">
                <a:solidFill>
                  <a:schemeClr val="tx2">
                    <a:lumMod val="60000"/>
                    <a:lumOff val="40000"/>
                  </a:schemeClr>
                </a:solidFill>
                <a:latin typeface="Meiryo UI" panose="020B0604030504040204" pitchFamily="50" charset="-128"/>
                <a:ea typeface="Meiryo UI" panose="020B0604030504040204" pitchFamily="50" charset="-128"/>
              </a:rPr>
              <a:t>use.</a:t>
            </a:r>
          </a:p>
        </p:txBody>
      </p:sp>
      <p:grpSp>
        <p:nvGrpSpPr>
          <p:cNvPr id="17" name="グループ化 16">
            <a:extLst>
              <a:ext uri="{FF2B5EF4-FFF2-40B4-BE49-F238E27FC236}">
                <a16:creationId xmlns:a16="http://schemas.microsoft.com/office/drawing/2014/main" id="{9FD9FB0A-C0A8-42D5-88C0-4B12020284B3}"/>
              </a:ext>
            </a:extLst>
          </p:cNvPr>
          <p:cNvGrpSpPr/>
          <p:nvPr/>
        </p:nvGrpSpPr>
        <p:grpSpPr>
          <a:xfrm>
            <a:off x="3383869" y="2983177"/>
            <a:ext cx="3364262" cy="2085326"/>
            <a:chOff x="8557224" y="1275536"/>
            <a:chExt cx="4485683" cy="2780434"/>
          </a:xfrm>
        </p:grpSpPr>
        <p:grpSp>
          <p:nvGrpSpPr>
            <p:cNvPr id="18" name="グループ化 17">
              <a:extLst>
                <a:ext uri="{FF2B5EF4-FFF2-40B4-BE49-F238E27FC236}">
                  <a16:creationId xmlns:a16="http://schemas.microsoft.com/office/drawing/2014/main" id="{607F9DA8-91D7-4D75-8CFE-76B20687E048}"/>
                </a:ext>
              </a:extLst>
            </p:cNvPr>
            <p:cNvGrpSpPr/>
            <p:nvPr/>
          </p:nvGrpSpPr>
          <p:grpSpPr>
            <a:xfrm>
              <a:off x="8557224" y="1275536"/>
              <a:ext cx="4485683" cy="2780434"/>
              <a:chOff x="5616393" y="1907834"/>
              <a:chExt cx="4485683" cy="2780434"/>
            </a:xfrm>
          </p:grpSpPr>
          <p:graphicFrame>
            <p:nvGraphicFramePr>
              <p:cNvPr id="24" name="グラフ 23">
                <a:extLst>
                  <a:ext uri="{FF2B5EF4-FFF2-40B4-BE49-F238E27FC236}">
                    <a16:creationId xmlns:a16="http://schemas.microsoft.com/office/drawing/2014/main" id="{22531F6E-38A2-4973-A273-B2CF26DDB52B}"/>
                  </a:ext>
                </a:extLst>
              </p:cNvPr>
              <p:cNvGraphicFramePr/>
              <p:nvPr>
                <p:extLst>
                  <p:ext uri="{D42A27DB-BD31-4B8C-83A1-F6EECF244321}">
                    <p14:modId xmlns:p14="http://schemas.microsoft.com/office/powerpoint/2010/main" val="1779298988"/>
                  </p:ext>
                </p:extLst>
              </p:nvPr>
            </p:nvGraphicFramePr>
            <p:xfrm>
              <a:off x="5616393" y="1907834"/>
              <a:ext cx="4485683" cy="2780434"/>
            </p:xfrm>
            <a:graphic>
              <a:graphicData uri="http://schemas.openxmlformats.org/drawingml/2006/chart">
                <c:chart xmlns:c="http://schemas.openxmlformats.org/drawingml/2006/chart" xmlns:r="http://schemas.openxmlformats.org/officeDocument/2006/relationships" r:id="rId3"/>
              </a:graphicData>
            </a:graphic>
          </p:graphicFrame>
          <p:sp>
            <p:nvSpPr>
              <p:cNvPr id="25" name="正方形/長方形 24">
                <a:extLst>
                  <a:ext uri="{FF2B5EF4-FFF2-40B4-BE49-F238E27FC236}">
                    <a16:creationId xmlns:a16="http://schemas.microsoft.com/office/drawing/2014/main" id="{8C2A0E51-A8C7-4FBE-9A67-781FA287FA5B}"/>
                  </a:ext>
                </a:extLst>
              </p:cNvPr>
              <p:cNvSpPr/>
              <p:nvPr/>
            </p:nvSpPr>
            <p:spPr>
              <a:xfrm rot="16200000">
                <a:off x="5045073" y="3031091"/>
                <a:ext cx="1872208" cy="1791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600" dirty="0">
                    <a:solidFill>
                      <a:schemeClr val="tx2"/>
                    </a:solidFill>
                    <a:latin typeface="Meiryo UI" panose="020B0604030504040204" pitchFamily="50" charset="-128"/>
                    <a:ea typeface="Meiryo UI" panose="020B0604030504040204" pitchFamily="50" charset="-128"/>
                  </a:rPr>
                  <a:t>Max. chip cross-sectional area</a:t>
                </a:r>
              </a:p>
            </p:txBody>
          </p:sp>
          <p:sp>
            <p:nvSpPr>
              <p:cNvPr id="26" name="正方形/長方形 25">
                <a:extLst>
                  <a:ext uri="{FF2B5EF4-FFF2-40B4-BE49-F238E27FC236}">
                    <a16:creationId xmlns:a16="http://schemas.microsoft.com/office/drawing/2014/main" id="{E38AE7BB-921F-448B-AC38-819770D287A5}"/>
                  </a:ext>
                </a:extLst>
              </p:cNvPr>
              <p:cNvSpPr/>
              <p:nvPr/>
            </p:nvSpPr>
            <p:spPr>
              <a:xfrm rot="16200000">
                <a:off x="8982054" y="2942158"/>
                <a:ext cx="1872208" cy="1791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600" dirty="0">
                    <a:solidFill>
                      <a:schemeClr val="tx2"/>
                    </a:solidFill>
                    <a:latin typeface="Meiryo UI" panose="020B0604030504040204" pitchFamily="50" charset="-128"/>
                    <a:ea typeface="Meiryo UI" panose="020B0604030504040204" pitchFamily="50" charset="-128"/>
                  </a:rPr>
                  <a:t>Max. chip thickness (mm)</a:t>
                </a:r>
              </a:p>
            </p:txBody>
          </p:sp>
        </p:grpSp>
        <p:sp>
          <p:nvSpPr>
            <p:cNvPr id="19" name="フリーフォーム: 図形 18">
              <a:extLst>
                <a:ext uri="{FF2B5EF4-FFF2-40B4-BE49-F238E27FC236}">
                  <a16:creationId xmlns:a16="http://schemas.microsoft.com/office/drawing/2014/main" id="{770F8B8D-03A9-40A0-BA2C-AA10825F6EC5}"/>
                </a:ext>
              </a:extLst>
            </p:cNvPr>
            <p:cNvSpPr/>
            <p:nvPr/>
          </p:nvSpPr>
          <p:spPr>
            <a:xfrm>
              <a:off x="9338872" y="2488367"/>
              <a:ext cx="3057994" cy="1124263"/>
            </a:xfrm>
            <a:custGeom>
              <a:avLst/>
              <a:gdLst>
                <a:gd name="connsiteX0" fmla="*/ 0 w 3057994"/>
                <a:gd name="connsiteY0" fmla="*/ 1124263 h 1124263"/>
                <a:gd name="connsiteX1" fmla="*/ 284813 w 3057994"/>
                <a:gd name="connsiteY1" fmla="*/ 704538 h 1124263"/>
                <a:gd name="connsiteX2" fmla="*/ 629587 w 3057994"/>
                <a:gd name="connsiteY2" fmla="*/ 269823 h 1124263"/>
                <a:gd name="connsiteX3" fmla="*/ 1004341 w 3057994"/>
                <a:gd name="connsiteY3" fmla="*/ 59961 h 1124263"/>
                <a:gd name="connsiteX4" fmla="*/ 3057994 w 3057994"/>
                <a:gd name="connsiteY4" fmla="*/ 0 h 1124263"/>
                <a:gd name="connsiteX0" fmla="*/ 0 w 3057994"/>
                <a:gd name="connsiteY0" fmla="*/ 1124263 h 1124263"/>
                <a:gd name="connsiteX1" fmla="*/ 284813 w 3057994"/>
                <a:gd name="connsiteY1" fmla="*/ 704538 h 1124263"/>
                <a:gd name="connsiteX2" fmla="*/ 629587 w 3057994"/>
                <a:gd name="connsiteY2" fmla="*/ 269823 h 1124263"/>
                <a:gd name="connsiteX3" fmla="*/ 1139253 w 3057994"/>
                <a:gd name="connsiteY3" fmla="*/ 59961 h 1124263"/>
                <a:gd name="connsiteX4" fmla="*/ 3057994 w 3057994"/>
                <a:gd name="connsiteY4" fmla="*/ 0 h 1124263"/>
                <a:gd name="connsiteX0" fmla="*/ 0 w 3057994"/>
                <a:gd name="connsiteY0" fmla="*/ 1124263 h 1124263"/>
                <a:gd name="connsiteX1" fmla="*/ 284813 w 3057994"/>
                <a:gd name="connsiteY1" fmla="*/ 704538 h 1124263"/>
                <a:gd name="connsiteX2" fmla="*/ 614597 w 3057994"/>
                <a:gd name="connsiteY2" fmla="*/ 314794 h 1124263"/>
                <a:gd name="connsiteX3" fmla="*/ 1139253 w 3057994"/>
                <a:gd name="connsiteY3" fmla="*/ 59961 h 1124263"/>
                <a:gd name="connsiteX4" fmla="*/ 3057994 w 3057994"/>
                <a:gd name="connsiteY4" fmla="*/ 0 h 11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94" h="1124263">
                  <a:moveTo>
                    <a:pt x="0" y="1124263"/>
                  </a:moveTo>
                  <a:cubicBezTo>
                    <a:pt x="89941" y="985604"/>
                    <a:pt x="182380" y="839449"/>
                    <a:pt x="284813" y="704538"/>
                  </a:cubicBezTo>
                  <a:cubicBezTo>
                    <a:pt x="387246" y="569627"/>
                    <a:pt x="472190" y="422223"/>
                    <a:pt x="614597" y="314794"/>
                  </a:cubicBezTo>
                  <a:cubicBezTo>
                    <a:pt x="757004" y="207365"/>
                    <a:pt x="732020" y="112427"/>
                    <a:pt x="1139253" y="59961"/>
                  </a:cubicBezTo>
                  <a:cubicBezTo>
                    <a:pt x="1546486" y="7495"/>
                    <a:pt x="2233535" y="7495"/>
                    <a:pt x="3057994" y="0"/>
                  </a:cubicBezTo>
                </a:path>
              </a:pathLst>
            </a:cu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20" name="フリーフォーム: 図形 19">
              <a:extLst>
                <a:ext uri="{FF2B5EF4-FFF2-40B4-BE49-F238E27FC236}">
                  <a16:creationId xmlns:a16="http://schemas.microsoft.com/office/drawing/2014/main" id="{98B1B762-A11E-4B64-8455-B5A3EDC1ACEB}"/>
                </a:ext>
              </a:extLst>
            </p:cNvPr>
            <p:cNvSpPr/>
            <p:nvPr/>
          </p:nvSpPr>
          <p:spPr>
            <a:xfrm>
              <a:off x="9338872" y="2132790"/>
              <a:ext cx="3057994" cy="1479840"/>
            </a:xfrm>
            <a:custGeom>
              <a:avLst/>
              <a:gdLst>
                <a:gd name="connsiteX0" fmla="*/ 0 w 3072984"/>
                <a:gd name="connsiteY0" fmla="*/ 1519776 h 1519776"/>
                <a:gd name="connsiteX1" fmla="*/ 764498 w 3072984"/>
                <a:gd name="connsiteY1" fmla="*/ 365533 h 1519776"/>
                <a:gd name="connsiteX2" fmla="*/ 1379095 w 3072984"/>
                <a:gd name="connsiteY2" fmla="*/ 65730 h 1519776"/>
                <a:gd name="connsiteX3" fmla="*/ 1948721 w 3072984"/>
                <a:gd name="connsiteY3" fmla="*/ 5769 h 1519776"/>
                <a:gd name="connsiteX4" fmla="*/ 3072984 w 3072984"/>
                <a:gd name="connsiteY4" fmla="*/ 5769 h 1519776"/>
                <a:gd name="connsiteX0" fmla="*/ 0 w 3102964"/>
                <a:gd name="connsiteY0" fmla="*/ 1559494 h 1559494"/>
                <a:gd name="connsiteX1" fmla="*/ 764498 w 3102964"/>
                <a:gd name="connsiteY1" fmla="*/ 405251 h 1559494"/>
                <a:gd name="connsiteX2" fmla="*/ 1379095 w 3102964"/>
                <a:gd name="connsiteY2" fmla="*/ 105448 h 1559494"/>
                <a:gd name="connsiteX3" fmla="*/ 1948721 w 3102964"/>
                <a:gd name="connsiteY3" fmla="*/ 45487 h 1559494"/>
                <a:gd name="connsiteX4" fmla="*/ 3102964 w 3102964"/>
                <a:gd name="connsiteY4" fmla="*/ 516 h 1559494"/>
                <a:gd name="connsiteX0" fmla="*/ 0 w 3102964"/>
                <a:gd name="connsiteY0" fmla="*/ 1559844 h 1559844"/>
                <a:gd name="connsiteX1" fmla="*/ 764498 w 3102964"/>
                <a:gd name="connsiteY1" fmla="*/ 405601 h 1559844"/>
                <a:gd name="connsiteX2" fmla="*/ 1379095 w 3102964"/>
                <a:gd name="connsiteY2" fmla="*/ 105798 h 1559844"/>
                <a:gd name="connsiteX3" fmla="*/ 2128603 w 3102964"/>
                <a:gd name="connsiteY3" fmla="*/ 30847 h 1559844"/>
                <a:gd name="connsiteX4" fmla="*/ 3102964 w 3102964"/>
                <a:gd name="connsiteY4" fmla="*/ 866 h 1559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2964" h="1559844">
                  <a:moveTo>
                    <a:pt x="0" y="1559844"/>
                  </a:moveTo>
                  <a:cubicBezTo>
                    <a:pt x="267324" y="1103893"/>
                    <a:pt x="534649" y="647942"/>
                    <a:pt x="764498" y="405601"/>
                  </a:cubicBezTo>
                  <a:cubicBezTo>
                    <a:pt x="994347" y="163260"/>
                    <a:pt x="1151744" y="168257"/>
                    <a:pt x="1379095" y="105798"/>
                  </a:cubicBezTo>
                  <a:cubicBezTo>
                    <a:pt x="1606446" y="43339"/>
                    <a:pt x="1841292" y="48336"/>
                    <a:pt x="2128603" y="30847"/>
                  </a:cubicBezTo>
                  <a:cubicBezTo>
                    <a:pt x="2415914" y="13358"/>
                    <a:pt x="2681990" y="-4131"/>
                    <a:pt x="3102964" y="866"/>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21" name="正方形/長方形 20">
              <a:extLst>
                <a:ext uri="{FF2B5EF4-FFF2-40B4-BE49-F238E27FC236}">
                  <a16:creationId xmlns:a16="http://schemas.microsoft.com/office/drawing/2014/main" id="{5AA6D79D-9A51-4DB0-B526-97E8029A5C52}"/>
                </a:ext>
              </a:extLst>
            </p:cNvPr>
            <p:cNvSpPr/>
            <p:nvPr/>
          </p:nvSpPr>
          <p:spPr>
            <a:xfrm>
              <a:off x="10726518" y="1900009"/>
              <a:ext cx="1076466" cy="2150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500" dirty="0">
                  <a:solidFill>
                    <a:schemeClr val="tx2"/>
                  </a:solidFill>
                  <a:latin typeface="Meiryo UI" panose="020B0604030504040204" pitchFamily="50" charset="-128"/>
                  <a:ea typeface="Meiryo UI" panose="020B0604030504040204" pitchFamily="50" charset="-128"/>
                </a:rPr>
                <a:t>Max. chip cross section</a:t>
              </a:r>
            </a:p>
          </p:txBody>
        </p:sp>
        <p:sp>
          <p:nvSpPr>
            <p:cNvPr id="22" name="正方形/長方形 21">
              <a:extLst>
                <a:ext uri="{FF2B5EF4-FFF2-40B4-BE49-F238E27FC236}">
                  <a16:creationId xmlns:a16="http://schemas.microsoft.com/office/drawing/2014/main" id="{862A92EF-3A44-4FEE-937F-A038551F2748}"/>
                </a:ext>
              </a:extLst>
            </p:cNvPr>
            <p:cNvSpPr/>
            <p:nvPr/>
          </p:nvSpPr>
          <p:spPr>
            <a:xfrm>
              <a:off x="10822415" y="2239467"/>
              <a:ext cx="861358" cy="2150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600" dirty="0">
                  <a:solidFill>
                    <a:schemeClr val="tx2"/>
                  </a:solidFill>
                  <a:latin typeface="Meiryo UI" panose="020B0604030504040204" pitchFamily="50" charset="-128"/>
                  <a:ea typeface="Meiryo UI" panose="020B0604030504040204" pitchFamily="50" charset="-128"/>
                </a:rPr>
                <a:t>Max. chip thickness</a:t>
              </a:r>
            </a:p>
          </p:txBody>
        </p:sp>
        <p:sp>
          <p:nvSpPr>
            <p:cNvPr id="23" name="正方形/長方形 22">
              <a:extLst>
                <a:ext uri="{FF2B5EF4-FFF2-40B4-BE49-F238E27FC236}">
                  <a16:creationId xmlns:a16="http://schemas.microsoft.com/office/drawing/2014/main" id="{BE0F8138-1F1B-4439-8079-628BA072DF00}"/>
                </a:ext>
              </a:extLst>
            </p:cNvPr>
            <p:cNvSpPr/>
            <p:nvPr/>
          </p:nvSpPr>
          <p:spPr>
            <a:xfrm>
              <a:off x="10405338" y="2962082"/>
              <a:ext cx="1698142" cy="19591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600" dirty="0">
                  <a:solidFill>
                    <a:schemeClr val="tx2"/>
                  </a:solidFill>
                  <a:latin typeface="Meiryo UI" panose="020B0604030504040204" pitchFamily="50" charset="-128"/>
                  <a:ea typeface="Meiryo UI" panose="020B0604030504040204" pitchFamily="50" charset="-128"/>
                </a:rPr>
                <a:t>Radial feed </a:t>
              </a:r>
              <a:r>
                <a:rPr lang="en-US" altLang="ja-JP" sz="600" dirty="0">
                  <a:solidFill>
                    <a:schemeClr val="tx2"/>
                  </a:solidFill>
                  <a:latin typeface="Meiryo UI" panose="020B0604030504040204" pitchFamily="50" charset="-128"/>
                  <a:ea typeface="Meiryo UI" panose="020B0604030504040204" pitchFamily="50" charset="-128"/>
                </a:rPr>
                <a:t>0.</a:t>
              </a:r>
              <a:r>
                <a:rPr lang="ja-JP" altLang="en-US" sz="600" dirty="0">
                  <a:solidFill>
                    <a:schemeClr val="tx2"/>
                  </a:solidFill>
                  <a:latin typeface="Meiryo UI" panose="020B0604030504040204" pitchFamily="50" charset="-128"/>
                  <a:ea typeface="Meiryo UI" panose="020B0604030504040204" pitchFamily="50" charset="-128"/>
                </a:rPr>
                <a:t>02mm/str</a:t>
              </a:r>
            </a:p>
          </p:txBody>
        </p:sp>
      </p:grpSp>
      <p:sp>
        <p:nvSpPr>
          <p:cNvPr id="27" name="正方形/長方形 26">
            <a:extLst>
              <a:ext uri="{FF2B5EF4-FFF2-40B4-BE49-F238E27FC236}">
                <a16:creationId xmlns:a16="http://schemas.microsoft.com/office/drawing/2014/main" id="{BC466094-8CDF-461A-826A-1548CFE216DB}"/>
              </a:ext>
            </a:extLst>
          </p:cNvPr>
          <p:cNvSpPr/>
          <p:nvPr/>
        </p:nvSpPr>
        <p:spPr>
          <a:xfrm>
            <a:off x="-2" y="2749812"/>
            <a:ext cx="2681420" cy="2103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b="1" dirty="0">
                <a:solidFill>
                  <a:schemeClr val="tx2">
                    <a:lumMod val="60000"/>
                    <a:lumOff val="40000"/>
                  </a:schemeClr>
                </a:solidFill>
                <a:latin typeface="Meiryo UI" panose="020B0604030504040204" pitchFamily="50" charset="-128"/>
                <a:ea typeface="Meiryo UI" panose="020B0604030504040204" pitchFamily="50" charset="-128"/>
              </a:rPr>
              <a:t>circumferential feed rate</a:t>
            </a:r>
          </a:p>
        </p:txBody>
      </p:sp>
      <p:graphicFrame>
        <p:nvGraphicFramePr>
          <p:cNvPr id="28" name="表 27">
            <a:extLst>
              <a:ext uri="{FF2B5EF4-FFF2-40B4-BE49-F238E27FC236}">
                <a16:creationId xmlns:a16="http://schemas.microsoft.com/office/drawing/2014/main" id="{7184E974-E9AA-471B-8343-D3A6717394C0}"/>
              </a:ext>
            </a:extLst>
          </p:cNvPr>
          <p:cNvGraphicFramePr>
            <a:graphicFrameLocks noGrp="1"/>
          </p:cNvGraphicFramePr>
          <p:nvPr>
            <p:extLst>
              <p:ext uri="{D42A27DB-BD31-4B8C-83A1-F6EECF244321}">
                <p14:modId xmlns:p14="http://schemas.microsoft.com/office/powerpoint/2010/main" val="3874670413"/>
              </p:ext>
            </p:extLst>
          </p:nvPr>
        </p:nvGraphicFramePr>
        <p:xfrm>
          <a:off x="10853" y="2954711"/>
          <a:ext cx="3543555" cy="1028700"/>
        </p:xfrm>
        <a:graphic>
          <a:graphicData uri="http://schemas.openxmlformats.org/drawingml/2006/table">
            <a:tbl>
              <a:tblPr firstRow="1" bandRow="1">
                <a:tableStyleId>{5C22544A-7EE6-4342-B048-85BDC9FD1C3A}</a:tableStyleId>
              </a:tblPr>
              <a:tblGrid>
                <a:gridCol w="885889">
                  <a:extLst>
                    <a:ext uri="{9D8B030D-6E8A-4147-A177-3AD203B41FA5}">
                      <a16:colId xmlns:a16="http://schemas.microsoft.com/office/drawing/2014/main" val="31470894"/>
                    </a:ext>
                  </a:extLst>
                </a:gridCol>
                <a:gridCol w="1281374">
                  <a:extLst>
                    <a:ext uri="{9D8B030D-6E8A-4147-A177-3AD203B41FA5}">
                      <a16:colId xmlns:a16="http://schemas.microsoft.com/office/drawing/2014/main" val="2301407594"/>
                    </a:ext>
                  </a:extLst>
                </a:gridCol>
                <a:gridCol w="490403">
                  <a:extLst>
                    <a:ext uri="{9D8B030D-6E8A-4147-A177-3AD203B41FA5}">
                      <a16:colId xmlns:a16="http://schemas.microsoft.com/office/drawing/2014/main" val="2493775081"/>
                    </a:ext>
                  </a:extLst>
                </a:gridCol>
                <a:gridCol w="885889">
                  <a:extLst>
                    <a:ext uri="{9D8B030D-6E8A-4147-A177-3AD203B41FA5}">
                      <a16:colId xmlns:a16="http://schemas.microsoft.com/office/drawing/2014/main" val="3643530181"/>
                    </a:ext>
                  </a:extLst>
                </a:gridCol>
              </a:tblGrid>
              <a:tr h="171450">
                <a:tc gridSpan="4">
                  <a:txBody>
                    <a:bodyPr/>
                    <a:lstStyle/>
                    <a:p>
                      <a:r>
                        <a:rPr kumimoji="1" lang="ja-JP" altLang="en-US" sz="400" dirty="0">
                          <a:latin typeface="Meiryo UI" panose="020B0604030504040204" pitchFamily="50" charset="-128"/>
                          <a:ea typeface="Meiryo UI" panose="020B0604030504040204" pitchFamily="50" charset="-128"/>
                        </a:rPr>
                        <a:t>Expressed as the feed length on the pitch circumference per stroke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30977321"/>
                  </a:ext>
                </a:extLst>
              </a:tr>
              <a:tr h="171450">
                <a:tc>
                  <a:txBody>
                    <a:bodyPr/>
                    <a:lstStyle/>
                    <a:p>
                      <a:r>
                        <a:rPr kumimoji="1" lang="ja-JP" altLang="en-US" sz="400" dirty="0">
                          <a:latin typeface="Meiryo UI" panose="020B0604030504040204" pitchFamily="50" charset="-128"/>
                          <a:ea typeface="Meiryo UI" panose="020B0604030504040204" pitchFamily="50" charset="-128"/>
                        </a:rPr>
                        <a:t>During rough machining</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r>
                        <a:rPr kumimoji="1" lang="en-US" altLang="ja-JP" sz="400" dirty="0">
                          <a:latin typeface="Meiryo UI" panose="020B0604030504040204" pitchFamily="50" charset="-128"/>
                          <a:ea typeface="Meiryo UI" panose="020B0604030504040204" pitchFamily="50" charset="-128"/>
                        </a:rPr>
                        <a:t>Frotary=π×mn/a・COSβ</a:t>
                      </a:r>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21638043"/>
                  </a:ext>
                </a:extLst>
              </a:tr>
              <a:tr h="171450">
                <a:tc>
                  <a:txBody>
                    <a:bodyPr/>
                    <a:lstStyle/>
                    <a:p>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400" dirty="0">
                          <a:latin typeface="Meiryo UI" panose="020B0604030504040204" pitchFamily="50" charset="-128"/>
                          <a:ea typeface="Meiryo UI" panose="020B0604030504040204" pitchFamily="50" charset="-128"/>
                        </a:rPr>
                        <a:t>Number of strokes per pitch </a:t>
                      </a:r>
                      <a:r>
                        <a:rPr kumimoji="1" lang="en-US" altLang="ja-JP" sz="400" dirty="0">
                          <a:latin typeface="Meiryo UI" panose="020B0604030504040204" pitchFamily="50" charset="-128"/>
                          <a:ea typeface="Meiryo UI" panose="020B0604030504040204" pitchFamily="50" charset="-128"/>
                        </a:rPr>
                        <a:t>a:</a:t>
                      </a:r>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400" dirty="0">
                          <a:latin typeface="Meiryo UI" panose="020B0604030504040204" pitchFamily="50" charset="-128"/>
                          <a:ea typeface="Meiryo UI" panose="020B0604030504040204" pitchFamily="50" charset="-128"/>
                        </a:rPr>
                        <a:t>2 </a:t>
                      </a:r>
                      <a:r>
                        <a:rPr kumimoji="1" lang="ja-JP" altLang="en-US" sz="400" dirty="0">
                          <a:latin typeface="Meiryo UI" panose="020B0604030504040204" pitchFamily="50" charset="-128"/>
                          <a:ea typeface="Meiryo UI" panose="020B0604030504040204" pitchFamily="50" charset="-128"/>
                        </a:rPr>
                        <a:t>to </a:t>
                      </a:r>
                      <a:r>
                        <a:rPr kumimoji="1" lang="en-US" altLang="ja-JP" sz="400" dirty="0">
                          <a:latin typeface="Meiryo UI" panose="020B0604030504040204" pitchFamily="50" charset="-128"/>
                          <a:ea typeface="Meiryo UI" panose="020B0604030504040204" pitchFamily="50" charset="-128"/>
                        </a:rPr>
                        <a:t>4</a:t>
                      </a:r>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400" dirty="0">
                          <a:latin typeface="Meiryo UI" panose="020B0604030504040204" pitchFamily="50" charset="-128"/>
                          <a:ea typeface="Meiryo UI" panose="020B0604030504040204" pitchFamily="50" charset="-128"/>
                        </a:rPr>
                        <a:t>Mn 2.5 </a:t>
                      </a:r>
                      <a:r>
                        <a:rPr kumimoji="1" lang="ja-JP" altLang="en-US" sz="400" dirty="0">
                          <a:latin typeface="Meiryo UI" panose="020B0604030504040204" pitchFamily="50" charset="-128"/>
                          <a:ea typeface="Meiryo UI" panose="020B0604030504040204" pitchFamily="50" charset="-128"/>
                        </a:rPr>
                        <a:t>or less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06974703"/>
                  </a:ext>
                </a:extLst>
              </a:tr>
              <a:tr h="171450">
                <a:tc>
                  <a:txBody>
                    <a:bodyPr/>
                    <a:lstStyle/>
                    <a:p>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400" dirty="0">
                          <a:latin typeface="Meiryo UI" panose="020B0604030504040204" pitchFamily="50" charset="-128"/>
                          <a:ea typeface="Meiryo UI" panose="020B0604030504040204" pitchFamily="50" charset="-128"/>
                        </a:rPr>
                        <a:t>4 to </a:t>
                      </a:r>
                      <a:r>
                        <a:rPr kumimoji="1" lang="en-US" altLang="ja-JP" sz="400" dirty="0">
                          <a:latin typeface="Meiryo UI" panose="020B0604030504040204" pitchFamily="50" charset="-128"/>
                          <a:ea typeface="Meiryo UI" panose="020B0604030504040204" pitchFamily="50" charset="-128"/>
                        </a:rPr>
                        <a:t>8</a:t>
                      </a:r>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400" dirty="0">
                          <a:latin typeface="Meiryo UI" panose="020B0604030504040204" pitchFamily="50" charset="-128"/>
                          <a:ea typeface="Meiryo UI" panose="020B0604030504040204" pitchFamily="50" charset="-128"/>
                        </a:rPr>
                        <a:t>Mn 2.5 </a:t>
                      </a:r>
                      <a:r>
                        <a:rPr kumimoji="1" lang="ja-JP" altLang="en-US" sz="400" dirty="0">
                          <a:latin typeface="Meiryo UI" panose="020B0604030504040204" pitchFamily="50" charset="-128"/>
                          <a:ea typeface="Meiryo UI" panose="020B0604030504040204" pitchFamily="50" charset="-128"/>
                        </a:rPr>
                        <a:t>or more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27411561"/>
                  </a:ext>
                </a:extLst>
              </a:tr>
              <a:tr h="171450">
                <a:tc>
                  <a:txBody>
                    <a:bodyPr/>
                    <a:lstStyle/>
                    <a:p>
                      <a:r>
                        <a:rPr kumimoji="1" lang="ja-JP" altLang="en-US" sz="400" dirty="0">
                          <a:latin typeface="Meiryo UI" panose="020B0604030504040204" pitchFamily="50" charset="-128"/>
                          <a:ea typeface="Meiryo UI" panose="020B0604030504040204" pitchFamily="50" charset="-128"/>
                        </a:rPr>
                        <a:t>During finish machining</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400" dirty="0" err="1">
                          <a:latin typeface="Meiryo UI" panose="020B0604030504040204" pitchFamily="50" charset="-128"/>
                          <a:ea typeface="Meiryo UI" panose="020B0604030504040204" pitchFamily="50" charset="-128"/>
                        </a:rPr>
                        <a:t>Frot </a:t>
                      </a:r>
                      <a:r>
                        <a:rPr kumimoji="1" lang="ja-JP" altLang="en-US" sz="400" dirty="0">
                          <a:latin typeface="Meiryo UI" panose="020B0604030504040204" pitchFamily="50" charset="-128"/>
                          <a:ea typeface="Meiryo UI" panose="020B0604030504040204" pitchFamily="50" charset="-128"/>
                        </a:rPr>
                        <a:t>= </a:t>
                      </a:r>
                      <a:r>
                        <a:rPr kumimoji="1" lang="en-US" altLang="ja-JP" sz="400" dirty="0">
                          <a:latin typeface="Meiryo UI" panose="020B0604030504040204" pitchFamily="50" charset="-128"/>
                          <a:ea typeface="Meiryo UI" panose="020B0604030504040204" pitchFamily="50" charset="-128"/>
                        </a:rPr>
                        <a:t>0.2 </a:t>
                      </a:r>
                      <a:r>
                        <a:rPr kumimoji="1" lang="ja-JP" altLang="en-US" sz="400" dirty="0">
                          <a:latin typeface="Meiryo UI" panose="020B0604030504040204" pitchFamily="50" charset="-128"/>
                          <a:ea typeface="Meiryo UI" panose="020B0604030504040204" pitchFamily="50" charset="-128"/>
                        </a:rPr>
                        <a:t>to </a:t>
                      </a:r>
                      <a:r>
                        <a:rPr kumimoji="1" lang="en-US" altLang="ja-JP" sz="400" dirty="0">
                          <a:latin typeface="Meiryo UI" panose="020B0604030504040204" pitchFamily="50" charset="-128"/>
                          <a:ea typeface="Meiryo UI" panose="020B0604030504040204" pitchFamily="50" charset="-128"/>
                        </a:rPr>
                        <a:t>0.3 mm/str</a:t>
                      </a:r>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r>
                        <a:rPr kumimoji="1" lang="ja-JP" altLang="en-US" sz="400" dirty="0">
                          <a:latin typeface="Meiryo UI" panose="020B0604030504040204" pitchFamily="50" charset="-128"/>
                          <a:ea typeface="Meiryo UI" panose="020B0604030504040204" pitchFamily="50" charset="-128"/>
                        </a:rPr>
                        <a:t>Required accuracy </a:t>
                      </a:r>
                      <a:r>
                        <a:rPr kumimoji="1" lang="en-US" altLang="ja-JP" sz="400" dirty="0" err="1">
                          <a:latin typeface="Meiryo UI" panose="020B0604030504040204" pitchFamily="50" charset="-128"/>
                          <a:ea typeface="Meiryo UI" panose="020B0604030504040204" pitchFamily="50" charset="-128"/>
                        </a:rPr>
                        <a:t>Jis </a:t>
                      </a:r>
                      <a:r>
                        <a:rPr kumimoji="1" lang="en-US" altLang="ja-JP" sz="400" dirty="0">
                          <a:latin typeface="Meiryo UI" panose="020B0604030504040204" pitchFamily="50" charset="-128"/>
                          <a:ea typeface="Meiryo UI" panose="020B0604030504040204" pitchFamily="50" charset="-128"/>
                        </a:rPr>
                        <a:t>～7 </a:t>
                      </a:r>
                      <a:r>
                        <a:rPr kumimoji="1" lang="ja-JP" altLang="en-US" sz="400" dirty="0">
                          <a:latin typeface="Meiryo UI" panose="020B0604030504040204" pitchFamily="50" charset="-128"/>
                          <a:ea typeface="Meiryo UI" panose="020B0604030504040204" pitchFamily="50" charset="-128"/>
                        </a:rPr>
                        <a:t>grade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20565546"/>
                  </a:ext>
                </a:extLst>
              </a:tr>
              <a:tr h="171450">
                <a:tc>
                  <a:txBody>
                    <a:bodyPr/>
                    <a:lstStyle/>
                    <a:p>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400" dirty="0">
                          <a:latin typeface="Meiryo UI" panose="020B0604030504040204" pitchFamily="50" charset="-128"/>
                          <a:ea typeface="Meiryo UI" panose="020B0604030504040204" pitchFamily="50" charset="-128"/>
                        </a:rPr>
                        <a:t>                  0.4 </a:t>
                      </a:r>
                      <a:r>
                        <a:rPr kumimoji="1" lang="ja-JP" altLang="en-US" sz="400" dirty="0">
                          <a:latin typeface="Meiryo UI" panose="020B0604030504040204" pitchFamily="50" charset="-128"/>
                          <a:ea typeface="Meiryo UI" panose="020B0604030504040204" pitchFamily="50" charset="-128"/>
                        </a:rPr>
                        <a:t>to </a:t>
                      </a:r>
                      <a:r>
                        <a:rPr kumimoji="1" lang="en-US" altLang="ja-JP" sz="400" dirty="0">
                          <a:latin typeface="Meiryo UI" panose="020B0604030504040204" pitchFamily="50" charset="-128"/>
                          <a:ea typeface="Meiryo UI" panose="020B0604030504040204" pitchFamily="50" charset="-128"/>
                        </a:rPr>
                        <a:t>1.0 mm/str</a:t>
                      </a:r>
                      <a:endParaRPr kumimoji="1" lang="ja-JP" altLang="en-US" sz="4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r>
                        <a:rPr kumimoji="1" lang="ja-JP" altLang="en-US" sz="400" dirty="0">
                          <a:latin typeface="Meiryo UI" panose="020B0604030504040204" pitchFamily="50" charset="-128"/>
                          <a:ea typeface="Meiryo UI" panose="020B0604030504040204" pitchFamily="50" charset="-128"/>
                        </a:rPr>
                        <a:t>Required accuracy </a:t>
                      </a:r>
                      <a:r>
                        <a:rPr kumimoji="1" lang="en-US" altLang="ja-JP" sz="400" dirty="0" err="1">
                          <a:latin typeface="Meiryo UI" panose="020B0604030504040204" pitchFamily="50" charset="-128"/>
                          <a:ea typeface="Meiryo UI" panose="020B0604030504040204" pitchFamily="50" charset="-128"/>
                        </a:rPr>
                        <a:t>Jis </a:t>
                      </a:r>
                      <a:r>
                        <a:rPr kumimoji="1" lang="en-US" altLang="ja-JP" sz="400" dirty="0">
                          <a:latin typeface="Meiryo UI" panose="020B0604030504040204" pitchFamily="50" charset="-128"/>
                          <a:ea typeface="Meiryo UI" panose="020B0604030504040204" pitchFamily="50" charset="-128"/>
                        </a:rPr>
                        <a:t>8 </a:t>
                      </a:r>
                      <a:r>
                        <a:rPr kumimoji="1" lang="ja-JP" altLang="en-US" sz="400" dirty="0">
                          <a:latin typeface="Meiryo UI" panose="020B0604030504040204" pitchFamily="50" charset="-128"/>
                          <a:ea typeface="Meiryo UI" panose="020B0604030504040204" pitchFamily="50" charset="-128"/>
                        </a:rPr>
                        <a:t>class～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34791524"/>
                  </a:ext>
                </a:extLst>
              </a:tr>
            </a:tbl>
          </a:graphicData>
        </a:graphic>
      </p:graphicFrame>
      <p:graphicFrame>
        <p:nvGraphicFramePr>
          <p:cNvPr id="29" name="表 28">
            <a:extLst>
              <a:ext uri="{FF2B5EF4-FFF2-40B4-BE49-F238E27FC236}">
                <a16:creationId xmlns:a16="http://schemas.microsoft.com/office/drawing/2014/main" id="{395365CA-CE4F-42A1-A673-D715E2771D63}"/>
              </a:ext>
            </a:extLst>
          </p:cNvPr>
          <p:cNvGraphicFramePr>
            <a:graphicFrameLocks noGrp="1"/>
          </p:cNvGraphicFramePr>
          <p:nvPr>
            <p:extLst>
              <p:ext uri="{D42A27DB-BD31-4B8C-83A1-F6EECF244321}">
                <p14:modId xmlns:p14="http://schemas.microsoft.com/office/powerpoint/2010/main" val="3069773747"/>
              </p:ext>
            </p:extLst>
          </p:nvPr>
        </p:nvGraphicFramePr>
        <p:xfrm>
          <a:off x="24369" y="4043989"/>
          <a:ext cx="3530040" cy="708660"/>
        </p:xfrm>
        <a:graphic>
          <a:graphicData uri="http://schemas.openxmlformats.org/drawingml/2006/table">
            <a:tbl>
              <a:tblPr firstRow="1" bandRow="1">
                <a:tableStyleId>{5C22544A-7EE6-4342-B048-85BDC9FD1C3A}</a:tableStyleId>
              </a:tblPr>
              <a:tblGrid>
                <a:gridCol w="1176680">
                  <a:extLst>
                    <a:ext uri="{9D8B030D-6E8A-4147-A177-3AD203B41FA5}">
                      <a16:colId xmlns:a16="http://schemas.microsoft.com/office/drawing/2014/main" val="2962587242"/>
                    </a:ext>
                  </a:extLst>
                </a:gridCol>
                <a:gridCol w="648011">
                  <a:extLst>
                    <a:ext uri="{9D8B030D-6E8A-4147-A177-3AD203B41FA5}">
                      <a16:colId xmlns:a16="http://schemas.microsoft.com/office/drawing/2014/main" val="1602489538"/>
                    </a:ext>
                  </a:extLst>
                </a:gridCol>
                <a:gridCol w="1705349">
                  <a:extLst>
                    <a:ext uri="{9D8B030D-6E8A-4147-A177-3AD203B41FA5}">
                      <a16:colId xmlns:a16="http://schemas.microsoft.com/office/drawing/2014/main" val="784731794"/>
                    </a:ext>
                  </a:extLst>
                </a:gridCol>
              </a:tblGrid>
              <a:tr h="322744">
                <a:tc rowSpan="2">
                  <a:txBody>
                    <a:bodyPr/>
                    <a:lstStyle/>
                    <a:p>
                      <a:r>
                        <a:rPr kumimoji="1" lang="ja-JP" altLang="en-US" sz="600" b="0" dirty="0">
                          <a:solidFill>
                            <a:schemeClr val="tx2"/>
                          </a:solidFill>
                          <a:latin typeface="Meiryo UI" panose="020B0604030504040204" pitchFamily="50" charset="-128"/>
                          <a:ea typeface="Meiryo UI" panose="020B0604030504040204" pitchFamily="50" charset="-128"/>
                        </a:rPr>
                        <a:t>Even if the circumferential feed is increased, the maximum chip thickness and cross-sectional area remain almost constant, so the cutting force can be suppressed.</a:t>
                      </a:r>
                    </a:p>
                  </a:txBody>
                  <a:tcPr marL="68580" marR="68580" marT="34290" marB="34290" anchor="ctr">
                    <a:solidFill>
                      <a:schemeClr val="bg1"/>
                    </a:solidFill>
                  </a:tcPr>
                </a:tc>
                <a:tc rowSpan="2">
                  <a:txBody>
                    <a:bodyPr/>
                    <a:lstStyle/>
                    <a:p>
                      <a:endParaRPr kumimoji="1" lang="ja-JP" altLang="en-US" sz="600" dirty="0">
                        <a:latin typeface="Meiryo UI" panose="020B0604030504040204" pitchFamily="50" charset="-128"/>
                        <a:ea typeface="Meiryo UI" panose="020B0604030504040204" pitchFamily="50" charset="-128"/>
                      </a:endParaRPr>
                    </a:p>
                  </a:txBody>
                  <a:tcPr marL="68580" marR="68580" marT="34290" marB="34290">
                    <a:solidFill>
                      <a:schemeClr val="bg1"/>
                    </a:solidFill>
                  </a:tcPr>
                </a:tc>
                <a:tc>
                  <a:txBody>
                    <a:bodyPr/>
                    <a:lstStyle/>
                    <a:p>
                      <a:r>
                        <a:rPr kumimoji="1" lang="ja-JP" altLang="en-US" sz="600" b="0" dirty="0">
                          <a:solidFill>
                            <a:schemeClr val="tx2"/>
                          </a:solidFill>
                          <a:latin typeface="Meiryo UI" panose="020B0604030504040204" pitchFamily="50" charset="-128"/>
                          <a:ea typeface="Meiryo UI" panose="020B0604030504040204" pitchFamily="50" charset="-128"/>
                        </a:rPr>
                        <a:t>1, Chips are broken up and tool life is extended.</a:t>
                      </a:r>
                    </a:p>
                  </a:txBody>
                  <a:tcPr marL="68580" marR="68580" marT="34290" marB="34290" anchor="b">
                    <a:solidFill>
                      <a:schemeClr val="bg1"/>
                    </a:solidFill>
                  </a:tcPr>
                </a:tc>
                <a:extLst>
                  <a:ext uri="{0D108BD9-81ED-4DB2-BD59-A6C34878D82A}">
                    <a16:rowId xmlns:a16="http://schemas.microsoft.com/office/drawing/2014/main" val="3407465708"/>
                  </a:ext>
                </a:extLst>
              </a:tr>
              <a:tr h="32274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solidFill>
                      <a:schemeClr val="bg1">
                        <a:lumMod val="95000"/>
                      </a:schemeClr>
                    </a:solidFill>
                  </a:tcPr>
                </a:tc>
                <a:tc>
                  <a:txBody>
                    <a:bodyPr/>
                    <a:lstStyle/>
                    <a:p>
                      <a:r>
                        <a:rPr kumimoji="1" lang="ja-JP" altLang="en-US" sz="600" b="0" dirty="0">
                          <a:solidFill>
                            <a:schemeClr val="tx2"/>
                          </a:solidFill>
                          <a:latin typeface="Meiryo UI" panose="020B0604030504040204" pitchFamily="50" charset="-128"/>
                          <a:ea typeface="Meiryo UI" panose="020B0604030504040204" pitchFamily="50" charset="-128"/>
                        </a:rPr>
                        <a:t>2. machining conditions can be increased and cycle time can be shortened</a:t>
                      </a:r>
                    </a:p>
                  </a:txBody>
                  <a:tcPr marL="68580" marR="68580" marT="34290" marB="34290">
                    <a:solidFill>
                      <a:schemeClr val="bg1"/>
                    </a:solidFill>
                  </a:tcPr>
                </a:tc>
                <a:extLst>
                  <a:ext uri="{0D108BD9-81ED-4DB2-BD59-A6C34878D82A}">
                    <a16:rowId xmlns:a16="http://schemas.microsoft.com/office/drawing/2014/main" val="2351442321"/>
                  </a:ext>
                </a:extLst>
              </a:tr>
            </a:tbl>
          </a:graphicData>
        </a:graphic>
      </p:graphicFrame>
      <p:sp>
        <p:nvSpPr>
          <p:cNvPr id="30" name="矢印: 下 29">
            <a:extLst>
              <a:ext uri="{FF2B5EF4-FFF2-40B4-BE49-F238E27FC236}">
                <a16:creationId xmlns:a16="http://schemas.microsoft.com/office/drawing/2014/main" id="{77E7B46F-FAC7-40F5-B7D0-11B865370A00}"/>
              </a:ext>
            </a:extLst>
          </p:cNvPr>
          <p:cNvSpPr/>
          <p:nvPr/>
        </p:nvSpPr>
        <p:spPr>
          <a:xfrm rot="16200000">
            <a:off x="1380945" y="4212813"/>
            <a:ext cx="352482" cy="411250"/>
          </a:xfrm>
          <a:prstGeom prst="downArrow">
            <a:avLst/>
          </a:prstGeom>
          <a:solidFill>
            <a:schemeClr val="bg1">
              <a:lumMod val="6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8626F4D4-0D3A-44C6-AAD8-17B5F3FE1627}"/>
              </a:ext>
            </a:extLst>
          </p:cNvPr>
          <p:cNvSpPr/>
          <p:nvPr/>
        </p:nvSpPr>
        <p:spPr>
          <a:xfrm>
            <a:off x="10852" y="2769428"/>
            <a:ext cx="6666521" cy="2356885"/>
          </a:xfrm>
          <a:prstGeom prst="roundRect">
            <a:avLst>
              <a:gd name="adj" fmla="val 3559"/>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pic>
        <p:nvPicPr>
          <p:cNvPr id="32" name="図 31">
            <a:extLst>
              <a:ext uri="{FF2B5EF4-FFF2-40B4-BE49-F238E27FC236}">
                <a16:creationId xmlns:a16="http://schemas.microsoft.com/office/drawing/2014/main" id="{698DAA40-14A3-418B-BBA5-F7CB4C4864D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580439" y="766225"/>
            <a:ext cx="2555350" cy="629393"/>
          </a:xfrm>
          <a:prstGeom prst="rect">
            <a:avLst/>
          </a:prstGeom>
        </p:spPr>
      </p:pic>
      <p:sp>
        <p:nvSpPr>
          <p:cNvPr id="33" name="正方形/長方形 32">
            <a:extLst>
              <a:ext uri="{FF2B5EF4-FFF2-40B4-BE49-F238E27FC236}">
                <a16:creationId xmlns:a16="http://schemas.microsoft.com/office/drawing/2014/main" id="{EE92F8E0-50BD-453D-9ED8-C6A2EE6DDDD7}"/>
              </a:ext>
            </a:extLst>
          </p:cNvPr>
          <p:cNvSpPr/>
          <p:nvPr/>
        </p:nvSpPr>
        <p:spPr>
          <a:xfrm>
            <a:off x="6507939" y="497169"/>
            <a:ext cx="1268182" cy="1180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b="1" dirty="0">
                <a:solidFill>
                  <a:schemeClr val="tx2">
                    <a:lumMod val="60000"/>
                    <a:lumOff val="40000"/>
                  </a:schemeClr>
                </a:solidFill>
                <a:latin typeface="Meiryo UI" panose="020B0604030504040204" pitchFamily="50" charset="-128"/>
                <a:ea typeface="Meiryo UI" panose="020B0604030504040204" pitchFamily="50" charset="-128"/>
              </a:rPr>
              <a:t>Cutting speed</a:t>
            </a:r>
          </a:p>
        </p:txBody>
      </p:sp>
      <p:sp>
        <p:nvSpPr>
          <p:cNvPr id="34" name="正方形/長方形 33">
            <a:extLst>
              <a:ext uri="{FF2B5EF4-FFF2-40B4-BE49-F238E27FC236}">
                <a16:creationId xmlns:a16="http://schemas.microsoft.com/office/drawing/2014/main" id="{8C8B542D-7A3E-4800-A1E0-103DB166A1A0}"/>
              </a:ext>
            </a:extLst>
          </p:cNvPr>
          <p:cNvSpPr/>
          <p:nvPr/>
        </p:nvSpPr>
        <p:spPr>
          <a:xfrm>
            <a:off x="6514013" y="613828"/>
            <a:ext cx="2258198" cy="1523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750" dirty="0">
                <a:solidFill>
                  <a:schemeClr val="tx1"/>
                </a:solidFill>
                <a:latin typeface="Meiryo UI" panose="020B0604030504040204" pitchFamily="50" charset="-128"/>
                <a:ea typeface="Meiryo UI" panose="020B0604030504040204" pitchFamily="50" charset="-128"/>
              </a:rPr>
              <a:t>Cutting conditions for each work material</a:t>
            </a:r>
          </a:p>
        </p:txBody>
      </p:sp>
      <p:sp>
        <p:nvSpPr>
          <p:cNvPr id="35" name="正方形/長方形 34">
            <a:extLst>
              <a:ext uri="{FF2B5EF4-FFF2-40B4-BE49-F238E27FC236}">
                <a16:creationId xmlns:a16="http://schemas.microsoft.com/office/drawing/2014/main" id="{6F3628EC-2342-4617-B3FD-4775B81D41DD}"/>
              </a:ext>
            </a:extLst>
          </p:cNvPr>
          <p:cNvSpPr/>
          <p:nvPr/>
        </p:nvSpPr>
        <p:spPr>
          <a:xfrm>
            <a:off x="6633623" y="1363664"/>
            <a:ext cx="2502166" cy="321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500" dirty="0">
                <a:solidFill>
                  <a:schemeClr val="tx1"/>
                </a:solidFill>
                <a:latin typeface="Meiryo UI" panose="020B0604030504040204" pitchFamily="50" charset="-128"/>
                <a:ea typeface="Meiryo UI" panose="020B0604030504040204" pitchFamily="50" charset="-128"/>
              </a:rPr>
              <a:t>Note </a:t>
            </a:r>
            <a:r>
              <a:rPr lang="en-US" altLang="ja-JP" sz="500" dirty="0">
                <a:solidFill>
                  <a:schemeClr val="tx1"/>
                </a:solidFill>
                <a:latin typeface="Meiryo UI" panose="020B0604030504040204" pitchFamily="50" charset="-128"/>
                <a:ea typeface="Meiryo UI" panose="020B0604030504040204" pitchFamily="50" charset="-128"/>
              </a:rPr>
              <a:t>1: </a:t>
            </a:r>
            <a:r>
              <a:rPr lang="ja-JP" altLang="en-US" sz="500" dirty="0">
                <a:solidFill>
                  <a:schemeClr val="tx1"/>
                </a:solidFill>
                <a:latin typeface="Meiryo UI" panose="020B0604030504040204" pitchFamily="50" charset="-128"/>
                <a:ea typeface="Meiryo UI" panose="020B0604030504040204" pitchFamily="50" charset="-128"/>
              </a:rPr>
              <a:t>Cutting speed is set according to cutting length and number of strokes.</a:t>
            </a:r>
            <a:endParaRPr lang="en-US" altLang="ja-JP" sz="500" dirty="0">
              <a:solidFill>
                <a:schemeClr val="tx1"/>
              </a:solidFill>
              <a:latin typeface="Meiryo UI" panose="020B0604030504040204" pitchFamily="50" charset="-128"/>
              <a:ea typeface="Meiryo UI" panose="020B0604030504040204" pitchFamily="50" charset="-128"/>
            </a:endParaRPr>
          </a:p>
          <a:p>
            <a:r>
              <a:rPr lang="ja-JP" altLang="en-US" sz="500" dirty="0">
                <a:solidFill>
                  <a:schemeClr val="tx1"/>
                </a:solidFill>
                <a:latin typeface="Meiryo UI" panose="020B0604030504040204" pitchFamily="50" charset="-128"/>
                <a:ea typeface="Meiryo UI" panose="020B0604030504040204" pitchFamily="50" charset="-128"/>
              </a:rPr>
              <a:t>Note </a:t>
            </a:r>
            <a:r>
              <a:rPr lang="en-US" altLang="ja-JP" sz="500" dirty="0">
                <a:solidFill>
                  <a:schemeClr val="tx1"/>
                </a:solidFill>
                <a:latin typeface="Meiryo UI" panose="020B0604030504040204" pitchFamily="50" charset="-128"/>
                <a:ea typeface="Meiryo UI" panose="020B0604030504040204" pitchFamily="50" charset="-128"/>
              </a:rPr>
              <a:t>2: </a:t>
            </a:r>
            <a:r>
              <a:rPr lang="ja-JP" altLang="en-US" sz="500" dirty="0">
                <a:solidFill>
                  <a:schemeClr val="tx1"/>
                </a:solidFill>
                <a:latin typeface="Meiryo UI" panose="020B0604030504040204" pitchFamily="50" charset="-128"/>
                <a:ea typeface="Meiryo UI" panose="020B0604030504040204" pitchFamily="50" charset="-128"/>
              </a:rPr>
              <a:t>When the cutting width exceeds </a:t>
            </a:r>
            <a:r>
              <a:rPr lang="en-US" altLang="ja-JP" sz="500" dirty="0">
                <a:solidFill>
                  <a:schemeClr val="tx1"/>
                </a:solidFill>
                <a:latin typeface="Meiryo UI" panose="020B0604030504040204" pitchFamily="50" charset="-128"/>
                <a:ea typeface="Meiryo UI" panose="020B0604030504040204" pitchFamily="50" charset="-128"/>
              </a:rPr>
              <a:t>25 mm, the </a:t>
            </a:r>
            <a:r>
              <a:rPr lang="ja-JP" altLang="en-US" sz="500" dirty="0">
                <a:solidFill>
                  <a:schemeClr val="tx1"/>
                </a:solidFill>
                <a:latin typeface="Meiryo UI" panose="020B0604030504040204" pitchFamily="50" charset="-128"/>
                <a:ea typeface="Meiryo UI" panose="020B0604030504040204" pitchFamily="50" charset="-128"/>
              </a:rPr>
              <a:t>cutting speed is reduced by about </a:t>
            </a:r>
            <a:r>
              <a:rPr lang="en-US" altLang="ja-JP" sz="500" dirty="0">
                <a:solidFill>
                  <a:schemeClr val="tx1"/>
                </a:solidFill>
                <a:latin typeface="Meiryo UI" panose="020B0604030504040204" pitchFamily="50" charset="-128"/>
                <a:ea typeface="Meiryo UI" panose="020B0604030504040204" pitchFamily="50" charset="-128"/>
              </a:rPr>
              <a:t>10%.</a:t>
            </a:r>
          </a:p>
        </p:txBody>
      </p:sp>
      <p:sp>
        <p:nvSpPr>
          <p:cNvPr id="36" name="正方形/長方形 35">
            <a:extLst>
              <a:ext uri="{FF2B5EF4-FFF2-40B4-BE49-F238E27FC236}">
                <a16:creationId xmlns:a16="http://schemas.microsoft.com/office/drawing/2014/main" id="{60D4013D-6FB0-431F-BF27-0593A57CCE17}"/>
              </a:ext>
            </a:extLst>
          </p:cNvPr>
          <p:cNvSpPr/>
          <p:nvPr/>
        </p:nvSpPr>
        <p:spPr>
          <a:xfrm>
            <a:off x="6661596" y="1628625"/>
            <a:ext cx="2446382" cy="28430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400" dirty="0">
                <a:solidFill>
                  <a:schemeClr val="tx1"/>
                </a:solidFill>
                <a:latin typeface="Meiryo UI" panose="020B0604030504040204" pitchFamily="50" charset="-128"/>
                <a:ea typeface="Meiryo UI" panose="020B0604030504040204" pitchFamily="50" charset="-128"/>
              </a:rPr>
              <a:t>Reference.</a:t>
            </a:r>
            <a:endParaRPr lang="en-US" altLang="ja-JP" sz="400" dirty="0">
              <a:solidFill>
                <a:schemeClr val="tx1"/>
              </a:solidFill>
              <a:latin typeface="Meiryo UI" panose="020B0604030504040204" pitchFamily="50" charset="-128"/>
              <a:ea typeface="Meiryo UI" panose="020B0604030504040204" pitchFamily="50" charset="-128"/>
            </a:endParaRPr>
          </a:p>
          <a:p>
            <a:r>
              <a:rPr lang="ja-JP" altLang="en-US" sz="400" dirty="0">
                <a:solidFill>
                  <a:schemeClr val="tx1"/>
                </a:solidFill>
                <a:latin typeface="Meiryo UI" panose="020B0604030504040204" pitchFamily="50" charset="-128"/>
                <a:ea typeface="Meiryo UI" panose="020B0604030504040204" pitchFamily="50" charset="-128"/>
              </a:rPr>
              <a:t>Cutting speed (</a:t>
            </a:r>
            <a:r>
              <a:rPr lang="en-US" altLang="ja-JP" sz="400" dirty="0">
                <a:solidFill>
                  <a:schemeClr val="tx1"/>
                </a:solidFill>
                <a:latin typeface="Meiryo UI" panose="020B0604030504040204" pitchFamily="50" charset="-128"/>
                <a:ea typeface="Meiryo UI" panose="020B0604030504040204" pitchFamily="50" charset="-128"/>
              </a:rPr>
              <a:t>m/min)</a:t>
            </a:r>
            <a:r>
              <a:rPr lang="ja-JP" altLang="en-US" sz="400" dirty="0">
                <a:solidFill>
                  <a:schemeClr val="tx1"/>
                </a:solidFill>
                <a:latin typeface="Meiryo UI" panose="020B0604030504040204" pitchFamily="50" charset="-128"/>
                <a:ea typeface="Meiryo UI" panose="020B0604030504040204" pitchFamily="50" charset="-128"/>
              </a:rPr>
              <a:t>=stroke length (mm)×stroke number (</a:t>
            </a:r>
            <a:r>
              <a:rPr lang="en-US" altLang="ja-JP" sz="400" dirty="0">
                <a:solidFill>
                  <a:schemeClr val="tx1"/>
                </a:solidFill>
                <a:latin typeface="Meiryo UI" panose="020B0604030504040204" pitchFamily="50" charset="-128"/>
                <a:ea typeface="Meiryo UI" panose="020B0604030504040204" pitchFamily="50" charset="-128"/>
              </a:rPr>
              <a:t>str/min)×π</a:t>
            </a:r>
            <a:r>
              <a:rPr lang="ja-JP" altLang="en-US" sz="400" dirty="0">
                <a:solidFill>
                  <a:schemeClr val="tx1"/>
                </a:solidFill>
                <a:latin typeface="Meiryo UI" panose="020B0604030504040204" pitchFamily="50" charset="-128"/>
                <a:ea typeface="Meiryo UI" panose="020B0604030504040204" pitchFamily="50" charset="-128"/>
              </a:rPr>
              <a:t>)</a:t>
            </a:r>
            <a:r>
              <a:rPr lang="en-US" altLang="ja-JP" sz="400" dirty="0">
                <a:solidFill>
                  <a:schemeClr val="tx1"/>
                </a:solidFill>
                <a:latin typeface="Meiryo UI" panose="020B0604030504040204" pitchFamily="50" charset="-128"/>
                <a:ea typeface="Meiryo UI" panose="020B0604030504040204" pitchFamily="50" charset="-128"/>
              </a:rPr>
              <a:t>÷1000</a:t>
            </a:r>
          </a:p>
        </p:txBody>
      </p:sp>
      <p:pic>
        <p:nvPicPr>
          <p:cNvPr id="37" name="図 36">
            <a:extLst>
              <a:ext uri="{FF2B5EF4-FFF2-40B4-BE49-F238E27FC236}">
                <a16:creationId xmlns:a16="http://schemas.microsoft.com/office/drawing/2014/main" id="{EE3AE3A5-4E63-4C33-A26B-C6240601F017}"/>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731299" y="3327515"/>
            <a:ext cx="2141860" cy="1343113"/>
          </a:xfrm>
          <a:prstGeom prst="rect">
            <a:avLst/>
          </a:prstGeom>
        </p:spPr>
      </p:pic>
      <p:pic>
        <p:nvPicPr>
          <p:cNvPr id="38" name="図 37">
            <a:extLst>
              <a:ext uri="{FF2B5EF4-FFF2-40B4-BE49-F238E27FC236}">
                <a16:creationId xmlns:a16="http://schemas.microsoft.com/office/drawing/2014/main" id="{A6A9F8B1-835D-4F67-8B9E-E9F1C63BA95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731299" y="2532128"/>
            <a:ext cx="2141860" cy="840258"/>
          </a:xfrm>
          <a:prstGeom prst="rect">
            <a:avLst/>
          </a:prstGeom>
        </p:spPr>
      </p:pic>
      <p:sp>
        <p:nvSpPr>
          <p:cNvPr id="39" name="正方形/長方形 38">
            <a:extLst>
              <a:ext uri="{FF2B5EF4-FFF2-40B4-BE49-F238E27FC236}">
                <a16:creationId xmlns:a16="http://schemas.microsoft.com/office/drawing/2014/main" id="{17668705-F72C-40A3-BB86-0C8916840B78}"/>
              </a:ext>
            </a:extLst>
          </p:cNvPr>
          <p:cNvSpPr/>
          <p:nvPr/>
        </p:nvSpPr>
        <p:spPr>
          <a:xfrm>
            <a:off x="6531201" y="1945252"/>
            <a:ext cx="1829028" cy="7342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b="1" dirty="0">
                <a:solidFill>
                  <a:schemeClr val="tx2">
                    <a:lumMod val="60000"/>
                    <a:lumOff val="40000"/>
                  </a:schemeClr>
                </a:solidFill>
                <a:latin typeface="Meiryo UI" panose="020B0604030504040204" pitchFamily="50" charset="-128"/>
                <a:ea typeface="Meiryo UI" panose="020B0604030504040204" pitchFamily="50" charset="-128"/>
              </a:rPr>
              <a:t>Precautions for processing</a:t>
            </a:r>
          </a:p>
        </p:txBody>
      </p:sp>
      <p:sp>
        <p:nvSpPr>
          <p:cNvPr id="40" name="正方形/長方形 39">
            <a:extLst>
              <a:ext uri="{FF2B5EF4-FFF2-40B4-BE49-F238E27FC236}">
                <a16:creationId xmlns:a16="http://schemas.microsoft.com/office/drawing/2014/main" id="{57E1018A-1270-418D-BB9B-E97225DA31FC}"/>
              </a:ext>
            </a:extLst>
          </p:cNvPr>
          <p:cNvSpPr/>
          <p:nvPr/>
        </p:nvSpPr>
        <p:spPr>
          <a:xfrm>
            <a:off x="6589496" y="2076488"/>
            <a:ext cx="2518482" cy="73817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ja-JP" altLang="en-US" sz="500" dirty="0">
                <a:solidFill>
                  <a:schemeClr val="tx1"/>
                </a:solidFill>
                <a:latin typeface="Meiryo UI" panose="020B0604030504040204" pitchFamily="50" charset="-128"/>
                <a:ea typeface="Meiryo UI" panose="020B0604030504040204" pitchFamily="50" charset="-128"/>
              </a:rPr>
              <a:t>In gear shaping, runout at the time of installation of the cutter and gear to be machined should be kept within </a:t>
            </a:r>
            <a:r>
              <a:rPr lang="ja-JP" altLang="en-US" sz="500" dirty="0" err="1">
                <a:solidFill>
                  <a:schemeClr val="tx1"/>
                </a:solidFill>
                <a:latin typeface="Meiryo UI" panose="020B0604030504040204" pitchFamily="50" charset="-128"/>
                <a:ea typeface="Meiryo UI" panose="020B0604030504040204" pitchFamily="50" charset="-128"/>
              </a:rPr>
              <a:t>5μm </a:t>
            </a:r>
            <a:r>
              <a:rPr lang="ja-JP" altLang="en-US" sz="500" dirty="0">
                <a:solidFill>
                  <a:schemeClr val="tx1"/>
                </a:solidFill>
                <a:latin typeface="Meiryo UI" panose="020B0604030504040204" pitchFamily="50" charset="-128"/>
                <a:ea typeface="Meiryo UI" panose="020B0604030504040204" pitchFamily="50" charset="-128"/>
              </a:rPr>
              <a:t>because it affects the step of the cut.</a:t>
            </a:r>
            <a:endParaRPr lang="en-US" altLang="ja-JP" sz="500" dirty="0">
              <a:solidFill>
                <a:schemeClr val="tx1"/>
              </a:solidFill>
              <a:latin typeface="Meiryo UI" panose="020B0604030504040204" pitchFamily="50" charset="-128"/>
              <a:ea typeface="Meiryo UI" panose="020B0604030504040204" pitchFamily="50" charset="-128"/>
            </a:endParaRPr>
          </a:p>
          <a:p>
            <a:endParaRPr lang="en-US" altLang="ja-JP" sz="500" dirty="0">
              <a:solidFill>
                <a:schemeClr val="tx1"/>
              </a:solidFill>
              <a:latin typeface="Meiryo UI" panose="020B0604030504040204" pitchFamily="50" charset="-128"/>
              <a:ea typeface="Meiryo UI" panose="020B0604030504040204" pitchFamily="50" charset="-128"/>
            </a:endParaRPr>
          </a:p>
          <a:p>
            <a:r>
              <a:rPr lang="en-US" altLang="ja-JP" sz="500" dirty="0">
                <a:solidFill>
                  <a:schemeClr val="tx1"/>
                </a:solidFill>
                <a:latin typeface="Meiryo UI" panose="020B0604030504040204" pitchFamily="50" charset="-128"/>
                <a:ea typeface="Meiryo UI" panose="020B0604030504040204" pitchFamily="50" charset="-128"/>
              </a:rPr>
              <a:t>2. The </a:t>
            </a:r>
            <a:r>
              <a:rPr lang="ja-JP" altLang="en-US" sz="500" dirty="0">
                <a:solidFill>
                  <a:schemeClr val="tx1"/>
                </a:solidFill>
                <a:latin typeface="Meiryo UI" panose="020B0604030504040204" pitchFamily="50" charset="-128"/>
                <a:ea typeface="Meiryo UI" panose="020B0604030504040204" pitchFamily="50" charset="-128"/>
              </a:rPr>
              <a:t>stroke length during machining is the tooth width of the gear to be machined plus the upper and lower overstroke lengths. The overstroke length varies depending on the tooth width of the gear to be machined.</a:t>
            </a:r>
            <a:endParaRPr lang="en-US" altLang="ja-JP" sz="500" dirty="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1800A155-2F70-4B05-A486-003306FD7C9D}"/>
              </a:ext>
            </a:extLst>
          </p:cNvPr>
          <p:cNvSpPr/>
          <p:nvPr/>
        </p:nvSpPr>
        <p:spPr>
          <a:xfrm>
            <a:off x="7170664" y="4658340"/>
            <a:ext cx="1404156" cy="1105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400" dirty="0">
                <a:solidFill>
                  <a:schemeClr val="tx1"/>
                </a:solidFill>
                <a:latin typeface="Meiryo UI" panose="020B0604030504040204" pitchFamily="50" charset="-128"/>
                <a:ea typeface="Meiryo UI" panose="020B0604030504040204" pitchFamily="50" charset="-128"/>
              </a:rPr>
              <a:t>Relationship between Tooth Width and Overstroke Length of Machined Gears</a:t>
            </a:r>
            <a:endParaRPr lang="en-US" altLang="ja-JP" sz="400" dirty="0">
              <a:solidFill>
                <a:schemeClr val="tx1"/>
              </a:solidFill>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292F67F1-60D6-47CF-92C5-09352F04DA28}"/>
              </a:ext>
            </a:extLst>
          </p:cNvPr>
          <p:cNvSpPr/>
          <p:nvPr/>
        </p:nvSpPr>
        <p:spPr>
          <a:xfrm>
            <a:off x="6711660" y="4773089"/>
            <a:ext cx="2446382" cy="35694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altLang="ja-JP" sz="500" dirty="0">
                <a:solidFill>
                  <a:schemeClr val="tx1"/>
                </a:solidFill>
                <a:latin typeface="Meiryo UI" panose="020B0604030504040204" pitchFamily="50" charset="-128"/>
                <a:ea typeface="Meiryo UI" panose="020B0604030504040204" pitchFamily="50" charset="-128"/>
              </a:rPr>
              <a:t>3. </a:t>
            </a:r>
            <a:r>
              <a:rPr lang="ja-JP" altLang="en-US" sz="500" dirty="0">
                <a:solidFill>
                  <a:schemeClr val="tx1"/>
                </a:solidFill>
                <a:latin typeface="Meiryo UI" panose="020B0604030504040204" pitchFamily="50" charset="-128"/>
                <a:ea typeface="Meiryo UI" panose="020B0604030504040204" pitchFamily="50" charset="-128"/>
              </a:rPr>
              <a:t>In gear shaping, one tooth of the pinion cutter processes one groove of the gear to be machined, so special attention must be paid to tooth chipping and abnormal wear.</a:t>
            </a:r>
            <a:endParaRPr lang="en-US" altLang="ja-JP" sz="500" dirty="0">
              <a:solidFill>
                <a:schemeClr val="tx1"/>
              </a:solidFill>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id="{53B9525C-90C3-4E02-83A0-429B517864E6}"/>
              </a:ext>
            </a:extLst>
          </p:cNvPr>
          <p:cNvSpPr/>
          <p:nvPr/>
        </p:nvSpPr>
        <p:spPr>
          <a:xfrm>
            <a:off x="6993598" y="3834445"/>
            <a:ext cx="742609" cy="62751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5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6EE66DD3-17F6-4F00-B9B0-9EF9B6FB57D6}"/>
              </a:ext>
            </a:extLst>
          </p:cNvPr>
          <p:cNvSpPr/>
          <p:nvPr/>
        </p:nvSpPr>
        <p:spPr>
          <a:xfrm>
            <a:off x="7690439" y="3792272"/>
            <a:ext cx="85682" cy="78912"/>
          </a:xfrm>
          <a:prstGeom prst="ellipse">
            <a:avLst/>
          </a:prstGeom>
          <a:solidFill>
            <a:srgbClr val="FFFF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50" dirty="0">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4A185BA5-306C-4226-80DA-EDBC646FA711}"/>
              </a:ext>
            </a:extLst>
          </p:cNvPr>
          <p:cNvSpPr/>
          <p:nvPr/>
        </p:nvSpPr>
        <p:spPr>
          <a:xfrm>
            <a:off x="7398305" y="3527119"/>
            <a:ext cx="1238256" cy="217138"/>
          </a:xfrm>
          <a:prstGeom prst="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500" dirty="0">
                <a:solidFill>
                  <a:srgbClr val="FF0000"/>
                </a:solidFill>
                <a:latin typeface="Meiryo UI" panose="020B0604030504040204" pitchFamily="50" charset="-128"/>
                <a:ea typeface="Meiryo UI" panose="020B0604030504040204" pitchFamily="50" charset="-128"/>
              </a:rPr>
              <a:t>In case of 20mm tooth width, over stroke width is </a:t>
            </a:r>
            <a:r>
              <a:rPr lang="ja-JP" altLang="en-US" sz="500" dirty="0">
                <a:solidFill>
                  <a:srgbClr val="FF0000"/>
                </a:solidFill>
                <a:latin typeface="Meiryo UI" panose="020B0604030504040204" pitchFamily="50" charset="-128"/>
                <a:ea typeface="Meiryo UI" panose="020B0604030504040204" pitchFamily="50" charset="-128"/>
              </a:rPr>
              <a:t>more than </a:t>
            </a:r>
            <a:r>
              <a:rPr lang="en-US" altLang="ja-JP" sz="500" dirty="0">
                <a:solidFill>
                  <a:srgbClr val="FF0000"/>
                </a:solidFill>
                <a:latin typeface="Meiryo UI" panose="020B0604030504040204" pitchFamily="50" charset="-128"/>
                <a:ea typeface="Meiryo UI" panose="020B0604030504040204" pitchFamily="50" charset="-128"/>
              </a:rPr>
              <a:t>3.3mm</a:t>
            </a:r>
            <a:r>
              <a:rPr lang="ja-JP" altLang="en-US" sz="500" dirty="0">
                <a:solidFill>
                  <a:srgbClr val="FF0000"/>
                </a:solidFill>
                <a:latin typeface="Meiryo UI" panose="020B0604030504040204" pitchFamily="50" charset="-128"/>
                <a:ea typeface="Meiryo UI" panose="020B0604030504040204" pitchFamily="50" charset="-128"/>
              </a:rPr>
              <a:t>.</a:t>
            </a:r>
            <a:endParaRPr kumimoji="1" lang="ja-JP" altLang="en-US" sz="5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1613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Machining troubleshooting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6</a:t>
            </a:fld>
            <a:endParaRPr kumimoji="1" lang="ja-JP" altLang="en-US" dirty="0"/>
          </a:p>
        </p:txBody>
      </p:sp>
      <p:graphicFrame>
        <p:nvGraphicFramePr>
          <p:cNvPr id="7" name="表 6">
            <a:extLst>
              <a:ext uri="{FF2B5EF4-FFF2-40B4-BE49-F238E27FC236}">
                <a16:creationId xmlns:a16="http://schemas.microsoft.com/office/drawing/2014/main" id="{BF0F3B75-DB49-4204-AA89-7F889B591871}"/>
              </a:ext>
            </a:extLst>
          </p:cNvPr>
          <p:cNvGraphicFramePr>
            <a:graphicFrameLocks noGrp="1"/>
          </p:cNvGraphicFramePr>
          <p:nvPr>
            <p:extLst>
              <p:ext uri="{D42A27DB-BD31-4B8C-83A1-F6EECF244321}">
                <p14:modId xmlns:p14="http://schemas.microsoft.com/office/powerpoint/2010/main" val="2666643155"/>
              </p:ext>
            </p:extLst>
          </p:nvPr>
        </p:nvGraphicFramePr>
        <p:xfrm>
          <a:off x="0" y="487316"/>
          <a:ext cx="9144000" cy="4680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66290899"/>
                    </a:ext>
                  </a:extLst>
                </a:gridCol>
                <a:gridCol w="4572000">
                  <a:extLst>
                    <a:ext uri="{9D8B030D-6E8A-4147-A177-3AD203B41FA5}">
                      <a16:colId xmlns:a16="http://schemas.microsoft.com/office/drawing/2014/main" val="1103241650"/>
                    </a:ext>
                  </a:extLst>
                </a:gridCol>
              </a:tblGrid>
              <a:tr h="2304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2123950"/>
                  </a:ext>
                </a:extLst>
              </a:tr>
              <a:tr h="2376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9858022"/>
                  </a:ext>
                </a:extLst>
              </a:tr>
            </a:tbl>
          </a:graphicData>
        </a:graphic>
      </p:graphicFrame>
      <p:graphicFrame>
        <p:nvGraphicFramePr>
          <p:cNvPr id="9" name="表 8">
            <a:extLst>
              <a:ext uri="{FF2B5EF4-FFF2-40B4-BE49-F238E27FC236}">
                <a16:creationId xmlns:a16="http://schemas.microsoft.com/office/drawing/2014/main" id="{1DA4C49E-D651-434D-A289-47F78300AC9F}"/>
              </a:ext>
            </a:extLst>
          </p:cNvPr>
          <p:cNvGraphicFramePr>
            <a:graphicFrameLocks noGrp="1"/>
          </p:cNvGraphicFramePr>
          <p:nvPr>
            <p:extLst>
              <p:ext uri="{D42A27DB-BD31-4B8C-83A1-F6EECF244321}">
                <p14:modId xmlns:p14="http://schemas.microsoft.com/office/powerpoint/2010/main" val="2659217254"/>
              </p:ext>
            </p:extLst>
          </p:nvPr>
        </p:nvGraphicFramePr>
        <p:xfrm>
          <a:off x="20266" y="2248878"/>
          <a:ext cx="4551734" cy="546532"/>
        </p:xfrm>
        <a:graphic>
          <a:graphicData uri="http://schemas.openxmlformats.org/drawingml/2006/table">
            <a:tbl>
              <a:tblPr firstRow="1" bandRow="1">
                <a:tableStyleId>{5C22544A-7EE6-4342-B048-85BDC9FD1C3A}</a:tableStyleId>
              </a:tblPr>
              <a:tblGrid>
                <a:gridCol w="2275867">
                  <a:extLst>
                    <a:ext uri="{9D8B030D-6E8A-4147-A177-3AD203B41FA5}">
                      <a16:colId xmlns:a16="http://schemas.microsoft.com/office/drawing/2014/main" val="3462292559"/>
                    </a:ext>
                  </a:extLst>
                </a:gridCol>
                <a:gridCol w="2275867">
                  <a:extLst>
                    <a:ext uri="{9D8B030D-6E8A-4147-A177-3AD203B41FA5}">
                      <a16:colId xmlns:a16="http://schemas.microsoft.com/office/drawing/2014/main" val="2596562833"/>
                    </a:ext>
                  </a:extLst>
                </a:gridCol>
              </a:tblGrid>
              <a:tr h="203632">
                <a:tc>
                  <a:txBody>
                    <a:bodyPr/>
                    <a:lstStyle/>
                    <a:p>
                      <a:pPr algn="ctr"/>
                      <a:r>
                        <a:rPr kumimoji="1" lang="ja-JP" altLang="en-US" sz="700" dirty="0">
                          <a:latin typeface="Meiryo UI" panose="020B0604030504040204" pitchFamily="50" charset="-128"/>
                          <a:ea typeface="Meiryo UI" panose="020B0604030504040204" pitchFamily="50" charset="-128"/>
                        </a:rPr>
                        <a:t>cause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algn="ctr"/>
                      <a:r>
                        <a:rPr kumimoji="1" lang="ja-JP" altLang="en-US" sz="700" dirty="0">
                          <a:latin typeface="Meiryo UI" panose="020B0604030504040204" pitchFamily="50" charset="-128"/>
                          <a:ea typeface="Meiryo UI" panose="020B0604030504040204" pitchFamily="50" charset="-128"/>
                        </a:rPr>
                        <a:t>counter-measure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00048"/>
                  </a:ext>
                </a:extLst>
              </a:tr>
              <a:tr h="333958">
                <a:tc>
                  <a:txBody>
                    <a:bodyPr/>
                    <a:lstStyle/>
                    <a:p>
                      <a:r>
                        <a:rPr kumimoji="1" lang="ja-JP" altLang="en-US" sz="600" dirty="0">
                          <a:latin typeface="Meiryo UI" panose="020B0604030504040204" pitchFamily="50" charset="-128"/>
                          <a:ea typeface="Meiryo UI" panose="020B0604030504040204" pitchFamily="50" charset="-128"/>
                        </a:rPr>
                        <a:t>Poor cutter mounting runout and equipment rotation accuracy</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Runout of product, poor cutter accuracy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Confirmation of cutter runout, arbor runout, and product runout accuracy, and confirmation of cutter pitch error</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7500336"/>
                  </a:ext>
                </a:extLst>
              </a:tr>
            </a:tbl>
          </a:graphicData>
        </a:graphic>
      </p:graphicFrame>
      <p:graphicFrame>
        <p:nvGraphicFramePr>
          <p:cNvPr id="10" name="表 9">
            <a:extLst>
              <a:ext uri="{FF2B5EF4-FFF2-40B4-BE49-F238E27FC236}">
                <a16:creationId xmlns:a16="http://schemas.microsoft.com/office/drawing/2014/main" id="{34DEA4C3-D39B-455E-A54B-EECD5EFBA591}"/>
              </a:ext>
            </a:extLst>
          </p:cNvPr>
          <p:cNvGraphicFramePr>
            <a:graphicFrameLocks noGrp="1"/>
          </p:cNvGraphicFramePr>
          <p:nvPr>
            <p:extLst>
              <p:ext uri="{D42A27DB-BD31-4B8C-83A1-F6EECF244321}">
                <p14:modId xmlns:p14="http://schemas.microsoft.com/office/powerpoint/2010/main" val="2343049552"/>
              </p:ext>
            </p:extLst>
          </p:nvPr>
        </p:nvGraphicFramePr>
        <p:xfrm>
          <a:off x="4593693" y="4622632"/>
          <a:ext cx="4572000" cy="5791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462292559"/>
                    </a:ext>
                  </a:extLst>
                </a:gridCol>
                <a:gridCol w="2286000">
                  <a:extLst>
                    <a:ext uri="{9D8B030D-6E8A-4147-A177-3AD203B41FA5}">
                      <a16:colId xmlns:a16="http://schemas.microsoft.com/office/drawing/2014/main" val="2596562833"/>
                    </a:ext>
                  </a:extLst>
                </a:gridCol>
              </a:tblGrid>
              <a:tr h="182880">
                <a:tc>
                  <a:txBody>
                    <a:bodyPr/>
                    <a:lstStyle/>
                    <a:p>
                      <a:pPr algn="ctr"/>
                      <a:r>
                        <a:rPr kumimoji="1" lang="ja-JP" altLang="en-US" sz="800" dirty="0">
                          <a:latin typeface="Meiryo UI" panose="020B0604030504040204" pitchFamily="50" charset="-128"/>
                          <a:ea typeface="Meiryo UI" panose="020B0604030504040204" pitchFamily="50" charset="-128"/>
                        </a:rPr>
                        <a:t>cause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algn="ctr"/>
                      <a:r>
                        <a:rPr kumimoji="1" lang="ja-JP" altLang="en-US" sz="800" dirty="0">
                          <a:latin typeface="Meiryo UI" panose="020B0604030504040204" pitchFamily="50" charset="-128"/>
                          <a:ea typeface="Meiryo UI" panose="020B0604030504040204" pitchFamily="50" charset="-128"/>
                        </a:rPr>
                        <a:t>counter-measure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00048"/>
                  </a:ext>
                </a:extLst>
              </a:tr>
              <a:tr h="297180">
                <a:tc>
                  <a:txBody>
                    <a:bodyPr/>
                    <a:lstStyle/>
                    <a:p>
                      <a:r>
                        <a:rPr kumimoji="1" lang="ja-JP" altLang="en-US" sz="700" dirty="0">
                          <a:latin typeface="Meiryo UI" panose="020B0604030504040204" pitchFamily="50" charset="-128"/>
                          <a:ea typeface="Meiryo UI" panose="020B0604030504040204" pitchFamily="50" charset="-128"/>
                        </a:rPr>
                        <a:t>High cutting speed, Large </a:t>
                      </a:r>
                      <a:r>
                        <a:rPr kumimoji="1" lang="ja-JP" altLang="en-US" sz="700" dirty="0" err="1">
                          <a:latin typeface="Meiryo UI" panose="020B0604030504040204" pitchFamily="50" charset="-128"/>
                          <a:ea typeface="Meiryo UI" panose="020B0604030504040204" pitchFamily="50" charset="-128"/>
                        </a:rPr>
                        <a:t>clearance</a:t>
                      </a:r>
                      <a:r>
                        <a:rPr kumimoji="1" lang="ja-JP" altLang="en-US" sz="700" dirty="0">
                          <a:latin typeface="Meiryo UI" panose="020B0604030504040204" pitchFamily="50" charset="-128"/>
                          <a:ea typeface="Meiryo UI" panose="020B0604030504040204" pitchFamily="50" charset="-128"/>
                        </a:rPr>
                        <a:t>, Cutter material</a:t>
                      </a:r>
                      <a:endParaRPr kumimoji="1" lang="en-US" altLang="ja-JP" sz="700" dirty="0">
                        <a:latin typeface="Meiryo UI" panose="020B0604030504040204" pitchFamily="50" charset="-128"/>
                        <a:ea typeface="Meiryo UI" panose="020B0604030504040204" pitchFamily="50" charset="-128"/>
                      </a:endParaRPr>
                    </a:p>
                    <a:p>
                      <a:r>
                        <a:rPr kumimoji="1" lang="ja-JP" altLang="en-US" sz="700" dirty="0">
                          <a:latin typeface="Meiryo UI" panose="020B0604030504040204" pitchFamily="50" charset="-128"/>
                          <a:ea typeface="Meiryo UI" panose="020B0604030504040204" pitchFamily="50" charset="-128"/>
                        </a:rPr>
                        <a:t>Cutter coating peeling, cutting oil</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700" dirty="0">
                          <a:latin typeface="Meiryo UI" panose="020B0604030504040204" pitchFamily="50" charset="-128"/>
                          <a:ea typeface="Meiryo UI" panose="020B0604030504040204" pitchFamily="50" charset="-128"/>
                        </a:rPr>
                        <a:t>Review of processing conditions and coating</a:t>
                      </a:r>
                      <a:endParaRPr kumimoji="1" lang="en-US" altLang="ja-JP" sz="700" dirty="0">
                        <a:latin typeface="Meiryo UI" panose="020B0604030504040204" pitchFamily="50" charset="-128"/>
                        <a:ea typeface="Meiryo UI" panose="020B0604030504040204" pitchFamily="50" charset="-128"/>
                      </a:endParaRPr>
                    </a:p>
                    <a:p>
                      <a:r>
                        <a:rPr kumimoji="1" lang="ja-JP" altLang="en-US" sz="700" dirty="0">
                          <a:latin typeface="Meiryo UI" panose="020B0604030504040204" pitchFamily="50" charset="-128"/>
                          <a:ea typeface="Meiryo UI" panose="020B0604030504040204" pitchFamily="50" charset="-128"/>
                        </a:rPr>
                        <a:t>Cutting oil change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7500336"/>
                  </a:ext>
                </a:extLst>
              </a:tr>
            </a:tbl>
          </a:graphicData>
        </a:graphic>
      </p:graphicFrame>
      <p:sp>
        <p:nvSpPr>
          <p:cNvPr id="11" name="四角形: 角を丸くする 10">
            <a:extLst>
              <a:ext uri="{FF2B5EF4-FFF2-40B4-BE49-F238E27FC236}">
                <a16:creationId xmlns:a16="http://schemas.microsoft.com/office/drawing/2014/main" id="{15646282-3F7A-40CA-9150-8E84E4A0B7CA}"/>
              </a:ext>
            </a:extLst>
          </p:cNvPr>
          <p:cNvSpPr/>
          <p:nvPr/>
        </p:nvSpPr>
        <p:spPr>
          <a:xfrm>
            <a:off x="1520148" y="494628"/>
            <a:ext cx="3002672" cy="154993"/>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600" dirty="0">
                <a:solidFill>
                  <a:schemeClr val="tx1"/>
                </a:solidFill>
                <a:latin typeface="Meiryo UI" panose="020B0604030504040204" pitchFamily="50" charset="-128"/>
                <a:ea typeface="Meiryo UI" panose="020B0604030504040204" pitchFamily="50" charset="-128"/>
              </a:rPr>
              <a:t>If the cutter is swinging, the pitch accuracy of one workpiece revolution becomes discontinuous.</a:t>
            </a:r>
          </a:p>
        </p:txBody>
      </p:sp>
      <p:sp>
        <p:nvSpPr>
          <p:cNvPr id="13" name="四角形: 角を丸くする 12">
            <a:extLst>
              <a:ext uri="{FF2B5EF4-FFF2-40B4-BE49-F238E27FC236}">
                <a16:creationId xmlns:a16="http://schemas.microsoft.com/office/drawing/2014/main" id="{6FE117C0-8EA0-45EA-BDB9-6AFDC730F529}"/>
              </a:ext>
            </a:extLst>
          </p:cNvPr>
          <p:cNvSpPr/>
          <p:nvPr/>
        </p:nvSpPr>
        <p:spPr>
          <a:xfrm>
            <a:off x="7615593" y="504200"/>
            <a:ext cx="1414837" cy="325318"/>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700" dirty="0">
                <a:solidFill>
                  <a:schemeClr val="tx1"/>
                </a:solidFill>
                <a:latin typeface="Meiryo UI" panose="020B0604030504040204" pitchFamily="50" charset="-128"/>
                <a:ea typeface="Meiryo UI" panose="020B0604030504040204" pitchFamily="50" charset="-128"/>
              </a:rPr>
              <a:t>Gears with small number of teeth, low meshing ratio, large load fluctuation</a:t>
            </a:r>
          </a:p>
        </p:txBody>
      </p:sp>
      <p:sp>
        <p:nvSpPr>
          <p:cNvPr id="14" name="四角形: 角を丸くする 13">
            <a:extLst>
              <a:ext uri="{FF2B5EF4-FFF2-40B4-BE49-F238E27FC236}">
                <a16:creationId xmlns:a16="http://schemas.microsoft.com/office/drawing/2014/main" id="{BD41B998-3CA7-4A95-BE4A-05B66E41DD16}"/>
              </a:ext>
            </a:extLst>
          </p:cNvPr>
          <p:cNvSpPr/>
          <p:nvPr/>
        </p:nvSpPr>
        <p:spPr>
          <a:xfrm>
            <a:off x="7683859" y="978851"/>
            <a:ext cx="1329229" cy="305303"/>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700" dirty="0">
                <a:solidFill>
                  <a:schemeClr val="tx1"/>
                </a:solidFill>
                <a:latin typeface="Meiryo UI" panose="020B0604030504040204" pitchFamily="50" charset="-128"/>
                <a:ea typeface="Meiryo UI" panose="020B0604030504040204" pitchFamily="50" charset="-128"/>
              </a:rPr>
              <a:t>The cutter work is shaken and becomes a tooth-shaped swell</a:t>
            </a:r>
          </a:p>
        </p:txBody>
      </p:sp>
      <p:sp>
        <p:nvSpPr>
          <p:cNvPr id="15" name="四角形: 角を丸くする 14">
            <a:extLst>
              <a:ext uri="{FF2B5EF4-FFF2-40B4-BE49-F238E27FC236}">
                <a16:creationId xmlns:a16="http://schemas.microsoft.com/office/drawing/2014/main" id="{1F4A9312-12F8-4229-B694-5B7C710A3ED9}"/>
              </a:ext>
            </a:extLst>
          </p:cNvPr>
          <p:cNvSpPr/>
          <p:nvPr/>
        </p:nvSpPr>
        <p:spPr>
          <a:xfrm>
            <a:off x="7646145" y="1448600"/>
            <a:ext cx="1414837" cy="357911"/>
          </a:xfrm>
          <a:prstGeom prst="roundRect">
            <a:avLst/>
          </a:prstGeom>
          <a:solidFill>
            <a:srgbClr val="00B0F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700" dirty="0">
                <a:solidFill>
                  <a:schemeClr val="tx1"/>
                </a:solidFill>
                <a:latin typeface="Meiryo UI" panose="020B0604030504040204" pitchFamily="50" charset="-128"/>
                <a:ea typeface="Meiryo UI" panose="020B0604030504040204" pitchFamily="50" charset="-128"/>
              </a:rPr>
              <a:t>Reduce load and suppress load fluctuation</a:t>
            </a:r>
          </a:p>
        </p:txBody>
      </p:sp>
      <p:pic>
        <p:nvPicPr>
          <p:cNvPr id="16" name="図 15">
            <a:extLst>
              <a:ext uri="{FF2B5EF4-FFF2-40B4-BE49-F238E27FC236}">
                <a16:creationId xmlns:a16="http://schemas.microsoft.com/office/drawing/2014/main" id="{E51EDBAC-F930-4275-A153-E40AE6FD2B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87060" y="512554"/>
            <a:ext cx="1246156" cy="1547535"/>
          </a:xfrm>
          <a:prstGeom prst="rect">
            <a:avLst/>
          </a:prstGeom>
        </p:spPr>
      </p:pic>
      <p:sp>
        <p:nvSpPr>
          <p:cNvPr id="18" name="四角形: 角を丸くする 17">
            <a:extLst>
              <a:ext uri="{FF2B5EF4-FFF2-40B4-BE49-F238E27FC236}">
                <a16:creationId xmlns:a16="http://schemas.microsoft.com/office/drawing/2014/main" id="{8E9E17DD-181F-43A2-A6B0-943CCCFADC69}"/>
              </a:ext>
            </a:extLst>
          </p:cNvPr>
          <p:cNvSpPr/>
          <p:nvPr/>
        </p:nvSpPr>
        <p:spPr>
          <a:xfrm>
            <a:off x="5919808" y="1963718"/>
            <a:ext cx="1998303" cy="305303"/>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500" dirty="0">
                <a:solidFill>
                  <a:schemeClr val="tx1"/>
                </a:solidFill>
                <a:latin typeface="Meiryo UI" panose="020B0604030504040204" pitchFamily="50" charset="-128"/>
                <a:ea typeface="Meiryo UI" panose="020B0604030504040204" pitchFamily="50" charset="-128"/>
              </a:rPr>
              <a:t>During the machining of one tooth, the number of cutting edges on each side involved in the machining process changes, causing the workpiece to swing from side to side, resulting in a wavy tooth profile.</a:t>
            </a:r>
          </a:p>
        </p:txBody>
      </p:sp>
      <p:sp>
        <p:nvSpPr>
          <p:cNvPr id="19" name="矢印: 下 18">
            <a:extLst>
              <a:ext uri="{FF2B5EF4-FFF2-40B4-BE49-F238E27FC236}">
                <a16:creationId xmlns:a16="http://schemas.microsoft.com/office/drawing/2014/main" id="{CBB01245-6C88-4373-B797-BDABCE5D3C98}"/>
              </a:ext>
            </a:extLst>
          </p:cNvPr>
          <p:cNvSpPr/>
          <p:nvPr/>
        </p:nvSpPr>
        <p:spPr>
          <a:xfrm>
            <a:off x="8170050" y="851621"/>
            <a:ext cx="282462" cy="113667"/>
          </a:xfrm>
          <a:prstGeom prst="downArrow">
            <a:avLst/>
          </a:prstGeom>
          <a:solidFill>
            <a:srgbClr val="00FF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graphicFrame>
        <p:nvGraphicFramePr>
          <p:cNvPr id="20" name="表 19">
            <a:extLst>
              <a:ext uri="{FF2B5EF4-FFF2-40B4-BE49-F238E27FC236}">
                <a16:creationId xmlns:a16="http://schemas.microsoft.com/office/drawing/2014/main" id="{6273C8FC-BEF8-46DB-96FD-8001B81A18E5}"/>
              </a:ext>
            </a:extLst>
          </p:cNvPr>
          <p:cNvGraphicFramePr>
            <a:graphicFrameLocks noGrp="1"/>
          </p:cNvGraphicFramePr>
          <p:nvPr>
            <p:extLst>
              <p:ext uri="{D42A27DB-BD31-4B8C-83A1-F6EECF244321}">
                <p14:modId xmlns:p14="http://schemas.microsoft.com/office/powerpoint/2010/main" val="3868172079"/>
              </p:ext>
            </p:extLst>
          </p:nvPr>
        </p:nvGraphicFramePr>
        <p:xfrm>
          <a:off x="4592266" y="2244270"/>
          <a:ext cx="4551734" cy="624840"/>
        </p:xfrm>
        <a:graphic>
          <a:graphicData uri="http://schemas.openxmlformats.org/drawingml/2006/table">
            <a:tbl>
              <a:tblPr firstRow="1" bandRow="1">
                <a:tableStyleId>{5C22544A-7EE6-4342-B048-85BDC9FD1C3A}</a:tableStyleId>
              </a:tblPr>
              <a:tblGrid>
                <a:gridCol w="2275867">
                  <a:extLst>
                    <a:ext uri="{9D8B030D-6E8A-4147-A177-3AD203B41FA5}">
                      <a16:colId xmlns:a16="http://schemas.microsoft.com/office/drawing/2014/main" val="3462292559"/>
                    </a:ext>
                  </a:extLst>
                </a:gridCol>
                <a:gridCol w="2275867">
                  <a:extLst>
                    <a:ext uri="{9D8B030D-6E8A-4147-A177-3AD203B41FA5}">
                      <a16:colId xmlns:a16="http://schemas.microsoft.com/office/drawing/2014/main" val="2596562833"/>
                    </a:ext>
                  </a:extLst>
                </a:gridCol>
              </a:tblGrid>
              <a:tr h="182880">
                <a:tc>
                  <a:txBody>
                    <a:bodyPr/>
                    <a:lstStyle/>
                    <a:p>
                      <a:pPr algn="ctr"/>
                      <a:r>
                        <a:rPr kumimoji="1" lang="ja-JP" altLang="en-US" sz="800" dirty="0">
                          <a:latin typeface="Meiryo UI" panose="020B0604030504040204" pitchFamily="50" charset="-128"/>
                          <a:ea typeface="Meiryo UI" panose="020B0604030504040204" pitchFamily="50" charset="-128"/>
                        </a:rPr>
                        <a:t>cause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algn="ctr"/>
                      <a:r>
                        <a:rPr kumimoji="1" lang="ja-JP" altLang="en-US" sz="800" dirty="0">
                          <a:latin typeface="Meiryo UI" panose="020B0604030504040204" pitchFamily="50" charset="-128"/>
                          <a:ea typeface="Meiryo UI" panose="020B0604030504040204" pitchFamily="50" charset="-128"/>
                        </a:rPr>
                        <a:t>counter-measure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00048"/>
                  </a:ext>
                </a:extLst>
              </a:tr>
              <a:tr h="312671">
                <a:tc>
                  <a:txBody>
                    <a:bodyPr/>
                    <a:lstStyle/>
                    <a:p>
                      <a:r>
                        <a:rPr kumimoji="1" lang="ja-JP" altLang="en-US" sz="800" dirty="0">
                          <a:latin typeface="Meiryo UI" panose="020B0604030504040204" pitchFamily="50" charset="-128"/>
                          <a:ea typeface="Meiryo UI" panose="020B0604030504040204" pitchFamily="50" charset="-128"/>
                        </a:rPr>
                        <a:t>Load fluctuation and clamping jig mismatch during machining</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Clamp pressure drop</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800" dirty="0">
                          <a:latin typeface="Meiryo UI" panose="020B0604030504040204" pitchFamily="50" charset="-128"/>
                          <a:ea typeface="Meiryo UI" panose="020B0604030504040204" pitchFamily="50" charset="-128"/>
                        </a:rPr>
                        <a:t>Change of load reduction machining conditions and jig clamping width</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Change/Adjust clamp pressure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7500336"/>
                  </a:ext>
                </a:extLst>
              </a:tr>
            </a:tbl>
          </a:graphicData>
        </a:graphic>
      </p:graphicFrame>
      <p:sp>
        <p:nvSpPr>
          <p:cNvPr id="21" name="四角形: 角を丸くする 20">
            <a:extLst>
              <a:ext uri="{FF2B5EF4-FFF2-40B4-BE49-F238E27FC236}">
                <a16:creationId xmlns:a16="http://schemas.microsoft.com/office/drawing/2014/main" id="{5C95C344-ED1B-4B23-A24C-70A7E1DB4B59}"/>
              </a:ext>
            </a:extLst>
          </p:cNvPr>
          <p:cNvSpPr/>
          <p:nvPr/>
        </p:nvSpPr>
        <p:spPr>
          <a:xfrm>
            <a:off x="2324170" y="3160361"/>
            <a:ext cx="2141392" cy="379376"/>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600" dirty="0">
                <a:solidFill>
                  <a:schemeClr val="tx1"/>
                </a:solidFill>
                <a:latin typeface="Meiryo UI" panose="020B0604030504040204" pitchFamily="50" charset="-128"/>
                <a:ea typeface="Meiryo UI" panose="020B0604030504040204" pitchFamily="50" charset="-128"/>
              </a:rPr>
              <a:t>If the cutter and workpiece do not rotate smoothly, the positioning relationship will be misaligned and tooth profile accuracy will be reduced.</a:t>
            </a:r>
          </a:p>
        </p:txBody>
      </p:sp>
      <p:pic>
        <p:nvPicPr>
          <p:cNvPr id="23" name="図 22">
            <a:extLst>
              <a:ext uri="{FF2B5EF4-FFF2-40B4-BE49-F238E27FC236}">
                <a16:creationId xmlns:a16="http://schemas.microsoft.com/office/drawing/2014/main" id="{BA713A32-CBDC-444B-8374-37B163D4CA6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670" y="3003745"/>
            <a:ext cx="1838418" cy="1597779"/>
          </a:xfrm>
          <a:prstGeom prst="rect">
            <a:avLst/>
          </a:prstGeom>
        </p:spPr>
      </p:pic>
      <p:graphicFrame>
        <p:nvGraphicFramePr>
          <p:cNvPr id="24" name="表 23">
            <a:extLst>
              <a:ext uri="{FF2B5EF4-FFF2-40B4-BE49-F238E27FC236}">
                <a16:creationId xmlns:a16="http://schemas.microsoft.com/office/drawing/2014/main" id="{F0CCD79F-3A0A-4E54-AD94-D0B4A89A9B29}"/>
              </a:ext>
            </a:extLst>
          </p:cNvPr>
          <p:cNvGraphicFramePr>
            <a:graphicFrameLocks noGrp="1"/>
          </p:cNvGraphicFramePr>
          <p:nvPr>
            <p:extLst>
              <p:ext uri="{D42A27DB-BD31-4B8C-83A1-F6EECF244321}">
                <p14:modId xmlns:p14="http://schemas.microsoft.com/office/powerpoint/2010/main" val="281408517"/>
              </p:ext>
            </p:extLst>
          </p:nvPr>
        </p:nvGraphicFramePr>
        <p:xfrm>
          <a:off x="13804" y="4495243"/>
          <a:ext cx="4536504" cy="640080"/>
        </p:xfrm>
        <a:graphic>
          <a:graphicData uri="http://schemas.openxmlformats.org/drawingml/2006/table">
            <a:tbl>
              <a:tblPr firstRow="1" bandRow="1">
                <a:tableStyleId>{5C22544A-7EE6-4342-B048-85BDC9FD1C3A}</a:tableStyleId>
              </a:tblPr>
              <a:tblGrid>
                <a:gridCol w="2268252">
                  <a:extLst>
                    <a:ext uri="{9D8B030D-6E8A-4147-A177-3AD203B41FA5}">
                      <a16:colId xmlns:a16="http://schemas.microsoft.com/office/drawing/2014/main" val="3462292559"/>
                    </a:ext>
                  </a:extLst>
                </a:gridCol>
                <a:gridCol w="2268252">
                  <a:extLst>
                    <a:ext uri="{9D8B030D-6E8A-4147-A177-3AD203B41FA5}">
                      <a16:colId xmlns:a16="http://schemas.microsoft.com/office/drawing/2014/main" val="2596562833"/>
                    </a:ext>
                  </a:extLst>
                </a:gridCol>
              </a:tblGrid>
              <a:tr h="182880">
                <a:tc>
                  <a:txBody>
                    <a:bodyPr/>
                    <a:lstStyle/>
                    <a:p>
                      <a:pPr algn="ctr"/>
                      <a:r>
                        <a:rPr kumimoji="1" lang="ja-JP" altLang="en-US" sz="900" dirty="0">
                          <a:latin typeface="Meiryo UI" panose="020B0604030504040204" pitchFamily="50" charset="-128"/>
                          <a:ea typeface="Meiryo UI" panose="020B0604030504040204" pitchFamily="50" charset="-128"/>
                        </a:rPr>
                        <a:t>cause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algn="ctr"/>
                      <a:r>
                        <a:rPr kumimoji="1" lang="ja-JP" altLang="en-US" sz="900" dirty="0">
                          <a:latin typeface="Meiryo UI" panose="020B0604030504040204" pitchFamily="50" charset="-128"/>
                          <a:ea typeface="Meiryo UI" panose="020B0604030504040204" pitchFamily="50" charset="-128"/>
                        </a:rPr>
                        <a:t>counter-measure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00048"/>
                  </a:ext>
                </a:extLst>
              </a:tr>
              <a:tr h="297180">
                <a:tc>
                  <a:txBody>
                    <a:bodyPr/>
                    <a:lstStyle/>
                    <a:p>
                      <a:r>
                        <a:rPr kumimoji="1" lang="ja-JP" altLang="en-US" sz="800" dirty="0">
                          <a:latin typeface="Meiryo UI" panose="020B0604030504040204" pitchFamily="50" charset="-128"/>
                          <a:ea typeface="Meiryo UI" panose="020B0604030504040204" pitchFamily="50" charset="-128"/>
                        </a:rPr>
                        <a:t>Improper grinding of cutter rake surface, improper installation of cutter, improper accuracy of guide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800" dirty="0">
                          <a:latin typeface="Meiryo UI" panose="020B0604030504040204" pitchFamily="50" charset="-128"/>
                          <a:ea typeface="Meiryo UI" panose="020B0604030504040204" pitchFamily="50" charset="-128"/>
                        </a:rPr>
                        <a:t>Check rake surface roughness, rake angle, and arbor runout Guide wear</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7500336"/>
                  </a:ext>
                </a:extLst>
              </a:tr>
            </a:tbl>
          </a:graphicData>
        </a:graphic>
      </p:graphicFrame>
      <p:sp>
        <p:nvSpPr>
          <p:cNvPr id="25" name="四角形: 角を丸くする 24">
            <a:extLst>
              <a:ext uri="{FF2B5EF4-FFF2-40B4-BE49-F238E27FC236}">
                <a16:creationId xmlns:a16="http://schemas.microsoft.com/office/drawing/2014/main" id="{542650DD-25F5-4172-AF47-1562A84067DE}"/>
              </a:ext>
            </a:extLst>
          </p:cNvPr>
          <p:cNvSpPr/>
          <p:nvPr/>
        </p:nvSpPr>
        <p:spPr>
          <a:xfrm>
            <a:off x="2329828" y="3923553"/>
            <a:ext cx="2039550" cy="539698"/>
          </a:xfrm>
          <a:prstGeom prst="roundRect">
            <a:avLst/>
          </a:prstGeom>
          <a:solidFill>
            <a:srgbClr val="00B0F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00" dirty="0">
                <a:solidFill>
                  <a:schemeClr val="tx1"/>
                </a:solidFill>
                <a:latin typeface="Meiryo UI" panose="020B0604030504040204" pitchFamily="50" charset="-128"/>
                <a:ea typeface="Meiryo UI" panose="020B0604030504040204" pitchFamily="50" charset="-128"/>
              </a:rPr>
              <a:t>1. Cutting resistance change of bite</a:t>
            </a:r>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2. imbalance between left and right cutting edges</a:t>
            </a:r>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3. Rotation accuracy of master worm</a:t>
            </a:r>
          </a:p>
        </p:txBody>
      </p:sp>
      <p:pic>
        <p:nvPicPr>
          <p:cNvPr id="27" name="図 26">
            <a:extLst>
              <a:ext uri="{FF2B5EF4-FFF2-40B4-BE49-F238E27FC236}">
                <a16:creationId xmlns:a16="http://schemas.microsoft.com/office/drawing/2014/main" id="{94B41CFC-057E-43BF-A9AD-D840397E1B7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7863" y="703816"/>
            <a:ext cx="2238270" cy="1489569"/>
          </a:xfrm>
          <a:prstGeom prst="rect">
            <a:avLst/>
          </a:prstGeom>
        </p:spPr>
      </p:pic>
      <p:sp>
        <p:nvSpPr>
          <p:cNvPr id="29" name="矢印: 下 28">
            <a:extLst>
              <a:ext uri="{FF2B5EF4-FFF2-40B4-BE49-F238E27FC236}">
                <a16:creationId xmlns:a16="http://schemas.microsoft.com/office/drawing/2014/main" id="{7A3E1856-B977-4C19-86D3-76B796755345}"/>
              </a:ext>
            </a:extLst>
          </p:cNvPr>
          <p:cNvSpPr/>
          <p:nvPr/>
        </p:nvSpPr>
        <p:spPr>
          <a:xfrm>
            <a:off x="2762072" y="678763"/>
            <a:ext cx="282462" cy="98235"/>
          </a:xfrm>
          <a:prstGeom prst="downArrow">
            <a:avLst/>
          </a:prstGeom>
          <a:solidFill>
            <a:srgbClr val="00FF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id="{842A5349-59A1-43CE-8F71-809232E4E6CD}"/>
              </a:ext>
            </a:extLst>
          </p:cNvPr>
          <p:cNvSpPr/>
          <p:nvPr/>
        </p:nvSpPr>
        <p:spPr>
          <a:xfrm>
            <a:off x="7104452" y="3914582"/>
            <a:ext cx="2039548" cy="695096"/>
          </a:xfrm>
          <a:prstGeom prst="roundRect">
            <a:avLst/>
          </a:prstGeom>
          <a:solidFill>
            <a:srgbClr val="00B0F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altLang="ja-JP" sz="600" dirty="0">
              <a:solidFill>
                <a:schemeClr val="tx1"/>
              </a:solidFill>
              <a:latin typeface="Meiryo UI" panose="020B0604030504040204" pitchFamily="50" charset="-128"/>
              <a:ea typeface="Meiryo UI" panose="020B0604030504040204" pitchFamily="50" charset="-128"/>
            </a:endParaRPr>
          </a:p>
          <a:p>
            <a:r>
              <a:rPr lang="ja-JP" altLang="en-US" sz="600" dirty="0">
                <a:solidFill>
                  <a:schemeClr val="tx1"/>
                </a:solidFill>
                <a:latin typeface="Meiryo UI" panose="020B0604030504040204" pitchFamily="50" charset="-128"/>
                <a:ea typeface="Meiryo UI" panose="020B0604030504040204" pitchFamily="50" charset="-128"/>
              </a:rPr>
              <a:t>counter-measure</a:t>
            </a:r>
            <a:endParaRPr lang="en-US" altLang="ja-JP" sz="600" dirty="0">
              <a:solidFill>
                <a:schemeClr val="tx1"/>
              </a:solidFill>
              <a:latin typeface="Meiryo UI" panose="020B0604030504040204" pitchFamily="50" charset="-128"/>
              <a:ea typeface="Meiryo UI" panose="020B0604030504040204" pitchFamily="50" charset="-128"/>
            </a:endParaRPr>
          </a:p>
          <a:p>
            <a:r>
              <a:rPr lang="ja-JP" altLang="en-US" sz="600" dirty="0">
                <a:solidFill>
                  <a:schemeClr val="tx1"/>
                </a:solidFill>
                <a:latin typeface="Meiryo UI" panose="020B0604030504040204" pitchFamily="50" charset="-128"/>
                <a:ea typeface="Meiryo UI" panose="020B0604030504040204" pitchFamily="50" charset="-128"/>
              </a:rPr>
              <a:t>1-Review of machining conditions (cutting speed, </a:t>
            </a:r>
            <a:r>
              <a:rPr lang="ja-JP" altLang="en-US" sz="600" dirty="0" err="1">
                <a:solidFill>
                  <a:schemeClr val="tx1"/>
                </a:solidFill>
                <a:latin typeface="Meiryo UI" panose="020B0604030504040204" pitchFamily="50" charset="-128"/>
                <a:ea typeface="Meiryo UI" panose="020B0604030504040204" pitchFamily="50" charset="-128"/>
              </a:rPr>
              <a:t>take-up</a:t>
            </a:r>
            <a:r>
              <a:rPr lang="ja-JP" altLang="en-US" sz="600" dirty="0">
                <a:solidFill>
                  <a:schemeClr val="tx1"/>
                </a:solidFill>
                <a:latin typeface="Meiryo UI" panose="020B0604030504040204" pitchFamily="50" charset="-128"/>
                <a:ea typeface="Meiryo UI" panose="020B0604030504040204" pitchFamily="50" charset="-128"/>
              </a:rPr>
              <a:t>)</a:t>
            </a:r>
            <a:endParaRPr lang="en-US" altLang="ja-JP" sz="600" dirty="0">
              <a:solidFill>
                <a:schemeClr val="tx1"/>
              </a:solidFill>
              <a:latin typeface="Meiryo UI" panose="020B0604030504040204" pitchFamily="50" charset="-128"/>
              <a:ea typeface="Meiryo UI" panose="020B0604030504040204" pitchFamily="50" charset="-128"/>
            </a:endParaRPr>
          </a:p>
          <a:p>
            <a:r>
              <a:rPr lang="ja-JP" altLang="en-US" sz="600" dirty="0">
                <a:solidFill>
                  <a:schemeClr val="tx1"/>
                </a:solidFill>
                <a:latin typeface="Meiryo UI" panose="020B0604030504040204" pitchFamily="50" charset="-128"/>
                <a:ea typeface="Meiryo UI" panose="020B0604030504040204" pitchFamily="50" charset="-128"/>
              </a:rPr>
              <a:t>2-tool coating</a:t>
            </a:r>
            <a:endParaRPr lang="en-US" altLang="ja-JP" sz="600" dirty="0">
              <a:solidFill>
                <a:schemeClr val="tx1"/>
              </a:solidFill>
              <a:latin typeface="Meiryo UI" panose="020B0604030504040204" pitchFamily="50" charset="-128"/>
              <a:ea typeface="Meiryo UI" panose="020B0604030504040204" pitchFamily="50" charset="-128"/>
            </a:endParaRPr>
          </a:p>
          <a:p>
            <a:r>
              <a:rPr lang="en-US" altLang="ja-JP" sz="600" dirty="0">
                <a:solidFill>
                  <a:schemeClr val="tx1"/>
                </a:solidFill>
                <a:latin typeface="Meiryo UI" panose="020B0604030504040204" pitchFamily="50" charset="-128"/>
                <a:ea typeface="Meiryo UI" panose="020B0604030504040204" pitchFamily="50" charset="-128"/>
              </a:rPr>
              <a:t>3 - </a:t>
            </a:r>
            <a:r>
              <a:rPr lang="ja-JP" altLang="en-US" sz="600" dirty="0">
                <a:solidFill>
                  <a:schemeClr val="tx1"/>
                </a:solidFill>
                <a:latin typeface="Meiryo UI" panose="020B0604030504040204" pitchFamily="50" charset="-128"/>
                <a:ea typeface="Meiryo UI" panose="020B0604030504040204" pitchFamily="50" charset="-128"/>
              </a:rPr>
              <a:t>Cutting oil with high activity</a:t>
            </a:r>
            <a:endParaRPr lang="en-US" altLang="ja-JP" sz="600" dirty="0">
              <a:solidFill>
                <a:schemeClr val="tx1"/>
              </a:solidFill>
              <a:latin typeface="Meiryo UI" panose="020B0604030504040204" pitchFamily="50" charset="-128"/>
              <a:ea typeface="Meiryo UI" panose="020B0604030504040204" pitchFamily="50" charset="-128"/>
            </a:endParaRPr>
          </a:p>
          <a:p>
            <a:r>
              <a:rPr lang="ja-JP" altLang="en-US" sz="600" dirty="0">
                <a:solidFill>
                  <a:schemeClr val="tx1"/>
                </a:solidFill>
                <a:latin typeface="Meiryo UI" panose="020B0604030504040204" pitchFamily="50" charset="-128"/>
                <a:ea typeface="Meiryo UI" panose="020B0604030504040204" pitchFamily="50" charset="-128"/>
              </a:rPr>
              <a:t>4-Work hardness and organization</a:t>
            </a:r>
            <a:endParaRPr lang="en-US" altLang="ja-JP" sz="600" dirty="0">
              <a:solidFill>
                <a:schemeClr val="tx1"/>
              </a:solidFill>
              <a:latin typeface="Meiryo UI" panose="020B0604030504040204" pitchFamily="50" charset="-128"/>
              <a:ea typeface="Meiryo UI" panose="020B0604030504040204" pitchFamily="50" charset="-128"/>
            </a:endParaRPr>
          </a:p>
          <a:p>
            <a:endParaRPr lang="ja-JP" altLang="en-US" sz="600" dirty="0">
              <a:solidFill>
                <a:schemeClr val="tx1"/>
              </a:solidFill>
              <a:latin typeface="Meiryo UI" panose="020B0604030504040204" pitchFamily="50" charset="-128"/>
              <a:ea typeface="Meiryo UI" panose="020B0604030504040204" pitchFamily="50" charset="-128"/>
            </a:endParaRPr>
          </a:p>
        </p:txBody>
      </p:sp>
      <p:pic>
        <p:nvPicPr>
          <p:cNvPr id="34" name="図 33">
            <a:extLst>
              <a:ext uri="{FF2B5EF4-FFF2-40B4-BE49-F238E27FC236}">
                <a16:creationId xmlns:a16="http://schemas.microsoft.com/office/drawing/2014/main" id="{BBC40E6E-46AE-442B-9C1D-67FB427CC54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610201" y="2849197"/>
            <a:ext cx="1255568" cy="1074356"/>
          </a:xfrm>
          <a:prstGeom prst="rect">
            <a:avLst/>
          </a:prstGeom>
        </p:spPr>
      </p:pic>
      <p:sp>
        <p:nvSpPr>
          <p:cNvPr id="2" name="正方形/長方形 1">
            <a:extLst>
              <a:ext uri="{FF2B5EF4-FFF2-40B4-BE49-F238E27FC236}">
                <a16:creationId xmlns:a16="http://schemas.microsoft.com/office/drawing/2014/main" id="{F9827D92-9A37-4C6C-8BAC-A317CB83BBFC}"/>
              </a:ext>
            </a:extLst>
          </p:cNvPr>
          <p:cNvSpPr/>
          <p:nvPr/>
        </p:nvSpPr>
        <p:spPr>
          <a:xfrm>
            <a:off x="50992" y="512941"/>
            <a:ext cx="1075619" cy="26405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00" b="1" dirty="0">
                <a:solidFill>
                  <a:srgbClr val="0000FF"/>
                </a:solidFill>
                <a:latin typeface="Meiryo UI" panose="020B0604030504040204" pitchFamily="50" charset="-128"/>
                <a:ea typeface="Meiryo UI" panose="020B0604030504040204" pitchFamily="50" charset="-128"/>
              </a:rPr>
              <a:t>steep slope (incline)</a:t>
            </a:r>
          </a:p>
        </p:txBody>
      </p:sp>
      <p:sp>
        <p:nvSpPr>
          <p:cNvPr id="37" name="正方形/長方形 36">
            <a:extLst>
              <a:ext uri="{FF2B5EF4-FFF2-40B4-BE49-F238E27FC236}">
                <a16:creationId xmlns:a16="http://schemas.microsoft.com/office/drawing/2014/main" id="{49C870E0-DC62-4960-B2C5-854B4ABCDF80}"/>
              </a:ext>
            </a:extLst>
          </p:cNvPr>
          <p:cNvSpPr/>
          <p:nvPr/>
        </p:nvSpPr>
        <p:spPr>
          <a:xfrm>
            <a:off x="87742" y="2837292"/>
            <a:ext cx="2124047" cy="47797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900" b="1" dirty="0">
                <a:solidFill>
                  <a:srgbClr val="0000FF"/>
                </a:solidFill>
                <a:latin typeface="Meiryo UI" panose="020B0604030504040204" pitchFamily="50" charset="-128"/>
                <a:ea typeface="Meiryo UI" panose="020B0604030504040204" pitchFamily="50" charset="-128"/>
              </a:rPr>
              <a:t>If the position of the cutting edge is shifted, the tooth profile accuracy becomes poor.</a:t>
            </a:r>
          </a:p>
        </p:txBody>
      </p:sp>
      <p:pic>
        <p:nvPicPr>
          <p:cNvPr id="12" name="図 11">
            <a:extLst>
              <a:ext uri="{FF2B5EF4-FFF2-40B4-BE49-F238E27FC236}">
                <a16:creationId xmlns:a16="http://schemas.microsoft.com/office/drawing/2014/main" id="{98B93324-3348-4871-B17E-09B288A7B16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221844" y="1175264"/>
            <a:ext cx="1914310" cy="1024574"/>
          </a:xfrm>
          <a:prstGeom prst="rect">
            <a:avLst/>
          </a:prstGeom>
        </p:spPr>
      </p:pic>
      <p:sp>
        <p:nvSpPr>
          <p:cNvPr id="28" name="四角形: 角を丸くする 27">
            <a:extLst>
              <a:ext uri="{FF2B5EF4-FFF2-40B4-BE49-F238E27FC236}">
                <a16:creationId xmlns:a16="http://schemas.microsoft.com/office/drawing/2014/main" id="{3854CDC9-998B-4618-90B3-C5DD18080913}"/>
              </a:ext>
            </a:extLst>
          </p:cNvPr>
          <p:cNvSpPr/>
          <p:nvPr/>
        </p:nvSpPr>
        <p:spPr>
          <a:xfrm>
            <a:off x="1921745" y="2072082"/>
            <a:ext cx="1294152" cy="128207"/>
          </a:xfrm>
          <a:prstGeom prst="roundRect">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800" b="1" dirty="0">
                <a:latin typeface="Meiryo UI" panose="020B0604030504040204" pitchFamily="50" charset="-128"/>
                <a:ea typeface="Meiryo UI" panose="020B0604030504040204" pitchFamily="50" charset="-128"/>
              </a:rPr>
              <a:t>A cut-off step occurs.</a:t>
            </a:r>
          </a:p>
        </p:txBody>
      </p:sp>
      <p:sp>
        <p:nvSpPr>
          <p:cNvPr id="22" name="四角形: 角を丸くする 21">
            <a:extLst>
              <a:ext uri="{FF2B5EF4-FFF2-40B4-BE49-F238E27FC236}">
                <a16:creationId xmlns:a16="http://schemas.microsoft.com/office/drawing/2014/main" id="{8CECB9EF-1A2B-471D-AF2E-8F6142BAA3C5}"/>
              </a:ext>
            </a:extLst>
          </p:cNvPr>
          <p:cNvSpPr/>
          <p:nvPr/>
        </p:nvSpPr>
        <p:spPr>
          <a:xfrm>
            <a:off x="2042088" y="847174"/>
            <a:ext cx="1914310" cy="297396"/>
          </a:xfrm>
          <a:prstGeom prst="roundRect">
            <a:avLst/>
          </a:prstGeom>
          <a:solidFill>
            <a:schemeClr val="accent2">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600" dirty="0">
                <a:solidFill>
                  <a:prstClr val="black"/>
                </a:solidFill>
                <a:latin typeface="Meiryo UI" panose="020B0604030504040204" pitchFamily="50" charset="-128"/>
                <a:ea typeface="Meiryo UI" panose="020B0604030504040204" pitchFamily="50" charset="-128"/>
              </a:rPr>
              <a:t>A cut and rise step occurs</a:t>
            </a:r>
            <a:endParaRPr kumimoji="1" lang="en-US" altLang="ja-JP" sz="600" dirty="0">
              <a:solidFill>
                <a:prstClr val="black"/>
              </a:solidFill>
              <a:latin typeface="Meiryo UI" panose="020B0604030504040204" pitchFamily="50" charset="-128"/>
              <a:ea typeface="Meiryo UI" panose="020B0604030504040204" pitchFamily="50" charset="-128"/>
            </a:endParaRPr>
          </a:p>
          <a:p>
            <a:r>
              <a:rPr kumimoji="1" lang="ja-JP" altLang="en-US" sz="600" dirty="0">
                <a:solidFill>
                  <a:prstClr val="black"/>
                </a:solidFill>
                <a:latin typeface="Meiryo UI" panose="020B0604030504040204" pitchFamily="50" charset="-128"/>
                <a:ea typeface="Meiryo UI" panose="020B0604030504040204" pitchFamily="50" charset="-128"/>
              </a:rPr>
              <a:t>The depth of cut changes, so the </a:t>
            </a:r>
            <a:r>
              <a:rPr kumimoji="1" lang="en-US" altLang="ja-JP" sz="600" dirty="0">
                <a:solidFill>
                  <a:prstClr val="black"/>
                </a:solidFill>
                <a:latin typeface="Meiryo UI" panose="020B0604030504040204" pitchFamily="50" charset="-128"/>
                <a:ea typeface="Meiryo UI" panose="020B0604030504040204" pitchFamily="50" charset="-128"/>
              </a:rPr>
              <a:t>OBD </a:t>
            </a:r>
            <a:r>
              <a:rPr kumimoji="1" lang="ja-JP" altLang="en-US" sz="600" dirty="0">
                <a:solidFill>
                  <a:prstClr val="black"/>
                </a:solidFill>
                <a:latin typeface="Meiryo UI" panose="020B0604030504040204" pitchFamily="50" charset="-128"/>
                <a:ea typeface="Meiryo UI" panose="020B0604030504040204" pitchFamily="50" charset="-128"/>
              </a:rPr>
              <a:t>varies.</a:t>
            </a:r>
          </a:p>
        </p:txBody>
      </p:sp>
      <p:sp>
        <p:nvSpPr>
          <p:cNvPr id="32" name="四角形: 角を丸くする 31">
            <a:extLst>
              <a:ext uri="{FF2B5EF4-FFF2-40B4-BE49-F238E27FC236}">
                <a16:creationId xmlns:a16="http://schemas.microsoft.com/office/drawing/2014/main" id="{4CD24185-704D-49DF-9C69-ADACF7F7BB18}"/>
              </a:ext>
            </a:extLst>
          </p:cNvPr>
          <p:cNvSpPr/>
          <p:nvPr/>
        </p:nvSpPr>
        <p:spPr>
          <a:xfrm>
            <a:off x="2221844" y="1554480"/>
            <a:ext cx="1294152" cy="379334"/>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5293818C-6A3F-4DB0-A87B-756D1414C5F3}"/>
              </a:ext>
            </a:extLst>
          </p:cNvPr>
          <p:cNvSpPr/>
          <p:nvPr/>
        </p:nvSpPr>
        <p:spPr>
          <a:xfrm>
            <a:off x="4001750" y="1245956"/>
            <a:ext cx="735257" cy="707886"/>
          </a:xfrm>
          <a:prstGeom prst="rect">
            <a:avLst/>
          </a:prstGeom>
        </p:spPr>
        <p:txBody>
          <a:bodyPr wrap="square" anchor="t">
            <a:spAutoFit/>
          </a:bodyPr>
          <a:lstStyle/>
          <a:p>
            <a:endParaRPr lang="ja-JP" altLang="en-US" sz="500" dirty="0">
              <a:solidFill>
                <a:srgbClr val="000000"/>
              </a:solidFill>
              <a:latin typeface="Meiryo UI" panose="020B0604030504040204" pitchFamily="50" charset="-128"/>
              <a:ea typeface="Meiryo UI" panose="020B0604030504040204" pitchFamily="50" charset="-128"/>
            </a:endParaRPr>
          </a:p>
          <a:p>
            <a:r>
              <a:rPr lang="ja-JP" altLang="en-US" sz="500" dirty="0">
                <a:latin typeface="Meiryo UI" panose="020B0604030504040204" pitchFamily="50" charset="-128"/>
                <a:ea typeface="Meiryo UI" panose="020B0604030504040204" pitchFamily="50" charset="-128"/>
              </a:rPr>
              <a:t>The figure shows a spur gear. </a:t>
            </a:r>
          </a:p>
          <a:p>
            <a:r>
              <a:rPr lang="ja-JP" altLang="en-US" sz="500" dirty="0">
                <a:latin typeface="Meiryo UI" panose="020B0604030504040204" pitchFamily="50" charset="-128"/>
                <a:ea typeface="Meiryo UI" panose="020B0604030504040204" pitchFamily="50" charset="-128"/>
              </a:rPr>
              <a:t>With helical gears, steps are </a:t>
            </a:r>
          </a:p>
          <a:p>
            <a:r>
              <a:rPr lang="ja-JP" altLang="en-US" sz="500" dirty="0">
                <a:latin typeface="Meiryo UI" panose="020B0604030504040204" pitchFamily="50" charset="-128"/>
                <a:ea typeface="Meiryo UI" panose="020B0604030504040204" pitchFamily="50" charset="-128"/>
              </a:rPr>
              <a:t>Appears obliquely on the tooth surface </a:t>
            </a:r>
          </a:p>
        </p:txBody>
      </p:sp>
      <p:sp>
        <p:nvSpPr>
          <p:cNvPr id="39" name="矢印: 下 38">
            <a:extLst>
              <a:ext uri="{FF2B5EF4-FFF2-40B4-BE49-F238E27FC236}">
                <a16:creationId xmlns:a16="http://schemas.microsoft.com/office/drawing/2014/main" id="{1FC362B1-8036-4280-998D-6BB59EFC9585}"/>
              </a:ext>
            </a:extLst>
          </p:cNvPr>
          <p:cNvSpPr/>
          <p:nvPr/>
        </p:nvSpPr>
        <p:spPr>
          <a:xfrm>
            <a:off x="8177379" y="1306016"/>
            <a:ext cx="282462" cy="113667"/>
          </a:xfrm>
          <a:prstGeom prst="downArrow">
            <a:avLst/>
          </a:prstGeom>
          <a:solidFill>
            <a:srgbClr val="00FF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pic>
        <p:nvPicPr>
          <p:cNvPr id="40" name="図 39">
            <a:extLst>
              <a:ext uri="{FF2B5EF4-FFF2-40B4-BE49-F238E27FC236}">
                <a16:creationId xmlns:a16="http://schemas.microsoft.com/office/drawing/2014/main" id="{4C524468-D7EA-4778-822C-2390C05EC5E7}"/>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853961" y="519829"/>
            <a:ext cx="991477" cy="1671873"/>
          </a:xfrm>
          <a:prstGeom prst="rect">
            <a:avLst/>
          </a:prstGeom>
        </p:spPr>
      </p:pic>
      <p:sp>
        <p:nvSpPr>
          <p:cNvPr id="36" name="正方形/長方形 35">
            <a:extLst>
              <a:ext uri="{FF2B5EF4-FFF2-40B4-BE49-F238E27FC236}">
                <a16:creationId xmlns:a16="http://schemas.microsoft.com/office/drawing/2014/main" id="{40CD601D-D01C-4038-B73F-D58359ECFFA9}"/>
              </a:ext>
            </a:extLst>
          </p:cNvPr>
          <p:cNvSpPr/>
          <p:nvPr/>
        </p:nvSpPr>
        <p:spPr>
          <a:xfrm>
            <a:off x="4673651" y="494859"/>
            <a:ext cx="1636713" cy="20748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00" b="1" dirty="0">
                <a:solidFill>
                  <a:srgbClr val="0000FF"/>
                </a:solidFill>
                <a:latin typeface="Meiryo UI" panose="020B0604030504040204" pitchFamily="50" charset="-128"/>
                <a:ea typeface="Meiryo UI" panose="020B0604030504040204" pitchFamily="50" charset="-128"/>
              </a:rPr>
              <a:t>undulation of a tooth profile</a:t>
            </a:r>
          </a:p>
        </p:txBody>
      </p:sp>
      <p:sp>
        <p:nvSpPr>
          <p:cNvPr id="45" name="フリーフォーム: 図形 44">
            <a:extLst>
              <a:ext uri="{FF2B5EF4-FFF2-40B4-BE49-F238E27FC236}">
                <a16:creationId xmlns:a16="http://schemas.microsoft.com/office/drawing/2014/main" id="{F724F141-19B9-4BF8-ADE5-FFD8AB73A95A}"/>
              </a:ext>
            </a:extLst>
          </p:cNvPr>
          <p:cNvSpPr/>
          <p:nvPr/>
        </p:nvSpPr>
        <p:spPr>
          <a:xfrm>
            <a:off x="7155866" y="2844114"/>
            <a:ext cx="224588" cy="219164"/>
          </a:xfrm>
          <a:custGeom>
            <a:avLst/>
            <a:gdLst>
              <a:gd name="connsiteX0" fmla="*/ 105508 w 316523"/>
              <a:gd name="connsiteY0" fmla="*/ 0 h 336620"/>
              <a:gd name="connsiteX1" fmla="*/ 221064 w 316523"/>
              <a:gd name="connsiteY1" fmla="*/ 40194 h 336620"/>
              <a:gd name="connsiteX2" fmla="*/ 316523 w 316523"/>
              <a:gd name="connsiteY2" fmla="*/ 331596 h 336620"/>
              <a:gd name="connsiteX3" fmla="*/ 0 w 316523"/>
              <a:gd name="connsiteY3" fmla="*/ 336620 h 336620"/>
            </a:gdLst>
            <a:ahLst/>
            <a:cxnLst>
              <a:cxn ang="0">
                <a:pos x="connsiteX0" y="connsiteY0"/>
              </a:cxn>
              <a:cxn ang="0">
                <a:pos x="connsiteX1" y="connsiteY1"/>
              </a:cxn>
              <a:cxn ang="0">
                <a:pos x="connsiteX2" y="connsiteY2"/>
              </a:cxn>
              <a:cxn ang="0">
                <a:pos x="connsiteX3" y="connsiteY3"/>
              </a:cxn>
            </a:cxnLst>
            <a:rect l="l" t="t" r="r" b="b"/>
            <a:pathLst>
              <a:path w="316523" h="336620">
                <a:moveTo>
                  <a:pt x="105508" y="0"/>
                </a:moveTo>
                <a:lnTo>
                  <a:pt x="221064" y="40194"/>
                </a:lnTo>
                <a:lnTo>
                  <a:pt x="316523" y="331596"/>
                </a:lnTo>
                <a:lnTo>
                  <a:pt x="0" y="336620"/>
                </a:lnTo>
              </a:path>
            </a:pathLst>
          </a:cu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図形 45">
            <a:extLst>
              <a:ext uri="{FF2B5EF4-FFF2-40B4-BE49-F238E27FC236}">
                <a16:creationId xmlns:a16="http://schemas.microsoft.com/office/drawing/2014/main" id="{8A7A1C7D-D98E-48DD-B44B-9563AC6A0A4D}"/>
              </a:ext>
            </a:extLst>
          </p:cNvPr>
          <p:cNvSpPr/>
          <p:nvPr/>
        </p:nvSpPr>
        <p:spPr>
          <a:xfrm>
            <a:off x="7159707" y="3144550"/>
            <a:ext cx="224588" cy="219164"/>
          </a:xfrm>
          <a:custGeom>
            <a:avLst/>
            <a:gdLst>
              <a:gd name="connsiteX0" fmla="*/ 105508 w 316523"/>
              <a:gd name="connsiteY0" fmla="*/ 0 h 336620"/>
              <a:gd name="connsiteX1" fmla="*/ 221064 w 316523"/>
              <a:gd name="connsiteY1" fmla="*/ 40194 h 336620"/>
              <a:gd name="connsiteX2" fmla="*/ 316523 w 316523"/>
              <a:gd name="connsiteY2" fmla="*/ 331596 h 336620"/>
              <a:gd name="connsiteX3" fmla="*/ 0 w 316523"/>
              <a:gd name="connsiteY3" fmla="*/ 336620 h 336620"/>
            </a:gdLst>
            <a:ahLst/>
            <a:cxnLst>
              <a:cxn ang="0">
                <a:pos x="connsiteX0" y="connsiteY0"/>
              </a:cxn>
              <a:cxn ang="0">
                <a:pos x="connsiteX1" y="connsiteY1"/>
              </a:cxn>
              <a:cxn ang="0">
                <a:pos x="connsiteX2" y="connsiteY2"/>
              </a:cxn>
              <a:cxn ang="0">
                <a:pos x="connsiteX3" y="connsiteY3"/>
              </a:cxn>
            </a:cxnLst>
            <a:rect l="l" t="t" r="r" b="b"/>
            <a:pathLst>
              <a:path w="316523" h="336620">
                <a:moveTo>
                  <a:pt x="105508" y="0"/>
                </a:moveTo>
                <a:lnTo>
                  <a:pt x="221064" y="40194"/>
                </a:lnTo>
                <a:lnTo>
                  <a:pt x="316523" y="331596"/>
                </a:lnTo>
                <a:lnTo>
                  <a:pt x="0" y="336620"/>
                </a:lnTo>
              </a:path>
            </a:pathLst>
          </a:cu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リーフォーム: 図形 46">
            <a:extLst>
              <a:ext uri="{FF2B5EF4-FFF2-40B4-BE49-F238E27FC236}">
                <a16:creationId xmlns:a16="http://schemas.microsoft.com/office/drawing/2014/main" id="{90498CF8-574E-40E3-AA82-80E37A6D5A02}"/>
              </a:ext>
            </a:extLst>
          </p:cNvPr>
          <p:cNvSpPr/>
          <p:nvPr/>
        </p:nvSpPr>
        <p:spPr>
          <a:xfrm>
            <a:off x="7168920" y="3505052"/>
            <a:ext cx="224588" cy="219164"/>
          </a:xfrm>
          <a:custGeom>
            <a:avLst/>
            <a:gdLst>
              <a:gd name="connsiteX0" fmla="*/ 105508 w 316523"/>
              <a:gd name="connsiteY0" fmla="*/ 0 h 336620"/>
              <a:gd name="connsiteX1" fmla="*/ 221064 w 316523"/>
              <a:gd name="connsiteY1" fmla="*/ 40194 h 336620"/>
              <a:gd name="connsiteX2" fmla="*/ 316523 w 316523"/>
              <a:gd name="connsiteY2" fmla="*/ 331596 h 336620"/>
              <a:gd name="connsiteX3" fmla="*/ 0 w 316523"/>
              <a:gd name="connsiteY3" fmla="*/ 336620 h 336620"/>
            </a:gdLst>
            <a:ahLst/>
            <a:cxnLst>
              <a:cxn ang="0">
                <a:pos x="connsiteX0" y="connsiteY0"/>
              </a:cxn>
              <a:cxn ang="0">
                <a:pos x="connsiteX1" y="connsiteY1"/>
              </a:cxn>
              <a:cxn ang="0">
                <a:pos x="connsiteX2" y="connsiteY2"/>
              </a:cxn>
              <a:cxn ang="0">
                <a:pos x="connsiteX3" y="connsiteY3"/>
              </a:cxn>
            </a:cxnLst>
            <a:rect l="l" t="t" r="r" b="b"/>
            <a:pathLst>
              <a:path w="316523" h="336620">
                <a:moveTo>
                  <a:pt x="105508" y="0"/>
                </a:moveTo>
                <a:lnTo>
                  <a:pt x="221064" y="40194"/>
                </a:lnTo>
                <a:lnTo>
                  <a:pt x="316523" y="331596"/>
                </a:lnTo>
                <a:lnTo>
                  <a:pt x="0" y="336620"/>
                </a:lnTo>
              </a:path>
            </a:pathLst>
          </a:cu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19DC0E48-9695-4D22-B804-AFDDEAAEABF5}"/>
              </a:ext>
            </a:extLst>
          </p:cNvPr>
          <p:cNvCxnSpPr>
            <a:cxnSpLocks/>
          </p:cNvCxnSpPr>
          <p:nvPr/>
        </p:nvCxnSpPr>
        <p:spPr>
          <a:xfrm>
            <a:off x="7017448" y="2936255"/>
            <a:ext cx="0" cy="598458"/>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フリーフォーム: 図形 51">
            <a:extLst>
              <a:ext uri="{FF2B5EF4-FFF2-40B4-BE49-F238E27FC236}">
                <a16:creationId xmlns:a16="http://schemas.microsoft.com/office/drawing/2014/main" id="{B329F0CA-1A5E-465C-829E-088072ECFC7D}"/>
              </a:ext>
            </a:extLst>
          </p:cNvPr>
          <p:cNvSpPr/>
          <p:nvPr/>
        </p:nvSpPr>
        <p:spPr>
          <a:xfrm>
            <a:off x="7281227" y="3356940"/>
            <a:ext cx="112282" cy="49480"/>
          </a:xfrm>
          <a:custGeom>
            <a:avLst/>
            <a:gdLst>
              <a:gd name="connsiteX0" fmla="*/ 0 w 85411"/>
              <a:gd name="connsiteY0" fmla="*/ 20097 h 45218"/>
              <a:gd name="connsiteX1" fmla="*/ 75363 w 85411"/>
              <a:gd name="connsiteY1" fmla="*/ 45218 h 45218"/>
              <a:gd name="connsiteX2" fmla="*/ 85411 w 85411"/>
              <a:gd name="connsiteY2" fmla="*/ 0 h 45218"/>
              <a:gd name="connsiteX3" fmla="*/ 0 w 85411"/>
              <a:gd name="connsiteY3" fmla="*/ 20097 h 45218"/>
            </a:gdLst>
            <a:ahLst/>
            <a:cxnLst>
              <a:cxn ang="0">
                <a:pos x="connsiteX0" y="connsiteY0"/>
              </a:cxn>
              <a:cxn ang="0">
                <a:pos x="connsiteX1" y="connsiteY1"/>
              </a:cxn>
              <a:cxn ang="0">
                <a:pos x="connsiteX2" y="connsiteY2"/>
              </a:cxn>
              <a:cxn ang="0">
                <a:pos x="connsiteX3" y="connsiteY3"/>
              </a:cxn>
            </a:cxnLst>
            <a:rect l="l" t="t" r="r" b="b"/>
            <a:pathLst>
              <a:path w="85411" h="45218">
                <a:moveTo>
                  <a:pt x="0" y="20097"/>
                </a:moveTo>
                <a:lnTo>
                  <a:pt x="75363" y="45218"/>
                </a:lnTo>
                <a:lnTo>
                  <a:pt x="85411" y="0"/>
                </a:lnTo>
                <a:lnTo>
                  <a:pt x="0" y="20097"/>
                </a:lnTo>
                <a:close/>
              </a:path>
            </a:pathLst>
          </a:cu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3" name="フリーフォーム: 図形 52">
            <a:extLst>
              <a:ext uri="{FF2B5EF4-FFF2-40B4-BE49-F238E27FC236}">
                <a16:creationId xmlns:a16="http://schemas.microsoft.com/office/drawing/2014/main" id="{F0242260-4E05-484E-8700-874A3A3AAE7F}"/>
              </a:ext>
            </a:extLst>
          </p:cNvPr>
          <p:cNvSpPr/>
          <p:nvPr/>
        </p:nvSpPr>
        <p:spPr>
          <a:xfrm>
            <a:off x="7310033" y="3717296"/>
            <a:ext cx="88677" cy="45719"/>
          </a:xfrm>
          <a:custGeom>
            <a:avLst/>
            <a:gdLst>
              <a:gd name="connsiteX0" fmla="*/ 0 w 85411"/>
              <a:gd name="connsiteY0" fmla="*/ 20097 h 45218"/>
              <a:gd name="connsiteX1" fmla="*/ 75363 w 85411"/>
              <a:gd name="connsiteY1" fmla="*/ 45218 h 45218"/>
              <a:gd name="connsiteX2" fmla="*/ 85411 w 85411"/>
              <a:gd name="connsiteY2" fmla="*/ 0 h 45218"/>
              <a:gd name="connsiteX3" fmla="*/ 0 w 85411"/>
              <a:gd name="connsiteY3" fmla="*/ 20097 h 45218"/>
            </a:gdLst>
            <a:ahLst/>
            <a:cxnLst>
              <a:cxn ang="0">
                <a:pos x="connsiteX0" y="connsiteY0"/>
              </a:cxn>
              <a:cxn ang="0">
                <a:pos x="connsiteX1" y="connsiteY1"/>
              </a:cxn>
              <a:cxn ang="0">
                <a:pos x="connsiteX2" y="connsiteY2"/>
              </a:cxn>
              <a:cxn ang="0">
                <a:pos x="connsiteX3" y="connsiteY3"/>
              </a:cxn>
            </a:cxnLst>
            <a:rect l="l" t="t" r="r" b="b"/>
            <a:pathLst>
              <a:path w="85411" h="45218">
                <a:moveTo>
                  <a:pt x="0" y="20097"/>
                </a:moveTo>
                <a:lnTo>
                  <a:pt x="75363" y="45218"/>
                </a:lnTo>
                <a:lnTo>
                  <a:pt x="85411" y="0"/>
                </a:lnTo>
                <a:lnTo>
                  <a:pt x="0" y="20097"/>
                </a:lnTo>
                <a:close/>
              </a:path>
            </a:pathLst>
          </a:cu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pic>
        <p:nvPicPr>
          <p:cNvPr id="55" name="図 54">
            <a:extLst>
              <a:ext uri="{FF2B5EF4-FFF2-40B4-BE49-F238E27FC236}">
                <a16:creationId xmlns:a16="http://schemas.microsoft.com/office/drawing/2014/main" id="{77B2A107-EACE-460A-A97D-23CDE4BB08DC}"/>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607820" y="3053727"/>
            <a:ext cx="1881601" cy="1231725"/>
          </a:xfrm>
          <a:prstGeom prst="rect">
            <a:avLst/>
          </a:prstGeom>
        </p:spPr>
      </p:pic>
      <p:sp>
        <p:nvSpPr>
          <p:cNvPr id="35" name="吹き出し: 角を丸めた四角形 34">
            <a:extLst>
              <a:ext uri="{FF2B5EF4-FFF2-40B4-BE49-F238E27FC236}">
                <a16:creationId xmlns:a16="http://schemas.microsoft.com/office/drawing/2014/main" id="{DA9A47B3-2101-47BB-B8DC-3A123382A647}"/>
              </a:ext>
            </a:extLst>
          </p:cNvPr>
          <p:cNvSpPr/>
          <p:nvPr/>
        </p:nvSpPr>
        <p:spPr>
          <a:xfrm>
            <a:off x="6162609" y="4066487"/>
            <a:ext cx="790838" cy="397998"/>
          </a:xfrm>
          <a:prstGeom prst="wedgeRoundRectCallout">
            <a:avLst>
              <a:gd name="adj1" fmla="val 97921"/>
              <a:gd name="adj2" fmla="val -131757"/>
              <a:gd name="adj3" fmla="val 16667"/>
            </a:avLst>
          </a:prstGeom>
          <a:solidFill>
            <a:schemeClr val="accent4">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400" dirty="0">
                <a:solidFill>
                  <a:schemeClr val="tx1"/>
                </a:solidFill>
                <a:latin typeface="Meiryo UI" panose="020B0604030504040204" pitchFamily="50" charset="-128"/>
                <a:ea typeface="Meiryo UI" panose="020B0604030504040204" pitchFamily="50" charset="-128"/>
              </a:rPr>
              <a:t>Repeated generation and shedding of component cutting edges on the cutting edge of the cutter</a:t>
            </a:r>
          </a:p>
        </p:txBody>
      </p:sp>
      <p:sp>
        <p:nvSpPr>
          <p:cNvPr id="38" name="正方形/長方形 37">
            <a:extLst>
              <a:ext uri="{FF2B5EF4-FFF2-40B4-BE49-F238E27FC236}">
                <a16:creationId xmlns:a16="http://schemas.microsoft.com/office/drawing/2014/main" id="{FCDBFFE6-5FF3-4CD0-84D3-D8BE40F39F9E}"/>
              </a:ext>
            </a:extLst>
          </p:cNvPr>
          <p:cNvSpPr/>
          <p:nvPr/>
        </p:nvSpPr>
        <p:spPr>
          <a:xfrm>
            <a:off x="4673651" y="2902555"/>
            <a:ext cx="1780529" cy="21755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b="1" dirty="0">
                <a:solidFill>
                  <a:srgbClr val="0000FF"/>
                </a:solidFill>
                <a:latin typeface="Meiryo UI" panose="020B0604030504040204" pitchFamily="50" charset="-128"/>
                <a:ea typeface="Meiryo UI" panose="020B0604030504040204" pitchFamily="50" charset="-128"/>
              </a:rPr>
              <a:t>Tooth surface swelling caused by constitutive cutting edge</a:t>
            </a:r>
          </a:p>
        </p:txBody>
      </p:sp>
    </p:spTree>
    <p:extLst>
      <p:ext uri="{BB962C8B-B14F-4D97-AF65-F5344CB8AC3E}">
        <p14:creationId xmlns:p14="http://schemas.microsoft.com/office/powerpoint/2010/main" val="380185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グラフ 41">
            <a:extLst>
              <a:ext uri="{FF2B5EF4-FFF2-40B4-BE49-F238E27FC236}">
                <a16:creationId xmlns:a16="http://schemas.microsoft.com/office/drawing/2014/main" id="{53FFEBA2-0C8E-44C4-912E-6D1EBB844A65}"/>
              </a:ext>
            </a:extLst>
          </p:cNvPr>
          <p:cNvGraphicFramePr>
            <a:graphicFrameLocks/>
          </p:cNvGraphicFramePr>
          <p:nvPr>
            <p:extLst>
              <p:ext uri="{D42A27DB-BD31-4B8C-83A1-F6EECF244321}">
                <p14:modId xmlns:p14="http://schemas.microsoft.com/office/powerpoint/2010/main" val="2698308161"/>
              </p:ext>
            </p:extLst>
          </p:nvPr>
        </p:nvGraphicFramePr>
        <p:xfrm>
          <a:off x="163627" y="4168464"/>
          <a:ext cx="2618722" cy="8826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3" name="グラフ 42">
            <a:extLst>
              <a:ext uri="{FF2B5EF4-FFF2-40B4-BE49-F238E27FC236}">
                <a16:creationId xmlns:a16="http://schemas.microsoft.com/office/drawing/2014/main" id="{53FFEBA2-0C8E-44C4-912E-6D1EBB844A65}"/>
              </a:ext>
            </a:extLst>
          </p:cNvPr>
          <p:cNvGraphicFramePr>
            <a:graphicFrameLocks/>
          </p:cNvGraphicFramePr>
          <p:nvPr>
            <p:extLst>
              <p:ext uri="{D42A27DB-BD31-4B8C-83A1-F6EECF244321}">
                <p14:modId xmlns:p14="http://schemas.microsoft.com/office/powerpoint/2010/main" val="3429035768"/>
              </p:ext>
            </p:extLst>
          </p:nvPr>
        </p:nvGraphicFramePr>
        <p:xfrm>
          <a:off x="167813" y="2787117"/>
          <a:ext cx="2670210" cy="1290896"/>
        </p:xfrm>
        <a:graphic>
          <a:graphicData uri="http://schemas.openxmlformats.org/drawingml/2006/chart">
            <c:chart xmlns:c="http://schemas.openxmlformats.org/drawingml/2006/chart" xmlns:r="http://schemas.openxmlformats.org/officeDocument/2006/relationships" r:id="rId3"/>
          </a:graphicData>
        </a:graphic>
      </p:graphicFrame>
      <p:sp>
        <p:nvSpPr>
          <p:cNvPr id="5" name="タイトル 4"/>
          <p:cNvSpPr>
            <a:spLocks noGrp="1"/>
          </p:cNvSpPr>
          <p:nvPr>
            <p:ph type="title"/>
          </p:nvPr>
        </p:nvSpPr>
        <p:spPr/>
        <p:txBody>
          <a:bodyPr/>
          <a:lstStyle/>
          <a:p>
            <a:r>
              <a:rPr kumimoji="1" lang="ja-JP" altLang="en-US" dirty="0"/>
              <a:t>Problems during continuous machining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7</a:t>
            </a:fld>
            <a:endParaRPr kumimoji="1" lang="ja-JP" altLang="en-US" dirty="0"/>
          </a:p>
        </p:txBody>
      </p:sp>
      <p:pic>
        <p:nvPicPr>
          <p:cNvPr id="6" name="図 5">
            <a:extLst>
              <a:ext uri="{FF2B5EF4-FFF2-40B4-BE49-F238E27FC236}">
                <a16:creationId xmlns:a16="http://schemas.microsoft.com/office/drawing/2014/main" id="{A8EF30F2-512F-41B3-8921-59BC6226112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414934" y="825194"/>
            <a:ext cx="4040119" cy="890955"/>
          </a:xfrm>
          <a:prstGeom prst="rect">
            <a:avLst/>
          </a:prstGeom>
        </p:spPr>
      </p:pic>
      <p:sp>
        <p:nvSpPr>
          <p:cNvPr id="8" name="正方形/長方形 7">
            <a:extLst>
              <a:ext uri="{FF2B5EF4-FFF2-40B4-BE49-F238E27FC236}">
                <a16:creationId xmlns:a16="http://schemas.microsoft.com/office/drawing/2014/main" id="{9A887088-BE47-4957-9BEE-ED6DEA7236C6}"/>
              </a:ext>
            </a:extLst>
          </p:cNvPr>
          <p:cNvSpPr/>
          <p:nvPr/>
        </p:nvSpPr>
        <p:spPr>
          <a:xfrm>
            <a:off x="97790" y="518160"/>
            <a:ext cx="3991543" cy="19253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200" dirty="0">
                <a:solidFill>
                  <a:srgbClr val="0000FF"/>
                </a:solidFill>
                <a:latin typeface="Meiryo UI" panose="020B0604030504040204" pitchFamily="50" charset="-128"/>
                <a:ea typeface="Meiryo UI" panose="020B0604030504040204" pitchFamily="50" charset="-128"/>
              </a:rPr>
              <a:t>Change in tooth thickness</a:t>
            </a:r>
          </a:p>
        </p:txBody>
      </p:sp>
      <p:sp>
        <p:nvSpPr>
          <p:cNvPr id="9" name="正方形/長方形 8">
            <a:extLst>
              <a:ext uri="{FF2B5EF4-FFF2-40B4-BE49-F238E27FC236}">
                <a16:creationId xmlns:a16="http://schemas.microsoft.com/office/drawing/2014/main" id="{E1D9184A-F07F-4C08-A694-4780A3BE2F2A}"/>
              </a:ext>
            </a:extLst>
          </p:cNvPr>
          <p:cNvSpPr/>
          <p:nvPr/>
        </p:nvSpPr>
        <p:spPr>
          <a:xfrm>
            <a:off x="93492" y="692937"/>
            <a:ext cx="3837348" cy="17191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srgbClr val="0000FF"/>
                </a:solidFill>
                <a:latin typeface="Meiryo UI" panose="020B0604030504040204" pitchFamily="50" charset="-128"/>
                <a:ea typeface="Meiryo UI" panose="020B0604030504040204" pitchFamily="50" charset="-128"/>
              </a:rPr>
              <a:t>Assessing the situation and looking for the real cause</a:t>
            </a:r>
          </a:p>
        </p:txBody>
      </p:sp>
      <p:sp>
        <p:nvSpPr>
          <p:cNvPr id="10" name="四角形: 角を丸くする 9">
            <a:extLst>
              <a:ext uri="{FF2B5EF4-FFF2-40B4-BE49-F238E27FC236}">
                <a16:creationId xmlns:a16="http://schemas.microsoft.com/office/drawing/2014/main" id="{E6153959-4246-466E-9C05-C3693DBE11AD}"/>
              </a:ext>
            </a:extLst>
          </p:cNvPr>
          <p:cNvSpPr/>
          <p:nvPr/>
        </p:nvSpPr>
        <p:spPr>
          <a:xfrm>
            <a:off x="152753" y="890772"/>
            <a:ext cx="1047786" cy="419100"/>
          </a:xfrm>
          <a:prstGeom prst="roundRect">
            <a:avLst/>
          </a:prstGeom>
          <a:solidFill>
            <a:schemeClr val="accent4">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continuous</a:t>
            </a:r>
            <a:endParaRPr kumimoji="1" lang="en-US" altLang="ja-JP" sz="800" dirty="0">
              <a:solidFill>
                <a:prstClr val="black"/>
              </a:solidFill>
              <a:latin typeface="Meiryo UI" panose="020B0604030504040204" pitchFamily="50" charset="-128"/>
              <a:ea typeface="Meiryo UI" panose="020B0604030504040204" pitchFamily="50" charset="-128"/>
            </a:endParaRPr>
          </a:p>
          <a:p>
            <a:pPr algn="ctr"/>
            <a:r>
              <a:rPr kumimoji="1" lang="ja-JP" altLang="en-US" sz="800" dirty="0">
                <a:solidFill>
                  <a:prstClr val="black"/>
                </a:solidFill>
                <a:latin typeface="Meiryo UI" panose="020B0604030504040204" pitchFamily="50" charset="-128"/>
                <a:ea typeface="Meiryo UI" panose="020B0604030504040204" pitchFamily="50" charset="-128"/>
              </a:rPr>
              <a:t>Changes over time</a:t>
            </a:r>
          </a:p>
        </p:txBody>
      </p:sp>
      <p:sp>
        <p:nvSpPr>
          <p:cNvPr id="11" name="四角形: 角を丸くする 10">
            <a:extLst>
              <a:ext uri="{FF2B5EF4-FFF2-40B4-BE49-F238E27FC236}">
                <a16:creationId xmlns:a16="http://schemas.microsoft.com/office/drawing/2014/main" id="{37C1D464-B9ED-46BB-A47C-ED5A931DEF83}"/>
              </a:ext>
            </a:extLst>
          </p:cNvPr>
          <p:cNvSpPr/>
          <p:nvPr/>
        </p:nvSpPr>
        <p:spPr>
          <a:xfrm>
            <a:off x="1515923" y="890772"/>
            <a:ext cx="1047786" cy="419100"/>
          </a:xfrm>
          <a:prstGeom prst="roundRect">
            <a:avLst/>
          </a:prstGeom>
          <a:solidFill>
            <a:schemeClr val="accent4">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Periodic change</a:t>
            </a:r>
          </a:p>
        </p:txBody>
      </p:sp>
      <p:sp>
        <p:nvSpPr>
          <p:cNvPr id="12" name="四角形: 角を丸くする 11">
            <a:extLst>
              <a:ext uri="{FF2B5EF4-FFF2-40B4-BE49-F238E27FC236}">
                <a16:creationId xmlns:a16="http://schemas.microsoft.com/office/drawing/2014/main" id="{0D0658DF-C394-49FA-AAE0-97B39253EAE8}"/>
              </a:ext>
            </a:extLst>
          </p:cNvPr>
          <p:cNvSpPr/>
          <p:nvPr/>
        </p:nvSpPr>
        <p:spPr>
          <a:xfrm>
            <a:off x="2822540" y="890772"/>
            <a:ext cx="1047786" cy="419100"/>
          </a:xfrm>
          <a:prstGeom prst="roundRect">
            <a:avLst/>
          </a:prstGeom>
          <a:solidFill>
            <a:schemeClr val="accent4">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Varying sporadically.</a:t>
            </a:r>
          </a:p>
        </p:txBody>
      </p:sp>
      <p:sp>
        <p:nvSpPr>
          <p:cNvPr id="13" name="四角形: 角を丸くする 12">
            <a:extLst>
              <a:ext uri="{FF2B5EF4-FFF2-40B4-BE49-F238E27FC236}">
                <a16:creationId xmlns:a16="http://schemas.microsoft.com/office/drawing/2014/main" id="{1FCB8DFB-67A8-49E8-B18D-49524F5CDD78}"/>
              </a:ext>
            </a:extLst>
          </p:cNvPr>
          <p:cNvSpPr/>
          <p:nvPr/>
        </p:nvSpPr>
        <p:spPr>
          <a:xfrm>
            <a:off x="152753" y="1491421"/>
            <a:ext cx="1047786" cy="419100"/>
          </a:xfrm>
          <a:prstGeom prst="roundRect">
            <a:avLst/>
          </a:prstGeom>
          <a:solidFill>
            <a:srgbClr val="FFCCCC"/>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thermal distortion</a:t>
            </a:r>
          </a:p>
        </p:txBody>
      </p:sp>
      <p:sp>
        <p:nvSpPr>
          <p:cNvPr id="14" name="四角形: 角を丸くする 13">
            <a:extLst>
              <a:ext uri="{FF2B5EF4-FFF2-40B4-BE49-F238E27FC236}">
                <a16:creationId xmlns:a16="http://schemas.microsoft.com/office/drawing/2014/main" id="{6EA6315F-03B6-4E1C-9342-8CF0C3910F98}"/>
              </a:ext>
            </a:extLst>
          </p:cNvPr>
          <p:cNvSpPr/>
          <p:nvPr/>
        </p:nvSpPr>
        <p:spPr>
          <a:xfrm>
            <a:off x="1487646" y="1489953"/>
            <a:ext cx="1047786" cy="419100"/>
          </a:xfrm>
          <a:prstGeom prst="roundRect">
            <a:avLst/>
          </a:prstGeom>
          <a:solidFill>
            <a:srgbClr val="FFCCCC"/>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Cutter runout</a:t>
            </a:r>
          </a:p>
        </p:txBody>
      </p:sp>
      <p:sp>
        <p:nvSpPr>
          <p:cNvPr id="15" name="四角形: 角を丸くする 14">
            <a:extLst>
              <a:ext uri="{FF2B5EF4-FFF2-40B4-BE49-F238E27FC236}">
                <a16:creationId xmlns:a16="http://schemas.microsoft.com/office/drawing/2014/main" id="{B205E1AC-722F-444F-B6E9-F0F1C10723FF}"/>
              </a:ext>
            </a:extLst>
          </p:cNvPr>
          <p:cNvSpPr/>
          <p:nvPr/>
        </p:nvSpPr>
        <p:spPr>
          <a:xfrm>
            <a:off x="2822540" y="1465547"/>
            <a:ext cx="1047786" cy="419100"/>
          </a:xfrm>
          <a:prstGeom prst="roundRect">
            <a:avLst/>
          </a:prstGeom>
          <a:solidFill>
            <a:srgbClr val="FFCCCC"/>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prstClr val="black"/>
                </a:solidFill>
                <a:latin typeface="Meiryo UI" panose="020B0604030504040204" pitchFamily="50" charset="-128"/>
                <a:ea typeface="Meiryo UI" panose="020B0604030504040204" pitchFamily="50" charset="-128"/>
              </a:rPr>
              <a:t>chip infeed</a:t>
            </a:r>
            <a:endParaRPr kumimoji="1" lang="en-US" altLang="ja-JP" sz="700" dirty="0">
              <a:solidFill>
                <a:prstClr val="black"/>
              </a:solidFill>
              <a:latin typeface="Meiryo UI" panose="020B0604030504040204" pitchFamily="50" charset="-128"/>
              <a:ea typeface="Meiryo UI" panose="020B0604030504040204" pitchFamily="50" charset="-128"/>
            </a:endParaRPr>
          </a:p>
          <a:p>
            <a:pPr algn="ctr"/>
            <a:r>
              <a:rPr kumimoji="1" lang="ja-JP" altLang="en-US" sz="700" dirty="0">
                <a:solidFill>
                  <a:prstClr val="black"/>
                </a:solidFill>
                <a:latin typeface="Meiryo UI" panose="020B0604030504040204" pitchFamily="50" charset="-128"/>
                <a:ea typeface="Meiryo UI" panose="020B0604030504040204" pitchFamily="50" charset="-128"/>
              </a:rPr>
              <a:t>Worked around and other</a:t>
            </a:r>
          </a:p>
        </p:txBody>
      </p:sp>
      <p:sp>
        <p:nvSpPr>
          <p:cNvPr id="16" name="四角形: 角を丸くする 15">
            <a:extLst>
              <a:ext uri="{FF2B5EF4-FFF2-40B4-BE49-F238E27FC236}">
                <a16:creationId xmlns:a16="http://schemas.microsoft.com/office/drawing/2014/main" id="{BAC0855C-10EC-4B42-A60E-946E617BA1C0}"/>
              </a:ext>
            </a:extLst>
          </p:cNvPr>
          <p:cNvSpPr/>
          <p:nvPr/>
        </p:nvSpPr>
        <p:spPr>
          <a:xfrm>
            <a:off x="152753" y="2134436"/>
            <a:ext cx="1047786" cy="419100"/>
          </a:xfrm>
          <a:prstGeom prst="roundRect">
            <a:avLst/>
          </a:prstGeom>
          <a:solidFill>
            <a:schemeClr val="accent6">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prstClr val="black"/>
                </a:solidFill>
                <a:latin typeface="Meiryo UI" panose="020B0604030504040204" pitchFamily="50" charset="-128"/>
                <a:ea typeface="Meiryo UI" panose="020B0604030504040204" pitchFamily="50" charset="-128"/>
              </a:rPr>
              <a:t>Coolant temperature control</a:t>
            </a:r>
            <a:endParaRPr kumimoji="1" lang="en-US" altLang="ja-JP" sz="700" dirty="0">
              <a:solidFill>
                <a:prstClr val="black"/>
              </a:solidFill>
              <a:latin typeface="Meiryo UI" panose="020B0604030504040204" pitchFamily="50" charset="-128"/>
              <a:ea typeface="Meiryo UI" panose="020B0604030504040204" pitchFamily="50" charset="-128"/>
            </a:endParaRPr>
          </a:p>
          <a:p>
            <a:pPr algn="ctr"/>
            <a:r>
              <a:rPr kumimoji="1" lang="ja-JP" altLang="en-US" sz="700" dirty="0">
                <a:solidFill>
                  <a:prstClr val="black"/>
                </a:solidFill>
                <a:latin typeface="Meiryo UI" panose="020B0604030504040204" pitchFamily="50" charset="-128"/>
                <a:ea typeface="Meiryo UI" panose="020B0604030504040204" pitchFamily="50" charset="-128"/>
              </a:rPr>
              <a:t>flashing</a:t>
            </a:r>
          </a:p>
        </p:txBody>
      </p:sp>
      <p:sp>
        <p:nvSpPr>
          <p:cNvPr id="17" name="四角形: 角を丸くする 16">
            <a:extLst>
              <a:ext uri="{FF2B5EF4-FFF2-40B4-BE49-F238E27FC236}">
                <a16:creationId xmlns:a16="http://schemas.microsoft.com/office/drawing/2014/main" id="{8EDE8A9C-79B9-4CD0-B5F0-E7B0E031D3B9}"/>
              </a:ext>
            </a:extLst>
          </p:cNvPr>
          <p:cNvSpPr/>
          <p:nvPr/>
        </p:nvSpPr>
        <p:spPr>
          <a:xfrm>
            <a:off x="1473064" y="2130559"/>
            <a:ext cx="1047786" cy="419100"/>
          </a:xfrm>
          <a:prstGeom prst="roundRect">
            <a:avLst/>
          </a:prstGeom>
          <a:solidFill>
            <a:schemeClr val="accent6">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prstClr val="black"/>
                </a:solidFill>
                <a:latin typeface="Meiryo UI" panose="020B0604030504040204" pitchFamily="50" charset="-128"/>
                <a:ea typeface="Meiryo UI" panose="020B0604030504040204" pitchFamily="50" charset="-128"/>
              </a:rPr>
              <a:t>rough skewer</a:t>
            </a:r>
            <a:endParaRPr kumimoji="1" lang="en-US" altLang="ja-JP" sz="700" dirty="0">
              <a:solidFill>
                <a:prstClr val="black"/>
              </a:solidFill>
              <a:latin typeface="Meiryo UI" panose="020B0604030504040204" pitchFamily="50" charset="-128"/>
              <a:ea typeface="Meiryo UI" panose="020B0604030504040204" pitchFamily="50" charset="-128"/>
            </a:endParaRPr>
          </a:p>
          <a:p>
            <a:pPr algn="ctr"/>
            <a:r>
              <a:rPr kumimoji="1" lang="ja-JP" altLang="en-US" sz="700" dirty="0">
                <a:solidFill>
                  <a:prstClr val="black"/>
                </a:solidFill>
                <a:latin typeface="Meiryo UI" panose="020B0604030504040204" pitchFamily="50" charset="-128"/>
                <a:ea typeface="Meiryo UI" panose="020B0604030504040204" pitchFamily="50" charset="-128"/>
              </a:rPr>
              <a:t>Processing at a fixed position</a:t>
            </a:r>
          </a:p>
        </p:txBody>
      </p:sp>
      <p:sp>
        <p:nvSpPr>
          <p:cNvPr id="18" name="四角形: 角を丸くする 17">
            <a:extLst>
              <a:ext uri="{FF2B5EF4-FFF2-40B4-BE49-F238E27FC236}">
                <a16:creationId xmlns:a16="http://schemas.microsoft.com/office/drawing/2014/main" id="{3E875B07-DE59-4B0E-9411-0D7CAA1F8296}"/>
              </a:ext>
            </a:extLst>
          </p:cNvPr>
          <p:cNvSpPr/>
          <p:nvPr/>
        </p:nvSpPr>
        <p:spPr>
          <a:xfrm>
            <a:off x="2831641" y="2130559"/>
            <a:ext cx="1047786" cy="419100"/>
          </a:xfrm>
          <a:prstGeom prst="roundRect">
            <a:avLst/>
          </a:prstGeom>
          <a:solidFill>
            <a:schemeClr val="accent6">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prstClr val="black"/>
                </a:solidFill>
                <a:latin typeface="Meiryo UI" panose="020B0604030504040204" pitchFamily="50" charset="-128"/>
                <a:ea typeface="Meiryo UI" panose="020B0604030504040204" pitchFamily="50" charset="-128"/>
              </a:rPr>
              <a:t>How to apply coolant</a:t>
            </a:r>
            <a:endParaRPr kumimoji="1" lang="en-US" altLang="ja-JP" sz="700" dirty="0">
              <a:solidFill>
                <a:prstClr val="black"/>
              </a:solidFill>
              <a:latin typeface="Meiryo UI" panose="020B0604030504040204" pitchFamily="50" charset="-128"/>
              <a:ea typeface="Meiryo UI" panose="020B0604030504040204" pitchFamily="50" charset="-128"/>
            </a:endParaRPr>
          </a:p>
          <a:p>
            <a:pPr algn="ctr"/>
            <a:r>
              <a:rPr kumimoji="1" lang="ja-JP" altLang="en-US" sz="700" dirty="0">
                <a:solidFill>
                  <a:prstClr val="black"/>
                </a:solidFill>
                <a:latin typeface="Meiryo UI" panose="020B0604030504040204" pitchFamily="50" charset="-128"/>
                <a:ea typeface="Meiryo UI" panose="020B0604030504040204" pitchFamily="50" charset="-128"/>
              </a:rPr>
              <a:t>Clamping force </a:t>
            </a:r>
            <a:r>
              <a:rPr kumimoji="1" lang="en-US" altLang="ja-JP" sz="700" dirty="0">
                <a:solidFill>
                  <a:prstClr val="black"/>
                </a:solidFill>
                <a:latin typeface="Meiryo UI" panose="020B0604030504040204" pitchFamily="50" charset="-128"/>
                <a:ea typeface="Meiryo UI" panose="020B0604030504040204" pitchFamily="50" charset="-128"/>
              </a:rPr>
              <a:t>UP</a:t>
            </a:r>
            <a:endParaRPr kumimoji="1" lang="ja-JP" altLang="en-US" sz="700" dirty="0">
              <a:solidFill>
                <a:prstClr val="black"/>
              </a:solidFill>
              <a:latin typeface="Meiryo UI" panose="020B0604030504040204" pitchFamily="50" charset="-128"/>
              <a:ea typeface="Meiryo UI" panose="020B0604030504040204" pitchFamily="50" charset="-128"/>
            </a:endParaRPr>
          </a:p>
        </p:txBody>
      </p:sp>
      <p:sp>
        <p:nvSpPr>
          <p:cNvPr id="19" name="矢印: 下 18">
            <a:extLst>
              <a:ext uri="{FF2B5EF4-FFF2-40B4-BE49-F238E27FC236}">
                <a16:creationId xmlns:a16="http://schemas.microsoft.com/office/drawing/2014/main" id="{2104C7F1-6CE6-4F77-8143-C48EB249A7B0}"/>
              </a:ext>
            </a:extLst>
          </p:cNvPr>
          <p:cNvSpPr/>
          <p:nvPr/>
        </p:nvSpPr>
        <p:spPr>
          <a:xfrm>
            <a:off x="528085" y="1320370"/>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0" name="矢印: 下 19">
            <a:extLst>
              <a:ext uri="{FF2B5EF4-FFF2-40B4-BE49-F238E27FC236}">
                <a16:creationId xmlns:a16="http://schemas.microsoft.com/office/drawing/2014/main" id="{31A6619E-42F8-4FA5-BDFD-2261A8D88FEF}"/>
              </a:ext>
            </a:extLst>
          </p:cNvPr>
          <p:cNvSpPr/>
          <p:nvPr/>
        </p:nvSpPr>
        <p:spPr>
          <a:xfrm>
            <a:off x="528085" y="1944641"/>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1" name="矢印: 下 20">
            <a:extLst>
              <a:ext uri="{FF2B5EF4-FFF2-40B4-BE49-F238E27FC236}">
                <a16:creationId xmlns:a16="http://schemas.microsoft.com/office/drawing/2014/main" id="{5595E5D1-8EDF-4AB7-A462-E03CC5BDFCB5}"/>
              </a:ext>
            </a:extLst>
          </p:cNvPr>
          <p:cNvSpPr/>
          <p:nvPr/>
        </p:nvSpPr>
        <p:spPr>
          <a:xfrm>
            <a:off x="1848396" y="1941968"/>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2" name="矢印: 下 21">
            <a:extLst>
              <a:ext uri="{FF2B5EF4-FFF2-40B4-BE49-F238E27FC236}">
                <a16:creationId xmlns:a16="http://schemas.microsoft.com/office/drawing/2014/main" id="{130F207A-C889-432A-BDC0-F9FE9579DE7B}"/>
              </a:ext>
            </a:extLst>
          </p:cNvPr>
          <p:cNvSpPr/>
          <p:nvPr/>
        </p:nvSpPr>
        <p:spPr>
          <a:xfrm>
            <a:off x="1848396" y="1320369"/>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3" name="矢印: 下 22">
            <a:extLst>
              <a:ext uri="{FF2B5EF4-FFF2-40B4-BE49-F238E27FC236}">
                <a16:creationId xmlns:a16="http://schemas.microsoft.com/office/drawing/2014/main" id="{2BEE27F2-1F40-4EF0-9958-3E90CA35B413}"/>
              </a:ext>
            </a:extLst>
          </p:cNvPr>
          <p:cNvSpPr/>
          <p:nvPr/>
        </p:nvSpPr>
        <p:spPr>
          <a:xfrm>
            <a:off x="3206973" y="1320369"/>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4" name="矢印: 下 23">
            <a:extLst>
              <a:ext uri="{FF2B5EF4-FFF2-40B4-BE49-F238E27FC236}">
                <a16:creationId xmlns:a16="http://schemas.microsoft.com/office/drawing/2014/main" id="{A740066F-B418-4D05-9B12-61307464E34D}"/>
              </a:ext>
            </a:extLst>
          </p:cNvPr>
          <p:cNvSpPr/>
          <p:nvPr/>
        </p:nvSpPr>
        <p:spPr>
          <a:xfrm>
            <a:off x="3197872" y="1930194"/>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F141997E-EBD2-4D82-9DEA-982C63D9A00D}"/>
              </a:ext>
            </a:extLst>
          </p:cNvPr>
          <p:cNvSpPr/>
          <p:nvPr/>
        </p:nvSpPr>
        <p:spPr>
          <a:xfrm>
            <a:off x="97789" y="2588981"/>
            <a:ext cx="3693644" cy="23673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200" dirty="0">
                <a:solidFill>
                  <a:srgbClr val="0000FF"/>
                </a:solidFill>
                <a:latin typeface="Meiryo UI" panose="020B0604030504040204" pitchFamily="50" charset="-128"/>
                <a:ea typeface="Meiryo UI" panose="020B0604030504040204" pitchFamily="50" charset="-128"/>
              </a:rPr>
              <a:t>Cutter runout and </a:t>
            </a:r>
            <a:r>
              <a:rPr kumimoji="1" lang="en-US" altLang="ja-JP" sz="1200" dirty="0">
                <a:solidFill>
                  <a:srgbClr val="0000FF"/>
                </a:solidFill>
                <a:latin typeface="Meiryo UI" panose="020B0604030504040204" pitchFamily="50" charset="-128"/>
                <a:ea typeface="Meiryo UI" panose="020B0604030504040204" pitchFamily="50" charset="-128"/>
              </a:rPr>
              <a:t>OBD </a:t>
            </a:r>
            <a:r>
              <a:rPr kumimoji="1" lang="ja-JP" altLang="en-US" sz="1200" dirty="0">
                <a:solidFill>
                  <a:srgbClr val="0000FF"/>
                </a:solidFill>
                <a:latin typeface="Meiryo UI" panose="020B0604030504040204" pitchFamily="50" charset="-128"/>
                <a:ea typeface="Meiryo UI" panose="020B0604030504040204" pitchFamily="50" charset="-128"/>
              </a:rPr>
              <a:t>changes</a:t>
            </a:r>
          </a:p>
        </p:txBody>
      </p:sp>
      <p:sp>
        <p:nvSpPr>
          <p:cNvPr id="26" name="正方形/長方形 25">
            <a:extLst>
              <a:ext uri="{FF2B5EF4-FFF2-40B4-BE49-F238E27FC236}">
                <a16:creationId xmlns:a16="http://schemas.microsoft.com/office/drawing/2014/main" id="{547542A6-E4A8-4D89-AE6B-AD9C09CE1C67}"/>
              </a:ext>
            </a:extLst>
          </p:cNvPr>
          <p:cNvSpPr/>
          <p:nvPr/>
        </p:nvSpPr>
        <p:spPr>
          <a:xfrm>
            <a:off x="110711" y="2826036"/>
            <a:ext cx="4069873" cy="23923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00" dirty="0">
                <a:solidFill>
                  <a:srgbClr val="0000FF"/>
                </a:solidFill>
                <a:latin typeface="Meiryo UI" panose="020B0604030504040204" pitchFamily="50" charset="-128"/>
                <a:ea typeface="Meiryo UI" panose="020B0604030504040204" pitchFamily="50" charset="-128"/>
              </a:rPr>
              <a:t>Periodic change in </a:t>
            </a:r>
            <a:r>
              <a:rPr kumimoji="1" lang="en-US" altLang="ja-JP" sz="1000" dirty="0">
                <a:solidFill>
                  <a:srgbClr val="0000FF"/>
                </a:solidFill>
                <a:latin typeface="Meiryo UI" panose="020B0604030504040204" pitchFamily="50" charset="-128"/>
                <a:ea typeface="Meiryo UI" panose="020B0604030504040204" pitchFamily="50" charset="-128"/>
              </a:rPr>
              <a:t>OBD </a:t>
            </a:r>
            <a:r>
              <a:rPr kumimoji="1" lang="ja-JP" altLang="en-US" sz="1000" dirty="0">
                <a:solidFill>
                  <a:srgbClr val="0000FF"/>
                </a:solidFill>
                <a:latin typeface="Meiryo UI" panose="020B0604030504040204" pitchFamily="50" charset="-128"/>
                <a:ea typeface="Meiryo UI" panose="020B0604030504040204" pitchFamily="50" charset="-128"/>
              </a:rPr>
              <a:t>during continuous machining due to runout of the cutter</a:t>
            </a:r>
          </a:p>
        </p:txBody>
      </p:sp>
      <p:sp>
        <p:nvSpPr>
          <p:cNvPr id="27" name="四角形: 角を丸くする 26">
            <a:extLst>
              <a:ext uri="{FF2B5EF4-FFF2-40B4-BE49-F238E27FC236}">
                <a16:creationId xmlns:a16="http://schemas.microsoft.com/office/drawing/2014/main" id="{5AC7750E-3EFB-4A28-ABDB-079F2106FD0F}"/>
              </a:ext>
            </a:extLst>
          </p:cNvPr>
          <p:cNvSpPr/>
          <p:nvPr/>
        </p:nvSpPr>
        <p:spPr>
          <a:xfrm>
            <a:off x="354516" y="3835108"/>
            <a:ext cx="2342957" cy="16417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The cutter was swinging and the </a:t>
            </a:r>
            <a:r>
              <a:rPr kumimoji="1" lang="en-US" altLang="ja-JP" sz="800" dirty="0">
                <a:solidFill>
                  <a:prstClr val="black"/>
                </a:solidFill>
                <a:latin typeface="Meiryo UI" panose="020B0604030504040204" pitchFamily="50" charset="-128"/>
                <a:ea typeface="Meiryo UI" panose="020B0604030504040204" pitchFamily="50" charset="-128"/>
              </a:rPr>
              <a:t>OBD is </a:t>
            </a:r>
            <a:r>
              <a:rPr kumimoji="1" lang="ja-JP" altLang="en-US" sz="800" dirty="0">
                <a:solidFill>
                  <a:prstClr val="black"/>
                </a:solidFill>
                <a:latin typeface="Meiryo UI" panose="020B0604030504040204" pitchFamily="50" charset="-128"/>
                <a:ea typeface="Meiryo UI" panose="020B0604030504040204" pitchFamily="50" charset="-128"/>
              </a:rPr>
              <a:t>changing periodically.</a:t>
            </a:r>
          </a:p>
        </p:txBody>
      </p:sp>
      <p:sp>
        <p:nvSpPr>
          <p:cNvPr id="28" name="四角形: 角を丸くする 27">
            <a:extLst>
              <a:ext uri="{FF2B5EF4-FFF2-40B4-BE49-F238E27FC236}">
                <a16:creationId xmlns:a16="http://schemas.microsoft.com/office/drawing/2014/main" id="{A98953D3-CF5F-4A07-A6D1-9030746E78D6}"/>
              </a:ext>
            </a:extLst>
          </p:cNvPr>
          <p:cNvSpPr/>
          <p:nvPr/>
        </p:nvSpPr>
        <p:spPr>
          <a:xfrm>
            <a:off x="800458" y="4694148"/>
            <a:ext cx="1345060" cy="16417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Runout of the cutter is improved.</a:t>
            </a:r>
          </a:p>
        </p:txBody>
      </p:sp>
      <p:sp>
        <p:nvSpPr>
          <p:cNvPr id="30" name="フリーフォーム: 図形 29">
            <a:extLst>
              <a:ext uri="{FF2B5EF4-FFF2-40B4-BE49-F238E27FC236}">
                <a16:creationId xmlns:a16="http://schemas.microsoft.com/office/drawing/2014/main" id="{6D93BEB3-D286-4A93-ADDE-4A1FB1F7E417}"/>
              </a:ext>
            </a:extLst>
          </p:cNvPr>
          <p:cNvSpPr/>
          <p:nvPr/>
        </p:nvSpPr>
        <p:spPr>
          <a:xfrm>
            <a:off x="3019461" y="3318921"/>
            <a:ext cx="722258" cy="358141"/>
          </a:xfrm>
          <a:custGeom>
            <a:avLst/>
            <a:gdLst>
              <a:gd name="connsiteX0" fmla="*/ 0 w 722258"/>
              <a:gd name="connsiteY0" fmla="*/ 226709 h 358141"/>
              <a:gd name="connsiteX1" fmla="*/ 68424 w 722258"/>
              <a:gd name="connsiteY1" fmla="*/ 96081 h 358141"/>
              <a:gd name="connsiteX2" fmla="*/ 124408 w 722258"/>
              <a:gd name="connsiteY2" fmla="*/ 46317 h 358141"/>
              <a:gd name="connsiteX3" fmla="*/ 192832 w 722258"/>
              <a:gd name="connsiteY3" fmla="*/ 2775 h 358141"/>
              <a:gd name="connsiteX4" fmla="*/ 267477 w 722258"/>
              <a:gd name="connsiteY4" fmla="*/ 8995 h 358141"/>
              <a:gd name="connsiteX5" fmla="*/ 323461 w 722258"/>
              <a:gd name="connsiteY5" fmla="*/ 46317 h 358141"/>
              <a:gd name="connsiteX6" fmla="*/ 354563 w 722258"/>
              <a:gd name="connsiteY6" fmla="*/ 102301 h 358141"/>
              <a:gd name="connsiteX7" fmla="*/ 391885 w 722258"/>
              <a:gd name="connsiteY7" fmla="*/ 170726 h 358141"/>
              <a:gd name="connsiteX8" fmla="*/ 422987 w 722258"/>
              <a:gd name="connsiteY8" fmla="*/ 257811 h 358141"/>
              <a:gd name="connsiteX9" fmla="*/ 491412 w 722258"/>
              <a:gd name="connsiteY9" fmla="*/ 332456 h 358141"/>
              <a:gd name="connsiteX10" fmla="*/ 590938 w 722258"/>
              <a:gd name="connsiteY10" fmla="*/ 357338 h 358141"/>
              <a:gd name="connsiteX11" fmla="*/ 671804 w 722258"/>
              <a:gd name="connsiteY11" fmla="*/ 307575 h 358141"/>
              <a:gd name="connsiteX12" fmla="*/ 715347 w 722258"/>
              <a:gd name="connsiteY12" fmla="*/ 232930 h 358141"/>
              <a:gd name="connsiteX13" fmla="*/ 721567 w 722258"/>
              <a:gd name="connsiteY13" fmla="*/ 208048 h 35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258" h="358141">
                <a:moveTo>
                  <a:pt x="0" y="226709"/>
                </a:moveTo>
                <a:cubicBezTo>
                  <a:pt x="23844" y="176427"/>
                  <a:pt x="47689" y="126146"/>
                  <a:pt x="68424" y="96081"/>
                </a:cubicBezTo>
                <a:cubicBezTo>
                  <a:pt x="89159" y="66016"/>
                  <a:pt x="103673" y="61868"/>
                  <a:pt x="124408" y="46317"/>
                </a:cubicBezTo>
                <a:cubicBezTo>
                  <a:pt x="145143" y="30766"/>
                  <a:pt x="168987" y="8995"/>
                  <a:pt x="192832" y="2775"/>
                </a:cubicBezTo>
                <a:cubicBezTo>
                  <a:pt x="216677" y="-3445"/>
                  <a:pt x="245706" y="1738"/>
                  <a:pt x="267477" y="8995"/>
                </a:cubicBezTo>
                <a:cubicBezTo>
                  <a:pt x="289248" y="16252"/>
                  <a:pt x="308947" y="30766"/>
                  <a:pt x="323461" y="46317"/>
                </a:cubicBezTo>
                <a:cubicBezTo>
                  <a:pt x="337975" y="61868"/>
                  <a:pt x="343159" y="81566"/>
                  <a:pt x="354563" y="102301"/>
                </a:cubicBezTo>
                <a:cubicBezTo>
                  <a:pt x="365967" y="123036"/>
                  <a:pt x="380481" y="144808"/>
                  <a:pt x="391885" y="170726"/>
                </a:cubicBezTo>
                <a:cubicBezTo>
                  <a:pt x="403289" y="196644"/>
                  <a:pt x="406399" y="230856"/>
                  <a:pt x="422987" y="257811"/>
                </a:cubicBezTo>
                <a:cubicBezTo>
                  <a:pt x="439575" y="284766"/>
                  <a:pt x="463420" y="315868"/>
                  <a:pt x="491412" y="332456"/>
                </a:cubicBezTo>
                <a:cubicBezTo>
                  <a:pt x="519404" y="349044"/>
                  <a:pt x="560873" y="361485"/>
                  <a:pt x="590938" y="357338"/>
                </a:cubicBezTo>
                <a:cubicBezTo>
                  <a:pt x="621003" y="353191"/>
                  <a:pt x="651069" y="328310"/>
                  <a:pt x="671804" y="307575"/>
                </a:cubicBezTo>
                <a:cubicBezTo>
                  <a:pt x="692539" y="286840"/>
                  <a:pt x="715347" y="232930"/>
                  <a:pt x="715347" y="232930"/>
                </a:cubicBezTo>
                <a:cubicBezTo>
                  <a:pt x="723641" y="216342"/>
                  <a:pt x="722604" y="212195"/>
                  <a:pt x="721567" y="208048"/>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A2D576E2-40A6-4039-80D5-552BB13854B9}"/>
              </a:ext>
            </a:extLst>
          </p:cNvPr>
          <p:cNvSpPr/>
          <p:nvPr/>
        </p:nvSpPr>
        <p:spPr>
          <a:xfrm>
            <a:off x="2817086" y="3720940"/>
            <a:ext cx="1272247" cy="412436"/>
          </a:xfrm>
          <a:prstGeom prst="roundRect">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500" dirty="0">
                <a:solidFill>
                  <a:prstClr val="black"/>
                </a:solidFill>
                <a:latin typeface="Meiryo UI" panose="020B0604030504040204" pitchFamily="50" charset="-128"/>
                <a:ea typeface="Meiryo UI" panose="020B0604030504040204" pitchFamily="50" charset="-128"/>
              </a:rPr>
              <a:t>In general, when the number of teeth of a cutter is large, the finishing position of the cutter changes depending on the workpiece.</a:t>
            </a:r>
          </a:p>
        </p:txBody>
      </p:sp>
      <p:sp>
        <p:nvSpPr>
          <p:cNvPr id="32" name="四角形: 角を丸くする 31">
            <a:extLst>
              <a:ext uri="{FF2B5EF4-FFF2-40B4-BE49-F238E27FC236}">
                <a16:creationId xmlns:a16="http://schemas.microsoft.com/office/drawing/2014/main" id="{11BF6F15-8E3B-4F10-8A85-A6330DB64124}"/>
              </a:ext>
            </a:extLst>
          </p:cNvPr>
          <p:cNvSpPr/>
          <p:nvPr/>
        </p:nvSpPr>
        <p:spPr>
          <a:xfrm>
            <a:off x="2817086" y="4209177"/>
            <a:ext cx="1272247" cy="272081"/>
          </a:xfrm>
          <a:prstGeom prst="roundRect">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en-US" altLang="ja-JP" sz="500" dirty="0">
                <a:solidFill>
                  <a:prstClr val="black"/>
                </a:solidFill>
                <a:latin typeface="Meiryo UI" panose="020B0604030504040204" pitchFamily="50" charset="-128"/>
                <a:ea typeface="Meiryo UI" panose="020B0604030504040204" pitchFamily="50" charset="-128"/>
              </a:rPr>
              <a:t>OBD </a:t>
            </a:r>
            <a:r>
              <a:rPr kumimoji="1" lang="ja-JP" altLang="en-US" sz="500" dirty="0">
                <a:solidFill>
                  <a:prstClr val="black"/>
                </a:solidFill>
                <a:latin typeface="Meiryo UI" panose="020B0604030504040204" pitchFamily="50" charset="-128"/>
                <a:ea typeface="Meiryo UI" panose="020B0604030504040204" pitchFamily="50" charset="-128"/>
              </a:rPr>
              <a:t>changes due to change in depth of cut</a:t>
            </a:r>
          </a:p>
        </p:txBody>
      </p:sp>
      <p:sp>
        <p:nvSpPr>
          <p:cNvPr id="33" name="四角形: 角を丸くする 32">
            <a:extLst>
              <a:ext uri="{FF2B5EF4-FFF2-40B4-BE49-F238E27FC236}">
                <a16:creationId xmlns:a16="http://schemas.microsoft.com/office/drawing/2014/main" id="{10F588D6-D862-4C62-A05A-39B68C0A4560}"/>
              </a:ext>
            </a:extLst>
          </p:cNvPr>
          <p:cNvSpPr/>
          <p:nvPr/>
        </p:nvSpPr>
        <p:spPr>
          <a:xfrm>
            <a:off x="2827073" y="4681666"/>
            <a:ext cx="1262260" cy="272081"/>
          </a:xfrm>
          <a:prstGeom prst="roundRect">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500" dirty="0">
                <a:solidFill>
                  <a:prstClr val="black"/>
                </a:solidFill>
                <a:latin typeface="Meiryo UI" panose="020B0604030504040204" pitchFamily="50" charset="-128"/>
                <a:ea typeface="Meiryo UI" panose="020B0604030504040204" pitchFamily="50" charset="-128"/>
              </a:rPr>
              <a:t>When the cutter is started from the fixed position, the </a:t>
            </a:r>
            <a:r>
              <a:rPr kumimoji="1" lang="en-US" altLang="ja-JP" sz="500" dirty="0">
                <a:solidFill>
                  <a:prstClr val="black"/>
                </a:solidFill>
                <a:latin typeface="Meiryo UI" panose="020B0604030504040204" pitchFamily="50" charset="-128"/>
                <a:ea typeface="Meiryo UI" panose="020B0604030504040204" pitchFamily="50" charset="-128"/>
              </a:rPr>
              <a:t>OBD </a:t>
            </a:r>
            <a:r>
              <a:rPr kumimoji="1" lang="ja-JP" altLang="en-US" sz="500" dirty="0">
                <a:solidFill>
                  <a:prstClr val="black"/>
                </a:solidFill>
                <a:latin typeface="Meiryo UI" panose="020B0604030504040204" pitchFamily="50" charset="-128"/>
                <a:ea typeface="Meiryo UI" panose="020B0604030504040204" pitchFamily="50" charset="-128"/>
              </a:rPr>
              <a:t>is stable</a:t>
            </a:r>
          </a:p>
        </p:txBody>
      </p:sp>
      <p:sp>
        <p:nvSpPr>
          <p:cNvPr id="34" name="矢印: 下 33">
            <a:extLst>
              <a:ext uri="{FF2B5EF4-FFF2-40B4-BE49-F238E27FC236}">
                <a16:creationId xmlns:a16="http://schemas.microsoft.com/office/drawing/2014/main" id="{C939458A-EE65-4571-82CB-2AFEA7DAEF02}"/>
              </a:ext>
            </a:extLst>
          </p:cNvPr>
          <p:cNvSpPr/>
          <p:nvPr/>
        </p:nvSpPr>
        <p:spPr>
          <a:xfrm>
            <a:off x="3179767" y="4535385"/>
            <a:ext cx="413988" cy="146281"/>
          </a:xfrm>
          <a:prstGeom prst="downArrow">
            <a:avLst/>
          </a:prstGeom>
          <a:solidFill>
            <a:schemeClr val="accent6">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35" name="吹き出し: 角を丸めた四角形 34">
            <a:extLst>
              <a:ext uri="{FF2B5EF4-FFF2-40B4-BE49-F238E27FC236}">
                <a16:creationId xmlns:a16="http://schemas.microsoft.com/office/drawing/2014/main" id="{0D06E5FA-BE59-465C-A18F-2507A090E16C}"/>
              </a:ext>
            </a:extLst>
          </p:cNvPr>
          <p:cNvSpPr/>
          <p:nvPr/>
        </p:nvSpPr>
        <p:spPr>
          <a:xfrm>
            <a:off x="2763405" y="3212316"/>
            <a:ext cx="380811" cy="143070"/>
          </a:xfrm>
          <a:prstGeom prst="wedgeRoundRectCallout">
            <a:avLst>
              <a:gd name="adj1" fmla="val 39605"/>
              <a:gd name="adj2" fmla="val 101631"/>
              <a:gd name="adj3" fmla="val 16667"/>
            </a:avLst>
          </a:prstGeom>
          <a:solidFill>
            <a:schemeClr val="accent4">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srgbClr val="0000FF"/>
                </a:solidFill>
                <a:latin typeface="Meiryo UI" panose="020B0604030504040204" pitchFamily="50" charset="-128"/>
                <a:ea typeface="Meiryo UI" panose="020B0604030504040204" pitchFamily="50" charset="-128"/>
              </a:rPr>
              <a:t>NO.1</a:t>
            </a:r>
            <a:endParaRPr kumimoji="1" lang="ja-JP" altLang="en-US" sz="600" dirty="0">
              <a:solidFill>
                <a:srgbClr val="0000FF"/>
              </a:solidFill>
              <a:latin typeface="Meiryo UI" panose="020B0604030504040204" pitchFamily="50" charset="-128"/>
              <a:ea typeface="Meiryo UI" panose="020B0604030504040204" pitchFamily="50" charset="-128"/>
            </a:endParaRPr>
          </a:p>
        </p:txBody>
      </p:sp>
      <p:sp>
        <p:nvSpPr>
          <p:cNvPr id="36" name="吹き出し: 角を丸めた四角形 35">
            <a:extLst>
              <a:ext uri="{FF2B5EF4-FFF2-40B4-BE49-F238E27FC236}">
                <a16:creationId xmlns:a16="http://schemas.microsoft.com/office/drawing/2014/main" id="{31261E23-C311-4E4E-BF00-52C96BDE14B3}"/>
              </a:ext>
            </a:extLst>
          </p:cNvPr>
          <p:cNvSpPr/>
          <p:nvPr/>
        </p:nvSpPr>
        <p:spPr>
          <a:xfrm>
            <a:off x="3275517" y="3101428"/>
            <a:ext cx="380811" cy="143070"/>
          </a:xfrm>
          <a:prstGeom prst="wedgeRoundRectCallout">
            <a:avLst>
              <a:gd name="adj1" fmla="val -50235"/>
              <a:gd name="adj2" fmla="val 110326"/>
              <a:gd name="adj3" fmla="val 16667"/>
            </a:avLst>
          </a:prstGeom>
          <a:solidFill>
            <a:schemeClr val="accent4">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srgbClr val="0000FF"/>
                </a:solidFill>
                <a:latin typeface="Meiryo UI" panose="020B0604030504040204" pitchFamily="50" charset="-128"/>
                <a:ea typeface="Meiryo UI" panose="020B0604030504040204" pitchFamily="50" charset="-128"/>
              </a:rPr>
              <a:t>NO.2</a:t>
            </a:r>
            <a:endParaRPr kumimoji="1" lang="ja-JP" altLang="en-US" sz="600" dirty="0">
              <a:solidFill>
                <a:srgbClr val="0000FF"/>
              </a:solidFill>
              <a:latin typeface="Meiryo UI" panose="020B0604030504040204" pitchFamily="50" charset="-128"/>
              <a:ea typeface="Meiryo UI" panose="020B0604030504040204" pitchFamily="50" charset="-128"/>
            </a:endParaRPr>
          </a:p>
        </p:txBody>
      </p:sp>
      <p:sp>
        <p:nvSpPr>
          <p:cNvPr id="37" name="吹き出し: 角を丸めた四角形 36">
            <a:extLst>
              <a:ext uri="{FF2B5EF4-FFF2-40B4-BE49-F238E27FC236}">
                <a16:creationId xmlns:a16="http://schemas.microsoft.com/office/drawing/2014/main" id="{FDA9FDED-AF85-416D-9BD4-3FA562389CDB}"/>
              </a:ext>
            </a:extLst>
          </p:cNvPr>
          <p:cNvSpPr/>
          <p:nvPr/>
        </p:nvSpPr>
        <p:spPr>
          <a:xfrm>
            <a:off x="3465922" y="3338319"/>
            <a:ext cx="380811" cy="143070"/>
          </a:xfrm>
          <a:prstGeom prst="wedgeRoundRectCallout">
            <a:avLst>
              <a:gd name="adj1" fmla="val -50235"/>
              <a:gd name="adj2" fmla="val 110326"/>
              <a:gd name="adj3" fmla="val 16667"/>
            </a:avLst>
          </a:prstGeom>
          <a:solidFill>
            <a:schemeClr val="accent4">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srgbClr val="0000FF"/>
                </a:solidFill>
                <a:latin typeface="Meiryo UI" panose="020B0604030504040204" pitchFamily="50" charset="-128"/>
                <a:ea typeface="Meiryo UI" panose="020B0604030504040204" pitchFamily="50" charset="-128"/>
              </a:rPr>
              <a:t>NO.3</a:t>
            </a:r>
            <a:endParaRPr kumimoji="1" lang="ja-JP" altLang="en-US" sz="600" dirty="0">
              <a:solidFill>
                <a:srgbClr val="0000FF"/>
              </a:solidFill>
              <a:latin typeface="Meiryo UI" panose="020B0604030504040204" pitchFamily="50" charset="-128"/>
              <a:ea typeface="Meiryo UI" panose="020B0604030504040204" pitchFamily="50" charset="-128"/>
            </a:endParaRPr>
          </a:p>
        </p:txBody>
      </p:sp>
      <p:sp>
        <p:nvSpPr>
          <p:cNvPr id="38" name="吹き出し: 角を丸めた四角形 37">
            <a:extLst>
              <a:ext uri="{FF2B5EF4-FFF2-40B4-BE49-F238E27FC236}">
                <a16:creationId xmlns:a16="http://schemas.microsoft.com/office/drawing/2014/main" id="{3BF6238E-4599-4FF1-A7A4-40BDF344E1BA}"/>
              </a:ext>
            </a:extLst>
          </p:cNvPr>
          <p:cNvSpPr/>
          <p:nvPr/>
        </p:nvSpPr>
        <p:spPr>
          <a:xfrm>
            <a:off x="3791433" y="3481705"/>
            <a:ext cx="380811" cy="143070"/>
          </a:xfrm>
          <a:prstGeom prst="wedgeRoundRectCallout">
            <a:avLst>
              <a:gd name="adj1" fmla="val -69837"/>
              <a:gd name="adj2" fmla="val 19022"/>
              <a:gd name="adj3" fmla="val 16667"/>
            </a:avLst>
          </a:prstGeom>
          <a:solidFill>
            <a:schemeClr val="accent4">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srgbClr val="0000FF"/>
                </a:solidFill>
                <a:latin typeface="Meiryo UI" panose="020B0604030504040204" pitchFamily="50" charset="-128"/>
                <a:ea typeface="Meiryo UI" panose="020B0604030504040204" pitchFamily="50" charset="-128"/>
              </a:rPr>
              <a:t>NO.4</a:t>
            </a:r>
            <a:endParaRPr kumimoji="1" lang="ja-JP" altLang="en-US" sz="600" dirty="0">
              <a:solidFill>
                <a:srgbClr val="0000FF"/>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B45936BE-1F2C-4311-8A49-3EDA1ECA4A2C}"/>
              </a:ext>
            </a:extLst>
          </p:cNvPr>
          <p:cNvSpPr/>
          <p:nvPr/>
        </p:nvSpPr>
        <p:spPr>
          <a:xfrm>
            <a:off x="4286642" y="421676"/>
            <a:ext cx="4870193" cy="3098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srgbClr val="0000FF"/>
                </a:solidFill>
                <a:latin typeface="Meiryo UI" panose="020B0604030504040204" pitchFamily="50" charset="-128"/>
                <a:ea typeface="Meiryo UI" panose="020B0604030504040204" pitchFamily="50" charset="-128"/>
              </a:rPr>
              <a:t>groove in the upper lip that runs from the bottom of the nose to the lip</a:t>
            </a:r>
          </a:p>
        </p:txBody>
      </p:sp>
      <p:sp>
        <p:nvSpPr>
          <p:cNvPr id="45" name="正方形/長方形 44">
            <a:extLst>
              <a:ext uri="{FF2B5EF4-FFF2-40B4-BE49-F238E27FC236}">
                <a16:creationId xmlns:a16="http://schemas.microsoft.com/office/drawing/2014/main" id="{C5FA625E-FF9F-45DF-B3AF-156971281A01}"/>
              </a:ext>
            </a:extLst>
          </p:cNvPr>
          <p:cNvSpPr/>
          <p:nvPr/>
        </p:nvSpPr>
        <p:spPr>
          <a:xfrm>
            <a:off x="4308540" y="651682"/>
            <a:ext cx="3835204" cy="25442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srgbClr val="0000FF"/>
                </a:solidFill>
                <a:latin typeface="Meiryo UI" panose="020B0604030504040204" pitchFamily="50" charset="-128"/>
                <a:ea typeface="Meiryo UI" panose="020B0604030504040204" pitchFamily="50" charset="-128"/>
              </a:rPr>
              <a:t>Effect of pre-processing (thin-walled gears)</a:t>
            </a:r>
          </a:p>
        </p:txBody>
      </p:sp>
      <p:sp>
        <p:nvSpPr>
          <p:cNvPr id="46" name="正方形/長方形 45">
            <a:extLst>
              <a:ext uri="{FF2B5EF4-FFF2-40B4-BE49-F238E27FC236}">
                <a16:creationId xmlns:a16="http://schemas.microsoft.com/office/drawing/2014/main" id="{6452DA1E-6CD9-47B1-B2A7-47E76F061933}"/>
              </a:ext>
            </a:extLst>
          </p:cNvPr>
          <p:cNvSpPr/>
          <p:nvPr/>
        </p:nvSpPr>
        <p:spPr>
          <a:xfrm>
            <a:off x="4487481" y="1791187"/>
            <a:ext cx="1070174" cy="2321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600" dirty="0">
                <a:solidFill>
                  <a:srgbClr val="0000FF"/>
                </a:solidFill>
                <a:latin typeface="Meiryo UI" panose="020B0604030504040204" pitchFamily="50" charset="-128"/>
                <a:ea typeface="Meiryo UI" panose="020B0604030504040204" pitchFamily="50" charset="-128"/>
              </a:rPr>
              <a:t>Clamped into an ellipse on the lathe in the previous process</a:t>
            </a:r>
          </a:p>
        </p:txBody>
      </p:sp>
      <p:sp>
        <p:nvSpPr>
          <p:cNvPr id="47" name="正方形/長方形 46">
            <a:extLst>
              <a:ext uri="{FF2B5EF4-FFF2-40B4-BE49-F238E27FC236}">
                <a16:creationId xmlns:a16="http://schemas.microsoft.com/office/drawing/2014/main" id="{D120852F-5D6D-4EF5-B779-4DFBA796BF62}"/>
              </a:ext>
            </a:extLst>
          </p:cNvPr>
          <p:cNvSpPr/>
          <p:nvPr/>
        </p:nvSpPr>
        <p:spPr>
          <a:xfrm>
            <a:off x="5906979" y="1771013"/>
            <a:ext cx="1047786" cy="2321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600" dirty="0">
                <a:solidFill>
                  <a:srgbClr val="0000FF"/>
                </a:solidFill>
                <a:latin typeface="Meiryo UI" panose="020B0604030504040204" pitchFamily="50" charset="-128"/>
                <a:ea typeface="Meiryo UI" panose="020B0604030504040204" pitchFamily="50" charset="-128"/>
              </a:rPr>
              <a:t>Collet clamps to a perfect circle during gear cutting</a:t>
            </a:r>
          </a:p>
        </p:txBody>
      </p:sp>
      <p:sp>
        <p:nvSpPr>
          <p:cNvPr id="48" name="正方形/長方形 47">
            <a:extLst>
              <a:ext uri="{FF2B5EF4-FFF2-40B4-BE49-F238E27FC236}">
                <a16:creationId xmlns:a16="http://schemas.microsoft.com/office/drawing/2014/main" id="{0990D6E0-BE6F-4315-92C4-00C4FCA79949}"/>
              </a:ext>
            </a:extLst>
          </p:cNvPr>
          <p:cNvSpPr/>
          <p:nvPr/>
        </p:nvSpPr>
        <p:spPr>
          <a:xfrm>
            <a:off x="7132461" y="1765518"/>
            <a:ext cx="1047786" cy="2321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600" dirty="0">
                <a:solidFill>
                  <a:srgbClr val="0000FF"/>
                </a:solidFill>
                <a:latin typeface="Meiryo UI" panose="020B0604030504040204" pitchFamily="50" charset="-128"/>
                <a:ea typeface="Meiryo UI" panose="020B0604030504040204" pitchFamily="50" charset="-128"/>
              </a:rPr>
              <a:t>It returns to the original shape when unclamped during measurement.</a:t>
            </a:r>
          </a:p>
        </p:txBody>
      </p:sp>
      <p:graphicFrame>
        <p:nvGraphicFramePr>
          <p:cNvPr id="50" name="グラフ 49">
            <a:extLst>
              <a:ext uri="{FF2B5EF4-FFF2-40B4-BE49-F238E27FC236}">
                <a16:creationId xmlns:a16="http://schemas.microsoft.com/office/drawing/2014/main" id="{D38F05E6-0FB7-4B52-8C77-21E99A157599}"/>
              </a:ext>
            </a:extLst>
          </p:cNvPr>
          <p:cNvGraphicFramePr>
            <a:graphicFrameLocks/>
          </p:cNvGraphicFramePr>
          <p:nvPr>
            <p:extLst>
              <p:ext uri="{D42A27DB-BD31-4B8C-83A1-F6EECF244321}">
                <p14:modId xmlns:p14="http://schemas.microsoft.com/office/powerpoint/2010/main" val="3633224514"/>
              </p:ext>
            </p:extLst>
          </p:nvPr>
        </p:nvGraphicFramePr>
        <p:xfrm>
          <a:off x="4445437" y="2085869"/>
          <a:ext cx="4355429" cy="784934"/>
        </p:xfrm>
        <a:graphic>
          <a:graphicData uri="http://schemas.openxmlformats.org/drawingml/2006/chart">
            <c:chart xmlns:c="http://schemas.openxmlformats.org/drawingml/2006/chart" xmlns:r="http://schemas.openxmlformats.org/officeDocument/2006/relationships" r:id="rId5"/>
          </a:graphicData>
        </a:graphic>
      </p:graphicFrame>
      <p:sp>
        <p:nvSpPr>
          <p:cNvPr id="29" name="四角形: 角を丸くする 28">
            <a:extLst>
              <a:ext uri="{FF2B5EF4-FFF2-40B4-BE49-F238E27FC236}">
                <a16:creationId xmlns:a16="http://schemas.microsoft.com/office/drawing/2014/main" id="{7FBB2551-0006-4023-877A-D01754C70B6F}"/>
              </a:ext>
            </a:extLst>
          </p:cNvPr>
          <p:cNvSpPr/>
          <p:nvPr/>
        </p:nvSpPr>
        <p:spPr>
          <a:xfrm>
            <a:off x="4759919" y="2085869"/>
            <a:ext cx="630497" cy="121626"/>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600" dirty="0">
                <a:solidFill>
                  <a:prstClr val="black"/>
                </a:solidFill>
                <a:latin typeface="Meiryo UI" panose="020B0604030504040204" pitchFamily="50" charset="-128"/>
                <a:ea typeface="Meiryo UI" panose="020B0604030504040204" pitchFamily="50" charset="-128"/>
              </a:rPr>
              <a:t>Runout of tooth groove</a:t>
            </a:r>
          </a:p>
        </p:txBody>
      </p:sp>
      <p:sp>
        <p:nvSpPr>
          <p:cNvPr id="39" name="四角形: 角を丸くする 38">
            <a:extLst>
              <a:ext uri="{FF2B5EF4-FFF2-40B4-BE49-F238E27FC236}">
                <a16:creationId xmlns:a16="http://schemas.microsoft.com/office/drawing/2014/main" id="{D8254E18-3AF3-4004-9F33-7AAE6BE38E31}"/>
              </a:ext>
            </a:extLst>
          </p:cNvPr>
          <p:cNvSpPr/>
          <p:nvPr/>
        </p:nvSpPr>
        <p:spPr>
          <a:xfrm>
            <a:off x="4690141" y="2657860"/>
            <a:ext cx="3764912" cy="190210"/>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200" b="1" dirty="0">
                <a:solidFill>
                  <a:prstClr val="black"/>
                </a:solidFill>
                <a:latin typeface="Meiryo UI" panose="020B0604030504040204" pitchFamily="50" charset="-128"/>
                <a:ea typeface="Meiryo UI" panose="020B0604030504040204" pitchFamily="50" charset="-128"/>
              </a:rPr>
              <a:t>+, </a:t>
            </a:r>
            <a:r>
              <a:rPr kumimoji="1" lang="ja-JP" altLang="en-US" sz="1200" b="1" dirty="0" err="1">
                <a:solidFill>
                  <a:prstClr val="black"/>
                </a:solidFill>
                <a:latin typeface="Meiryo UI" panose="020B0604030504040204" pitchFamily="50" charset="-128"/>
                <a:ea typeface="Meiryo UI" panose="020B0604030504040204" pitchFamily="50" charset="-128"/>
              </a:rPr>
              <a:t>-</a:t>
            </a:r>
            <a:r>
              <a:rPr kumimoji="1" lang="ja-JP" altLang="en-US" sz="1200" b="1" dirty="0">
                <a:solidFill>
                  <a:prstClr val="black"/>
                </a:solidFill>
                <a:latin typeface="Meiryo UI" panose="020B0604030504040204" pitchFamily="50" charset="-128"/>
                <a:ea typeface="Meiryo UI" panose="020B0604030504040204" pitchFamily="50" charset="-128"/>
              </a:rPr>
              <a:t>, +, </a:t>
            </a:r>
            <a:r>
              <a:rPr kumimoji="1" lang="ja-JP" altLang="en-US" sz="1200" b="1" dirty="0" err="1">
                <a:solidFill>
                  <a:prstClr val="black"/>
                </a:solidFill>
                <a:latin typeface="Meiryo UI" panose="020B0604030504040204" pitchFamily="50" charset="-128"/>
                <a:ea typeface="Meiryo UI" panose="020B0604030504040204" pitchFamily="50" charset="-128"/>
              </a:rPr>
              <a:t>- makes </a:t>
            </a:r>
            <a:r>
              <a:rPr kumimoji="1" lang="en-US" altLang="ja-JP" sz="1200" b="1" dirty="0">
                <a:solidFill>
                  <a:prstClr val="black"/>
                </a:solidFill>
                <a:latin typeface="Meiryo UI" panose="020B0604030504040204" pitchFamily="50" charset="-128"/>
                <a:ea typeface="Meiryo UI" panose="020B0604030504040204" pitchFamily="50" charset="-128"/>
              </a:rPr>
              <a:t>two </a:t>
            </a:r>
            <a:r>
              <a:rPr kumimoji="1" lang="ja-JP" altLang="en-US" sz="1200" b="1" dirty="0">
                <a:solidFill>
                  <a:prstClr val="black"/>
                </a:solidFill>
                <a:latin typeface="Meiryo UI" panose="020B0604030504040204" pitchFamily="50" charset="-128"/>
                <a:ea typeface="Meiryo UI" panose="020B0604030504040204" pitchFamily="50" charset="-128"/>
              </a:rPr>
              <a:t>mountain swings.</a:t>
            </a:r>
          </a:p>
        </p:txBody>
      </p:sp>
      <p:sp>
        <p:nvSpPr>
          <p:cNvPr id="40" name="四角形: 角を丸くする 39">
            <a:extLst>
              <a:ext uri="{FF2B5EF4-FFF2-40B4-BE49-F238E27FC236}">
                <a16:creationId xmlns:a16="http://schemas.microsoft.com/office/drawing/2014/main" id="{07BE7F04-2B6D-4886-A151-F99D3AADED87}"/>
              </a:ext>
            </a:extLst>
          </p:cNvPr>
          <p:cNvSpPr/>
          <p:nvPr/>
        </p:nvSpPr>
        <p:spPr>
          <a:xfrm>
            <a:off x="1" y="512108"/>
            <a:ext cx="4231188" cy="2079336"/>
          </a:xfrm>
          <a:prstGeom prst="roundRect">
            <a:avLst>
              <a:gd name="adj" fmla="val 1411"/>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3" name="四角形: 角を丸くする 52">
            <a:extLst>
              <a:ext uri="{FF2B5EF4-FFF2-40B4-BE49-F238E27FC236}">
                <a16:creationId xmlns:a16="http://schemas.microsoft.com/office/drawing/2014/main" id="{47AE6F53-8E10-43EE-A90A-2E0220E70AA7}"/>
              </a:ext>
            </a:extLst>
          </p:cNvPr>
          <p:cNvSpPr/>
          <p:nvPr/>
        </p:nvSpPr>
        <p:spPr>
          <a:xfrm>
            <a:off x="0" y="2602330"/>
            <a:ext cx="4231188" cy="2442110"/>
          </a:xfrm>
          <a:prstGeom prst="roundRect">
            <a:avLst>
              <a:gd name="adj" fmla="val 1411"/>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4" name="四角形: 角を丸くする 53">
            <a:extLst>
              <a:ext uri="{FF2B5EF4-FFF2-40B4-BE49-F238E27FC236}">
                <a16:creationId xmlns:a16="http://schemas.microsoft.com/office/drawing/2014/main" id="{75027157-F913-4C76-90EC-5D3229B08527}"/>
              </a:ext>
            </a:extLst>
          </p:cNvPr>
          <p:cNvSpPr/>
          <p:nvPr/>
        </p:nvSpPr>
        <p:spPr>
          <a:xfrm>
            <a:off x="4273805" y="495094"/>
            <a:ext cx="4870193" cy="2375709"/>
          </a:xfrm>
          <a:prstGeom prst="roundRect">
            <a:avLst>
              <a:gd name="adj" fmla="val 1411"/>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D54F1FDC-2491-4DFC-A58F-B75069E2937C}"/>
              </a:ext>
            </a:extLst>
          </p:cNvPr>
          <p:cNvSpPr/>
          <p:nvPr/>
        </p:nvSpPr>
        <p:spPr>
          <a:xfrm>
            <a:off x="4301212" y="2921348"/>
            <a:ext cx="3879035" cy="15330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200" dirty="0">
                <a:solidFill>
                  <a:srgbClr val="0000FF"/>
                </a:solidFill>
                <a:latin typeface="Meiryo UI" panose="020B0604030504040204" pitchFamily="50" charset="-128"/>
                <a:ea typeface="Meiryo UI" panose="020B0604030504040204" pitchFamily="50" charset="-128"/>
              </a:rPr>
              <a:t>Effect of rake angle error of cutter</a:t>
            </a:r>
          </a:p>
        </p:txBody>
      </p:sp>
      <p:pic>
        <p:nvPicPr>
          <p:cNvPr id="2" name="図 1">
            <a:extLst>
              <a:ext uri="{FF2B5EF4-FFF2-40B4-BE49-F238E27FC236}">
                <a16:creationId xmlns:a16="http://schemas.microsoft.com/office/drawing/2014/main" id="{078E0C88-AF88-4CAB-8ABD-2EBD0ACB99B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391135" y="3101428"/>
            <a:ext cx="4269694" cy="1407178"/>
          </a:xfrm>
          <a:prstGeom prst="rect">
            <a:avLst/>
          </a:prstGeom>
        </p:spPr>
      </p:pic>
      <p:pic>
        <p:nvPicPr>
          <p:cNvPr id="3" name="図 2">
            <a:extLst>
              <a:ext uri="{FF2B5EF4-FFF2-40B4-BE49-F238E27FC236}">
                <a16:creationId xmlns:a16="http://schemas.microsoft.com/office/drawing/2014/main" id="{E42C53F2-E396-453C-B9ED-1F7B6E8E087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6852507" y="4209177"/>
            <a:ext cx="2291491" cy="724895"/>
          </a:xfrm>
          <a:prstGeom prst="rect">
            <a:avLst/>
          </a:prstGeom>
        </p:spPr>
      </p:pic>
      <p:sp>
        <p:nvSpPr>
          <p:cNvPr id="7" name="四角形: 角を丸くする 6">
            <a:extLst>
              <a:ext uri="{FF2B5EF4-FFF2-40B4-BE49-F238E27FC236}">
                <a16:creationId xmlns:a16="http://schemas.microsoft.com/office/drawing/2014/main" id="{A47A3B5A-B582-419C-917A-4CC504CF1096}"/>
              </a:ext>
            </a:extLst>
          </p:cNvPr>
          <p:cNvSpPr/>
          <p:nvPr/>
        </p:nvSpPr>
        <p:spPr>
          <a:xfrm>
            <a:off x="4685774" y="4535385"/>
            <a:ext cx="1904815" cy="444627"/>
          </a:xfrm>
          <a:prstGeom prst="roundRect">
            <a:avLst/>
          </a:prstGeom>
          <a:solidFill>
            <a:srgbClr val="FFC000"/>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600" dirty="0">
                <a:solidFill>
                  <a:prstClr val="black"/>
                </a:solidFill>
                <a:latin typeface="Meiryo UI" panose="020B0604030504040204" pitchFamily="50" charset="-128"/>
                <a:ea typeface="Meiryo UI" panose="020B0604030504040204" pitchFamily="50" charset="-128"/>
              </a:rPr>
              <a:t>If there is an error in the rake angle of the pinion cutter</a:t>
            </a:r>
            <a:endParaRPr kumimoji="1" lang="en-US" altLang="ja-JP" sz="600" dirty="0">
              <a:solidFill>
                <a:prstClr val="black"/>
              </a:solidFill>
              <a:latin typeface="Meiryo UI" panose="020B0604030504040204" pitchFamily="50" charset="-128"/>
              <a:ea typeface="Meiryo UI" panose="020B0604030504040204" pitchFamily="50" charset="-128"/>
            </a:endParaRPr>
          </a:p>
          <a:p>
            <a:pPr algn="ctr"/>
            <a:endParaRPr kumimoji="1" lang="en-US" altLang="ja-JP" sz="600" dirty="0">
              <a:solidFill>
                <a:prstClr val="black"/>
              </a:solidFill>
              <a:latin typeface="Meiryo UI" panose="020B0604030504040204" pitchFamily="50" charset="-128"/>
              <a:ea typeface="Meiryo UI" panose="020B0604030504040204" pitchFamily="50" charset="-128"/>
            </a:endParaRPr>
          </a:p>
          <a:p>
            <a:pPr algn="ctr"/>
            <a:r>
              <a:rPr kumimoji="1" lang="ja-JP" altLang="en-US" sz="600" dirty="0">
                <a:solidFill>
                  <a:prstClr val="black"/>
                </a:solidFill>
                <a:latin typeface="Meiryo UI" panose="020B0604030504040204" pitchFamily="50" charset="-128"/>
                <a:ea typeface="Meiryo UI" panose="020B0604030504040204" pitchFamily="50" charset="-128"/>
              </a:rPr>
              <a:t>It becomes the pressure angle error of the tooth profile.</a:t>
            </a:r>
            <a:endParaRPr kumimoji="1" lang="en-US" altLang="ja-JP" sz="6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7583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Cutting edges of pinion cutters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8</a:t>
            </a:fld>
            <a:endParaRPr kumimoji="1" lang="ja-JP" altLang="en-US" dirty="0"/>
          </a:p>
        </p:txBody>
      </p:sp>
      <p:sp>
        <p:nvSpPr>
          <p:cNvPr id="7" name="四角形: 角を丸くする 6">
            <a:extLst>
              <a:ext uri="{FF2B5EF4-FFF2-40B4-BE49-F238E27FC236}">
                <a16:creationId xmlns:a16="http://schemas.microsoft.com/office/drawing/2014/main" id="{66B86954-0913-4C80-8EE5-C5A3599C23B1}"/>
              </a:ext>
            </a:extLst>
          </p:cNvPr>
          <p:cNvSpPr/>
          <p:nvPr/>
        </p:nvSpPr>
        <p:spPr>
          <a:xfrm>
            <a:off x="56708" y="490929"/>
            <a:ext cx="2575836" cy="312052"/>
          </a:xfrm>
          <a:prstGeom prst="round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prstClr val="black"/>
                </a:solidFill>
                <a:latin typeface="Meiryo UI" panose="020B0604030504040204" pitchFamily="50" charset="-128"/>
                <a:ea typeface="Meiryo UI" panose="020B0604030504040204" pitchFamily="50" charset="-128"/>
              </a:rPr>
              <a:t>Loss of cutting edge of pinion cutter</a:t>
            </a:r>
          </a:p>
        </p:txBody>
      </p:sp>
      <p:graphicFrame>
        <p:nvGraphicFramePr>
          <p:cNvPr id="8" name="表 7">
            <a:extLst>
              <a:ext uri="{FF2B5EF4-FFF2-40B4-BE49-F238E27FC236}">
                <a16:creationId xmlns:a16="http://schemas.microsoft.com/office/drawing/2014/main" id="{FE0FF279-8606-4CDF-B699-542384E40C1A}"/>
              </a:ext>
            </a:extLst>
          </p:cNvPr>
          <p:cNvGraphicFramePr>
            <a:graphicFrameLocks noGrp="1"/>
          </p:cNvGraphicFramePr>
          <p:nvPr>
            <p:extLst>
              <p:ext uri="{D42A27DB-BD31-4B8C-83A1-F6EECF244321}">
                <p14:modId xmlns:p14="http://schemas.microsoft.com/office/powerpoint/2010/main" val="1810947023"/>
              </p:ext>
            </p:extLst>
          </p:nvPr>
        </p:nvGraphicFramePr>
        <p:xfrm>
          <a:off x="97790" y="830212"/>
          <a:ext cx="4284722" cy="3822359"/>
        </p:xfrm>
        <a:graphic>
          <a:graphicData uri="http://schemas.openxmlformats.org/drawingml/2006/table">
            <a:tbl>
              <a:tblPr firstRow="1" bandRow="1">
                <a:tableStyleId>{5C22544A-7EE6-4342-B048-85BDC9FD1C3A}</a:tableStyleId>
              </a:tblPr>
              <a:tblGrid>
                <a:gridCol w="1404722">
                  <a:extLst>
                    <a:ext uri="{9D8B030D-6E8A-4147-A177-3AD203B41FA5}">
                      <a16:colId xmlns:a16="http://schemas.microsoft.com/office/drawing/2014/main" val="1782839776"/>
                    </a:ext>
                  </a:extLst>
                </a:gridCol>
                <a:gridCol w="1116000">
                  <a:extLst>
                    <a:ext uri="{9D8B030D-6E8A-4147-A177-3AD203B41FA5}">
                      <a16:colId xmlns:a16="http://schemas.microsoft.com/office/drawing/2014/main" val="2032860321"/>
                    </a:ext>
                  </a:extLst>
                </a:gridCol>
                <a:gridCol w="1764000">
                  <a:extLst>
                    <a:ext uri="{9D8B030D-6E8A-4147-A177-3AD203B41FA5}">
                      <a16:colId xmlns:a16="http://schemas.microsoft.com/office/drawing/2014/main" val="2417324749"/>
                    </a:ext>
                  </a:extLst>
                </a:gridCol>
              </a:tblGrid>
              <a:tr h="402359">
                <a:tc>
                  <a:txBody>
                    <a:bodyPr/>
                    <a:lstStyle/>
                    <a:p>
                      <a:pPr algn="ctr"/>
                      <a:r>
                        <a:rPr kumimoji="1" lang="ja-JP" altLang="en-US" sz="1050" dirty="0">
                          <a:solidFill>
                            <a:schemeClr val="tx1"/>
                          </a:solidFill>
                        </a:rPr>
                        <a:t>figure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kumimoji="1" lang="ja-JP" altLang="en-US" sz="1050" dirty="0">
                          <a:solidFill>
                            <a:schemeClr val="tx1"/>
                          </a:solidFill>
                        </a:rPr>
                        <a:t>cause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kumimoji="1" lang="ja-JP" altLang="en-US" sz="1050" dirty="0">
                          <a:solidFill>
                            <a:schemeClr val="tx1"/>
                          </a:solidFill>
                        </a:rPr>
                        <a:t>counter-measure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45787430"/>
                  </a:ext>
                </a:extLst>
              </a:tr>
              <a:tr h="1080000">
                <a:tc>
                  <a:txBody>
                    <a:bodyPr/>
                    <a:lstStyle/>
                    <a:p>
                      <a:endParaRPr kumimoji="1" lang="ja-JP" altLang="en-US" sz="105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latin typeface="Meiryo UI" panose="020B0604030504040204" pitchFamily="50" charset="-128"/>
                          <a:ea typeface="Meiryo UI" panose="020B0604030504040204" pitchFamily="50" charset="-128"/>
                        </a:rPr>
                        <a:t>Abnormal cutting vibration</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Unsuitable cutter material</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Cutter heat treatment failure</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Grinding Cracks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latin typeface="Meiryo UI" panose="020B0604030504040204" pitchFamily="50" charset="-128"/>
                          <a:ea typeface="Meiryo UI" panose="020B0604030504040204" pitchFamily="50" charset="-128"/>
                        </a:rPr>
                        <a:t>Review of processing conditions</a:t>
                      </a:r>
                      <a:endParaRPr kumimoji="1" lang="en-US" altLang="ja-JP" sz="800" dirty="0">
                        <a:latin typeface="Meiryo UI" panose="020B0604030504040204" pitchFamily="50" charset="-128"/>
                        <a:ea typeface="Meiryo UI" panose="020B0604030504040204" pitchFamily="50" charset="-128"/>
                      </a:endParaRPr>
                    </a:p>
                    <a:p>
                      <a:r>
                        <a:rPr kumimoji="1" lang="en-US" altLang="ja-JP" sz="800" dirty="0">
                          <a:latin typeface="Meiryo UI" panose="020B0604030504040204" pitchFamily="50" charset="-128"/>
                          <a:ea typeface="Meiryo UI" panose="020B0604030504040204" pitchFamily="50" charset="-128"/>
                        </a:rPr>
                        <a:t>Increased </a:t>
                      </a:r>
                      <a:r>
                        <a:rPr kumimoji="1" lang="ja-JP" altLang="en-US" sz="800" dirty="0">
                          <a:latin typeface="Meiryo UI" panose="020B0604030504040204" pitchFamily="50" charset="-128"/>
                          <a:ea typeface="Meiryo UI" panose="020B0604030504040204" pitchFamily="50" charset="-128"/>
                        </a:rPr>
                        <a:t>mounting rigidity</a:t>
                      </a:r>
                    </a:p>
                    <a:p>
                      <a:r>
                        <a:rPr kumimoji="1" lang="ja-JP" altLang="en-US" sz="800" dirty="0">
                          <a:latin typeface="Meiryo UI" panose="020B0604030504040204" pitchFamily="50" charset="-128"/>
                          <a:ea typeface="Meiryo UI" panose="020B0604030504040204" pitchFamily="50" charset="-128"/>
                        </a:rPr>
                        <a:t>Cutter material review</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Measures against clogging of grinding wheel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005397"/>
                  </a:ext>
                </a:extLst>
              </a:tr>
              <a:tr h="1116000">
                <a:tc>
                  <a:txBody>
                    <a:bodyPr/>
                    <a:lstStyle/>
                    <a:p>
                      <a:endParaRPr kumimoji="1" lang="ja-JP" altLang="en-US" sz="105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latin typeface="Meiryo UI" panose="020B0604030504040204" pitchFamily="50" charset="-128"/>
                          <a:ea typeface="Meiryo UI" panose="020B0604030504040204" pitchFamily="50" charset="-128"/>
                        </a:rPr>
                        <a:t>thermal fissure</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Cutter heat treatment failure</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Grinding Cracks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latin typeface="Meiryo UI" panose="020B0604030504040204" pitchFamily="50" charset="-128"/>
                          <a:ea typeface="Meiryo UI" panose="020B0604030504040204" pitchFamily="50" charset="-128"/>
                        </a:rPr>
                        <a:t>Review of processing conditions</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Cutter material review</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Measures against clogging of grinding wheel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5642185"/>
                  </a:ext>
                </a:extLst>
              </a:tr>
              <a:tr h="1224000">
                <a:tc>
                  <a:txBody>
                    <a:bodyPr/>
                    <a:lstStyle/>
                    <a:p>
                      <a:endParaRPr kumimoji="1" lang="ja-JP" altLang="en-US" sz="105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latin typeface="Meiryo UI" panose="020B0604030504040204" pitchFamily="50" charset="-128"/>
                          <a:ea typeface="Meiryo UI" panose="020B0604030504040204" pitchFamily="50" charset="-128"/>
                        </a:rPr>
                        <a:t>Machine operation failure</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reliving interference</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Grinding Cracks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latin typeface="Meiryo UI" panose="020B0604030504040204" pitchFamily="50" charset="-128"/>
                          <a:ea typeface="Meiryo UI" panose="020B0604030504040204" pitchFamily="50" charset="-128"/>
                        </a:rPr>
                        <a:t>Machine drive system inspection</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Review of machining conditions and offsets</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Measures against clogging of grinding wheel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8724823"/>
                  </a:ext>
                </a:extLst>
              </a:tr>
            </a:tbl>
          </a:graphicData>
        </a:graphic>
      </p:graphicFrame>
      <p:pic>
        <p:nvPicPr>
          <p:cNvPr id="9" name="図 8">
            <a:extLst>
              <a:ext uri="{FF2B5EF4-FFF2-40B4-BE49-F238E27FC236}">
                <a16:creationId xmlns:a16="http://schemas.microsoft.com/office/drawing/2014/main" id="{E43680CB-EF24-4A3F-8312-F06719D56617}"/>
              </a:ext>
            </a:extLst>
          </p:cNvPr>
          <p:cNvPicPr>
            <a:picLocks noChangeAspect="1"/>
          </p:cNvPicPr>
          <p:nvPr/>
        </p:nvPicPr>
        <p:blipFill>
          <a:blip r:embed="rId2"/>
          <a:stretch>
            <a:fillRect/>
          </a:stretch>
        </p:blipFill>
        <p:spPr>
          <a:xfrm>
            <a:off x="251962" y="1327774"/>
            <a:ext cx="1124770" cy="886839"/>
          </a:xfrm>
          <a:prstGeom prst="rect">
            <a:avLst/>
          </a:prstGeom>
        </p:spPr>
      </p:pic>
      <p:pic>
        <p:nvPicPr>
          <p:cNvPr id="11" name="図 10">
            <a:extLst>
              <a:ext uri="{FF2B5EF4-FFF2-40B4-BE49-F238E27FC236}">
                <a16:creationId xmlns:a16="http://schemas.microsoft.com/office/drawing/2014/main" id="{826B6D6E-80D9-4741-9A57-0EACD17B2185}"/>
              </a:ext>
            </a:extLst>
          </p:cNvPr>
          <p:cNvPicPr>
            <a:picLocks noChangeAspect="1"/>
          </p:cNvPicPr>
          <p:nvPr/>
        </p:nvPicPr>
        <p:blipFill>
          <a:blip r:embed="rId3"/>
          <a:stretch>
            <a:fillRect/>
          </a:stretch>
        </p:blipFill>
        <p:spPr>
          <a:xfrm>
            <a:off x="251962" y="2431709"/>
            <a:ext cx="1124770" cy="972573"/>
          </a:xfrm>
          <a:prstGeom prst="rect">
            <a:avLst/>
          </a:prstGeom>
        </p:spPr>
      </p:pic>
      <p:pic>
        <p:nvPicPr>
          <p:cNvPr id="12" name="図 11">
            <a:extLst>
              <a:ext uri="{FF2B5EF4-FFF2-40B4-BE49-F238E27FC236}">
                <a16:creationId xmlns:a16="http://schemas.microsoft.com/office/drawing/2014/main" id="{52858323-686B-45FA-A709-D41D89DF1E71}"/>
              </a:ext>
            </a:extLst>
          </p:cNvPr>
          <p:cNvPicPr>
            <a:picLocks noChangeAspect="1"/>
          </p:cNvPicPr>
          <p:nvPr/>
        </p:nvPicPr>
        <p:blipFill>
          <a:blip r:embed="rId4"/>
          <a:stretch>
            <a:fillRect/>
          </a:stretch>
        </p:blipFill>
        <p:spPr>
          <a:xfrm>
            <a:off x="147439" y="3540043"/>
            <a:ext cx="1303674" cy="1001883"/>
          </a:xfrm>
          <a:prstGeom prst="rect">
            <a:avLst/>
          </a:prstGeom>
        </p:spPr>
      </p:pic>
      <p:sp>
        <p:nvSpPr>
          <p:cNvPr id="13" name="四角形: 角を丸くする 12">
            <a:extLst>
              <a:ext uri="{FF2B5EF4-FFF2-40B4-BE49-F238E27FC236}">
                <a16:creationId xmlns:a16="http://schemas.microsoft.com/office/drawing/2014/main" id="{312C0742-5617-4F2C-AD13-AFF6E8DE48E8}"/>
              </a:ext>
            </a:extLst>
          </p:cNvPr>
          <p:cNvSpPr/>
          <p:nvPr/>
        </p:nvSpPr>
        <p:spPr>
          <a:xfrm>
            <a:off x="4432161" y="500812"/>
            <a:ext cx="3112846" cy="312052"/>
          </a:xfrm>
          <a:prstGeom prst="round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00" dirty="0">
                <a:solidFill>
                  <a:prstClr val="black"/>
                </a:solidFill>
                <a:latin typeface="Meiryo UI" panose="020B0604030504040204" pitchFamily="50" charset="-128"/>
                <a:ea typeface="Meiryo UI" panose="020B0604030504040204" pitchFamily="50" charset="-128"/>
              </a:rPr>
              <a:t>Loss of cutting edge from cracks during grinding</a:t>
            </a:r>
          </a:p>
        </p:txBody>
      </p:sp>
      <p:pic>
        <p:nvPicPr>
          <p:cNvPr id="14" name="図 13">
            <a:extLst>
              <a:ext uri="{FF2B5EF4-FFF2-40B4-BE49-F238E27FC236}">
                <a16:creationId xmlns:a16="http://schemas.microsoft.com/office/drawing/2014/main" id="{56431AE3-09EE-41CC-A098-C7FADA50074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432160" y="807930"/>
            <a:ext cx="2018881" cy="2813366"/>
          </a:xfrm>
          <a:prstGeom prst="rect">
            <a:avLst/>
          </a:prstGeom>
        </p:spPr>
      </p:pic>
      <p:pic>
        <p:nvPicPr>
          <p:cNvPr id="15" name="図 14">
            <a:extLst>
              <a:ext uri="{FF2B5EF4-FFF2-40B4-BE49-F238E27FC236}">
                <a16:creationId xmlns:a16="http://schemas.microsoft.com/office/drawing/2014/main" id="{9890DE48-164C-4E6C-A7D7-44F63E83554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318619" y="1625810"/>
            <a:ext cx="2749640" cy="2813366"/>
          </a:xfrm>
          <a:prstGeom prst="rect">
            <a:avLst/>
          </a:prstGeom>
        </p:spPr>
      </p:pic>
      <p:sp>
        <p:nvSpPr>
          <p:cNvPr id="2" name="Speech Bubble: Rectangle with Corners Rounded 1">
            <a:extLst>
              <a:ext uri="{FF2B5EF4-FFF2-40B4-BE49-F238E27FC236}">
                <a16:creationId xmlns:a16="http://schemas.microsoft.com/office/drawing/2014/main" id="{3645249B-0FEC-4063-85D2-3FF5B751C47E}"/>
              </a:ext>
            </a:extLst>
          </p:cNvPr>
          <p:cNvSpPr/>
          <p:nvPr/>
        </p:nvSpPr>
        <p:spPr>
          <a:xfrm>
            <a:off x="6744023" y="2741391"/>
            <a:ext cx="800983" cy="208917"/>
          </a:xfrm>
          <a:prstGeom prst="wedgeRoundRectCallout">
            <a:avLst>
              <a:gd name="adj1" fmla="val -46202"/>
              <a:gd name="adj2" fmla="val -199363"/>
              <a:gd name="adj3" fmla="val 16667"/>
            </a:avLst>
          </a:prstGeom>
          <a:solidFill>
            <a:srgbClr val="FFFF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700" b="1" dirty="0">
                <a:solidFill>
                  <a:srgbClr val="0000FF"/>
                </a:solidFill>
                <a:latin typeface="Meiryo UI" panose="020B0604030504040204" pitchFamily="50" charset="-128"/>
                <a:ea typeface="Meiryo UI" panose="020B0604030504040204" pitchFamily="50" charset="-128"/>
              </a:rPr>
              <a:t>Grinding Crack</a:t>
            </a:r>
            <a:endParaRPr kumimoji="1" lang="en-IN" sz="700" b="1" dirty="0">
              <a:solidFill>
                <a:srgbClr val="0000FF"/>
              </a:solidFill>
              <a:latin typeface="Meiryo UI" panose="020B0604030504040204" pitchFamily="50" charset="-128"/>
              <a:ea typeface="Meiryo UI" panose="020B0604030504040204" pitchFamily="50" charset="-128"/>
            </a:endParaRPr>
          </a:p>
        </p:txBody>
      </p:sp>
      <p:sp>
        <p:nvSpPr>
          <p:cNvPr id="16" name="Speech Bubble: Rectangle with Corners Rounded 15">
            <a:extLst>
              <a:ext uri="{FF2B5EF4-FFF2-40B4-BE49-F238E27FC236}">
                <a16:creationId xmlns:a16="http://schemas.microsoft.com/office/drawing/2014/main" id="{B8367DA5-854F-4467-A1D9-5A7644CA6133}"/>
              </a:ext>
            </a:extLst>
          </p:cNvPr>
          <p:cNvSpPr/>
          <p:nvPr/>
        </p:nvSpPr>
        <p:spPr>
          <a:xfrm>
            <a:off x="7992898" y="2823576"/>
            <a:ext cx="959625" cy="208917"/>
          </a:xfrm>
          <a:prstGeom prst="wedgeRoundRectCallout">
            <a:avLst>
              <a:gd name="adj1" fmla="val -88552"/>
              <a:gd name="adj2" fmla="val 92427"/>
              <a:gd name="adj3" fmla="val 16667"/>
            </a:avLst>
          </a:prstGeom>
          <a:solidFill>
            <a:srgbClr val="FFFF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700" b="1" dirty="0">
                <a:solidFill>
                  <a:srgbClr val="0000FF"/>
                </a:solidFill>
                <a:latin typeface="Meiryo UI" panose="020B0604030504040204" pitchFamily="50" charset="-128"/>
                <a:ea typeface="Meiryo UI" panose="020B0604030504040204" pitchFamily="50" charset="-128"/>
              </a:rPr>
              <a:t>Missed cutting edge</a:t>
            </a:r>
            <a:endParaRPr kumimoji="1" lang="en-IN" sz="700" b="1" dirty="0">
              <a:solidFill>
                <a:srgbClr val="0000FF"/>
              </a:solidFill>
              <a:latin typeface="Meiryo UI" panose="020B0604030504040204" pitchFamily="50" charset="-128"/>
              <a:ea typeface="Meiryo UI" panose="020B0604030504040204" pitchFamily="50" charset="-128"/>
            </a:endParaRPr>
          </a:p>
        </p:txBody>
      </p:sp>
      <p:sp>
        <p:nvSpPr>
          <p:cNvPr id="17" name="Speech Bubble: Rectangle with Corners Rounded 16">
            <a:extLst>
              <a:ext uri="{FF2B5EF4-FFF2-40B4-BE49-F238E27FC236}">
                <a16:creationId xmlns:a16="http://schemas.microsoft.com/office/drawing/2014/main" id="{2888485A-DDCD-4524-9D27-730DB2692A52}"/>
              </a:ext>
            </a:extLst>
          </p:cNvPr>
          <p:cNvSpPr/>
          <p:nvPr/>
        </p:nvSpPr>
        <p:spPr>
          <a:xfrm>
            <a:off x="5500558" y="1971576"/>
            <a:ext cx="768413" cy="208917"/>
          </a:xfrm>
          <a:prstGeom prst="wedgeRoundRectCallout">
            <a:avLst>
              <a:gd name="adj1" fmla="val -74680"/>
              <a:gd name="adj2" fmla="val -47857"/>
              <a:gd name="adj3" fmla="val 16667"/>
            </a:avLst>
          </a:prstGeom>
          <a:solidFill>
            <a:srgbClr val="FFFF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700" b="1" dirty="0">
                <a:solidFill>
                  <a:srgbClr val="0000FF"/>
                </a:solidFill>
                <a:latin typeface="Meiryo UI" panose="020B0604030504040204" pitchFamily="50" charset="-128"/>
                <a:ea typeface="Meiryo UI" panose="020B0604030504040204" pitchFamily="50" charset="-128"/>
              </a:rPr>
              <a:t>Grinding Crack</a:t>
            </a:r>
            <a:endParaRPr kumimoji="1" lang="en-IN" sz="700" b="1" dirty="0">
              <a:solidFill>
                <a:srgbClr val="0000FF"/>
              </a:solidFill>
              <a:latin typeface="Meiryo UI" panose="020B0604030504040204" pitchFamily="50" charset="-128"/>
              <a:ea typeface="Meiryo UI" panose="020B0604030504040204" pitchFamily="50" charset="-128"/>
            </a:endParaRPr>
          </a:p>
        </p:txBody>
      </p:sp>
      <p:sp>
        <p:nvSpPr>
          <p:cNvPr id="3" name="TextBox 2">
            <a:extLst>
              <a:ext uri="{FF2B5EF4-FFF2-40B4-BE49-F238E27FC236}">
                <a16:creationId xmlns:a16="http://schemas.microsoft.com/office/drawing/2014/main" id="{E57255E2-1C92-4592-9B23-43D7F85AD150}"/>
              </a:ext>
            </a:extLst>
          </p:cNvPr>
          <p:cNvSpPr txBox="1"/>
          <p:nvPr/>
        </p:nvSpPr>
        <p:spPr>
          <a:xfrm rot="16200000">
            <a:off x="5699270" y="2064406"/>
            <a:ext cx="1400792" cy="162094"/>
          </a:xfrm>
          <a:prstGeom prst="rect">
            <a:avLst/>
          </a:prstGeom>
          <a:solidFill>
            <a:schemeClr val="bg1"/>
          </a:solidFill>
        </p:spPr>
        <p:txBody>
          <a:bodyPr wrap="square" lIns="54000" tIns="54000" rIns="54000" bIns="54000" rtlCol="0" anchor="ctr" anchorCtr="0">
            <a:noAutofit/>
          </a:bodyPr>
          <a:lstStyle/>
          <a:p>
            <a:pPr algn="ctr"/>
            <a:r>
              <a:rPr kumimoji="1" lang="en-US" sz="700" b="1" dirty="0">
                <a:solidFill>
                  <a:srgbClr val="0000FF"/>
                </a:solidFill>
                <a:latin typeface="Meiryo UI" panose="020B0604030504040204" pitchFamily="50" charset="-128"/>
                <a:ea typeface="Meiryo UI" panose="020B0604030504040204" pitchFamily="50" charset="-128"/>
              </a:rPr>
              <a:t>Cutting Edge Rake Surface</a:t>
            </a:r>
            <a:endParaRPr kumimoji="1" lang="en-IN" sz="700" b="1" dirty="0">
              <a:solidFill>
                <a:srgbClr val="0000FF"/>
              </a:solidFill>
              <a:latin typeface="Meiryo UI" panose="020B0604030504040204" pitchFamily="50" charset="-128"/>
              <a:ea typeface="Meiryo UI" panose="020B0604030504040204" pitchFamily="50" charset="-128"/>
            </a:endParaRPr>
          </a:p>
        </p:txBody>
      </p:sp>
      <p:sp>
        <p:nvSpPr>
          <p:cNvPr id="18" name="Speech Bubble: Rectangle with Corners Rounded 17">
            <a:extLst>
              <a:ext uri="{FF2B5EF4-FFF2-40B4-BE49-F238E27FC236}">
                <a16:creationId xmlns:a16="http://schemas.microsoft.com/office/drawing/2014/main" id="{16674E94-97B5-4E14-8C44-870184E5F1B9}"/>
              </a:ext>
            </a:extLst>
          </p:cNvPr>
          <p:cNvSpPr/>
          <p:nvPr/>
        </p:nvSpPr>
        <p:spPr>
          <a:xfrm>
            <a:off x="4506270" y="3401156"/>
            <a:ext cx="1828972" cy="257774"/>
          </a:xfrm>
          <a:prstGeom prst="wedgeRoundRectCallout">
            <a:avLst>
              <a:gd name="adj1" fmla="val -11433"/>
              <a:gd name="adj2" fmla="val -141668"/>
              <a:gd name="adj3" fmla="val 16667"/>
            </a:avLst>
          </a:prstGeom>
          <a:solidFill>
            <a:srgbClr val="FFFF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700" b="1" dirty="0">
                <a:solidFill>
                  <a:srgbClr val="0000FF"/>
                </a:solidFill>
                <a:latin typeface="Meiryo UI" panose="020B0604030504040204" pitchFamily="50" charset="-128"/>
                <a:ea typeface="Meiryo UI" panose="020B0604030504040204" pitchFamily="50" charset="-128"/>
              </a:rPr>
              <a:t>Cutting blade defect due to grinding crack</a:t>
            </a:r>
            <a:endParaRPr kumimoji="1" lang="en-IN" sz="700" b="1" dirty="0">
              <a:solidFill>
                <a:srgbClr val="0000FF"/>
              </a:solidFill>
              <a:latin typeface="Meiryo UI" panose="020B0604030504040204" pitchFamily="50" charset="-128"/>
              <a:ea typeface="Meiryo UI" panose="020B0604030504040204" pitchFamily="50" charset="-128"/>
            </a:endParaRPr>
          </a:p>
        </p:txBody>
      </p:sp>
      <p:sp>
        <p:nvSpPr>
          <p:cNvPr id="19" name="Speech Bubble: Rectangle with Corners Rounded 18">
            <a:extLst>
              <a:ext uri="{FF2B5EF4-FFF2-40B4-BE49-F238E27FC236}">
                <a16:creationId xmlns:a16="http://schemas.microsoft.com/office/drawing/2014/main" id="{24241C76-50CD-4A79-AF36-86731A81C712}"/>
              </a:ext>
            </a:extLst>
          </p:cNvPr>
          <p:cNvSpPr/>
          <p:nvPr/>
        </p:nvSpPr>
        <p:spPr>
          <a:xfrm>
            <a:off x="7732229" y="4067872"/>
            <a:ext cx="1304010" cy="257774"/>
          </a:xfrm>
          <a:prstGeom prst="wedgeRoundRectCallout">
            <a:avLst>
              <a:gd name="adj1" fmla="val -47132"/>
              <a:gd name="adj2" fmla="val -148118"/>
              <a:gd name="adj3" fmla="val 16667"/>
            </a:avLst>
          </a:prstGeom>
          <a:solidFill>
            <a:srgbClr val="FFFF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sz="700" b="1" dirty="0">
                <a:solidFill>
                  <a:srgbClr val="0000FF"/>
                </a:solidFill>
                <a:latin typeface="Meiryo UI" panose="020B0604030504040204" pitchFamily="50" charset="-128"/>
                <a:ea typeface="Meiryo UI" panose="020B0604030504040204" pitchFamily="50" charset="-128"/>
              </a:rPr>
              <a:t>Cutting surface is very rough</a:t>
            </a:r>
            <a:endParaRPr kumimoji="1" lang="en-IN" sz="700" b="1" dirty="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525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latin typeface="Arial" panose="020B0604020202020204" pitchFamily="34" charset="0"/>
                <a:cs typeface="Arial" panose="020B0604020202020204" pitchFamily="34" charset="0"/>
              </a:rPr>
              <a:t>Resharpening of pinion cutters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latin typeface="Arial" panose="020B0604020202020204" pitchFamily="34" charset="0"/>
                <a:cs typeface="Arial" panose="020B0604020202020204" pitchFamily="34" charset="0"/>
              </a:rPr>
              <a:t>9</a:t>
            </a:fld>
            <a:endParaRPr kumimoji="1" lang="ja-JP" altLang="en-US" dirty="0">
              <a:latin typeface="Arial" panose="020B0604020202020204" pitchFamily="34" charset="0"/>
              <a:cs typeface="Arial" panose="020B0604020202020204" pitchFamily="34" charset="0"/>
            </a:endParaRPr>
          </a:p>
        </p:txBody>
      </p:sp>
      <p:pic>
        <p:nvPicPr>
          <p:cNvPr id="8" name="図 7">
            <a:extLst>
              <a:ext uri="{FF2B5EF4-FFF2-40B4-BE49-F238E27FC236}">
                <a16:creationId xmlns:a16="http://schemas.microsoft.com/office/drawing/2014/main" id="{2B96FFF2-1524-4D99-8C07-AABFF6378C7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084" y="1522037"/>
            <a:ext cx="2427430" cy="693152"/>
          </a:xfrm>
          <a:prstGeom prst="rect">
            <a:avLst/>
          </a:prstGeom>
        </p:spPr>
      </p:pic>
      <p:pic>
        <p:nvPicPr>
          <p:cNvPr id="9" name="図 8">
            <a:extLst>
              <a:ext uri="{FF2B5EF4-FFF2-40B4-BE49-F238E27FC236}">
                <a16:creationId xmlns:a16="http://schemas.microsoft.com/office/drawing/2014/main" id="{EF8543DB-6E30-4225-88C9-8C0B27BD817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11047" y="577713"/>
            <a:ext cx="1840519" cy="383922"/>
          </a:xfrm>
          <a:prstGeom prst="rect">
            <a:avLst/>
          </a:prstGeom>
        </p:spPr>
      </p:pic>
      <p:sp>
        <p:nvSpPr>
          <p:cNvPr id="12" name="吹き出し: 四角形 11">
            <a:extLst>
              <a:ext uri="{FF2B5EF4-FFF2-40B4-BE49-F238E27FC236}">
                <a16:creationId xmlns:a16="http://schemas.microsoft.com/office/drawing/2014/main" id="{C85461C0-62A7-4C27-B8AF-1F6FEC559941}"/>
              </a:ext>
            </a:extLst>
          </p:cNvPr>
          <p:cNvSpPr/>
          <p:nvPr/>
        </p:nvSpPr>
        <p:spPr>
          <a:xfrm>
            <a:off x="2827187" y="2179162"/>
            <a:ext cx="1432053" cy="265711"/>
          </a:xfrm>
          <a:prstGeom prst="wedgeRectCallout">
            <a:avLst>
              <a:gd name="adj1" fmla="val -24386"/>
              <a:gd name="adj2" fmla="val 12374"/>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50" dirty="0">
                <a:latin typeface="Arial" panose="020B0604020202020204" pitchFamily="34" charset="0"/>
                <a:ea typeface="Meiryo UI" panose="020B0604030504040204" pitchFamily="50" charset="-128"/>
                <a:cs typeface="Arial" panose="020B0604020202020204" pitchFamily="34" charset="0"/>
              </a:rPr>
              <a:t>Limit line indication on the side of the cutter</a:t>
            </a:r>
          </a:p>
        </p:txBody>
      </p:sp>
      <p:graphicFrame>
        <p:nvGraphicFramePr>
          <p:cNvPr id="13" name="表 12">
            <a:extLst>
              <a:ext uri="{FF2B5EF4-FFF2-40B4-BE49-F238E27FC236}">
                <a16:creationId xmlns:a16="http://schemas.microsoft.com/office/drawing/2014/main" id="{95244CFE-E572-4973-B046-5F7A52ED8CD3}"/>
              </a:ext>
            </a:extLst>
          </p:cNvPr>
          <p:cNvGraphicFramePr>
            <a:graphicFrameLocks noGrp="1"/>
          </p:cNvGraphicFramePr>
          <p:nvPr>
            <p:extLst>
              <p:ext uri="{D42A27DB-BD31-4B8C-83A1-F6EECF244321}">
                <p14:modId xmlns:p14="http://schemas.microsoft.com/office/powerpoint/2010/main" val="1635808395"/>
              </p:ext>
            </p:extLst>
          </p:nvPr>
        </p:nvGraphicFramePr>
        <p:xfrm>
          <a:off x="4597742" y="664098"/>
          <a:ext cx="4550961" cy="2926080"/>
        </p:xfrm>
        <a:graphic>
          <a:graphicData uri="http://schemas.openxmlformats.org/drawingml/2006/table">
            <a:tbl>
              <a:tblPr firstRow="1" bandRow="1">
                <a:tableStyleId>{5C22544A-7EE6-4342-B048-85BDC9FD1C3A}</a:tableStyleId>
              </a:tblPr>
              <a:tblGrid>
                <a:gridCol w="216000">
                  <a:extLst>
                    <a:ext uri="{9D8B030D-6E8A-4147-A177-3AD203B41FA5}">
                      <a16:colId xmlns:a16="http://schemas.microsoft.com/office/drawing/2014/main" val="2904554907"/>
                    </a:ext>
                  </a:extLst>
                </a:gridCol>
                <a:gridCol w="216000">
                  <a:extLst>
                    <a:ext uri="{9D8B030D-6E8A-4147-A177-3AD203B41FA5}">
                      <a16:colId xmlns:a16="http://schemas.microsoft.com/office/drawing/2014/main" val="3003281635"/>
                    </a:ext>
                  </a:extLst>
                </a:gridCol>
                <a:gridCol w="567000">
                  <a:extLst>
                    <a:ext uri="{9D8B030D-6E8A-4147-A177-3AD203B41FA5}">
                      <a16:colId xmlns:a16="http://schemas.microsoft.com/office/drawing/2014/main" val="2320292495"/>
                    </a:ext>
                  </a:extLst>
                </a:gridCol>
                <a:gridCol w="648000">
                  <a:extLst>
                    <a:ext uri="{9D8B030D-6E8A-4147-A177-3AD203B41FA5}">
                      <a16:colId xmlns:a16="http://schemas.microsoft.com/office/drawing/2014/main" val="1526720722"/>
                    </a:ext>
                  </a:extLst>
                </a:gridCol>
                <a:gridCol w="621000">
                  <a:extLst>
                    <a:ext uri="{9D8B030D-6E8A-4147-A177-3AD203B41FA5}">
                      <a16:colId xmlns:a16="http://schemas.microsoft.com/office/drawing/2014/main" val="3842472111"/>
                    </a:ext>
                  </a:extLst>
                </a:gridCol>
                <a:gridCol w="608961">
                  <a:extLst>
                    <a:ext uri="{9D8B030D-6E8A-4147-A177-3AD203B41FA5}">
                      <a16:colId xmlns:a16="http://schemas.microsoft.com/office/drawing/2014/main" val="3221570267"/>
                    </a:ext>
                  </a:extLst>
                </a:gridCol>
                <a:gridCol w="486000">
                  <a:extLst>
                    <a:ext uri="{9D8B030D-6E8A-4147-A177-3AD203B41FA5}">
                      <a16:colId xmlns:a16="http://schemas.microsoft.com/office/drawing/2014/main" val="1150041208"/>
                    </a:ext>
                  </a:extLst>
                </a:gridCol>
                <a:gridCol w="180000">
                  <a:extLst>
                    <a:ext uri="{9D8B030D-6E8A-4147-A177-3AD203B41FA5}">
                      <a16:colId xmlns:a16="http://schemas.microsoft.com/office/drawing/2014/main" val="2437497925"/>
                    </a:ext>
                  </a:extLst>
                </a:gridCol>
                <a:gridCol w="468000">
                  <a:extLst>
                    <a:ext uri="{9D8B030D-6E8A-4147-A177-3AD203B41FA5}">
                      <a16:colId xmlns:a16="http://schemas.microsoft.com/office/drawing/2014/main" val="413978040"/>
                    </a:ext>
                  </a:extLst>
                </a:gridCol>
                <a:gridCol w="540000">
                  <a:extLst>
                    <a:ext uri="{9D8B030D-6E8A-4147-A177-3AD203B41FA5}">
                      <a16:colId xmlns:a16="http://schemas.microsoft.com/office/drawing/2014/main" val="2786091220"/>
                    </a:ext>
                  </a:extLst>
                </a:gridCol>
              </a:tblGrid>
              <a:tr h="171450">
                <a:tc rowSpan="2">
                  <a:txBody>
                    <a:bodyPr/>
                    <a:lstStyle/>
                    <a:p>
                      <a:pPr algn="ctr"/>
                      <a:r>
                        <a:rPr kumimoji="1" lang="ja-JP" altLang="en-US" sz="500" dirty="0">
                          <a:latin typeface="Meiryo UI" panose="020B0604030504040204" pitchFamily="50" charset="-128"/>
                          <a:ea typeface="Meiryo UI" panose="020B0604030504040204" pitchFamily="50" charset="-128"/>
                        </a:rPr>
                        <a:t>type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algn="ctr"/>
                      <a:r>
                        <a:rPr kumimoji="1" lang="ja-JP" altLang="en-US" sz="500" dirty="0">
                          <a:latin typeface="Meiryo UI" panose="020B0604030504040204" pitchFamily="50" charset="-128"/>
                          <a:ea typeface="Meiryo UI" panose="020B0604030504040204" pitchFamily="50" charset="-128"/>
                        </a:rPr>
                        <a:t>rough</a:t>
                      </a:r>
                    </a:p>
                    <a:p>
                      <a:pPr algn="ctr"/>
                      <a:r>
                        <a:rPr kumimoji="1" lang="ja-JP" altLang="en-US" sz="500" dirty="0">
                          <a:latin typeface="Meiryo UI" panose="020B0604030504040204" pitchFamily="50" charset="-128"/>
                          <a:ea typeface="Meiryo UI" panose="020B0604030504040204" pitchFamily="50" charset="-128"/>
                        </a:rPr>
                        <a:t>end</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algn="ctr"/>
                      <a:r>
                        <a:rPr kumimoji="1" lang="ja-JP" altLang="en-US" sz="500" dirty="0">
                          <a:latin typeface="Meiryo UI" panose="020B0604030504040204" pitchFamily="50" charset="-128"/>
                          <a:ea typeface="Meiryo UI" panose="020B0604030504040204" pitchFamily="50" charset="-128"/>
                        </a:rPr>
                        <a:t>Grinding wheels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4998719"/>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500" dirty="0">
                          <a:latin typeface="Meiryo UI" panose="020B0604030504040204" pitchFamily="50" charset="-128"/>
                          <a:ea typeface="Meiryo UI" panose="020B0604030504040204" pitchFamily="50" charset="-128"/>
                        </a:rPr>
                        <a:t>Types of grinding stones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Grindstone dimensions</a:t>
                      </a:r>
                      <a:endParaRPr kumimoji="1" lang="en-US" altLang="ja-JP" sz="500" dirty="0">
                        <a:latin typeface="Meiryo UI" panose="020B0604030504040204" pitchFamily="50" charset="-128"/>
                        <a:ea typeface="Meiryo UI" panose="020B0604030504040204" pitchFamily="50" charset="-128"/>
                      </a:endParaRPr>
                    </a:p>
                    <a:p>
                      <a:pPr algn="ctr"/>
                      <a:r>
                        <a:rPr kumimoji="1" lang="en-US" altLang="ja-JP" sz="500" dirty="0">
                          <a:latin typeface="Meiryo UI" panose="020B0604030504040204" pitchFamily="50" charset="-128"/>
                          <a:ea typeface="Meiryo UI" panose="020B0604030504040204" pitchFamily="50" charset="-128"/>
                        </a:rPr>
                        <a:t>D x T x H</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Grinding wheel peripheral speed</a:t>
                      </a:r>
                      <a:endParaRPr kumimoji="1" lang="en-US" altLang="ja-JP" sz="500" dirty="0">
                        <a:latin typeface="Meiryo UI" panose="020B0604030504040204" pitchFamily="50" charset="-128"/>
                        <a:ea typeface="Meiryo UI" panose="020B0604030504040204" pitchFamily="50" charset="-128"/>
                      </a:endParaRPr>
                    </a:p>
                    <a:p>
                      <a:pPr algn="ctr"/>
                      <a:r>
                        <a:rPr kumimoji="1" lang="en-US" altLang="ja-JP" sz="500" dirty="0">
                          <a:latin typeface="Meiryo UI" panose="020B0604030504040204" pitchFamily="50" charset="-128"/>
                          <a:ea typeface="Meiryo UI" panose="020B0604030504040204" pitchFamily="50" charset="-128"/>
                        </a:rPr>
                        <a:t>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Depth of cut of abrasive stone</a:t>
                      </a:r>
                      <a:endParaRPr kumimoji="1" lang="en-US" altLang="ja-JP" sz="500" dirty="0">
                        <a:latin typeface="Meiryo UI" panose="020B0604030504040204" pitchFamily="50" charset="-128"/>
                        <a:ea typeface="Meiryo UI" panose="020B0604030504040204" pitchFamily="50" charset="-128"/>
                      </a:endParaRPr>
                    </a:p>
                    <a:p>
                      <a:pPr algn="ct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mm)1 </a:t>
                      </a:r>
                      <a:r>
                        <a:rPr kumimoji="1" lang="ja-JP" altLang="en-US" sz="500" dirty="0">
                          <a:latin typeface="Meiryo UI" panose="020B0604030504040204" pitchFamily="50" charset="-128"/>
                          <a:ea typeface="Meiryo UI" panose="020B0604030504040204" pitchFamily="50" charset="-128"/>
                        </a:rPr>
                        <a:t>time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Grinding feed</a:t>
                      </a:r>
                      <a:endParaRPr kumimoji="1" lang="en-US" altLang="ja-JP" sz="500" dirty="0">
                        <a:latin typeface="Meiryo UI" panose="020B0604030504040204" pitchFamily="50" charset="-128"/>
                        <a:ea typeface="Meiryo UI" panose="020B0604030504040204" pitchFamily="50" charset="-128"/>
                      </a:endParaRPr>
                    </a:p>
                    <a:p>
                      <a:pPr algn="ctr"/>
                      <a:r>
                        <a:rPr kumimoji="1" lang="ja-JP" altLang="en-US" sz="500" dirty="0">
                          <a:latin typeface="Meiryo UI" panose="020B0604030504040204" pitchFamily="50" charset="-128"/>
                          <a:ea typeface="Meiryo UI" panose="020B0604030504040204" pitchFamily="50" charset="-128"/>
                        </a:rPr>
                        <a:t>speed</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courante</a:t>
                      </a:r>
                    </a:p>
                  </a:txBody>
                  <a:tcPr marL="68580" marR="68580" marT="34290" marB="34290" vert="eaVert"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Grinding surface roughness</a:t>
                      </a:r>
                      <a:endParaRPr kumimoji="1" lang="en-US" altLang="ja-JP" sz="500" dirty="0">
                        <a:latin typeface="Meiryo UI" panose="020B0604030504040204" pitchFamily="50" charset="-128"/>
                        <a:ea typeface="Meiryo UI" panose="020B0604030504040204" pitchFamily="50" charset="-128"/>
                      </a:endParaRPr>
                    </a:p>
                    <a:p>
                      <a:pPr algn="ctr"/>
                      <a:r>
                        <a:rPr kumimoji="1" lang="ja-JP" altLang="en-US" sz="500" dirty="0" err="1">
                          <a:latin typeface="Meiryo UI" panose="020B0604030504040204" pitchFamily="50" charset="-128"/>
                          <a:ea typeface="Meiryo UI" panose="020B0604030504040204" pitchFamily="50" charset="-128"/>
                        </a:rPr>
                        <a:t>μm</a:t>
                      </a:r>
                      <a:endParaRPr kumimoji="1" lang="en-US" altLang="ja-JP"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Blade grinding machine (Reference)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4307227"/>
                  </a:ext>
                </a:extLst>
              </a:tr>
              <a:tr h="0">
                <a:tc rowSpan="4">
                  <a:txBody>
                    <a:bodyPr/>
                    <a:lstStyle/>
                    <a:p>
                      <a:pPr algn="ctr"/>
                      <a:r>
                        <a:rPr kumimoji="1" lang="ja-JP" altLang="en-US" sz="500" dirty="0">
                          <a:latin typeface="Meiryo UI" panose="020B0604030504040204" pitchFamily="50" charset="-128"/>
                          <a:ea typeface="Meiryo UI" panose="020B0604030504040204" pitchFamily="50" charset="-128"/>
                        </a:rPr>
                        <a:t>spar</a:t>
                      </a:r>
                    </a:p>
                    <a:p>
                      <a:pPr algn="ctr"/>
                      <a:r>
                        <a:rPr kumimoji="1" lang="ja-JP" altLang="en-US" sz="500" dirty="0">
                          <a:latin typeface="Meiryo UI" panose="020B0604030504040204" pitchFamily="50" charset="-128"/>
                          <a:ea typeface="Meiryo UI" panose="020B0604030504040204" pitchFamily="50" charset="-128"/>
                        </a:rPr>
                        <a:t>type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2">
                  <a:txBody>
                    <a:bodyPr/>
                    <a:lstStyle/>
                    <a:p>
                      <a:pPr algn="ctr"/>
                      <a:r>
                        <a:rPr kumimoji="1" lang="ja-JP" altLang="en-US" sz="500" dirty="0">
                          <a:latin typeface="Meiryo UI" panose="020B0604030504040204" pitchFamily="50" charset="-128"/>
                          <a:ea typeface="Meiryo UI" panose="020B0604030504040204" pitchFamily="50" charset="-128"/>
                        </a:rPr>
                        <a:t>rough</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PA46H8V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230X16X40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1860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0.02,0.01</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2">
                  <a:txBody>
                    <a:bodyPr/>
                    <a:lstStyle/>
                    <a:p>
                      <a:pPr algn="ctr"/>
                      <a:r>
                        <a:rPr kumimoji="1" lang="en-US" altLang="ja-JP" sz="500" dirty="0">
                          <a:latin typeface="Meiryo UI" panose="020B0604030504040204" pitchFamily="50" charset="-128"/>
                          <a:ea typeface="Meiryo UI" panose="020B0604030504040204" pitchFamily="50" charset="-128"/>
                        </a:rPr>
                        <a:t>55rpm</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16">
                  <a:txBody>
                    <a:bodyPr/>
                    <a:lstStyle/>
                    <a:p>
                      <a:pPr algn="ctr"/>
                      <a:r>
                        <a:rPr kumimoji="1" lang="ja-JP" altLang="en-US" sz="500" dirty="0">
                          <a:latin typeface="Meiryo UI" panose="020B0604030504040204" pitchFamily="50" charset="-128"/>
                          <a:ea typeface="Meiryo UI" panose="020B0604030504040204" pitchFamily="50" charset="-128"/>
                        </a:rPr>
                        <a:t>Chemical Solution Type</a:t>
                      </a:r>
                    </a:p>
                  </a:txBody>
                  <a:tcPr marL="68580" marR="68580" marT="34290" marB="34290" vert="wordArtVertRtl"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4">
                  <a:txBody>
                    <a:bodyPr/>
                    <a:lstStyle/>
                    <a:p>
                      <a:pPr algn="ctr"/>
                      <a:r>
                        <a:rPr kumimoji="1" lang="en-US" altLang="ja-JP" sz="500" dirty="0">
                          <a:latin typeface="Meiryo UI" panose="020B0604030504040204" pitchFamily="50" charset="-128"/>
                          <a:ea typeface="Meiryo UI" panose="020B0604030504040204" pitchFamily="50" charset="-128"/>
                        </a:rPr>
                        <a:t>0.4 </a:t>
                      </a:r>
                      <a:r>
                        <a:rPr kumimoji="1" lang="ja-JP" altLang="en-US" sz="500" dirty="0">
                          <a:latin typeface="Meiryo UI" panose="020B0604030504040204" pitchFamily="50" charset="-128"/>
                          <a:ea typeface="Meiryo UI" panose="020B0604030504040204" pitchFamily="50" charset="-128"/>
                        </a:rPr>
                        <a:t>to </a:t>
                      </a:r>
                      <a:r>
                        <a:rPr kumimoji="1" lang="en-US" altLang="ja-JP" sz="500" dirty="0">
                          <a:latin typeface="Meiryo UI" panose="020B0604030504040204" pitchFamily="50" charset="-128"/>
                          <a:ea typeface="Meiryo UI" panose="020B0604030504040204" pitchFamily="50" charset="-128"/>
                        </a:rPr>
                        <a:t>0.6 </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4">
                  <a:txBody>
                    <a:bodyPr/>
                    <a:lstStyle/>
                    <a:p>
                      <a:pPr algn="ctr"/>
                      <a:r>
                        <a:rPr kumimoji="1" lang="en-US" altLang="ja-JP" sz="500" dirty="0">
                          <a:latin typeface="Meiryo UI" panose="020B0604030504040204" pitchFamily="50" charset="-128"/>
                          <a:ea typeface="Meiryo UI" panose="020B0604030504040204" pitchFamily="50" charset="-128"/>
                        </a:rPr>
                        <a:t>YUNO GF-12</a:t>
                      </a:r>
                    </a:p>
                    <a:p>
                      <a:pPr algn="ctr"/>
                      <a:r>
                        <a:rPr kumimoji="1" lang="en-US" altLang="ja-JP" sz="500" dirty="0">
                          <a:latin typeface="Meiryo UI" panose="020B0604030504040204" pitchFamily="50" charset="-128"/>
                          <a:ea typeface="Meiryo UI" panose="020B0604030504040204" pitchFamily="50" charset="-128"/>
                        </a:rPr>
                        <a:t>ROTALY GRINDER</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0046131"/>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CB80T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200X16X51</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1200-1500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0.05 </a:t>
                      </a:r>
                      <a:r>
                        <a:rPr kumimoji="1" lang="ja-JP" altLang="en-US" sz="500" dirty="0">
                          <a:latin typeface="Meiryo UI" panose="020B0604030504040204" pitchFamily="50" charset="-128"/>
                          <a:ea typeface="Meiryo UI" panose="020B0604030504040204" pitchFamily="50" charset="-128"/>
                        </a:rPr>
                        <a:t>to </a:t>
                      </a:r>
                      <a:r>
                        <a:rPr kumimoji="1" lang="en-US" altLang="ja-JP" sz="500" dirty="0">
                          <a:latin typeface="Meiryo UI" panose="020B0604030504040204" pitchFamily="50" charset="-128"/>
                          <a:ea typeface="Meiryo UI" panose="020B0604030504040204" pitchFamily="50" charset="-128"/>
                        </a:rPr>
                        <a:t>0.06</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04833803"/>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rowSpan="2">
                  <a:txBody>
                    <a:bodyPr/>
                    <a:lstStyle/>
                    <a:p>
                      <a:pPr algn="ctr"/>
                      <a:r>
                        <a:rPr kumimoji="1" lang="ja-JP" altLang="en-US" sz="500" dirty="0">
                          <a:latin typeface="Meiryo UI" panose="020B0604030504040204" pitchFamily="50" charset="-128"/>
                          <a:ea typeface="Meiryo UI" panose="020B0604030504040204" pitchFamily="50" charset="-128"/>
                        </a:rPr>
                        <a:t>end</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PA48H8V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230B16X40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1860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0.003</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2">
                  <a:txBody>
                    <a:bodyPr/>
                    <a:lstStyle/>
                    <a:p>
                      <a:pPr algn="ctr"/>
                      <a:r>
                        <a:rPr kumimoji="1" lang="en-US" altLang="ja-JP" sz="500" dirty="0">
                          <a:latin typeface="Meiryo UI" panose="020B0604030504040204" pitchFamily="50" charset="-128"/>
                          <a:ea typeface="Meiryo UI" panose="020B0604030504040204" pitchFamily="50" charset="-128"/>
                        </a:rPr>
                        <a:t>55rpm</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50791241"/>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GC100H</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225X19X51</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1080-1200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0.002 </a:t>
                      </a:r>
                      <a:r>
                        <a:rPr kumimoji="1" lang="ja-JP" altLang="en-US" sz="500" dirty="0">
                          <a:latin typeface="Meiryo UI" panose="020B0604030504040204" pitchFamily="50" charset="-128"/>
                          <a:ea typeface="Meiryo UI" panose="020B0604030504040204" pitchFamily="50" charset="-128"/>
                        </a:rPr>
                        <a:t>to </a:t>
                      </a:r>
                      <a:r>
                        <a:rPr kumimoji="1" lang="en-US" altLang="ja-JP" sz="500" dirty="0">
                          <a:latin typeface="Meiryo UI" panose="020B0604030504040204" pitchFamily="50" charset="-128"/>
                          <a:ea typeface="Meiryo UI" panose="020B0604030504040204" pitchFamily="50" charset="-128"/>
                        </a:rPr>
                        <a:t>0.003</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48128626"/>
                  </a:ext>
                </a:extLst>
              </a:tr>
              <a:tr h="0">
                <a:tc rowSpan="12">
                  <a:txBody>
                    <a:bodyPr/>
                    <a:lstStyle/>
                    <a:p>
                      <a:pPr algn="ctr"/>
                      <a:r>
                        <a:rPr kumimoji="1" lang="ja-JP" altLang="en-US" sz="500" dirty="0">
                          <a:latin typeface="Meiryo UI" panose="020B0604030504040204" pitchFamily="50" charset="-128"/>
                          <a:ea typeface="Meiryo UI" panose="020B0604030504040204" pitchFamily="50" charset="-128"/>
                        </a:rPr>
                        <a:t>helical</a:t>
                      </a:r>
                    </a:p>
                    <a:p>
                      <a:pPr algn="ctr"/>
                      <a:r>
                        <a:rPr kumimoji="1" lang="ja-JP" altLang="en-US" sz="500" dirty="0">
                          <a:latin typeface="Meiryo UI" panose="020B0604030504040204" pitchFamily="50" charset="-128"/>
                          <a:ea typeface="Meiryo UI" panose="020B0604030504040204" pitchFamily="50" charset="-128"/>
                        </a:rPr>
                        <a:t>type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6">
                  <a:txBody>
                    <a:bodyPr/>
                    <a:lstStyle/>
                    <a:p>
                      <a:pPr algn="ctr"/>
                      <a:r>
                        <a:rPr kumimoji="1" lang="ja-JP" altLang="en-US" sz="500" dirty="0">
                          <a:latin typeface="Meiryo UI" panose="020B0604030504040204" pitchFamily="50" charset="-128"/>
                          <a:ea typeface="Meiryo UI" panose="020B0604030504040204" pitchFamily="50" charset="-128"/>
                        </a:rPr>
                        <a:t>rough</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PA8018W</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125X16X32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1400-1700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0.03 </a:t>
                      </a:r>
                      <a:r>
                        <a:rPr kumimoji="1" lang="ja-JP" altLang="en-US" sz="500" dirty="0">
                          <a:latin typeface="Meiryo UI" panose="020B0604030504040204" pitchFamily="50" charset="-128"/>
                          <a:ea typeface="Meiryo UI" panose="020B0604030504040204" pitchFamily="50" charset="-128"/>
                        </a:rPr>
                        <a:t>to </a:t>
                      </a:r>
                      <a:r>
                        <a:rPr kumimoji="1" lang="en-US" altLang="ja-JP" sz="500" dirty="0">
                          <a:latin typeface="Meiryo UI" panose="020B0604030504040204" pitchFamily="50" charset="-128"/>
                          <a:ea typeface="Meiryo UI" panose="020B0604030504040204" pitchFamily="50" charset="-128"/>
                        </a:rPr>
                        <a:t>0.05</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10-14</a:t>
                      </a:r>
                    </a:p>
                    <a:p>
                      <a:pPr algn="ctr"/>
                      <a:r>
                        <a:rPr kumimoji="1" lang="en-US" altLang="ja-JP" sz="500" dirty="0">
                          <a:latin typeface="Meiryo UI" panose="020B0604030504040204" pitchFamily="50" charset="-128"/>
                          <a:ea typeface="Meiryo UI" panose="020B0604030504040204" pitchFamily="50" charset="-128"/>
                        </a:rPr>
                        <a:t>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rowSpan="12">
                  <a:txBody>
                    <a:bodyPr/>
                    <a:lstStyle/>
                    <a:p>
                      <a:pPr algn="ctr"/>
                      <a:r>
                        <a:rPr kumimoji="1" lang="en-US" altLang="ja-JP" sz="500" dirty="0">
                          <a:latin typeface="Meiryo UI" panose="020B0604030504040204" pitchFamily="50" charset="-128"/>
                          <a:ea typeface="Meiryo UI" panose="020B0604030504040204" pitchFamily="50" charset="-128"/>
                        </a:rPr>
                        <a:t>0.8 </a:t>
                      </a:r>
                      <a:r>
                        <a:rPr kumimoji="1" lang="ja-JP" altLang="en-US" sz="500" dirty="0">
                          <a:latin typeface="Meiryo UI" panose="020B0604030504040204" pitchFamily="50" charset="-128"/>
                          <a:ea typeface="Meiryo UI" panose="020B0604030504040204" pitchFamily="50" charset="-128"/>
                        </a:rPr>
                        <a:t>to </a:t>
                      </a:r>
                      <a:r>
                        <a:rPr kumimoji="1" lang="en-US" altLang="ja-JP" sz="500" dirty="0">
                          <a:latin typeface="Meiryo UI" panose="020B0604030504040204" pitchFamily="50" charset="-128"/>
                          <a:ea typeface="Meiryo UI" panose="020B0604030504040204" pitchFamily="50" charset="-128"/>
                        </a:rPr>
                        <a:t>1.2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12">
                  <a:txBody>
                    <a:bodyPr/>
                    <a:lstStyle/>
                    <a:p>
                      <a:pPr algn="ctr"/>
                      <a:r>
                        <a:rPr kumimoji="1" lang="en-US" altLang="ja-JP" sz="500" dirty="0">
                          <a:latin typeface="Meiryo UI" panose="020B0604030504040204" pitchFamily="50" charset="-128"/>
                          <a:ea typeface="Meiryo UI" panose="020B0604030504040204" pitchFamily="50" charset="-128"/>
                        </a:rPr>
                        <a:t>MICO COLLET</a:t>
                      </a:r>
                    </a:p>
                    <a:p>
                      <a:pPr algn="ctr"/>
                      <a:r>
                        <a:rPr kumimoji="1" lang="en-US" altLang="ja-JP" sz="500" dirty="0">
                          <a:latin typeface="Meiryo UI" panose="020B0604030504040204" pitchFamily="50" charset="-128"/>
                          <a:ea typeface="Meiryo UI" panose="020B0604030504040204" pitchFamily="50" charset="-128"/>
                        </a:rPr>
                        <a:t>A020D</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2322303"/>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or</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12707130"/>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38A60I8V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150X16X32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92596789"/>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PA8018V</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250X16X76.2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2040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0.03</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10.5</a:t>
                      </a:r>
                    </a:p>
                    <a:p>
                      <a:pPr algn="ctr"/>
                      <a:r>
                        <a:rPr kumimoji="1" lang="en-US" altLang="ja-JP" sz="500" dirty="0">
                          <a:latin typeface="Meiryo UI" panose="020B0604030504040204" pitchFamily="50" charset="-128"/>
                          <a:ea typeface="Meiryo UI" panose="020B0604030504040204" pitchFamily="50" charset="-128"/>
                        </a:rPr>
                        <a:t>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16210060"/>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or</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01777170"/>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38A60I8V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1616373"/>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rowSpan="6">
                  <a:txBody>
                    <a:bodyPr/>
                    <a:lstStyle/>
                    <a:p>
                      <a:pPr algn="ctr"/>
                      <a:r>
                        <a:rPr kumimoji="1" lang="ja-JP" altLang="en-US" sz="500" dirty="0">
                          <a:latin typeface="Meiryo UI" panose="020B0604030504040204" pitchFamily="50" charset="-128"/>
                          <a:ea typeface="Meiryo UI" panose="020B0604030504040204" pitchFamily="50" charset="-128"/>
                        </a:rPr>
                        <a:t>end</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PA80I8V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125X16X32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1400-1700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0 </a:t>
                      </a:r>
                      <a:r>
                        <a:rPr kumimoji="1" lang="ja-JP" altLang="en-US" sz="500" dirty="0">
                          <a:latin typeface="Meiryo UI" panose="020B0604030504040204" pitchFamily="50" charset="-128"/>
                          <a:ea typeface="Meiryo UI" panose="020B0604030504040204" pitchFamily="50" charset="-128"/>
                        </a:rPr>
                        <a:t>to </a:t>
                      </a:r>
                      <a:r>
                        <a:rPr kumimoji="1" lang="en-US" altLang="ja-JP" sz="500" dirty="0">
                          <a:latin typeface="Meiryo UI" panose="020B0604030504040204" pitchFamily="50" charset="-128"/>
                          <a:ea typeface="Meiryo UI" panose="020B0604030504040204" pitchFamily="50" charset="-128"/>
                        </a:rPr>
                        <a:t>0.01</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10-14</a:t>
                      </a:r>
                    </a:p>
                    <a:p>
                      <a:pPr algn="ctr"/>
                      <a:r>
                        <a:rPr kumimoji="1" lang="en-US" altLang="ja-JP" sz="500" dirty="0">
                          <a:latin typeface="Meiryo UI" panose="020B0604030504040204" pitchFamily="50" charset="-128"/>
                          <a:ea typeface="Meiryo UI" panose="020B0604030504040204" pitchFamily="50" charset="-128"/>
                        </a:rPr>
                        <a:t> 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78034681"/>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or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91831164"/>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38A60I8V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150X16X32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01256187"/>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PA80K8V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250X16X76.2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2040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0 </a:t>
                      </a:r>
                      <a:r>
                        <a:rPr kumimoji="1" lang="ja-JP" altLang="en-US" sz="500" dirty="0">
                          <a:latin typeface="Meiryo UI" panose="020B0604030504040204" pitchFamily="50" charset="-128"/>
                          <a:ea typeface="Meiryo UI" panose="020B0604030504040204" pitchFamily="50" charset="-128"/>
                        </a:rPr>
                        <a:t>to </a:t>
                      </a:r>
                      <a:r>
                        <a:rPr kumimoji="1" lang="en-US" altLang="ja-JP" sz="500" dirty="0">
                          <a:latin typeface="Meiryo UI" panose="020B0604030504040204" pitchFamily="50" charset="-128"/>
                          <a:ea typeface="Meiryo UI" panose="020B0604030504040204" pitchFamily="50" charset="-128"/>
                        </a:rPr>
                        <a:t>0.02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10.5 </a:t>
                      </a:r>
                    </a:p>
                    <a:p>
                      <a:pPr algn="ctr"/>
                      <a:r>
                        <a:rPr kumimoji="1" lang="en-US" altLang="ja-JP" sz="500" dirty="0">
                          <a:latin typeface="Meiryo UI" panose="020B0604030504040204" pitchFamily="50" charset="-128"/>
                          <a:ea typeface="Meiryo UI" panose="020B0604030504040204" pitchFamily="50" charset="-128"/>
                        </a:rPr>
                        <a:t>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80102867"/>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or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900722"/>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38A80K8V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8552679"/>
                  </a:ext>
                </a:extLst>
              </a:tr>
            </a:tbl>
          </a:graphicData>
        </a:graphic>
      </p:graphicFrame>
      <p:sp>
        <p:nvSpPr>
          <p:cNvPr id="18" name="四角形: 角を丸くする 17">
            <a:extLst>
              <a:ext uri="{FF2B5EF4-FFF2-40B4-BE49-F238E27FC236}">
                <a16:creationId xmlns:a16="http://schemas.microsoft.com/office/drawing/2014/main" id="{18EE8734-C6B2-41D6-9938-0C2ABB40A886}"/>
              </a:ext>
            </a:extLst>
          </p:cNvPr>
          <p:cNvSpPr/>
          <p:nvPr/>
        </p:nvSpPr>
        <p:spPr>
          <a:xfrm>
            <a:off x="4543812" y="496961"/>
            <a:ext cx="2950156" cy="155944"/>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rgbClr val="0000FF"/>
                </a:solidFill>
                <a:latin typeface="Arial" panose="020B0604020202020204" pitchFamily="34" charset="0"/>
                <a:ea typeface="Meiryo UI" panose="020B0604030504040204" pitchFamily="50" charset="-128"/>
                <a:cs typeface="Arial" panose="020B0604020202020204" pitchFamily="34" charset="0"/>
              </a:rPr>
              <a:t>Cutter cutting conditions (reference)</a:t>
            </a:r>
          </a:p>
        </p:txBody>
      </p:sp>
      <p:graphicFrame>
        <p:nvGraphicFramePr>
          <p:cNvPr id="19" name="表 18">
            <a:extLst>
              <a:ext uri="{FF2B5EF4-FFF2-40B4-BE49-F238E27FC236}">
                <a16:creationId xmlns:a16="http://schemas.microsoft.com/office/drawing/2014/main" id="{8A18952A-81E0-4CD8-87DA-FAA38433FE20}"/>
              </a:ext>
            </a:extLst>
          </p:cNvPr>
          <p:cNvGraphicFramePr>
            <a:graphicFrameLocks noGrp="1"/>
          </p:cNvGraphicFramePr>
          <p:nvPr>
            <p:extLst>
              <p:ext uri="{D42A27DB-BD31-4B8C-83A1-F6EECF244321}">
                <p14:modId xmlns:p14="http://schemas.microsoft.com/office/powerpoint/2010/main" val="3171762077"/>
              </p:ext>
            </p:extLst>
          </p:nvPr>
        </p:nvGraphicFramePr>
        <p:xfrm>
          <a:off x="13653227" y="1617606"/>
          <a:ext cx="3942000" cy="3597600"/>
        </p:xfrm>
        <a:graphic>
          <a:graphicData uri="http://schemas.openxmlformats.org/drawingml/2006/table">
            <a:tbl>
              <a:tblPr firstRow="1" bandRow="1">
                <a:tableStyleId>{5C22544A-7EE6-4342-B048-85BDC9FD1C3A}</a:tableStyleId>
              </a:tblPr>
              <a:tblGrid>
                <a:gridCol w="783000">
                  <a:extLst>
                    <a:ext uri="{9D8B030D-6E8A-4147-A177-3AD203B41FA5}">
                      <a16:colId xmlns:a16="http://schemas.microsoft.com/office/drawing/2014/main" val="1719220997"/>
                    </a:ext>
                  </a:extLst>
                </a:gridCol>
                <a:gridCol w="1431000">
                  <a:extLst>
                    <a:ext uri="{9D8B030D-6E8A-4147-A177-3AD203B41FA5}">
                      <a16:colId xmlns:a16="http://schemas.microsoft.com/office/drawing/2014/main" val="1607042657"/>
                    </a:ext>
                  </a:extLst>
                </a:gridCol>
                <a:gridCol w="1728000">
                  <a:extLst>
                    <a:ext uri="{9D8B030D-6E8A-4147-A177-3AD203B41FA5}">
                      <a16:colId xmlns:a16="http://schemas.microsoft.com/office/drawing/2014/main" val="309864389"/>
                    </a:ext>
                  </a:extLst>
                </a:gridCol>
              </a:tblGrid>
              <a:tr h="278130">
                <a:tc>
                  <a:txBody>
                    <a:bodyPr/>
                    <a:lstStyle/>
                    <a:p>
                      <a:pPr algn="ctr"/>
                      <a:r>
                        <a:rPr kumimoji="1" lang="ja-JP" altLang="en-US" sz="800" b="0" dirty="0">
                          <a:latin typeface="Meiryo UI" panose="020B0604030504040204" pitchFamily="50" charset="-128"/>
                          <a:ea typeface="Meiryo UI" panose="020B0604030504040204" pitchFamily="50" charset="-128"/>
                        </a:rPr>
                        <a:t>Phenomenon of trouble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z="800" b="0" dirty="0">
                          <a:latin typeface="Meiryo UI" panose="020B0604030504040204" pitchFamily="50" charset="-128"/>
                          <a:ea typeface="Meiryo UI" panose="020B0604030504040204" pitchFamily="50" charset="-128"/>
                        </a:rPr>
                        <a:t>cause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z="800" b="0" dirty="0">
                          <a:latin typeface="Meiryo UI" panose="020B0604030504040204" pitchFamily="50" charset="-128"/>
                          <a:ea typeface="Meiryo UI" panose="020B0604030504040204" pitchFamily="50" charset="-128"/>
                        </a:rPr>
                        <a:t>counter-measure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398662233"/>
                  </a:ext>
                </a:extLst>
              </a:tr>
              <a:tr h="708660">
                <a:tc>
                  <a:txBody>
                    <a:bodyPr/>
                    <a:lstStyle/>
                    <a:p>
                      <a:r>
                        <a:rPr kumimoji="1" lang="ja-JP" altLang="en-US" sz="600" dirty="0">
                          <a:latin typeface="Meiryo UI" panose="020B0604030504040204" pitchFamily="50" charset="-128"/>
                          <a:ea typeface="Meiryo UI" panose="020B0604030504040204" pitchFamily="50" charset="-128"/>
                        </a:rPr>
                        <a:t>steep slope (incline)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1</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cutter installation failure</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2</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cutter spindle rotation accuracy and table rotation speed failure</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3</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poor installation of machined gears</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4</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inaccuracy of cutter</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Check the runout of the cutter and arbor.</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Machine Accuracy Survey</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Check the runout of the workpiece gear.</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Confirmation of runout and pitch error of cutter tooth groove</a:t>
                      </a:r>
                      <a:endParaRPr kumimoji="1" lang="en-US" altLang="ja-JP" sz="600" dirty="0">
                        <a:latin typeface="Meiryo UI" panose="020B0604030504040204" pitchFamily="50" charset="-128"/>
                        <a:ea typeface="Meiryo UI" panose="020B0604030504040204" pitchFamily="50" charset="-128"/>
                      </a:endParaRPr>
                    </a:p>
                    <a:p>
                      <a:endParaRPr kumimoji="1" lang="ja-JP" altLang="en-US" sz="6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75241310"/>
                  </a:ext>
                </a:extLst>
              </a:tr>
              <a:tr h="708660">
                <a:tc>
                  <a:txBody>
                    <a:bodyPr/>
                    <a:lstStyle/>
                    <a:p>
                      <a:r>
                        <a:rPr kumimoji="1" lang="ja-JP" altLang="en-US" sz="600" dirty="0">
                          <a:latin typeface="Meiryo UI" panose="020B0604030504040204" pitchFamily="50" charset="-128"/>
                          <a:ea typeface="Meiryo UI" panose="020B0604030504040204" pitchFamily="50" charset="-128"/>
                        </a:rPr>
                        <a:t>Pitch error failure</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Poor runout of tooth groove</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Defective tooth profile error</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1</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cutter rake surface grinding failure</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2</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defective installation of cutter</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3</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guide inaccuracy</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4</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poor cutter spindle rotation accuracy and table rotation accuracy</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5. Pre-processing failure of machined gears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Checking the runout, surface roughness and rake angle of the cutter rake face</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Check the runout of the cutter and arbor</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Guide wear check</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Backlash and accuracy survey of master worm and wheel, accuracy survey of change </a:t>
                      </a:r>
                      <a:r>
                        <a:rPr kumimoji="1" lang="en-US" altLang="ja-JP" sz="600" dirty="0">
                          <a:latin typeface="Meiryo UI" panose="020B0604030504040204" pitchFamily="50" charset="-128"/>
                          <a:ea typeface="Meiryo UI" panose="020B0604030504040204" pitchFamily="50" charset="-128"/>
                        </a:rPr>
                        <a:t>G</a:t>
                      </a:r>
                    </a:p>
                    <a:p>
                      <a:r>
                        <a:rPr kumimoji="1" lang="ja-JP" altLang="en-US" sz="600" dirty="0">
                          <a:latin typeface="Meiryo UI" panose="020B0604030504040204" pitchFamily="50" charset="-128"/>
                          <a:ea typeface="Meiryo UI" panose="020B0604030504040204" pitchFamily="50" charset="-128"/>
                        </a:rPr>
                        <a:t>Confirmation of workpiece gear inner diameter and end face runout</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04903490"/>
                  </a:ext>
                </a:extLst>
              </a:tr>
              <a:tr h="708660">
                <a:tc>
                  <a:txBody>
                    <a:bodyPr/>
                    <a:lstStyle/>
                    <a:p>
                      <a:r>
                        <a:rPr kumimoji="1" lang="ja-JP" altLang="en-US" sz="600" dirty="0">
                          <a:latin typeface="Meiryo UI" panose="020B0604030504040204" pitchFamily="50" charset="-128"/>
                          <a:ea typeface="Meiryo UI" panose="020B0604030504040204" pitchFamily="50" charset="-128"/>
                        </a:rPr>
                        <a:t>Poor tooth surface roughness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1</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cutter rake surface grinding failure</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2</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poor machining conditions</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3</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component blade edge adhesion</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4</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unsuitable depth of cut</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5</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lack of workpiece shape and mounting rigidity</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6</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drive train rattle</a:t>
                      </a:r>
                      <a:endParaRPr kumimoji="1" lang="en-US" altLang="ja-JP" sz="6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Checking the runout, surface roughness and rake angle of the cutter rake face</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Review of processing conditions</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Please check the selection of cutting fluid and how to apply it</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Review processing conditions</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Review of mounting jigs</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Check the machine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92477469"/>
                  </a:ext>
                </a:extLst>
              </a:tr>
              <a:tr h="702000">
                <a:tc>
                  <a:txBody>
                    <a:bodyPr/>
                    <a:lstStyle/>
                    <a:p>
                      <a:r>
                        <a:rPr kumimoji="1" lang="ja-JP" altLang="en-US" sz="600" dirty="0">
                          <a:latin typeface="Meiryo UI" panose="020B0604030504040204" pitchFamily="50" charset="-128"/>
                          <a:ea typeface="Meiryo UI" panose="020B0604030504040204" pitchFamily="50" charset="-128"/>
                        </a:rPr>
                        <a:t>Cutter life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1</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large number of strokes</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2</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machine rigidity and vibration</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3</a:t>
                      </a:r>
                      <a:r>
                        <a:rPr kumimoji="1" lang="en-US" altLang="ja-JP" sz="600" dirty="0">
                          <a:latin typeface="Meiryo UI" panose="020B0604030504040204" pitchFamily="50" charset="-128"/>
                          <a:ea typeface="Meiryo UI" panose="020B0604030504040204" pitchFamily="50" charset="-128"/>
                        </a:rPr>
                        <a:t>. </a:t>
                      </a:r>
                      <a:r>
                        <a:rPr kumimoji="1" lang="ja-JP" altLang="en-US" sz="600" dirty="0">
                          <a:latin typeface="Meiryo UI" panose="020B0604030504040204" pitchFamily="50" charset="-128"/>
                          <a:ea typeface="Meiryo UI" panose="020B0604030504040204" pitchFamily="50" charset="-128"/>
                        </a:rPr>
                        <a:t>unsuitable cutter design</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Review of processing conditions</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Machine Survey</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Request to manufacturer for review</a:t>
                      </a:r>
                      <a:endParaRPr kumimoji="1" lang="en-US" altLang="ja-JP" sz="6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34877355"/>
                  </a:ext>
                </a:extLst>
              </a:tr>
            </a:tbl>
          </a:graphicData>
        </a:graphic>
      </p:graphicFrame>
      <p:sp>
        <p:nvSpPr>
          <p:cNvPr id="24" name="四角形: 角を丸くする 23">
            <a:extLst>
              <a:ext uri="{FF2B5EF4-FFF2-40B4-BE49-F238E27FC236}">
                <a16:creationId xmlns:a16="http://schemas.microsoft.com/office/drawing/2014/main" id="{1E87C3FC-AB93-43FE-B1DA-2D0AD910106C}"/>
              </a:ext>
            </a:extLst>
          </p:cNvPr>
          <p:cNvSpPr/>
          <p:nvPr/>
        </p:nvSpPr>
        <p:spPr>
          <a:xfrm>
            <a:off x="4583315" y="3448774"/>
            <a:ext cx="1570905" cy="195719"/>
          </a:xfrm>
          <a:prstGeom prst="roundRect">
            <a:avLst/>
          </a:prstGeom>
          <a:solidFill>
            <a:schemeClr val="accent6">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Arial" panose="020B0604020202020204" pitchFamily="34" charset="0"/>
                <a:ea typeface="Meiryo UI" panose="020B0604030504040204" pitchFamily="50" charset="-128"/>
                <a:cs typeface="Arial" panose="020B0604020202020204" pitchFamily="34" charset="0"/>
              </a:rPr>
              <a:t>Rough rake surface reduces tool life</a:t>
            </a:r>
          </a:p>
        </p:txBody>
      </p:sp>
      <p:sp>
        <p:nvSpPr>
          <p:cNvPr id="3" name="四角形: 角を丸くする 2">
            <a:extLst>
              <a:ext uri="{FF2B5EF4-FFF2-40B4-BE49-F238E27FC236}">
                <a16:creationId xmlns:a16="http://schemas.microsoft.com/office/drawing/2014/main" id="{2125ED6E-B28E-4C2C-96DA-A4122BB35D68}"/>
              </a:ext>
            </a:extLst>
          </p:cNvPr>
          <p:cNvSpPr/>
          <p:nvPr/>
        </p:nvSpPr>
        <p:spPr>
          <a:xfrm>
            <a:off x="0" y="2606335"/>
            <a:ext cx="4543812" cy="1124087"/>
          </a:xfrm>
          <a:prstGeom prst="roundRect">
            <a:avLst>
              <a:gd name="adj" fmla="val 9831"/>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900" dirty="0">
                <a:solidFill>
                  <a:prstClr val="black"/>
                </a:solidFill>
                <a:latin typeface="Arial" panose="020B0604020202020204" pitchFamily="34" charset="0"/>
                <a:ea typeface="Meiryo UI" panose="020B0604030504040204" pitchFamily="50" charset="-128"/>
                <a:cs typeface="Arial" panose="020B0604020202020204" pitchFamily="34" charset="0"/>
              </a:rPr>
              <a:t>However, eccentricity of the edging conical surface causes runout of the cutter, and rake angle error causes pressure angle error.</a:t>
            </a:r>
            <a:endParaRPr kumimoji="1" lang="en-US" altLang="ja-JP" sz="900" dirty="0">
              <a:solidFill>
                <a:prstClr val="black"/>
              </a:solidFill>
              <a:latin typeface="Arial" panose="020B0604020202020204" pitchFamily="34" charset="0"/>
              <a:ea typeface="Meiryo UI" panose="020B0604030504040204" pitchFamily="50" charset="-128"/>
              <a:cs typeface="Arial" panose="020B0604020202020204" pitchFamily="34" charset="0"/>
            </a:endParaRPr>
          </a:p>
          <a:p>
            <a:r>
              <a:rPr kumimoji="1" lang="ja-JP" altLang="en-US" sz="900" dirty="0">
                <a:solidFill>
                  <a:prstClr val="black"/>
                </a:solidFill>
                <a:latin typeface="Arial" panose="020B0604020202020204" pitchFamily="34" charset="0"/>
                <a:ea typeface="Meiryo UI" panose="020B0604030504040204" pitchFamily="50" charset="-128"/>
                <a:cs typeface="Arial" panose="020B0604020202020204" pitchFamily="34" charset="0"/>
              </a:rPr>
              <a:t>The surface roughness of the cutting edge of the pinion cutter is within </a:t>
            </a:r>
            <a:r>
              <a:rPr kumimoji="1" lang="en-US" altLang="ja-JP" sz="900" dirty="0">
                <a:solidFill>
                  <a:prstClr val="black"/>
                </a:solidFill>
                <a:latin typeface="Arial" panose="020B0604020202020204" pitchFamily="34" charset="0"/>
                <a:ea typeface="Meiryo UI" panose="020B0604030504040204" pitchFamily="50" charset="-128"/>
                <a:cs typeface="Arial" panose="020B0604020202020204" pitchFamily="34" charset="0"/>
              </a:rPr>
              <a:t>3.2Ry </a:t>
            </a:r>
            <a:r>
              <a:rPr kumimoji="1" lang="ja-JP" altLang="en-US" sz="900" dirty="0">
                <a:solidFill>
                  <a:prstClr val="black"/>
                </a:solidFill>
                <a:latin typeface="Arial" panose="020B0604020202020204" pitchFamily="34" charset="0"/>
                <a:ea typeface="Meiryo UI" panose="020B0604030504040204" pitchFamily="50" charset="-128"/>
                <a:cs typeface="Arial" panose="020B0604020202020204" pitchFamily="34" charset="0"/>
              </a:rPr>
              <a:t>according to </a:t>
            </a:r>
            <a:r>
              <a:rPr kumimoji="1" lang="en-US" altLang="ja-JP" sz="900" dirty="0">
                <a:solidFill>
                  <a:prstClr val="black"/>
                </a:solidFill>
                <a:latin typeface="Arial" panose="020B0604020202020204" pitchFamily="34" charset="0"/>
                <a:ea typeface="Meiryo UI" panose="020B0604030504040204" pitchFamily="50" charset="-128"/>
                <a:cs typeface="Arial" panose="020B0604020202020204" pitchFamily="34" charset="0"/>
              </a:rPr>
              <a:t>JIS, </a:t>
            </a:r>
            <a:r>
              <a:rPr kumimoji="1" lang="ja-JP" altLang="en-US" sz="900" dirty="0">
                <a:solidFill>
                  <a:prstClr val="black"/>
                </a:solidFill>
                <a:latin typeface="Arial" panose="020B0604020202020204" pitchFamily="34" charset="0"/>
                <a:ea typeface="Meiryo UI" panose="020B0604030504040204" pitchFamily="50" charset="-128"/>
                <a:cs typeface="Arial" panose="020B0604020202020204" pitchFamily="34" charset="0"/>
              </a:rPr>
              <a:t>but making the surface roughness as good as possible will extend the service life, and the cutting surface can be finished well with less swelling.</a:t>
            </a:r>
          </a:p>
        </p:txBody>
      </p:sp>
      <p:pic>
        <p:nvPicPr>
          <p:cNvPr id="2" name="図 1">
            <a:extLst>
              <a:ext uri="{FF2B5EF4-FFF2-40B4-BE49-F238E27FC236}">
                <a16:creationId xmlns:a16="http://schemas.microsoft.com/office/drawing/2014/main" id="{699260C8-2F01-4CDE-9CEE-B97E8F63FB5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70800" y="3917564"/>
            <a:ext cx="2785225" cy="1123675"/>
          </a:xfrm>
          <a:prstGeom prst="rect">
            <a:avLst/>
          </a:prstGeom>
        </p:spPr>
      </p:pic>
      <p:sp>
        <p:nvSpPr>
          <p:cNvPr id="16" name="四角形: 角を丸くする 15">
            <a:extLst>
              <a:ext uri="{FF2B5EF4-FFF2-40B4-BE49-F238E27FC236}">
                <a16:creationId xmlns:a16="http://schemas.microsoft.com/office/drawing/2014/main" id="{FE9C158B-F125-4C80-9EA9-6C3EEBA4711D}"/>
              </a:ext>
            </a:extLst>
          </p:cNvPr>
          <p:cNvSpPr/>
          <p:nvPr/>
        </p:nvSpPr>
        <p:spPr>
          <a:xfrm>
            <a:off x="88728" y="2391169"/>
            <a:ext cx="2010236" cy="233146"/>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000" dirty="0">
                <a:solidFill>
                  <a:srgbClr val="0000FF"/>
                </a:solidFill>
                <a:latin typeface="Arial" panose="020B0604020202020204" pitchFamily="34" charset="0"/>
                <a:ea typeface="Meiryo UI" panose="020B0604030504040204" pitchFamily="50" charset="-128"/>
                <a:cs typeface="Arial" panose="020B0604020202020204" pitchFamily="34" charset="0"/>
              </a:rPr>
              <a:t>Correct edging is important.</a:t>
            </a:r>
          </a:p>
        </p:txBody>
      </p:sp>
      <p:sp>
        <p:nvSpPr>
          <p:cNvPr id="7" name="四角形: 角を丸くする 6">
            <a:extLst>
              <a:ext uri="{FF2B5EF4-FFF2-40B4-BE49-F238E27FC236}">
                <a16:creationId xmlns:a16="http://schemas.microsoft.com/office/drawing/2014/main" id="{A5FBFB5E-62EB-4381-9211-D35F4B86D049}"/>
              </a:ext>
            </a:extLst>
          </p:cNvPr>
          <p:cNvSpPr/>
          <p:nvPr/>
        </p:nvSpPr>
        <p:spPr>
          <a:xfrm>
            <a:off x="1727423" y="679973"/>
            <a:ext cx="921133" cy="66608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Arial" panose="020B0604020202020204" pitchFamily="34" charset="0"/>
                <a:ea typeface="Meiryo UI" panose="020B0604030504040204" pitchFamily="50" charset="-128"/>
                <a:cs typeface="Arial" panose="020B0604020202020204" pitchFamily="34" charset="0"/>
              </a:rPr>
              <a:t>Approximate amount of wear on the escape surface</a:t>
            </a:r>
            <a:endParaRPr kumimoji="1" lang="en-US" altLang="ja-JP" sz="800" dirty="0">
              <a:solidFill>
                <a:prstClr val="black"/>
              </a:solidFill>
              <a:latin typeface="Arial" panose="020B0604020202020204" pitchFamily="34" charset="0"/>
              <a:ea typeface="Meiryo UI" panose="020B0604030504040204" pitchFamily="50" charset="-128"/>
              <a:cs typeface="Arial" panose="020B0604020202020204" pitchFamily="34" charset="0"/>
            </a:endParaRPr>
          </a:p>
          <a:p>
            <a:pPr algn="ctr"/>
            <a:r>
              <a:rPr kumimoji="1" lang="en-US" altLang="ja-JP" sz="800" dirty="0">
                <a:solidFill>
                  <a:prstClr val="black"/>
                </a:solidFill>
                <a:latin typeface="Arial" panose="020B0604020202020204" pitchFamily="34" charset="0"/>
                <a:ea typeface="Meiryo UI" panose="020B0604030504040204" pitchFamily="50" charset="-128"/>
                <a:cs typeface="Arial" panose="020B0604020202020204" pitchFamily="34" charset="0"/>
              </a:rPr>
              <a:t>0.15 </a:t>
            </a:r>
            <a:r>
              <a:rPr kumimoji="1" lang="ja-JP" altLang="en-US" sz="800" dirty="0">
                <a:solidFill>
                  <a:prstClr val="black"/>
                </a:solidFill>
                <a:latin typeface="Arial" panose="020B0604020202020204" pitchFamily="34" charset="0"/>
                <a:ea typeface="Meiryo UI" panose="020B0604030504040204" pitchFamily="50" charset="-128"/>
                <a:cs typeface="Arial" panose="020B0604020202020204" pitchFamily="34" charset="0"/>
              </a:rPr>
              <a:t>to </a:t>
            </a:r>
            <a:r>
              <a:rPr kumimoji="1" lang="en-US" altLang="ja-JP" sz="800" dirty="0">
                <a:solidFill>
                  <a:prstClr val="black"/>
                </a:solidFill>
                <a:latin typeface="Arial" panose="020B0604020202020204" pitchFamily="34" charset="0"/>
                <a:ea typeface="Meiryo UI" panose="020B0604030504040204" pitchFamily="50" charset="-128"/>
                <a:cs typeface="Arial" panose="020B0604020202020204" pitchFamily="34" charset="0"/>
              </a:rPr>
              <a:t>0.2 </a:t>
            </a:r>
            <a:r>
              <a:rPr kumimoji="1" lang="ja-JP" altLang="en-US" sz="800" dirty="0">
                <a:solidFill>
                  <a:prstClr val="black"/>
                </a:solidFill>
                <a:latin typeface="Arial" panose="020B0604020202020204" pitchFamily="34" charset="0"/>
                <a:ea typeface="Meiryo UI" panose="020B0604030504040204" pitchFamily="50" charset="-128"/>
                <a:cs typeface="Arial" panose="020B0604020202020204" pitchFamily="34" charset="0"/>
              </a:rPr>
              <a:t>mm</a:t>
            </a:r>
          </a:p>
        </p:txBody>
      </p:sp>
      <p:pic>
        <p:nvPicPr>
          <p:cNvPr id="22" name="図 21">
            <a:extLst>
              <a:ext uri="{FF2B5EF4-FFF2-40B4-BE49-F238E27FC236}">
                <a16:creationId xmlns:a16="http://schemas.microsoft.com/office/drawing/2014/main" id="{E98CA7C4-3B20-4CE2-97D3-23B6F4329B8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318160" y="3952417"/>
            <a:ext cx="1329621" cy="728415"/>
          </a:xfrm>
          <a:prstGeom prst="rect">
            <a:avLst/>
          </a:prstGeom>
        </p:spPr>
      </p:pic>
      <p:sp>
        <p:nvSpPr>
          <p:cNvPr id="25" name="正方形/長方形 24">
            <a:extLst>
              <a:ext uri="{FF2B5EF4-FFF2-40B4-BE49-F238E27FC236}">
                <a16:creationId xmlns:a16="http://schemas.microsoft.com/office/drawing/2014/main" id="{EBF6C9C8-AD83-4FAE-9FE7-3B0E3581A96F}"/>
              </a:ext>
            </a:extLst>
          </p:cNvPr>
          <p:cNvSpPr/>
          <p:nvPr/>
        </p:nvSpPr>
        <p:spPr>
          <a:xfrm>
            <a:off x="956356" y="3493447"/>
            <a:ext cx="3173855" cy="317654"/>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tx1"/>
                </a:solidFill>
                <a:latin typeface="Arial" panose="020B0604020202020204" pitchFamily="34" charset="0"/>
                <a:ea typeface="Meiryo UI" panose="020B0604030504040204" pitchFamily="50" charset="-128"/>
                <a:cs typeface="Arial" panose="020B0604020202020204" pitchFamily="34" charset="0"/>
              </a:rPr>
              <a:t>Tooth profile accuracy, runout, roughness of the flank surface, and grinding burn affect tooth profile accuracy, cutting edge step, tool life, and cutting edge loss.</a:t>
            </a:r>
          </a:p>
        </p:txBody>
      </p:sp>
      <p:pic>
        <p:nvPicPr>
          <p:cNvPr id="27" name="図 26">
            <a:extLst>
              <a:ext uri="{FF2B5EF4-FFF2-40B4-BE49-F238E27FC236}">
                <a16:creationId xmlns:a16="http://schemas.microsoft.com/office/drawing/2014/main" id="{C3191749-2DF5-435A-BBD7-92570F5C98BC}"/>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12757" y="645434"/>
            <a:ext cx="945389" cy="741858"/>
          </a:xfrm>
          <a:prstGeom prst="rect">
            <a:avLst/>
          </a:prstGeom>
        </p:spPr>
      </p:pic>
      <p:sp>
        <p:nvSpPr>
          <p:cNvPr id="28" name="矢印: 右 27">
            <a:extLst>
              <a:ext uri="{FF2B5EF4-FFF2-40B4-BE49-F238E27FC236}">
                <a16:creationId xmlns:a16="http://schemas.microsoft.com/office/drawing/2014/main" id="{35E8359A-5479-464F-90C0-A697702C4C69}"/>
              </a:ext>
            </a:extLst>
          </p:cNvPr>
          <p:cNvSpPr/>
          <p:nvPr/>
        </p:nvSpPr>
        <p:spPr>
          <a:xfrm>
            <a:off x="1198741" y="1031086"/>
            <a:ext cx="368802" cy="233273"/>
          </a:xfrm>
          <a:prstGeom prst="rightArrow">
            <a:avLst/>
          </a:prstGeom>
          <a:solidFill>
            <a:schemeClr val="accent6">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Arial" panose="020B0604020202020204" pitchFamily="34" charset="0"/>
              <a:ea typeface="Meiryo UI" panose="020B0604030504040204" pitchFamily="50" charset="-128"/>
              <a:cs typeface="Arial" panose="020B0604020202020204" pitchFamily="34" charset="0"/>
            </a:endParaRPr>
          </a:p>
        </p:txBody>
      </p:sp>
      <p:sp>
        <p:nvSpPr>
          <p:cNvPr id="29" name="四角形: 角を丸くする 28">
            <a:extLst>
              <a:ext uri="{FF2B5EF4-FFF2-40B4-BE49-F238E27FC236}">
                <a16:creationId xmlns:a16="http://schemas.microsoft.com/office/drawing/2014/main" id="{E2CECE0B-B9EC-4FD9-8D22-01849354BD8C}"/>
              </a:ext>
            </a:extLst>
          </p:cNvPr>
          <p:cNvSpPr/>
          <p:nvPr/>
        </p:nvSpPr>
        <p:spPr>
          <a:xfrm>
            <a:off x="1766915" y="1543608"/>
            <a:ext cx="825068" cy="66608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Arial" panose="020B0604020202020204" pitchFamily="34" charset="0"/>
                <a:ea typeface="Meiryo UI" panose="020B0604030504040204" pitchFamily="50" charset="-128"/>
                <a:cs typeface="Arial" panose="020B0604020202020204" pitchFamily="34" charset="0"/>
              </a:rPr>
              <a:t>Rake surface Crater wear</a:t>
            </a:r>
            <a:endParaRPr kumimoji="1" lang="en-US" altLang="ja-JP" sz="800" dirty="0">
              <a:solidFill>
                <a:prstClr val="black"/>
              </a:solidFill>
              <a:latin typeface="Arial" panose="020B0604020202020204" pitchFamily="34" charset="0"/>
              <a:ea typeface="Meiryo UI" panose="020B0604030504040204" pitchFamily="50" charset="-128"/>
              <a:cs typeface="Arial" panose="020B0604020202020204" pitchFamily="34" charset="0"/>
            </a:endParaRPr>
          </a:p>
          <a:p>
            <a:pPr algn="ctr"/>
            <a:endParaRPr kumimoji="1" lang="en-US" altLang="ja-JP" sz="800" dirty="0">
              <a:solidFill>
                <a:prstClr val="black"/>
              </a:solidFill>
              <a:latin typeface="Arial" panose="020B0604020202020204" pitchFamily="34" charset="0"/>
              <a:ea typeface="Meiryo UI" panose="020B0604030504040204" pitchFamily="50" charset="-128"/>
              <a:cs typeface="Arial" panose="020B0604020202020204" pitchFamily="34" charset="0"/>
            </a:endParaRPr>
          </a:p>
          <a:p>
            <a:pPr algn="ctr"/>
            <a:r>
              <a:rPr kumimoji="1" lang="en-US" altLang="ja-JP" sz="800" dirty="0">
                <a:solidFill>
                  <a:prstClr val="black"/>
                </a:solidFill>
                <a:latin typeface="Arial" panose="020B0604020202020204" pitchFamily="34" charset="0"/>
                <a:ea typeface="Meiryo UI" panose="020B0604030504040204" pitchFamily="50" charset="-128"/>
                <a:cs typeface="Arial" panose="020B0604020202020204" pitchFamily="34" charset="0"/>
              </a:rPr>
              <a:t>0.</a:t>
            </a:r>
            <a:r>
              <a:rPr kumimoji="1" lang="ja-JP" altLang="en-US" sz="800" dirty="0">
                <a:solidFill>
                  <a:prstClr val="black"/>
                </a:solidFill>
                <a:latin typeface="Arial" panose="020B0604020202020204" pitchFamily="34" charset="0"/>
                <a:ea typeface="Meiryo UI" panose="020B0604030504040204" pitchFamily="50" charset="-128"/>
                <a:cs typeface="Arial" panose="020B0604020202020204" pitchFamily="34" charset="0"/>
              </a:rPr>
              <a:t>1mm</a:t>
            </a:r>
          </a:p>
        </p:txBody>
      </p:sp>
      <p:sp>
        <p:nvSpPr>
          <p:cNvPr id="30" name="四角形: 角を丸くする 29">
            <a:extLst>
              <a:ext uri="{FF2B5EF4-FFF2-40B4-BE49-F238E27FC236}">
                <a16:creationId xmlns:a16="http://schemas.microsoft.com/office/drawing/2014/main" id="{B315AFCC-C6AE-4C61-88D6-7F8FC29CCE3A}"/>
              </a:ext>
            </a:extLst>
          </p:cNvPr>
          <p:cNvSpPr/>
          <p:nvPr/>
        </p:nvSpPr>
        <p:spPr>
          <a:xfrm>
            <a:off x="2703293" y="1002104"/>
            <a:ext cx="1840519" cy="387351"/>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600" dirty="0">
                <a:solidFill>
                  <a:prstClr val="black"/>
                </a:solidFill>
                <a:latin typeface="Arial" panose="020B0604020202020204" pitchFamily="34" charset="0"/>
                <a:ea typeface="Meiryo UI" panose="020B0604030504040204" pitchFamily="50" charset="-128"/>
                <a:cs typeface="Arial" panose="020B0604020202020204" pitchFamily="34" charset="0"/>
              </a:rPr>
              <a:t>Re-grinding allowance = amount of wear + about </a:t>
            </a:r>
            <a:r>
              <a:rPr kumimoji="1" lang="en-US" altLang="ja-JP" sz="600" dirty="0">
                <a:solidFill>
                  <a:prstClr val="black"/>
                </a:solidFill>
                <a:latin typeface="Arial" panose="020B0604020202020204" pitchFamily="34" charset="0"/>
                <a:ea typeface="Meiryo UI" panose="020B0604030504040204" pitchFamily="50" charset="-128"/>
                <a:cs typeface="Arial" panose="020B0604020202020204" pitchFamily="34" charset="0"/>
              </a:rPr>
              <a:t>0.1 </a:t>
            </a:r>
            <a:r>
              <a:rPr kumimoji="1" lang="ja-JP" altLang="en-US" sz="600" dirty="0">
                <a:solidFill>
                  <a:prstClr val="black"/>
                </a:solidFill>
                <a:latin typeface="Arial" panose="020B0604020202020204" pitchFamily="34" charset="0"/>
                <a:ea typeface="Meiryo UI" panose="020B0604030504040204" pitchFamily="50" charset="-128"/>
                <a:cs typeface="Arial" panose="020B0604020202020204" pitchFamily="34" charset="0"/>
              </a:rPr>
              <a:t>to </a:t>
            </a:r>
            <a:r>
              <a:rPr kumimoji="1" lang="en-US" altLang="ja-JP" sz="600" dirty="0">
                <a:solidFill>
                  <a:prstClr val="black"/>
                </a:solidFill>
                <a:latin typeface="Arial" panose="020B0604020202020204" pitchFamily="34" charset="0"/>
                <a:ea typeface="Meiryo UI" panose="020B0604030504040204" pitchFamily="50" charset="-128"/>
                <a:cs typeface="Arial" panose="020B0604020202020204" pitchFamily="34" charset="0"/>
              </a:rPr>
              <a:t>0.2 mm</a:t>
            </a:r>
          </a:p>
          <a:p>
            <a:r>
              <a:rPr kumimoji="1" lang="ja-JP" altLang="en-US" sz="600" dirty="0">
                <a:solidFill>
                  <a:prstClr val="black"/>
                </a:solidFill>
                <a:latin typeface="Arial" panose="020B0604020202020204" pitchFamily="34" charset="0"/>
                <a:ea typeface="Meiryo UI" panose="020B0604030504040204" pitchFamily="50" charset="-128"/>
                <a:cs typeface="Arial" panose="020B0604020202020204" pitchFamily="34" charset="0"/>
              </a:rPr>
              <a:t>Tooth width used = about </a:t>
            </a:r>
            <a:r>
              <a:rPr kumimoji="1" lang="en-US" altLang="ja-JP" sz="600" dirty="0">
                <a:solidFill>
                  <a:prstClr val="black"/>
                </a:solidFill>
                <a:latin typeface="Arial" panose="020B0604020202020204" pitchFamily="34" charset="0"/>
                <a:ea typeface="Meiryo UI" panose="020B0604030504040204" pitchFamily="50" charset="-128"/>
                <a:cs typeface="Arial" panose="020B0604020202020204" pitchFamily="34" charset="0"/>
              </a:rPr>
              <a:t>1/2 </a:t>
            </a:r>
            <a:r>
              <a:rPr kumimoji="1" lang="ja-JP" altLang="en-US" sz="600" dirty="0">
                <a:solidFill>
                  <a:prstClr val="black"/>
                </a:solidFill>
                <a:latin typeface="Arial" panose="020B0604020202020204" pitchFamily="34" charset="0"/>
                <a:ea typeface="Meiryo UI" panose="020B0604030504040204" pitchFamily="50" charset="-128"/>
                <a:cs typeface="Arial" panose="020B0604020202020204" pitchFamily="34" charset="0"/>
              </a:rPr>
              <a:t>to </a:t>
            </a:r>
            <a:r>
              <a:rPr kumimoji="1" lang="en-US" altLang="ja-JP" sz="600" dirty="0">
                <a:solidFill>
                  <a:prstClr val="black"/>
                </a:solidFill>
                <a:latin typeface="Arial" panose="020B0604020202020204" pitchFamily="34" charset="0"/>
                <a:ea typeface="Meiryo UI" panose="020B0604030504040204" pitchFamily="50" charset="-128"/>
                <a:cs typeface="Arial" panose="020B0604020202020204" pitchFamily="34" charset="0"/>
              </a:rPr>
              <a:t>2/3 </a:t>
            </a:r>
            <a:r>
              <a:rPr kumimoji="1" lang="ja-JP" altLang="en-US" sz="600" dirty="0">
                <a:solidFill>
                  <a:prstClr val="black"/>
                </a:solidFill>
                <a:latin typeface="Arial" panose="020B0604020202020204" pitchFamily="34" charset="0"/>
                <a:ea typeface="Meiryo UI" panose="020B0604030504040204" pitchFamily="50" charset="-128"/>
                <a:cs typeface="Arial" panose="020B0604020202020204" pitchFamily="34" charset="0"/>
              </a:rPr>
              <a:t>of the total tooth width</a:t>
            </a:r>
          </a:p>
        </p:txBody>
      </p:sp>
      <p:sp>
        <p:nvSpPr>
          <p:cNvPr id="31" name="四角形: 角を丸くする 30">
            <a:extLst>
              <a:ext uri="{FF2B5EF4-FFF2-40B4-BE49-F238E27FC236}">
                <a16:creationId xmlns:a16="http://schemas.microsoft.com/office/drawing/2014/main" id="{9D1AD299-B02B-4602-9CF5-50FECF34F8DD}"/>
              </a:ext>
            </a:extLst>
          </p:cNvPr>
          <p:cNvSpPr/>
          <p:nvPr/>
        </p:nvSpPr>
        <p:spPr>
          <a:xfrm>
            <a:off x="2971065" y="1435350"/>
            <a:ext cx="1288175" cy="230855"/>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srgbClr val="FF0000"/>
                </a:solidFill>
                <a:latin typeface="Arial" panose="020B0604020202020204" pitchFamily="34" charset="0"/>
                <a:ea typeface="Meiryo UI" panose="020B0604030504040204" pitchFamily="50" charset="-128"/>
                <a:cs typeface="Arial" panose="020B0604020202020204" pitchFamily="34" charset="0"/>
              </a:rPr>
              <a:t>Wear residue leads to abnormal wear.</a:t>
            </a:r>
          </a:p>
        </p:txBody>
      </p:sp>
      <p:sp>
        <p:nvSpPr>
          <p:cNvPr id="32" name="四角形: 角を丸くする 31">
            <a:extLst>
              <a:ext uri="{FF2B5EF4-FFF2-40B4-BE49-F238E27FC236}">
                <a16:creationId xmlns:a16="http://schemas.microsoft.com/office/drawing/2014/main" id="{76614A07-257B-4160-93F5-ABFA358BBE5D}"/>
              </a:ext>
            </a:extLst>
          </p:cNvPr>
          <p:cNvSpPr/>
          <p:nvPr/>
        </p:nvSpPr>
        <p:spPr>
          <a:xfrm>
            <a:off x="2633941" y="1713309"/>
            <a:ext cx="1917625" cy="423641"/>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600" dirty="0">
                <a:solidFill>
                  <a:schemeClr val="tx1"/>
                </a:solidFill>
                <a:latin typeface="Arial" panose="020B0604020202020204" pitchFamily="34" charset="0"/>
                <a:ea typeface="Meiryo UI" panose="020B0604030504040204" pitchFamily="50" charset="-128"/>
                <a:cs typeface="Arial" panose="020B0604020202020204" pitchFamily="34" charset="0"/>
              </a:rPr>
              <a:t>limit of resuscitation</a:t>
            </a:r>
            <a:endParaRPr kumimoji="1" lang="en-US" altLang="ja-JP" sz="600" dirty="0">
              <a:solidFill>
                <a:schemeClr val="tx1"/>
              </a:solidFill>
              <a:latin typeface="Arial" panose="020B0604020202020204" pitchFamily="34" charset="0"/>
              <a:ea typeface="Meiryo UI" panose="020B0604030504040204" pitchFamily="50" charset="-128"/>
              <a:cs typeface="Arial" panose="020B0604020202020204" pitchFamily="34" charset="0"/>
            </a:endParaRPr>
          </a:p>
          <a:p>
            <a:pPr algn="ctr"/>
            <a:r>
              <a:rPr kumimoji="1" lang="ja-JP" altLang="en-US" sz="600" dirty="0">
                <a:solidFill>
                  <a:schemeClr val="tx1"/>
                </a:solidFill>
                <a:latin typeface="Arial" panose="020B0604020202020204" pitchFamily="34" charset="0"/>
                <a:ea typeface="Meiryo UI" panose="020B0604030504040204" pitchFamily="50" charset="-128"/>
                <a:cs typeface="Arial" panose="020B0604020202020204" pitchFamily="34" charset="0"/>
              </a:rPr>
              <a:t>Depending on the specifications, the tooth base diameter and chamfering diameter may be out of tolerance, which may determine the width of the tooth to be used.</a:t>
            </a:r>
            <a:endParaRPr kumimoji="1" lang="en-US" altLang="ja-JP" sz="6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pic>
        <p:nvPicPr>
          <p:cNvPr id="35" name="図 34">
            <a:extLst>
              <a:ext uri="{FF2B5EF4-FFF2-40B4-BE49-F238E27FC236}">
                <a16:creationId xmlns:a16="http://schemas.microsoft.com/office/drawing/2014/main" id="{69FF8ADE-AE94-42BC-875F-17DC1EE5829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59634" y="1490927"/>
            <a:ext cx="672132" cy="742242"/>
          </a:xfrm>
          <a:prstGeom prst="rect">
            <a:avLst/>
          </a:prstGeom>
          <a:ln>
            <a:solidFill>
              <a:srgbClr val="C00000"/>
            </a:solidFill>
          </a:ln>
        </p:spPr>
      </p:pic>
      <p:pic>
        <p:nvPicPr>
          <p:cNvPr id="37" name="図 36">
            <a:extLst>
              <a:ext uri="{FF2B5EF4-FFF2-40B4-BE49-F238E27FC236}">
                <a16:creationId xmlns:a16="http://schemas.microsoft.com/office/drawing/2014/main" id="{B4FAE5B8-51A1-4A45-B182-99129CF668D7}"/>
              </a:ext>
            </a:extLst>
          </p:cNvPr>
          <p:cNvPicPr>
            <a:picLocks noChangeAspect="1"/>
          </p:cNvPicPr>
          <p:nvPr/>
        </p:nvPicPr>
        <p:blipFill>
          <a:blip r:embed="rId8"/>
          <a:stretch>
            <a:fillRect/>
          </a:stretch>
        </p:blipFill>
        <p:spPr>
          <a:xfrm>
            <a:off x="4720562" y="3670552"/>
            <a:ext cx="1215614" cy="1038956"/>
          </a:xfrm>
          <a:prstGeom prst="rect">
            <a:avLst/>
          </a:prstGeom>
        </p:spPr>
      </p:pic>
      <p:pic>
        <p:nvPicPr>
          <p:cNvPr id="39" name="図 38">
            <a:extLst>
              <a:ext uri="{FF2B5EF4-FFF2-40B4-BE49-F238E27FC236}">
                <a16:creationId xmlns:a16="http://schemas.microsoft.com/office/drawing/2014/main" id="{07EC21D4-886D-4310-B4A2-A2A0742CF30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916601" y="3422715"/>
            <a:ext cx="3227399" cy="1728582"/>
          </a:xfrm>
          <a:prstGeom prst="rect">
            <a:avLst/>
          </a:prstGeom>
        </p:spPr>
      </p:pic>
      <p:sp>
        <p:nvSpPr>
          <p:cNvPr id="40" name="四角形: 角を丸くする 39">
            <a:extLst>
              <a:ext uri="{FF2B5EF4-FFF2-40B4-BE49-F238E27FC236}">
                <a16:creationId xmlns:a16="http://schemas.microsoft.com/office/drawing/2014/main" id="{0843A7B5-884F-4CB9-AF59-4FA0166F7C31}"/>
              </a:ext>
            </a:extLst>
          </p:cNvPr>
          <p:cNvSpPr/>
          <p:nvPr/>
        </p:nvSpPr>
        <p:spPr>
          <a:xfrm>
            <a:off x="7366980" y="3994115"/>
            <a:ext cx="924724" cy="201381"/>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600" dirty="0">
                <a:solidFill>
                  <a:prstClr val="black"/>
                </a:solidFill>
                <a:latin typeface="Arial" panose="020B0604020202020204" pitchFamily="34" charset="0"/>
                <a:ea typeface="Meiryo UI" panose="020B0604030504040204" pitchFamily="50" charset="-128"/>
                <a:cs typeface="Arial" panose="020B0604020202020204" pitchFamily="34" charset="0"/>
              </a:rPr>
              <a:t>Blade surface roughness</a:t>
            </a:r>
          </a:p>
        </p:txBody>
      </p:sp>
      <p:sp>
        <p:nvSpPr>
          <p:cNvPr id="41" name="四角形: 角を丸くする 40">
            <a:extLst>
              <a:ext uri="{FF2B5EF4-FFF2-40B4-BE49-F238E27FC236}">
                <a16:creationId xmlns:a16="http://schemas.microsoft.com/office/drawing/2014/main" id="{9613DF7E-EC98-4CBA-B6CC-4644F63C196C}"/>
              </a:ext>
            </a:extLst>
          </p:cNvPr>
          <p:cNvSpPr/>
          <p:nvPr/>
        </p:nvSpPr>
        <p:spPr>
          <a:xfrm>
            <a:off x="7493968" y="3653088"/>
            <a:ext cx="515567" cy="234142"/>
          </a:xfrm>
          <a:prstGeom prst="round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1200" dirty="0">
                <a:solidFill>
                  <a:prstClr val="black"/>
                </a:solidFill>
                <a:latin typeface="Arial" panose="020B0604020202020204" pitchFamily="34" charset="0"/>
                <a:ea typeface="Meiryo UI" panose="020B0604030504040204" pitchFamily="50" charset="-128"/>
                <a:cs typeface="Arial" panose="020B0604020202020204" pitchFamily="34" charset="0"/>
              </a:rPr>
              <a:t>3.3μ</a:t>
            </a:r>
            <a:endParaRPr kumimoji="1" lang="ja-JP" altLang="en-US" sz="1200" dirty="0">
              <a:solidFill>
                <a:prstClr val="black"/>
              </a:solidFill>
              <a:latin typeface="Arial" panose="020B0604020202020204" pitchFamily="34" charset="0"/>
              <a:ea typeface="Meiryo UI" panose="020B0604030504040204" pitchFamily="50" charset="-128"/>
              <a:cs typeface="Arial" panose="020B0604020202020204" pitchFamily="34" charset="0"/>
            </a:endParaRPr>
          </a:p>
        </p:txBody>
      </p:sp>
      <p:sp>
        <p:nvSpPr>
          <p:cNvPr id="42" name="四角形: 角を丸くする 41">
            <a:extLst>
              <a:ext uri="{FF2B5EF4-FFF2-40B4-BE49-F238E27FC236}">
                <a16:creationId xmlns:a16="http://schemas.microsoft.com/office/drawing/2014/main" id="{3FE76A97-F3D1-42EC-BF0E-818648FF20FE}"/>
              </a:ext>
            </a:extLst>
          </p:cNvPr>
          <p:cNvSpPr/>
          <p:nvPr/>
        </p:nvSpPr>
        <p:spPr>
          <a:xfrm>
            <a:off x="6978401" y="4362331"/>
            <a:ext cx="515567" cy="234142"/>
          </a:xfrm>
          <a:prstGeom prst="round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1200" dirty="0">
                <a:solidFill>
                  <a:prstClr val="black"/>
                </a:solidFill>
                <a:latin typeface="Arial" panose="020B0604020202020204" pitchFamily="34" charset="0"/>
                <a:ea typeface="Meiryo UI" panose="020B0604030504040204" pitchFamily="50" charset="-128"/>
                <a:cs typeface="Arial" panose="020B0604020202020204" pitchFamily="34" charset="0"/>
              </a:rPr>
              <a:t>0.6μ</a:t>
            </a:r>
            <a:endParaRPr kumimoji="1" lang="ja-JP" altLang="en-US" sz="1200" dirty="0">
              <a:solidFill>
                <a:prstClr val="black"/>
              </a:solidFill>
              <a:latin typeface="Arial" panose="020B0604020202020204" pitchFamily="34" charset="0"/>
              <a:ea typeface="Meiryo UI" panose="020B0604030504040204" pitchFamily="50" charset="-128"/>
              <a:cs typeface="Arial" panose="020B0604020202020204" pitchFamily="34" charset="0"/>
            </a:endParaRPr>
          </a:p>
        </p:txBody>
      </p:sp>
      <p:cxnSp>
        <p:nvCxnSpPr>
          <p:cNvPr id="44" name="直線矢印コネクタ 43">
            <a:extLst>
              <a:ext uri="{FF2B5EF4-FFF2-40B4-BE49-F238E27FC236}">
                <a16:creationId xmlns:a16="http://schemas.microsoft.com/office/drawing/2014/main" id="{31BC72A0-A8A2-440D-AFF6-617B32601BB1}"/>
              </a:ext>
            </a:extLst>
          </p:cNvPr>
          <p:cNvCxnSpPr>
            <a:stCxn id="40" idx="0"/>
            <a:endCxn id="41" idx="2"/>
          </p:cNvCxnSpPr>
          <p:nvPr/>
        </p:nvCxnSpPr>
        <p:spPr>
          <a:xfrm flipH="1" flipV="1">
            <a:off x="7751752" y="3887230"/>
            <a:ext cx="77590" cy="106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559F6E9E-FEC2-4697-9125-D3054C0A7AC8}"/>
              </a:ext>
            </a:extLst>
          </p:cNvPr>
          <p:cNvCxnSpPr>
            <a:cxnSpLocks/>
            <a:endCxn id="42" idx="0"/>
          </p:cNvCxnSpPr>
          <p:nvPr/>
        </p:nvCxnSpPr>
        <p:spPr>
          <a:xfrm flipH="1">
            <a:off x="7236185" y="4195496"/>
            <a:ext cx="590004" cy="166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53B340B0-0A33-414C-8AC0-CA7127F0CE18}"/>
              </a:ext>
            </a:extLst>
          </p:cNvPr>
          <p:cNvSpPr/>
          <p:nvPr/>
        </p:nvSpPr>
        <p:spPr>
          <a:xfrm>
            <a:off x="67590" y="516714"/>
            <a:ext cx="2010236" cy="1361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rgbClr val="0000FF"/>
                </a:solidFill>
                <a:latin typeface="Arial" panose="020B0604020202020204" pitchFamily="34" charset="0"/>
                <a:ea typeface="Meiryo UI" panose="020B0604030504040204" pitchFamily="50" charset="-128"/>
                <a:cs typeface="Arial" panose="020B0604020202020204" pitchFamily="34" charset="0"/>
              </a:rPr>
              <a:t>Guidelines for resharpening</a:t>
            </a:r>
          </a:p>
        </p:txBody>
      </p:sp>
    </p:spTree>
    <p:extLst>
      <p:ext uri="{BB962C8B-B14F-4D97-AF65-F5344CB8AC3E}">
        <p14:creationId xmlns:p14="http://schemas.microsoft.com/office/powerpoint/2010/main" val="1705951072"/>
      </p:ext>
    </p:extLst>
  </p:cSld>
  <p:clrMapOvr>
    <a:masterClrMapping/>
  </p:clrMapOvr>
</p:sld>
</file>

<file path=ppt/theme/theme1.xml><?xml version="1.0" encoding="utf-8"?>
<a:theme xmlns:a="http://schemas.openxmlformats.org/drawingml/2006/main" name="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24737</TotalTime>
  <Words>11721</Words>
  <Application>Microsoft Office PowerPoint</Application>
  <PresentationFormat>On-screen Show (16:9)</PresentationFormat>
  <Paragraphs>511</Paragraphs>
  <Slides>10</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 Unicode MS</vt:lpstr>
      <vt:lpstr>Meiryo UI</vt:lpstr>
      <vt:lpstr>Yu Gothic UI</vt:lpstr>
      <vt:lpstr>游ゴシック</vt:lpstr>
      <vt:lpstr>Arial</vt:lpstr>
      <vt:lpstr>Calibri</vt:lpstr>
      <vt:lpstr>Default_thema</vt:lpstr>
      <vt:lpstr>Confidential_thema</vt:lpstr>
      <vt:lpstr>1_Default_thema</vt:lpstr>
      <vt:lpstr>1_Confidential_thema</vt:lpstr>
      <vt:lpstr>Gear shaper processing method and trouble improvement</vt:lpstr>
      <vt:lpstr>pinion cutter</vt:lpstr>
      <vt:lpstr>Gear shaper processing method</vt:lpstr>
      <vt:lpstr>Setting of machining jigs and tools</vt:lpstr>
      <vt:lpstr>Setting of cutting conditions</vt:lpstr>
      <vt:lpstr>Machining troubleshooting</vt:lpstr>
      <vt:lpstr>Problems during continuous machining</vt:lpstr>
      <vt:lpstr>Cutting edges of pinion cutters</vt:lpstr>
      <vt:lpstr>Resharpening of pinion cutters</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永井 亨</dc:creator>
  <cp:lastModifiedBy>Virendra Adhikari</cp:lastModifiedBy>
  <cp:revision>2700</cp:revision>
  <dcterms:created xsi:type="dcterms:W3CDTF">2020-02-28T02:14:45Z</dcterms:created>
  <dcterms:modified xsi:type="dcterms:W3CDTF">2021-09-11T04:03:24Z</dcterms:modified>
</cp:coreProperties>
</file>