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81" r:id="rId2"/>
    <p:sldMasterId id="2147483686" r:id="rId3"/>
    <p:sldMasterId id="2147483691" r:id="rId4"/>
  </p:sldMasterIdLst>
  <p:notesMasterIdLst>
    <p:notesMasterId r:id="rId15"/>
  </p:notesMasterIdLst>
  <p:handoutMasterIdLst>
    <p:handoutMasterId r:id="rId16"/>
  </p:handoutMasterIdLst>
  <p:sldIdLst>
    <p:sldId id="564" r:id="rId5"/>
    <p:sldId id="672" r:id="rId6"/>
    <p:sldId id="675" r:id="rId7"/>
    <p:sldId id="676" r:id="rId8"/>
    <p:sldId id="677" r:id="rId9"/>
    <p:sldId id="678" r:id="rId10"/>
    <p:sldId id="680" r:id="rId11"/>
    <p:sldId id="681" r:id="rId12"/>
    <p:sldId id="679" r:id="rId13"/>
    <p:sldId id="674"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18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CC"/>
    <a:srgbClr val="FFCCFF"/>
    <a:srgbClr val="CC99FF"/>
    <a:srgbClr val="B40000"/>
    <a:srgbClr val="5B9BD5"/>
    <a:srgbClr val="DAE3F3"/>
    <a:srgbClr val="7F7F7F"/>
    <a:srgbClr val="2F5597"/>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353" autoAdjust="0"/>
  </p:normalViewPr>
  <p:slideViewPr>
    <p:cSldViewPr snapToGrid="0" showGuides="1">
      <p:cViewPr varScale="1">
        <p:scale>
          <a:sx n="96" d="100"/>
          <a:sy n="96" d="100"/>
        </p:scale>
        <p:origin x="750" y="72"/>
      </p:cViewPr>
      <p:guideLst>
        <p:guide pos="2880"/>
        <p:guide orient="horz" pos="1847"/>
      </p:guideLst>
    </p:cSldViewPr>
  </p:slideViewPr>
  <p:notesTextViewPr>
    <p:cViewPr>
      <p:scale>
        <a:sx n="66" d="100"/>
        <a:sy n="66"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r>
              <a:rPr lang="ja-JP"/>
              <a:t>荒加工</a:t>
            </a:r>
          </a:p>
        </c:rich>
      </c:tx>
      <c:layout>
        <c:manualLayout>
          <c:xMode val="edge"/>
          <c:yMode val="edge"/>
          <c:x val="0.38849500130591114"/>
          <c:y val="1.9220248153077928E-2"/>
        </c:manualLayout>
      </c:layout>
      <c:overlay val="0"/>
      <c:spPr>
        <a:noFill/>
        <a:ln>
          <a:noFill/>
        </a:ln>
        <a:effectLst/>
      </c:spPr>
      <c:txPr>
        <a:bodyPr rot="0" spcFirstLastPara="1" vertOverflow="ellipsis" vert="horz" wrap="square" anchor="ctr" anchorCtr="1"/>
        <a:lstStyle/>
        <a:p>
          <a:pPr>
            <a:defRPr sz="96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4808536748755735"/>
          <c:y val="0.20178082409462411"/>
          <c:w val="0.61578381495251877"/>
          <c:h val="0.53237238796691122"/>
        </c:manualLayout>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dLbls>
            <c:delete val="1"/>
          </c:dLbls>
          <c:cat>
            <c:numRef>
              <c:f>Sheet1!$A$2:$A$6</c:f>
              <c:numCache>
                <c:formatCode>General</c:formatCode>
                <c:ptCount val="5"/>
                <c:pt idx="0">
                  <c:v>50</c:v>
                </c:pt>
                <c:pt idx="1">
                  <c:v>100</c:v>
                </c:pt>
                <c:pt idx="2">
                  <c:v>200</c:v>
                </c:pt>
                <c:pt idx="3">
                  <c:v>250</c:v>
                </c:pt>
                <c:pt idx="4">
                  <c:v>300</c:v>
                </c:pt>
              </c:numCache>
            </c:numRef>
          </c:cat>
          <c:val>
            <c:numRef>
              <c:f>Sheet1!$B$2:$B$6</c:f>
              <c:numCache>
                <c:formatCode>General</c:formatCode>
                <c:ptCount val="5"/>
                <c:pt idx="0">
                  <c:v>55</c:v>
                </c:pt>
                <c:pt idx="1">
                  <c:v>45</c:v>
                </c:pt>
                <c:pt idx="2">
                  <c:v>35</c:v>
                </c:pt>
                <c:pt idx="3">
                  <c:v>25</c:v>
                </c:pt>
                <c:pt idx="4">
                  <c:v>15</c:v>
                </c:pt>
              </c:numCache>
            </c:numRef>
          </c:val>
          <c:smooth val="0"/>
          <c:extLst>
            <c:ext xmlns:c16="http://schemas.microsoft.com/office/drawing/2014/chart" uri="{C3380CC4-5D6E-409C-BE32-E72D297353CC}">
              <c16:uniqueId val="{00000000-AF6C-4EEC-A5F1-9328E72754EA}"/>
            </c:ext>
          </c:extLst>
        </c:ser>
        <c:ser>
          <c:idx val="1"/>
          <c:order val="1"/>
          <c:tx>
            <c:strRef>
              <c:f>Sheet1!$C$1</c:f>
              <c:strCache>
                <c:ptCount val="1"/>
                <c:pt idx="0">
                  <c:v>系列 2</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mn-lt"/>
                    <a:ea typeface="+mn-ea"/>
                    <a:cs typeface="+mn-cs"/>
                  </a:defRPr>
                </a:pPr>
                <a:endParaRPr lang="ja-JP"/>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50</c:v>
                </c:pt>
                <c:pt idx="1">
                  <c:v>100</c:v>
                </c:pt>
                <c:pt idx="2">
                  <c:v>200</c:v>
                </c:pt>
                <c:pt idx="3">
                  <c:v>250</c:v>
                </c:pt>
                <c:pt idx="4">
                  <c:v>300</c:v>
                </c:pt>
              </c:numCache>
            </c:numRef>
          </c:cat>
          <c:val>
            <c:numRef>
              <c:f>Sheet1!$C$2:$C$6</c:f>
              <c:numCache>
                <c:formatCode>General</c:formatCode>
                <c:ptCount val="5"/>
              </c:numCache>
            </c:numRef>
          </c:val>
          <c:smooth val="0"/>
          <c:extLst>
            <c:ext xmlns:c16="http://schemas.microsoft.com/office/drawing/2014/chart" uri="{C3380CC4-5D6E-409C-BE32-E72D297353CC}">
              <c16:uniqueId val="{00000001-AF6C-4EEC-A5F1-9328E72754EA}"/>
            </c:ext>
          </c:extLst>
        </c:ser>
        <c:ser>
          <c:idx val="2"/>
          <c:order val="2"/>
          <c:tx>
            <c:strRef>
              <c:f>Sheet1!$D$1</c:f>
              <c:strCache>
                <c:ptCount val="1"/>
                <c:pt idx="0">
                  <c:v>系列 3</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mn-lt"/>
                    <a:ea typeface="+mn-ea"/>
                    <a:cs typeface="+mn-cs"/>
                  </a:defRPr>
                </a:pPr>
                <a:endParaRPr lang="ja-JP"/>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50</c:v>
                </c:pt>
                <c:pt idx="1">
                  <c:v>100</c:v>
                </c:pt>
                <c:pt idx="2">
                  <c:v>200</c:v>
                </c:pt>
                <c:pt idx="3">
                  <c:v>250</c:v>
                </c:pt>
                <c:pt idx="4">
                  <c:v>300</c:v>
                </c:pt>
              </c:numCache>
            </c:numRef>
          </c:cat>
          <c:val>
            <c:numRef>
              <c:f>Sheet1!$D$2:$D$6</c:f>
              <c:numCache>
                <c:formatCode>General</c:formatCode>
                <c:ptCount val="5"/>
              </c:numCache>
            </c:numRef>
          </c:val>
          <c:smooth val="0"/>
          <c:extLst>
            <c:ext xmlns:c16="http://schemas.microsoft.com/office/drawing/2014/chart" uri="{C3380CC4-5D6E-409C-BE32-E72D297353CC}">
              <c16:uniqueId val="{00000002-AF6C-4EEC-A5F1-9328E72754EA}"/>
            </c:ext>
          </c:extLst>
        </c:ser>
        <c:dLbls>
          <c:dLblPos val="t"/>
          <c:showLegendKey val="0"/>
          <c:showVal val="1"/>
          <c:showCatName val="0"/>
          <c:showSerName val="0"/>
          <c:showPercent val="0"/>
          <c:showBubbleSize val="0"/>
        </c:dLbls>
        <c:smooth val="0"/>
        <c:axId val="567575680"/>
        <c:axId val="638481376"/>
      </c:lineChart>
      <c:catAx>
        <c:axId val="5675756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ja-JP"/>
                  <a:t>硬度</a:t>
                </a:r>
                <a:r>
                  <a:rPr lang="en-US"/>
                  <a:t>HB</a:t>
                </a:r>
                <a:endParaRPr lang="ja-JP"/>
              </a:p>
            </c:rich>
          </c:tx>
          <c:layout>
            <c:manualLayout>
              <c:xMode val="edge"/>
              <c:yMode val="edge"/>
              <c:x val="0.75733877732312727"/>
              <c:y val="0.7954004584104854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ja-JP"/>
          </a:p>
        </c:txPr>
        <c:crossAx val="638481376"/>
        <c:crosses val="autoZero"/>
        <c:auto val="1"/>
        <c:lblAlgn val="ctr"/>
        <c:lblOffset val="100"/>
        <c:noMultiLvlLbl val="0"/>
      </c:catAx>
      <c:valAx>
        <c:axId val="638481376"/>
        <c:scaling>
          <c:orientation val="minMax"/>
          <c:max val="6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US"/>
                  <a:t>m/min</a:t>
                </a:r>
                <a:endParaRPr lang="ja-JP"/>
              </a:p>
            </c:rich>
          </c:tx>
          <c:layout>
            <c:manualLayout>
              <c:xMode val="edge"/>
              <c:yMode val="edge"/>
              <c:x val="0"/>
              <c:y val="0.21139094817116311"/>
            </c:manualLayout>
          </c:layout>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ja-JP"/>
          </a:p>
        </c:txPr>
        <c:crossAx val="567575680"/>
        <c:crosses val="autoZero"/>
        <c:crossBetween val="between"/>
        <c:majorUnit val="10"/>
        <c:minorUnit val="10"/>
      </c:valAx>
      <c:spPr>
        <a:solidFill>
          <a:schemeClr val="bg1">
            <a:lumMod val="95000"/>
          </a:schemeClr>
        </a:solidFill>
        <a:ln>
          <a:solidFill>
            <a:schemeClr val="accent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Meiryo UI" panose="020B0604030504040204" pitchFamily="50" charset="-128"/>
                <a:ea typeface="Meiryo UI" panose="020B0604030504040204" pitchFamily="50" charset="-128"/>
                <a:cs typeface="+mn-cs"/>
              </a:defRPr>
            </a:pPr>
            <a:r>
              <a:rPr lang="ja-JP" altLang="en-US" sz="900" dirty="0">
                <a:latin typeface="Meiryo UI" panose="020B0604030504040204" pitchFamily="50" charset="-128"/>
                <a:ea typeface="Meiryo UI" panose="020B0604030504040204" pitchFamily="50" charset="-128"/>
              </a:rPr>
              <a:t>切屑断面積及び切屑暑さの最大値と円周送りとの関係</a:t>
            </a:r>
          </a:p>
        </c:rich>
      </c:tx>
      <c:layout>
        <c:manualLayout>
          <c:xMode val="edge"/>
          <c:yMode val="edge"/>
          <c:x val="0.14180138169976059"/>
          <c:y val="2.3519104446978554E-2"/>
        </c:manualLayout>
      </c:layout>
      <c:overlay val="0"/>
      <c:spPr>
        <a:noFill/>
        <a:ln>
          <a:noFill/>
        </a:ln>
        <a:effectLst/>
      </c:spPr>
      <c:txPr>
        <a:bodyPr rot="0" spcFirstLastPara="1" vertOverflow="ellipsis" vert="horz" wrap="square" anchor="ctr" anchorCtr="1"/>
        <a:lstStyle/>
        <a:p>
          <a:pPr>
            <a:defRPr sz="900" b="0" i="0" u="none" strike="noStrike" kern="1200" spc="0" baseline="0">
              <a:solidFill>
                <a:schemeClr val="tx1">
                  <a:lumMod val="65000"/>
                  <a:lumOff val="35000"/>
                </a:schemeClr>
              </a:solidFill>
              <a:latin typeface="Meiryo UI" panose="020B0604030504040204" pitchFamily="50" charset="-128"/>
              <a:ea typeface="Meiryo UI" panose="020B0604030504040204" pitchFamily="50" charset="-128"/>
              <a:cs typeface="+mn-cs"/>
            </a:defRPr>
          </a:pPr>
          <a:endParaRPr lang="ja-JP"/>
        </a:p>
      </c:txPr>
    </c:title>
    <c:autoTitleDeleted val="0"/>
    <c:plotArea>
      <c:layout>
        <c:manualLayout>
          <c:layoutTarget val="inner"/>
          <c:xMode val="edge"/>
          <c:yMode val="edge"/>
          <c:x val="0.17350735662774211"/>
          <c:y val="0.20666090257851832"/>
          <c:w val="0.68529987518065816"/>
          <c:h val="0.63511307946888862"/>
        </c:manualLayout>
      </c:layout>
      <c:scatterChart>
        <c:scatterStyle val="lineMarker"/>
        <c:varyColors val="0"/>
        <c:ser>
          <c:idx val="1"/>
          <c:order val="1"/>
          <c:tx>
            <c:strRef>
              <c:f>Sheet1!$C$1</c:f>
              <c:strCache>
                <c:ptCount val="1"/>
                <c:pt idx="0">
                  <c:v>2</c:v>
                </c:pt>
              </c:strCache>
            </c:strRef>
          </c:tx>
          <c:spPr>
            <a:ln w="25400" cap="rnd">
              <a:solidFill>
                <a:schemeClr val="bg1"/>
              </a:solidFill>
              <a:round/>
            </a:ln>
            <a:effectLst/>
          </c:spPr>
          <c:marker>
            <c:symbol val="circle"/>
            <c:size val="5"/>
            <c:spPr>
              <a:solidFill>
                <a:schemeClr val="bg1"/>
              </a:solidFill>
              <a:ln w="9525">
                <a:solidFill>
                  <a:schemeClr val="bg1"/>
                </a:solidFill>
              </a:ln>
              <a:effectLst/>
            </c:spPr>
          </c:marker>
          <c:xVal>
            <c:numRef>
              <c:f>Sheet1!$A$2:$A$8</c:f>
              <c:numCache>
                <c:formatCode>General</c:formatCode>
                <c:ptCount val="7"/>
                <c:pt idx="0">
                  <c:v>1</c:v>
                </c:pt>
                <c:pt idx="1">
                  <c:v>2</c:v>
                </c:pt>
                <c:pt idx="2">
                  <c:v>3</c:v>
                </c:pt>
                <c:pt idx="3">
                  <c:v>4</c:v>
                </c:pt>
                <c:pt idx="4">
                  <c:v>5</c:v>
                </c:pt>
                <c:pt idx="5">
                  <c:v>6</c:v>
                </c:pt>
                <c:pt idx="6">
                  <c:v>7</c:v>
                </c:pt>
              </c:numCache>
            </c:numRef>
          </c:xVal>
          <c:yVal>
            <c:numRef>
              <c:f>Sheet1!$C$2:$C$8</c:f>
              <c:numCache>
                <c:formatCode>General</c:formatCode>
                <c:ptCount val="7"/>
                <c:pt idx="0">
                  <c:v>0.8</c:v>
                </c:pt>
                <c:pt idx="1">
                  <c:v>3.5</c:v>
                </c:pt>
                <c:pt idx="2">
                  <c:v>3.6</c:v>
                </c:pt>
                <c:pt idx="3">
                  <c:v>3.6</c:v>
                </c:pt>
                <c:pt idx="4">
                  <c:v>3.6</c:v>
                </c:pt>
                <c:pt idx="5">
                  <c:v>3.6</c:v>
                </c:pt>
              </c:numCache>
            </c:numRef>
          </c:yVal>
          <c:smooth val="0"/>
          <c:extLst>
            <c:ext xmlns:c16="http://schemas.microsoft.com/office/drawing/2014/chart" uri="{C3380CC4-5D6E-409C-BE32-E72D297353CC}">
              <c16:uniqueId val="{00000000-8F51-45B4-B0AA-D5629E95FDB2}"/>
            </c:ext>
          </c:extLst>
        </c:ser>
        <c:ser>
          <c:idx val="2"/>
          <c:order val="2"/>
          <c:tx>
            <c:strRef>
              <c:f>Sheet1!$D$1</c:f>
              <c:strCache>
                <c:ptCount val="1"/>
                <c:pt idx="0">
                  <c:v>3</c:v>
                </c:pt>
              </c:strCache>
            </c:strRef>
          </c:tx>
          <c:spPr>
            <a:ln w="25400" cap="rnd">
              <a:noFill/>
              <a:round/>
            </a:ln>
            <a:effectLst/>
          </c:spPr>
          <c:marker>
            <c:symbol val="circle"/>
            <c:size val="5"/>
            <c:spPr>
              <a:solidFill>
                <a:schemeClr val="accent3"/>
              </a:solidFill>
              <a:ln w="9525">
                <a:solidFill>
                  <a:schemeClr val="accent3"/>
                </a:solidFill>
              </a:ln>
              <a:effectLst/>
            </c:spPr>
          </c:marker>
          <c:xVal>
            <c:numRef>
              <c:f>Sheet1!$A$2:$A$8</c:f>
              <c:numCache>
                <c:formatCode>General</c:formatCode>
                <c:ptCount val="7"/>
                <c:pt idx="0">
                  <c:v>1</c:v>
                </c:pt>
                <c:pt idx="1">
                  <c:v>2</c:v>
                </c:pt>
                <c:pt idx="2">
                  <c:v>3</c:v>
                </c:pt>
                <c:pt idx="3">
                  <c:v>4</c:v>
                </c:pt>
                <c:pt idx="4">
                  <c:v>5</c:v>
                </c:pt>
                <c:pt idx="5">
                  <c:v>6</c:v>
                </c:pt>
                <c:pt idx="6">
                  <c:v>7</c:v>
                </c:pt>
              </c:numCache>
            </c:numRef>
          </c:xVal>
          <c:yVal>
            <c:numRef>
              <c:f>Sheet1!$D$2:$D$8</c:f>
              <c:numCache>
                <c:formatCode>General</c:formatCode>
                <c:ptCount val="7"/>
              </c:numCache>
            </c:numRef>
          </c:yVal>
          <c:smooth val="0"/>
          <c:extLst>
            <c:ext xmlns:c16="http://schemas.microsoft.com/office/drawing/2014/chart" uri="{C3380CC4-5D6E-409C-BE32-E72D297353CC}">
              <c16:uniqueId val="{00000001-8F51-45B4-B0AA-D5629E95FDB2}"/>
            </c:ext>
          </c:extLst>
        </c:ser>
        <c:ser>
          <c:idx val="3"/>
          <c:order val="3"/>
          <c:tx>
            <c:strRef>
              <c:f>Sheet1!$E$1</c:f>
              <c:strCache>
                <c:ptCount val="1"/>
                <c:pt idx="0">
                  <c:v>4</c:v>
                </c:pt>
              </c:strCache>
            </c:strRef>
          </c:tx>
          <c:spPr>
            <a:ln w="25400" cap="rnd">
              <a:noFill/>
              <a:round/>
            </a:ln>
            <a:effectLst/>
          </c:spPr>
          <c:marker>
            <c:symbol val="circle"/>
            <c:size val="5"/>
            <c:spPr>
              <a:solidFill>
                <a:schemeClr val="accent4"/>
              </a:solidFill>
              <a:ln w="9525">
                <a:solidFill>
                  <a:schemeClr val="accent4"/>
                </a:solidFill>
              </a:ln>
              <a:effectLst/>
            </c:spPr>
          </c:marker>
          <c:xVal>
            <c:numRef>
              <c:f>Sheet1!$A$2:$A$8</c:f>
              <c:numCache>
                <c:formatCode>General</c:formatCode>
                <c:ptCount val="7"/>
                <c:pt idx="0">
                  <c:v>1</c:v>
                </c:pt>
                <c:pt idx="1">
                  <c:v>2</c:v>
                </c:pt>
                <c:pt idx="2">
                  <c:v>3</c:v>
                </c:pt>
                <c:pt idx="3">
                  <c:v>4</c:v>
                </c:pt>
                <c:pt idx="4">
                  <c:v>5</c:v>
                </c:pt>
                <c:pt idx="5">
                  <c:v>6</c:v>
                </c:pt>
                <c:pt idx="6">
                  <c:v>7</c:v>
                </c:pt>
              </c:numCache>
            </c:numRef>
          </c:xVal>
          <c:yVal>
            <c:numRef>
              <c:f>Sheet1!$E$2:$E$8</c:f>
              <c:numCache>
                <c:formatCode>General</c:formatCode>
                <c:ptCount val="7"/>
              </c:numCache>
            </c:numRef>
          </c:yVal>
          <c:smooth val="0"/>
          <c:extLst>
            <c:ext xmlns:c16="http://schemas.microsoft.com/office/drawing/2014/chart" uri="{C3380CC4-5D6E-409C-BE32-E72D297353CC}">
              <c16:uniqueId val="{00000002-8F51-45B4-B0AA-D5629E95FDB2}"/>
            </c:ext>
          </c:extLst>
        </c:ser>
        <c:ser>
          <c:idx val="4"/>
          <c:order val="4"/>
          <c:tx>
            <c:strRef>
              <c:f>Sheet1!$F$1</c:f>
              <c:strCache>
                <c:ptCount val="1"/>
                <c:pt idx="0">
                  <c:v>5</c:v>
                </c:pt>
              </c:strCache>
            </c:strRef>
          </c:tx>
          <c:spPr>
            <a:ln w="25400" cap="rnd">
              <a:noFill/>
              <a:round/>
            </a:ln>
            <a:effectLst/>
          </c:spPr>
          <c:marker>
            <c:symbol val="circle"/>
            <c:size val="5"/>
            <c:spPr>
              <a:solidFill>
                <a:schemeClr val="accent5"/>
              </a:solidFill>
              <a:ln w="9525">
                <a:solidFill>
                  <a:schemeClr val="accent5"/>
                </a:solidFill>
              </a:ln>
              <a:effectLst/>
            </c:spPr>
          </c:marker>
          <c:xVal>
            <c:numRef>
              <c:f>Sheet1!$A$2:$A$8</c:f>
              <c:numCache>
                <c:formatCode>General</c:formatCode>
                <c:ptCount val="7"/>
                <c:pt idx="0">
                  <c:v>1</c:v>
                </c:pt>
                <c:pt idx="1">
                  <c:v>2</c:v>
                </c:pt>
                <c:pt idx="2">
                  <c:v>3</c:v>
                </c:pt>
                <c:pt idx="3">
                  <c:v>4</c:v>
                </c:pt>
                <c:pt idx="4">
                  <c:v>5</c:v>
                </c:pt>
                <c:pt idx="5">
                  <c:v>6</c:v>
                </c:pt>
                <c:pt idx="6">
                  <c:v>7</c:v>
                </c:pt>
              </c:numCache>
            </c:numRef>
          </c:xVal>
          <c:yVal>
            <c:numRef>
              <c:f>Sheet1!$F$2:$F$8</c:f>
              <c:numCache>
                <c:formatCode>General</c:formatCode>
                <c:ptCount val="7"/>
              </c:numCache>
            </c:numRef>
          </c:yVal>
          <c:smooth val="0"/>
          <c:extLst>
            <c:ext xmlns:c16="http://schemas.microsoft.com/office/drawing/2014/chart" uri="{C3380CC4-5D6E-409C-BE32-E72D297353CC}">
              <c16:uniqueId val="{00000003-8F51-45B4-B0AA-D5629E95FDB2}"/>
            </c:ext>
          </c:extLst>
        </c:ser>
        <c:dLbls>
          <c:showLegendKey val="0"/>
          <c:showVal val="0"/>
          <c:showCatName val="0"/>
          <c:showSerName val="0"/>
          <c:showPercent val="0"/>
          <c:showBubbleSize val="0"/>
        </c:dLbls>
        <c:axId val="870536976"/>
        <c:axId val="873808832"/>
      </c:scatterChart>
      <c:scatterChart>
        <c:scatterStyle val="lineMarker"/>
        <c:varyColors val="0"/>
        <c:ser>
          <c:idx val="0"/>
          <c:order val="0"/>
          <c:tx>
            <c:strRef>
              <c:f>Sheet1!$B$1</c:f>
              <c:strCache>
                <c:ptCount val="1"/>
                <c:pt idx="0">
                  <c:v>1</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Sheet1!$A$2:$A$8</c:f>
              <c:numCache>
                <c:formatCode>General</c:formatCode>
                <c:ptCount val="7"/>
                <c:pt idx="0">
                  <c:v>1</c:v>
                </c:pt>
                <c:pt idx="1">
                  <c:v>2</c:v>
                </c:pt>
                <c:pt idx="2">
                  <c:v>3</c:v>
                </c:pt>
                <c:pt idx="3">
                  <c:v>4</c:v>
                </c:pt>
                <c:pt idx="4">
                  <c:v>5</c:v>
                </c:pt>
                <c:pt idx="5">
                  <c:v>6</c:v>
                </c:pt>
                <c:pt idx="6">
                  <c:v>7</c:v>
                </c:pt>
              </c:numCache>
            </c:numRef>
          </c:xVal>
          <c:yVal>
            <c:numRef>
              <c:f>Sheet1!$B$2:$B$8</c:f>
              <c:numCache>
                <c:formatCode>General</c:formatCode>
                <c:ptCount val="7"/>
                <c:pt idx="0">
                  <c:v>0.8</c:v>
                </c:pt>
                <c:pt idx="1">
                  <c:v>2.5</c:v>
                </c:pt>
                <c:pt idx="2">
                  <c:v>2.6</c:v>
                </c:pt>
                <c:pt idx="3">
                  <c:v>2.6</c:v>
                </c:pt>
                <c:pt idx="4">
                  <c:v>2.6</c:v>
                </c:pt>
                <c:pt idx="5">
                  <c:v>2.6</c:v>
                </c:pt>
              </c:numCache>
            </c:numRef>
          </c:yVal>
          <c:smooth val="0"/>
          <c:extLst>
            <c:ext xmlns:c16="http://schemas.microsoft.com/office/drawing/2014/chart" uri="{C3380CC4-5D6E-409C-BE32-E72D297353CC}">
              <c16:uniqueId val="{00000004-8F51-45B4-B0AA-D5629E95FDB2}"/>
            </c:ext>
          </c:extLst>
        </c:ser>
        <c:dLbls>
          <c:showLegendKey val="0"/>
          <c:showVal val="0"/>
          <c:showCatName val="0"/>
          <c:showSerName val="0"/>
          <c:showPercent val="0"/>
          <c:showBubbleSize val="0"/>
        </c:dLbls>
        <c:axId val="1155539728"/>
        <c:axId val="1155532656"/>
      </c:scatterChart>
      <c:valAx>
        <c:axId val="8705369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ja-JP"/>
          </a:p>
        </c:txPr>
        <c:crossAx val="873808832"/>
        <c:crosses val="autoZero"/>
        <c:crossBetween val="midCat"/>
      </c:valAx>
      <c:valAx>
        <c:axId val="87380883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870536976"/>
        <c:crosses val="autoZero"/>
        <c:crossBetween val="midCat"/>
        <c:majorUnit val="1"/>
      </c:valAx>
      <c:valAx>
        <c:axId val="1155532656"/>
        <c:scaling>
          <c:orientation val="minMax"/>
          <c:max val="0.4"/>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155539728"/>
        <c:crosses val="max"/>
        <c:crossBetween val="midCat"/>
        <c:majorUnit val="0.1"/>
      </c:valAx>
      <c:valAx>
        <c:axId val="1155539728"/>
        <c:scaling>
          <c:orientation val="minMax"/>
        </c:scaling>
        <c:delete val="1"/>
        <c:axPos val="b"/>
        <c:numFmt formatCode="General" sourceLinked="1"/>
        <c:majorTickMark val="out"/>
        <c:minorTickMark val="none"/>
        <c:tickLblPos val="nextTo"/>
        <c:crossAx val="11555326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ja-JP"/>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spPr>
            <a:ln w="28575" cap="rnd">
              <a:solidFill>
                <a:schemeClr val="accent1"/>
              </a:solidFill>
              <a:round/>
            </a:ln>
            <a:effectLst/>
          </c:spPr>
          <c:marker>
            <c:symbol val="none"/>
          </c:marker>
          <c:val>
            <c:numRef>
              <c:f>Sheet1!$AM$35:$BZ$35</c:f>
              <c:numCache>
                <c:formatCode>General</c:formatCode>
                <c:ptCount val="40"/>
                <c:pt idx="0">
                  <c:v>20</c:v>
                </c:pt>
                <c:pt idx="1">
                  <c:v>10</c:v>
                </c:pt>
                <c:pt idx="2">
                  <c:v>15</c:v>
                </c:pt>
                <c:pt idx="3">
                  <c:v>20</c:v>
                </c:pt>
                <c:pt idx="4">
                  <c:v>20</c:v>
                </c:pt>
                <c:pt idx="5">
                  <c:v>15</c:v>
                </c:pt>
                <c:pt idx="6">
                  <c:v>20</c:v>
                </c:pt>
                <c:pt idx="7">
                  <c:v>20</c:v>
                </c:pt>
                <c:pt idx="8">
                  <c:v>10</c:v>
                </c:pt>
                <c:pt idx="9">
                  <c:v>10</c:v>
                </c:pt>
                <c:pt idx="10">
                  <c:v>15</c:v>
                </c:pt>
                <c:pt idx="11">
                  <c:v>20</c:v>
                </c:pt>
                <c:pt idx="12">
                  <c:v>20</c:v>
                </c:pt>
                <c:pt idx="13">
                  <c:v>10</c:v>
                </c:pt>
                <c:pt idx="14">
                  <c:v>15</c:v>
                </c:pt>
                <c:pt idx="15">
                  <c:v>20</c:v>
                </c:pt>
                <c:pt idx="16">
                  <c:v>15</c:v>
                </c:pt>
                <c:pt idx="17">
                  <c:v>20</c:v>
                </c:pt>
                <c:pt idx="18">
                  <c:v>20</c:v>
                </c:pt>
                <c:pt idx="19">
                  <c:v>10</c:v>
                </c:pt>
                <c:pt idx="20">
                  <c:v>20</c:v>
                </c:pt>
                <c:pt idx="21">
                  <c:v>10</c:v>
                </c:pt>
                <c:pt idx="22">
                  <c:v>15</c:v>
                </c:pt>
                <c:pt idx="23">
                  <c:v>15</c:v>
                </c:pt>
                <c:pt idx="24">
                  <c:v>20</c:v>
                </c:pt>
                <c:pt idx="25">
                  <c:v>20</c:v>
                </c:pt>
                <c:pt idx="26">
                  <c:v>10</c:v>
                </c:pt>
                <c:pt idx="27">
                  <c:v>20</c:v>
                </c:pt>
                <c:pt idx="28">
                  <c:v>20</c:v>
                </c:pt>
                <c:pt idx="29">
                  <c:v>10</c:v>
                </c:pt>
                <c:pt idx="30">
                  <c:v>15</c:v>
                </c:pt>
                <c:pt idx="31">
                  <c:v>20</c:v>
                </c:pt>
                <c:pt idx="32">
                  <c:v>20</c:v>
                </c:pt>
                <c:pt idx="33">
                  <c:v>10</c:v>
                </c:pt>
                <c:pt idx="34">
                  <c:v>15</c:v>
                </c:pt>
                <c:pt idx="35">
                  <c:v>15</c:v>
                </c:pt>
                <c:pt idx="36">
                  <c:v>20</c:v>
                </c:pt>
                <c:pt idx="37">
                  <c:v>20</c:v>
                </c:pt>
                <c:pt idx="38">
                  <c:v>10</c:v>
                </c:pt>
                <c:pt idx="39">
                  <c:v>20</c:v>
                </c:pt>
              </c:numCache>
            </c:numRef>
          </c:val>
          <c:smooth val="0"/>
          <c:extLst>
            <c:ext xmlns:c16="http://schemas.microsoft.com/office/drawing/2014/chart" uri="{C3380CC4-5D6E-409C-BE32-E72D297353CC}">
              <c16:uniqueId val="{00000000-83C3-4978-9890-3C76EDF5EB04}"/>
            </c:ext>
          </c:extLst>
        </c:ser>
        <c:dLbls>
          <c:showLegendKey val="0"/>
          <c:showVal val="0"/>
          <c:showCatName val="0"/>
          <c:showSerName val="0"/>
          <c:showPercent val="0"/>
          <c:showBubbleSize val="0"/>
        </c:dLbls>
        <c:smooth val="0"/>
        <c:axId val="291450015"/>
        <c:axId val="287624287"/>
      </c:lineChart>
      <c:catAx>
        <c:axId val="291450015"/>
        <c:scaling>
          <c:orientation val="minMax"/>
        </c:scaling>
        <c:delete val="0"/>
        <c:axPos val="t"/>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ja-JP"/>
          </a:p>
        </c:txPr>
        <c:crossAx val="287624287"/>
        <c:crosses val="autoZero"/>
        <c:auto val="1"/>
        <c:lblAlgn val="ctr"/>
        <c:lblOffset val="100"/>
        <c:noMultiLvlLbl val="0"/>
      </c:catAx>
      <c:valAx>
        <c:axId val="287624287"/>
        <c:scaling>
          <c:orientation val="maxMin"/>
          <c:max val="80"/>
          <c:min val="-4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ja-JP"/>
          </a:p>
        </c:txPr>
        <c:crossAx val="291450015"/>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040464982154974E-2"/>
          <c:y val="0.15741004697512426"/>
          <c:w val="0.85008819531048119"/>
          <c:h val="0.78356118540920416"/>
        </c:manualLayout>
      </c:layout>
      <c:lineChart>
        <c:grouping val="stacked"/>
        <c:varyColors val="0"/>
        <c:ser>
          <c:idx val="0"/>
          <c:order val="0"/>
          <c:spPr>
            <a:ln w="28575" cap="rnd">
              <a:solidFill>
                <a:schemeClr val="accent1"/>
              </a:solidFill>
              <a:round/>
            </a:ln>
            <a:effectLst/>
          </c:spPr>
          <c:marker>
            <c:symbol val="none"/>
          </c:marker>
          <c:val>
            <c:numRef>
              <c:f>Sheet1!$AM$35:$BZ$35</c:f>
              <c:numCache>
                <c:formatCode>General</c:formatCode>
                <c:ptCount val="40"/>
                <c:pt idx="0">
                  <c:v>20</c:v>
                </c:pt>
                <c:pt idx="1">
                  <c:v>10</c:v>
                </c:pt>
                <c:pt idx="2">
                  <c:v>50</c:v>
                </c:pt>
                <c:pt idx="3">
                  <c:v>20</c:v>
                </c:pt>
                <c:pt idx="4">
                  <c:v>0</c:v>
                </c:pt>
                <c:pt idx="5">
                  <c:v>-10</c:v>
                </c:pt>
                <c:pt idx="6">
                  <c:v>30</c:v>
                </c:pt>
                <c:pt idx="7">
                  <c:v>50</c:v>
                </c:pt>
                <c:pt idx="8">
                  <c:v>-10</c:v>
                </c:pt>
                <c:pt idx="9">
                  <c:v>20</c:v>
                </c:pt>
                <c:pt idx="10">
                  <c:v>10</c:v>
                </c:pt>
                <c:pt idx="11">
                  <c:v>50</c:v>
                </c:pt>
                <c:pt idx="12">
                  <c:v>20</c:v>
                </c:pt>
                <c:pt idx="13">
                  <c:v>0</c:v>
                </c:pt>
                <c:pt idx="14">
                  <c:v>-10</c:v>
                </c:pt>
                <c:pt idx="15">
                  <c:v>30</c:v>
                </c:pt>
                <c:pt idx="16">
                  <c:v>50</c:v>
                </c:pt>
                <c:pt idx="17">
                  <c:v>-10</c:v>
                </c:pt>
                <c:pt idx="18">
                  <c:v>20</c:v>
                </c:pt>
                <c:pt idx="19">
                  <c:v>10</c:v>
                </c:pt>
                <c:pt idx="20">
                  <c:v>50</c:v>
                </c:pt>
                <c:pt idx="21">
                  <c:v>20</c:v>
                </c:pt>
                <c:pt idx="22">
                  <c:v>0</c:v>
                </c:pt>
                <c:pt idx="23">
                  <c:v>-10</c:v>
                </c:pt>
                <c:pt idx="24">
                  <c:v>30</c:v>
                </c:pt>
                <c:pt idx="25">
                  <c:v>50</c:v>
                </c:pt>
                <c:pt idx="26">
                  <c:v>-10</c:v>
                </c:pt>
                <c:pt idx="27">
                  <c:v>10</c:v>
                </c:pt>
                <c:pt idx="28">
                  <c:v>20</c:v>
                </c:pt>
                <c:pt idx="29">
                  <c:v>10</c:v>
                </c:pt>
                <c:pt idx="30">
                  <c:v>50</c:v>
                </c:pt>
                <c:pt idx="31">
                  <c:v>20</c:v>
                </c:pt>
                <c:pt idx="32">
                  <c:v>0</c:v>
                </c:pt>
                <c:pt idx="33">
                  <c:v>-10</c:v>
                </c:pt>
                <c:pt idx="34">
                  <c:v>30</c:v>
                </c:pt>
                <c:pt idx="35">
                  <c:v>50</c:v>
                </c:pt>
                <c:pt idx="36">
                  <c:v>-10</c:v>
                </c:pt>
                <c:pt idx="37">
                  <c:v>10</c:v>
                </c:pt>
                <c:pt idx="38">
                  <c:v>40</c:v>
                </c:pt>
                <c:pt idx="39">
                  <c:v>20</c:v>
                </c:pt>
              </c:numCache>
            </c:numRef>
          </c:val>
          <c:smooth val="0"/>
          <c:extLst>
            <c:ext xmlns:c16="http://schemas.microsoft.com/office/drawing/2014/chart" uri="{C3380CC4-5D6E-409C-BE32-E72D297353CC}">
              <c16:uniqueId val="{00000000-395C-42BA-9C93-201E6DCDB2F6}"/>
            </c:ext>
          </c:extLst>
        </c:ser>
        <c:dLbls>
          <c:showLegendKey val="0"/>
          <c:showVal val="0"/>
          <c:showCatName val="0"/>
          <c:showSerName val="0"/>
          <c:showPercent val="0"/>
          <c:showBubbleSize val="0"/>
        </c:dLbls>
        <c:smooth val="0"/>
        <c:axId val="291450015"/>
        <c:axId val="287624287"/>
      </c:lineChart>
      <c:catAx>
        <c:axId val="291450015"/>
        <c:scaling>
          <c:orientation val="minMax"/>
        </c:scaling>
        <c:delete val="0"/>
        <c:axPos val="t"/>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287624287"/>
        <c:crosses val="autoZero"/>
        <c:auto val="1"/>
        <c:lblAlgn val="ctr"/>
        <c:lblOffset val="100"/>
        <c:noMultiLvlLbl val="0"/>
      </c:catAx>
      <c:valAx>
        <c:axId val="287624287"/>
        <c:scaling>
          <c:orientation val="maxMin"/>
          <c:max val="80"/>
          <c:min val="-4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291450015"/>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val>
            <c:numRef>
              <c:f>Sheet1!$AM$43:$BJ$43</c:f>
              <c:numCache>
                <c:formatCode>General</c:formatCode>
                <c:ptCount val="24"/>
                <c:pt idx="0">
                  <c:v>10</c:v>
                </c:pt>
                <c:pt idx="1">
                  <c:v>5</c:v>
                </c:pt>
                <c:pt idx="2">
                  <c:v>5</c:v>
                </c:pt>
                <c:pt idx="3">
                  <c:v>10</c:v>
                </c:pt>
                <c:pt idx="4">
                  <c:v>25</c:v>
                </c:pt>
                <c:pt idx="5">
                  <c:v>30</c:v>
                </c:pt>
                <c:pt idx="6">
                  <c:v>35</c:v>
                </c:pt>
                <c:pt idx="7">
                  <c:v>35</c:v>
                </c:pt>
                <c:pt idx="8">
                  <c:v>30</c:v>
                </c:pt>
                <c:pt idx="9">
                  <c:v>25</c:v>
                </c:pt>
                <c:pt idx="10">
                  <c:v>15</c:v>
                </c:pt>
                <c:pt idx="11">
                  <c:v>12</c:v>
                </c:pt>
                <c:pt idx="12">
                  <c:v>10</c:v>
                </c:pt>
                <c:pt idx="13">
                  <c:v>12</c:v>
                </c:pt>
                <c:pt idx="14">
                  <c:v>16</c:v>
                </c:pt>
                <c:pt idx="15">
                  <c:v>28</c:v>
                </c:pt>
                <c:pt idx="16">
                  <c:v>35</c:v>
                </c:pt>
                <c:pt idx="17">
                  <c:v>35</c:v>
                </c:pt>
                <c:pt idx="18">
                  <c:v>30</c:v>
                </c:pt>
                <c:pt idx="19">
                  <c:v>20</c:v>
                </c:pt>
                <c:pt idx="20">
                  <c:v>10</c:v>
                </c:pt>
                <c:pt idx="21">
                  <c:v>5</c:v>
                </c:pt>
                <c:pt idx="22">
                  <c:v>5</c:v>
                </c:pt>
                <c:pt idx="23">
                  <c:v>10</c:v>
                </c:pt>
              </c:numCache>
            </c:numRef>
          </c:val>
          <c:extLst>
            <c:ext xmlns:c16="http://schemas.microsoft.com/office/drawing/2014/chart" uri="{C3380CC4-5D6E-409C-BE32-E72D297353CC}">
              <c16:uniqueId val="{00000000-EF50-4F47-BB88-D3C2F5EF55FB}"/>
            </c:ext>
          </c:extLst>
        </c:ser>
        <c:dLbls>
          <c:showLegendKey val="0"/>
          <c:showVal val="0"/>
          <c:showCatName val="0"/>
          <c:showSerName val="0"/>
          <c:showPercent val="0"/>
          <c:showBubbleSize val="0"/>
        </c:dLbls>
        <c:gapWidth val="219"/>
        <c:overlap val="-27"/>
        <c:axId val="550256239"/>
        <c:axId val="487699439"/>
      </c:barChart>
      <c:lineChart>
        <c:grouping val="stacked"/>
        <c:varyColors val="0"/>
        <c:ser>
          <c:idx val="1"/>
          <c:order val="1"/>
          <c:spPr>
            <a:ln w="9525" cap="rnd">
              <a:solidFill>
                <a:schemeClr val="accent2"/>
              </a:solidFill>
              <a:round/>
            </a:ln>
            <a:effectLst/>
          </c:spPr>
          <c:marker>
            <c:symbol val="circle"/>
            <c:size val="5"/>
            <c:spPr>
              <a:noFill/>
              <a:ln w="9525">
                <a:noFill/>
              </a:ln>
              <a:effectLst/>
            </c:spPr>
          </c:marker>
          <c:val>
            <c:numRef>
              <c:f>Sheet1!$AM$44:$BJ$44</c:f>
              <c:numCache>
                <c:formatCode>General</c:formatCode>
                <c:ptCount val="24"/>
                <c:pt idx="0">
                  <c:v>10</c:v>
                </c:pt>
                <c:pt idx="1">
                  <c:v>5</c:v>
                </c:pt>
                <c:pt idx="2">
                  <c:v>5</c:v>
                </c:pt>
                <c:pt idx="3">
                  <c:v>10</c:v>
                </c:pt>
                <c:pt idx="4">
                  <c:v>25</c:v>
                </c:pt>
                <c:pt idx="5">
                  <c:v>30</c:v>
                </c:pt>
                <c:pt idx="6">
                  <c:v>35</c:v>
                </c:pt>
                <c:pt idx="7">
                  <c:v>35</c:v>
                </c:pt>
                <c:pt idx="8">
                  <c:v>30</c:v>
                </c:pt>
                <c:pt idx="9">
                  <c:v>25</c:v>
                </c:pt>
                <c:pt idx="10">
                  <c:v>15</c:v>
                </c:pt>
                <c:pt idx="11">
                  <c:v>12</c:v>
                </c:pt>
                <c:pt idx="12">
                  <c:v>10</c:v>
                </c:pt>
                <c:pt idx="13">
                  <c:v>12</c:v>
                </c:pt>
                <c:pt idx="14">
                  <c:v>16</c:v>
                </c:pt>
                <c:pt idx="15">
                  <c:v>28</c:v>
                </c:pt>
                <c:pt idx="16">
                  <c:v>35</c:v>
                </c:pt>
                <c:pt idx="17">
                  <c:v>35</c:v>
                </c:pt>
                <c:pt idx="18">
                  <c:v>30</c:v>
                </c:pt>
                <c:pt idx="19">
                  <c:v>20</c:v>
                </c:pt>
                <c:pt idx="20">
                  <c:v>10</c:v>
                </c:pt>
                <c:pt idx="21">
                  <c:v>5</c:v>
                </c:pt>
                <c:pt idx="22">
                  <c:v>5</c:v>
                </c:pt>
                <c:pt idx="23">
                  <c:v>10</c:v>
                </c:pt>
              </c:numCache>
            </c:numRef>
          </c:val>
          <c:smooth val="0"/>
          <c:extLst>
            <c:ext xmlns:c16="http://schemas.microsoft.com/office/drawing/2014/chart" uri="{C3380CC4-5D6E-409C-BE32-E72D297353CC}">
              <c16:uniqueId val="{00000001-EF50-4F47-BB88-D3C2F5EF55FB}"/>
            </c:ext>
          </c:extLst>
        </c:ser>
        <c:dLbls>
          <c:showLegendKey val="0"/>
          <c:showVal val="0"/>
          <c:showCatName val="0"/>
          <c:showSerName val="0"/>
          <c:showPercent val="0"/>
          <c:showBubbleSize val="0"/>
        </c:dLbls>
        <c:marker val="1"/>
        <c:smooth val="0"/>
        <c:axId val="1279063536"/>
        <c:axId val="1158139632"/>
      </c:lineChart>
      <c:catAx>
        <c:axId val="55025623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ja-JP"/>
          </a:p>
        </c:txPr>
        <c:crossAx val="487699439"/>
        <c:crosses val="autoZero"/>
        <c:auto val="1"/>
        <c:lblAlgn val="ctr"/>
        <c:lblOffset val="100"/>
        <c:noMultiLvlLbl val="0"/>
      </c:catAx>
      <c:valAx>
        <c:axId val="487699439"/>
        <c:scaling>
          <c:orientation val="minMax"/>
          <c:max val="6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550256239"/>
        <c:crosses val="autoZero"/>
        <c:crossBetween val="between"/>
        <c:majorUnit val="10"/>
      </c:valAx>
      <c:valAx>
        <c:axId val="115813963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1279063536"/>
        <c:crosses val="max"/>
        <c:crossBetween val="between"/>
      </c:valAx>
      <c:catAx>
        <c:axId val="1279063536"/>
        <c:scaling>
          <c:orientation val="minMax"/>
        </c:scaling>
        <c:delete val="1"/>
        <c:axPos val="b"/>
        <c:majorTickMark val="out"/>
        <c:minorTickMark val="none"/>
        <c:tickLblPos val="nextTo"/>
        <c:crossAx val="1158139632"/>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0.4467</cdr:x>
      <cdr:y>0.93097</cdr:y>
    </cdr:from>
    <cdr:to>
      <cdr:x>0.86408</cdr:x>
      <cdr:y>0.99541</cdr:y>
    </cdr:to>
    <cdr:sp macro="" textlink="">
      <cdr:nvSpPr>
        <cdr:cNvPr id="2" name="正方形/長方形 1">
          <a:extLst xmlns:a="http://schemas.openxmlformats.org/drawingml/2006/main">
            <a:ext uri="{FF2B5EF4-FFF2-40B4-BE49-F238E27FC236}">
              <a16:creationId xmlns:a16="http://schemas.microsoft.com/office/drawing/2014/main" id="{C598F108-9C42-4924-858A-19D3008CF02D}"/>
            </a:ext>
          </a:extLst>
        </cdr:cNvPr>
        <cdr:cNvSpPr/>
      </cdr:nvSpPr>
      <cdr:spPr>
        <a:xfrm xmlns:a="http://schemas.openxmlformats.org/drawingml/2006/main">
          <a:off x="2003760" y="2588510"/>
          <a:ext cx="1872208" cy="179148"/>
        </a:xfrm>
        <a:prstGeom xmlns:a="http://schemas.openxmlformats.org/drawingml/2006/main" prst="rect">
          <a:avLst/>
        </a:prstGeom>
        <a:noFill xmlns:a="http://schemas.openxmlformats.org/drawingml/2006/main"/>
        <a:ln xmlns:a="http://schemas.openxmlformats.org/drawingml/2006/main" w="6350">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xmlns:a="http://schemas.openxmlformats.org/drawingml/2006/main"/>
        <a:p xmlns:a="http://schemas.openxmlformats.org/drawingml/2006/main">
          <a:r>
            <a:rPr lang="ja-JP" altLang="en-US" sz="900" dirty="0">
              <a:solidFill>
                <a:schemeClr val="tx2"/>
              </a:solidFill>
              <a:latin typeface="Meiryo UI" panose="020B0604030504040204" pitchFamily="50" charset="-128"/>
              <a:ea typeface="Meiryo UI" panose="020B0604030504040204" pitchFamily="50" charset="-128"/>
            </a:rPr>
            <a:t>円周送り（ｍｍ</a:t>
          </a:r>
          <a:r>
            <a:rPr lang="en-US" altLang="ja-JP" sz="900" dirty="0">
              <a:solidFill>
                <a:schemeClr val="tx2"/>
              </a:solidFill>
              <a:latin typeface="Meiryo UI" panose="020B0604030504040204" pitchFamily="50" charset="-128"/>
              <a:ea typeface="Meiryo UI" panose="020B0604030504040204" pitchFamily="50" charset="-128"/>
            </a:rPr>
            <a:t>/str)</a:t>
          </a:r>
          <a:endParaRPr lang="ja-JP" sz="900" dirty="0">
            <a:solidFill>
              <a:schemeClr val="tx2"/>
            </a:solidFill>
            <a:latin typeface="Meiryo UI" panose="020B0604030504040204" pitchFamily="50" charset="-128"/>
            <a:ea typeface="Meiryo UI" panose="020B0604030504040204" pitchFamily="50" charset="-128"/>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025BE64-85B8-42A7-855C-2D3FC3C7C6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41C534C3-6873-41BB-B290-136CDC257A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AA9A3F-4E97-456C-902E-2AE223A2C43B}" type="datetimeFigureOut">
              <a:rPr kumimoji="1" lang="ja-JP" altLang="en-US" smtClean="0"/>
              <a:t>2021/8/25</a:t>
            </a:fld>
            <a:endParaRPr kumimoji="1" lang="ja-JP" altLang="en-US"/>
          </a:p>
        </p:txBody>
      </p:sp>
      <p:sp>
        <p:nvSpPr>
          <p:cNvPr id="4" name="フッター プレースホルダー 3">
            <a:extLst>
              <a:ext uri="{FF2B5EF4-FFF2-40B4-BE49-F238E27FC236}">
                <a16:creationId xmlns:a16="http://schemas.microsoft.com/office/drawing/2014/main" id="{08AB8E00-2C4F-4870-8407-D53211A18A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053A2DBC-FB0F-4A1B-BBF6-857B8BE5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81284E-66C0-492E-BBAC-6C421B9DAAD6}" type="slidenum">
              <a:rPr kumimoji="1" lang="ja-JP" altLang="en-US" smtClean="0"/>
              <a:t>‹#›</a:t>
            </a:fld>
            <a:endParaRPr kumimoji="1" lang="ja-JP" altLang="en-US"/>
          </a:p>
        </p:txBody>
      </p:sp>
    </p:spTree>
    <p:extLst>
      <p:ext uri="{BB962C8B-B14F-4D97-AF65-F5344CB8AC3E}">
        <p14:creationId xmlns:p14="http://schemas.microsoft.com/office/powerpoint/2010/main" val="536922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693FA-9D56-4022-9C68-0FB0627812F0}" type="datetimeFigureOut">
              <a:rPr kumimoji="1" lang="ja-JP" altLang="en-US" smtClean="0"/>
              <a:t>2021/8/25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2FB88-3657-45F0-846E-11AE123B3208}" type="slidenum">
              <a:rPr kumimoji="1" lang="ja-JP" altLang="en-US" smtClean="0"/>
              <a:t>‹#›</a:t>
            </a:fld>
            <a:endParaRPr kumimoji="1" lang="ja-JP" altLang="en-US"/>
          </a:p>
        </p:txBody>
      </p:sp>
    </p:spTree>
    <p:extLst>
      <p:ext uri="{BB962C8B-B14F-4D97-AF65-F5344CB8AC3E}">
        <p14:creationId xmlns:p14="http://schemas.microsoft.com/office/powerpoint/2010/main" val="2329632079"/>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kumimoji="1" sz="900" kern="1200">
        <a:solidFill>
          <a:schemeClr val="tx1"/>
        </a:solidFill>
        <a:latin typeface="+mn-lt"/>
        <a:ea typeface="+mn-ea"/>
        <a:cs typeface="+mn-cs"/>
      </a:defRPr>
    </a:lvl1pPr>
    <a:lvl2pPr marL="342900" algn="l" defTabSz="685800" rtl="0" eaLnBrk="1" latinLnBrk="0" hangingPunct="1">
      <a:defRPr kumimoji="1" sz="900" kern="1200">
        <a:solidFill>
          <a:schemeClr val="tx1"/>
        </a:solidFill>
        <a:latin typeface="+mn-lt"/>
        <a:ea typeface="+mn-ea"/>
        <a:cs typeface="+mn-cs"/>
      </a:defRPr>
    </a:lvl2pPr>
    <a:lvl3pPr marL="685800" algn="l" defTabSz="685800" rtl="0" eaLnBrk="1" latinLnBrk="0" hangingPunct="1">
      <a:defRPr kumimoji="1" sz="900" kern="1200">
        <a:solidFill>
          <a:schemeClr val="tx1"/>
        </a:solidFill>
        <a:latin typeface="+mn-lt"/>
        <a:ea typeface="+mn-ea"/>
        <a:cs typeface="+mn-cs"/>
      </a:defRPr>
    </a:lvl3pPr>
    <a:lvl4pPr marL="1028700" algn="l" defTabSz="685800" rtl="0" eaLnBrk="1" latinLnBrk="0" hangingPunct="1">
      <a:defRPr kumimoji="1" sz="900" kern="1200">
        <a:solidFill>
          <a:schemeClr val="tx1"/>
        </a:solidFill>
        <a:latin typeface="+mn-lt"/>
        <a:ea typeface="+mn-ea"/>
        <a:cs typeface="+mn-cs"/>
      </a:defRPr>
    </a:lvl4pPr>
    <a:lvl5pPr marL="1371600" algn="l" defTabSz="685800" rtl="0" eaLnBrk="1" latinLnBrk="0" hangingPunct="1">
      <a:defRPr kumimoji="1" sz="900" kern="1200">
        <a:solidFill>
          <a:schemeClr val="tx1"/>
        </a:solidFill>
        <a:latin typeface="+mn-lt"/>
        <a:ea typeface="+mn-ea"/>
        <a:cs typeface="+mn-cs"/>
      </a:defRPr>
    </a:lvl5pPr>
    <a:lvl6pPr marL="1714500" algn="l" defTabSz="685800" rtl="0" eaLnBrk="1" latinLnBrk="0" hangingPunct="1">
      <a:defRPr kumimoji="1" sz="900" kern="1200">
        <a:solidFill>
          <a:schemeClr val="tx1"/>
        </a:solidFill>
        <a:latin typeface="+mn-lt"/>
        <a:ea typeface="+mn-ea"/>
        <a:cs typeface="+mn-cs"/>
      </a:defRPr>
    </a:lvl6pPr>
    <a:lvl7pPr marL="2057400" algn="l" defTabSz="685800" rtl="0" eaLnBrk="1" latinLnBrk="0" hangingPunct="1">
      <a:defRPr kumimoji="1" sz="900" kern="1200">
        <a:solidFill>
          <a:schemeClr val="tx1"/>
        </a:solidFill>
        <a:latin typeface="+mn-lt"/>
        <a:ea typeface="+mn-ea"/>
        <a:cs typeface="+mn-cs"/>
      </a:defRPr>
    </a:lvl7pPr>
    <a:lvl8pPr marL="2400300" algn="l" defTabSz="685800" rtl="0" eaLnBrk="1" latinLnBrk="0" hangingPunct="1">
      <a:defRPr kumimoji="1" sz="900" kern="1200">
        <a:solidFill>
          <a:schemeClr val="tx1"/>
        </a:solidFill>
        <a:latin typeface="+mn-lt"/>
        <a:ea typeface="+mn-ea"/>
        <a:cs typeface="+mn-cs"/>
      </a:defRPr>
    </a:lvl8pPr>
    <a:lvl9pPr marL="2743200" algn="l" defTabSz="685800" rtl="0" eaLnBrk="1" latinLnBrk="0" hangingPunct="1">
      <a:defRPr kumimoji="1"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wmf"/><Relationship Id="rId1" Type="http://schemas.openxmlformats.org/officeDocument/2006/relationships/slideMaster" Target="../slideMasters/slideMaster1.xml"/><Relationship Id="rId4"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6.w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Master" Target="../slideMasters/slideMaster4.xml"/><Relationship Id="rId4" Type="http://schemas.openxmlformats.org/officeDocument/2006/relationships/image" Target="../media/image7.w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jpeg"/><Relationship Id="rId1" Type="http://schemas.openxmlformats.org/officeDocument/2006/relationships/slideMaster" Target="../slideMasters/slideMaster4.xml"/><Relationship Id="rId4" Type="http://schemas.openxmlformats.org/officeDocument/2006/relationships/image" Target="../media/image6.w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wmf"/><Relationship Id="rId1" Type="http://schemas.openxmlformats.org/officeDocument/2006/relationships/slideMaster" Target="../slideMasters/slideMaster2.xml"/><Relationship Id="rId4" Type="http://schemas.openxmlformats.org/officeDocument/2006/relationships/image" Target="../media/image1.w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3.w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7.w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9080" y="2663190"/>
            <a:ext cx="6225540" cy="537210"/>
          </a:xfrm>
          <a:prstGeom prst="rect">
            <a:avLst/>
          </a:prstGeom>
        </p:spPr>
        <p:txBody>
          <a:bodyPr lIns="0" anchor="t" anchorCtr="0">
            <a:normAutofit/>
          </a:bodyPr>
          <a:lstStyle>
            <a:lvl1pPr algn="l">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274320" y="3158728"/>
            <a:ext cx="6210300" cy="460772"/>
          </a:xfrm>
          <a:prstGeom prst="rect">
            <a:avLst/>
          </a:prstGeom>
        </p:spPr>
        <p:txBody>
          <a:bodyPr lIns="0" anchor="t" anchorCtr="0"/>
          <a:lstStyle>
            <a:lvl1pPr marL="0" indent="0" algn="l">
              <a:buNone/>
              <a:defRPr sz="1400">
                <a:solidFill>
                  <a:schemeClr val="bg1">
                    <a:lumMod val="65000"/>
                  </a:schemeClr>
                </a:solidFill>
                <a:latin typeface="Yu Gothic UI" panose="020B0500000000000000" pitchFamily="50" charset="-128"/>
                <a:ea typeface="Yu Gothic UI" panose="020B0500000000000000"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dirty="0"/>
              <a:t>マスター サブタイトルの書式設定</a:t>
            </a:r>
            <a:endParaRPr lang="en-US" dirty="0"/>
          </a:p>
        </p:txBody>
      </p:sp>
      <p:pic>
        <p:nvPicPr>
          <p:cNvPr id="14"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27124" y="582889"/>
            <a:ext cx="1901676" cy="1448078"/>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p:cNvCxnSpPr/>
          <p:nvPr userDrawn="1"/>
        </p:nvCxnSpPr>
        <p:spPr>
          <a:xfrm>
            <a:off x="274320" y="2514600"/>
            <a:ext cx="63512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51" name="Picture 3" descr="\\sirius\integration\progress\m_武蔵精密工業\data_c\210407_高解像度サムネイル\GOFARBEYOND_サムネイル.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625593" y="87347"/>
            <a:ext cx="2426967" cy="496880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ERA093\OneDrive\デスクトップ\logo.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4840954" y="4747261"/>
            <a:ext cx="1590326" cy="27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119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pic>
        <p:nvPicPr>
          <p:cNvPr id="16"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17" name="角丸四角形 16"/>
          <p:cNvSpPr/>
          <p:nvPr userDrawn="1"/>
        </p:nvSpPr>
        <p:spPr>
          <a:xfrm>
            <a:off x="2159000" y="177801"/>
            <a:ext cx="6985000" cy="4765004"/>
          </a:xfrm>
          <a:prstGeom prst="roundRect">
            <a:avLst>
              <a:gd name="adj" fmla="val 1504"/>
            </a:avLst>
          </a:prstGeom>
          <a:solidFill>
            <a:schemeClr val="bg1">
              <a:alpha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 name="Title 1"/>
          <p:cNvSpPr>
            <a:spLocks noGrp="1"/>
          </p:cNvSpPr>
          <p:nvPr>
            <p:ph type="title"/>
          </p:nvPr>
        </p:nvSpPr>
        <p:spPr>
          <a:xfrm>
            <a:off x="2295524" y="2314575"/>
            <a:ext cx="6362701" cy="514350"/>
          </a:xfrm>
          <a:prstGeom prst="rect">
            <a:avLst/>
          </a:prstGeom>
        </p:spPr>
        <p:txBody>
          <a:bodyPr lIns="0" anchor="ctr" anchorCtr="0"/>
          <a:lstStyle>
            <a:lvl1pPr>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altLang="ja-JP" dirty="0"/>
          </a:p>
        </p:txBody>
      </p:sp>
      <p:sp>
        <p:nvSpPr>
          <p:cNvPr id="5" name="Slide Number Placeholder 4"/>
          <p:cNvSpPr>
            <a:spLocks noGrp="1"/>
          </p:cNvSpPr>
          <p:nvPr>
            <p:ph type="sldNum" sz="quarter" idx="12"/>
          </p:nvPr>
        </p:nvSpPr>
        <p:spPr>
          <a:xfrm>
            <a:off x="7002312" y="2434829"/>
            <a:ext cx="2057400" cy="273844"/>
          </a:xfrm>
          <a:effectLst/>
        </p:spPr>
        <p:txBody>
          <a:bodyPr/>
          <a:lstStyle>
            <a:lvl1pPr>
              <a:defRPr sz="700">
                <a:solidFill>
                  <a:schemeClr val="bg1">
                    <a:lumMod val="65000"/>
                  </a:schemeClr>
                </a:solidFill>
              </a:defRPr>
            </a:lvl1pPr>
          </a:lstStyle>
          <a:p>
            <a:fld id="{A3D2805E-6D50-43BA-8D18-41ECB12575F8}" type="slidenum">
              <a:rPr kumimoji="1" lang="ja-JP" altLang="en-US" smtClean="0"/>
              <a:pPr/>
              <a:t>‹#›</a:t>
            </a:fld>
            <a:endParaRPr kumimoji="1" lang="ja-JP" altLang="en-US" dirty="0"/>
          </a:p>
        </p:txBody>
      </p:sp>
      <p:pic>
        <p:nvPicPr>
          <p:cNvPr id="8" name="Picture 4" descr="D:\work\musashi\application\wmf\gofa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6202" y="68298"/>
            <a:ext cx="1911688" cy="145570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C:\Users\TERA093\OneDrive\デスクトップ\corp_w.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219820" y="4779447"/>
            <a:ext cx="929530" cy="163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42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20980" y="99060"/>
            <a:ext cx="8732520" cy="419100"/>
          </a:xfrm>
          <a:prstGeom prst="rect">
            <a:avLst/>
          </a:prstGeom>
          <a:effectLst>
            <a:outerShdw blurRad="25400" dist="25400" dir="2700000" algn="tl" rotWithShape="0">
              <a:prstClr val="black">
                <a:alpha val="40000"/>
              </a:prstClr>
            </a:outerShdw>
          </a:effectLst>
        </p:spPr>
        <p:txBody>
          <a:bodyPr lIns="0" anchor="ctr" anchorCtr="0">
            <a:noAutofit/>
          </a:bodyPr>
          <a:lstStyle>
            <a:lvl1pPr algn="l">
              <a:defRPr lang="en-US" sz="2000" b="1" dirty="0">
                <a:solidFill>
                  <a:schemeClr val="bg1"/>
                </a:solidFill>
                <a:latin typeface="Yu Gothic UI" panose="020B0500000000000000" pitchFamily="50" charset="-128"/>
                <a:ea typeface="Yu Gothic UI" panose="020B0500000000000000" pitchFamily="50" charset="-128"/>
              </a:defRPr>
            </a:lvl1pPr>
          </a:lstStyle>
          <a:p>
            <a:pPr marL="0" lvl="0"/>
            <a:r>
              <a:rPr lang="ja-JP" altLang="en-US" dirty="0"/>
              <a:t>マスター タイトルの書式設定</a:t>
            </a:r>
            <a:endParaRPr lang="en-US" dirty="0"/>
          </a:p>
        </p:txBody>
      </p:sp>
      <p:sp>
        <p:nvSpPr>
          <p:cNvPr id="6" name="Slide Number Placeholder 5"/>
          <p:cNvSpPr>
            <a:spLocks noGrp="1"/>
          </p:cNvSpPr>
          <p:nvPr>
            <p:ph type="sldNum" sz="quarter" idx="12"/>
          </p:nvPr>
        </p:nvSpPr>
        <p:spPr>
          <a:xfrm>
            <a:off x="8467632" y="4736784"/>
            <a:ext cx="534202" cy="273844"/>
          </a:xfrm>
        </p:spPr>
        <p:txBody>
          <a:bodyPr/>
          <a:lstStyle>
            <a:lvl1pPr>
              <a:defRPr sz="8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Tree>
    <p:extLst>
      <p:ext uri="{BB962C8B-B14F-4D97-AF65-F5344CB8AC3E}">
        <p14:creationId xmlns:p14="http://schemas.microsoft.com/office/powerpoint/2010/main" val="3105521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pic>
        <p:nvPicPr>
          <p:cNvPr id="3"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work\musashi\application\wmf\gofa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153337" y="1491474"/>
            <a:ext cx="2837326" cy="216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444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2051"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286124" y="2219325"/>
            <a:ext cx="5553075" cy="537210"/>
          </a:xfrm>
          <a:prstGeom prst="rect">
            <a:avLst/>
          </a:prstGeom>
          <a:effectLst>
            <a:outerShdw blurRad="25400" dist="25400" dir="2700000" algn="tl" rotWithShape="0">
              <a:prstClr val="black">
                <a:alpha val="40000"/>
              </a:prstClr>
            </a:outerShdw>
          </a:effectLst>
        </p:spPr>
        <p:txBody>
          <a:bodyPr lIns="0" anchor="t" anchorCtr="0">
            <a:normAutofit/>
          </a:bodyPr>
          <a:lstStyle>
            <a:lvl1pPr algn="l">
              <a:defRPr sz="2800" b="1">
                <a:solidFill>
                  <a:schemeClr val="bg1"/>
                </a:solidFill>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3301184" y="2714863"/>
            <a:ext cx="5547542" cy="460772"/>
          </a:xfrm>
          <a:prstGeom prst="rect">
            <a:avLst/>
          </a:prstGeom>
          <a:effectLst>
            <a:outerShdw blurRad="25400" dist="25400" dir="2700000" algn="tl" rotWithShape="0">
              <a:prstClr val="black">
                <a:alpha val="40000"/>
              </a:prstClr>
            </a:outerShdw>
          </a:effectLst>
        </p:spPr>
        <p:txBody>
          <a:bodyPr lIns="0" anchor="t" anchorCtr="0"/>
          <a:lstStyle>
            <a:lvl1pPr marL="0" indent="0" algn="l">
              <a:buNone/>
              <a:defRPr sz="1400" b="1">
                <a:solidFill>
                  <a:schemeClr val="bg1"/>
                </a:solidFill>
                <a:latin typeface="Yu Gothic UI" panose="020B0500000000000000" pitchFamily="50" charset="-128"/>
                <a:ea typeface="Yu Gothic UI" panose="020B0500000000000000"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dirty="0"/>
              <a:t>マスター サブタイトルの書式設定</a:t>
            </a:r>
            <a:endParaRPr lang="en-US" dirty="0"/>
          </a:p>
        </p:txBody>
      </p:sp>
      <p:pic>
        <p:nvPicPr>
          <p:cNvPr id="1029" name="Picture 5" descr="C:\Users\TERA093\OneDrive\デスクトップ\corp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391400" y="4650774"/>
            <a:ext cx="1531620" cy="2691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D:\work\musashi\application\wmf\gofa_w.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76202" y="68298"/>
            <a:ext cx="2837326" cy="216055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p:cNvCxnSpPr/>
          <p:nvPr userDrawn="1"/>
        </p:nvCxnSpPr>
        <p:spPr>
          <a:xfrm>
            <a:off x="3095625" y="266700"/>
            <a:ext cx="0" cy="4653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userDrawn="1"/>
        </p:nvSpPr>
        <p:spPr>
          <a:xfrm>
            <a:off x="7856220" y="288446"/>
            <a:ext cx="1028700" cy="228600"/>
          </a:xfrm>
          <a:prstGeom prst="rect">
            <a:avLst/>
          </a:prstGeom>
          <a:noFill/>
          <a:ln>
            <a:solidFill>
              <a:schemeClr val="bg1"/>
            </a:solidFill>
          </a:ln>
        </p:spPr>
        <p:txBody>
          <a:bodyPr wrap="square" lIns="54000" tIns="54000" rIns="54000" bIns="54000" rtlCol="0" anchor="ctr" anchorCtr="0">
            <a:noAutofit/>
          </a:bodyPr>
          <a:lstStyle/>
          <a:p>
            <a:pPr algn="ctr"/>
            <a:r>
              <a:rPr kumimoji="1" lang="en-US" altLang="ja-JP"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1323241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pic>
        <p:nvPicPr>
          <p:cNvPr id="16"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17" name="角丸四角形 16"/>
          <p:cNvSpPr/>
          <p:nvPr userDrawn="1"/>
        </p:nvSpPr>
        <p:spPr>
          <a:xfrm>
            <a:off x="2159000" y="177801"/>
            <a:ext cx="6985000" cy="4765004"/>
          </a:xfrm>
          <a:prstGeom prst="roundRect">
            <a:avLst>
              <a:gd name="adj" fmla="val 1504"/>
            </a:avLst>
          </a:prstGeom>
          <a:solidFill>
            <a:schemeClr val="bg1">
              <a:alpha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 name="Title 1"/>
          <p:cNvSpPr>
            <a:spLocks noGrp="1"/>
          </p:cNvSpPr>
          <p:nvPr>
            <p:ph type="title"/>
          </p:nvPr>
        </p:nvSpPr>
        <p:spPr>
          <a:xfrm>
            <a:off x="2295524" y="2314575"/>
            <a:ext cx="6362701" cy="514350"/>
          </a:xfrm>
          <a:prstGeom prst="rect">
            <a:avLst/>
          </a:prstGeom>
        </p:spPr>
        <p:txBody>
          <a:bodyPr lIns="0" anchor="ctr" anchorCtr="0"/>
          <a:lstStyle>
            <a:lvl1pPr>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altLang="ja-JP" dirty="0"/>
          </a:p>
        </p:txBody>
      </p:sp>
      <p:sp>
        <p:nvSpPr>
          <p:cNvPr id="5" name="Slide Number Placeholder 4"/>
          <p:cNvSpPr>
            <a:spLocks noGrp="1"/>
          </p:cNvSpPr>
          <p:nvPr>
            <p:ph type="sldNum" sz="quarter" idx="12"/>
          </p:nvPr>
        </p:nvSpPr>
        <p:spPr>
          <a:xfrm>
            <a:off x="7002312" y="2434829"/>
            <a:ext cx="2057400" cy="273844"/>
          </a:xfrm>
          <a:effectLst/>
        </p:spPr>
        <p:txBody>
          <a:bodyPr/>
          <a:lstStyle>
            <a:lvl1pPr>
              <a:defRPr sz="700">
                <a:solidFill>
                  <a:schemeClr val="bg1">
                    <a:lumMod val="65000"/>
                  </a:schemeClr>
                </a:solidFill>
              </a:defRPr>
            </a:lvl1pPr>
          </a:lstStyle>
          <a:p>
            <a:fld id="{A3D2805E-6D50-43BA-8D18-41ECB12575F8}" type="slidenum">
              <a:rPr kumimoji="1" lang="ja-JP" altLang="en-US" smtClean="0"/>
              <a:pPr/>
              <a:t>‹#›</a:t>
            </a:fld>
            <a:endParaRPr kumimoji="1" lang="ja-JP" altLang="en-US" dirty="0"/>
          </a:p>
        </p:txBody>
      </p:sp>
      <p:pic>
        <p:nvPicPr>
          <p:cNvPr id="8" name="Picture 4" descr="D:\work\musashi\application\wmf\gofa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6202" y="68298"/>
            <a:ext cx="1911688" cy="145570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C:\Users\TERA093\OneDrive\デスクトップ\corp_w.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219820" y="4779447"/>
            <a:ext cx="929530" cy="16335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p:cNvSpPr txBox="1"/>
          <p:nvPr userDrawn="1"/>
        </p:nvSpPr>
        <p:spPr>
          <a:xfrm>
            <a:off x="7894320" y="288446"/>
            <a:ext cx="1028700" cy="228600"/>
          </a:xfrm>
          <a:prstGeom prst="rect">
            <a:avLst/>
          </a:prstGeom>
          <a:noFill/>
          <a:ln>
            <a:solidFill>
              <a:srgbClr val="C00000"/>
            </a:solidFill>
          </a:ln>
        </p:spPr>
        <p:txBody>
          <a:bodyPr wrap="square" lIns="54000" tIns="54000" rIns="54000" bIns="54000" rtlCol="0" anchor="ctr" anchorCtr="0">
            <a:noAutofit/>
          </a:bodyPr>
          <a:lstStyle/>
          <a:p>
            <a:pPr algn="ctr"/>
            <a:r>
              <a:rPr kumimoji="1" lang="en-US" altLang="ja-JP"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1019849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14256" y="99060"/>
            <a:ext cx="8732520" cy="419100"/>
          </a:xfrm>
          <a:prstGeom prst="rect">
            <a:avLst/>
          </a:prstGeom>
          <a:effectLst>
            <a:outerShdw blurRad="25400" dist="25400" dir="2700000" algn="tl" rotWithShape="0">
              <a:prstClr val="black">
                <a:alpha val="40000"/>
              </a:prstClr>
            </a:outerShdw>
          </a:effectLst>
        </p:spPr>
        <p:txBody>
          <a:bodyPr lIns="0" anchor="ctr" anchorCtr="0">
            <a:noAutofit/>
          </a:bodyPr>
          <a:lstStyle>
            <a:lvl1pPr algn="l">
              <a:defRPr lang="en-US" sz="2000" b="1" dirty="0">
                <a:solidFill>
                  <a:schemeClr val="bg1"/>
                </a:solidFill>
                <a:latin typeface="Yu Gothic UI" panose="020B0500000000000000" pitchFamily="50" charset="-128"/>
                <a:ea typeface="Yu Gothic UI" panose="020B0500000000000000" pitchFamily="50" charset="-128"/>
              </a:defRPr>
            </a:lvl1pPr>
          </a:lstStyle>
          <a:p>
            <a:pPr marL="0" lvl="0"/>
            <a:r>
              <a:rPr lang="ja-JP" altLang="en-US" dirty="0"/>
              <a:t>マスター タイトルの書式設定</a:t>
            </a:r>
            <a:endParaRPr lang="en-US" dirty="0"/>
          </a:p>
        </p:txBody>
      </p:sp>
      <p:sp>
        <p:nvSpPr>
          <p:cNvPr id="6" name="Slide Number Placeholder 5"/>
          <p:cNvSpPr>
            <a:spLocks noGrp="1"/>
          </p:cNvSpPr>
          <p:nvPr>
            <p:ph type="sldNum" sz="quarter" idx="12"/>
          </p:nvPr>
        </p:nvSpPr>
        <p:spPr>
          <a:xfrm>
            <a:off x="8467632" y="4736784"/>
            <a:ext cx="534202" cy="273844"/>
          </a:xfrm>
        </p:spPr>
        <p:txBody>
          <a:bodyPr/>
          <a:lstStyle>
            <a:lvl1pPr>
              <a:defRPr sz="8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Tree>
    <p:extLst>
      <p:ext uri="{BB962C8B-B14F-4D97-AF65-F5344CB8AC3E}">
        <p14:creationId xmlns:p14="http://schemas.microsoft.com/office/powerpoint/2010/main" val="1984254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pic>
        <p:nvPicPr>
          <p:cNvPr id="3"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work\musashi\application\wmf\gofa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153337" y="1491474"/>
            <a:ext cx="2837326" cy="216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75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2583180" y="2314575"/>
            <a:ext cx="6324600" cy="514350"/>
          </a:xfrm>
          <a:prstGeom prst="rect">
            <a:avLst/>
          </a:prstGeom>
        </p:spPr>
        <p:txBody>
          <a:bodyPr lIns="0" anchor="ctr" anchorCtr="0"/>
          <a:lstStyle>
            <a:lvl1pPr>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altLang="ja-JP" dirty="0"/>
          </a:p>
        </p:txBody>
      </p:sp>
      <p:sp>
        <p:nvSpPr>
          <p:cNvPr id="5" name="Slide Number Placeholder 4"/>
          <p:cNvSpPr>
            <a:spLocks noGrp="1"/>
          </p:cNvSpPr>
          <p:nvPr>
            <p:ph type="sldNum" sz="quarter" idx="12"/>
          </p:nvPr>
        </p:nvSpPr>
        <p:spPr>
          <a:xfrm>
            <a:off x="7002312" y="150813"/>
            <a:ext cx="2057400" cy="273844"/>
          </a:xfrm>
        </p:spPr>
        <p:txBody>
          <a:bodyPr/>
          <a:lstStyle>
            <a:lvl1pPr>
              <a:defRPr sz="700"/>
            </a:lvl1pPr>
          </a:lstStyle>
          <a:p>
            <a:fld id="{A3D2805E-6D50-43BA-8D18-41ECB12575F8}" type="slidenum">
              <a:rPr kumimoji="1" lang="ja-JP" altLang="en-US" smtClean="0"/>
              <a:pPr/>
              <a:t>‹#›</a:t>
            </a:fld>
            <a:endParaRPr kumimoji="1" lang="ja-JP" altLang="en-US" dirty="0"/>
          </a:p>
        </p:txBody>
      </p:sp>
      <p:pic>
        <p:nvPicPr>
          <p:cNvPr id="6"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7804" y="87346"/>
            <a:ext cx="2016763" cy="153571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ERA093\OneDrive\デスクトップ\logo.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724942" y="4827896"/>
            <a:ext cx="1261578" cy="22171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コネクタ 13"/>
          <p:cNvCxnSpPr/>
          <p:nvPr userDrawn="1"/>
        </p:nvCxnSpPr>
        <p:spPr>
          <a:xfrm>
            <a:off x="2362200" y="87347"/>
            <a:ext cx="0" cy="49622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580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7790" y="99060"/>
            <a:ext cx="6821170" cy="419100"/>
          </a:xfrm>
          <a:prstGeom prst="rect">
            <a:avLst/>
          </a:prstGeom>
        </p:spPr>
        <p:txBody>
          <a:bodyPr anchor="ctr" anchorCtr="0"/>
          <a:lstStyle>
            <a:lvl1pPr>
              <a:defRPr sz="1800" b="1">
                <a:solidFill>
                  <a:schemeClr val="bg1"/>
                </a:solidFill>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6" name="Slide Number Placeholder 5"/>
          <p:cNvSpPr>
            <a:spLocks noGrp="1"/>
          </p:cNvSpPr>
          <p:nvPr>
            <p:ph type="sldNum" sz="quarter" idx="12"/>
          </p:nvPr>
        </p:nvSpPr>
        <p:spPr>
          <a:xfrm>
            <a:off x="8526780" y="152084"/>
            <a:ext cx="534202" cy="273844"/>
          </a:xfrm>
        </p:spPr>
        <p:txBody>
          <a:bodyPr/>
          <a:lstStyle>
            <a:lvl1pPr>
              <a:defRPr sz="7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Tree>
    <p:extLst>
      <p:ext uri="{BB962C8B-B14F-4D97-AF65-F5344CB8AC3E}">
        <p14:creationId xmlns:p14="http://schemas.microsoft.com/office/powerpoint/2010/main" val="3944289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pic>
        <p:nvPicPr>
          <p:cNvPr id="7"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352800" y="1689351"/>
            <a:ext cx="2632298" cy="2004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054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9080" y="2663190"/>
            <a:ext cx="6225540" cy="537210"/>
          </a:xfrm>
          <a:prstGeom prst="rect">
            <a:avLst/>
          </a:prstGeom>
        </p:spPr>
        <p:txBody>
          <a:bodyPr lIns="0" anchor="t" anchorCtr="0">
            <a:normAutofit/>
          </a:bodyPr>
          <a:lstStyle>
            <a:lvl1pPr algn="l">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274320" y="3158728"/>
            <a:ext cx="6210300" cy="460772"/>
          </a:xfrm>
          <a:prstGeom prst="rect">
            <a:avLst/>
          </a:prstGeom>
        </p:spPr>
        <p:txBody>
          <a:bodyPr lIns="0" anchor="t" anchorCtr="0"/>
          <a:lstStyle>
            <a:lvl1pPr marL="0" indent="0" algn="l">
              <a:buNone/>
              <a:defRPr sz="1400">
                <a:solidFill>
                  <a:schemeClr val="bg1">
                    <a:lumMod val="65000"/>
                  </a:schemeClr>
                </a:solidFill>
                <a:latin typeface="Yu Gothic UI" panose="020B0500000000000000" pitchFamily="50" charset="-128"/>
                <a:ea typeface="Yu Gothic UI" panose="020B0500000000000000"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dirty="0"/>
              <a:t>マスター サブタイトルの書式設定</a:t>
            </a:r>
            <a:endParaRPr lang="en-US" dirty="0"/>
          </a:p>
        </p:txBody>
      </p:sp>
      <p:pic>
        <p:nvPicPr>
          <p:cNvPr id="14"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9704" y="87346"/>
            <a:ext cx="2882273" cy="2194778"/>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p:cNvCxnSpPr/>
          <p:nvPr userDrawn="1"/>
        </p:nvCxnSpPr>
        <p:spPr>
          <a:xfrm>
            <a:off x="274320" y="2514600"/>
            <a:ext cx="63512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51" name="Picture 3" descr="\\sirius\integration\progress\m_武蔵精密工業\data_c\210407_高解像度サムネイル\GOFARBEYOND_サムネイル.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625593" y="87347"/>
            <a:ext cx="2426967" cy="496880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ERA093\OneDrive\デスクトップ\logo.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4840954" y="4747261"/>
            <a:ext cx="1590326" cy="27948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userDrawn="1"/>
        </p:nvSpPr>
        <p:spPr>
          <a:xfrm>
            <a:off x="274320" y="4754882"/>
            <a:ext cx="1028700" cy="228600"/>
          </a:xfrm>
          <a:prstGeom prst="rect">
            <a:avLst/>
          </a:prstGeom>
          <a:noFill/>
          <a:ln>
            <a:solidFill>
              <a:srgbClr val="C00000"/>
            </a:solidFill>
          </a:ln>
        </p:spPr>
        <p:txBody>
          <a:bodyPr wrap="square" lIns="54000" tIns="54000" rIns="54000" bIns="54000" rtlCol="0" anchor="ctr" anchorCtr="0">
            <a:noAutofit/>
          </a:bodyPr>
          <a:lstStyle/>
          <a:p>
            <a:pPr algn="ctr"/>
            <a:r>
              <a:rPr kumimoji="1" lang="en-US" altLang="ja-JP"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272594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2583180" y="2314575"/>
            <a:ext cx="6324600" cy="514350"/>
          </a:xfrm>
          <a:prstGeom prst="rect">
            <a:avLst/>
          </a:prstGeom>
        </p:spPr>
        <p:txBody>
          <a:bodyPr lIns="0" anchor="ctr" anchorCtr="0"/>
          <a:lstStyle>
            <a:lvl1pPr>
              <a:defRPr sz="2800" b="1">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altLang="ja-JP" dirty="0"/>
          </a:p>
        </p:txBody>
      </p:sp>
      <p:sp>
        <p:nvSpPr>
          <p:cNvPr id="5" name="Slide Number Placeholder 4"/>
          <p:cNvSpPr>
            <a:spLocks noGrp="1"/>
          </p:cNvSpPr>
          <p:nvPr>
            <p:ph type="sldNum" sz="quarter" idx="12"/>
          </p:nvPr>
        </p:nvSpPr>
        <p:spPr>
          <a:xfrm>
            <a:off x="7002312" y="150813"/>
            <a:ext cx="2057400" cy="273844"/>
          </a:xfrm>
        </p:spPr>
        <p:txBody>
          <a:bodyPr/>
          <a:lstStyle>
            <a:lvl1pPr>
              <a:defRPr sz="700"/>
            </a:lvl1pPr>
          </a:lstStyle>
          <a:p>
            <a:fld id="{A3D2805E-6D50-43BA-8D18-41ECB12575F8}" type="slidenum">
              <a:rPr kumimoji="1" lang="ja-JP" altLang="en-US" smtClean="0"/>
              <a:pPr/>
              <a:t>‹#›</a:t>
            </a:fld>
            <a:endParaRPr kumimoji="1" lang="ja-JP" altLang="en-US" dirty="0"/>
          </a:p>
        </p:txBody>
      </p:sp>
      <p:pic>
        <p:nvPicPr>
          <p:cNvPr id="6" name="Picture 2" descr="C:\Users\TERA093\OneDrive\デスクトップ\名称未設定-3.wm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27804" y="87346"/>
            <a:ext cx="2016763" cy="153571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ERA093\OneDrive\デスクトップ\logo.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724942" y="4827896"/>
            <a:ext cx="1261578" cy="22171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コネクタ 13"/>
          <p:cNvCxnSpPr/>
          <p:nvPr userDrawn="1"/>
        </p:nvCxnSpPr>
        <p:spPr>
          <a:xfrm>
            <a:off x="2362200" y="87347"/>
            <a:ext cx="0" cy="49622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userDrawn="1"/>
        </p:nvSpPr>
        <p:spPr>
          <a:xfrm>
            <a:off x="274320" y="4754882"/>
            <a:ext cx="1028700" cy="228600"/>
          </a:xfrm>
          <a:prstGeom prst="rect">
            <a:avLst/>
          </a:prstGeom>
          <a:noFill/>
          <a:ln>
            <a:solidFill>
              <a:srgbClr val="C00000"/>
            </a:solidFill>
          </a:ln>
        </p:spPr>
        <p:txBody>
          <a:bodyPr wrap="square" lIns="54000" tIns="54000" rIns="54000" bIns="54000" rtlCol="0" anchor="ctr" anchorCtr="0">
            <a:noAutofit/>
          </a:bodyPr>
          <a:lstStyle/>
          <a:p>
            <a:pPr algn="ctr"/>
            <a:r>
              <a:rPr kumimoji="1" lang="en-US" altLang="ja-JP"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rgbClr val="C00000"/>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677907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7790" y="99060"/>
            <a:ext cx="6584950" cy="419100"/>
          </a:xfrm>
          <a:prstGeom prst="rect">
            <a:avLst/>
          </a:prstGeom>
        </p:spPr>
        <p:txBody>
          <a:bodyPr anchor="ctr" anchorCtr="0"/>
          <a:lstStyle>
            <a:lvl1pPr>
              <a:defRPr sz="1800" b="1">
                <a:solidFill>
                  <a:schemeClr val="bg1"/>
                </a:solidFill>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6" name="Slide Number Placeholder 5"/>
          <p:cNvSpPr>
            <a:spLocks noGrp="1"/>
          </p:cNvSpPr>
          <p:nvPr>
            <p:ph type="sldNum" sz="quarter" idx="12"/>
          </p:nvPr>
        </p:nvSpPr>
        <p:spPr>
          <a:xfrm>
            <a:off x="8526780" y="152084"/>
            <a:ext cx="534202" cy="273844"/>
          </a:xfrm>
        </p:spPr>
        <p:txBody>
          <a:bodyPr/>
          <a:lstStyle>
            <a:lvl1pPr>
              <a:defRPr sz="7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Tree>
    <p:extLst>
      <p:ext uri="{BB962C8B-B14F-4D97-AF65-F5344CB8AC3E}">
        <p14:creationId xmlns:p14="http://schemas.microsoft.com/office/powerpoint/2010/main" val="142867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pic>
        <p:nvPicPr>
          <p:cNvPr id="7" name="Picture 2" descr="C:\Users\TERA093\OneDrive\デスクトップ\名称未設定-3.wmf"/>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2827351" y="1243245"/>
            <a:ext cx="3489298" cy="265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179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2051" name="Picture 3" descr="\\sirius\integration\progress\m_武蔵精密工業\data_c\210407_高解像度サムネイル\GOFARBEYOND_サムネイル.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286124" y="2219325"/>
            <a:ext cx="5553075" cy="537210"/>
          </a:xfrm>
          <a:prstGeom prst="rect">
            <a:avLst/>
          </a:prstGeom>
          <a:effectLst>
            <a:outerShdw blurRad="25400" dist="25400" dir="2700000" algn="tl" rotWithShape="0">
              <a:prstClr val="black">
                <a:alpha val="40000"/>
              </a:prstClr>
            </a:outerShdw>
          </a:effectLst>
        </p:spPr>
        <p:txBody>
          <a:bodyPr lIns="0" anchor="t" anchorCtr="0">
            <a:normAutofit/>
          </a:bodyPr>
          <a:lstStyle>
            <a:lvl1pPr algn="l">
              <a:defRPr sz="2800" b="1">
                <a:solidFill>
                  <a:schemeClr val="bg1"/>
                </a:solidFill>
                <a:latin typeface="Yu Gothic UI" panose="020B0500000000000000" pitchFamily="50" charset="-128"/>
                <a:ea typeface="Yu Gothic UI" panose="020B0500000000000000" pitchFamily="50" charset="-128"/>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3301184" y="2714863"/>
            <a:ext cx="5547542" cy="460772"/>
          </a:xfrm>
          <a:prstGeom prst="rect">
            <a:avLst/>
          </a:prstGeom>
          <a:effectLst>
            <a:outerShdw blurRad="25400" dist="25400" dir="2700000" algn="tl" rotWithShape="0">
              <a:prstClr val="black">
                <a:alpha val="40000"/>
              </a:prstClr>
            </a:outerShdw>
          </a:effectLst>
        </p:spPr>
        <p:txBody>
          <a:bodyPr lIns="0" anchor="t" anchorCtr="0"/>
          <a:lstStyle>
            <a:lvl1pPr marL="0" indent="0" algn="l">
              <a:buNone/>
              <a:defRPr sz="1400" b="1">
                <a:solidFill>
                  <a:schemeClr val="bg1"/>
                </a:solidFill>
                <a:latin typeface="Yu Gothic UI" panose="020B0500000000000000" pitchFamily="50" charset="-128"/>
                <a:ea typeface="Yu Gothic UI" panose="020B0500000000000000"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dirty="0"/>
              <a:t>マスター サブタイトルの書式設定</a:t>
            </a:r>
            <a:endParaRPr lang="en-US" dirty="0"/>
          </a:p>
        </p:txBody>
      </p:sp>
      <p:pic>
        <p:nvPicPr>
          <p:cNvPr id="1029" name="Picture 5" descr="C:\Users\TERA093\OneDrive\デスクトップ\corp_w.wmf"/>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391400" y="4650774"/>
            <a:ext cx="1531620" cy="2691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D:\work\musashi\application\wmf\gofa_w.wmf"/>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76202" y="68298"/>
            <a:ext cx="2837326" cy="216055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p:cNvCxnSpPr/>
          <p:nvPr userDrawn="1"/>
        </p:nvCxnSpPr>
        <p:spPr>
          <a:xfrm>
            <a:off x="3095625" y="266700"/>
            <a:ext cx="0" cy="4653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50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slideLayout" Target="../slideLayouts/slideLayout3.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w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slideLayout" Target="../slideLayouts/slideLayout7.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wmf"/><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slideLayout" Target="../slideLayouts/slideLayout11.xml"/><Relationship Id="rId7" Type="http://schemas.openxmlformats.org/officeDocument/2006/relationships/image" Target="../media/image6.w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5.jpe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slideLayout" Target="../slideLayouts/slideLayout15.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987072" y="150813"/>
            <a:ext cx="2057400" cy="273844"/>
          </a:xfrm>
          <a:prstGeom prst="rect">
            <a:avLst/>
          </a:prstGeom>
        </p:spPr>
        <p:txBody>
          <a:bodyPr vert="horz" lIns="91440" tIns="45720" rIns="91440" bIns="45720" rtlCol="0" anchor="ctr"/>
          <a:lstStyle>
            <a:lvl1pPr algn="r">
              <a:defRPr sz="9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pic>
        <p:nvPicPr>
          <p:cNvPr id="9" name="Picture 2" descr="C:\Users\TERA093\OneDrive\デスクトップ\logo.wmf"/>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8201086" y="4959912"/>
            <a:ext cx="802657" cy="12333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TERA093\OneDrive\デスクトップ\名称未設定-6.wmf"/>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89702" y="87348"/>
            <a:ext cx="8627578" cy="40219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TERA093\OneDrive\デスクトップ\名称未設定-3.wmf"/>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49162" y="4667534"/>
            <a:ext cx="578890" cy="440811"/>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userDrawn="1"/>
        </p:nvSpPr>
        <p:spPr>
          <a:xfrm>
            <a:off x="1206549" y="4959912"/>
            <a:ext cx="6416040" cy="183588"/>
          </a:xfrm>
          <a:prstGeom prst="rect">
            <a:avLst/>
          </a:prstGeom>
          <a:noFill/>
        </p:spPr>
        <p:txBody>
          <a:bodyPr wrap="none" lIns="54000" tIns="54000" rIns="54000" bIns="54000" rtlCol="0" anchor="ctr" anchorCtr="0">
            <a:no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700" dirty="0" err="1">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Musashi</a:t>
            </a:r>
            <a:r>
              <a:rPr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 Seimitsu Industry </a:t>
            </a:r>
            <a:r>
              <a:rPr kumimoji="1"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All Rights Reserved.</a:t>
            </a:r>
          </a:p>
        </p:txBody>
      </p:sp>
    </p:spTree>
    <p:extLst>
      <p:ext uri="{BB962C8B-B14F-4D97-AF65-F5344CB8AC3E}">
        <p14:creationId xmlns:p14="http://schemas.microsoft.com/office/powerpoint/2010/main" val="532943024"/>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7" r:id="rId4"/>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987072" y="150813"/>
            <a:ext cx="2057400" cy="273844"/>
          </a:xfrm>
          <a:prstGeom prst="rect">
            <a:avLst/>
          </a:prstGeom>
        </p:spPr>
        <p:txBody>
          <a:bodyPr vert="horz" lIns="91440" tIns="45720" rIns="91440" bIns="45720" rtlCol="0" anchor="ctr"/>
          <a:lstStyle>
            <a:lvl1pPr algn="r">
              <a:defRPr sz="90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pic>
        <p:nvPicPr>
          <p:cNvPr id="9" name="Picture 2" descr="C:\Users\TERA093\OneDrive\デスクトップ\logo.wmf"/>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7724942" y="4827896"/>
            <a:ext cx="1261578" cy="2217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TERA093\OneDrive\デスクトップ\名称未設定-6.wmf"/>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89702" y="87348"/>
            <a:ext cx="8627578" cy="40219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TERA093\OneDrive\デスクトップ\名称未設定-3.wmf"/>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89704" y="4214863"/>
            <a:ext cx="1059415" cy="806718"/>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userDrawn="1"/>
        </p:nvSpPr>
        <p:spPr>
          <a:xfrm>
            <a:off x="1226820" y="4827895"/>
            <a:ext cx="6416040" cy="243840"/>
          </a:xfrm>
          <a:prstGeom prst="rect">
            <a:avLst/>
          </a:prstGeom>
          <a:noFill/>
        </p:spPr>
        <p:txBody>
          <a:bodyPr wrap="none" lIns="54000" tIns="54000" rIns="54000" bIns="54000" rtlCol="0" anchor="ctr" anchorCtr="0">
            <a:no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700" dirty="0" err="1">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Musashi</a:t>
            </a:r>
            <a:r>
              <a:rPr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 Seimitsu Industry </a:t>
            </a:r>
            <a:r>
              <a:rPr kumimoji="1" lang="en-US" altLang="ja-JP" sz="700" dirty="0">
                <a:solidFill>
                  <a:schemeClr val="bg1">
                    <a:lumMod val="65000"/>
                  </a:schemeClr>
                </a:solidFill>
                <a:latin typeface="Arial Unicode MS" panose="020B0604020202020204" pitchFamily="50" charset="-128"/>
                <a:ea typeface="Arial Unicode MS" panose="020B0604020202020204" pitchFamily="50" charset="-128"/>
                <a:cs typeface="Arial Unicode MS" panose="020B0604020202020204" pitchFamily="50" charset="-128"/>
              </a:rPr>
              <a:t>All Rights Reserved.</a:t>
            </a:r>
          </a:p>
        </p:txBody>
      </p:sp>
      <p:sp>
        <p:nvSpPr>
          <p:cNvPr id="2" name="テキスト ボックス 1"/>
          <p:cNvSpPr txBox="1"/>
          <p:nvPr userDrawn="1"/>
        </p:nvSpPr>
        <p:spPr>
          <a:xfrm>
            <a:off x="6774180" y="174146"/>
            <a:ext cx="1028700" cy="228600"/>
          </a:xfrm>
          <a:prstGeom prst="rect">
            <a:avLst/>
          </a:prstGeom>
          <a:noFill/>
          <a:ln>
            <a:solidFill>
              <a:schemeClr val="bg1"/>
            </a:solidFill>
          </a:ln>
        </p:spPr>
        <p:txBody>
          <a:bodyPr wrap="square" lIns="54000" tIns="54000" rIns="54000" bIns="54000" rtlCol="0" anchor="ctr" anchorCtr="0">
            <a:noAutofit/>
          </a:bodyPr>
          <a:lstStyle/>
          <a:p>
            <a:pPr algn="ctr"/>
            <a:r>
              <a:rPr kumimoji="1" lang="en-US" altLang="ja-JP"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extLst>
      <p:ext uri="{BB962C8B-B14F-4D97-AF65-F5344CB8AC3E}">
        <p14:creationId xmlns:p14="http://schemas.microsoft.com/office/powerpoint/2010/main" val="46609751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3" descr="\\sirius\integration\progress\m_武蔵精密工業\data_c\210407_高解像度サムネイル\GOFARBEYOND_サムネイル.jpg"/>
          <p:cNvPicPr>
            <a:picLocks noChangeAspect="1" noChangeArrowheads="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
          </p:nvPr>
        </p:nvSpPr>
        <p:spPr>
          <a:xfrm>
            <a:off x="6987072" y="4717039"/>
            <a:ext cx="2057400" cy="273844"/>
          </a:xfrm>
          <a:prstGeom prst="rect">
            <a:avLst/>
          </a:prstGeom>
          <a:effectLst>
            <a:outerShdw blurRad="25400" dist="25400" dir="2700000" algn="tl" rotWithShape="0">
              <a:prstClr val="black">
                <a:alpha val="40000"/>
              </a:prstClr>
            </a:outerShdw>
          </a:effectLst>
        </p:spPr>
        <p:txBody>
          <a:bodyPr vert="horz" lIns="91440" tIns="45720" rIns="91440" bIns="45720" rtlCol="0" anchor="ctr"/>
          <a:lstStyle>
            <a:lvl1pPr algn="r">
              <a:defRPr sz="9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
        <p:nvSpPr>
          <p:cNvPr id="22" name="テキスト ボックス 21"/>
          <p:cNvSpPr txBox="1"/>
          <p:nvPr userDrawn="1"/>
        </p:nvSpPr>
        <p:spPr>
          <a:xfrm>
            <a:off x="1358900" y="4742439"/>
            <a:ext cx="6419850" cy="243840"/>
          </a:xfrm>
          <a:prstGeom prst="rect">
            <a:avLst/>
          </a:prstGeom>
          <a:noFill/>
        </p:spPr>
        <p:txBody>
          <a:bodyPr wrap="none" lIns="54000" tIns="54000" rIns="54000" bIns="54000" rtlCol="0" anchor="ctr"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600" dirty="0" err="1">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Musashi</a:t>
            </a:r>
            <a:r>
              <a:rPr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 Seimitsu Industry </a:t>
            </a:r>
            <a:r>
              <a:rPr kumimoji="1"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All Rights Reserved.</a:t>
            </a:r>
          </a:p>
        </p:txBody>
      </p:sp>
      <p:pic>
        <p:nvPicPr>
          <p:cNvPr id="13" name="Picture 5" descr="C:\Users\TERA093\OneDrive\デスクトップ\corp_w.wmf"/>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219820" y="4779447"/>
            <a:ext cx="929530" cy="16335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work\musashi\application\wmf\gofa_w.wmf"/>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7523063" y="68298"/>
            <a:ext cx="1491399" cy="1135662"/>
          </a:xfrm>
          <a:prstGeom prst="rect">
            <a:avLst/>
          </a:prstGeom>
          <a:noFill/>
          <a:extLst>
            <a:ext uri="{909E8E84-426E-40DD-AFC4-6F175D3DCCD1}">
              <a14:hiddenFill xmlns:a14="http://schemas.microsoft.com/office/drawing/2010/main">
                <a:solidFill>
                  <a:srgbClr val="FFFFFF"/>
                </a:solidFill>
              </a14:hiddenFill>
            </a:ext>
          </a:extLst>
        </p:spPr>
      </p:pic>
      <p:sp>
        <p:nvSpPr>
          <p:cNvPr id="8" name="角丸四角形 8">
            <a:extLst>
              <a:ext uri="{FF2B5EF4-FFF2-40B4-BE49-F238E27FC236}">
                <a16:creationId xmlns:a16="http://schemas.microsoft.com/office/drawing/2014/main" id="{A0A7F399-DF71-47FD-96AB-C7544D78EE0D}"/>
              </a:ext>
            </a:extLst>
          </p:cNvPr>
          <p:cNvSpPr/>
          <p:nvPr userDrawn="1"/>
        </p:nvSpPr>
        <p:spPr>
          <a:xfrm>
            <a:off x="219819" y="1290759"/>
            <a:ext cx="8924181" cy="3395541"/>
          </a:xfrm>
          <a:prstGeom prst="roundRect">
            <a:avLst>
              <a:gd name="adj" fmla="val 968"/>
            </a:avLst>
          </a:prstGeom>
          <a:solidFill>
            <a:schemeClr val="bg1">
              <a:alpha val="9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595329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3" descr="\\sirius\integration\progress\m_武蔵精密工業\data_c\210407_高解像度サムネイル\GOFARBEYOND_サムネイル.jpg"/>
          <p:cNvPicPr>
            <a:picLocks noChangeAspect="1" noChangeArrowheads="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89705" y="87346"/>
            <a:ext cx="8962856" cy="496880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
          </p:nvPr>
        </p:nvSpPr>
        <p:spPr>
          <a:xfrm>
            <a:off x="6987072" y="4717039"/>
            <a:ext cx="2057400" cy="273844"/>
          </a:xfrm>
          <a:prstGeom prst="rect">
            <a:avLst/>
          </a:prstGeom>
          <a:effectLst>
            <a:outerShdw blurRad="25400" dist="25400" dir="2700000" algn="tl" rotWithShape="0">
              <a:prstClr val="black">
                <a:alpha val="40000"/>
              </a:prstClr>
            </a:outerShdw>
          </a:effectLst>
        </p:spPr>
        <p:txBody>
          <a:bodyPr vert="horz" lIns="91440" tIns="45720" rIns="91440" bIns="45720" rtlCol="0" anchor="ctr"/>
          <a:lstStyle>
            <a:lvl1pPr algn="r">
              <a:defRPr sz="9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fld id="{A3D2805E-6D50-43BA-8D18-41ECB12575F8}" type="slidenum">
              <a:rPr kumimoji="1" lang="ja-JP" altLang="en-US" smtClean="0"/>
              <a:pPr/>
              <a:t>‹#›</a:t>
            </a:fld>
            <a:endParaRPr kumimoji="1" lang="ja-JP" altLang="en-US" dirty="0"/>
          </a:p>
        </p:txBody>
      </p:sp>
      <p:sp>
        <p:nvSpPr>
          <p:cNvPr id="22" name="テキスト ボックス 21"/>
          <p:cNvSpPr txBox="1"/>
          <p:nvPr userDrawn="1"/>
        </p:nvSpPr>
        <p:spPr>
          <a:xfrm>
            <a:off x="1358900" y="4742439"/>
            <a:ext cx="6419850" cy="243840"/>
          </a:xfrm>
          <a:prstGeom prst="rect">
            <a:avLst/>
          </a:prstGeom>
          <a:noFill/>
        </p:spPr>
        <p:txBody>
          <a:bodyPr wrap="none" lIns="54000" tIns="54000" rIns="54000" bIns="54000" rtlCol="0" anchor="ctr"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 </a:t>
            </a:r>
            <a:r>
              <a:rPr lang="en-US" altLang="ja-JP" sz="600" dirty="0" err="1">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Musashi</a:t>
            </a:r>
            <a:r>
              <a:rPr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 Seimitsu Industry </a:t>
            </a:r>
            <a:r>
              <a:rPr kumimoji="1" lang="en-US" altLang="ja-JP" sz="6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All Rights Reserved.</a:t>
            </a:r>
          </a:p>
        </p:txBody>
      </p:sp>
      <p:pic>
        <p:nvPicPr>
          <p:cNvPr id="13" name="Picture 5" descr="C:\Users\TERA093\OneDrive\デスクトップ\corp_w.wmf"/>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219820" y="4779447"/>
            <a:ext cx="929530" cy="16335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userDrawn="1"/>
        </p:nvSpPr>
        <p:spPr>
          <a:xfrm>
            <a:off x="6384209" y="174146"/>
            <a:ext cx="1028700" cy="228600"/>
          </a:xfrm>
          <a:prstGeom prst="rect">
            <a:avLst/>
          </a:prstGeom>
          <a:noFill/>
          <a:ln>
            <a:solidFill>
              <a:schemeClr val="bg1"/>
            </a:solidFill>
          </a:ln>
        </p:spPr>
        <p:txBody>
          <a:bodyPr wrap="square" lIns="54000" tIns="54000" rIns="54000" bIns="54000" rtlCol="0" anchor="ctr" anchorCtr="0">
            <a:noAutofit/>
          </a:bodyPr>
          <a:lstStyle/>
          <a:p>
            <a:pPr algn="ctr"/>
            <a:r>
              <a:rPr kumimoji="1" lang="en-US" altLang="ja-JP"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confidential</a:t>
            </a:r>
            <a:endParaRPr kumimoji="1" lang="ja-JP" altLang="en-US" sz="1200"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pic>
        <p:nvPicPr>
          <p:cNvPr id="11" name="Picture 4" descr="D:\work\musashi\application\wmf\gofa_w.wmf"/>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7523063" y="68298"/>
            <a:ext cx="1491399" cy="1135662"/>
          </a:xfrm>
          <a:prstGeom prst="rect">
            <a:avLst/>
          </a:prstGeom>
          <a:noFill/>
          <a:extLst>
            <a:ext uri="{909E8E84-426E-40DD-AFC4-6F175D3DCCD1}">
              <a14:hiddenFill xmlns:a14="http://schemas.microsoft.com/office/drawing/2010/main">
                <a:solidFill>
                  <a:srgbClr val="FFFFFF"/>
                </a:solidFill>
              </a14:hiddenFill>
            </a:ext>
          </a:extLst>
        </p:spPr>
      </p:pic>
      <p:sp>
        <p:nvSpPr>
          <p:cNvPr id="9" name="角丸四角形 8"/>
          <p:cNvSpPr/>
          <p:nvPr userDrawn="1"/>
        </p:nvSpPr>
        <p:spPr>
          <a:xfrm>
            <a:off x="219819" y="1290759"/>
            <a:ext cx="8924181" cy="3395541"/>
          </a:xfrm>
          <a:prstGeom prst="roundRect">
            <a:avLst>
              <a:gd name="adj" fmla="val 968"/>
            </a:avLst>
          </a:prstGeom>
          <a:solidFill>
            <a:schemeClr val="bg1">
              <a:alpha val="9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4455754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7" Type="http://schemas.openxmlformats.org/officeDocument/2006/relationships/image" Target="../media/image38.png"/><Relationship Id="rId2" Type="http://schemas.openxmlformats.org/officeDocument/2006/relationships/chart" Target="../charts/chart3.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chart" Target="../charts/chart5.xml"/><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jpeg"/><Relationship Id="rId1" Type="http://schemas.openxmlformats.org/officeDocument/2006/relationships/slideLayout" Target="../slideLayouts/slideLayout3.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png"/><Relationship Id="rId9" Type="http://schemas.openxmlformats.org/officeDocument/2006/relationships/image" Target="../media/image5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normAutofit/>
          </a:bodyPr>
          <a:lstStyle/>
          <a:p>
            <a:r>
              <a:rPr kumimoji="1" lang="ja-JP" altLang="en-US" dirty="0"/>
              <a:t>ギヤシェーパー加工法とトラブル改善</a:t>
            </a:r>
          </a:p>
        </p:txBody>
      </p:sp>
      <p:sp>
        <p:nvSpPr>
          <p:cNvPr id="8" name="サブタイトル 7"/>
          <p:cNvSpPr>
            <a:spLocks noGrp="1"/>
          </p:cNvSpPr>
          <p:nvPr>
            <p:ph type="subTitle" idx="1"/>
          </p:nvPr>
        </p:nvSpPr>
        <p:spPr/>
        <p:txBody>
          <a:bodyPr/>
          <a:lstStyle/>
          <a:p>
            <a:r>
              <a:rPr kumimoji="1" lang="ja-JP" altLang="en-US" dirty="0"/>
              <a:t>サブタイトルが</a:t>
            </a:r>
            <a:r>
              <a:rPr lang="ja-JP" altLang="en-US" dirty="0"/>
              <a:t>入ります</a:t>
            </a:r>
            <a:endParaRPr kumimoji="1" lang="ja-JP" altLang="en-US" dirty="0"/>
          </a:p>
        </p:txBody>
      </p:sp>
      <p:sp>
        <p:nvSpPr>
          <p:cNvPr id="4" name="正方形/長方形 3">
            <a:extLst>
              <a:ext uri="{FF2B5EF4-FFF2-40B4-BE49-F238E27FC236}">
                <a16:creationId xmlns:a16="http://schemas.microsoft.com/office/drawing/2014/main" id="{33E9D4E5-8BA6-4644-8F58-6849EAC9A1D2}"/>
              </a:ext>
            </a:extLst>
          </p:cNvPr>
          <p:cNvSpPr/>
          <p:nvPr/>
        </p:nvSpPr>
        <p:spPr>
          <a:xfrm>
            <a:off x="4693063" y="3884269"/>
            <a:ext cx="2232248" cy="83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九州武蔵精密株式会社</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技術部　生産技術課</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柳原</a:t>
            </a:r>
            <a:endParaRPr lang="en-US" altLang="ja-JP" sz="1200" dirty="0">
              <a:solidFill>
                <a:schemeClr val="tx1"/>
              </a:solidFill>
              <a:latin typeface="Meiryo UI" panose="020B0604030504040204" pitchFamily="50" charset="-128"/>
              <a:ea typeface="Meiryo UI" panose="020B0604030504040204" pitchFamily="50" charset="-128"/>
            </a:endParaRPr>
          </a:p>
          <a:p>
            <a:r>
              <a:rPr lang="en-US" altLang="ja-JP" sz="1200" dirty="0">
                <a:solidFill>
                  <a:schemeClr val="tx1"/>
                </a:solidFill>
                <a:latin typeface="Meiryo UI" panose="020B0604030504040204" pitchFamily="50" charset="-128"/>
                <a:ea typeface="Meiryo UI" panose="020B0604030504040204" pitchFamily="50" charset="-128"/>
              </a:rPr>
              <a:t>2019-11-22</a:t>
            </a:r>
            <a:endParaRPr lang="ja-JP" altLang="en-US"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66451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200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ピニオンカッタ</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pPr/>
              <a:t>2</a:t>
            </a:fld>
            <a:endParaRPr kumimoji="1" lang="ja-JP" altLang="en-US" dirty="0"/>
          </a:p>
        </p:txBody>
      </p:sp>
      <p:sp>
        <p:nvSpPr>
          <p:cNvPr id="3" name="四角形: 角を丸くする 2">
            <a:extLst>
              <a:ext uri="{FF2B5EF4-FFF2-40B4-BE49-F238E27FC236}">
                <a16:creationId xmlns:a16="http://schemas.microsoft.com/office/drawing/2014/main" id="{6CC13840-CB93-42B8-9C2D-A7F70C9B5FE1}"/>
              </a:ext>
            </a:extLst>
          </p:cNvPr>
          <p:cNvSpPr/>
          <p:nvPr/>
        </p:nvSpPr>
        <p:spPr>
          <a:xfrm>
            <a:off x="97790" y="515292"/>
            <a:ext cx="8938517" cy="599352"/>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kumimoji="1" lang="ja-JP" altLang="en-US" sz="1200" b="1" dirty="0">
                <a:solidFill>
                  <a:prstClr val="black"/>
                </a:solidFill>
                <a:latin typeface="Meiryo UI" panose="020B0604030504040204" pitchFamily="50" charset="-128"/>
                <a:ea typeface="Meiryo UI" panose="020B0604030504040204" pitchFamily="50" charset="-128"/>
              </a:rPr>
              <a:t>ピニオンカッタの歯切りの原理</a:t>
            </a:r>
            <a:endParaRPr kumimoji="1" lang="en-US" altLang="ja-JP" sz="1200" b="1" dirty="0">
              <a:solidFill>
                <a:prstClr val="black"/>
              </a:solidFill>
              <a:latin typeface="Meiryo UI" panose="020B0604030504040204" pitchFamily="50" charset="-128"/>
              <a:ea typeface="Meiryo UI" panose="020B0604030504040204" pitchFamily="50" charset="-128"/>
            </a:endParaRPr>
          </a:p>
          <a:p>
            <a:r>
              <a:rPr kumimoji="1" lang="ja-JP" altLang="en-US" sz="1100" dirty="0">
                <a:solidFill>
                  <a:prstClr val="black"/>
                </a:solidFill>
                <a:latin typeface="Meiryo UI" panose="020B0604030504040204" pitchFamily="50" charset="-128"/>
                <a:ea typeface="Meiryo UI" panose="020B0604030504040204" pitchFamily="50" charset="-128"/>
              </a:rPr>
              <a:t>カッタが歯車の歯す</a:t>
            </a:r>
            <a:r>
              <a:rPr kumimoji="1" lang="ja-JP" altLang="en-US" sz="1100" dirty="0" err="1">
                <a:solidFill>
                  <a:prstClr val="black"/>
                </a:solidFill>
                <a:latin typeface="Meiryo UI" panose="020B0604030504040204" pitchFamily="50" charset="-128"/>
                <a:ea typeface="Meiryo UI" panose="020B0604030504040204" pitchFamily="50" charset="-128"/>
              </a:rPr>
              <a:t>じ</a:t>
            </a:r>
            <a:r>
              <a:rPr kumimoji="1" lang="ja-JP" altLang="en-US" sz="1100" dirty="0">
                <a:solidFill>
                  <a:prstClr val="black"/>
                </a:solidFill>
                <a:latin typeface="Meiryo UI" panose="020B0604030504040204" pitchFamily="50" charset="-128"/>
                <a:ea typeface="Meiryo UI" panose="020B0604030504040204" pitchFamily="50" charset="-128"/>
              </a:rPr>
              <a:t>方向に往復運動をおこなって一つの仮想歯車を作り出し、これと歯車材が正しくかみ合うような相対運動を両者の間に強制的に与えて</a:t>
            </a:r>
            <a:endParaRPr kumimoji="1" lang="en-US" altLang="ja-JP" sz="1100" dirty="0">
              <a:solidFill>
                <a:prstClr val="black"/>
              </a:solidFill>
              <a:latin typeface="Meiryo UI" panose="020B0604030504040204" pitchFamily="50" charset="-128"/>
              <a:ea typeface="Meiryo UI" panose="020B0604030504040204" pitchFamily="50" charset="-128"/>
            </a:endParaRPr>
          </a:p>
          <a:p>
            <a:r>
              <a:rPr kumimoji="1" lang="ja-JP" altLang="en-US" sz="1100" dirty="0">
                <a:solidFill>
                  <a:prstClr val="black"/>
                </a:solidFill>
                <a:latin typeface="Meiryo UI" panose="020B0604030504040204" pitchFamily="50" charset="-128"/>
                <a:ea typeface="Meiryo UI" panose="020B0604030504040204" pitchFamily="50" charset="-128"/>
              </a:rPr>
              <a:t>仮想歯車の歯の運動の邪魔になる部分を歯車材から削り取り、歯車の歯形を創成する</a:t>
            </a:r>
          </a:p>
        </p:txBody>
      </p:sp>
      <p:pic>
        <p:nvPicPr>
          <p:cNvPr id="7" name="図 6">
            <a:extLst>
              <a:ext uri="{FF2B5EF4-FFF2-40B4-BE49-F238E27FC236}">
                <a16:creationId xmlns:a16="http://schemas.microsoft.com/office/drawing/2014/main" id="{83FB11D4-6729-4151-848B-51ABA9D62FC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21892" y="2079994"/>
            <a:ext cx="2934403" cy="2429657"/>
          </a:xfrm>
          <a:prstGeom prst="rect">
            <a:avLst/>
          </a:prstGeom>
        </p:spPr>
      </p:pic>
      <p:pic>
        <p:nvPicPr>
          <p:cNvPr id="8" name="図 7">
            <a:extLst>
              <a:ext uri="{FF2B5EF4-FFF2-40B4-BE49-F238E27FC236}">
                <a16:creationId xmlns:a16="http://schemas.microsoft.com/office/drawing/2014/main" id="{D2F55F16-D6DD-4AC7-B5B8-4D2D0A597CE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205073" y="1530876"/>
            <a:ext cx="5778865" cy="2931974"/>
          </a:xfrm>
          <a:prstGeom prst="rect">
            <a:avLst/>
          </a:prstGeom>
        </p:spPr>
      </p:pic>
      <p:sp>
        <p:nvSpPr>
          <p:cNvPr id="9" name="四角形: 角を丸くする 8">
            <a:extLst>
              <a:ext uri="{FF2B5EF4-FFF2-40B4-BE49-F238E27FC236}">
                <a16:creationId xmlns:a16="http://schemas.microsoft.com/office/drawing/2014/main" id="{0C284ACB-E34E-438B-8F09-C8399840A935}"/>
              </a:ext>
            </a:extLst>
          </p:cNvPr>
          <p:cNvSpPr/>
          <p:nvPr/>
        </p:nvSpPr>
        <p:spPr>
          <a:xfrm>
            <a:off x="648728" y="4629668"/>
            <a:ext cx="2147299" cy="246409"/>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050" dirty="0">
                <a:solidFill>
                  <a:prstClr val="black"/>
                </a:solidFill>
                <a:latin typeface="Meiryo UI" panose="020B0604030504040204" pitchFamily="50" charset="-128"/>
                <a:ea typeface="Meiryo UI" panose="020B0604030504040204" pitchFamily="50" charset="-128"/>
              </a:rPr>
              <a:t>ピニオンカッタによる歯切り</a:t>
            </a:r>
          </a:p>
        </p:txBody>
      </p:sp>
      <p:sp>
        <p:nvSpPr>
          <p:cNvPr id="10" name="四角形: 角を丸くする 9">
            <a:extLst>
              <a:ext uri="{FF2B5EF4-FFF2-40B4-BE49-F238E27FC236}">
                <a16:creationId xmlns:a16="http://schemas.microsoft.com/office/drawing/2014/main" id="{8CACB48F-D318-48D9-BBAF-B40C3249524E}"/>
              </a:ext>
            </a:extLst>
          </p:cNvPr>
          <p:cNvSpPr/>
          <p:nvPr/>
        </p:nvSpPr>
        <p:spPr>
          <a:xfrm>
            <a:off x="3503488" y="4558959"/>
            <a:ext cx="2147299" cy="246409"/>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050" dirty="0">
                <a:solidFill>
                  <a:prstClr val="black"/>
                </a:solidFill>
                <a:latin typeface="Meiryo UI" panose="020B0604030504040204" pitchFamily="50" charset="-128"/>
                <a:ea typeface="Meiryo UI" panose="020B0604030504040204" pitchFamily="50" charset="-128"/>
              </a:rPr>
              <a:t>スパーピニオンカッタによる歯切り</a:t>
            </a:r>
          </a:p>
        </p:txBody>
      </p:sp>
      <p:sp>
        <p:nvSpPr>
          <p:cNvPr id="11" name="四角形: 角を丸くする 10">
            <a:extLst>
              <a:ext uri="{FF2B5EF4-FFF2-40B4-BE49-F238E27FC236}">
                <a16:creationId xmlns:a16="http://schemas.microsoft.com/office/drawing/2014/main" id="{3B6BB616-94AD-495E-9D86-8D470E4FF7AE}"/>
              </a:ext>
            </a:extLst>
          </p:cNvPr>
          <p:cNvSpPr/>
          <p:nvPr/>
        </p:nvSpPr>
        <p:spPr>
          <a:xfrm>
            <a:off x="6889008" y="4523659"/>
            <a:ext cx="2147299" cy="246409"/>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050" dirty="0">
                <a:solidFill>
                  <a:prstClr val="black"/>
                </a:solidFill>
                <a:latin typeface="Meiryo UI" panose="020B0604030504040204" pitchFamily="50" charset="-128"/>
                <a:ea typeface="Meiryo UI" panose="020B0604030504040204" pitchFamily="50" charset="-128"/>
              </a:rPr>
              <a:t>ヘリカルピニオンカッタによる歯切り</a:t>
            </a:r>
          </a:p>
        </p:txBody>
      </p:sp>
      <p:sp>
        <p:nvSpPr>
          <p:cNvPr id="6" name="四角形: 角を丸くする 5">
            <a:extLst>
              <a:ext uri="{FF2B5EF4-FFF2-40B4-BE49-F238E27FC236}">
                <a16:creationId xmlns:a16="http://schemas.microsoft.com/office/drawing/2014/main" id="{E4CFB82C-1440-4947-9261-E6D3149E0F81}"/>
              </a:ext>
            </a:extLst>
          </p:cNvPr>
          <p:cNvSpPr/>
          <p:nvPr/>
        </p:nvSpPr>
        <p:spPr>
          <a:xfrm>
            <a:off x="107261" y="1204008"/>
            <a:ext cx="3396227" cy="815977"/>
          </a:xfrm>
          <a:prstGeom prst="roundRect">
            <a:avLst/>
          </a:prstGeom>
          <a:solidFill>
            <a:schemeClr val="accent6">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kumimoji="1" lang="ja-JP" altLang="en-US" sz="1200" b="1" dirty="0">
                <a:solidFill>
                  <a:prstClr val="black"/>
                </a:solidFill>
                <a:latin typeface="Meiryo UI" panose="020B0604030504040204" pitchFamily="50" charset="-128"/>
                <a:ea typeface="Meiryo UI" panose="020B0604030504040204" pitchFamily="50" charset="-128"/>
              </a:rPr>
              <a:t>ピニオンカッタの歯切りの特長</a:t>
            </a:r>
            <a:endParaRPr kumimoji="1" lang="en-US" altLang="ja-JP" sz="1200" b="1" dirty="0">
              <a:solidFill>
                <a:prstClr val="black"/>
              </a:solidFill>
              <a:latin typeface="Meiryo UI" panose="020B0604030504040204" pitchFamily="50" charset="-128"/>
              <a:ea typeface="Meiryo UI" panose="020B0604030504040204" pitchFamily="50" charset="-128"/>
            </a:endParaRPr>
          </a:p>
          <a:p>
            <a:r>
              <a:rPr kumimoji="1" lang="ja-JP" altLang="en-US" sz="1100" dirty="0">
                <a:solidFill>
                  <a:prstClr val="black"/>
                </a:solidFill>
                <a:latin typeface="Meiryo UI" panose="020B0604030504040204" pitchFamily="50" charset="-128"/>
                <a:ea typeface="Meiryo UI" panose="020B0604030504040204" pitchFamily="50" charset="-128"/>
              </a:rPr>
              <a:t>１，内歯車の歯切り加工ができる</a:t>
            </a:r>
            <a:endParaRPr kumimoji="1" lang="en-US" altLang="ja-JP" sz="1100" dirty="0">
              <a:solidFill>
                <a:prstClr val="black"/>
              </a:solidFill>
              <a:latin typeface="Meiryo UI" panose="020B0604030504040204" pitchFamily="50" charset="-128"/>
              <a:ea typeface="Meiryo UI" panose="020B0604030504040204" pitchFamily="50" charset="-128"/>
            </a:endParaRPr>
          </a:p>
          <a:p>
            <a:r>
              <a:rPr kumimoji="1" lang="ja-JP" altLang="en-US" sz="1100" dirty="0">
                <a:solidFill>
                  <a:prstClr val="black"/>
                </a:solidFill>
                <a:latin typeface="Meiryo UI" panose="020B0604030504040204" pitchFamily="50" charset="-128"/>
                <a:ea typeface="Meiryo UI" panose="020B0604030504040204" pitchFamily="50" charset="-128"/>
              </a:rPr>
              <a:t>２，段付き歯車の歯切り加工ができる</a:t>
            </a:r>
            <a:endParaRPr kumimoji="1" lang="en-US" altLang="ja-JP" sz="1100" dirty="0">
              <a:solidFill>
                <a:prstClr val="black"/>
              </a:solidFill>
              <a:latin typeface="Meiryo UI" panose="020B0604030504040204" pitchFamily="50" charset="-128"/>
              <a:ea typeface="Meiryo UI" panose="020B0604030504040204" pitchFamily="50" charset="-128"/>
            </a:endParaRPr>
          </a:p>
          <a:p>
            <a:r>
              <a:rPr kumimoji="1" lang="ja-JP" altLang="en-US" sz="1100" dirty="0">
                <a:solidFill>
                  <a:prstClr val="black"/>
                </a:solidFill>
                <a:latin typeface="Meiryo UI" panose="020B0604030504040204" pitchFamily="50" charset="-128"/>
                <a:ea typeface="Meiryo UI" panose="020B0604030504040204" pitchFamily="50" charset="-128"/>
              </a:rPr>
              <a:t>３，特殊歯車（接合歯、欠歯）の歯切り加工ができる</a:t>
            </a:r>
            <a:endParaRPr kumimoji="1" lang="en-US" altLang="ja-JP" sz="1100" dirty="0">
              <a:solidFill>
                <a:prstClr val="black"/>
              </a:solidFill>
              <a:latin typeface="Meiryo UI" panose="020B0604030504040204" pitchFamily="50" charset="-128"/>
              <a:ea typeface="Meiryo UI" panose="020B0604030504040204" pitchFamily="50" charset="-128"/>
            </a:endParaRPr>
          </a:p>
          <a:p>
            <a:endParaRPr kumimoji="1" lang="ja-JP" altLang="en-US" sz="1100" dirty="0">
              <a:solidFill>
                <a:prstClr val="black"/>
              </a:solidFill>
              <a:latin typeface="Meiryo UI" panose="020B0604030504040204" pitchFamily="50" charset="-128"/>
              <a:ea typeface="Meiryo UI" panose="020B0604030504040204" pitchFamily="50" charset="-128"/>
            </a:endParaRPr>
          </a:p>
        </p:txBody>
      </p:sp>
      <p:pic>
        <p:nvPicPr>
          <p:cNvPr id="12" name="図 11">
            <a:extLst>
              <a:ext uri="{FF2B5EF4-FFF2-40B4-BE49-F238E27FC236}">
                <a16:creationId xmlns:a16="http://schemas.microsoft.com/office/drawing/2014/main" id="{F6250B55-BF95-43B5-AC21-9D014D291C07}"/>
              </a:ext>
            </a:extLst>
          </p:cNvPr>
          <p:cNvPicPr>
            <a:picLocks noChangeAspect="1"/>
          </p:cNvPicPr>
          <p:nvPr/>
        </p:nvPicPr>
        <p:blipFill>
          <a:blip r:embed="rId4"/>
          <a:stretch>
            <a:fillRect/>
          </a:stretch>
        </p:blipFill>
        <p:spPr>
          <a:xfrm>
            <a:off x="4671450" y="1264494"/>
            <a:ext cx="2542252" cy="695004"/>
          </a:xfrm>
          <a:prstGeom prst="rect">
            <a:avLst/>
          </a:prstGeom>
        </p:spPr>
      </p:pic>
    </p:spTree>
    <p:extLst>
      <p:ext uri="{BB962C8B-B14F-4D97-AF65-F5344CB8AC3E}">
        <p14:creationId xmlns:p14="http://schemas.microsoft.com/office/powerpoint/2010/main" val="267817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ギヤシェーパー加工法</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pPr/>
              <a:t>3</a:t>
            </a:fld>
            <a:endParaRPr kumimoji="1" lang="ja-JP" altLang="en-US" dirty="0"/>
          </a:p>
        </p:txBody>
      </p:sp>
      <p:graphicFrame>
        <p:nvGraphicFramePr>
          <p:cNvPr id="6" name="表 5">
            <a:extLst>
              <a:ext uri="{FF2B5EF4-FFF2-40B4-BE49-F238E27FC236}">
                <a16:creationId xmlns:a16="http://schemas.microsoft.com/office/drawing/2014/main" id="{BD15D4AA-69B5-44A0-A4F1-3F9B5A277692}"/>
              </a:ext>
            </a:extLst>
          </p:cNvPr>
          <p:cNvGraphicFramePr>
            <a:graphicFrameLocks noGrp="1"/>
          </p:cNvGraphicFramePr>
          <p:nvPr>
            <p:extLst>
              <p:ext uri="{D42A27DB-BD31-4B8C-83A1-F6EECF244321}">
                <p14:modId xmlns:p14="http://schemas.microsoft.com/office/powerpoint/2010/main" val="1562706980"/>
              </p:ext>
            </p:extLst>
          </p:nvPr>
        </p:nvGraphicFramePr>
        <p:xfrm>
          <a:off x="3246605" y="3200185"/>
          <a:ext cx="5904000" cy="1952130"/>
        </p:xfrm>
        <a:graphic>
          <a:graphicData uri="http://schemas.openxmlformats.org/drawingml/2006/table">
            <a:tbl>
              <a:tblPr firstRow="1" bandRow="1">
                <a:tableStyleId>{5C22544A-7EE6-4342-B048-85BDC9FD1C3A}</a:tableStyleId>
              </a:tblPr>
              <a:tblGrid>
                <a:gridCol w="5904000">
                  <a:extLst>
                    <a:ext uri="{9D8B030D-6E8A-4147-A177-3AD203B41FA5}">
                      <a16:colId xmlns:a16="http://schemas.microsoft.com/office/drawing/2014/main" val="3450574480"/>
                    </a:ext>
                  </a:extLst>
                </a:gridCol>
              </a:tblGrid>
              <a:tr h="278130">
                <a:tc>
                  <a:txBody>
                    <a:bodyPr/>
                    <a:lstStyle/>
                    <a:p>
                      <a:pPr algn="ctr"/>
                      <a:r>
                        <a:rPr kumimoji="1" lang="ja-JP" altLang="en-US" sz="1200" dirty="0">
                          <a:latin typeface="Meiryo UI" panose="020B0604030504040204" pitchFamily="50" charset="-128"/>
                          <a:ea typeface="Meiryo UI" panose="020B0604030504040204" pitchFamily="50" charset="-128"/>
                        </a:rPr>
                        <a:t>シャンク形</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48558413"/>
                  </a:ext>
                </a:extLst>
              </a:tr>
              <a:tr h="1674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5606908"/>
                  </a:ext>
                </a:extLst>
              </a:tr>
            </a:tbl>
          </a:graphicData>
        </a:graphic>
      </p:graphicFrame>
      <p:graphicFrame>
        <p:nvGraphicFramePr>
          <p:cNvPr id="7" name="表 6">
            <a:extLst>
              <a:ext uri="{FF2B5EF4-FFF2-40B4-BE49-F238E27FC236}">
                <a16:creationId xmlns:a16="http://schemas.microsoft.com/office/drawing/2014/main" id="{B09DDEAA-90FA-4B27-8981-CF541848A1A8}"/>
              </a:ext>
            </a:extLst>
          </p:cNvPr>
          <p:cNvGraphicFramePr>
            <a:graphicFrameLocks noGrp="1"/>
          </p:cNvGraphicFramePr>
          <p:nvPr>
            <p:extLst>
              <p:ext uri="{D42A27DB-BD31-4B8C-83A1-F6EECF244321}">
                <p14:modId xmlns:p14="http://schemas.microsoft.com/office/powerpoint/2010/main" val="1770809258"/>
              </p:ext>
            </p:extLst>
          </p:nvPr>
        </p:nvGraphicFramePr>
        <p:xfrm>
          <a:off x="3246605" y="495292"/>
          <a:ext cx="5904000" cy="2681130"/>
        </p:xfrm>
        <a:graphic>
          <a:graphicData uri="http://schemas.openxmlformats.org/drawingml/2006/table">
            <a:tbl>
              <a:tblPr firstRow="1" bandRow="1">
                <a:tableStyleId>{5C22544A-7EE6-4342-B048-85BDC9FD1C3A}</a:tableStyleId>
              </a:tblPr>
              <a:tblGrid>
                <a:gridCol w="2952000">
                  <a:extLst>
                    <a:ext uri="{9D8B030D-6E8A-4147-A177-3AD203B41FA5}">
                      <a16:colId xmlns:a16="http://schemas.microsoft.com/office/drawing/2014/main" val="3300866837"/>
                    </a:ext>
                  </a:extLst>
                </a:gridCol>
                <a:gridCol w="2952000">
                  <a:extLst>
                    <a:ext uri="{9D8B030D-6E8A-4147-A177-3AD203B41FA5}">
                      <a16:colId xmlns:a16="http://schemas.microsoft.com/office/drawing/2014/main" val="2517202078"/>
                    </a:ext>
                  </a:extLst>
                </a:gridCol>
              </a:tblGrid>
              <a:tr h="278130">
                <a:tc>
                  <a:txBody>
                    <a:bodyPr/>
                    <a:lstStyle/>
                    <a:p>
                      <a:pPr algn="ctr"/>
                      <a:r>
                        <a:rPr kumimoji="1" lang="ja-JP" altLang="en-US" sz="1200" b="0" dirty="0">
                          <a:latin typeface="Meiryo UI" panose="020B0604030504040204" pitchFamily="50" charset="-128"/>
                          <a:ea typeface="Meiryo UI" panose="020B0604030504040204" pitchFamily="50" charset="-128"/>
                          <a:cs typeface="Arial" panose="020B0604020202020204" pitchFamily="34" charset="0"/>
                        </a:rPr>
                        <a:t>デスク形</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200" b="0" dirty="0">
                          <a:latin typeface="Meiryo UI" panose="020B0604030504040204" pitchFamily="50" charset="-128"/>
                          <a:ea typeface="Meiryo UI" panose="020B0604030504040204" pitchFamily="50" charset="-128"/>
                          <a:cs typeface="Arial" panose="020B0604020202020204" pitchFamily="34" charset="0"/>
                        </a:rPr>
                        <a:t>ベル形</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876986"/>
                  </a:ext>
                </a:extLst>
              </a:tr>
              <a:tr h="2403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1169634"/>
                  </a:ext>
                </a:extLst>
              </a:tr>
            </a:tbl>
          </a:graphicData>
        </a:graphic>
      </p:graphicFrame>
      <p:pic>
        <p:nvPicPr>
          <p:cNvPr id="9" name="図 8">
            <a:extLst>
              <a:ext uri="{FF2B5EF4-FFF2-40B4-BE49-F238E27FC236}">
                <a16:creationId xmlns:a16="http://schemas.microsoft.com/office/drawing/2014/main" id="{58B4BC0A-BD25-4E78-8F3A-642E50B7427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447064" y="780529"/>
            <a:ext cx="2740323" cy="1259522"/>
          </a:xfrm>
          <a:prstGeom prst="rect">
            <a:avLst/>
          </a:prstGeom>
        </p:spPr>
      </p:pic>
      <p:pic>
        <p:nvPicPr>
          <p:cNvPr id="10" name="図 9">
            <a:extLst>
              <a:ext uri="{FF2B5EF4-FFF2-40B4-BE49-F238E27FC236}">
                <a16:creationId xmlns:a16="http://schemas.microsoft.com/office/drawing/2014/main" id="{0A0CA9AE-22BD-44CB-B7C8-28C752B8BB8D}"/>
              </a:ext>
            </a:extLst>
          </p:cNvPr>
          <p:cNvPicPr>
            <a:picLocks noChangeAspect="1"/>
          </p:cNvPicPr>
          <p:nvPr/>
        </p:nvPicPr>
        <p:blipFill>
          <a:blip r:embed="rId3"/>
          <a:stretch>
            <a:fillRect/>
          </a:stretch>
        </p:blipFill>
        <p:spPr>
          <a:xfrm>
            <a:off x="10028195" y="-199069"/>
            <a:ext cx="3021484" cy="3478582"/>
          </a:xfrm>
          <a:prstGeom prst="rect">
            <a:avLst/>
          </a:prstGeom>
        </p:spPr>
      </p:pic>
      <p:pic>
        <p:nvPicPr>
          <p:cNvPr id="12" name="図 11">
            <a:extLst>
              <a:ext uri="{FF2B5EF4-FFF2-40B4-BE49-F238E27FC236}">
                <a16:creationId xmlns:a16="http://schemas.microsoft.com/office/drawing/2014/main" id="{A2A6EAB9-9925-481C-A309-37799C710A0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560158" y="3629729"/>
            <a:ext cx="1541369" cy="1474612"/>
          </a:xfrm>
          <a:prstGeom prst="rect">
            <a:avLst/>
          </a:prstGeom>
        </p:spPr>
      </p:pic>
      <p:pic>
        <p:nvPicPr>
          <p:cNvPr id="13" name="図 12">
            <a:extLst>
              <a:ext uri="{FF2B5EF4-FFF2-40B4-BE49-F238E27FC236}">
                <a16:creationId xmlns:a16="http://schemas.microsoft.com/office/drawing/2014/main" id="{02EDFF74-3315-4F43-ABB0-3E1A40E7E4EF}"/>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445798" y="820009"/>
            <a:ext cx="2348083" cy="1264238"/>
          </a:xfrm>
          <a:prstGeom prst="rect">
            <a:avLst/>
          </a:prstGeom>
        </p:spPr>
      </p:pic>
      <p:graphicFrame>
        <p:nvGraphicFramePr>
          <p:cNvPr id="15" name="表 14">
            <a:extLst>
              <a:ext uri="{FF2B5EF4-FFF2-40B4-BE49-F238E27FC236}">
                <a16:creationId xmlns:a16="http://schemas.microsoft.com/office/drawing/2014/main" id="{8A7CF2F0-0A5C-4A06-9C6B-8B779278ACA7}"/>
              </a:ext>
            </a:extLst>
          </p:cNvPr>
          <p:cNvGraphicFramePr>
            <a:graphicFrameLocks noGrp="1"/>
          </p:cNvGraphicFramePr>
          <p:nvPr>
            <p:extLst>
              <p:ext uri="{D42A27DB-BD31-4B8C-83A1-F6EECF244321}">
                <p14:modId xmlns:p14="http://schemas.microsoft.com/office/powerpoint/2010/main" val="2750329821"/>
              </p:ext>
            </p:extLst>
          </p:nvPr>
        </p:nvGraphicFramePr>
        <p:xfrm>
          <a:off x="4794716" y="2248145"/>
          <a:ext cx="1388518" cy="907703"/>
        </p:xfrm>
        <a:graphic>
          <a:graphicData uri="http://schemas.openxmlformats.org/drawingml/2006/table">
            <a:tbl>
              <a:tblPr firstRow="1" bandRow="1">
                <a:tableStyleId>{5C22544A-7EE6-4342-B048-85BDC9FD1C3A}</a:tableStyleId>
              </a:tblPr>
              <a:tblGrid>
                <a:gridCol w="1388518">
                  <a:extLst>
                    <a:ext uri="{9D8B030D-6E8A-4147-A177-3AD203B41FA5}">
                      <a16:colId xmlns:a16="http://schemas.microsoft.com/office/drawing/2014/main" val="769883084"/>
                    </a:ext>
                  </a:extLst>
                </a:gridCol>
              </a:tblGrid>
              <a:tr h="203298">
                <a:tc>
                  <a:txBody>
                    <a:bodyPr/>
                    <a:lstStyle/>
                    <a:p>
                      <a:r>
                        <a:rPr kumimoji="1" lang="ja-JP" altLang="en-US" sz="1050" b="0" dirty="0">
                          <a:latin typeface="Meiryo UI" panose="020B0604030504040204" pitchFamily="50" charset="-128"/>
                          <a:ea typeface="Meiryo UI" panose="020B0604030504040204" pitchFamily="50" charset="-128"/>
                        </a:rPr>
                        <a:t>ディスク形</a:t>
                      </a:r>
                    </a:p>
                  </a:txBody>
                  <a:tcPr marL="68580" marR="68580" marT="34290" marB="34290"/>
                </a:tc>
                <a:extLst>
                  <a:ext uri="{0D108BD9-81ED-4DB2-BD59-A6C34878D82A}">
                    <a16:rowId xmlns:a16="http://schemas.microsoft.com/office/drawing/2014/main" val="2562793083"/>
                  </a:ext>
                </a:extLst>
              </a:tr>
              <a:tr h="679103">
                <a:tc>
                  <a:txBody>
                    <a:bodyPr/>
                    <a:lstStyle/>
                    <a:p>
                      <a:r>
                        <a:rPr kumimoji="1" lang="ja-JP" altLang="en-US" sz="1100" b="0" dirty="0">
                          <a:latin typeface="Meiryo UI" panose="020B0604030504040204" pitchFamily="50" charset="-128"/>
                          <a:ea typeface="Meiryo UI" panose="020B0604030504040204" pitchFamily="50" charset="-128"/>
                        </a:rPr>
                        <a:t>刃付けしてカッタが、薄くなると締付ナットが干渉することがある</a:t>
                      </a:r>
                    </a:p>
                  </a:txBody>
                  <a:tcPr marL="68580" marR="68580" marT="34290" marB="34290"/>
                </a:tc>
                <a:extLst>
                  <a:ext uri="{0D108BD9-81ED-4DB2-BD59-A6C34878D82A}">
                    <a16:rowId xmlns:a16="http://schemas.microsoft.com/office/drawing/2014/main" val="565898001"/>
                  </a:ext>
                </a:extLst>
              </a:tr>
            </a:tbl>
          </a:graphicData>
        </a:graphic>
      </p:graphicFrame>
      <p:graphicFrame>
        <p:nvGraphicFramePr>
          <p:cNvPr id="16" name="表 15">
            <a:extLst>
              <a:ext uri="{FF2B5EF4-FFF2-40B4-BE49-F238E27FC236}">
                <a16:creationId xmlns:a16="http://schemas.microsoft.com/office/drawing/2014/main" id="{D25C9607-6928-4EE1-BACD-1F6F9D5EE752}"/>
              </a:ext>
            </a:extLst>
          </p:cNvPr>
          <p:cNvGraphicFramePr>
            <a:graphicFrameLocks noGrp="1"/>
          </p:cNvGraphicFramePr>
          <p:nvPr>
            <p:extLst>
              <p:ext uri="{D42A27DB-BD31-4B8C-83A1-F6EECF244321}">
                <p14:modId xmlns:p14="http://schemas.microsoft.com/office/powerpoint/2010/main" val="1112499577"/>
              </p:ext>
            </p:extLst>
          </p:nvPr>
        </p:nvGraphicFramePr>
        <p:xfrm>
          <a:off x="7564760" y="2201510"/>
          <a:ext cx="1523799" cy="967740"/>
        </p:xfrm>
        <a:graphic>
          <a:graphicData uri="http://schemas.openxmlformats.org/drawingml/2006/table">
            <a:tbl>
              <a:tblPr firstRow="1" bandRow="1">
                <a:tableStyleId>{5C22544A-7EE6-4342-B048-85BDC9FD1C3A}</a:tableStyleId>
              </a:tblPr>
              <a:tblGrid>
                <a:gridCol w="1523799">
                  <a:extLst>
                    <a:ext uri="{9D8B030D-6E8A-4147-A177-3AD203B41FA5}">
                      <a16:colId xmlns:a16="http://schemas.microsoft.com/office/drawing/2014/main" val="769883084"/>
                    </a:ext>
                  </a:extLst>
                </a:gridCol>
              </a:tblGrid>
              <a:tr h="206539">
                <a:tc>
                  <a:txBody>
                    <a:bodyPr/>
                    <a:lstStyle/>
                    <a:p>
                      <a:r>
                        <a:rPr kumimoji="1" lang="ja-JP" altLang="en-US" sz="1050" b="0" dirty="0">
                          <a:latin typeface="Meiryo UI" panose="020B0604030504040204" pitchFamily="50" charset="-128"/>
                          <a:ea typeface="Meiryo UI" panose="020B0604030504040204" pitchFamily="50" charset="-128"/>
                        </a:rPr>
                        <a:t>ベル形</a:t>
                      </a:r>
                    </a:p>
                  </a:txBody>
                  <a:tcPr marL="68580" marR="68580" marT="34290" marB="34290"/>
                </a:tc>
                <a:extLst>
                  <a:ext uri="{0D108BD9-81ED-4DB2-BD59-A6C34878D82A}">
                    <a16:rowId xmlns:a16="http://schemas.microsoft.com/office/drawing/2014/main" val="2562793083"/>
                  </a:ext>
                </a:extLst>
              </a:tr>
              <a:tr h="722888">
                <a:tc>
                  <a:txBody>
                    <a:bodyPr/>
                    <a:lstStyle/>
                    <a:p>
                      <a:r>
                        <a:rPr kumimoji="1" lang="ja-JP" altLang="en-US" sz="1100" b="0" dirty="0">
                          <a:latin typeface="Meiryo UI" panose="020B0604030504040204" pitchFamily="50" charset="-128"/>
                          <a:ea typeface="Meiryo UI" panose="020B0604030504040204" pitchFamily="50" charset="-128"/>
                        </a:rPr>
                        <a:t>カッタが薄くなっても締付ナットは飛び出さないので干渉しない</a:t>
                      </a:r>
                      <a:endParaRPr kumimoji="1" lang="en-US" altLang="ja-JP" sz="1100" b="0" dirty="0">
                        <a:latin typeface="Meiryo UI" panose="020B0604030504040204" pitchFamily="50" charset="-128"/>
                        <a:ea typeface="Meiryo UI" panose="020B0604030504040204" pitchFamily="50" charset="-128"/>
                      </a:endParaRPr>
                    </a:p>
                    <a:p>
                      <a:r>
                        <a:rPr kumimoji="1" lang="ja-JP" altLang="en-US" sz="1100" b="0" dirty="0">
                          <a:latin typeface="Meiryo UI" panose="020B0604030504040204" pitchFamily="50" charset="-128"/>
                          <a:ea typeface="Meiryo UI" panose="020B0604030504040204" pitchFamily="50" charset="-128"/>
                        </a:rPr>
                        <a:t>ディスクに比べ高価</a:t>
                      </a:r>
                    </a:p>
                  </a:txBody>
                  <a:tcPr marL="68580" marR="68580" marT="34290" marB="34290"/>
                </a:tc>
                <a:extLst>
                  <a:ext uri="{0D108BD9-81ED-4DB2-BD59-A6C34878D82A}">
                    <a16:rowId xmlns:a16="http://schemas.microsoft.com/office/drawing/2014/main" val="565898001"/>
                  </a:ext>
                </a:extLst>
              </a:tr>
            </a:tbl>
          </a:graphicData>
        </a:graphic>
      </p:graphicFrame>
      <p:pic>
        <p:nvPicPr>
          <p:cNvPr id="17" name="図 16">
            <a:extLst>
              <a:ext uri="{FF2B5EF4-FFF2-40B4-BE49-F238E27FC236}">
                <a16:creationId xmlns:a16="http://schemas.microsoft.com/office/drawing/2014/main" id="{743EAC80-7F52-4C11-90D2-DDD31ED5827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259150" y="2108010"/>
            <a:ext cx="1225403" cy="1024217"/>
          </a:xfrm>
          <a:prstGeom prst="rect">
            <a:avLst/>
          </a:prstGeom>
        </p:spPr>
      </p:pic>
      <p:pic>
        <p:nvPicPr>
          <p:cNvPr id="18" name="図 17">
            <a:extLst>
              <a:ext uri="{FF2B5EF4-FFF2-40B4-BE49-F238E27FC236}">
                <a16:creationId xmlns:a16="http://schemas.microsoft.com/office/drawing/2014/main" id="{DEEDB444-F0FD-4897-B6DE-3BDA17D0AA31}"/>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l="7134" t="6150"/>
          <a:stretch/>
        </p:blipFill>
        <p:spPr>
          <a:xfrm>
            <a:off x="3341306" y="2152366"/>
            <a:ext cx="1388518" cy="999845"/>
          </a:xfrm>
          <a:prstGeom prst="rect">
            <a:avLst/>
          </a:prstGeom>
        </p:spPr>
      </p:pic>
      <p:graphicFrame>
        <p:nvGraphicFramePr>
          <p:cNvPr id="19" name="表 18">
            <a:extLst>
              <a:ext uri="{FF2B5EF4-FFF2-40B4-BE49-F238E27FC236}">
                <a16:creationId xmlns:a16="http://schemas.microsoft.com/office/drawing/2014/main" id="{AE0B128A-BA5F-46F1-81C9-7952CBD18AA6}"/>
              </a:ext>
            </a:extLst>
          </p:cNvPr>
          <p:cNvGraphicFramePr>
            <a:graphicFrameLocks noGrp="1"/>
          </p:cNvGraphicFramePr>
          <p:nvPr>
            <p:extLst>
              <p:ext uri="{D42A27DB-BD31-4B8C-83A1-F6EECF244321}">
                <p14:modId xmlns:p14="http://schemas.microsoft.com/office/powerpoint/2010/main" val="2097431372"/>
              </p:ext>
            </p:extLst>
          </p:nvPr>
        </p:nvGraphicFramePr>
        <p:xfrm>
          <a:off x="7270082" y="3918211"/>
          <a:ext cx="1523799" cy="1028700"/>
        </p:xfrm>
        <a:graphic>
          <a:graphicData uri="http://schemas.openxmlformats.org/drawingml/2006/table">
            <a:tbl>
              <a:tblPr firstRow="1" bandRow="1">
                <a:tableStyleId>{5C22544A-7EE6-4342-B048-85BDC9FD1C3A}</a:tableStyleId>
              </a:tblPr>
              <a:tblGrid>
                <a:gridCol w="1523799">
                  <a:extLst>
                    <a:ext uri="{9D8B030D-6E8A-4147-A177-3AD203B41FA5}">
                      <a16:colId xmlns:a16="http://schemas.microsoft.com/office/drawing/2014/main" val="769883084"/>
                    </a:ext>
                  </a:extLst>
                </a:gridCol>
              </a:tblGrid>
              <a:tr h="228600">
                <a:tc>
                  <a:txBody>
                    <a:bodyPr/>
                    <a:lstStyle/>
                    <a:p>
                      <a:r>
                        <a:rPr kumimoji="1" lang="ja-JP" altLang="en-US" sz="1050" b="0" dirty="0">
                          <a:latin typeface="Meiryo UI" panose="020B0604030504040204" pitchFamily="50" charset="-128"/>
                          <a:ea typeface="Meiryo UI" panose="020B0604030504040204" pitchFamily="50" charset="-128"/>
                        </a:rPr>
                        <a:t>シャンク形</a:t>
                      </a:r>
                    </a:p>
                  </a:txBody>
                  <a:tcPr marL="68580" marR="68580" marT="34290" marB="34290"/>
                </a:tc>
                <a:extLst>
                  <a:ext uri="{0D108BD9-81ED-4DB2-BD59-A6C34878D82A}">
                    <a16:rowId xmlns:a16="http://schemas.microsoft.com/office/drawing/2014/main" val="2562793083"/>
                  </a:ext>
                </a:extLst>
              </a:tr>
              <a:tr h="800100">
                <a:tc>
                  <a:txBody>
                    <a:bodyPr/>
                    <a:lstStyle/>
                    <a:p>
                      <a:r>
                        <a:rPr kumimoji="1" lang="ja-JP" altLang="en-US" sz="1100" b="0" dirty="0">
                          <a:latin typeface="Meiryo UI" panose="020B0604030504040204" pitchFamily="50" charset="-128"/>
                          <a:ea typeface="Meiryo UI" panose="020B0604030504040204" pitchFamily="50" charset="-128"/>
                        </a:rPr>
                        <a:t>比較的小径内歯用</a:t>
                      </a:r>
                      <a:endParaRPr kumimoji="1" lang="en-US" altLang="ja-JP" sz="1100" b="0" dirty="0">
                        <a:latin typeface="Meiryo UI" panose="020B0604030504040204" pitchFamily="50" charset="-128"/>
                        <a:ea typeface="Meiryo UI" panose="020B0604030504040204" pitchFamily="50" charset="-128"/>
                      </a:endParaRPr>
                    </a:p>
                    <a:p>
                      <a:r>
                        <a:rPr kumimoji="1" lang="ja-JP" altLang="en-US" sz="1100" b="0" dirty="0">
                          <a:latin typeface="Meiryo UI" panose="020B0604030504040204" pitchFamily="50" charset="-128"/>
                          <a:ea typeface="Meiryo UI" panose="020B0604030504040204" pitchFamily="50" charset="-128"/>
                        </a:rPr>
                        <a:t>刃数が少ない寿命が</a:t>
                      </a:r>
                      <a:endParaRPr kumimoji="1" lang="en-US" altLang="ja-JP" sz="1100" b="0" dirty="0">
                        <a:latin typeface="Meiryo UI" panose="020B0604030504040204" pitchFamily="50" charset="-128"/>
                        <a:ea typeface="Meiryo UI" panose="020B0604030504040204" pitchFamily="50" charset="-128"/>
                      </a:endParaRPr>
                    </a:p>
                    <a:p>
                      <a:r>
                        <a:rPr kumimoji="1" lang="ja-JP" altLang="en-US" sz="1100" b="0" dirty="0">
                          <a:latin typeface="Meiryo UI" panose="020B0604030504040204" pitchFamily="50" charset="-128"/>
                          <a:ea typeface="Meiryo UI" panose="020B0604030504040204" pitchFamily="50" charset="-128"/>
                        </a:rPr>
                        <a:t>短い、剛性が低い</a:t>
                      </a:r>
                      <a:endParaRPr kumimoji="1" lang="en-US" altLang="ja-JP" sz="1100" b="0" dirty="0">
                        <a:latin typeface="Meiryo UI" panose="020B0604030504040204" pitchFamily="50" charset="-128"/>
                        <a:ea typeface="Meiryo UI" panose="020B0604030504040204" pitchFamily="50" charset="-128"/>
                      </a:endParaRPr>
                    </a:p>
                    <a:p>
                      <a:r>
                        <a:rPr kumimoji="1" lang="ja-JP" altLang="en-US" sz="1100" b="0" dirty="0">
                          <a:latin typeface="Meiryo UI" panose="020B0604030504040204" pitchFamily="50" charset="-128"/>
                          <a:ea typeface="Meiryo UI" panose="020B0604030504040204" pitchFamily="50" charset="-128"/>
                        </a:rPr>
                        <a:t>刃数の割りに高価</a:t>
                      </a:r>
                    </a:p>
                  </a:txBody>
                  <a:tcPr marL="68580" marR="68580" marT="34290" marB="34290"/>
                </a:tc>
                <a:extLst>
                  <a:ext uri="{0D108BD9-81ED-4DB2-BD59-A6C34878D82A}">
                    <a16:rowId xmlns:a16="http://schemas.microsoft.com/office/drawing/2014/main" val="565898001"/>
                  </a:ext>
                </a:extLst>
              </a:tr>
            </a:tbl>
          </a:graphicData>
        </a:graphic>
      </p:graphicFrame>
      <p:pic>
        <p:nvPicPr>
          <p:cNvPr id="20" name="図 19">
            <a:extLst>
              <a:ext uri="{FF2B5EF4-FFF2-40B4-BE49-F238E27FC236}">
                <a16:creationId xmlns:a16="http://schemas.microsoft.com/office/drawing/2014/main" id="{B24AE6C4-A56F-4A5A-818C-3FD3195C442A}"/>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296794" y="3825831"/>
            <a:ext cx="1545470" cy="1138527"/>
          </a:xfrm>
          <a:prstGeom prst="rect">
            <a:avLst/>
          </a:prstGeom>
        </p:spPr>
      </p:pic>
      <p:pic>
        <p:nvPicPr>
          <p:cNvPr id="2" name="図 1">
            <a:extLst>
              <a:ext uri="{FF2B5EF4-FFF2-40B4-BE49-F238E27FC236}">
                <a16:creationId xmlns:a16="http://schemas.microsoft.com/office/drawing/2014/main" id="{F9E651C7-6B20-4757-8D86-764B152956F0}"/>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10028195" y="1139611"/>
            <a:ext cx="6167682" cy="2615376"/>
          </a:xfrm>
          <a:prstGeom prst="rect">
            <a:avLst/>
          </a:prstGeom>
        </p:spPr>
      </p:pic>
      <p:sp>
        <p:nvSpPr>
          <p:cNvPr id="3" name="四角形: 角を丸くする 2">
            <a:extLst>
              <a:ext uri="{FF2B5EF4-FFF2-40B4-BE49-F238E27FC236}">
                <a16:creationId xmlns:a16="http://schemas.microsoft.com/office/drawing/2014/main" id="{982BAABE-95DE-4783-8175-0F8069BA62A4}"/>
              </a:ext>
            </a:extLst>
          </p:cNvPr>
          <p:cNvSpPr/>
          <p:nvPr/>
        </p:nvSpPr>
        <p:spPr>
          <a:xfrm>
            <a:off x="9521496" y="3825831"/>
            <a:ext cx="2515736" cy="1513771"/>
          </a:xfrm>
          <a:prstGeom prst="roundRect">
            <a:avLst/>
          </a:prstGeom>
          <a:solidFill>
            <a:schemeClr val="accent6">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kumimoji="1" lang="ja-JP" altLang="en-US" sz="900" dirty="0">
                <a:solidFill>
                  <a:prstClr val="black"/>
                </a:solidFill>
                <a:latin typeface="Meiryo UI" panose="020B0604030504040204" pitchFamily="50" charset="-128"/>
                <a:ea typeface="Meiryo UI" panose="020B0604030504040204" pitchFamily="50" charset="-128"/>
              </a:rPr>
              <a:t>クランクが回転するとアームが揺動し、カッタスピンドルが上下運動を行う。カッタスピンドルの上部、上の親歯車内にガイドがあり、平歯車を切削するときはねじれのないストレートガイドを使用（はすば歯車の場合ヘリカルガイド）を使用しカッタスピンドルを回転させながら上下運動させる。また、カッタの戻り工程で歯面に傷をつけない為、カッタと歯車素材の中心距離を少し離す必要があり、テーブル逃げ機構が存在します</a:t>
            </a:r>
          </a:p>
        </p:txBody>
      </p:sp>
      <p:pic>
        <p:nvPicPr>
          <p:cNvPr id="11" name="図 10">
            <a:extLst>
              <a:ext uri="{FF2B5EF4-FFF2-40B4-BE49-F238E27FC236}">
                <a16:creationId xmlns:a16="http://schemas.microsoft.com/office/drawing/2014/main" id="{04018922-B77F-4894-993E-B84958A26E9F}"/>
              </a:ext>
            </a:extLst>
          </p:cNvPr>
          <p:cNvPicPr>
            <a:picLocks noChangeAspect="1"/>
          </p:cNvPicPr>
          <p:nvPr/>
        </p:nvPicPr>
        <p:blipFill>
          <a:blip r:embed="rId10"/>
          <a:stretch>
            <a:fillRect/>
          </a:stretch>
        </p:blipFill>
        <p:spPr>
          <a:xfrm>
            <a:off x="272865" y="669081"/>
            <a:ext cx="2686264" cy="2960648"/>
          </a:xfrm>
          <a:prstGeom prst="rect">
            <a:avLst/>
          </a:prstGeom>
        </p:spPr>
      </p:pic>
      <p:sp>
        <p:nvSpPr>
          <p:cNvPr id="14" name="四角形: 角を丸くする 13">
            <a:extLst>
              <a:ext uri="{FF2B5EF4-FFF2-40B4-BE49-F238E27FC236}">
                <a16:creationId xmlns:a16="http://schemas.microsoft.com/office/drawing/2014/main" id="{5B71A4CB-C310-4AA8-8DA9-F01E99638A0F}"/>
              </a:ext>
            </a:extLst>
          </p:cNvPr>
          <p:cNvSpPr/>
          <p:nvPr/>
        </p:nvSpPr>
        <p:spPr>
          <a:xfrm>
            <a:off x="78236" y="3695083"/>
            <a:ext cx="3075523" cy="223128"/>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200" b="1" dirty="0">
                <a:solidFill>
                  <a:srgbClr val="0000FF"/>
                </a:solidFill>
                <a:latin typeface="Meiryo UI" panose="020B0604030504040204" pitchFamily="50" charset="-128"/>
                <a:ea typeface="Meiryo UI" panose="020B0604030504040204" pitchFamily="50" charset="-128"/>
              </a:rPr>
              <a:t>歯車状のカッタを歯す</a:t>
            </a:r>
            <a:r>
              <a:rPr kumimoji="1" lang="ja-JP" altLang="en-US" sz="1200" b="1" dirty="0" err="1">
                <a:solidFill>
                  <a:srgbClr val="0000FF"/>
                </a:solidFill>
                <a:latin typeface="Meiryo UI" panose="020B0604030504040204" pitchFamily="50" charset="-128"/>
                <a:ea typeface="Meiryo UI" panose="020B0604030504040204" pitchFamily="50" charset="-128"/>
              </a:rPr>
              <a:t>じ</a:t>
            </a:r>
            <a:r>
              <a:rPr kumimoji="1" lang="ja-JP" altLang="en-US" sz="1200" b="1" dirty="0">
                <a:solidFill>
                  <a:srgbClr val="0000FF"/>
                </a:solidFill>
                <a:latin typeface="Meiryo UI" panose="020B0604030504040204" pitchFamily="50" charset="-128"/>
                <a:ea typeface="Meiryo UI" panose="020B0604030504040204" pitchFamily="50" charset="-128"/>
              </a:rPr>
              <a:t>方向に往復運動させる</a:t>
            </a:r>
          </a:p>
        </p:txBody>
      </p:sp>
      <p:sp>
        <p:nvSpPr>
          <p:cNvPr id="25" name="矢印: 下 24">
            <a:extLst>
              <a:ext uri="{FF2B5EF4-FFF2-40B4-BE49-F238E27FC236}">
                <a16:creationId xmlns:a16="http://schemas.microsoft.com/office/drawing/2014/main" id="{FAF40F7E-CDFE-451C-A23F-8D5732BF525B}"/>
              </a:ext>
            </a:extLst>
          </p:cNvPr>
          <p:cNvSpPr/>
          <p:nvPr/>
        </p:nvSpPr>
        <p:spPr>
          <a:xfrm>
            <a:off x="1251817" y="3918211"/>
            <a:ext cx="606751" cy="111100"/>
          </a:xfrm>
          <a:prstGeom prst="downArrow">
            <a:avLst/>
          </a:prstGeom>
          <a:solidFill>
            <a:schemeClr val="accent6">
              <a:lumMod val="60000"/>
              <a:lumOff val="4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6" name="四角形: 角を丸くする 25">
            <a:extLst>
              <a:ext uri="{FF2B5EF4-FFF2-40B4-BE49-F238E27FC236}">
                <a16:creationId xmlns:a16="http://schemas.microsoft.com/office/drawing/2014/main" id="{D0BF8D0D-9C29-43F1-97E8-0CFBF7432D0B}"/>
              </a:ext>
            </a:extLst>
          </p:cNvPr>
          <p:cNvSpPr/>
          <p:nvPr/>
        </p:nvSpPr>
        <p:spPr>
          <a:xfrm>
            <a:off x="611095" y="4021214"/>
            <a:ext cx="2559594" cy="112300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100" dirty="0">
                <a:solidFill>
                  <a:prstClr val="black"/>
                </a:solidFill>
                <a:latin typeface="Meiryo UI" panose="020B0604030504040204" pitchFamily="50" charset="-128"/>
                <a:ea typeface="Meiryo UI" panose="020B0604030504040204" pitchFamily="50" charset="-128"/>
              </a:rPr>
              <a:t>①カッタとワークの同期回転</a:t>
            </a:r>
            <a:endParaRPr kumimoji="1" lang="en-US" altLang="ja-JP" sz="1100" dirty="0">
              <a:solidFill>
                <a:prstClr val="black"/>
              </a:solidFill>
              <a:latin typeface="Meiryo UI" panose="020B0604030504040204" pitchFamily="50" charset="-128"/>
              <a:ea typeface="Meiryo UI" panose="020B0604030504040204" pitchFamily="50" charset="-128"/>
            </a:endParaRPr>
          </a:p>
          <a:p>
            <a:r>
              <a:rPr kumimoji="1" lang="ja-JP" altLang="en-US" sz="1100" dirty="0">
                <a:solidFill>
                  <a:prstClr val="black"/>
                </a:solidFill>
                <a:latin typeface="Meiryo UI" panose="020B0604030504040204" pitchFamily="50" charset="-128"/>
                <a:ea typeface="Meiryo UI" panose="020B0604030504040204" pitchFamily="50" charset="-128"/>
              </a:rPr>
              <a:t>②カッタの往復運動</a:t>
            </a:r>
            <a:endParaRPr kumimoji="1" lang="en-US" altLang="ja-JP" sz="1100" dirty="0">
              <a:solidFill>
                <a:prstClr val="black"/>
              </a:solidFill>
              <a:latin typeface="Meiryo UI" panose="020B0604030504040204" pitchFamily="50" charset="-128"/>
              <a:ea typeface="Meiryo UI" panose="020B0604030504040204" pitchFamily="50" charset="-128"/>
            </a:endParaRPr>
          </a:p>
          <a:p>
            <a:r>
              <a:rPr kumimoji="1" lang="ja-JP" altLang="en-US" sz="1100" dirty="0">
                <a:solidFill>
                  <a:prstClr val="black"/>
                </a:solidFill>
                <a:latin typeface="Meiryo UI" panose="020B0604030504040204" pitchFamily="50" charset="-128"/>
                <a:ea typeface="Meiryo UI" panose="020B0604030504040204" pitchFamily="50" charset="-128"/>
              </a:rPr>
              <a:t>③カッタの戻し時の逃がし（リリービング）</a:t>
            </a:r>
            <a:endParaRPr kumimoji="1" lang="en-US" altLang="ja-JP" sz="1100" dirty="0">
              <a:solidFill>
                <a:prstClr val="black"/>
              </a:solidFill>
              <a:latin typeface="Meiryo UI" panose="020B0604030504040204" pitchFamily="50" charset="-128"/>
              <a:ea typeface="Meiryo UI" panose="020B0604030504040204" pitchFamily="50" charset="-128"/>
            </a:endParaRPr>
          </a:p>
          <a:p>
            <a:r>
              <a:rPr kumimoji="1" lang="ja-JP" altLang="en-US" sz="1100" dirty="0">
                <a:solidFill>
                  <a:prstClr val="black"/>
                </a:solidFill>
                <a:latin typeface="Meiryo UI" panose="020B0604030504040204" pitchFamily="50" charset="-128"/>
                <a:ea typeface="Meiryo UI" panose="020B0604030504040204" pitchFamily="50" charset="-128"/>
              </a:rPr>
              <a:t>④カッタの切込み</a:t>
            </a:r>
            <a:endParaRPr kumimoji="1" lang="en-US" altLang="ja-JP" sz="1100" dirty="0">
              <a:solidFill>
                <a:prstClr val="black"/>
              </a:solidFill>
              <a:latin typeface="Meiryo UI" panose="020B0604030504040204" pitchFamily="50" charset="-128"/>
              <a:ea typeface="Meiryo UI" panose="020B0604030504040204" pitchFamily="50" charset="-128"/>
            </a:endParaRPr>
          </a:p>
          <a:p>
            <a:r>
              <a:rPr kumimoji="1" lang="ja-JP" altLang="en-US" sz="1100" dirty="0">
                <a:solidFill>
                  <a:prstClr val="black"/>
                </a:solidFill>
                <a:latin typeface="Meiryo UI" panose="020B0604030504040204" pitchFamily="50" charset="-128"/>
                <a:ea typeface="Meiryo UI" panose="020B0604030504040204" pitchFamily="50" charset="-128"/>
              </a:rPr>
              <a:t>⑤カッタとワークの位置、ストローク幅</a:t>
            </a:r>
            <a:endParaRPr kumimoji="1" lang="en-US" altLang="ja-JP" sz="1100" dirty="0">
              <a:solidFill>
                <a:prstClr val="black"/>
              </a:solidFill>
              <a:latin typeface="Meiryo UI" panose="020B0604030504040204" pitchFamily="50" charset="-128"/>
              <a:ea typeface="Meiryo UI" panose="020B0604030504040204" pitchFamily="50" charset="-128"/>
            </a:endParaRPr>
          </a:p>
          <a:p>
            <a:r>
              <a:rPr kumimoji="1" lang="ja-JP" altLang="en-US" sz="1100" dirty="0">
                <a:solidFill>
                  <a:prstClr val="black"/>
                </a:solidFill>
                <a:latin typeface="Meiryo UI" panose="020B0604030504040204" pitchFamily="50" charset="-128"/>
                <a:ea typeface="Meiryo UI" panose="020B0604030504040204" pitchFamily="50" charset="-128"/>
              </a:rPr>
              <a:t>⑥その他　カッタ、ワークのクランプ、交換</a:t>
            </a:r>
          </a:p>
        </p:txBody>
      </p:sp>
      <p:sp>
        <p:nvSpPr>
          <p:cNvPr id="21" name="四角形: 角を丸くする 20">
            <a:extLst>
              <a:ext uri="{FF2B5EF4-FFF2-40B4-BE49-F238E27FC236}">
                <a16:creationId xmlns:a16="http://schemas.microsoft.com/office/drawing/2014/main" id="{8D989BD0-6C56-4451-B45E-281DACBB95F7}"/>
              </a:ext>
            </a:extLst>
          </p:cNvPr>
          <p:cNvSpPr/>
          <p:nvPr/>
        </p:nvSpPr>
        <p:spPr>
          <a:xfrm>
            <a:off x="95166" y="478564"/>
            <a:ext cx="1687756" cy="20798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100" dirty="0">
                <a:solidFill>
                  <a:prstClr val="black"/>
                </a:solidFill>
                <a:latin typeface="Meiryo UI" panose="020B0604030504040204" pitchFamily="50" charset="-128"/>
                <a:ea typeface="Meiryo UI" panose="020B0604030504040204" pitchFamily="50" charset="-128"/>
              </a:rPr>
              <a:t>ギヤシェーパーの切削機構</a:t>
            </a:r>
          </a:p>
        </p:txBody>
      </p:sp>
      <p:pic>
        <p:nvPicPr>
          <p:cNvPr id="27" name="図 26">
            <a:extLst>
              <a:ext uri="{FF2B5EF4-FFF2-40B4-BE49-F238E27FC236}">
                <a16:creationId xmlns:a16="http://schemas.microsoft.com/office/drawing/2014/main" id="{42BB7D96-3665-4E97-8B9E-BD745F34B83E}"/>
              </a:ext>
            </a:extLst>
          </p:cNvPr>
          <p:cNvPicPr>
            <a:picLocks noChangeAspect="1"/>
          </p:cNvPicPr>
          <p:nvPr/>
        </p:nvPicPr>
        <p:blipFill>
          <a:blip r:embed="rId11"/>
          <a:stretch>
            <a:fillRect/>
          </a:stretch>
        </p:blipFill>
        <p:spPr>
          <a:xfrm>
            <a:off x="9969287" y="1605755"/>
            <a:ext cx="9144000" cy="5140990"/>
          </a:xfrm>
          <a:prstGeom prst="rect">
            <a:avLst/>
          </a:prstGeom>
        </p:spPr>
      </p:pic>
    </p:spTree>
    <p:extLst>
      <p:ext uri="{BB962C8B-B14F-4D97-AF65-F5344CB8AC3E}">
        <p14:creationId xmlns:p14="http://schemas.microsoft.com/office/powerpoint/2010/main" val="295147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加工治具・ツールの設定</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pPr/>
              <a:t>4</a:t>
            </a:fld>
            <a:endParaRPr kumimoji="1" lang="ja-JP" altLang="en-US" dirty="0"/>
          </a:p>
        </p:txBody>
      </p:sp>
      <p:sp>
        <p:nvSpPr>
          <p:cNvPr id="8" name="四角形: 角を丸くする 7">
            <a:extLst>
              <a:ext uri="{FF2B5EF4-FFF2-40B4-BE49-F238E27FC236}">
                <a16:creationId xmlns:a16="http://schemas.microsoft.com/office/drawing/2014/main" id="{61BE18DF-6AF2-4D89-8886-AD6B230B7BA8}"/>
              </a:ext>
            </a:extLst>
          </p:cNvPr>
          <p:cNvSpPr/>
          <p:nvPr/>
        </p:nvSpPr>
        <p:spPr>
          <a:xfrm>
            <a:off x="4572000" y="2787775"/>
            <a:ext cx="4544627" cy="2349895"/>
          </a:xfrm>
          <a:prstGeom prst="roundRect">
            <a:avLst>
              <a:gd name="adj" fmla="val 5318"/>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 name="正方形/長方形 8">
            <a:extLst>
              <a:ext uri="{FF2B5EF4-FFF2-40B4-BE49-F238E27FC236}">
                <a16:creationId xmlns:a16="http://schemas.microsoft.com/office/drawing/2014/main" id="{556CD1D2-BA3D-48C7-A638-3ECA35A9BBF5}"/>
              </a:ext>
            </a:extLst>
          </p:cNvPr>
          <p:cNvSpPr/>
          <p:nvPr/>
        </p:nvSpPr>
        <p:spPr>
          <a:xfrm>
            <a:off x="0" y="2787773"/>
            <a:ext cx="4344288" cy="23498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 name="正方形/長方形 9">
            <a:extLst>
              <a:ext uri="{FF2B5EF4-FFF2-40B4-BE49-F238E27FC236}">
                <a16:creationId xmlns:a16="http://schemas.microsoft.com/office/drawing/2014/main" id="{FDAC8F06-A60F-481F-82C4-09940B13C6C6}"/>
              </a:ext>
            </a:extLst>
          </p:cNvPr>
          <p:cNvSpPr/>
          <p:nvPr/>
        </p:nvSpPr>
        <p:spPr>
          <a:xfrm>
            <a:off x="0" y="509410"/>
            <a:ext cx="4481679" cy="2210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1" name="正方形/長方形 10">
            <a:extLst>
              <a:ext uri="{FF2B5EF4-FFF2-40B4-BE49-F238E27FC236}">
                <a16:creationId xmlns:a16="http://schemas.microsoft.com/office/drawing/2014/main" id="{5B7C4BF9-6687-446A-B6C8-D28A7EFD1933}"/>
              </a:ext>
            </a:extLst>
          </p:cNvPr>
          <p:cNvSpPr/>
          <p:nvPr/>
        </p:nvSpPr>
        <p:spPr>
          <a:xfrm>
            <a:off x="4599373" y="485056"/>
            <a:ext cx="4544627" cy="22408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2" name="矢印: 下 11">
            <a:extLst>
              <a:ext uri="{FF2B5EF4-FFF2-40B4-BE49-F238E27FC236}">
                <a16:creationId xmlns:a16="http://schemas.microsoft.com/office/drawing/2014/main" id="{18E5F7AF-BB96-4439-AA7B-B1053303F15D}"/>
              </a:ext>
            </a:extLst>
          </p:cNvPr>
          <p:cNvSpPr/>
          <p:nvPr/>
        </p:nvSpPr>
        <p:spPr>
          <a:xfrm rot="16200000">
            <a:off x="4252519" y="3867405"/>
            <a:ext cx="378042" cy="374441"/>
          </a:xfrm>
          <a:prstGeom prst="downArrow">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四角形: 角を丸くする 12">
            <a:extLst>
              <a:ext uri="{FF2B5EF4-FFF2-40B4-BE49-F238E27FC236}">
                <a16:creationId xmlns:a16="http://schemas.microsoft.com/office/drawing/2014/main" id="{7FDE656A-D63B-4F56-B016-9D37695B5B5A}"/>
              </a:ext>
            </a:extLst>
          </p:cNvPr>
          <p:cNvSpPr/>
          <p:nvPr/>
        </p:nvSpPr>
        <p:spPr>
          <a:xfrm>
            <a:off x="2305510" y="585886"/>
            <a:ext cx="1621330" cy="1043129"/>
          </a:xfrm>
          <a:prstGeom prst="roundRect">
            <a:avLst>
              <a:gd name="adj" fmla="val 9485"/>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900" dirty="0">
                <a:solidFill>
                  <a:schemeClr val="tx1"/>
                </a:solidFill>
                <a:latin typeface="Meiryo UI" panose="020B0604030504040204" pitchFamily="50" charset="-128"/>
                <a:ea typeface="Meiryo UI" panose="020B0604030504040204" pitchFamily="50" charset="-128"/>
              </a:rPr>
              <a:t>カッタｱｰﾊﾞｰの厚みの設定</a:t>
            </a:r>
            <a:endParaRPr lang="en-US" altLang="ja-JP" sz="900" dirty="0">
              <a:solidFill>
                <a:schemeClr val="tx1"/>
              </a:solidFill>
              <a:latin typeface="Meiryo UI" panose="020B0604030504040204" pitchFamily="50" charset="-128"/>
              <a:ea typeface="Meiryo UI" panose="020B0604030504040204" pitchFamily="50" charset="-128"/>
            </a:endParaRPr>
          </a:p>
          <a:p>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主軸の突き出し長さ</a:t>
            </a:r>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コラムの高さ</a:t>
            </a:r>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ワークの取付高さ</a:t>
            </a:r>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カッターの種類</a:t>
            </a:r>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上記を考慮し設計すること</a:t>
            </a:r>
          </a:p>
        </p:txBody>
      </p:sp>
      <p:sp>
        <p:nvSpPr>
          <p:cNvPr id="14" name="四角形: 角を丸くする 13">
            <a:extLst>
              <a:ext uri="{FF2B5EF4-FFF2-40B4-BE49-F238E27FC236}">
                <a16:creationId xmlns:a16="http://schemas.microsoft.com/office/drawing/2014/main" id="{F011222C-A085-4F9C-A0D6-905662C433F2}"/>
              </a:ext>
            </a:extLst>
          </p:cNvPr>
          <p:cNvSpPr/>
          <p:nvPr/>
        </p:nvSpPr>
        <p:spPr>
          <a:xfrm>
            <a:off x="4634700" y="2165269"/>
            <a:ext cx="1563885" cy="492141"/>
          </a:xfrm>
          <a:prstGeom prst="roundRect">
            <a:avLst>
              <a:gd name="adj" fmla="val 9485"/>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825" dirty="0">
                <a:solidFill>
                  <a:schemeClr val="tx1"/>
                </a:solidFill>
                <a:latin typeface="Meiryo UI" panose="020B0604030504040204" pitchFamily="50" charset="-128"/>
                <a:ea typeface="Meiryo UI" panose="020B0604030504040204" pitchFamily="50" charset="-128"/>
              </a:rPr>
              <a:t>ワーク小径の場合</a:t>
            </a:r>
            <a:endParaRPr lang="en-US" altLang="ja-JP" sz="825" dirty="0">
              <a:solidFill>
                <a:schemeClr val="tx1"/>
              </a:solidFill>
              <a:latin typeface="Meiryo UI" panose="020B0604030504040204" pitchFamily="50" charset="-128"/>
              <a:ea typeface="Meiryo UI" panose="020B0604030504040204" pitchFamily="50" charset="-128"/>
            </a:endParaRPr>
          </a:p>
          <a:p>
            <a:r>
              <a:rPr lang="ja-JP" altLang="en-US" sz="825" dirty="0">
                <a:solidFill>
                  <a:schemeClr val="tx1"/>
                </a:solidFill>
                <a:latin typeface="Meiryo UI" panose="020B0604030504040204" pitchFamily="50" charset="-128"/>
                <a:ea typeface="Meiryo UI" panose="020B0604030504040204" pitchFamily="50" charset="-128"/>
              </a:rPr>
              <a:t>ワークを下げ、テールストックを</a:t>
            </a:r>
            <a:endParaRPr lang="en-US" altLang="ja-JP" sz="825" dirty="0">
              <a:solidFill>
                <a:schemeClr val="tx1"/>
              </a:solidFill>
              <a:latin typeface="Meiryo UI" panose="020B0604030504040204" pitchFamily="50" charset="-128"/>
              <a:ea typeface="Meiryo UI" panose="020B0604030504040204" pitchFamily="50" charset="-128"/>
            </a:endParaRPr>
          </a:p>
          <a:p>
            <a:r>
              <a:rPr lang="ja-JP" altLang="en-US" sz="825" dirty="0">
                <a:solidFill>
                  <a:schemeClr val="tx1"/>
                </a:solidFill>
                <a:latin typeface="Meiryo UI" panose="020B0604030504040204" pitchFamily="50" charset="-128"/>
                <a:ea typeface="Meiryo UI" panose="020B0604030504040204" pitchFamily="50" charset="-128"/>
              </a:rPr>
              <a:t>コラム下に収める</a:t>
            </a:r>
            <a:endParaRPr lang="en-US" altLang="ja-JP" sz="825" dirty="0">
              <a:solidFill>
                <a:schemeClr val="tx1"/>
              </a:solidFill>
              <a:latin typeface="Meiryo UI" panose="020B0604030504040204" pitchFamily="50" charset="-128"/>
              <a:ea typeface="Meiryo UI" panose="020B0604030504040204" pitchFamily="50" charset="-128"/>
            </a:endParaRPr>
          </a:p>
        </p:txBody>
      </p:sp>
      <p:pic>
        <p:nvPicPr>
          <p:cNvPr id="15" name="図 14">
            <a:extLst>
              <a:ext uri="{FF2B5EF4-FFF2-40B4-BE49-F238E27FC236}">
                <a16:creationId xmlns:a16="http://schemas.microsoft.com/office/drawing/2014/main" id="{730F2DF1-A56B-42CE-AFF7-9E027763CAF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8998" y="614307"/>
            <a:ext cx="2032733" cy="1744672"/>
          </a:xfrm>
          <a:prstGeom prst="rect">
            <a:avLst/>
          </a:prstGeom>
        </p:spPr>
      </p:pic>
      <p:sp>
        <p:nvSpPr>
          <p:cNvPr id="16" name="四角形: 角を丸くする 15">
            <a:extLst>
              <a:ext uri="{FF2B5EF4-FFF2-40B4-BE49-F238E27FC236}">
                <a16:creationId xmlns:a16="http://schemas.microsoft.com/office/drawing/2014/main" id="{A1294859-017E-4F86-B0F6-6BAEA1C236BB}"/>
              </a:ext>
            </a:extLst>
          </p:cNvPr>
          <p:cNvSpPr/>
          <p:nvPr/>
        </p:nvSpPr>
        <p:spPr>
          <a:xfrm>
            <a:off x="2078584" y="1725162"/>
            <a:ext cx="2265475" cy="860268"/>
          </a:xfrm>
          <a:prstGeom prst="roundRect">
            <a:avLst>
              <a:gd name="adj" fmla="val 9485"/>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900" dirty="0">
                <a:solidFill>
                  <a:schemeClr val="tx1"/>
                </a:solidFill>
                <a:latin typeface="Meiryo UI" panose="020B0604030504040204" pitchFamily="50" charset="-128"/>
                <a:ea typeface="Meiryo UI" panose="020B0604030504040204" pitchFamily="50" charset="-128"/>
              </a:rPr>
              <a:t>ストローク位置（幅）の設定</a:t>
            </a:r>
            <a:endParaRPr lang="en-US" altLang="ja-JP" sz="900" dirty="0">
              <a:solidFill>
                <a:schemeClr val="tx1"/>
              </a:solidFill>
              <a:latin typeface="Meiryo UI" panose="020B0604030504040204" pitchFamily="50" charset="-128"/>
              <a:ea typeface="Meiryo UI" panose="020B0604030504040204" pitchFamily="50" charset="-128"/>
            </a:endParaRPr>
          </a:p>
          <a:p>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コラムの高さは汎用性から高くしたい⇒剛性は低くなる</a:t>
            </a:r>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カッタｱｰﾊﾞｰは極力低くする</a:t>
            </a:r>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長いとビビリやすい</a:t>
            </a:r>
          </a:p>
        </p:txBody>
      </p:sp>
      <p:pic>
        <p:nvPicPr>
          <p:cNvPr id="17" name="図 16">
            <a:extLst>
              <a:ext uri="{FF2B5EF4-FFF2-40B4-BE49-F238E27FC236}">
                <a16:creationId xmlns:a16="http://schemas.microsoft.com/office/drawing/2014/main" id="{02808625-0C15-4AF3-A166-58DB239081E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07727" y="520168"/>
            <a:ext cx="2844721" cy="1645100"/>
          </a:xfrm>
          <a:prstGeom prst="rect">
            <a:avLst/>
          </a:prstGeom>
        </p:spPr>
      </p:pic>
      <p:sp>
        <p:nvSpPr>
          <p:cNvPr id="18" name="楕円 17">
            <a:extLst>
              <a:ext uri="{FF2B5EF4-FFF2-40B4-BE49-F238E27FC236}">
                <a16:creationId xmlns:a16="http://schemas.microsoft.com/office/drawing/2014/main" id="{147678EF-7AF6-46CA-B39A-EE765B4489AC}"/>
              </a:ext>
            </a:extLst>
          </p:cNvPr>
          <p:cNvSpPr/>
          <p:nvPr/>
        </p:nvSpPr>
        <p:spPr>
          <a:xfrm>
            <a:off x="7503194" y="1152393"/>
            <a:ext cx="1531808" cy="819877"/>
          </a:xfrm>
          <a:prstGeom prst="ellipse">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000" dirty="0">
                <a:solidFill>
                  <a:srgbClr val="FF0000"/>
                </a:solidFill>
                <a:latin typeface="Meiryo UI" panose="020B0604030504040204" pitchFamily="50" charset="-128"/>
                <a:ea typeface="Meiryo UI" panose="020B0604030504040204" pitchFamily="50" charset="-128"/>
              </a:rPr>
              <a:t>テールストックの上下動作のタイミングに注意</a:t>
            </a:r>
          </a:p>
        </p:txBody>
      </p:sp>
      <p:sp>
        <p:nvSpPr>
          <p:cNvPr id="19" name="四角形: 角を丸くする 18">
            <a:extLst>
              <a:ext uri="{FF2B5EF4-FFF2-40B4-BE49-F238E27FC236}">
                <a16:creationId xmlns:a16="http://schemas.microsoft.com/office/drawing/2014/main" id="{AF18A9BB-C487-4FE3-8EF7-4443CCEA28A3}"/>
              </a:ext>
            </a:extLst>
          </p:cNvPr>
          <p:cNvSpPr/>
          <p:nvPr/>
        </p:nvSpPr>
        <p:spPr>
          <a:xfrm>
            <a:off x="6332978" y="2165268"/>
            <a:ext cx="2751278" cy="514721"/>
          </a:xfrm>
          <a:prstGeom prst="roundRect">
            <a:avLst>
              <a:gd name="adj" fmla="val 9485"/>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825" dirty="0">
                <a:solidFill>
                  <a:schemeClr val="tx1"/>
                </a:solidFill>
                <a:latin typeface="Meiryo UI" panose="020B0604030504040204" pitchFamily="50" charset="-128"/>
                <a:ea typeface="Meiryo UI" panose="020B0604030504040204" pitchFamily="50" charset="-128"/>
              </a:rPr>
              <a:t>ワークが長い場合</a:t>
            </a:r>
            <a:endParaRPr lang="en-US" altLang="ja-JP" sz="825" dirty="0">
              <a:solidFill>
                <a:schemeClr val="tx1"/>
              </a:solidFill>
              <a:latin typeface="Meiryo UI" panose="020B0604030504040204" pitchFamily="50" charset="-128"/>
              <a:ea typeface="Meiryo UI" panose="020B0604030504040204" pitchFamily="50" charset="-128"/>
            </a:endParaRPr>
          </a:p>
          <a:p>
            <a:r>
              <a:rPr lang="ja-JP" altLang="en-US" sz="825" dirty="0">
                <a:solidFill>
                  <a:schemeClr val="tx1"/>
                </a:solidFill>
                <a:latin typeface="Meiryo UI" panose="020B0604030504040204" pitchFamily="50" charset="-128"/>
                <a:ea typeface="Meiryo UI" panose="020B0604030504040204" pitchFamily="50" charset="-128"/>
              </a:rPr>
              <a:t>カッタ径を大きくし、テールストックがコラムと干渉しないようにする</a:t>
            </a:r>
            <a:endParaRPr lang="en-US" altLang="ja-JP" sz="825" dirty="0">
              <a:solidFill>
                <a:schemeClr val="tx1"/>
              </a:solidFill>
              <a:latin typeface="Meiryo UI" panose="020B0604030504040204" pitchFamily="50" charset="-128"/>
              <a:ea typeface="Meiryo UI" panose="020B0604030504040204" pitchFamily="50" charset="-128"/>
            </a:endParaRPr>
          </a:p>
          <a:p>
            <a:r>
              <a:rPr lang="ja-JP" altLang="en-US" sz="825" dirty="0">
                <a:solidFill>
                  <a:schemeClr val="tx1"/>
                </a:solidFill>
                <a:latin typeface="Meiryo UI" panose="020B0604030504040204" pitchFamily="50" charset="-128"/>
                <a:ea typeface="Meiryo UI" panose="020B0604030504040204" pitchFamily="50" charset="-128"/>
              </a:rPr>
              <a:t>カッタの</a:t>
            </a:r>
            <a:r>
              <a:rPr lang="en-US" altLang="ja-JP" sz="825" dirty="0">
                <a:solidFill>
                  <a:schemeClr val="tx1"/>
                </a:solidFill>
                <a:latin typeface="Meiryo UI" panose="020B0604030504040204" pitchFamily="50" charset="-128"/>
                <a:ea typeface="Meiryo UI" panose="020B0604030504040204" pitchFamily="50" charset="-128"/>
              </a:rPr>
              <a:t>REG</a:t>
            </a:r>
            <a:r>
              <a:rPr lang="ja-JP" altLang="en-US" sz="825" dirty="0" err="1">
                <a:solidFill>
                  <a:schemeClr val="tx1"/>
                </a:solidFill>
                <a:latin typeface="Meiryo UI" panose="020B0604030504040204" pitchFamily="50" charset="-128"/>
                <a:ea typeface="Meiryo UI" panose="020B0604030504040204" pitchFamily="50" charset="-128"/>
              </a:rPr>
              <a:t>での径の</a:t>
            </a:r>
            <a:r>
              <a:rPr lang="ja-JP" altLang="en-US" sz="825" dirty="0">
                <a:solidFill>
                  <a:schemeClr val="tx1"/>
                </a:solidFill>
                <a:latin typeface="Meiryo UI" panose="020B0604030504040204" pitchFamily="50" charset="-128"/>
                <a:ea typeface="Meiryo UI" panose="020B0604030504040204" pitchFamily="50" charset="-128"/>
              </a:rPr>
              <a:t>減少を考慮しておく</a:t>
            </a:r>
            <a:endParaRPr lang="en-US" altLang="ja-JP" sz="825" dirty="0">
              <a:solidFill>
                <a:schemeClr val="tx1"/>
              </a:solidFill>
              <a:latin typeface="Meiryo UI" panose="020B0604030504040204" pitchFamily="50" charset="-128"/>
              <a:ea typeface="Meiryo UI" panose="020B0604030504040204" pitchFamily="50" charset="-128"/>
            </a:endParaRPr>
          </a:p>
        </p:txBody>
      </p:sp>
      <p:sp>
        <p:nvSpPr>
          <p:cNvPr id="20" name="四角形: 角を丸くする 19">
            <a:extLst>
              <a:ext uri="{FF2B5EF4-FFF2-40B4-BE49-F238E27FC236}">
                <a16:creationId xmlns:a16="http://schemas.microsoft.com/office/drawing/2014/main" id="{B05CD1DD-CD8D-4FF7-B11E-A097033C0924}"/>
              </a:ext>
            </a:extLst>
          </p:cNvPr>
          <p:cNvSpPr/>
          <p:nvPr/>
        </p:nvSpPr>
        <p:spPr>
          <a:xfrm>
            <a:off x="2907034" y="3409880"/>
            <a:ext cx="1318005" cy="889529"/>
          </a:xfrm>
          <a:prstGeom prst="roundRect">
            <a:avLst>
              <a:gd name="adj" fmla="val 9485"/>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900" dirty="0">
                <a:solidFill>
                  <a:schemeClr val="tx1"/>
                </a:solidFill>
                <a:latin typeface="Meiryo UI" panose="020B0604030504040204" pitchFamily="50" charset="-128"/>
                <a:ea typeface="Meiryo UI" panose="020B0604030504040204" pitchFamily="50" charset="-128"/>
              </a:rPr>
              <a:t>カッター径が主軸より細くなるような設計はしない</a:t>
            </a:r>
            <a:endParaRPr lang="en-US" altLang="ja-JP" sz="900" dirty="0">
              <a:solidFill>
                <a:schemeClr val="tx1"/>
              </a:solidFill>
              <a:latin typeface="Meiryo UI" panose="020B0604030504040204" pitchFamily="50" charset="-128"/>
              <a:ea typeface="Meiryo UI" panose="020B0604030504040204" pitchFamily="50" charset="-128"/>
            </a:endParaRPr>
          </a:p>
          <a:p>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カッターの</a:t>
            </a:r>
            <a:r>
              <a:rPr lang="en-US" altLang="ja-JP" sz="900" dirty="0">
                <a:solidFill>
                  <a:schemeClr val="tx1"/>
                </a:solidFill>
                <a:latin typeface="Meiryo UI" panose="020B0604030504040204" pitchFamily="50" charset="-128"/>
                <a:ea typeface="Meiryo UI" panose="020B0604030504040204" pitchFamily="50" charset="-128"/>
              </a:rPr>
              <a:t>REG</a:t>
            </a:r>
            <a:r>
              <a:rPr lang="ja-JP" altLang="en-US" sz="900" dirty="0">
                <a:solidFill>
                  <a:schemeClr val="tx1"/>
                </a:solidFill>
                <a:latin typeface="Meiryo UI" panose="020B0604030504040204" pitchFamily="50" charset="-128"/>
                <a:ea typeface="Meiryo UI" panose="020B0604030504040204" pitchFamily="50" charset="-128"/>
              </a:rPr>
              <a:t>代を考慮する</a:t>
            </a:r>
            <a:endParaRPr lang="en-US" altLang="ja-JP" sz="900" dirty="0">
              <a:solidFill>
                <a:schemeClr val="tx1"/>
              </a:solidFill>
              <a:latin typeface="Meiryo UI" panose="020B0604030504040204" pitchFamily="50" charset="-128"/>
              <a:ea typeface="Meiryo UI" panose="020B0604030504040204" pitchFamily="50" charset="-128"/>
            </a:endParaRPr>
          </a:p>
          <a:p>
            <a:endParaRPr lang="ja-JP" altLang="en-US" sz="900" dirty="0">
              <a:solidFill>
                <a:schemeClr val="tx1"/>
              </a:solidFill>
              <a:latin typeface="Meiryo UI" panose="020B0604030504040204" pitchFamily="50" charset="-128"/>
              <a:ea typeface="Meiryo UI" panose="020B0604030504040204" pitchFamily="50" charset="-128"/>
            </a:endParaRPr>
          </a:p>
        </p:txBody>
      </p:sp>
      <p:sp>
        <p:nvSpPr>
          <p:cNvPr id="21" name="四角形: 角を丸くする 20">
            <a:extLst>
              <a:ext uri="{FF2B5EF4-FFF2-40B4-BE49-F238E27FC236}">
                <a16:creationId xmlns:a16="http://schemas.microsoft.com/office/drawing/2014/main" id="{8D4E9B85-B0A7-4242-A9D0-70E835EBCA72}"/>
              </a:ext>
            </a:extLst>
          </p:cNvPr>
          <p:cNvSpPr/>
          <p:nvPr/>
        </p:nvSpPr>
        <p:spPr>
          <a:xfrm>
            <a:off x="1204028" y="3963559"/>
            <a:ext cx="937703" cy="372535"/>
          </a:xfrm>
          <a:prstGeom prst="roundRect">
            <a:avLst>
              <a:gd name="adj" fmla="val 9485"/>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600" dirty="0">
                <a:solidFill>
                  <a:schemeClr val="tx1"/>
                </a:solidFill>
                <a:latin typeface="Meiryo UI" panose="020B0604030504040204" pitchFamily="50" charset="-128"/>
                <a:ea typeface="Meiryo UI" panose="020B0604030504040204" pitchFamily="50" charset="-128"/>
              </a:rPr>
              <a:t>ワーク押えがワークより高くなる場合はカッタの移動時の干渉に注意</a:t>
            </a:r>
          </a:p>
        </p:txBody>
      </p:sp>
      <p:sp>
        <p:nvSpPr>
          <p:cNvPr id="22" name="四角形: 角を丸くする 21">
            <a:extLst>
              <a:ext uri="{FF2B5EF4-FFF2-40B4-BE49-F238E27FC236}">
                <a16:creationId xmlns:a16="http://schemas.microsoft.com/office/drawing/2014/main" id="{A4FF99DA-1605-4CAD-B749-2E358F44D2FA}"/>
              </a:ext>
            </a:extLst>
          </p:cNvPr>
          <p:cNvSpPr/>
          <p:nvPr/>
        </p:nvSpPr>
        <p:spPr>
          <a:xfrm>
            <a:off x="2927132" y="4518502"/>
            <a:ext cx="1341974" cy="485288"/>
          </a:xfrm>
          <a:prstGeom prst="roundRect">
            <a:avLst>
              <a:gd name="adj" fmla="val 9485"/>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altLang="ja-JP" sz="750" dirty="0">
                <a:solidFill>
                  <a:schemeClr val="tx1"/>
                </a:solidFill>
                <a:latin typeface="Meiryo UI" panose="020B0604030504040204" pitchFamily="50" charset="-128"/>
                <a:ea typeface="Meiryo UI" panose="020B0604030504040204" pitchFamily="50" charset="-128"/>
              </a:rPr>
              <a:t>REG</a:t>
            </a:r>
            <a:r>
              <a:rPr lang="ja-JP" altLang="en-US" sz="750" dirty="0">
                <a:solidFill>
                  <a:schemeClr val="tx1"/>
                </a:solidFill>
                <a:latin typeface="Meiryo UI" panose="020B0604030504040204" pitchFamily="50" charset="-128"/>
                <a:ea typeface="Meiryo UI" panose="020B0604030504040204" pitchFamily="50" charset="-128"/>
              </a:rPr>
              <a:t>をするとカッタが薄くなる分、スピンドルが下がるので余裕をみておく</a:t>
            </a:r>
          </a:p>
        </p:txBody>
      </p:sp>
      <p:sp>
        <p:nvSpPr>
          <p:cNvPr id="23" name="四角形: 角を丸くする 22">
            <a:extLst>
              <a:ext uri="{FF2B5EF4-FFF2-40B4-BE49-F238E27FC236}">
                <a16:creationId xmlns:a16="http://schemas.microsoft.com/office/drawing/2014/main" id="{59847E6A-D9FC-4E5B-B179-89B0771EF597}"/>
              </a:ext>
            </a:extLst>
          </p:cNvPr>
          <p:cNvSpPr/>
          <p:nvPr/>
        </p:nvSpPr>
        <p:spPr>
          <a:xfrm>
            <a:off x="718654" y="4518502"/>
            <a:ext cx="2108224" cy="574449"/>
          </a:xfrm>
          <a:prstGeom prst="roundRect">
            <a:avLst>
              <a:gd name="adj" fmla="val 9485"/>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825" dirty="0">
                <a:solidFill>
                  <a:srgbClr val="FF0000"/>
                </a:solidFill>
                <a:latin typeface="Meiryo UI" panose="020B0604030504040204" pitchFamily="50" charset="-128"/>
                <a:ea typeface="Meiryo UI" panose="020B0604030504040204" pitchFamily="50" charset="-128"/>
              </a:rPr>
              <a:t>カッタｱｰﾊﾞｰが細いと⇒加工精度が低下</a:t>
            </a:r>
            <a:endParaRPr lang="en-US" altLang="ja-JP" sz="825" dirty="0">
              <a:solidFill>
                <a:srgbClr val="FF0000"/>
              </a:solidFill>
              <a:latin typeface="Meiryo UI" panose="020B0604030504040204" pitchFamily="50" charset="-128"/>
              <a:ea typeface="Meiryo UI" panose="020B0604030504040204" pitchFamily="50" charset="-128"/>
            </a:endParaRPr>
          </a:p>
          <a:p>
            <a:r>
              <a:rPr lang="ja-JP" altLang="en-US" sz="825" dirty="0">
                <a:solidFill>
                  <a:srgbClr val="FF0000"/>
                </a:solidFill>
                <a:latin typeface="Meiryo UI" panose="020B0604030504040204" pitchFamily="50" charset="-128"/>
                <a:ea typeface="Meiryo UI" panose="020B0604030504040204" pitchFamily="50" charset="-128"/>
              </a:rPr>
              <a:t>　　　　　　　　　　　　　加工条件を上げられない</a:t>
            </a:r>
            <a:endParaRPr lang="en-US" altLang="ja-JP" sz="825" dirty="0">
              <a:solidFill>
                <a:srgbClr val="FF0000"/>
              </a:solidFill>
              <a:latin typeface="Meiryo UI" panose="020B0604030504040204" pitchFamily="50" charset="-128"/>
              <a:ea typeface="Meiryo UI" panose="020B0604030504040204" pitchFamily="50" charset="-128"/>
            </a:endParaRPr>
          </a:p>
          <a:p>
            <a:r>
              <a:rPr lang="ja-JP" altLang="en-US" sz="825" dirty="0">
                <a:solidFill>
                  <a:srgbClr val="FF0000"/>
                </a:solidFill>
                <a:latin typeface="Meiryo UI" panose="020B0604030504040204" pitchFamily="50" charset="-128"/>
                <a:ea typeface="Meiryo UI" panose="020B0604030504040204" pitchFamily="50" charset="-128"/>
              </a:rPr>
              <a:t>　　　　　　　　　　　　　歯面のビビリ</a:t>
            </a:r>
            <a:endParaRPr lang="en-US" altLang="ja-JP" sz="825" dirty="0">
              <a:solidFill>
                <a:srgbClr val="FF0000"/>
              </a:solidFill>
              <a:latin typeface="Meiryo UI" panose="020B0604030504040204" pitchFamily="50" charset="-128"/>
              <a:ea typeface="Meiryo UI" panose="020B0604030504040204" pitchFamily="50" charset="-128"/>
            </a:endParaRPr>
          </a:p>
          <a:p>
            <a:r>
              <a:rPr lang="ja-JP" altLang="en-US" sz="825" dirty="0">
                <a:solidFill>
                  <a:srgbClr val="FF0000"/>
                </a:solidFill>
                <a:latin typeface="Meiryo UI" panose="020B0604030504040204" pitchFamily="50" charset="-128"/>
                <a:ea typeface="Meiryo UI" panose="020B0604030504040204" pitchFamily="50" charset="-128"/>
              </a:rPr>
              <a:t>　　　　　　　　　　　　　工具寿命低下</a:t>
            </a:r>
          </a:p>
        </p:txBody>
      </p:sp>
      <p:pic>
        <p:nvPicPr>
          <p:cNvPr id="24" name="図 23">
            <a:extLst>
              <a:ext uri="{FF2B5EF4-FFF2-40B4-BE49-F238E27FC236}">
                <a16:creationId xmlns:a16="http://schemas.microsoft.com/office/drawing/2014/main" id="{53C61700-2327-4B9D-9326-C0C80B91D732}"/>
              </a:ext>
            </a:extLst>
          </p:cNvPr>
          <p:cNvPicPr>
            <a:picLocks noChangeAspect="1"/>
          </p:cNvPicPr>
          <p:nvPr/>
        </p:nvPicPr>
        <p:blipFill>
          <a:blip r:embed="rId4"/>
          <a:stretch>
            <a:fillRect/>
          </a:stretch>
        </p:blipFill>
        <p:spPr>
          <a:xfrm>
            <a:off x="64549" y="2887562"/>
            <a:ext cx="2785725" cy="1493804"/>
          </a:xfrm>
          <a:prstGeom prst="rect">
            <a:avLst/>
          </a:prstGeom>
        </p:spPr>
      </p:pic>
      <p:pic>
        <p:nvPicPr>
          <p:cNvPr id="25" name="図 24">
            <a:extLst>
              <a:ext uri="{FF2B5EF4-FFF2-40B4-BE49-F238E27FC236}">
                <a16:creationId xmlns:a16="http://schemas.microsoft.com/office/drawing/2014/main" id="{39724684-B770-4DC7-BAD3-1927BAD49FD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628760" y="2847525"/>
            <a:ext cx="1705504" cy="242337"/>
          </a:xfrm>
          <a:prstGeom prst="rect">
            <a:avLst/>
          </a:prstGeom>
        </p:spPr>
      </p:pic>
      <p:sp>
        <p:nvSpPr>
          <p:cNvPr id="26" name="四角形: 角を丸くする 25">
            <a:extLst>
              <a:ext uri="{FF2B5EF4-FFF2-40B4-BE49-F238E27FC236}">
                <a16:creationId xmlns:a16="http://schemas.microsoft.com/office/drawing/2014/main" id="{30488D8B-F20F-4F78-92F4-934775ED9048}"/>
              </a:ext>
            </a:extLst>
          </p:cNvPr>
          <p:cNvSpPr/>
          <p:nvPr/>
        </p:nvSpPr>
        <p:spPr>
          <a:xfrm>
            <a:off x="6473103" y="2797494"/>
            <a:ext cx="2588695" cy="2250826"/>
          </a:xfrm>
          <a:prstGeom prst="roundRect">
            <a:avLst>
              <a:gd name="adj" fmla="val 4479"/>
            </a:avLst>
          </a:prstGeom>
          <a:solidFill>
            <a:schemeClr val="accent5">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900" dirty="0">
                <a:solidFill>
                  <a:schemeClr val="tx1"/>
                </a:solidFill>
                <a:latin typeface="Meiryo UI" panose="020B0604030504040204" pitchFamily="50" charset="-128"/>
                <a:ea typeface="Meiryo UI" panose="020B0604030504040204" pitchFamily="50" charset="-128"/>
              </a:rPr>
              <a:t>設計手順</a:t>
            </a:r>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１・取付具の型式を選定</a:t>
            </a:r>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①ｼｬﾌﾄ・ギヤ・スパー・ヘリカル</a:t>
            </a:r>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②クランプ位置</a:t>
            </a:r>
            <a:endParaRPr lang="en-US" altLang="ja-JP" sz="900" dirty="0">
              <a:solidFill>
                <a:schemeClr val="tx1"/>
              </a:solidFill>
              <a:latin typeface="Meiryo UI" panose="020B0604030504040204" pitchFamily="50" charset="-128"/>
              <a:ea typeface="Meiryo UI" panose="020B0604030504040204" pitchFamily="50" charset="-128"/>
            </a:endParaRPr>
          </a:p>
          <a:p>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２・カッタの選定</a:t>
            </a:r>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①型式　ディスク型、ベル型、シャンク型</a:t>
            </a:r>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②歯数（径）　リード（ヘリカルギヤ）</a:t>
            </a:r>
            <a:endParaRPr lang="en-US" altLang="ja-JP" sz="900" dirty="0">
              <a:solidFill>
                <a:schemeClr val="tx1"/>
              </a:solidFill>
              <a:latin typeface="Meiryo UI" panose="020B0604030504040204" pitchFamily="50" charset="-128"/>
              <a:ea typeface="Meiryo UI" panose="020B0604030504040204" pitchFamily="50" charset="-128"/>
            </a:endParaRPr>
          </a:p>
          <a:p>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設計のポイント</a:t>
            </a:r>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①ワーク位置はなるべく高い位置（スピンドル突き出し最小）</a:t>
            </a:r>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②カッタ（</a:t>
            </a:r>
            <a:r>
              <a:rPr lang="en-US" altLang="ja-JP" sz="900" dirty="0">
                <a:solidFill>
                  <a:schemeClr val="tx1"/>
                </a:solidFill>
                <a:latin typeface="Meiryo UI" panose="020B0604030504040204" pitchFamily="50" charset="-128"/>
                <a:ea typeface="Meiryo UI" panose="020B0604030504040204" pitchFamily="50" charset="-128"/>
              </a:rPr>
              <a:t>REG</a:t>
            </a:r>
            <a:r>
              <a:rPr lang="ja-JP" altLang="en-US" sz="900" dirty="0" err="1">
                <a:solidFill>
                  <a:schemeClr val="tx1"/>
                </a:solidFill>
                <a:latin typeface="Meiryo UI" panose="020B0604030504040204" pitchFamily="50" charset="-128"/>
                <a:ea typeface="Meiryo UI" panose="020B0604030504040204" pitchFamily="50" charset="-128"/>
              </a:rPr>
              <a:t>にて</a:t>
            </a:r>
            <a:r>
              <a:rPr lang="ja-JP" altLang="en-US" sz="900" dirty="0">
                <a:solidFill>
                  <a:schemeClr val="tx1"/>
                </a:solidFill>
                <a:latin typeface="Meiryo UI" panose="020B0604030504040204" pitchFamily="50" charset="-128"/>
                <a:ea typeface="Meiryo UI" panose="020B0604030504040204" pitchFamily="50" charset="-128"/>
              </a:rPr>
              <a:t>薄くなることを考慮）</a:t>
            </a:r>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③カッタヘッド、テールストックの干渉確認</a:t>
            </a:r>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④サブローダー、バリ取り装置の干渉確認</a:t>
            </a:r>
          </a:p>
        </p:txBody>
      </p:sp>
      <p:sp>
        <p:nvSpPr>
          <p:cNvPr id="27" name="四角形: 角を丸くする 26">
            <a:extLst>
              <a:ext uri="{FF2B5EF4-FFF2-40B4-BE49-F238E27FC236}">
                <a16:creationId xmlns:a16="http://schemas.microsoft.com/office/drawing/2014/main" id="{39FC938B-C4C0-49A2-B499-667906DF35BC}"/>
              </a:ext>
            </a:extLst>
          </p:cNvPr>
          <p:cNvSpPr/>
          <p:nvPr/>
        </p:nvSpPr>
        <p:spPr>
          <a:xfrm>
            <a:off x="2907034" y="2942121"/>
            <a:ext cx="1328976" cy="400033"/>
          </a:xfrm>
          <a:prstGeom prst="roundRect">
            <a:avLst>
              <a:gd name="adj" fmla="val 9485"/>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900" dirty="0">
                <a:solidFill>
                  <a:schemeClr val="tx1"/>
                </a:solidFill>
                <a:latin typeface="Meiryo UI" panose="020B0604030504040204" pitchFamily="50" charset="-128"/>
                <a:ea typeface="Meiryo UI" panose="020B0604030504040204" pitchFamily="50" charset="-128"/>
              </a:rPr>
              <a:t>カッタｱｰﾊﾞｰは極力</a:t>
            </a:r>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太く・短くする</a:t>
            </a:r>
          </a:p>
        </p:txBody>
      </p:sp>
      <p:sp>
        <p:nvSpPr>
          <p:cNvPr id="28" name="矢印: 下 27">
            <a:extLst>
              <a:ext uri="{FF2B5EF4-FFF2-40B4-BE49-F238E27FC236}">
                <a16:creationId xmlns:a16="http://schemas.microsoft.com/office/drawing/2014/main" id="{817317F6-3EBD-460C-9AA4-2D0067D8319C}"/>
              </a:ext>
            </a:extLst>
          </p:cNvPr>
          <p:cNvSpPr/>
          <p:nvPr/>
        </p:nvSpPr>
        <p:spPr>
          <a:xfrm rot="18065514">
            <a:off x="4287033" y="2521229"/>
            <a:ext cx="378042" cy="506727"/>
          </a:xfrm>
          <a:prstGeom prst="downArrow">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9" name="矢印: 下 28">
            <a:extLst>
              <a:ext uri="{FF2B5EF4-FFF2-40B4-BE49-F238E27FC236}">
                <a16:creationId xmlns:a16="http://schemas.microsoft.com/office/drawing/2014/main" id="{E920A62A-C19F-4207-B540-F01DF051341A}"/>
              </a:ext>
            </a:extLst>
          </p:cNvPr>
          <p:cNvSpPr/>
          <p:nvPr/>
        </p:nvSpPr>
        <p:spPr>
          <a:xfrm>
            <a:off x="5820542" y="2526068"/>
            <a:ext cx="378042" cy="361494"/>
          </a:xfrm>
          <a:prstGeom prst="downArrow">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0" name="図 29">
            <a:extLst>
              <a:ext uri="{FF2B5EF4-FFF2-40B4-BE49-F238E27FC236}">
                <a16:creationId xmlns:a16="http://schemas.microsoft.com/office/drawing/2014/main" id="{30AAA970-F161-4B5D-B229-AC409AE925D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871260" y="3107970"/>
            <a:ext cx="1415415" cy="1984981"/>
          </a:xfrm>
          <a:prstGeom prst="rect">
            <a:avLst/>
          </a:prstGeom>
        </p:spPr>
      </p:pic>
    </p:spTree>
    <p:extLst>
      <p:ext uri="{BB962C8B-B14F-4D97-AF65-F5344CB8AC3E}">
        <p14:creationId xmlns:p14="http://schemas.microsoft.com/office/powerpoint/2010/main" val="244866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切削条件の設定</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pPr/>
              <a:t>5</a:t>
            </a:fld>
            <a:endParaRPr kumimoji="1" lang="ja-JP" altLang="en-US" dirty="0"/>
          </a:p>
        </p:txBody>
      </p:sp>
      <p:sp>
        <p:nvSpPr>
          <p:cNvPr id="8" name="四角形: 角を丸くする 7">
            <a:extLst>
              <a:ext uri="{FF2B5EF4-FFF2-40B4-BE49-F238E27FC236}">
                <a16:creationId xmlns:a16="http://schemas.microsoft.com/office/drawing/2014/main" id="{75ADA635-25C3-4F31-A6E1-C6E2B17305CD}"/>
              </a:ext>
            </a:extLst>
          </p:cNvPr>
          <p:cNvSpPr/>
          <p:nvPr/>
        </p:nvSpPr>
        <p:spPr>
          <a:xfrm>
            <a:off x="-2" y="492586"/>
            <a:ext cx="3429000" cy="2165097"/>
          </a:xfrm>
          <a:prstGeom prst="roundRect">
            <a:avLst>
              <a:gd name="adj" fmla="val 525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 name="矢印: 右 8">
            <a:extLst>
              <a:ext uri="{FF2B5EF4-FFF2-40B4-BE49-F238E27FC236}">
                <a16:creationId xmlns:a16="http://schemas.microsoft.com/office/drawing/2014/main" id="{127A5072-E64A-46F3-BCF6-B53D492578EE}"/>
              </a:ext>
            </a:extLst>
          </p:cNvPr>
          <p:cNvSpPr/>
          <p:nvPr/>
        </p:nvSpPr>
        <p:spPr>
          <a:xfrm>
            <a:off x="3364227" y="1340327"/>
            <a:ext cx="231943" cy="630876"/>
          </a:xfrm>
          <a:prstGeom prst="rightArrow">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aphicFrame>
        <p:nvGraphicFramePr>
          <p:cNvPr id="10" name="表 9">
            <a:extLst>
              <a:ext uri="{FF2B5EF4-FFF2-40B4-BE49-F238E27FC236}">
                <a16:creationId xmlns:a16="http://schemas.microsoft.com/office/drawing/2014/main" id="{5E9BE038-24CB-49A8-9A70-552AB620D4F1}"/>
              </a:ext>
            </a:extLst>
          </p:cNvPr>
          <p:cNvGraphicFramePr>
            <a:graphicFrameLocks noGrp="1"/>
          </p:cNvGraphicFramePr>
          <p:nvPr>
            <p:extLst>
              <p:ext uri="{D42A27DB-BD31-4B8C-83A1-F6EECF244321}">
                <p14:modId xmlns:p14="http://schemas.microsoft.com/office/powerpoint/2010/main" val="374134297"/>
              </p:ext>
            </p:extLst>
          </p:nvPr>
        </p:nvGraphicFramePr>
        <p:xfrm>
          <a:off x="80998" y="685193"/>
          <a:ext cx="3267000" cy="1074420"/>
        </p:xfrm>
        <a:graphic>
          <a:graphicData uri="http://schemas.openxmlformats.org/drawingml/2006/table">
            <a:tbl>
              <a:tblPr firstRow="1" bandRow="1">
                <a:tableStyleId>{5C22544A-7EE6-4342-B048-85BDC9FD1C3A}</a:tableStyleId>
              </a:tblPr>
              <a:tblGrid>
                <a:gridCol w="566116">
                  <a:extLst>
                    <a:ext uri="{9D8B030D-6E8A-4147-A177-3AD203B41FA5}">
                      <a16:colId xmlns:a16="http://schemas.microsoft.com/office/drawing/2014/main" val="1456904594"/>
                    </a:ext>
                  </a:extLst>
                </a:gridCol>
                <a:gridCol w="675249">
                  <a:extLst>
                    <a:ext uri="{9D8B030D-6E8A-4147-A177-3AD203B41FA5}">
                      <a16:colId xmlns:a16="http://schemas.microsoft.com/office/drawing/2014/main" val="1488149046"/>
                    </a:ext>
                  </a:extLst>
                </a:gridCol>
                <a:gridCol w="675249">
                  <a:extLst>
                    <a:ext uri="{9D8B030D-6E8A-4147-A177-3AD203B41FA5}">
                      <a16:colId xmlns:a16="http://schemas.microsoft.com/office/drawing/2014/main" val="1547737377"/>
                    </a:ext>
                  </a:extLst>
                </a:gridCol>
                <a:gridCol w="654148">
                  <a:extLst>
                    <a:ext uri="{9D8B030D-6E8A-4147-A177-3AD203B41FA5}">
                      <a16:colId xmlns:a16="http://schemas.microsoft.com/office/drawing/2014/main" val="1422464685"/>
                    </a:ext>
                  </a:extLst>
                </a:gridCol>
                <a:gridCol w="696238">
                  <a:extLst>
                    <a:ext uri="{9D8B030D-6E8A-4147-A177-3AD203B41FA5}">
                      <a16:colId xmlns:a16="http://schemas.microsoft.com/office/drawing/2014/main" val="1496838204"/>
                    </a:ext>
                  </a:extLst>
                </a:gridCol>
              </a:tblGrid>
              <a:tr h="182880">
                <a:tc>
                  <a:txBody>
                    <a:bodyPr/>
                    <a:lstStyle/>
                    <a:p>
                      <a:pPr algn="ctr"/>
                      <a:r>
                        <a:rPr kumimoji="1" lang="ja-JP" altLang="en-US" sz="800" b="0" dirty="0">
                          <a:latin typeface="Meiryo UI" panose="020B0604030504040204" pitchFamily="50" charset="-128"/>
                          <a:ea typeface="Meiryo UI" panose="020B0604030504040204" pitchFamily="50" charset="-128"/>
                        </a:rPr>
                        <a:t>ワーク   材質区分</a:t>
                      </a:r>
                    </a:p>
                  </a:txBody>
                  <a:tcPr marL="68580" marR="68580" marT="34290" marB="34290"/>
                </a:tc>
                <a:tc>
                  <a:txBody>
                    <a:bodyPr/>
                    <a:lstStyle/>
                    <a:p>
                      <a:pPr algn="ctr"/>
                      <a:r>
                        <a:rPr kumimoji="1" lang="ja-JP" altLang="en-US" sz="800" b="0" dirty="0">
                          <a:latin typeface="Meiryo UI" panose="020B0604030504040204" pitchFamily="50" charset="-128"/>
                          <a:ea typeface="Meiryo UI" panose="020B0604030504040204" pitchFamily="50" charset="-128"/>
                        </a:rPr>
                        <a:t>材質</a:t>
                      </a:r>
                    </a:p>
                  </a:txBody>
                  <a:tcPr marL="68580" marR="68580" marT="34290" marB="34290"/>
                </a:tc>
                <a:tc>
                  <a:txBody>
                    <a:bodyPr/>
                    <a:lstStyle/>
                    <a:p>
                      <a:pPr algn="ctr"/>
                      <a:r>
                        <a:rPr kumimoji="1" lang="ja-JP" altLang="en-US" sz="800" b="0" dirty="0">
                          <a:latin typeface="Meiryo UI" panose="020B0604030504040204" pitchFamily="50" charset="-128"/>
                          <a:ea typeface="Meiryo UI" panose="020B0604030504040204" pitchFamily="50" charset="-128"/>
                        </a:rPr>
                        <a:t>硬度</a:t>
                      </a:r>
                    </a:p>
                  </a:txBody>
                  <a:tcPr marL="68580" marR="68580" marT="34290" marB="34290"/>
                </a:tc>
                <a:tc>
                  <a:txBody>
                    <a:bodyPr/>
                    <a:lstStyle/>
                    <a:p>
                      <a:pPr algn="ctr"/>
                      <a:r>
                        <a:rPr kumimoji="1" lang="ja-JP" altLang="en-US" sz="800" b="0" dirty="0">
                          <a:latin typeface="Meiryo UI" panose="020B0604030504040204" pitchFamily="50" charset="-128"/>
                          <a:ea typeface="Meiryo UI" panose="020B0604030504040204" pitchFamily="50" charset="-128"/>
                        </a:rPr>
                        <a:t>荒加工</a:t>
                      </a:r>
                      <a:endParaRPr kumimoji="1" lang="en-US" altLang="ja-JP" sz="800" b="0" dirty="0">
                        <a:latin typeface="Meiryo UI" panose="020B0604030504040204" pitchFamily="50" charset="-128"/>
                        <a:ea typeface="Meiryo UI" panose="020B0604030504040204" pitchFamily="50" charset="-128"/>
                      </a:endParaRPr>
                    </a:p>
                    <a:p>
                      <a:pPr algn="ctr"/>
                      <a:r>
                        <a:rPr kumimoji="1" lang="ja-JP" altLang="en-US" sz="800" b="0" dirty="0" err="1">
                          <a:latin typeface="Meiryo UI" panose="020B0604030504040204" pitchFamily="50" charset="-128"/>
                          <a:ea typeface="Meiryo UI" panose="020B0604030504040204" pitchFamily="50" charset="-128"/>
                        </a:rPr>
                        <a:t>ｍ</a:t>
                      </a:r>
                      <a:r>
                        <a:rPr kumimoji="1" lang="en-US" altLang="ja-JP" sz="800" b="0" dirty="0">
                          <a:latin typeface="Meiryo UI" panose="020B0604030504040204" pitchFamily="50" charset="-128"/>
                          <a:ea typeface="Meiryo UI" panose="020B0604030504040204" pitchFamily="50" charset="-128"/>
                        </a:rPr>
                        <a:t>/min</a:t>
                      </a:r>
                      <a:endParaRPr kumimoji="1" lang="ja-JP" altLang="en-US" sz="800" b="0" dirty="0">
                        <a:latin typeface="Meiryo UI" panose="020B0604030504040204" pitchFamily="50" charset="-128"/>
                        <a:ea typeface="Meiryo UI" panose="020B0604030504040204" pitchFamily="50" charset="-128"/>
                      </a:endParaRPr>
                    </a:p>
                  </a:txBody>
                  <a:tcPr marL="68580" marR="68580" marT="34290" marB="34290"/>
                </a:tc>
                <a:tc>
                  <a:txBody>
                    <a:bodyPr/>
                    <a:lstStyle/>
                    <a:p>
                      <a:pPr algn="ctr"/>
                      <a:r>
                        <a:rPr kumimoji="1" lang="ja-JP" altLang="en-US" sz="800" b="0" dirty="0">
                          <a:latin typeface="Meiryo UI" panose="020B0604030504040204" pitchFamily="50" charset="-128"/>
                          <a:ea typeface="Meiryo UI" panose="020B0604030504040204" pitchFamily="50" charset="-128"/>
                        </a:rPr>
                        <a:t>仕上げ加工</a:t>
                      </a:r>
                      <a:endParaRPr kumimoji="1" lang="en-US" altLang="ja-JP" sz="800" b="0" dirty="0">
                        <a:latin typeface="Meiryo UI" panose="020B0604030504040204" pitchFamily="50" charset="-128"/>
                        <a:ea typeface="Meiryo UI" panose="020B0604030504040204" pitchFamily="50" charset="-128"/>
                      </a:endParaRPr>
                    </a:p>
                    <a:p>
                      <a:pPr algn="ctr"/>
                      <a:r>
                        <a:rPr kumimoji="1" lang="en-US" altLang="ja-JP" sz="800" b="0" dirty="0">
                          <a:latin typeface="Meiryo UI" panose="020B0604030504040204" pitchFamily="50" charset="-128"/>
                          <a:ea typeface="Meiryo UI" panose="020B0604030504040204" pitchFamily="50" charset="-128"/>
                        </a:rPr>
                        <a:t>m/min</a:t>
                      </a:r>
                      <a:endParaRPr kumimoji="1" lang="ja-JP" altLang="en-US" sz="800" b="0" dirty="0">
                        <a:latin typeface="Meiryo UI" panose="020B0604030504040204" pitchFamily="50" charset="-128"/>
                        <a:ea typeface="Meiryo UI" panose="020B0604030504040204" pitchFamily="50" charset="-128"/>
                      </a:endParaRPr>
                    </a:p>
                  </a:txBody>
                  <a:tcPr marL="68580" marR="68580" marT="34290" marB="34290"/>
                </a:tc>
                <a:extLst>
                  <a:ext uri="{0D108BD9-81ED-4DB2-BD59-A6C34878D82A}">
                    <a16:rowId xmlns:a16="http://schemas.microsoft.com/office/drawing/2014/main" val="4194214007"/>
                  </a:ext>
                </a:extLst>
              </a:tr>
              <a:tr h="182880">
                <a:tc>
                  <a:txBody>
                    <a:bodyPr/>
                    <a:lstStyle/>
                    <a:p>
                      <a:r>
                        <a:rPr kumimoji="1" lang="ja-JP" altLang="en-US" sz="800" dirty="0">
                          <a:latin typeface="Meiryo UI" panose="020B0604030504040204" pitchFamily="50" charset="-128"/>
                          <a:ea typeface="Meiryo UI" panose="020B0604030504040204" pitchFamily="50" charset="-128"/>
                        </a:rPr>
                        <a:t>浸炭鋼</a:t>
                      </a:r>
                    </a:p>
                  </a:txBody>
                  <a:tcPr marL="68580" marR="68580" marT="34290" marB="34290"/>
                </a:tc>
                <a:tc>
                  <a:txBody>
                    <a:bodyPr/>
                    <a:lstStyle/>
                    <a:p>
                      <a:r>
                        <a:rPr kumimoji="1" lang="en-US" altLang="ja-JP" sz="800" dirty="0">
                          <a:latin typeface="Meiryo UI" panose="020B0604030504040204" pitchFamily="50" charset="-128"/>
                          <a:ea typeface="Meiryo UI" panose="020B0604030504040204" pitchFamily="50" charset="-128"/>
                        </a:rPr>
                        <a:t>SCr420H</a:t>
                      </a:r>
                      <a:endParaRPr kumimoji="1" lang="ja-JP" altLang="en-US" sz="8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800" dirty="0">
                          <a:latin typeface="Meiryo UI" panose="020B0604030504040204" pitchFamily="50" charset="-128"/>
                          <a:ea typeface="Meiryo UI" panose="020B0604030504040204" pitchFamily="50" charset="-128"/>
                        </a:rPr>
                        <a:t>150-200</a:t>
                      </a:r>
                      <a:endParaRPr kumimoji="1" lang="ja-JP" altLang="en-US" sz="8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800" dirty="0">
                          <a:latin typeface="Meiryo UI" panose="020B0604030504040204" pitchFamily="50" charset="-128"/>
                          <a:ea typeface="Meiryo UI" panose="020B0604030504040204" pitchFamily="50" charset="-128"/>
                        </a:rPr>
                        <a:t>36-46</a:t>
                      </a:r>
                      <a:endParaRPr kumimoji="1" lang="ja-JP" altLang="en-US" sz="8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800" dirty="0">
                          <a:latin typeface="Meiryo UI" panose="020B0604030504040204" pitchFamily="50" charset="-128"/>
                          <a:ea typeface="Meiryo UI" panose="020B0604030504040204" pitchFamily="50" charset="-128"/>
                        </a:rPr>
                        <a:t>54-69</a:t>
                      </a:r>
                      <a:endParaRPr kumimoji="1" lang="ja-JP" altLang="en-US" sz="800" dirty="0">
                        <a:latin typeface="Meiryo UI" panose="020B0604030504040204" pitchFamily="50" charset="-128"/>
                        <a:ea typeface="Meiryo UI" panose="020B0604030504040204" pitchFamily="50" charset="-128"/>
                      </a:endParaRPr>
                    </a:p>
                  </a:txBody>
                  <a:tcPr marL="68580" marR="68580" marT="34290" marB="34290"/>
                </a:tc>
                <a:extLst>
                  <a:ext uri="{0D108BD9-81ED-4DB2-BD59-A6C34878D82A}">
                    <a16:rowId xmlns:a16="http://schemas.microsoft.com/office/drawing/2014/main" val="1775758967"/>
                  </a:ext>
                </a:extLst>
              </a:tr>
              <a:tr h="182880">
                <a:tc>
                  <a:txBody>
                    <a:bodyPr/>
                    <a:lstStyle/>
                    <a:p>
                      <a:r>
                        <a:rPr kumimoji="1" lang="ja-JP" altLang="en-US" sz="800" dirty="0">
                          <a:latin typeface="Meiryo UI" panose="020B0604030504040204" pitchFamily="50" charset="-128"/>
                          <a:ea typeface="Meiryo UI" panose="020B0604030504040204" pitchFamily="50" charset="-128"/>
                        </a:rPr>
                        <a:t>炭素鋼</a:t>
                      </a:r>
                    </a:p>
                  </a:txBody>
                  <a:tcPr marL="68580" marR="68580" marT="34290" marB="34290"/>
                </a:tc>
                <a:tc>
                  <a:txBody>
                    <a:bodyPr/>
                    <a:lstStyle/>
                    <a:p>
                      <a:r>
                        <a:rPr kumimoji="1" lang="en-US" altLang="ja-JP" sz="800" dirty="0">
                          <a:latin typeface="Meiryo UI" panose="020B0604030504040204" pitchFamily="50" charset="-128"/>
                          <a:ea typeface="Meiryo UI" panose="020B0604030504040204" pitchFamily="50" charset="-128"/>
                        </a:rPr>
                        <a:t>S45C</a:t>
                      </a:r>
                      <a:endParaRPr kumimoji="1" lang="ja-JP" altLang="en-US" sz="8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800" dirty="0">
                          <a:latin typeface="Meiryo UI" panose="020B0604030504040204" pitchFamily="50" charset="-128"/>
                          <a:ea typeface="Meiryo UI" panose="020B0604030504040204" pitchFamily="50" charset="-128"/>
                        </a:rPr>
                        <a:t>210-280</a:t>
                      </a:r>
                      <a:endParaRPr kumimoji="1" lang="ja-JP" altLang="en-US" sz="8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800" dirty="0">
                          <a:latin typeface="Meiryo UI" panose="020B0604030504040204" pitchFamily="50" charset="-128"/>
                          <a:ea typeface="Meiryo UI" panose="020B0604030504040204" pitchFamily="50" charset="-128"/>
                        </a:rPr>
                        <a:t>28-35</a:t>
                      </a:r>
                      <a:endParaRPr kumimoji="1" lang="ja-JP" altLang="en-US" sz="8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800" dirty="0">
                          <a:latin typeface="Meiryo UI" panose="020B0604030504040204" pitchFamily="50" charset="-128"/>
                          <a:ea typeface="Meiryo UI" panose="020B0604030504040204" pitchFamily="50" charset="-128"/>
                        </a:rPr>
                        <a:t>42-53</a:t>
                      </a:r>
                      <a:endParaRPr kumimoji="1" lang="ja-JP" altLang="en-US" sz="800" dirty="0">
                        <a:latin typeface="Meiryo UI" panose="020B0604030504040204" pitchFamily="50" charset="-128"/>
                        <a:ea typeface="Meiryo UI" panose="020B0604030504040204" pitchFamily="50" charset="-128"/>
                      </a:endParaRPr>
                    </a:p>
                  </a:txBody>
                  <a:tcPr marL="68580" marR="68580" marT="34290" marB="34290"/>
                </a:tc>
                <a:extLst>
                  <a:ext uri="{0D108BD9-81ED-4DB2-BD59-A6C34878D82A}">
                    <a16:rowId xmlns:a16="http://schemas.microsoft.com/office/drawing/2014/main" val="2286351454"/>
                  </a:ext>
                </a:extLst>
              </a:tr>
              <a:tr h="182880">
                <a:tc>
                  <a:txBody>
                    <a:bodyPr/>
                    <a:lstStyle/>
                    <a:p>
                      <a:r>
                        <a:rPr kumimoji="1" lang="ja-JP" altLang="en-US" sz="800" dirty="0">
                          <a:latin typeface="Meiryo UI" panose="020B0604030504040204" pitchFamily="50" charset="-128"/>
                          <a:ea typeface="Meiryo UI" panose="020B0604030504040204" pitchFamily="50" charset="-128"/>
                        </a:rPr>
                        <a:t>炭素鋼</a:t>
                      </a:r>
                    </a:p>
                  </a:txBody>
                  <a:tcPr marL="68580" marR="68580" marT="34290" marB="34290"/>
                </a:tc>
                <a:tc>
                  <a:txBody>
                    <a:bodyPr/>
                    <a:lstStyle/>
                    <a:p>
                      <a:r>
                        <a:rPr kumimoji="1" lang="en-US" altLang="ja-JP" sz="800" dirty="0">
                          <a:latin typeface="Meiryo UI" panose="020B0604030504040204" pitchFamily="50" charset="-128"/>
                          <a:ea typeface="Meiryo UI" panose="020B0604030504040204" pitchFamily="50" charset="-128"/>
                        </a:rPr>
                        <a:t>SCM435</a:t>
                      </a:r>
                      <a:endParaRPr kumimoji="1" lang="ja-JP" altLang="en-US" sz="8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800" dirty="0">
                          <a:latin typeface="Meiryo UI" panose="020B0604030504040204" pitchFamily="50" charset="-128"/>
                          <a:ea typeface="Meiryo UI" panose="020B0604030504040204" pitchFamily="50" charset="-128"/>
                        </a:rPr>
                        <a:t>270-320</a:t>
                      </a:r>
                      <a:endParaRPr kumimoji="1" lang="ja-JP" altLang="en-US" sz="8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800" dirty="0">
                          <a:latin typeface="Meiryo UI" panose="020B0604030504040204" pitchFamily="50" charset="-128"/>
                          <a:ea typeface="Meiryo UI" panose="020B0604030504040204" pitchFamily="50" charset="-128"/>
                        </a:rPr>
                        <a:t>22-30</a:t>
                      </a:r>
                      <a:endParaRPr kumimoji="1" lang="ja-JP" altLang="en-US" sz="8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800" dirty="0">
                          <a:latin typeface="Meiryo UI" panose="020B0604030504040204" pitchFamily="50" charset="-128"/>
                          <a:ea typeface="Meiryo UI" panose="020B0604030504040204" pitchFamily="50" charset="-128"/>
                        </a:rPr>
                        <a:t>33-45</a:t>
                      </a:r>
                      <a:endParaRPr kumimoji="1" lang="ja-JP" altLang="en-US" sz="800" dirty="0">
                        <a:latin typeface="Meiryo UI" panose="020B0604030504040204" pitchFamily="50" charset="-128"/>
                        <a:ea typeface="Meiryo UI" panose="020B0604030504040204" pitchFamily="50" charset="-128"/>
                      </a:endParaRPr>
                    </a:p>
                  </a:txBody>
                  <a:tcPr marL="68580" marR="68580" marT="34290" marB="34290"/>
                </a:tc>
                <a:extLst>
                  <a:ext uri="{0D108BD9-81ED-4DB2-BD59-A6C34878D82A}">
                    <a16:rowId xmlns:a16="http://schemas.microsoft.com/office/drawing/2014/main" val="1790729871"/>
                  </a:ext>
                </a:extLst>
              </a:tr>
              <a:tr h="182880">
                <a:tc>
                  <a:txBody>
                    <a:bodyPr/>
                    <a:lstStyle/>
                    <a:p>
                      <a:r>
                        <a:rPr kumimoji="1" lang="ja-JP" altLang="en-US" sz="800" dirty="0">
                          <a:latin typeface="Meiryo UI" panose="020B0604030504040204" pitchFamily="50" charset="-128"/>
                          <a:ea typeface="Meiryo UI" panose="020B0604030504040204" pitchFamily="50" charset="-128"/>
                        </a:rPr>
                        <a:t>鋳鉄</a:t>
                      </a:r>
                    </a:p>
                  </a:txBody>
                  <a:tcPr marL="68580" marR="68580" marT="34290" marB="34290"/>
                </a:tc>
                <a:tc>
                  <a:txBody>
                    <a:bodyPr/>
                    <a:lstStyle/>
                    <a:p>
                      <a:r>
                        <a:rPr kumimoji="1" lang="en-US" altLang="ja-JP" sz="800" dirty="0">
                          <a:latin typeface="Meiryo UI" panose="020B0604030504040204" pitchFamily="50" charset="-128"/>
                          <a:ea typeface="Meiryo UI" panose="020B0604030504040204" pitchFamily="50" charset="-128"/>
                        </a:rPr>
                        <a:t>FC250</a:t>
                      </a:r>
                      <a:endParaRPr kumimoji="1" lang="ja-JP" altLang="en-US" sz="8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800" dirty="0">
                          <a:latin typeface="Meiryo UI" panose="020B0604030504040204" pitchFamily="50" charset="-128"/>
                          <a:ea typeface="Meiryo UI" panose="020B0604030504040204" pitchFamily="50" charset="-128"/>
                        </a:rPr>
                        <a:t>-220</a:t>
                      </a:r>
                      <a:endParaRPr kumimoji="1" lang="ja-JP" altLang="en-US" sz="8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800" dirty="0">
                          <a:latin typeface="Meiryo UI" panose="020B0604030504040204" pitchFamily="50" charset="-128"/>
                          <a:ea typeface="Meiryo UI" panose="020B0604030504040204" pitchFamily="50" charset="-128"/>
                        </a:rPr>
                        <a:t>32-40</a:t>
                      </a:r>
                      <a:endParaRPr kumimoji="1" lang="ja-JP" altLang="en-US" sz="800" dirty="0">
                        <a:latin typeface="Meiryo UI" panose="020B0604030504040204" pitchFamily="50" charset="-128"/>
                        <a:ea typeface="Meiryo UI" panose="020B0604030504040204" pitchFamily="50" charset="-128"/>
                      </a:endParaRPr>
                    </a:p>
                  </a:txBody>
                  <a:tcPr marL="68580" marR="68580" marT="34290" marB="34290"/>
                </a:tc>
                <a:tc>
                  <a:txBody>
                    <a:bodyPr/>
                    <a:lstStyle/>
                    <a:p>
                      <a:r>
                        <a:rPr kumimoji="1" lang="en-US" altLang="ja-JP" sz="800" dirty="0">
                          <a:latin typeface="Meiryo UI" panose="020B0604030504040204" pitchFamily="50" charset="-128"/>
                          <a:ea typeface="Meiryo UI" panose="020B0604030504040204" pitchFamily="50" charset="-128"/>
                        </a:rPr>
                        <a:t>48-60</a:t>
                      </a:r>
                      <a:endParaRPr kumimoji="1" lang="ja-JP" altLang="en-US" sz="800" dirty="0">
                        <a:latin typeface="Meiryo UI" panose="020B0604030504040204" pitchFamily="50" charset="-128"/>
                        <a:ea typeface="Meiryo UI" panose="020B0604030504040204" pitchFamily="50" charset="-128"/>
                      </a:endParaRPr>
                    </a:p>
                  </a:txBody>
                  <a:tcPr marL="68580" marR="68580" marT="34290" marB="34290"/>
                </a:tc>
                <a:extLst>
                  <a:ext uri="{0D108BD9-81ED-4DB2-BD59-A6C34878D82A}">
                    <a16:rowId xmlns:a16="http://schemas.microsoft.com/office/drawing/2014/main" val="1266557965"/>
                  </a:ext>
                </a:extLst>
              </a:tr>
            </a:tbl>
          </a:graphicData>
        </a:graphic>
      </p:graphicFrame>
      <p:graphicFrame>
        <p:nvGraphicFramePr>
          <p:cNvPr id="11" name="グラフ 10">
            <a:extLst>
              <a:ext uri="{FF2B5EF4-FFF2-40B4-BE49-F238E27FC236}">
                <a16:creationId xmlns:a16="http://schemas.microsoft.com/office/drawing/2014/main" id="{8AD4CACC-9C38-4763-AD4D-71EB51968E88}"/>
              </a:ext>
            </a:extLst>
          </p:cNvPr>
          <p:cNvGraphicFramePr/>
          <p:nvPr>
            <p:extLst>
              <p:ext uri="{D42A27DB-BD31-4B8C-83A1-F6EECF244321}">
                <p14:modId xmlns:p14="http://schemas.microsoft.com/office/powerpoint/2010/main" val="759152753"/>
              </p:ext>
            </p:extLst>
          </p:nvPr>
        </p:nvGraphicFramePr>
        <p:xfrm>
          <a:off x="108122" y="1686157"/>
          <a:ext cx="3011801" cy="991142"/>
        </p:xfrm>
        <a:graphic>
          <a:graphicData uri="http://schemas.openxmlformats.org/drawingml/2006/chart">
            <c:chart xmlns:c="http://schemas.openxmlformats.org/drawingml/2006/chart" xmlns:r="http://schemas.openxmlformats.org/officeDocument/2006/relationships" r:id="rId2"/>
          </a:graphicData>
        </a:graphic>
      </p:graphicFrame>
      <p:sp>
        <p:nvSpPr>
          <p:cNvPr id="12" name="正方形/長方形 11">
            <a:extLst>
              <a:ext uri="{FF2B5EF4-FFF2-40B4-BE49-F238E27FC236}">
                <a16:creationId xmlns:a16="http://schemas.microsoft.com/office/drawing/2014/main" id="{33260B40-EF11-4014-A422-420A78FD28B1}"/>
              </a:ext>
            </a:extLst>
          </p:cNvPr>
          <p:cNvSpPr/>
          <p:nvPr/>
        </p:nvSpPr>
        <p:spPr>
          <a:xfrm>
            <a:off x="2474543" y="1815521"/>
            <a:ext cx="879098" cy="60372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750" dirty="0">
                <a:solidFill>
                  <a:schemeClr val="tx2">
                    <a:lumMod val="60000"/>
                    <a:lumOff val="40000"/>
                  </a:schemeClr>
                </a:solidFill>
                <a:latin typeface="Meiryo UI" panose="020B0604030504040204" pitchFamily="50" charset="-128"/>
                <a:ea typeface="Meiryo UI" panose="020B0604030504040204" pitchFamily="50" charset="-128"/>
              </a:rPr>
              <a:t>切削速度</a:t>
            </a:r>
            <a:endParaRPr lang="en-US" altLang="ja-JP" sz="750" dirty="0">
              <a:solidFill>
                <a:schemeClr val="tx2">
                  <a:lumMod val="60000"/>
                  <a:lumOff val="40000"/>
                </a:schemeClr>
              </a:solidFill>
              <a:latin typeface="Meiryo UI" panose="020B0604030504040204" pitchFamily="50" charset="-128"/>
              <a:ea typeface="Meiryo UI" panose="020B0604030504040204" pitchFamily="50" charset="-128"/>
            </a:endParaRPr>
          </a:p>
          <a:p>
            <a:pPr algn="ctr"/>
            <a:r>
              <a:rPr lang="en-US" altLang="ja-JP" sz="750" dirty="0" err="1">
                <a:solidFill>
                  <a:schemeClr val="tx2">
                    <a:lumMod val="60000"/>
                    <a:lumOff val="40000"/>
                  </a:schemeClr>
                </a:solidFill>
                <a:latin typeface="Meiryo UI" panose="020B0604030504040204" pitchFamily="50" charset="-128"/>
                <a:ea typeface="Meiryo UI" panose="020B0604030504040204" pitchFamily="50" charset="-128"/>
              </a:rPr>
              <a:t>Vm</a:t>
            </a:r>
            <a:r>
              <a:rPr lang="ja-JP" altLang="en-US" sz="750" dirty="0">
                <a:solidFill>
                  <a:schemeClr val="tx2">
                    <a:lumMod val="60000"/>
                    <a:lumOff val="40000"/>
                  </a:schemeClr>
                </a:solidFill>
                <a:latin typeface="Meiryo UI" panose="020B0604030504040204" pitchFamily="50" charset="-128"/>
                <a:ea typeface="Meiryo UI" panose="020B0604030504040204" pitchFamily="50" charset="-128"/>
              </a:rPr>
              <a:t>・</a:t>
            </a:r>
            <a:r>
              <a:rPr lang="en-US" altLang="ja-JP" sz="750" dirty="0">
                <a:solidFill>
                  <a:schemeClr val="tx2">
                    <a:lumMod val="60000"/>
                    <a:lumOff val="40000"/>
                  </a:schemeClr>
                </a:solidFill>
                <a:latin typeface="Meiryo UI" panose="020B0604030504040204" pitchFamily="50" charset="-128"/>
                <a:ea typeface="Meiryo UI" panose="020B0604030504040204" pitchFamily="50" charset="-128"/>
              </a:rPr>
              <a:t>min-1</a:t>
            </a:r>
          </a:p>
          <a:p>
            <a:pPr algn="ctr"/>
            <a:r>
              <a:rPr lang="ja-JP" altLang="en-US" sz="750" dirty="0">
                <a:solidFill>
                  <a:schemeClr val="tx2">
                    <a:lumMod val="60000"/>
                    <a:lumOff val="40000"/>
                  </a:schemeClr>
                </a:solidFill>
                <a:latin typeface="Meiryo UI" panose="020B0604030504040204" pitchFamily="50" charset="-128"/>
                <a:ea typeface="Meiryo UI" panose="020B0604030504040204" pitchFamily="50" charset="-128"/>
              </a:rPr>
              <a:t>（</a:t>
            </a:r>
            <a:r>
              <a:rPr lang="en-US" altLang="ja-JP" sz="750" dirty="0" err="1">
                <a:solidFill>
                  <a:schemeClr val="tx2">
                    <a:lumMod val="60000"/>
                    <a:lumOff val="40000"/>
                  </a:schemeClr>
                </a:solidFill>
                <a:latin typeface="Meiryo UI" panose="020B0604030504040204" pitchFamily="50" charset="-128"/>
                <a:ea typeface="Meiryo UI" panose="020B0604030504040204" pitchFamily="50" charset="-128"/>
              </a:rPr>
              <a:t>TiN</a:t>
            </a:r>
            <a:r>
              <a:rPr lang="en-US" altLang="ja-JP" sz="750" dirty="0">
                <a:solidFill>
                  <a:schemeClr val="tx2">
                    <a:lumMod val="60000"/>
                    <a:lumOff val="40000"/>
                  </a:schemeClr>
                </a:solidFill>
                <a:latin typeface="Meiryo UI" panose="020B0604030504040204" pitchFamily="50" charset="-128"/>
                <a:ea typeface="Meiryo UI" panose="020B0604030504040204" pitchFamily="50" charset="-128"/>
              </a:rPr>
              <a:t> coating)</a:t>
            </a:r>
            <a:endParaRPr lang="ja-JP" altLang="en-US" sz="750" dirty="0">
              <a:solidFill>
                <a:schemeClr val="tx2">
                  <a:lumMod val="60000"/>
                  <a:lumOff val="40000"/>
                </a:schemeClr>
              </a:solidFill>
              <a:latin typeface="Meiryo UI" panose="020B0604030504040204" pitchFamily="50" charset="-128"/>
              <a:ea typeface="Meiryo UI" panose="020B0604030504040204" pitchFamily="50" charset="-128"/>
            </a:endParaRPr>
          </a:p>
        </p:txBody>
      </p:sp>
      <p:sp>
        <p:nvSpPr>
          <p:cNvPr id="13" name="正方形/長方形 12">
            <a:extLst>
              <a:ext uri="{FF2B5EF4-FFF2-40B4-BE49-F238E27FC236}">
                <a16:creationId xmlns:a16="http://schemas.microsoft.com/office/drawing/2014/main" id="{6543B572-70BA-4716-BC69-6FEEAEAEF03B}"/>
              </a:ext>
            </a:extLst>
          </p:cNvPr>
          <p:cNvSpPr/>
          <p:nvPr/>
        </p:nvSpPr>
        <p:spPr>
          <a:xfrm>
            <a:off x="55170" y="532869"/>
            <a:ext cx="2681420" cy="152323"/>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825" b="1" dirty="0">
                <a:solidFill>
                  <a:schemeClr val="tx2">
                    <a:lumMod val="60000"/>
                    <a:lumOff val="40000"/>
                  </a:schemeClr>
                </a:solidFill>
                <a:latin typeface="Meiryo UI" panose="020B0604030504040204" pitchFamily="50" charset="-128"/>
                <a:ea typeface="Meiryo UI" panose="020B0604030504040204" pitchFamily="50" charset="-128"/>
              </a:rPr>
              <a:t>ワーク材質・硬度・カッタのコーティングにより決定する</a:t>
            </a:r>
          </a:p>
        </p:txBody>
      </p:sp>
      <p:graphicFrame>
        <p:nvGraphicFramePr>
          <p:cNvPr id="14" name="表 13">
            <a:extLst>
              <a:ext uri="{FF2B5EF4-FFF2-40B4-BE49-F238E27FC236}">
                <a16:creationId xmlns:a16="http://schemas.microsoft.com/office/drawing/2014/main" id="{40F8181D-8545-4E1E-8F10-6D4BDE44403C}"/>
              </a:ext>
            </a:extLst>
          </p:cNvPr>
          <p:cNvGraphicFramePr>
            <a:graphicFrameLocks noGrp="1"/>
          </p:cNvGraphicFramePr>
          <p:nvPr>
            <p:extLst>
              <p:ext uri="{D42A27DB-BD31-4B8C-83A1-F6EECF244321}">
                <p14:modId xmlns:p14="http://schemas.microsoft.com/office/powerpoint/2010/main" val="1417010382"/>
              </p:ext>
            </p:extLst>
          </p:nvPr>
        </p:nvGraphicFramePr>
        <p:xfrm>
          <a:off x="3600799" y="1077263"/>
          <a:ext cx="2930402" cy="1463580"/>
        </p:xfrm>
        <a:graphic>
          <a:graphicData uri="http://schemas.openxmlformats.org/drawingml/2006/table">
            <a:tbl>
              <a:tblPr firstRow="1" bandRow="1">
                <a:tableStyleId>{5C22544A-7EE6-4342-B048-85BDC9FD1C3A}</a:tableStyleId>
              </a:tblPr>
              <a:tblGrid>
                <a:gridCol w="770402">
                  <a:extLst>
                    <a:ext uri="{9D8B030D-6E8A-4147-A177-3AD203B41FA5}">
                      <a16:colId xmlns:a16="http://schemas.microsoft.com/office/drawing/2014/main" val="836408974"/>
                    </a:ext>
                  </a:extLst>
                </a:gridCol>
                <a:gridCol w="216000">
                  <a:extLst>
                    <a:ext uri="{9D8B030D-6E8A-4147-A177-3AD203B41FA5}">
                      <a16:colId xmlns:a16="http://schemas.microsoft.com/office/drawing/2014/main" val="3443026815"/>
                    </a:ext>
                  </a:extLst>
                </a:gridCol>
                <a:gridCol w="216000">
                  <a:extLst>
                    <a:ext uri="{9D8B030D-6E8A-4147-A177-3AD203B41FA5}">
                      <a16:colId xmlns:a16="http://schemas.microsoft.com/office/drawing/2014/main" val="1520337116"/>
                    </a:ext>
                  </a:extLst>
                </a:gridCol>
                <a:gridCol w="216000">
                  <a:extLst>
                    <a:ext uri="{9D8B030D-6E8A-4147-A177-3AD203B41FA5}">
                      <a16:colId xmlns:a16="http://schemas.microsoft.com/office/drawing/2014/main" val="605322638"/>
                    </a:ext>
                  </a:extLst>
                </a:gridCol>
                <a:gridCol w="216000">
                  <a:extLst>
                    <a:ext uri="{9D8B030D-6E8A-4147-A177-3AD203B41FA5}">
                      <a16:colId xmlns:a16="http://schemas.microsoft.com/office/drawing/2014/main" val="2674268632"/>
                    </a:ext>
                  </a:extLst>
                </a:gridCol>
                <a:gridCol w="216000">
                  <a:extLst>
                    <a:ext uri="{9D8B030D-6E8A-4147-A177-3AD203B41FA5}">
                      <a16:colId xmlns:a16="http://schemas.microsoft.com/office/drawing/2014/main" val="2424452510"/>
                    </a:ext>
                  </a:extLst>
                </a:gridCol>
                <a:gridCol w="216000">
                  <a:extLst>
                    <a:ext uri="{9D8B030D-6E8A-4147-A177-3AD203B41FA5}">
                      <a16:colId xmlns:a16="http://schemas.microsoft.com/office/drawing/2014/main" val="259143903"/>
                    </a:ext>
                  </a:extLst>
                </a:gridCol>
                <a:gridCol w="216000">
                  <a:extLst>
                    <a:ext uri="{9D8B030D-6E8A-4147-A177-3AD203B41FA5}">
                      <a16:colId xmlns:a16="http://schemas.microsoft.com/office/drawing/2014/main" val="1592568102"/>
                    </a:ext>
                  </a:extLst>
                </a:gridCol>
                <a:gridCol w="216000">
                  <a:extLst>
                    <a:ext uri="{9D8B030D-6E8A-4147-A177-3AD203B41FA5}">
                      <a16:colId xmlns:a16="http://schemas.microsoft.com/office/drawing/2014/main" val="225915128"/>
                    </a:ext>
                  </a:extLst>
                </a:gridCol>
                <a:gridCol w="216000">
                  <a:extLst>
                    <a:ext uri="{9D8B030D-6E8A-4147-A177-3AD203B41FA5}">
                      <a16:colId xmlns:a16="http://schemas.microsoft.com/office/drawing/2014/main" val="3776313700"/>
                    </a:ext>
                  </a:extLst>
                </a:gridCol>
                <a:gridCol w="216000">
                  <a:extLst>
                    <a:ext uri="{9D8B030D-6E8A-4147-A177-3AD203B41FA5}">
                      <a16:colId xmlns:a16="http://schemas.microsoft.com/office/drawing/2014/main" val="221486044"/>
                    </a:ext>
                  </a:extLst>
                </a:gridCol>
              </a:tblGrid>
              <a:tr h="252000">
                <a:tc>
                  <a:txBody>
                    <a:bodyPr/>
                    <a:lstStyle/>
                    <a:p>
                      <a:pPr algn="ctr"/>
                      <a:r>
                        <a:rPr kumimoji="1" lang="ja-JP" altLang="en-US" sz="600" b="0" dirty="0">
                          <a:solidFill>
                            <a:schemeClr val="bg1"/>
                          </a:solidFill>
                          <a:latin typeface="Meiryo UI" panose="020B0604030504040204" pitchFamily="50" charset="-128"/>
                          <a:ea typeface="Meiryo UI" panose="020B0604030504040204" pitchFamily="50" charset="-128"/>
                        </a:rPr>
                        <a:t>モジュール</a:t>
                      </a:r>
                      <a:r>
                        <a:rPr kumimoji="1" lang="en-US" altLang="ja-JP" sz="600" b="0" dirty="0">
                          <a:solidFill>
                            <a:schemeClr val="bg1"/>
                          </a:solidFill>
                          <a:latin typeface="Meiryo UI" panose="020B0604030504040204" pitchFamily="50" charset="-128"/>
                          <a:ea typeface="Meiryo UI" panose="020B0604030504040204" pitchFamily="50" charset="-128"/>
                        </a:rPr>
                        <a:t>/</a:t>
                      </a:r>
                      <a:r>
                        <a:rPr kumimoji="1" lang="ja-JP" altLang="en-US" sz="600" b="0" dirty="0">
                          <a:solidFill>
                            <a:schemeClr val="bg1"/>
                          </a:solidFill>
                          <a:latin typeface="Meiryo UI" panose="020B0604030504040204" pitchFamily="50" charset="-128"/>
                          <a:ea typeface="Meiryo UI" panose="020B0604030504040204" pitchFamily="50" charset="-128"/>
                        </a:rPr>
                        <a:t>精度</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gridSpan="4">
                  <a:txBody>
                    <a:bodyPr/>
                    <a:lstStyle/>
                    <a:p>
                      <a:pPr algn="ctr"/>
                      <a:r>
                        <a:rPr kumimoji="1" lang="en-US" altLang="ja-JP" sz="600" dirty="0">
                          <a:solidFill>
                            <a:schemeClr val="bg1"/>
                          </a:solidFill>
                          <a:latin typeface="Meiryo UI" panose="020B0604030504040204" pitchFamily="50" charset="-128"/>
                          <a:ea typeface="Meiryo UI" panose="020B0604030504040204" pitchFamily="50" charset="-128"/>
                        </a:rPr>
                        <a:t>JIS/IS06</a:t>
                      </a:r>
                      <a:endParaRPr kumimoji="1" lang="ja-JP" altLang="en-US" sz="600" dirty="0">
                        <a:solidFill>
                          <a:schemeClr val="bg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sz="600" dirty="0">
                          <a:solidFill>
                            <a:schemeClr val="bg1"/>
                          </a:solidFill>
                          <a:latin typeface="Meiryo UI" panose="020B0604030504040204" pitchFamily="50" charset="-128"/>
                          <a:ea typeface="Meiryo UI" panose="020B0604030504040204" pitchFamily="50" charset="-128"/>
                        </a:rPr>
                        <a:t>JIS 7-8</a:t>
                      </a:r>
                      <a:endParaRPr kumimoji="1" lang="ja-JP" altLang="en-US" sz="600" dirty="0">
                        <a:solidFill>
                          <a:schemeClr val="bg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sz="600" dirty="0">
                          <a:solidFill>
                            <a:schemeClr val="bg1"/>
                          </a:solidFill>
                          <a:latin typeface="Meiryo UI" panose="020B0604030504040204" pitchFamily="50" charset="-128"/>
                          <a:ea typeface="Meiryo UI" panose="020B0604030504040204" pitchFamily="50" charset="-128"/>
                        </a:rPr>
                        <a:t>JIS-9</a:t>
                      </a:r>
                      <a:endParaRPr kumimoji="1" lang="ja-JP" altLang="en-US" sz="600" dirty="0">
                        <a:solidFill>
                          <a:schemeClr val="bg1"/>
                        </a:solidFill>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739660976"/>
                  </a:ext>
                </a:extLst>
              </a:tr>
              <a:tr h="171450">
                <a:tc>
                  <a:txBody>
                    <a:bodyPr/>
                    <a:lstStyle/>
                    <a:p>
                      <a:r>
                        <a:rPr kumimoji="1" lang="en-US" altLang="ja-JP" sz="700" dirty="0">
                          <a:latin typeface="Meiryo UI" panose="020B0604030504040204" pitchFamily="50" charset="-128"/>
                          <a:ea typeface="Meiryo UI" panose="020B0604030504040204" pitchFamily="50" charset="-128"/>
                        </a:rPr>
                        <a:t>MODULE</a:t>
                      </a:r>
                      <a:r>
                        <a:rPr kumimoji="1" lang="ja-JP" altLang="en-US" sz="700" dirty="0" err="1">
                          <a:latin typeface="Meiryo UI" panose="020B0604030504040204" pitchFamily="50" charset="-128"/>
                          <a:ea typeface="Meiryo UI" panose="020B0604030504040204" pitchFamily="50" charset="-128"/>
                        </a:rPr>
                        <a:t>ー</a:t>
                      </a:r>
                      <a:r>
                        <a:rPr kumimoji="1" lang="ja-JP" altLang="en-US" sz="700" dirty="0">
                          <a:latin typeface="Meiryo UI" panose="020B0604030504040204" pitchFamily="50" charset="-128"/>
                          <a:ea typeface="Meiryo UI" panose="020B0604030504040204" pitchFamily="50" charset="-128"/>
                        </a:rPr>
                        <a:t>１</a:t>
                      </a: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3785205718"/>
                  </a:ext>
                </a:extLst>
              </a:tr>
              <a:tr h="171450">
                <a:tc>
                  <a:txBody>
                    <a:bodyPr/>
                    <a:lstStyle/>
                    <a:p>
                      <a:r>
                        <a:rPr kumimoji="1" lang="en-US" altLang="ja-JP" sz="700" dirty="0">
                          <a:latin typeface="Meiryo UI" panose="020B0604030504040204" pitchFamily="50" charset="-128"/>
                          <a:ea typeface="Meiryo UI" panose="020B0604030504040204" pitchFamily="50" charset="-128"/>
                        </a:rPr>
                        <a:t>1-2</a:t>
                      </a:r>
                      <a:endParaRPr kumimoji="1" lang="ja-JP" altLang="en-US" sz="7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3312640976"/>
                  </a:ext>
                </a:extLst>
              </a:tr>
              <a:tr h="171450">
                <a:tc>
                  <a:txBody>
                    <a:bodyPr/>
                    <a:lstStyle/>
                    <a:p>
                      <a:r>
                        <a:rPr kumimoji="1" lang="en-US" altLang="ja-JP" sz="700" dirty="0">
                          <a:latin typeface="Meiryo UI" panose="020B0604030504040204" pitchFamily="50" charset="-128"/>
                          <a:ea typeface="Meiryo UI" panose="020B0604030504040204" pitchFamily="50" charset="-128"/>
                        </a:rPr>
                        <a:t>2-3</a:t>
                      </a:r>
                      <a:endParaRPr kumimoji="1" lang="ja-JP" altLang="en-US" sz="7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4117300199"/>
                  </a:ext>
                </a:extLst>
              </a:tr>
              <a:tr h="171450">
                <a:tc>
                  <a:txBody>
                    <a:bodyPr/>
                    <a:lstStyle/>
                    <a:p>
                      <a:r>
                        <a:rPr kumimoji="1" lang="en-US" altLang="ja-JP" sz="700" dirty="0">
                          <a:latin typeface="Meiryo UI" panose="020B0604030504040204" pitchFamily="50" charset="-128"/>
                          <a:ea typeface="Meiryo UI" panose="020B0604030504040204" pitchFamily="50" charset="-128"/>
                        </a:rPr>
                        <a:t>3-4</a:t>
                      </a:r>
                      <a:endParaRPr kumimoji="1" lang="ja-JP" altLang="en-US" sz="7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3705441582"/>
                  </a:ext>
                </a:extLst>
              </a:tr>
              <a:tr h="171450">
                <a:tc>
                  <a:txBody>
                    <a:bodyPr/>
                    <a:lstStyle/>
                    <a:p>
                      <a:r>
                        <a:rPr kumimoji="1" lang="en-US" altLang="ja-JP" sz="700" dirty="0">
                          <a:latin typeface="Meiryo UI" panose="020B0604030504040204" pitchFamily="50" charset="-128"/>
                          <a:ea typeface="Meiryo UI" panose="020B0604030504040204" pitchFamily="50" charset="-128"/>
                        </a:rPr>
                        <a:t>4-5</a:t>
                      </a:r>
                      <a:endParaRPr kumimoji="1" lang="ja-JP" altLang="en-US" sz="7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540892126"/>
                  </a:ext>
                </a:extLst>
              </a:tr>
              <a:tr h="171450">
                <a:tc>
                  <a:txBody>
                    <a:bodyPr/>
                    <a:lstStyle/>
                    <a:p>
                      <a:r>
                        <a:rPr kumimoji="1" lang="en-US" altLang="ja-JP" sz="700" dirty="0">
                          <a:latin typeface="Meiryo UI" panose="020B0604030504040204" pitchFamily="50" charset="-128"/>
                          <a:ea typeface="Meiryo UI" panose="020B0604030504040204" pitchFamily="50" charset="-128"/>
                        </a:rPr>
                        <a:t>5-6</a:t>
                      </a:r>
                      <a:endParaRPr kumimoji="1" lang="ja-JP" altLang="en-US" sz="7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endParaRPr kumimoji="1" lang="ja-JP" altLang="en-US" sz="500" dirty="0">
                        <a:latin typeface="Meiryo UI" panose="020B0604030504040204" pitchFamily="50" charset="-128"/>
                        <a:ea typeface="Meiryo UI" panose="020B0604030504040204" pitchFamily="50" charset="-128"/>
                      </a:endParaRP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112855495"/>
                  </a:ext>
                </a:extLst>
              </a:tr>
              <a:tr h="160020">
                <a:tc>
                  <a:txBody>
                    <a:bodyPr/>
                    <a:lstStyle/>
                    <a:p>
                      <a:r>
                        <a:rPr kumimoji="1" lang="ja-JP" altLang="en-US" sz="600" dirty="0">
                          <a:latin typeface="Meiryo UI" panose="020B0604030504040204" pitchFamily="50" charset="-128"/>
                          <a:ea typeface="Meiryo UI" panose="020B0604030504040204" pitchFamily="50" charset="-128"/>
                        </a:rPr>
                        <a:t>切込み回数</a:t>
                      </a:r>
                    </a:p>
                  </a:txBody>
                  <a:tcPr marL="68580" marR="68580" marT="34290" marB="34290">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1</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2</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3</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4</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1</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2</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3</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1</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2</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3</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6350" cap="flat" cmpd="sng" algn="ctr">
                      <a:solidFill>
                        <a:schemeClr val="tx1"/>
                      </a:solidFill>
                      <a:prstDash val="sysDot"/>
                      <a:round/>
                      <a:headEnd type="none" w="med" len="med"/>
                      <a:tailEnd type="none" w="med" len="med"/>
                    </a:lnL>
                    <a:lnR w="3175"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84547726"/>
                  </a:ext>
                </a:extLst>
              </a:tr>
            </a:tbl>
          </a:graphicData>
        </a:graphic>
      </p:graphicFrame>
      <p:sp>
        <p:nvSpPr>
          <p:cNvPr id="15" name="四角形: 角を丸くする 14">
            <a:extLst>
              <a:ext uri="{FF2B5EF4-FFF2-40B4-BE49-F238E27FC236}">
                <a16:creationId xmlns:a16="http://schemas.microsoft.com/office/drawing/2014/main" id="{BD18696C-F3BC-4501-B3B0-D7443E4EC012}"/>
              </a:ext>
            </a:extLst>
          </p:cNvPr>
          <p:cNvSpPr/>
          <p:nvPr/>
        </p:nvSpPr>
        <p:spPr>
          <a:xfrm>
            <a:off x="3547572" y="697242"/>
            <a:ext cx="1463267" cy="347349"/>
          </a:xfrm>
          <a:prstGeom prst="round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altLang="ja-JP" sz="700" dirty="0">
              <a:solidFill>
                <a:schemeClr val="tx2"/>
              </a:solidFill>
              <a:latin typeface="Meiryo UI" panose="020B0604030504040204" pitchFamily="50" charset="-128"/>
              <a:ea typeface="Meiryo UI" panose="020B0604030504040204" pitchFamily="50" charset="-128"/>
            </a:endParaRPr>
          </a:p>
          <a:p>
            <a:r>
              <a:rPr lang="ja-JP" altLang="en-US" sz="700" dirty="0">
                <a:solidFill>
                  <a:schemeClr val="tx2"/>
                </a:solidFill>
                <a:latin typeface="Meiryo UI" panose="020B0604030504040204" pitchFamily="50" charset="-128"/>
                <a:ea typeface="Meiryo UI" panose="020B0604030504040204" pitchFamily="50" charset="-128"/>
              </a:rPr>
              <a:t>取しろ　仕上げ　</a:t>
            </a:r>
            <a:r>
              <a:rPr lang="en-US" altLang="ja-JP" sz="700" dirty="0">
                <a:solidFill>
                  <a:schemeClr val="tx2"/>
                </a:solidFill>
                <a:latin typeface="Meiryo UI" panose="020B0604030504040204" pitchFamily="50" charset="-128"/>
                <a:ea typeface="Meiryo UI" panose="020B0604030504040204" pitchFamily="50" charset="-128"/>
              </a:rPr>
              <a:t>0.2</a:t>
            </a:r>
            <a:r>
              <a:rPr lang="ja-JP" altLang="en-US" sz="700" dirty="0">
                <a:solidFill>
                  <a:schemeClr val="tx2"/>
                </a:solidFill>
                <a:latin typeface="Meiryo UI" panose="020B0604030504040204" pitchFamily="50" charset="-128"/>
                <a:ea typeface="Meiryo UI" panose="020B0604030504040204" pitchFamily="50" charset="-128"/>
              </a:rPr>
              <a:t>～</a:t>
            </a:r>
            <a:r>
              <a:rPr lang="en-US" altLang="ja-JP" sz="700" dirty="0">
                <a:solidFill>
                  <a:schemeClr val="tx2"/>
                </a:solidFill>
                <a:latin typeface="Meiryo UI" panose="020B0604030504040204" pitchFamily="50" charset="-128"/>
                <a:ea typeface="Meiryo UI" panose="020B0604030504040204" pitchFamily="50" charset="-128"/>
              </a:rPr>
              <a:t>0.4mm</a:t>
            </a:r>
          </a:p>
          <a:p>
            <a:r>
              <a:rPr lang="ja-JP" altLang="en-US" sz="700" dirty="0">
                <a:solidFill>
                  <a:schemeClr val="tx2"/>
                </a:solidFill>
                <a:latin typeface="Meiryo UI" panose="020B0604030504040204" pitchFamily="50" charset="-128"/>
                <a:ea typeface="Meiryo UI" panose="020B0604030504040204" pitchFamily="50" charset="-128"/>
              </a:rPr>
              <a:t>　　　　　中間　　</a:t>
            </a:r>
            <a:r>
              <a:rPr lang="en-US" altLang="ja-JP" sz="700" dirty="0">
                <a:solidFill>
                  <a:schemeClr val="tx2"/>
                </a:solidFill>
                <a:latin typeface="Meiryo UI" panose="020B0604030504040204" pitchFamily="50" charset="-128"/>
                <a:ea typeface="Meiryo UI" panose="020B0604030504040204" pitchFamily="50" charset="-128"/>
              </a:rPr>
              <a:t>0.3</a:t>
            </a:r>
            <a:r>
              <a:rPr lang="ja-JP" altLang="en-US" sz="700" dirty="0">
                <a:solidFill>
                  <a:schemeClr val="tx2"/>
                </a:solidFill>
                <a:latin typeface="Meiryo UI" panose="020B0604030504040204" pitchFamily="50" charset="-128"/>
                <a:ea typeface="Meiryo UI" panose="020B0604030504040204" pitchFamily="50" charset="-128"/>
              </a:rPr>
              <a:t>～</a:t>
            </a:r>
            <a:r>
              <a:rPr lang="en-US" altLang="ja-JP" sz="700" dirty="0">
                <a:solidFill>
                  <a:schemeClr val="tx2"/>
                </a:solidFill>
                <a:latin typeface="Meiryo UI" panose="020B0604030504040204" pitchFamily="50" charset="-128"/>
                <a:ea typeface="Meiryo UI" panose="020B0604030504040204" pitchFamily="50" charset="-128"/>
              </a:rPr>
              <a:t>1.0mm</a:t>
            </a:r>
          </a:p>
          <a:p>
            <a:r>
              <a:rPr lang="en-US" altLang="ja-JP" sz="700" dirty="0">
                <a:solidFill>
                  <a:schemeClr val="tx2"/>
                </a:solidFill>
                <a:latin typeface="Meiryo UI" panose="020B0604030504040204" pitchFamily="50" charset="-128"/>
                <a:ea typeface="Meiryo UI" panose="020B0604030504040204" pitchFamily="50" charset="-128"/>
              </a:rPr>
              <a:t>          </a:t>
            </a:r>
            <a:r>
              <a:rPr lang="ja-JP" altLang="en-US" sz="700" dirty="0">
                <a:solidFill>
                  <a:schemeClr val="tx2"/>
                </a:solidFill>
                <a:latin typeface="Meiryo UI" panose="020B0604030504040204" pitchFamily="50" charset="-128"/>
                <a:ea typeface="Meiryo UI" panose="020B0604030504040204" pitchFamily="50" charset="-128"/>
              </a:rPr>
              <a:t>荒　　　　上記の残り</a:t>
            </a:r>
            <a:endParaRPr lang="en-US" altLang="ja-JP" sz="700" dirty="0">
              <a:solidFill>
                <a:schemeClr val="tx2"/>
              </a:solidFill>
              <a:latin typeface="Meiryo UI" panose="020B0604030504040204" pitchFamily="50" charset="-128"/>
              <a:ea typeface="Meiryo UI" panose="020B0604030504040204" pitchFamily="50" charset="-128"/>
            </a:endParaRPr>
          </a:p>
          <a:p>
            <a:endParaRPr lang="ja-JP" altLang="en-US" sz="700" dirty="0">
              <a:solidFill>
                <a:schemeClr val="tx2"/>
              </a:solidFill>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E6784274-1A56-4C40-8972-8859815EBC8C}"/>
              </a:ext>
            </a:extLst>
          </p:cNvPr>
          <p:cNvSpPr/>
          <p:nvPr/>
        </p:nvSpPr>
        <p:spPr>
          <a:xfrm>
            <a:off x="3513614" y="501455"/>
            <a:ext cx="2681420" cy="14074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825" b="1" dirty="0">
                <a:solidFill>
                  <a:schemeClr val="tx2">
                    <a:lumMod val="60000"/>
                    <a:lumOff val="40000"/>
                  </a:schemeClr>
                </a:solidFill>
                <a:latin typeface="Meiryo UI" panose="020B0604030504040204" pitchFamily="50" charset="-128"/>
                <a:ea typeface="Meiryo UI" panose="020B0604030504040204" pitchFamily="50" charset="-128"/>
              </a:rPr>
              <a:t>切込み回数は要求精度　</a:t>
            </a:r>
            <a:r>
              <a:rPr lang="ja-JP" altLang="en-US" sz="825" b="1" dirty="0" err="1">
                <a:solidFill>
                  <a:schemeClr val="tx2">
                    <a:lumMod val="60000"/>
                    <a:lumOff val="40000"/>
                  </a:schemeClr>
                </a:solidFill>
                <a:latin typeface="Meiryo UI" panose="020B0604030504040204" pitchFamily="50" charset="-128"/>
                <a:ea typeface="Meiryo UI" panose="020B0604030504040204" pitchFamily="50" charset="-128"/>
              </a:rPr>
              <a:t>む</a:t>
            </a:r>
            <a:r>
              <a:rPr lang="ja-JP" altLang="en-US" sz="825" b="1" dirty="0">
                <a:solidFill>
                  <a:schemeClr val="tx2">
                    <a:lumMod val="60000"/>
                    <a:lumOff val="40000"/>
                  </a:schemeClr>
                </a:solidFill>
                <a:latin typeface="Meiryo UI" panose="020B0604030504040204" pitchFamily="50" charset="-128"/>
                <a:ea typeface="Meiryo UI" panose="020B0604030504040204" pitchFamily="50" charset="-128"/>
              </a:rPr>
              <a:t>しれ易さから決定</a:t>
            </a:r>
          </a:p>
        </p:txBody>
      </p:sp>
      <p:grpSp>
        <p:nvGrpSpPr>
          <p:cNvPr id="17" name="グループ化 16">
            <a:extLst>
              <a:ext uri="{FF2B5EF4-FFF2-40B4-BE49-F238E27FC236}">
                <a16:creationId xmlns:a16="http://schemas.microsoft.com/office/drawing/2014/main" id="{9FD9FB0A-C0A8-42D5-88C0-4B12020284B3}"/>
              </a:ext>
            </a:extLst>
          </p:cNvPr>
          <p:cNvGrpSpPr/>
          <p:nvPr/>
        </p:nvGrpSpPr>
        <p:grpSpPr>
          <a:xfrm>
            <a:off x="3383869" y="2983177"/>
            <a:ext cx="3364262" cy="2085326"/>
            <a:chOff x="8557224" y="1275536"/>
            <a:chExt cx="4485683" cy="2780434"/>
          </a:xfrm>
        </p:grpSpPr>
        <p:grpSp>
          <p:nvGrpSpPr>
            <p:cNvPr id="18" name="グループ化 17">
              <a:extLst>
                <a:ext uri="{FF2B5EF4-FFF2-40B4-BE49-F238E27FC236}">
                  <a16:creationId xmlns:a16="http://schemas.microsoft.com/office/drawing/2014/main" id="{607F9DA8-91D7-4D75-8CFE-76B20687E048}"/>
                </a:ext>
              </a:extLst>
            </p:cNvPr>
            <p:cNvGrpSpPr/>
            <p:nvPr/>
          </p:nvGrpSpPr>
          <p:grpSpPr>
            <a:xfrm>
              <a:off x="8557224" y="1275536"/>
              <a:ext cx="4485683" cy="2780434"/>
              <a:chOff x="5616393" y="1907834"/>
              <a:chExt cx="4485683" cy="2780434"/>
            </a:xfrm>
          </p:grpSpPr>
          <p:graphicFrame>
            <p:nvGraphicFramePr>
              <p:cNvPr id="24" name="グラフ 23">
                <a:extLst>
                  <a:ext uri="{FF2B5EF4-FFF2-40B4-BE49-F238E27FC236}">
                    <a16:creationId xmlns:a16="http://schemas.microsoft.com/office/drawing/2014/main" id="{22531F6E-38A2-4973-A273-B2CF26DDB52B}"/>
                  </a:ext>
                </a:extLst>
              </p:cNvPr>
              <p:cNvGraphicFramePr/>
              <p:nvPr>
                <p:extLst>
                  <p:ext uri="{D42A27DB-BD31-4B8C-83A1-F6EECF244321}">
                    <p14:modId xmlns:p14="http://schemas.microsoft.com/office/powerpoint/2010/main" val="2887622648"/>
                  </p:ext>
                </p:extLst>
              </p:nvPr>
            </p:nvGraphicFramePr>
            <p:xfrm>
              <a:off x="5616393" y="1907834"/>
              <a:ext cx="4485683" cy="2780434"/>
            </p:xfrm>
            <a:graphic>
              <a:graphicData uri="http://schemas.openxmlformats.org/drawingml/2006/chart">
                <c:chart xmlns:c="http://schemas.openxmlformats.org/drawingml/2006/chart" xmlns:r="http://schemas.openxmlformats.org/officeDocument/2006/relationships" r:id="rId3"/>
              </a:graphicData>
            </a:graphic>
          </p:graphicFrame>
          <p:sp>
            <p:nvSpPr>
              <p:cNvPr id="25" name="正方形/長方形 24">
                <a:extLst>
                  <a:ext uri="{FF2B5EF4-FFF2-40B4-BE49-F238E27FC236}">
                    <a16:creationId xmlns:a16="http://schemas.microsoft.com/office/drawing/2014/main" id="{8C2A0E51-A8C7-4FBE-9A67-781FA287FA5B}"/>
                  </a:ext>
                </a:extLst>
              </p:cNvPr>
              <p:cNvSpPr/>
              <p:nvPr/>
            </p:nvSpPr>
            <p:spPr>
              <a:xfrm rot="16200000">
                <a:off x="5045073" y="3031091"/>
                <a:ext cx="1872208" cy="1791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600" dirty="0">
                    <a:solidFill>
                      <a:schemeClr val="tx2"/>
                    </a:solidFill>
                    <a:latin typeface="Meiryo UI" panose="020B0604030504040204" pitchFamily="50" charset="-128"/>
                    <a:ea typeface="Meiryo UI" panose="020B0604030504040204" pitchFamily="50" charset="-128"/>
                  </a:rPr>
                  <a:t>最大切屑断面積（㎤）</a:t>
                </a:r>
              </a:p>
            </p:txBody>
          </p:sp>
          <p:sp>
            <p:nvSpPr>
              <p:cNvPr id="26" name="正方形/長方形 25">
                <a:extLst>
                  <a:ext uri="{FF2B5EF4-FFF2-40B4-BE49-F238E27FC236}">
                    <a16:creationId xmlns:a16="http://schemas.microsoft.com/office/drawing/2014/main" id="{E38AE7BB-921F-448B-AC38-819770D287A5}"/>
                  </a:ext>
                </a:extLst>
              </p:cNvPr>
              <p:cNvSpPr/>
              <p:nvPr/>
            </p:nvSpPr>
            <p:spPr>
              <a:xfrm rot="16200000">
                <a:off x="8982054" y="2942158"/>
                <a:ext cx="1872208" cy="1791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600" dirty="0">
                    <a:solidFill>
                      <a:schemeClr val="tx2"/>
                    </a:solidFill>
                    <a:latin typeface="Meiryo UI" panose="020B0604030504040204" pitchFamily="50" charset="-128"/>
                    <a:ea typeface="Meiryo UI" panose="020B0604030504040204" pitchFamily="50" charset="-128"/>
                  </a:rPr>
                  <a:t>最大切屑厚さ（ｍｍ）</a:t>
                </a:r>
              </a:p>
            </p:txBody>
          </p:sp>
        </p:grpSp>
        <p:sp>
          <p:nvSpPr>
            <p:cNvPr id="19" name="フリーフォーム: 図形 18">
              <a:extLst>
                <a:ext uri="{FF2B5EF4-FFF2-40B4-BE49-F238E27FC236}">
                  <a16:creationId xmlns:a16="http://schemas.microsoft.com/office/drawing/2014/main" id="{770F8B8D-03A9-40A0-BA2C-AA10825F6EC5}"/>
                </a:ext>
              </a:extLst>
            </p:cNvPr>
            <p:cNvSpPr/>
            <p:nvPr/>
          </p:nvSpPr>
          <p:spPr>
            <a:xfrm>
              <a:off x="9338872" y="2488367"/>
              <a:ext cx="3057994" cy="1124263"/>
            </a:xfrm>
            <a:custGeom>
              <a:avLst/>
              <a:gdLst>
                <a:gd name="connsiteX0" fmla="*/ 0 w 3057994"/>
                <a:gd name="connsiteY0" fmla="*/ 1124263 h 1124263"/>
                <a:gd name="connsiteX1" fmla="*/ 284813 w 3057994"/>
                <a:gd name="connsiteY1" fmla="*/ 704538 h 1124263"/>
                <a:gd name="connsiteX2" fmla="*/ 629587 w 3057994"/>
                <a:gd name="connsiteY2" fmla="*/ 269823 h 1124263"/>
                <a:gd name="connsiteX3" fmla="*/ 1004341 w 3057994"/>
                <a:gd name="connsiteY3" fmla="*/ 59961 h 1124263"/>
                <a:gd name="connsiteX4" fmla="*/ 3057994 w 3057994"/>
                <a:gd name="connsiteY4" fmla="*/ 0 h 1124263"/>
                <a:gd name="connsiteX0" fmla="*/ 0 w 3057994"/>
                <a:gd name="connsiteY0" fmla="*/ 1124263 h 1124263"/>
                <a:gd name="connsiteX1" fmla="*/ 284813 w 3057994"/>
                <a:gd name="connsiteY1" fmla="*/ 704538 h 1124263"/>
                <a:gd name="connsiteX2" fmla="*/ 629587 w 3057994"/>
                <a:gd name="connsiteY2" fmla="*/ 269823 h 1124263"/>
                <a:gd name="connsiteX3" fmla="*/ 1139253 w 3057994"/>
                <a:gd name="connsiteY3" fmla="*/ 59961 h 1124263"/>
                <a:gd name="connsiteX4" fmla="*/ 3057994 w 3057994"/>
                <a:gd name="connsiteY4" fmla="*/ 0 h 1124263"/>
                <a:gd name="connsiteX0" fmla="*/ 0 w 3057994"/>
                <a:gd name="connsiteY0" fmla="*/ 1124263 h 1124263"/>
                <a:gd name="connsiteX1" fmla="*/ 284813 w 3057994"/>
                <a:gd name="connsiteY1" fmla="*/ 704538 h 1124263"/>
                <a:gd name="connsiteX2" fmla="*/ 614597 w 3057994"/>
                <a:gd name="connsiteY2" fmla="*/ 314794 h 1124263"/>
                <a:gd name="connsiteX3" fmla="*/ 1139253 w 3057994"/>
                <a:gd name="connsiteY3" fmla="*/ 59961 h 1124263"/>
                <a:gd name="connsiteX4" fmla="*/ 3057994 w 3057994"/>
                <a:gd name="connsiteY4" fmla="*/ 0 h 11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94" h="1124263">
                  <a:moveTo>
                    <a:pt x="0" y="1124263"/>
                  </a:moveTo>
                  <a:cubicBezTo>
                    <a:pt x="89941" y="985604"/>
                    <a:pt x="182380" y="839449"/>
                    <a:pt x="284813" y="704538"/>
                  </a:cubicBezTo>
                  <a:cubicBezTo>
                    <a:pt x="387246" y="569627"/>
                    <a:pt x="472190" y="422223"/>
                    <a:pt x="614597" y="314794"/>
                  </a:cubicBezTo>
                  <a:cubicBezTo>
                    <a:pt x="757004" y="207365"/>
                    <a:pt x="732020" y="112427"/>
                    <a:pt x="1139253" y="59961"/>
                  </a:cubicBezTo>
                  <a:cubicBezTo>
                    <a:pt x="1546486" y="7495"/>
                    <a:pt x="2233535" y="7495"/>
                    <a:pt x="3057994" y="0"/>
                  </a:cubicBezTo>
                </a:path>
              </a:pathLst>
            </a:cu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a:p>
          </p:txBody>
        </p:sp>
        <p:sp>
          <p:nvSpPr>
            <p:cNvPr id="20" name="フリーフォーム: 図形 19">
              <a:extLst>
                <a:ext uri="{FF2B5EF4-FFF2-40B4-BE49-F238E27FC236}">
                  <a16:creationId xmlns:a16="http://schemas.microsoft.com/office/drawing/2014/main" id="{98B1B762-A11E-4B64-8455-B5A3EDC1ACEB}"/>
                </a:ext>
              </a:extLst>
            </p:cNvPr>
            <p:cNvSpPr/>
            <p:nvPr/>
          </p:nvSpPr>
          <p:spPr>
            <a:xfrm>
              <a:off x="9338872" y="2132790"/>
              <a:ext cx="3057994" cy="1479840"/>
            </a:xfrm>
            <a:custGeom>
              <a:avLst/>
              <a:gdLst>
                <a:gd name="connsiteX0" fmla="*/ 0 w 3072984"/>
                <a:gd name="connsiteY0" fmla="*/ 1519776 h 1519776"/>
                <a:gd name="connsiteX1" fmla="*/ 764498 w 3072984"/>
                <a:gd name="connsiteY1" fmla="*/ 365533 h 1519776"/>
                <a:gd name="connsiteX2" fmla="*/ 1379095 w 3072984"/>
                <a:gd name="connsiteY2" fmla="*/ 65730 h 1519776"/>
                <a:gd name="connsiteX3" fmla="*/ 1948721 w 3072984"/>
                <a:gd name="connsiteY3" fmla="*/ 5769 h 1519776"/>
                <a:gd name="connsiteX4" fmla="*/ 3072984 w 3072984"/>
                <a:gd name="connsiteY4" fmla="*/ 5769 h 1519776"/>
                <a:gd name="connsiteX0" fmla="*/ 0 w 3102964"/>
                <a:gd name="connsiteY0" fmla="*/ 1559494 h 1559494"/>
                <a:gd name="connsiteX1" fmla="*/ 764498 w 3102964"/>
                <a:gd name="connsiteY1" fmla="*/ 405251 h 1559494"/>
                <a:gd name="connsiteX2" fmla="*/ 1379095 w 3102964"/>
                <a:gd name="connsiteY2" fmla="*/ 105448 h 1559494"/>
                <a:gd name="connsiteX3" fmla="*/ 1948721 w 3102964"/>
                <a:gd name="connsiteY3" fmla="*/ 45487 h 1559494"/>
                <a:gd name="connsiteX4" fmla="*/ 3102964 w 3102964"/>
                <a:gd name="connsiteY4" fmla="*/ 516 h 1559494"/>
                <a:gd name="connsiteX0" fmla="*/ 0 w 3102964"/>
                <a:gd name="connsiteY0" fmla="*/ 1559844 h 1559844"/>
                <a:gd name="connsiteX1" fmla="*/ 764498 w 3102964"/>
                <a:gd name="connsiteY1" fmla="*/ 405601 h 1559844"/>
                <a:gd name="connsiteX2" fmla="*/ 1379095 w 3102964"/>
                <a:gd name="connsiteY2" fmla="*/ 105798 h 1559844"/>
                <a:gd name="connsiteX3" fmla="*/ 2128603 w 3102964"/>
                <a:gd name="connsiteY3" fmla="*/ 30847 h 1559844"/>
                <a:gd name="connsiteX4" fmla="*/ 3102964 w 3102964"/>
                <a:gd name="connsiteY4" fmla="*/ 866 h 1559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2964" h="1559844">
                  <a:moveTo>
                    <a:pt x="0" y="1559844"/>
                  </a:moveTo>
                  <a:cubicBezTo>
                    <a:pt x="267324" y="1103893"/>
                    <a:pt x="534649" y="647942"/>
                    <a:pt x="764498" y="405601"/>
                  </a:cubicBezTo>
                  <a:cubicBezTo>
                    <a:pt x="994347" y="163260"/>
                    <a:pt x="1151744" y="168257"/>
                    <a:pt x="1379095" y="105798"/>
                  </a:cubicBezTo>
                  <a:cubicBezTo>
                    <a:pt x="1606446" y="43339"/>
                    <a:pt x="1841292" y="48336"/>
                    <a:pt x="2128603" y="30847"/>
                  </a:cubicBezTo>
                  <a:cubicBezTo>
                    <a:pt x="2415914" y="13358"/>
                    <a:pt x="2681990" y="-4131"/>
                    <a:pt x="3102964" y="866"/>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200"/>
            </a:p>
          </p:txBody>
        </p:sp>
        <p:sp>
          <p:nvSpPr>
            <p:cNvPr id="21" name="正方形/長方形 20">
              <a:extLst>
                <a:ext uri="{FF2B5EF4-FFF2-40B4-BE49-F238E27FC236}">
                  <a16:creationId xmlns:a16="http://schemas.microsoft.com/office/drawing/2014/main" id="{5AA6D79D-9A51-4DB0-B526-97E8029A5C52}"/>
                </a:ext>
              </a:extLst>
            </p:cNvPr>
            <p:cNvSpPr/>
            <p:nvPr/>
          </p:nvSpPr>
          <p:spPr>
            <a:xfrm>
              <a:off x="10726518" y="1900009"/>
              <a:ext cx="1076466" cy="21500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600" dirty="0">
                  <a:solidFill>
                    <a:schemeClr val="tx2"/>
                  </a:solidFill>
                  <a:latin typeface="Meiryo UI" panose="020B0604030504040204" pitchFamily="50" charset="-128"/>
                  <a:ea typeface="Meiryo UI" panose="020B0604030504040204" pitchFamily="50" charset="-128"/>
                </a:rPr>
                <a:t>最大切屑断面積</a:t>
              </a:r>
            </a:p>
          </p:txBody>
        </p:sp>
        <p:sp>
          <p:nvSpPr>
            <p:cNvPr id="22" name="正方形/長方形 21">
              <a:extLst>
                <a:ext uri="{FF2B5EF4-FFF2-40B4-BE49-F238E27FC236}">
                  <a16:creationId xmlns:a16="http://schemas.microsoft.com/office/drawing/2014/main" id="{862A92EF-3A44-4FEE-937F-A038551F2748}"/>
                </a:ext>
              </a:extLst>
            </p:cNvPr>
            <p:cNvSpPr/>
            <p:nvPr/>
          </p:nvSpPr>
          <p:spPr>
            <a:xfrm>
              <a:off x="10822415" y="2239467"/>
              <a:ext cx="861358" cy="21500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600" dirty="0">
                  <a:solidFill>
                    <a:schemeClr val="tx2"/>
                  </a:solidFill>
                  <a:latin typeface="Meiryo UI" panose="020B0604030504040204" pitchFamily="50" charset="-128"/>
                  <a:ea typeface="Meiryo UI" panose="020B0604030504040204" pitchFamily="50" charset="-128"/>
                </a:rPr>
                <a:t>最大切屑厚さ</a:t>
              </a:r>
            </a:p>
          </p:txBody>
        </p:sp>
        <p:sp>
          <p:nvSpPr>
            <p:cNvPr id="23" name="正方形/長方形 22">
              <a:extLst>
                <a:ext uri="{FF2B5EF4-FFF2-40B4-BE49-F238E27FC236}">
                  <a16:creationId xmlns:a16="http://schemas.microsoft.com/office/drawing/2014/main" id="{BE0F8138-1F1B-4439-8079-628BA072DF00}"/>
                </a:ext>
              </a:extLst>
            </p:cNvPr>
            <p:cNvSpPr/>
            <p:nvPr/>
          </p:nvSpPr>
          <p:spPr>
            <a:xfrm>
              <a:off x="10405338" y="2962082"/>
              <a:ext cx="1698142" cy="19591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600" dirty="0">
                  <a:solidFill>
                    <a:schemeClr val="tx2"/>
                  </a:solidFill>
                  <a:latin typeface="Meiryo UI" panose="020B0604030504040204" pitchFamily="50" charset="-128"/>
                  <a:ea typeface="Meiryo UI" panose="020B0604030504040204" pitchFamily="50" charset="-128"/>
                </a:rPr>
                <a:t>ラジアル送り</a:t>
              </a:r>
              <a:r>
                <a:rPr lang="en-US" altLang="ja-JP" sz="600" dirty="0">
                  <a:solidFill>
                    <a:schemeClr val="tx2"/>
                  </a:solidFill>
                  <a:latin typeface="Meiryo UI" panose="020B0604030504040204" pitchFamily="50" charset="-128"/>
                  <a:ea typeface="Meiryo UI" panose="020B0604030504040204" pitchFamily="50" charset="-128"/>
                </a:rPr>
                <a:t>0.02</a:t>
              </a:r>
              <a:r>
                <a:rPr lang="ja-JP" altLang="en-US" sz="600" dirty="0">
                  <a:solidFill>
                    <a:schemeClr val="tx2"/>
                  </a:solidFill>
                  <a:latin typeface="Meiryo UI" panose="020B0604030504040204" pitchFamily="50" charset="-128"/>
                  <a:ea typeface="Meiryo UI" panose="020B0604030504040204" pitchFamily="50" charset="-128"/>
                </a:rPr>
                <a:t>ｍｍ・ｓｔｒ</a:t>
              </a:r>
            </a:p>
          </p:txBody>
        </p:sp>
      </p:grpSp>
      <p:sp>
        <p:nvSpPr>
          <p:cNvPr id="27" name="正方形/長方形 26">
            <a:extLst>
              <a:ext uri="{FF2B5EF4-FFF2-40B4-BE49-F238E27FC236}">
                <a16:creationId xmlns:a16="http://schemas.microsoft.com/office/drawing/2014/main" id="{BC466094-8CDF-461A-826A-1548CFE216DB}"/>
              </a:ext>
            </a:extLst>
          </p:cNvPr>
          <p:cNvSpPr/>
          <p:nvPr/>
        </p:nvSpPr>
        <p:spPr>
          <a:xfrm>
            <a:off x="-2" y="2749812"/>
            <a:ext cx="2681420" cy="21038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825" b="1" dirty="0">
                <a:solidFill>
                  <a:schemeClr val="tx2">
                    <a:lumMod val="60000"/>
                    <a:lumOff val="40000"/>
                  </a:schemeClr>
                </a:solidFill>
                <a:latin typeface="Meiryo UI" panose="020B0604030504040204" pitchFamily="50" charset="-128"/>
                <a:ea typeface="Meiryo UI" panose="020B0604030504040204" pitchFamily="50" charset="-128"/>
              </a:rPr>
              <a:t>円周送り量</a:t>
            </a:r>
          </a:p>
        </p:txBody>
      </p:sp>
      <p:graphicFrame>
        <p:nvGraphicFramePr>
          <p:cNvPr id="28" name="表 27">
            <a:extLst>
              <a:ext uri="{FF2B5EF4-FFF2-40B4-BE49-F238E27FC236}">
                <a16:creationId xmlns:a16="http://schemas.microsoft.com/office/drawing/2014/main" id="{7184E974-E9AA-471B-8343-D3A6717394C0}"/>
              </a:ext>
            </a:extLst>
          </p:cNvPr>
          <p:cNvGraphicFramePr>
            <a:graphicFrameLocks noGrp="1"/>
          </p:cNvGraphicFramePr>
          <p:nvPr>
            <p:extLst>
              <p:ext uri="{D42A27DB-BD31-4B8C-83A1-F6EECF244321}">
                <p14:modId xmlns:p14="http://schemas.microsoft.com/office/powerpoint/2010/main" val="809175998"/>
              </p:ext>
            </p:extLst>
          </p:nvPr>
        </p:nvGraphicFramePr>
        <p:xfrm>
          <a:off x="10853" y="2954711"/>
          <a:ext cx="3543555" cy="1051560"/>
        </p:xfrm>
        <a:graphic>
          <a:graphicData uri="http://schemas.openxmlformats.org/drawingml/2006/table">
            <a:tbl>
              <a:tblPr firstRow="1" bandRow="1">
                <a:tableStyleId>{5C22544A-7EE6-4342-B048-85BDC9FD1C3A}</a:tableStyleId>
              </a:tblPr>
              <a:tblGrid>
                <a:gridCol w="885889">
                  <a:extLst>
                    <a:ext uri="{9D8B030D-6E8A-4147-A177-3AD203B41FA5}">
                      <a16:colId xmlns:a16="http://schemas.microsoft.com/office/drawing/2014/main" val="31470894"/>
                    </a:ext>
                  </a:extLst>
                </a:gridCol>
                <a:gridCol w="1281374">
                  <a:extLst>
                    <a:ext uri="{9D8B030D-6E8A-4147-A177-3AD203B41FA5}">
                      <a16:colId xmlns:a16="http://schemas.microsoft.com/office/drawing/2014/main" val="2301407594"/>
                    </a:ext>
                  </a:extLst>
                </a:gridCol>
                <a:gridCol w="490403">
                  <a:extLst>
                    <a:ext uri="{9D8B030D-6E8A-4147-A177-3AD203B41FA5}">
                      <a16:colId xmlns:a16="http://schemas.microsoft.com/office/drawing/2014/main" val="2493775081"/>
                    </a:ext>
                  </a:extLst>
                </a:gridCol>
                <a:gridCol w="885889">
                  <a:extLst>
                    <a:ext uri="{9D8B030D-6E8A-4147-A177-3AD203B41FA5}">
                      <a16:colId xmlns:a16="http://schemas.microsoft.com/office/drawing/2014/main" val="3643530181"/>
                    </a:ext>
                  </a:extLst>
                </a:gridCol>
              </a:tblGrid>
              <a:tr h="171450">
                <a:tc gridSpan="4">
                  <a:txBody>
                    <a:bodyPr/>
                    <a:lstStyle/>
                    <a:p>
                      <a:r>
                        <a:rPr kumimoji="1" lang="en-US" altLang="ja-JP" sz="700" dirty="0">
                          <a:latin typeface="Meiryo UI" panose="020B0604030504040204" pitchFamily="50" charset="-128"/>
                          <a:ea typeface="Meiryo UI" panose="020B0604030504040204" pitchFamily="50" charset="-128"/>
                        </a:rPr>
                        <a:t>1</a:t>
                      </a:r>
                      <a:r>
                        <a:rPr kumimoji="1" lang="ja-JP" altLang="en-US" sz="700" dirty="0">
                          <a:latin typeface="Meiryo UI" panose="020B0604030504040204" pitchFamily="50" charset="-128"/>
                          <a:ea typeface="Meiryo UI" panose="020B0604030504040204" pitchFamily="50" charset="-128"/>
                        </a:rPr>
                        <a:t>ストローク当たりのピッチ円周上での送り長さで表す</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30977321"/>
                  </a:ext>
                </a:extLst>
              </a:tr>
              <a:tr h="171450">
                <a:tc>
                  <a:txBody>
                    <a:bodyPr/>
                    <a:lstStyle/>
                    <a:p>
                      <a:r>
                        <a:rPr kumimoji="1" lang="ja-JP" altLang="en-US" sz="700" dirty="0">
                          <a:latin typeface="Meiryo UI" panose="020B0604030504040204" pitchFamily="50" charset="-128"/>
                          <a:ea typeface="Meiryo UI" panose="020B0604030504040204" pitchFamily="50" charset="-128"/>
                        </a:rPr>
                        <a:t>荒加工時</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gridSpan="2">
                  <a:txBody>
                    <a:bodyPr/>
                    <a:lstStyle/>
                    <a:p>
                      <a:r>
                        <a:rPr kumimoji="1" lang="en-US" altLang="ja-JP" sz="700" dirty="0" err="1">
                          <a:latin typeface="Meiryo UI" panose="020B0604030504040204" pitchFamily="50" charset="-128"/>
                          <a:ea typeface="Meiryo UI" panose="020B0604030504040204" pitchFamily="50" charset="-128"/>
                        </a:rPr>
                        <a:t>Frotary</a:t>
                      </a:r>
                      <a:r>
                        <a:rPr kumimoji="1" lang="en-US" altLang="ja-JP" sz="700" dirty="0">
                          <a:latin typeface="Meiryo UI" panose="020B0604030504040204" pitchFamily="50" charset="-128"/>
                          <a:ea typeface="Meiryo UI" panose="020B0604030504040204" pitchFamily="50" charset="-128"/>
                        </a:rPr>
                        <a:t>=π×</a:t>
                      </a:r>
                      <a:r>
                        <a:rPr kumimoji="1" lang="en-US" altLang="ja-JP" sz="700" dirty="0" err="1">
                          <a:latin typeface="Meiryo UI" panose="020B0604030504040204" pitchFamily="50" charset="-128"/>
                          <a:ea typeface="Meiryo UI" panose="020B0604030504040204" pitchFamily="50" charset="-128"/>
                        </a:rPr>
                        <a:t>mn</a:t>
                      </a:r>
                      <a:r>
                        <a:rPr kumimoji="1" lang="en-US" altLang="ja-JP" sz="700" dirty="0">
                          <a:latin typeface="Meiryo UI" panose="020B0604030504040204" pitchFamily="50" charset="-128"/>
                          <a:ea typeface="Meiryo UI" panose="020B0604030504040204" pitchFamily="50" charset="-128"/>
                        </a:rPr>
                        <a:t>/a</a:t>
                      </a:r>
                      <a:r>
                        <a:rPr kumimoji="1" lang="ja-JP" altLang="en-US" sz="700" dirty="0">
                          <a:latin typeface="Meiryo UI" panose="020B0604030504040204" pitchFamily="50" charset="-128"/>
                          <a:ea typeface="Meiryo UI" panose="020B0604030504040204" pitchFamily="50" charset="-128"/>
                        </a:rPr>
                        <a:t>・</a:t>
                      </a:r>
                      <a:r>
                        <a:rPr kumimoji="1" lang="en-US" altLang="ja-JP" sz="700" dirty="0">
                          <a:latin typeface="Meiryo UI" panose="020B0604030504040204" pitchFamily="50" charset="-128"/>
                          <a:ea typeface="Meiryo UI" panose="020B0604030504040204" pitchFamily="50" charset="-128"/>
                        </a:rPr>
                        <a:t>COSβ</a:t>
                      </a:r>
                      <a:endParaRPr kumimoji="1" lang="ja-JP" altLang="en-US" sz="7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endParaRPr kumimoji="1" lang="ja-JP" altLang="en-US" sz="7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21638043"/>
                  </a:ext>
                </a:extLst>
              </a:tr>
              <a:tr h="171450">
                <a:tc>
                  <a:txBody>
                    <a:bodyPr/>
                    <a:lstStyle/>
                    <a:p>
                      <a:endParaRPr kumimoji="1" lang="ja-JP" altLang="en-US" sz="7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700" dirty="0">
                          <a:latin typeface="Meiryo UI" panose="020B0604030504040204" pitchFamily="50" charset="-128"/>
                          <a:ea typeface="Meiryo UI" panose="020B0604030504040204" pitchFamily="50" charset="-128"/>
                        </a:rPr>
                        <a:t>１ピッチ当たりのストローク数　</a:t>
                      </a:r>
                      <a:r>
                        <a:rPr kumimoji="1" lang="en-US" altLang="ja-JP" sz="700" dirty="0">
                          <a:latin typeface="Meiryo UI" panose="020B0604030504040204" pitchFamily="50" charset="-128"/>
                          <a:ea typeface="Meiryo UI" panose="020B0604030504040204" pitchFamily="50" charset="-128"/>
                        </a:rPr>
                        <a:t>a:</a:t>
                      </a:r>
                      <a:endParaRPr kumimoji="1" lang="ja-JP" altLang="en-US" sz="7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700" dirty="0">
                          <a:latin typeface="Meiryo UI" panose="020B0604030504040204" pitchFamily="50" charset="-128"/>
                          <a:ea typeface="Meiryo UI" panose="020B0604030504040204" pitchFamily="50" charset="-128"/>
                        </a:rPr>
                        <a:t>2</a:t>
                      </a:r>
                      <a:r>
                        <a:rPr kumimoji="1" lang="ja-JP" altLang="en-US" sz="700" dirty="0">
                          <a:latin typeface="Meiryo UI" panose="020B0604030504040204" pitchFamily="50" charset="-128"/>
                          <a:ea typeface="Meiryo UI" panose="020B0604030504040204" pitchFamily="50" charset="-128"/>
                        </a:rPr>
                        <a:t>～</a:t>
                      </a:r>
                      <a:r>
                        <a:rPr kumimoji="1" lang="en-US" altLang="ja-JP" sz="700" dirty="0">
                          <a:latin typeface="Meiryo UI" panose="020B0604030504040204" pitchFamily="50" charset="-128"/>
                          <a:ea typeface="Meiryo UI" panose="020B0604030504040204" pitchFamily="50" charset="-128"/>
                        </a:rPr>
                        <a:t>4</a:t>
                      </a:r>
                      <a:endParaRPr kumimoji="1" lang="ja-JP" altLang="en-US" sz="7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700" dirty="0">
                          <a:latin typeface="Meiryo UI" panose="020B0604030504040204" pitchFamily="50" charset="-128"/>
                          <a:ea typeface="Meiryo UI" panose="020B0604030504040204" pitchFamily="50" charset="-128"/>
                        </a:rPr>
                        <a:t>Mn</a:t>
                      </a:r>
                      <a:r>
                        <a:rPr kumimoji="1" lang="ja-JP" altLang="en-US" sz="700" dirty="0">
                          <a:latin typeface="Meiryo UI" panose="020B0604030504040204" pitchFamily="50" charset="-128"/>
                          <a:ea typeface="Meiryo UI" panose="020B0604030504040204" pitchFamily="50" charset="-128"/>
                        </a:rPr>
                        <a:t>　</a:t>
                      </a:r>
                      <a:r>
                        <a:rPr kumimoji="1" lang="en-US" altLang="ja-JP" sz="700" dirty="0">
                          <a:latin typeface="Meiryo UI" panose="020B0604030504040204" pitchFamily="50" charset="-128"/>
                          <a:ea typeface="Meiryo UI" panose="020B0604030504040204" pitchFamily="50" charset="-128"/>
                        </a:rPr>
                        <a:t>2.5</a:t>
                      </a:r>
                      <a:r>
                        <a:rPr kumimoji="1" lang="ja-JP" altLang="en-US" sz="700" dirty="0">
                          <a:latin typeface="Meiryo UI" panose="020B0604030504040204" pitchFamily="50" charset="-128"/>
                          <a:ea typeface="Meiryo UI" panose="020B0604030504040204" pitchFamily="50" charset="-128"/>
                        </a:rPr>
                        <a:t>以下</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06974703"/>
                  </a:ext>
                </a:extLst>
              </a:tr>
              <a:tr h="171450">
                <a:tc>
                  <a:txBody>
                    <a:bodyPr/>
                    <a:lstStyle/>
                    <a:p>
                      <a:endParaRPr kumimoji="1" lang="ja-JP" altLang="en-US" sz="7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kumimoji="1" lang="ja-JP" altLang="en-US" sz="7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700" dirty="0">
                          <a:latin typeface="Meiryo UI" panose="020B0604030504040204" pitchFamily="50" charset="-128"/>
                          <a:ea typeface="Meiryo UI" panose="020B0604030504040204" pitchFamily="50" charset="-128"/>
                        </a:rPr>
                        <a:t>４～</a:t>
                      </a:r>
                      <a:r>
                        <a:rPr kumimoji="1" lang="en-US" altLang="ja-JP" sz="700" dirty="0">
                          <a:latin typeface="Meiryo UI" panose="020B0604030504040204" pitchFamily="50" charset="-128"/>
                          <a:ea typeface="Meiryo UI" panose="020B0604030504040204" pitchFamily="50" charset="-128"/>
                        </a:rPr>
                        <a:t>8</a:t>
                      </a:r>
                      <a:endParaRPr kumimoji="1" lang="ja-JP" altLang="en-US" sz="7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700" dirty="0">
                          <a:latin typeface="Meiryo UI" panose="020B0604030504040204" pitchFamily="50" charset="-128"/>
                          <a:ea typeface="Meiryo UI" panose="020B0604030504040204" pitchFamily="50" charset="-128"/>
                        </a:rPr>
                        <a:t>Mn</a:t>
                      </a:r>
                      <a:r>
                        <a:rPr kumimoji="1" lang="ja-JP" altLang="en-US" sz="700" dirty="0">
                          <a:latin typeface="Meiryo UI" panose="020B0604030504040204" pitchFamily="50" charset="-128"/>
                          <a:ea typeface="Meiryo UI" panose="020B0604030504040204" pitchFamily="50" charset="-128"/>
                        </a:rPr>
                        <a:t>　</a:t>
                      </a:r>
                      <a:r>
                        <a:rPr kumimoji="1" lang="en-US" altLang="ja-JP" sz="700" dirty="0">
                          <a:latin typeface="Meiryo UI" panose="020B0604030504040204" pitchFamily="50" charset="-128"/>
                          <a:ea typeface="Meiryo UI" panose="020B0604030504040204" pitchFamily="50" charset="-128"/>
                        </a:rPr>
                        <a:t>2.5</a:t>
                      </a:r>
                      <a:r>
                        <a:rPr kumimoji="1" lang="ja-JP" altLang="en-US" sz="700" dirty="0">
                          <a:latin typeface="Meiryo UI" panose="020B0604030504040204" pitchFamily="50" charset="-128"/>
                          <a:ea typeface="Meiryo UI" panose="020B0604030504040204" pitchFamily="50" charset="-128"/>
                        </a:rPr>
                        <a:t>以上</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27411561"/>
                  </a:ext>
                </a:extLst>
              </a:tr>
              <a:tr h="171450">
                <a:tc>
                  <a:txBody>
                    <a:bodyPr/>
                    <a:lstStyle/>
                    <a:p>
                      <a:r>
                        <a:rPr kumimoji="1" lang="ja-JP" altLang="en-US" sz="700" dirty="0">
                          <a:latin typeface="Meiryo UI" panose="020B0604030504040204" pitchFamily="50" charset="-128"/>
                          <a:ea typeface="Meiryo UI" panose="020B0604030504040204" pitchFamily="50" charset="-128"/>
                        </a:rPr>
                        <a:t>仕上げ加工時</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700" dirty="0" err="1">
                          <a:latin typeface="Meiryo UI" panose="020B0604030504040204" pitchFamily="50" charset="-128"/>
                          <a:ea typeface="Meiryo UI" panose="020B0604030504040204" pitchFamily="50" charset="-128"/>
                        </a:rPr>
                        <a:t>Frot</a:t>
                      </a:r>
                      <a:r>
                        <a:rPr kumimoji="1" lang="ja-JP" altLang="en-US" sz="700" dirty="0">
                          <a:latin typeface="Meiryo UI" panose="020B0604030504040204" pitchFamily="50" charset="-128"/>
                          <a:ea typeface="Meiryo UI" panose="020B0604030504040204" pitchFamily="50" charset="-128"/>
                        </a:rPr>
                        <a:t>＝</a:t>
                      </a:r>
                      <a:r>
                        <a:rPr kumimoji="1" lang="en-US" altLang="ja-JP" sz="700" dirty="0">
                          <a:latin typeface="Meiryo UI" panose="020B0604030504040204" pitchFamily="50" charset="-128"/>
                          <a:ea typeface="Meiryo UI" panose="020B0604030504040204" pitchFamily="50" charset="-128"/>
                        </a:rPr>
                        <a:t>0.2</a:t>
                      </a:r>
                      <a:r>
                        <a:rPr kumimoji="1" lang="ja-JP" altLang="en-US" sz="700" dirty="0">
                          <a:latin typeface="Meiryo UI" panose="020B0604030504040204" pitchFamily="50" charset="-128"/>
                          <a:ea typeface="Meiryo UI" panose="020B0604030504040204" pitchFamily="50" charset="-128"/>
                        </a:rPr>
                        <a:t>～</a:t>
                      </a:r>
                      <a:r>
                        <a:rPr kumimoji="1" lang="en-US" altLang="ja-JP" sz="700" dirty="0">
                          <a:latin typeface="Meiryo UI" panose="020B0604030504040204" pitchFamily="50" charset="-128"/>
                          <a:ea typeface="Meiryo UI" panose="020B0604030504040204" pitchFamily="50" charset="-128"/>
                        </a:rPr>
                        <a:t>0.3</a:t>
                      </a:r>
                      <a:r>
                        <a:rPr kumimoji="1" lang="ja-JP" altLang="en-US" sz="700" dirty="0">
                          <a:latin typeface="Meiryo UI" panose="020B0604030504040204" pitchFamily="50" charset="-128"/>
                          <a:ea typeface="Meiryo UI" panose="020B0604030504040204" pitchFamily="50" charset="-128"/>
                        </a:rPr>
                        <a:t>ｍｍ</a:t>
                      </a:r>
                      <a:r>
                        <a:rPr kumimoji="1" lang="en-US" altLang="ja-JP" sz="700" dirty="0">
                          <a:latin typeface="Meiryo UI" panose="020B0604030504040204" pitchFamily="50" charset="-128"/>
                          <a:ea typeface="Meiryo UI" panose="020B0604030504040204" pitchFamily="50" charset="-128"/>
                        </a:rPr>
                        <a:t>/str</a:t>
                      </a:r>
                      <a:endParaRPr kumimoji="1" lang="ja-JP" altLang="en-US" sz="7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gridSpan="2">
                  <a:txBody>
                    <a:bodyPr/>
                    <a:lstStyle/>
                    <a:p>
                      <a:r>
                        <a:rPr kumimoji="1" lang="ja-JP" altLang="en-US" sz="700" dirty="0">
                          <a:latin typeface="Meiryo UI" panose="020B0604030504040204" pitchFamily="50" charset="-128"/>
                          <a:ea typeface="Meiryo UI" panose="020B0604030504040204" pitchFamily="50" charset="-128"/>
                        </a:rPr>
                        <a:t>要求精度　</a:t>
                      </a:r>
                      <a:r>
                        <a:rPr kumimoji="1" lang="en-US" altLang="ja-JP" sz="700" dirty="0" err="1">
                          <a:latin typeface="Meiryo UI" panose="020B0604030504040204" pitchFamily="50" charset="-128"/>
                          <a:ea typeface="Meiryo UI" panose="020B0604030504040204" pitchFamily="50" charset="-128"/>
                        </a:rPr>
                        <a:t>Jis</a:t>
                      </a:r>
                      <a:r>
                        <a:rPr kumimoji="1" lang="en-US" altLang="ja-JP" sz="700" dirty="0">
                          <a:latin typeface="Meiryo UI" panose="020B0604030504040204" pitchFamily="50" charset="-128"/>
                          <a:ea typeface="Meiryo UI" panose="020B0604030504040204" pitchFamily="50" charset="-128"/>
                        </a:rPr>
                        <a:t> </a:t>
                      </a:r>
                      <a:r>
                        <a:rPr kumimoji="1" lang="ja-JP" altLang="en-US" sz="700" dirty="0">
                          <a:latin typeface="Meiryo UI" panose="020B0604030504040204" pitchFamily="50" charset="-128"/>
                          <a:ea typeface="Meiryo UI" panose="020B0604030504040204" pitchFamily="50" charset="-128"/>
                        </a:rPr>
                        <a:t>～</a:t>
                      </a:r>
                      <a:r>
                        <a:rPr kumimoji="1" lang="en-US" altLang="ja-JP" sz="700" dirty="0">
                          <a:latin typeface="Meiryo UI" panose="020B0604030504040204" pitchFamily="50" charset="-128"/>
                          <a:ea typeface="Meiryo UI" panose="020B0604030504040204" pitchFamily="50" charset="-128"/>
                        </a:rPr>
                        <a:t>7</a:t>
                      </a:r>
                      <a:r>
                        <a:rPr kumimoji="1" lang="ja-JP" altLang="en-US" sz="700" dirty="0">
                          <a:latin typeface="Meiryo UI" panose="020B0604030504040204" pitchFamily="50" charset="-128"/>
                          <a:ea typeface="Meiryo UI" panose="020B0604030504040204" pitchFamily="50" charset="-128"/>
                        </a:rPr>
                        <a:t>級</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20565546"/>
                  </a:ext>
                </a:extLst>
              </a:tr>
              <a:tr h="171450">
                <a:tc>
                  <a:txBody>
                    <a:bodyPr/>
                    <a:lstStyle/>
                    <a:p>
                      <a:endParaRPr kumimoji="1" lang="ja-JP" altLang="en-US" sz="7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en-US" altLang="ja-JP" sz="700" dirty="0">
                          <a:latin typeface="Meiryo UI" panose="020B0604030504040204" pitchFamily="50" charset="-128"/>
                          <a:ea typeface="Meiryo UI" panose="020B0604030504040204" pitchFamily="50" charset="-128"/>
                        </a:rPr>
                        <a:t>         0.4</a:t>
                      </a:r>
                      <a:r>
                        <a:rPr kumimoji="1" lang="ja-JP" altLang="en-US" sz="700" dirty="0">
                          <a:latin typeface="Meiryo UI" panose="020B0604030504040204" pitchFamily="50" charset="-128"/>
                          <a:ea typeface="Meiryo UI" panose="020B0604030504040204" pitchFamily="50" charset="-128"/>
                        </a:rPr>
                        <a:t>～</a:t>
                      </a:r>
                      <a:r>
                        <a:rPr kumimoji="1" lang="en-US" altLang="ja-JP" sz="700" dirty="0">
                          <a:latin typeface="Meiryo UI" panose="020B0604030504040204" pitchFamily="50" charset="-128"/>
                          <a:ea typeface="Meiryo UI" panose="020B0604030504040204" pitchFamily="50" charset="-128"/>
                        </a:rPr>
                        <a:t>1.0mm/str</a:t>
                      </a:r>
                      <a:endParaRPr kumimoji="1" lang="ja-JP" altLang="en-US" sz="7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gridSpan="2">
                  <a:txBody>
                    <a:bodyPr/>
                    <a:lstStyle/>
                    <a:p>
                      <a:r>
                        <a:rPr kumimoji="1" lang="ja-JP" altLang="en-US" sz="700" dirty="0">
                          <a:latin typeface="Meiryo UI" panose="020B0604030504040204" pitchFamily="50" charset="-128"/>
                          <a:ea typeface="Meiryo UI" panose="020B0604030504040204" pitchFamily="50" charset="-128"/>
                        </a:rPr>
                        <a:t>要求精度　</a:t>
                      </a:r>
                      <a:r>
                        <a:rPr kumimoji="1" lang="en-US" altLang="ja-JP" sz="700" dirty="0" err="1">
                          <a:latin typeface="Meiryo UI" panose="020B0604030504040204" pitchFamily="50" charset="-128"/>
                          <a:ea typeface="Meiryo UI" panose="020B0604030504040204" pitchFamily="50" charset="-128"/>
                        </a:rPr>
                        <a:t>Jis</a:t>
                      </a:r>
                      <a:r>
                        <a:rPr kumimoji="1" lang="ja-JP" altLang="en-US" sz="700" dirty="0">
                          <a:latin typeface="Meiryo UI" panose="020B0604030504040204" pitchFamily="50" charset="-128"/>
                          <a:ea typeface="Meiryo UI" panose="020B0604030504040204" pitchFamily="50" charset="-128"/>
                        </a:rPr>
                        <a:t> </a:t>
                      </a:r>
                      <a:r>
                        <a:rPr kumimoji="1" lang="en-US" altLang="ja-JP" sz="700" dirty="0">
                          <a:latin typeface="Meiryo UI" panose="020B0604030504040204" pitchFamily="50" charset="-128"/>
                          <a:ea typeface="Meiryo UI" panose="020B0604030504040204" pitchFamily="50" charset="-128"/>
                        </a:rPr>
                        <a:t>8</a:t>
                      </a:r>
                      <a:r>
                        <a:rPr kumimoji="1" lang="ja-JP" altLang="en-US" sz="700" dirty="0">
                          <a:latin typeface="Meiryo UI" panose="020B0604030504040204" pitchFamily="50" charset="-128"/>
                          <a:ea typeface="Meiryo UI" panose="020B0604030504040204" pitchFamily="50" charset="-128"/>
                        </a:rPr>
                        <a:t>級～</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34791524"/>
                  </a:ext>
                </a:extLst>
              </a:tr>
            </a:tbl>
          </a:graphicData>
        </a:graphic>
      </p:graphicFrame>
      <p:graphicFrame>
        <p:nvGraphicFramePr>
          <p:cNvPr id="29" name="表 28">
            <a:extLst>
              <a:ext uri="{FF2B5EF4-FFF2-40B4-BE49-F238E27FC236}">
                <a16:creationId xmlns:a16="http://schemas.microsoft.com/office/drawing/2014/main" id="{395365CA-CE4F-42A1-A673-D715E2771D63}"/>
              </a:ext>
            </a:extLst>
          </p:cNvPr>
          <p:cNvGraphicFramePr>
            <a:graphicFrameLocks noGrp="1"/>
          </p:cNvGraphicFramePr>
          <p:nvPr>
            <p:extLst>
              <p:ext uri="{D42A27DB-BD31-4B8C-83A1-F6EECF244321}">
                <p14:modId xmlns:p14="http://schemas.microsoft.com/office/powerpoint/2010/main" val="662514273"/>
              </p:ext>
            </p:extLst>
          </p:nvPr>
        </p:nvGraphicFramePr>
        <p:xfrm>
          <a:off x="24369" y="4043989"/>
          <a:ext cx="3530040" cy="645488"/>
        </p:xfrm>
        <a:graphic>
          <a:graphicData uri="http://schemas.openxmlformats.org/drawingml/2006/table">
            <a:tbl>
              <a:tblPr firstRow="1" bandRow="1">
                <a:tableStyleId>{5C22544A-7EE6-4342-B048-85BDC9FD1C3A}</a:tableStyleId>
              </a:tblPr>
              <a:tblGrid>
                <a:gridCol w="1176680">
                  <a:extLst>
                    <a:ext uri="{9D8B030D-6E8A-4147-A177-3AD203B41FA5}">
                      <a16:colId xmlns:a16="http://schemas.microsoft.com/office/drawing/2014/main" val="2962587242"/>
                    </a:ext>
                  </a:extLst>
                </a:gridCol>
                <a:gridCol w="648011">
                  <a:extLst>
                    <a:ext uri="{9D8B030D-6E8A-4147-A177-3AD203B41FA5}">
                      <a16:colId xmlns:a16="http://schemas.microsoft.com/office/drawing/2014/main" val="1602489538"/>
                    </a:ext>
                  </a:extLst>
                </a:gridCol>
                <a:gridCol w="1705349">
                  <a:extLst>
                    <a:ext uri="{9D8B030D-6E8A-4147-A177-3AD203B41FA5}">
                      <a16:colId xmlns:a16="http://schemas.microsoft.com/office/drawing/2014/main" val="784731794"/>
                    </a:ext>
                  </a:extLst>
                </a:gridCol>
              </a:tblGrid>
              <a:tr h="322744">
                <a:tc rowSpan="2">
                  <a:txBody>
                    <a:bodyPr/>
                    <a:lstStyle/>
                    <a:p>
                      <a:r>
                        <a:rPr kumimoji="1" lang="ja-JP" altLang="en-US" sz="800" b="0" dirty="0">
                          <a:solidFill>
                            <a:schemeClr val="tx2"/>
                          </a:solidFill>
                          <a:latin typeface="Meiryo UI" panose="020B0604030504040204" pitchFamily="50" charset="-128"/>
                          <a:ea typeface="Meiryo UI" panose="020B0604030504040204" pitchFamily="50" charset="-128"/>
                        </a:rPr>
                        <a:t>円周送りを上げても、最大切屑厚さ・断面積はほぼ一定になるので、切削力も抑えられる</a:t>
                      </a:r>
                    </a:p>
                  </a:txBody>
                  <a:tcPr marL="68580" marR="68580" marT="34290" marB="34290" anchor="ctr">
                    <a:solidFill>
                      <a:schemeClr val="bg1"/>
                    </a:solidFill>
                  </a:tcPr>
                </a:tc>
                <a:tc rowSpan="2">
                  <a:txBody>
                    <a:bodyPr/>
                    <a:lstStyle/>
                    <a:p>
                      <a:endParaRPr kumimoji="1" lang="ja-JP" altLang="en-US" sz="800" dirty="0">
                        <a:latin typeface="Meiryo UI" panose="020B0604030504040204" pitchFamily="50" charset="-128"/>
                        <a:ea typeface="Meiryo UI" panose="020B0604030504040204" pitchFamily="50" charset="-128"/>
                      </a:endParaRPr>
                    </a:p>
                  </a:txBody>
                  <a:tcPr marL="68580" marR="68580" marT="34290" marB="34290">
                    <a:solidFill>
                      <a:schemeClr val="bg1"/>
                    </a:solidFill>
                  </a:tcPr>
                </a:tc>
                <a:tc>
                  <a:txBody>
                    <a:bodyPr/>
                    <a:lstStyle/>
                    <a:p>
                      <a:r>
                        <a:rPr kumimoji="1" lang="ja-JP" altLang="en-US" sz="800" b="0" dirty="0">
                          <a:solidFill>
                            <a:schemeClr val="tx2"/>
                          </a:solidFill>
                          <a:latin typeface="Meiryo UI" panose="020B0604030504040204" pitchFamily="50" charset="-128"/>
                          <a:ea typeface="Meiryo UI" panose="020B0604030504040204" pitchFamily="50" charset="-128"/>
                        </a:rPr>
                        <a:t>１、切屑が分断され、工具寿命が延長する</a:t>
                      </a:r>
                    </a:p>
                  </a:txBody>
                  <a:tcPr marL="68580" marR="68580" marT="34290" marB="34290" anchor="b">
                    <a:solidFill>
                      <a:schemeClr val="bg1"/>
                    </a:solidFill>
                  </a:tcPr>
                </a:tc>
                <a:extLst>
                  <a:ext uri="{0D108BD9-81ED-4DB2-BD59-A6C34878D82A}">
                    <a16:rowId xmlns:a16="http://schemas.microsoft.com/office/drawing/2014/main" val="3407465708"/>
                  </a:ext>
                </a:extLst>
              </a:tr>
              <a:tr h="322744">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000" dirty="0">
                        <a:latin typeface="Meiryo UI" panose="020B0604030504040204" pitchFamily="50" charset="-128"/>
                        <a:ea typeface="Meiryo UI" panose="020B0604030504040204" pitchFamily="50" charset="-128"/>
                      </a:endParaRPr>
                    </a:p>
                  </a:txBody>
                  <a:tcPr>
                    <a:solidFill>
                      <a:schemeClr val="bg1">
                        <a:lumMod val="95000"/>
                      </a:schemeClr>
                    </a:solidFill>
                  </a:tcPr>
                </a:tc>
                <a:tc>
                  <a:txBody>
                    <a:bodyPr/>
                    <a:lstStyle/>
                    <a:p>
                      <a:r>
                        <a:rPr kumimoji="1" lang="ja-JP" altLang="en-US" sz="800" b="0" dirty="0">
                          <a:solidFill>
                            <a:schemeClr val="tx2"/>
                          </a:solidFill>
                          <a:latin typeface="Meiryo UI" panose="020B0604030504040204" pitchFamily="50" charset="-128"/>
                          <a:ea typeface="Meiryo UI" panose="020B0604030504040204" pitchFamily="50" charset="-128"/>
                        </a:rPr>
                        <a:t>２．加工条件が上げられ、サイクルタイムが短縮する</a:t>
                      </a:r>
                    </a:p>
                  </a:txBody>
                  <a:tcPr marL="68580" marR="68580" marT="34290" marB="34290">
                    <a:solidFill>
                      <a:schemeClr val="bg1"/>
                    </a:solidFill>
                  </a:tcPr>
                </a:tc>
                <a:extLst>
                  <a:ext uri="{0D108BD9-81ED-4DB2-BD59-A6C34878D82A}">
                    <a16:rowId xmlns:a16="http://schemas.microsoft.com/office/drawing/2014/main" val="2351442321"/>
                  </a:ext>
                </a:extLst>
              </a:tr>
            </a:tbl>
          </a:graphicData>
        </a:graphic>
      </p:graphicFrame>
      <p:sp>
        <p:nvSpPr>
          <p:cNvPr id="30" name="矢印: 下 29">
            <a:extLst>
              <a:ext uri="{FF2B5EF4-FFF2-40B4-BE49-F238E27FC236}">
                <a16:creationId xmlns:a16="http://schemas.microsoft.com/office/drawing/2014/main" id="{77E7B46F-FAC7-40F5-B7D0-11B865370A00}"/>
              </a:ext>
            </a:extLst>
          </p:cNvPr>
          <p:cNvSpPr/>
          <p:nvPr/>
        </p:nvSpPr>
        <p:spPr>
          <a:xfrm rot="16200000">
            <a:off x="1380945" y="4212813"/>
            <a:ext cx="352482" cy="411250"/>
          </a:xfrm>
          <a:prstGeom prst="downArrow">
            <a:avLst/>
          </a:prstGeom>
          <a:solidFill>
            <a:schemeClr val="bg1">
              <a:lumMod val="6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750" dirty="0">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8626F4D4-0D3A-44C6-AAD8-17B5F3FE1627}"/>
              </a:ext>
            </a:extLst>
          </p:cNvPr>
          <p:cNvSpPr/>
          <p:nvPr/>
        </p:nvSpPr>
        <p:spPr>
          <a:xfrm>
            <a:off x="10852" y="2769428"/>
            <a:ext cx="6666521" cy="2356885"/>
          </a:xfrm>
          <a:prstGeom prst="roundRect">
            <a:avLst>
              <a:gd name="adj" fmla="val 3559"/>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750" dirty="0">
              <a:latin typeface="Meiryo UI" panose="020B0604030504040204" pitchFamily="50" charset="-128"/>
              <a:ea typeface="Meiryo UI" panose="020B0604030504040204" pitchFamily="50" charset="-128"/>
            </a:endParaRPr>
          </a:p>
        </p:txBody>
      </p:sp>
      <p:pic>
        <p:nvPicPr>
          <p:cNvPr id="32" name="図 31">
            <a:extLst>
              <a:ext uri="{FF2B5EF4-FFF2-40B4-BE49-F238E27FC236}">
                <a16:creationId xmlns:a16="http://schemas.microsoft.com/office/drawing/2014/main" id="{698DAA40-14A3-418B-BBA5-F7CB4C4864D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580439" y="766225"/>
            <a:ext cx="2555350" cy="629393"/>
          </a:xfrm>
          <a:prstGeom prst="rect">
            <a:avLst/>
          </a:prstGeom>
        </p:spPr>
      </p:pic>
      <p:sp>
        <p:nvSpPr>
          <p:cNvPr id="33" name="正方形/長方形 32">
            <a:extLst>
              <a:ext uri="{FF2B5EF4-FFF2-40B4-BE49-F238E27FC236}">
                <a16:creationId xmlns:a16="http://schemas.microsoft.com/office/drawing/2014/main" id="{EE92F8E0-50BD-453D-9ED8-C6A2EE6DDDD7}"/>
              </a:ext>
            </a:extLst>
          </p:cNvPr>
          <p:cNvSpPr/>
          <p:nvPr/>
        </p:nvSpPr>
        <p:spPr>
          <a:xfrm>
            <a:off x="6507939" y="497169"/>
            <a:ext cx="822041" cy="12847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825" b="1" dirty="0">
                <a:solidFill>
                  <a:schemeClr val="tx2">
                    <a:lumMod val="60000"/>
                    <a:lumOff val="40000"/>
                  </a:schemeClr>
                </a:solidFill>
                <a:latin typeface="Meiryo UI" panose="020B0604030504040204" pitchFamily="50" charset="-128"/>
                <a:ea typeface="Meiryo UI" panose="020B0604030504040204" pitchFamily="50" charset="-128"/>
              </a:rPr>
              <a:t>切削速度</a:t>
            </a:r>
          </a:p>
        </p:txBody>
      </p:sp>
      <p:sp>
        <p:nvSpPr>
          <p:cNvPr id="34" name="正方形/長方形 33">
            <a:extLst>
              <a:ext uri="{FF2B5EF4-FFF2-40B4-BE49-F238E27FC236}">
                <a16:creationId xmlns:a16="http://schemas.microsoft.com/office/drawing/2014/main" id="{8C8B542D-7A3E-4800-A1E0-103DB166A1A0}"/>
              </a:ext>
            </a:extLst>
          </p:cNvPr>
          <p:cNvSpPr/>
          <p:nvPr/>
        </p:nvSpPr>
        <p:spPr>
          <a:xfrm>
            <a:off x="6514013" y="613827"/>
            <a:ext cx="1209281" cy="19507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750" dirty="0">
                <a:solidFill>
                  <a:schemeClr val="tx1"/>
                </a:solidFill>
                <a:latin typeface="Meiryo UI" panose="020B0604030504040204" pitchFamily="50" charset="-128"/>
                <a:ea typeface="Meiryo UI" panose="020B0604030504040204" pitchFamily="50" charset="-128"/>
              </a:rPr>
              <a:t>被削材毎の切削条件</a:t>
            </a:r>
          </a:p>
        </p:txBody>
      </p:sp>
      <p:sp>
        <p:nvSpPr>
          <p:cNvPr id="35" name="正方形/長方形 34">
            <a:extLst>
              <a:ext uri="{FF2B5EF4-FFF2-40B4-BE49-F238E27FC236}">
                <a16:creationId xmlns:a16="http://schemas.microsoft.com/office/drawing/2014/main" id="{6F3628EC-2342-4617-B3FD-4775B81D41DD}"/>
              </a:ext>
            </a:extLst>
          </p:cNvPr>
          <p:cNvSpPr/>
          <p:nvPr/>
        </p:nvSpPr>
        <p:spPr>
          <a:xfrm>
            <a:off x="6633623" y="1363664"/>
            <a:ext cx="2502166" cy="3216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700" dirty="0">
                <a:solidFill>
                  <a:schemeClr val="tx1"/>
                </a:solidFill>
                <a:latin typeface="Meiryo UI" panose="020B0604030504040204" pitchFamily="50" charset="-128"/>
                <a:ea typeface="Meiryo UI" panose="020B0604030504040204" pitchFamily="50" charset="-128"/>
              </a:rPr>
              <a:t>注</a:t>
            </a:r>
            <a:r>
              <a:rPr lang="en-US" altLang="ja-JP" sz="700" dirty="0">
                <a:solidFill>
                  <a:schemeClr val="tx1"/>
                </a:solidFill>
                <a:latin typeface="Meiryo UI" panose="020B0604030504040204" pitchFamily="50" charset="-128"/>
                <a:ea typeface="Meiryo UI" panose="020B0604030504040204" pitchFamily="50" charset="-128"/>
              </a:rPr>
              <a:t>1.</a:t>
            </a:r>
            <a:r>
              <a:rPr lang="ja-JP" altLang="en-US" sz="700" dirty="0">
                <a:solidFill>
                  <a:schemeClr val="tx1"/>
                </a:solidFill>
                <a:latin typeface="Meiryo UI" panose="020B0604030504040204" pitchFamily="50" charset="-128"/>
                <a:ea typeface="Meiryo UI" panose="020B0604030504040204" pitchFamily="50" charset="-128"/>
              </a:rPr>
              <a:t>切削速度は切削長とストローク数により設定</a:t>
            </a:r>
            <a:endParaRPr lang="en-US" altLang="ja-JP" sz="700" dirty="0">
              <a:solidFill>
                <a:schemeClr val="tx1"/>
              </a:solidFill>
              <a:latin typeface="Meiryo UI" panose="020B0604030504040204" pitchFamily="50" charset="-128"/>
              <a:ea typeface="Meiryo UI" panose="020B0604030504040204" pitchFamily="50" charset="-128"/>
            </a:endParaRPr>
          </a:p>
          <a:p>
            <a:r>
              <a:rPr lang="ja-JP" altLang="en-US" sz="700" dirty="0">
                <a:solidFill>
                  <a:schemeClr val="tx1"/>
                </a:solidFill>
                <a:latin typeface="Meiryo UI" panose="020B0604030504040204" pitchFamily="50" charset="-128"/>
                <a:ea typeface="Meiryo UI" panose="020B0604030504040204" pitchFamily="50" charset="-128"/>
              </a:rPr>
              <a:t>注</a:t>
            </a:r>
            <a:r>
              <a:rPr lang="en-US" altLang="ja-JP" sz="700" dirty="0">
                <a:solidFill>
                  <a:schemeClr val="tx1"/>
                </a:solidFill>
                <a:latin typeface="Meiryo UI" panose="020B0604030504040204" pitchFamily="50" charset="-128"/>
                <a:ea typeface="Meiryo UI" panose="020B0604030504040204" pitchFamily="50" charset="-128"/>
              </a:rPr>
              <a:t>2.</a:t>
            </a:r>
            <a:r>
              <a:rPr lang="ja-JP" altLang="en-US" sz="700" dirty="0">
                <a:solidFill>
                  <a:schemeClr val="tx1"/>
                </a:solidFill>
                <a:latin typeface="Meiryo UI" panose="020B0604030504040204" pitchFamily="50" charset="-128"/>
                <a:ea typeface="Meiryo UI" panose="020B0604030504040204" pitchFamily="50" charset="-128"/>
              </a:rPr>
              <a:t>切削幅が</a:t>
            </a:r>
            <a:r>
              <a:rPr lang="en-US" altLang="ja-JP" sz="700" dirty="0">
                <a:solidFill>
                  <a:schemeClr val="tx1"/>
                </a:solidFill>
                <a:latin typeface="Meiryo UI" panose="020B0604030504040204" pitchFamily="50" charset="-128"/>
                <a:ea typeface="Meiryo UI" panose="020B0604030504040204" pitchFamily="50" charset="-128"/>
              </a:rPr>
              <a:t>25mm</a:t>
            </a:r>
            <a:r>
              <a:rPr lang="ja-JP" altLang="en-US" sz="700" dirty="0">
                <a:solidFill>
                  <a:schemeClr val="tx1"/>
                </a:solidFill>
                <a:latin typeface="Meiryo UI" panose="020B0604030504040204" pitchFamily="50" charset="-128"/>
                <a:ea typeface="Meiryo UI" panose="020B0604030504040204" pitchFamily="50" charset="-128"/>
              </a:rPr>
              <a:t>を超える場合は切削速度を</a:t>
            </a:r>
            <a:r>
              <a:rPr lang="en-US" altLang="ja-JP" sz="700" dirty="0">
                <a:solidFill>
                  <a:schemeClr val="tx1"/>
                </a:solidFill>
                <a:latin typeface="Meiryo UI" panose="020B0604030504040204" pitchFamily="50" charset="-128"/>
                <a:ea typeface="Meiryo UI" panose="020B0604030504040204" pitchFamily="50" charset="-128"/>
              </a:rPr>
              <a:t>10%</a:t>
            </a:r>
            <a:r>
              <a:rPr lang="ja-JP" altLang="en-US" sz="700" dirty="0">
                <a:solidFill>
                  <a:schemeClr val="tx1"/>
                </a:solidFill>
                <a:latin typeface="Meiryo UI" panose="020B0604030504040204" pitchFamily="50" charset="-128"/>
                <a:ea typeface="Meiryo UI" panose="020B0604030504040204" pitchFamily="50" charset="-128"/>
              </a:rPr>
              <a:t>程下げて設定</a:t>
            </a:r>
          </a:p>
        </p:txBody>
      </p:sp>
      <p:sp>
        <p:nvSpPr>
          <p:cNvPr id="36" name="正方形/長方形 35">
            <a:extLst>
              <a:ext uri="{FF2B5EF4-FFF2-40B4-BE49-F238E27FC236}">
                <a16:creationId xmlns:a16="http://schemas.microsoft.com/office/drawing/2014/main" id="{60D4013D-6FB0-431F-BF27-0593A57CCE17}"/>
              </a:ext>
            </a:extLst>
          </p:cNvPr>
          <p:cNvSpPr/>
          <p:nvPr/>
        </p:nvSpPr>
        <p:spPr>
          <a:xfrm>
            <a:off x="6661596" y="1628625"/>
            <a:ext cx="2446382" cy="28430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525" dirty="0">
                <a:solidFill>
                  <a:schemeClr val="tx1"/>
                </a:solidFill>
                <a:latin typeface="Meiryo UI" panose="020B0604030504040204" pitchFamily="50" charset="-128"/>
                <a:ea typeface="Meiryo UI" panose="020B0604030504040204" pitchFamily="50" charset="-128"/>
              </a:rPr>
              <a:t>［参考］</a:t>
            </a:r>
            <a:endParaRPr lang="en-US" altLang="ja-JP" sz="525" dirty="0">
              <a:solidFill>
                <a:schemeClr val="tx1"/>
              </a:solidFill>
              <a:latin typeface="Meiryo UI" panose="020B0604030504040204" pitchFamily="50" charset="-128"/>
              <a:ea typeface="Meiryo UI" panose="020B0604030504040204" pitchFamily="50" charset="-128"/>
            </a:endParaRPr>
          </a:p>
          <a:p>
            <a:r>
              <a:rPr lang="ja-JP" altLang="en-US" sz="525" dirty="0">
                <a:solidFill>
                  <a:schemeClr val="tx1"/>
                </a:solidFill>
                <a:latin typeface="Meiryo UI" panose="020B0604030504040204" pitchFamily="50" charset="-128"/>
                <a:ea typeface="Meiryo UI" panose="020B0604030504040204" pitchFamily="50" charset="-128"/>
              </a:rPr>
              <a:t>切削速度（</a:t>
            </a:r>
            <a:r>
              <a:rPr lang="ja-JP" altLang="en-US" sz="525" dirty="0" err="1">
                <a:solidFill>
                  <a:schemeClr val="tx1"/>
                </a:solidFill>
                <a:latin typeface="Meiryo UI" panose="020B0604030504040204" pitchFamily="50" charset="-128"/>
                <a:ea typeface="Meiryo UI" panose="020B0604030504040204" pitchFamily="50" charset="-128"/>
              </a:rPr>
              <a:t>ｍ</a:t>
            </a:r>
            <a:r>
              <a:rPr lang="en-US" altLang="ja-JP" sz="525" dirty="0">
                <a:solidFill>
                  <a:schemeClr val="tx1"/>
                </a:solidFill>
                <a:latin typeface="Meiryo UI" panose="020B0604030504040204" pitchFamily="50" charset="-128"/>
                <a:ea typeface="Meiryo UI" panose="020B0604030504040204" pitchFamily="50" charset="-128"/>
              </a:rPr>
              <a:t>/min)=</a:t>
            </a:r>
            <a:r>
              <a:rPr lang="ja-JP" altLang="en-US" sz="525" dirty="0">
                <a:solidFill>
                  <a:schemeClr val="tx1"/>
                </a:solidFill>
                <a:latin typeface="Meiryo UI" panose="020B0604030504040204" pitchFamily="50" charset="-128"/>
                <a:ea typeface="Meiryo UI" panose="020B0604030504040204" pitchFamily="50" charset="-128"/>
              </a:rPr>
              <a:t>ストローク長（ｍｍ）</a:t>
            </a:r>
            <a:r>
              <a:rPr lang="en-US" altLang="ja-JP" sz="525" dirty="0">
                <a:solidFill>
                  <a:schemeClr val="tx1"/>
                </a:solidFill>
                <a:latin typeface="Meiryo UI" panose="020B0604030504040204" pitchFamily="50" charset="-128"/>
                <a:ea typeface="Meiryo UI" panose="020B0604030504040204" pitchFamily="50" charset="-128"/>
              </a:rPr>
              <a:t>×</a:t>
            </a:r>
            <a:r>
              <a:rPr lang="ja-JP" altLang="en-US" sz="525" dirty="0">
                <a:solidFill>
                  <a:schemeClr val="tx1"/>
                </a:solidFill>
                <a:latin typeface="Meiryo UI" panose="020B0604030504040204" pitchFamily="50" charset="-128"/>
                <a:ea typeface="Meiryo UI" panose="020B0604030504040204" pitchFamily="50" charset="-128"/>
              </a:rPr>
              <a:t>ストローク数（</a:t>
            </a:r>
            <a:r>
              <a:rPr lang="en-US" altLang="ja-JP" sz="525" dirty="0">
                <a:solidFill>
                  <a:schemeClr val="tx1"/>
                </a:solidFill>
                <a:latin typeface="Meiryo UI" panose="020B0604030504040204" pitchFamily="50" charset="-128"/>
                <a:ea typeface="Meiryo UI" panose="020B0604030504040204" pitchFamily="50" charset="-128"/>
              </a:rPr>
              <a:t>str/min)×π</a:t>
            </a:r>
            <a:r>
              <a:rPr lang="ja-JP" altLang="en-US" sz="525" dirty="0">
                <a:solidFill>
                  <a:schemeClr val="tx1"/>
                </a:solidFill>
                <a:latin typeface="Meiryo UI" panose="020B0604030504040204" pitchFamily="50" charset="-128"/>
                <a:ea typeface="Meiryo UI" panose="020B0604030504040204" pitchFamily="50" charset="-128"/>
              </a:rPr>
              <a:t>）</a:t>
            </a:r>
            <a:r>
              <a:rPr lang="en-US" altLang="ja-JP" sz="525" dirty="0">
                <a:solidFill>
                  <a:schemeClr val="tx1"/>
                </a:solidFill>
                <a:latin typeface="Meiryo UI" panose="020B0604030504040204" pitchFamily="50" charset="-128"/>
                <a:ea typeface="Meiryo UI" panose="020B0604030504040204" pitchFamily="50" charset="-128"/>
              </a:rPr>
              <a:t>÷1000</a:t>
            </a:r>
          </a:p>
        </p:txBody>
      </p:sp>
      <p:pic>
        <p:nvPicPr>
          <p:cNvPr id="37" name="図 36">
            <a:extLst>
              <a:ext uri="{FF2B5EF4-FFF2-40B4-BE49-F238E27FC236}">
                <a16:creationId xmlns:a16="http://schemas.microsoft.com/office/drawing/2014/main" id="{EE3AE3A5-4E63-4C33-A26B-C6240601F017}"/>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731299" y="3327515"/>
            <a:ext cx="2141860" cy="1343113"/>
          </a:xfrm>
          <a:prstGeom prst="rect">
            <a:avLst/>
          </a:prstGeom>
        </p:spPr>
      </p:pic>
      <p:pic>
        <p:nvPicPr>
          <p:cNvPr id="38" name="図 37">
            <a:extLst>
              <a:ext uri="{FF2B5EF4-FFF2-40B4-BE49-F238E27FC236}">
                <a16:creationId xmlns:a16="http://schemas.microsoft.com/office/drawing/2014/main" id="{A6A9F8B1-835D-4F67-8B9E-E9F1C63BA959}"/>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731299" y="2532128"/>
            <a:ext cx="2141860" cy="840258"/>
          </a:xfrm>
          <a:prstGeom prst="rect">
            <a:avLst/>
          </a:prstGeom>
        </p:spPr>
      </p:pic>
      <p:sp>
        <p:nvSpPr>
          <p:cNvPr id="39" name="正方形/長方形 38">
            <a:extLst>
              <a:ext uri="{FF2B5EF4-FFF2-40B4-BE49-F238E27FC236}">
                <a16:creationId xmlns:a16="http://schemas.microsoft.com/office/drawing/2014/main" id="{17668705-F72C-40A3-BB86-0C8916840B78}"/>
              </a:ext>
            </a:extLst>
          </p:cNvPr>
          <p:cNvSpPr/>
          <p:nvPr/>
        </p:nvSpPr>
        <p:spPr>
          <a:xfrm>
            <a:off x="6531201" y="1945252"/>
            <a:ext cx="1054140" cy="13901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825" b="1" dirty="0">
                <a:solidFill>
                  <a:schemeClr val="tx2">
                    <a:lumMod val="60000"/>
                    <a:lumOff val="40000"/>
                  </a:schemeClr>
                </a:solidFill>
                <a:latin typeface="Meiryo UI" panose="020B0604030504040204" pitchFamily="50" charset="-128"/>
                <a:ea typeface="Meiryo UI" panose="020B0604030504040204" pitchFamily="50" charset="-128"/>
              </a:rPr>
              <a:t>加工時の注意事項</a:t>
            </a:r>
          </a:p>
        </p:txBody>
      </p:sp>
      <p:sp>
        <p:nvSpPr>
          <p:cNvPr id="40" name="正方形/長方形 39">
            <a:extLst>
              <a:ext uri="{FF2B5EF4-FFF2-40B4-BE49-F238E27FC236}">
                <a16:creationId xmlns:a16="http://schemas.microsoft.com/office/drawing/2014/main" id="{57E1018A-1270-418D-BB9B-E97225DA31FC}"/>
              </a:ext>
            </a:extLst>
          </p:cNvPr>
          <p:cNvSpPr/>
          <p:nvPr/>
        </p:nvSpPr>
        <p:spPr>
          <a:xfrm>
            <a:off x="6589496" y="2076488"/>
            <a:ext cx="2518482" cy="73817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lang="en-US" altLang="ja-JP" sz="600" dirty="0">
                <a:solidFill>
                  <a:schemeClr val="tx1"/>
                </a:solidFill>
                <a:latin typeface="Meiryo UI" panose="020B0604030504040204" pitchFamily="50" charset="-128"/>
                <a:ea typeface="Meiryo UI" panose="020B0604030504040204" pitchFamily="50" charset="-128"/>
              </a:rPr>
              <a:t>1.</a:t>
            </a:r>
            <a:r>
              <a:rPr lang="ja-JP" altLang="en-US" sz="600" dirty="0">
                <a:solidFill>
                  <a:schemeClr val="tx1"/>
                </a:solidFill>
                <a:latin typeface="Meiryo UI" panose="020B0604030504040204" pitchFamily="50" charset="-128"/>
                <a:ea typeface="Meiryo UI" panose="020B0604030504040204" pitchFamily="50" charset="-128"/>
              </a:rPr>
              <a:t>ギヤシェーパー加工においては、カッタ及び被削歯車の取付時の振れは切上がり段差などに影響するので</a:t>
            </a:r>
            <a:r>
              <a:rPr lang="en-US" altLang="ja-JP" sz="600" dirty="0">
                <a:solidFill>
                  <a:schemeClr val="tx1"/>
                </a:solidFill>
                <a:latin typeface="Meiryo UI" panose="020B0604030504040204" pitchFamily="50" charset="-128"/>
                <a:ea typeface="Meiryo UI" panose="020B0604030504040204" pitchFamily="50" charset="-128"/>
              </a:rPr>
              <a:t>5μ</a:t>
            </a:r>
            <a:r>
              <a:rPr lang="ja-JP" altLang="en-US" sz="600" dirty="0" err="1">
                <a:solidFill>
                  <a:schemeClr val="tx1"/>
                </a:solidFill>
                <a:latin typeface="Meiryo UI" panose="020B0604030504040204" pitchFamily="50" charset="-128"/>
                <a:ea typeface="Meiryo UI" panose="020B0604030504040204" pitchFamily="50" charset="-128"/>
              </a:rPr>
              <a:t>ｍ</a:t>
            </a:r>
            <a:r>
              <a:rPr lang="ja-JP" altLang="en-US" sz="600" dirty="0">
                <a:solidFill>
                  <a:schemeClr val="tx1"/>
                </a:solidFill>
                <a:latin typeface="Meiryo UI" panose="020B0604030504040204" pitchFamily="50" charset="-128"/>
                <a:ea typeface="Meiryo UI" panose="020B0604030504040204" pitchFamily="50" charset="-128"/>
              </a:rPr>
              <a:t>以内に抑える事が望ましい</a:t>
            </a:r>
            <a:endParaRPr lang="en-US" altLang="ja-JP" sz="600" dirty="0">
              <a:solidFill>
                <a:schemeClr val="tx1"/>
              </a:solidFill>
              <a:latin typeface="Meiryo UI" panose="020B0604030504040204" pitchFamily="50" charset="-128"/>
              <a:ea typeface="Meiryo UI" panose="020B0604030504040204" pitchFamily="50" charset="-128"/>
            </a:endParaRPr>
          </a:p>
          <a:p>
            <a:endParaRPr lang="en-US" altLang="ja-JP" sz="600" dirty="0">
              <a:solidFill>
                <a:schemeClr val="tx1"/>
              </a:solidFill>
              <a:latin typeface="Meiryo UI" panose="020B0604030504040204" pitchFamily="50" charset="-128"/>
              <a:ea typeface="Meiryo UI" panose="020B0604030504040204" pitchFamily="50" charset="-128"/>
            </a:endParaRPr>
          </a:p>
          <a:p>
            <a:r>
              <a:rPr lang="en-US" altLang="ja-JP" sz="600" dirty="0">
                <a:solidFill>
                  <a:schemeClr val="tx1"/>
                </a:solidFill>
                <a:latin typeface="Meiryo UI" panose="020B0604030504040204" pitchFamily="50" charset="-128"/>
                <a:ea typeface="Meiryo UI" panose="020B0604030504040204" pitchFamily="50" charset="-128"/>
              </a:rPr>
              <a:t>2.</a:t>
            </a:r>
            <a:r>
              <a:rPr lang="ja-JP" altLang="en-US" sz="600" dirty="0">
                <a:solidFill>
                  <a:schemeClr val="tx1"/>
                </a:solidFill>
                <a:latin typeface="Meiryo UI" panose="020B0604030504040204" pitchFamily="50" charset="-128"/>
                <a:ea typeface="Meiryo UI" panose="020B0604030504040204" pitchFamily="50" charset="-128"/>
              </a:rPr>
              <a:t>加工時のストローク長は、被削歯車の歯幅に上下のオーバーストローク長を加えた長さとなる。そのオーバーストローク長は被削歯車歯幅により変える</a:t>
            </a:r>
            <a:endParaRPr lang="en-US" altLang="ja-JP" sz="600" dirty="0">
              <a:solidFill>
                <a:schemeClr val="tx1"/>
              </a:solidFill>
              <a:latin typeface="Meiryo UI" panose="020B0604030504040204" pitchFamily="50" charset="-128"/>
              <a:ea typeface="Meiryo UI" panose="020B0604030504040204" pitchFamily="50" charset="-128"/>
            </a:endParaRPr>
          </a:p>
        </p:txBody>
      </p:sp>
      <p:sp>
        <p:nvSpPr>
          <p:cNvPr id="41" name="正方形/長方形 40">
            <a:extLst>
              <a:ext uri="{FF2B5EF4-FFF2-40B4-BE49-F238E27FC236}">
                <a16:creationId xmlns:a16="http://schemas.microsoft.com/office/drawing/2014/main" id="{1800A155-2F70-4B05-A486-003306FD7C9D}"/>
              </a:ext>
            </a:extLst>
          </p:cNvPr>
          <p:cNvSpPr/>
          <p:nvPr/>
        </p:nvSpPr>
        <p:spPr>
          <a:xfrm>
            <a:off x="7170664" y="4658340"/>
            <a:ext cx="1404156" cy="1105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525" dirty="0">
                <a:solidFill>
                  <a:schemeClr val="tx1"/>
                </a:solidFill>
                <a:latin typeface="Meiryo UI" panose="020B0604030504040204" pitchFamily="50" charset="-128"/>
                <a:ea typeface="Meiryo UI" panose="020B0604030504040204" pitchFamily="50" charset="-128"/>
              </a:rPr>
              <a:t>被削歯車歯幅とオーバーストローク長の関係</a:t>
            </a:r>
            <a:endParaRPr lang="en-US" altLang="ja-JP" sz="525" dirty="0">
              <a:solidFill>
                <a:schemeClr val="tx1"/>
              </a:solidFill>
              <a:latin typeface="Meiryo UI" panose="020B0604030504040204" pitchFamily="50" charset="-128"/>
              <a:ea typeface="Meiryo UI" panose="020B0604030504040204" pitchFamily="50" charset="-128"/>
            </a:endParaRPr>
          </a:p>
        </p:txBody>
      </p:sp>
      <p:sp>
        <p:nvSpPr>
          <p:cNvPr id="42" name="正方形/長方形 41">
            <a:extLst>
              <a:ext uri="{FF2B5EF4-FFF2-40B4-BE49-F238E27FC236}">
                <a16:creationId xmlns:a16="http://schemas.microsoft.com/office/drawing/2014/main" id="{292F67F1-60D6-47CF-92C5-09352F04DA28}"/>
              </a:ext>
            </a:extLst>
          </p:cNvPr>
          <p:cNvSpPr/>
          <p:nvPr/>
        </p:nvSpPr>
        <p:spPr>
          <a:xfrm>
            <a:off x="6711660" y="4712801"/>
            <a:ext cx="2446382" cy="35694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lang="en-US" altLang="ja-JP" sz="675" dirty="0">
                <a:solidFill>
                  <a:schemeClr val="tx1"/>
                </a:solidFill>
                <a:latin typeface="Meiryo UI" panose="020B0604030504040204" pitchFamily="50" charset="-128"/>
                <a:ea typeface="Meiryo UI" panose="020B0604030504040204" pitchFamily="50" charset="-128"/>
              </a:rPr>
              <a:t>3.</a:t>
            </a:r>
            <a:r>
              <a:rPr lang="ja-JP" altLang="en-US" sz="675" dirty="0">
                <a:solidFill>
                  <a:schemeClr val="tx1"/>
                </a:solidFill>
                <a:latin typeface="Meiryo UI" panose="020B0604030504040204" pitchFamily="50" charset="-128"/>
                <a:ea typeface="Meiryo UI" panose="020B0604030504040204" pitchFamily="50" charset="-128"/>
              </a:rPr>
              <a:t>ギヤシェーパー加工においては、ピニオンカッタの一歯が被削歯車の一溝を加工する為、歯欠け、異常摩耗には特に注意が必要</a:t>
            </a:r>
            <a:endParaRPr lang="en-US" altLang="ja-JP" sz="675" dirty="0">
              <a:solidFill>
                <a:schemeClr val="tx1"/>
              </a:solidFill>
              <a:latin typeface="Meiryo UI" panose="020B0604030504040204" pitchFamily="50" charset="-128"/>
              <a:ea typeface="Meiryo UI" panose="020B0604030504040204" pitchFamily="50" charset="-128"/>
            </a:endParaRPr>
          </a:p>
        </p:txBody>
      </p:sp>
      <p:sp>
        <p:nvSpPr>
          <p:cNvPr id="43" name="正方形/長方形 42">
            <a:extLst>
              <a:ext uri="{FF2B5EF4-FFF2-40B4-BE49-F238E27FC236}">
                <a16:creationId xmlns:a16="http://schemas.microsoft.com/office/drawing/2014/main" id="{53B9525C-90C3-4E02-83A0-429B517864E6}"/>
              </a:ext>
            </a:extLst>
          </p:cNvPr>
          <p:cNvSpPr/>
          <p:nvPr/>
        </p:nvSpPr>
        <p:spPr>
          <a:xfrm>
            <a:off x="6993598" y="3834445"/>
            <a:ext cx="742609" cy="62751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50" dirty="0">
              <a:latin typeface="Meiryo UI" panose="020B0604030504040204" pitchFamily="50" charset="-128"/>
              <a:ea typeface="Meiryo UI" panose="020B0604030504040204" pitchFamily="50" charset="-128"/>
            </a:endParaRPr>
          </a:p>
        </p:txBody>
      </p:sp>
      <p:sp>
        <p:nvSpPr>
          <p:cNvPr id="44" name="楕円 43">
            <a:extLst>
              <a:ext uri="{FF2B5EF4-FFF2-40B4-BE49-F238E27FC236}">
                <a16:creationId xmlns:a16="http://schemas.microsoft.com/office/drawing/2014/main" id="{6EE66DD3-17F6-4F00-B9B0-9EF9B6FB57D6}"/>
              </a:ext>
            </a:extLst>
          </p:cNvPr>
          <p:cNvSpPr/>
          <p:nvPr/>
        </p:nvSpPr>
        <p:spPr>
          <a:xfrm>
            <a:off x="7690439" y="3792272"/>
            <a:ext cx="85682" cy="78912"/>
          </a:xfrm>
          <a:prstGeom prst="ellipse">
            <a:avLst/>
          </a:prstGeom>
          <a:solidFill>
            <a:srgbClr val="FFFF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50" dirty="0">
              <a:latin typeface="Meiryo UI" panose="020B0604030504040204" pitchFamily="50" charset="-128"/>
              <a:ea typeface="Meiryo UI" panose="020B0604030504040204" pitchFamily="50" charset="-128"/>
            </a:endParaRPr>
          </a:p>
        </p:txBody>
      </p:sp>
      <p:sp>
        <p:nvSpPr>
          <p:cNvPr id="45" name="正方形/長方形 44">
            <a:extLst>
              <a:ext uri="{FF2B5EF4-FFF2-40B4-BE49-F238E27FC236}">
                <a16:creationId xmlns:a16="http://schemas.microsoft.com/office/drawing/2014/main" id="{4A185BA5-306C-4226-80DA-EDBC646FA711}"/>
              </a:ext>
            </a:extLst>
          </p:cNvPr>
          <p:cNvSpPr/>
          <p:nvPr/>
        </p:nvSpPr>
        <p:spPr>
          <a:xfrm>
            <a:off x="7398305" y="3527119"/>
            <a:ext cx="1238256" cy="217138"/>
          </a:xfrm>
          <a:prstGeom prst="rect">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a:solidFill>
                  <a:srgbClr val="FF0000"/>
                </a:solidFill>
                <a:latin typeface="Meiryo UI" panose="020B0604030504040204" pitchFamily="50" charset="-128"/>
                <a:ea typeface="Meiryo UI" panose="020B0604030504040204" pitchFamily="50" charset="-128"/>
              </a:rPr>
              <a:t>※</a:t>
            </a:r>
            <a:r>
              <a:rPr kumimoji="1" lang="ja-JP" altLang="en-US" sz="600" dirty="0">
                <a:solidFill>
                  <a:srgbClr val="FF0000"/>
                </a:solidFill>
                <a:latin typeface="Meiryo UI" panose="020B0604030504040204" pitchFamily="50" charset="-128"/>
                <a:ea typeface="Meiryo UI" panose="020B0604030504040204" pitchFamily="50" charset="-128"/>
              </a:rPr>
              <a:t>歯幅</a:t>
            </a:r>
            <a:r>
              <a:rPr kumimoji="1" lang="en-US" altLang="ja-JP" sz="600" dirty="0">
                <a:solidFill>
                  <a:srgbClr val="FF0000"/>
                </a:solidFill>
                <a:latin typeface="Meiryo UI" panose="020B0604030504040204" pitchFamily="50" charset="-128"/>
                <a:ea typeface="Meiryo UI" panose="020B0604030504040204" pitchFamily="50" charset="-128"/>
              </a:rPr>
              <a:t>20</a:t>
            </a:r>
            <a:r>
              <a:rPr kumimoji="1" lang="ja-JP" altLang="en-US" sz="600" dirty="0">
                <a:solidFill>
                  <a:srgbClr val="FF0000"/>
                </a:solidFill>
                <a:latin typeface="Meiryo UI" panose="020B0604030504040204" pitchFamily="50" charset="-128"/>
                <a:ea typeface="Meiryo UI" panose="020B0604030504040204" pitchFamily="50" charset="-128"/>
              </a:rPr>
              <a:t>ｍｍの場合オーバーストローク幅は</a:t>
            </a:r>
            <a:r>
              <a:rPr lang="ja-JP" altLang="en-US" sz="600" dirty="0">
                <a:solidFill>
                  <a:srgbClr val="FF0000"/>
                </a:solidFill>
                <a:latin typeface="Meiryo UI" panose="020B0604030504040204" pitchFamily="50" charset="-128"/>
                <a:ea typeface="Meiryo UI" panose="020B0604030504040204" pitchFamily="50" charset="-128"/>
              </a:rPr>
              <a:t>約</a:t>
            </a:r>
            <a:r>
              <a:rPr lang="en-US" altLang="ja-JP" sz="600" dirty="0">
                <a:solidFill>
                  <a:srgbClr val="FF0000"/>
                </a:solidFill>
                <a:latin typeface="Meiryo UI" panose="020B0604030504040204" pitchFamily="50" charset="-128"/>
                <a:ea typeface="Meiryo UI" panose="020B0604030504040204" pitchFamily="50" charset="-128"/>
              </a:rPr>
              <a:t>3.3</a:t>
            </a:r>
            <a:r>
              <a:rPr lang="ja-JP" altLang="en-US" sz="600" dirty="0">
                <a:solidFill>
                  <a:srgbClr val="FF0000"/>
                </a:solidFill>
                <a:latin typeface="Meiryo UI" panose="020B0604030504040204" pitchFamily="50" charset="-128"/>
                <a:ea typeface="Meiryo UI" panose="020B0604030504040204" pitchFamily="50" charset="-128"/>
              </a:rPr>
              <a:t>ｍｍ以上</a:t>
            </a:r>
            <a:endParaRPr kumimoji="1" lang="ja-JP" altLang="en-US" sz="6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1613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加工トラブルシューティング</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pPr/>
              <a:t>6</a:t>
            </a:fld>
            <a:endParaRPr kumimoji="1" lang="ja-JP" altLang="en-US" dirty="0"/>
          </a:p>
        </p:txBody>
      </p:sp>
      <p:graphicFrame>
        <p:nvGraphicFramePr>
          <p:cNvPr id="7" name="表 6">
            <a:extLst>
              <a:ext uri="{FF2B5EF4-FFF2-40B4-BE49-F238E27FC236}">
                <a16:creationId xmlns:a16="http://schemas.microsoft.com/office/drawing/2014/main" id="{BF0F3B75-DB49-4204-AA89-7F889B591871}"/>
              </a:ext>
            </a:extLst>
          </p:cNvPr>
          <p:cNvGraphicFramePr>
            <a:graphicFrameLocks noGrp="1"/>
          </p:cNvGraphicFramePr>
          <p:nvPr>
            <p:extLst>
              <p:ext uri="{D42A27DB-BD31-4B8C-83A1-F6EECF244321}">
                <p14:modId xmlns:p14="http://schemas.microsoft.com/office/powerpoint/2010/main" val="2666643155"/>
              </p:ext>
            </p:extLst>
          </p:nvPr>
        </p:nvGraphicFramePr>
        <p:xfrm>
          <a:off x="0" y="487316"/>
          <a:ext cx="9144000" cy="46800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66290899"/>
                    </a:ext>
                  </a:extLst>
                </a:gridCol>
                <a:gridCol w="4572000">
                  <a:extLst>
                    <a:ext uri="{9D8B030D-6E8A-4147-A177-3AD203B41FA5}">
                      <a16:colId xmlns:a16="http://schemas.microsoft.com/office/drawing/2014/main" val="1103241650"/>
                    </a:ext>
                  </a:extLst>
                </a:gridCol>
              </a:tblGrid>
              <a:tr h="2304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2123950"/>
                  </a:ext>
                </a:extLst>
              </a:tr>
              <a:tr h="2376000">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9858022"/>
                  </a:ext>
                </a:extLst>
              </a:tr>
            </a:tbl>
          </a:graphicData>
        </a:graphic>
      </p:graphicFrame>
      <p:graphicFrame>
        <p:nvGraphicFramePr>
          <p:cNvPr id="9" name="表 8">
            <a:extLst>
              <a:ext uri="{FF2B5EF4-FFF2-40B4-BE49-F238E27FC236}">
                <a16:creationId xmlns:a16="http://schemas.microsoft.com/office/drawing/2014/main" id="{1DA4C49E-D651-434D-A289-47F78300AC9F}"/>
              </a:ext>
            </a:extLst>
          </p:cNvPr>
          <p:cNvGraphicFramePr>
            <a:graphicFrameLocks noGrp="1"/>
          </p:cNvGraphicFramePr>
          <p:nvPr>
            <p:extLst>
              <p:ext uri="{D42A27DB-BD31-4B8C-83A1-F6EECF244321}">
                <p14:modId xmlns:p14="http://schemas.microsoft.com/office/powerpoint/2010/main" val="426187800"/>
              </p:ext>
            </p:extLst>
          </p:nvPr>
        </p:nvGraphicFramePr>
        <p:xfrm>
          <a:off x="20266" y="2248878"/>
          <a:ext cx="4551734" cy="539698"/>
        </p:xfrm>
        <a:graphic>
          <a:graphicData uri="http://schemas.openxmlformats.org/drawingml/2006/table">
            <a:tbl>
              <a:tblPr firstRow="1" bandRow="1">
                <a:tableStyleId>{5C22544A-7EE6-4342-B048-85BDC9FD1C3A}</a:tableStyleId>
              </a:tblPr>
              <a:tblGrid>
                <a:gridCol w="2275867">
                  <a:extLst>
                    <a:ext uri="{9D8B030D-6E8A-4147-A177-3AD203B41FA5}">
                      <a16:colId xmlns:a16="http://schemas.microsoft.com/office/drawing/2014/main" val="3462292559"/>
                    </a:ext>
                  </a:extLst>
                </a:gridCol>
                <a:gridCol w="2275867">
                  <a:extLst>
                    <a:ext uri="{9D8B030D-6E8A-4147-A177-3AD203B41FA5}">
                      <a16:colId xmlns:a16="http://schemas.microsoft.com/office/drawing/2014/main" val="2596562833"/>
                    </a:ext>
                  </a:extLst>
                </a:gridCol>
              </a:tblGrid>
              <a:tr h="203632">
                <a:tc>
                  <a:txBody>
                    <a:bodyPr/>
                    <a:lstStyle/>
                    <a:p>
                      <a:pPr algn="ctr"/>
                      <a:r>
                        <a:rPr kumimoji="1" lang="ja-JP" altLang="en-US" sz="900" dirty="0">
                          <a:latin typeface="Meiryo UI" panose="020B0604030504040204" pitchFamily="50" charset="-128"/>
                          <a:ea typeface="Meiryo UI" panose="020B0604030504040204" pitchFamily="50" charset="-128"/>
                        </a:rPr>
                        <a:t>原因</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00"/>
                    </a:solidFill>
                  </a:tcPr>
                </a:tc>
                <a:tc>
                  <a:txBody>
                    <a:bodyPr/>
                    <a:lstStyle/>
                    <a:p>
                      <a:pPr algn="ctr"/>
                      <a:r>
                        <a:rPr kumimoji="1" lang="ja-JP" altLang="en-US" sz="900" dirty="0">
                          <a:latin typeface="Meiryo UI" panose="020B0604030504040204" pitchFamily="50" charset="-128"/>
                          <a:ea typeface="Meiryo UI" panose="020B0604030504040204" pitchFamily="50" charset="-128"/>
                        </a:rPr>
                        <a:t>対策</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6900048"/>
                  </a:ext>
                </a:extLst>
              </a:tr>
              <a:tr h="333958">
                <a:tc>
                  <a:txBody>
                    <a:bodyPr/>
                    <a:lstStyle/>
                    <a:p>
                      <a:r>
                        <a:rPr kumimoji="1" lang="ja-JP" altLang="en-US" sz="800" dirty="0">
                          <a:latin typeface="Meiryo UI" panose="020B0604030504040204" pitchFamily="50" charset="-128"/>
                          <a:ea typeface="Meiryo UI" panose="020B0604030504040204" pitchFamily="50" charset="-128"/>
                        </a:rPr>
                        <a:t>カッター取付振れ・設備回転精度不良</a:t>
                      </a:r>
                      <a:endParaRPr kumimoji="1" lang="en-US" altLang="ja-JP" sz="800" dirty="0">
                        <a:latin typeface="Meiryo UI" panose="020B0604030504040204" pitchFamily="50" charset="-128"/>
                        <a:ea typeface="Meiryo UI" panose="020B0604030504040204" pitchFamily="50" charset="-128"/>
                      </a:endParaRPr>
                    </a:p>
                    <a:p>
                      <a:r>
                        <a:rPr kumimoji="1" lang="ja-JP" altLang="en-US" sz="800" dirty="0">
                          <a:latin typeface="Meiryo UI" panose="020B0604030504040204" pitchFamily="50" charset="-128"/>
                          <a:ea typeface="Meiryo UI" panose="020B0604030504040204" pitchFamily="50" charset="-128"/>
                        </a:rPr>
                        <a:t>製品の振れ・カッター精度不良</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800" dirty="0">
                          <a:latin typeface="Meiryo UI" panose="020B0604030504040204" pitchFamily="50" charset="-128"/>
                          <a:ea typeface="Meiryo UI" panose="020B0604030504040204" pitchFamily="50" charset="-128"/>
                        </a:rPr>
                        <a:t>カッター振れ・ｱｰﾊﾞｰ振れ・製品の振れ精度を確認・カッターピッチ誤差確認</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47500336"/>
                  </a:ext>
                </a:extLst>
              </a:tr>
            </a:tbl>
          </a:graphicData>
        </a:graphic>
      </p:graphicFrame>
      <p:graphicFrame>
        <p:nvGraphicFramePr>
          <p:cNvPr id="10" name="表 9">
            <a:extLst>
              <a:ext uri="{FF2B5EF4-FFF2-40B4-BE49-F238E27FC236}">
                <a16:creationId xmlns:a16="http://schemas.microsoft.com/office/drawing/2014/main" id="{34DEA4C3-D39B-455E-A54B-EECD5EFBA591}"/>
              </a:ext>
            </a:extLst>
          </p:cNvPr>
          <p:cNvGraphicFramePr>
            <a:graphicFrameLocks noGrp="1"/>
          </p:cNvGraphicFramePr>
          <p:nvPr>
            <p:extLst>
              <p:ext uri="{D42A27DB-BD31-4B8C-83A1-F6EECF244321}">
                <p14:modId xmlns:p14="http://schemas.microsoft.com/office/powerpoint/2010/main" val="634522568"/>
              </p:ext>
            </p:extLst>
          </p:nvPr>
        </p:nvGraphicFramePr>
        <p:xfrm>
          <a:off x="4593693" y="4622632"/>
          <a:ext cx="4572000" cy="51816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3462292559"/>
                    </a:ext>
                  </a:extLst>
                </a:gridCol>
                <a:gridCol w="2286000">
                  <a:extLst>
                    <a:ext uri="{9D8B030D-6E8A-4147-A177-3AD203B41FA5}">
                      <a16:colId xmlns:a16="http://schemas.microsoft.com/office/drawing/2014/main" val="2596562833"/>
                    </a:ext>
                  </a:extLst>
                </a:gridCol>
              </a:tblGrid>
              <a:tr h="182880">
                <a:tc>
                  <a:txBody>
                    <a:bodyPr/>
                    <a:lstStyle/>
                    <a:p>
                      <a:pPr algn="ctr"/>
                      <a:r>
                        <a:rPr kumimoji="1" lang="ja-JP" altLang="en-US" sz="900" dirty="0">
                          <a:latin typeface="Meiryo UI" panose="020B0604030504040204" pitchFamily="50" charset="-128"/>
                          <a:ea typeface="Meiryo UI" panose="020B0604030504040204" pitchFamily="50" charset="-128"/>
                        </a:rPr>
                        <a:t>原因</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00"/>
                    </a:solidFill>
                  </a:tcPr>
                </a:tc>
                <a:tc>
                  <a:txBody>
                    <a:bodyPr/>
                    <a:lstStyle/>
                    <a:p>
                      <a:pPr algn="ctr"/>
                      <a:r>
                        <a:rPr kumimoji="1" lang="ja-JP" altLang="en-US" sz="900" dirty="0">
                          <a:latin typeface="Meiryo UI" panose="020B0604030504040204" pitchFamily="50" charset="-128"/>
                          <a:ea typeface="Meiryo UI" panose="020B0604030504040204" pitchFamily="50" charset="-128"/>
                        </a:rPr>
                        <a:t>対策</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6900048"/>
                  </a:ext>
                </a:extLst>
              </a:tr>
              <a:tr h="297180">
                <a:tc>
                  <a:txBody>
                    <a:bodyPr/>
                    <a:lstStyle/>
                    <a:p>
                      <a:r>
                        <a:rPr kumimoji="1" lang="ja-JP" altLang="en-US" sz="800" dirty="0">
                          <a:latin typeface="Meiryo UI" panose="020B0604030504040204" pitchFamily="50" charset="-128"/>
                          <a:ea typeface="Meiryo UI" panose="020B0604030504040204" pitchFamily="50" charset="-128"/>
                        </a:rPr>
                        <a:t>切削速度高・取りし</a:t>
                      </a:r>
                      <a:r>
                        <a:rPr kumimoji="1" lang="ja-JP" altLang="en-US" sz="800" dirty="0" err="1">
                          <a:latin typeface="Meiryo UI" panose="020B0604030504040204" pitchFamily="50" charset="-128"/>
                          <a:ea typeface="Meiryo UI" panose="020B0604030504040204" pitchFamily="50" charset="-128"/>
                        </a:rPr>
                        <a:t>ろ</a:t>
                      </a:r>
                      <a:r>
                        <a:rPr kumimoji="1" lang="ja-JP" altLang="en-US" sz="800" dirty="0">
                          <a:latin typeface="Meiryo UI" panose="020B0604030504040204" pitchFamily="50" charset="-128"/>
                          <a:ea typeface="Meiryo UI" panose="020B0604030504040204" pitchFamily="50" charset="-128"/>
                        </a:rPr>
                        <a:t>大・カッター材質</a:t>
                      </a:r>
                      <a:endParaRPr kumimoji="1" lang="en-US" altLang="ja-JP" sz="800" dirty="0">
                        <a:latin typeface="Meiryo UI" panose="020B0604030504040204" pitchFamily="50" charset="-128"/>
                        <a:ea typeface="Meiryo UI" panose="020B0604030504040204" pitchFamily="50" charset="-128"/>
                      </a:endParaRPr>
                    </a:p>
                    <a:p>
                      <a:r>
                        <a:rPr kumimoji="1" lang="ja-JP" altLang="en-US" sz="800" dirty="0">
                          <a:latin typeface="Meiryo UI" panose="020B0604030504040204" pitchFamily="50" charset="-128"/>
                          <a:ea typeface="Meiryo UI" panose="020B0604030504040204" pitchFamily="50" charset="-128"/>
                        </a:rPr>
                        <a:t>カッターコーティング剥がれ・切削油</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800" dirty="0">
                          <a:latin typeface="Meiryo UI" panose="020B0604030504040204" pitchFamily="50" charset="-128"/>
                          <a:ea typeface="Meiryo UI" panose="020B0604030504040204" pitchFamily="50" charset="-128"/>
                        </a:rPr>
                        <a:t>加工条件見直し・コーティング見直し</a:t>
                      </a:r>
                      <a:endParaRPr kumimoji="1" lang="en-US" altLang="ja-JP" sz="800" dirty="0">
                        <a:latin typeface="Meiryo UI" panose="020B0604030504040204" pitchFamily="50" charset="-128"/>
                        <a:ea typeface="Meiryo UI" panose="020B0604030504040204" pitchFamily="50" charset="-128"/>
                      </a:endParaRPr>
                    </a:p>
                    <a:p>
                      <a:r>
                        <a:rPr kumimoji="1" lang="ja-JP" altLang="en-US" sz="800" dirty="0">
                          <a:latin typeface="Meiryo UI" panose="020B0604030504040204" pitchFamily="50" charset="-128"/>
                          <a:ea typeface="Meiryo UI" panose="020B0604030504040204" pitchFamily="50" charset="-128"/>
                        </a:rPr>
                        <a:t>切削油変更</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47500336"/>
                  </a:ext>
                </a:extLst>
              </a:tr>
            </a:tbl>
          </a:graphicData>
        </a:graphic>
      </p:graphicFrame>
      <p:sp>
        <p:nvSpPr>
          <p:cNvPr id="11" name="四角形: 角を丸くする 10">
            <a:extLst>
              <a:ext uri="{FF2B5EF4-FFF2-40B4-BE49-F238E27FC236}">
                <a16:creationId xmlns:a16="http://schemas.microsoft.com/office/drawing/2014/main" id="{15646282-3F7A-40CA-9150-8E84E4A0B7CA}"/>
              </a:ext>
            </a:extLst>
          </p:cNvPr>
          <p:cNvSpPr/>
          <p:nvPr/>
        </p:nvSpPr>
        <p:spPr>
          <a:xfrm>
            <a:off x="1520148" y="494628"/>
            <a:ext cx="3002672" cy="154993"/>
          </a:xfrm>
          <a:prstGeom prst="roundRect">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900" dirty="0">
                <a:solidFill>
                  <a:schemeClr val="tx1"/>
                </a:solidFill>
                <a:latin typeface="Meiryo UI" panose="020B0604030504040204" pitchFamily="50" charset="-128"/>
                <a:ea typeface="Meiryo UI" panose="020B0604030504040204" pitchFamily="50" charset="-128"/>
              </a:rPr>
              <a:t>カッタが振れているとワーク１回転のピッチ精度が不連続になる</a:t>
            </a:r>
          </a:p>
        </p:txBody>
      </p:sp>
      <p:sp>
        <p:nvSpPr>
          <p:cNvPr id="13" name="四角形: 角を丸くする 12">
            <a:extLst>
              <a:ext uri="{FF2B5EF4-FFF2-40B4-BE49-F238E27FC236}">
                <a16:creationId xmlns:a16="http://schemas.microsoft.com/office/drawing/2014/main" id="{6FE117C0-8EA0-45EA-BDB9-6AFDC730F529}"/>
              </a:ext>
            </a:extLst>
          </p:cNvPr>
          <p:cNvSpPr/>
          <p:nvPr/>
        </p:nvSpPr>
        <p:spPr>
          <a:xfrm>
            <a:off x="7615593" y="504200"/>
            <a:ext cx="1414837" cy="325318"/>
          </a:xfrm>
          <a:prstGeom prst="roundRect">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900" dirty="0">
                <a:solidFill>
                  <a:schemeClr val="tx1"/>
                </a:solidFill>
                <a:latin typeface="Meiryo UI" panose="020B0604030504040204" pitchFamily="50" charset="-128"/>
                <a:ea typeface="Meiryo UI" panose="020B0604030504040204" pitchFamily="50" charset="-128"/>
              </a:rPr>
              <a:t>小歯数のギヤでかみ合い率が低い、負荷変動が大きい</a:t>
            </a:r>
          </a:p>
        </p:txBody>
      </p:sp>
      <p:sp>
        <p:nvSpPr>
          <p:cNvPr id="14" name="四角形: 角を丸くする 13">
            <a:extLst>
              <a:ext uri="{FF2B5EF4-FFF2-40B4-BE49-F238E27FC236}">
                <a16:creationId xmlns:a16="http://schemas.microsoft.com/office/drawing/2014/main" id="{BD41B998-3CA7-4A95-BE4A-05B66E41DD16}"/>
              </a:ext>
            </a:extLst>
          </p:cNvPr>
          <p:cNvSpPr/>
          <p:nvPr/>
        </p:nvSpPr>
        <p:spPr>
          <a:xfrm>
            <a:off x="7683859" y="978851"/>
            <a:ext cx="1329229" cy="305303"/>
          </a:xfrm>
          <a:prstGeom prst="roundRect">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900" dirty="0">
                <a:solidFill>
                  <a:schemeClr val="tx1"/>
                </a:solidFill>
                <a:latin typeface="Meiryo UI" panose="020B0604030504040204" pitchFamily="50" charset="-128"/>
                <a:ea typeface="Meiryo UI" panose="020B0604030504040204" pitchFamily="50" charset="-128"/>
              </a:rPr>
              <a:t>カッタ・ワークが揺すられ、歯形のウネリとなる</a:t>
            </a:r>
          </a:p>
        </p:txBody>
      </p:sp>
      <p:sp>
        <p:nvSpPr>
          <p:cNvPr id="15" name="四角形: 角を丸くする 14">
            <a:extLst>
              <a:ext uri="{FF2B5EF4-FFF2-40B4-BE49-F238E27FC236}">
                <a16:creationId xmlns:a16="http://schemas.microsoft.com/office/drawing/2014/main" id="{1F4A9312-12F8-4229-B694-5B7C710A3ED9}"/>
              </a:ext>
            </a:extLst>
          </p:cNvPr>
          <p:cNvSpPr/>
          <p:nvPr/>
        </p:nvSpPr>
        <p:spPr>
          <a:xfrm>
            <a:off x="7646145" y="1448600"/>
            <a:ext cx="1414837" cy="357911"/>
          </a:xfrm>
          <a:prstGeom prst="roundRect">
            <a:avLst/>
          </a:prstGeom>
          <a:solidFill>
            <a:srgbClr val="00B0F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900" dirty="0">
                <a:solidFill>
                  <a:schemeClr val="tx1"/>
                </a:solidFill>
                <a:latin typeface="Meiryo UI" panose="020B0604030504040204" pitchFamily="50" charset="-128"/>
                <a:ea typeface="Meiryo UI" panose="020B0604030504040204" pitchFamily="50" charset="-128"/>
              </a:rPr>
              <a:t>負荷を小さくし負荷変動を抑える</a:t>
            </a:r>
          </a:p>
        </p:txBody>
      </p:sp>
      <p:pic>
        <p:nvPicPr>
          <p:cNvPr id="16" name="図 15">
            <a:extLst>
              <a:ext uri="{FF2B5EF4-FFF2-40B4-BE49-F238E27FC236}">
                <a16:creationId xmlns:a16="http://schemas.microsoft.com/office/drawing/2014/main" id="{E51EDBAC-F930-4275-A153-E40AE6FD2B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87060" y="512554"/>
            <a:ext cx="1246156" cy="1547535"/>
          </a:xfrm>
          <a:prstGeom prst="rect">
            <a:avLst/>
          </a:prstGeom>
        </p:spPr>
      </p:pic>
      <p:sp>
        <p:nvSpPr>
          <p:cNvPr id="18" name="四角形: 角を丸くする 17">
            <a:extLst>
              <a:ext uri="{FF2B5EF4-FFF2-40B4-BE49-F238E27FC236}">
                <a16:creationId xmlns:a16="http://schemas.microsoft.com/office/drawing/2014/main" id="{8E9E17DD-181F-43A2-A6B0-943CCCFADC69}"/>
              </a:ext>
            </a:extLst>
          </p:cNvPr>
          <p:cNvSpPr/>
          <p:nvPr/>
        </p:nvSpPr>
        <p:spPr>
          <a:xfrm>
            <a:off x="5919808" y="1963718"/>
            <a:ext cx="1998303" cy="305303"/>
          </a:xfrm>
          <a:prstGeom prst="round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600" dirty="0">
                <a:solidFill>
                  <a:schemeClr val="tx1"/>
                </a:solidFill>
                <a:latin typeface="Meiryo UI" panose="020B0604030504040204" pitchFamily="50" charset="-128"/>
                <a:ea typeface="Meiryo UI" panose="020B0604030504040204" pitchFamily="50" charset="-128"/>
              </a:rPr>
              <a:t>１歯加工する間に、加工に関与する左右の切れ刃数が変化するので、ﾜｰｸは左右に揺すられ、歯形にウネリがでる</a:t>
            </a:r>
          </a:p>
        </p:txBody>
      </p:sp>
      <p:sp>
        <p:nvSpPr>
          <p:cNvPr id="19" name="矢印: 下 18">
            <a:extLst>
              <a:ext uri="{FF2B5EF4-FFF2-40B4-BE49-F238E27FC236}">
                <a16:creationId xmlns:a16="http://schemas.microsoft.com/office/drawing/2014/main" id="{CBB01245-6C88-4373-B797-BDABCE5D3C98}"/>
              </a:ext>
            </a:extLst>
          </p:cNvPr>
          <p:cNvSpPr/>
          <p:nvPr/>
        </p:nvSpPr>
        <p:spPr>
          <a:xfrm>
            <a:off x="8170050" y="851621"/>
            <a:ext cx="282462" cy="113667"/>
          </a:xfrm>
          <a:prstGeom prst="downArrow">
            <a:avLst/>
          </a:prstGeom>
          <a:solidFill>
            <a:srgbClr val="00FF0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750" dirty="0">
              <a:latin typeface="Meiryo UI" panose="020B0604030504040204" pitchFamily="50" charset="-128"/>
              <a:ea typeface="Meiryo UI" panose="020B0604030504040204" pitchFamily="50" charset="-128"/>
            </a:endParaRPr>
          </a:p>
        </p:txBody>
      </p:sp>
      <p:graphicFrame>
        <p:nvGraphicFramePr>
          <p:cNvPr id="20" name="表 19">
            <a:extLst>
              <a:ext uri="{FF2B5EF4-FFF2-40B4-BE49-F238E27FC236}">
                <a16:creationId xmlns:a16="http://schemas.microsoft.com/office/drawing/2014/main" id="{6273C8FC-BEF8-46DB-96FD-8001B81A18E5}"/>
              </a:ext>
            </a:extLst>
          </p:cNvPr>
          <p:cNvGraphicFramePr>
            <a:graphicFrameLocks noGrp="1"/>
          </p:cNvGraphicFramePr>
          <p:nvPr>
            <p:extLst>
              <p:ext uri="{D42A27DB-BD31-4B8C-83A1-F6EECF244321}">
                <p14:modId xmlns:p14="http://schemas.microsoft.com/office/powerpoint/2010/main" val="1254796446"/>
              </p:ext>
            </p:extLst>
          </p:nvPr>
        </p:nvGraphicFramePr>
        <p:xfrm>
          <a:off x="4592266" y="2244270"/>
          <a:ext cx="4551734" cy="548640"/>
        </p:xfrm>
        <a:graphic>
          <a:graphicData uri="http://schemas.openxmlformats.org/drawingml/2006/table">
            <a:tbl>
              <a:tblPr firstRow="1" bandRow="1">
                <a:tableStyleId>{5C22544A-7EE6-4342-B048-85BDC9FD1C3A}</a:tableStyleId>
              </a:tblPr>
              <a:tblGrid>
                <a:gridCol w="2275867">
                  <a:extLst>
                    <a:ext uri="{9D8B030D-6E8A-4147-A177-3AD203B41FA5}">
                      <a16:colId xmlns:a16="http://schemas.microsoft.com/office/drawing/2014/main" val="3462292559"/>
                    </a:ext>
                  </a:extLst>
                </a:gridCol>
                <a:gridCol w="2275867">
                  <a:extLst>
                    <a:ext uri="{9D8B030D-6E8A-4147-A177-3AD203B41FA5}">
                      <a16:colId xmlns:a16="http://schemas.microsoft.com/office/drawing/2014/main" val="2596562833"/>
                    </a:ext>
                  </a:extLst>
                </a:gridCol>
              </a:tblGrid>
              <a:tr h="182880">
                <a:tc>
                  <a:txBody>
                    <a:bodyPr/>
                    <a:lstStyle/>
                    <a:p>
                      <a:pPr algn="ctr"/>
                      <a:r>
                        <a:rPr kumimoji="1" lang="ja-JP" altLang="en-US" sz="900" dirty="0">
                          <a:latin typeface="Meiryo UI" panose="020B0604030504040204" pitchFamily="50" charset="-128"/>
                          <a:ea typeface="Meiryo UI" panose="020B0604030504040204" pitchFamily="50" charset="-128"/>
                        </a:rPr>
                        <a:t>原因</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00"/>
                    </a:solidFill>
                  </a:tcPr>
                </a:tc>
                <a:tc>
                  <a:txBody>
                    <a:bodyPr/>
                    <a:lstStyle/>
                    <a:p>
                      <a:pPr algn="ctr"/>
                      <a:r>
                        <a:rPr kumimoji="1" lang="ja-JP" altLang="en-US" sz="900" dirty="0">
                          <a:latin typeface="Meiryo UI" panose="020B0604030504040204" pitchFamily="50" charset="-128"/>
                          <a:ea typeface="Meiryo UI" panose="020B0604030504040204" pitchFamily="50" charset="-128"/>
                        </a:rPr>
                        <a:t>対策</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6900048"/>
                  </a:ext>
                </a:extLst>
              </a:tr>
              <a:tr h="312671">
                <a:tc>
                  <a:txBody>
                    <a:bodyPr/>
                    <a:lstStyle/>
                    <a:p>
                      <a:r>
                        <a:rPr kumimoji="1" lang="ja-JP" altLang="en-US" sz="900" dirty="0">
                          <a:latin typeface="Meiryo UI" panose="020B0604030504040204" pitchFamily="50" charset="-128"/>
                          <a:ea typeface="Meiryo UI" panose="020B0604030504040204" pitchFamily="50" charset="-128"/>
                        </a:rPr>
                        <a:t>加工時の負荷変動・クランプ治具不一致</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クランプ圧力低下</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900" dirty="0">
                          <a:latin typeface="Meiryo UI" panose="020B0604030504040204" pitchFamily="50" charset="-128"/>
                          <a:ea typeface="Meiryo UI" panose="020B0604030504040204" pitchFamily="50" charset="-128"/>
                        </a:rPr>
                        <a:t>負荷低減加工条件変更・治具クランプ幅</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変更・クランプ圧の調整</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47500336"/>
                  </a:ext>
                </a:extLst>
              </a:tr>
            </a:tbl>
          </a:graphicData>
        </a:graphic>
      </p:graphicFrame>
      <p:sp>
        <p:nvSpPr>
          <p:cNvPr id="21" name="四角形: 角を丸くする 20">
            <a:extLst>
              <a:ext uri="{FF2B5EF4-FFF2-40B4-BE49-F238E27FC236}">
                <a16:creationId xmlns:a16="http://schemas.microsoft.com/office/drawing/2014/main" id="{5C95C344-ED1B-4B23-A24C-70A7E1DB4B59}"/>
              </a:ext>
            </a:extLst>
          </p:cNvPr>
          <p:cNvSpPr/>
          <p:nvPr/>
        </p:nvSpPr>
        <p:spPr>
          <a:xfrm>
            <a:off x="2324170" y="3160361"/>
            <a:ext cx="2141392" cy="379376"/>
          </a:xfrm>
          <a:prstGeom prst="roundRect">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900" dirty="0">
                <a:solidFill>
                  <a:schemeClr val="tx1"/>
                </a:solidFill>
                <a:latin typeface="Meiryo UI" panose="020B0604030504040204" pitchFamily="50" charset="-128"/>
                <a:ea typeface="Meiryo UI" panose="020B0604030504040204" pitchFamily="50" charset="-128"/>
              </a:rPr>
              <a:t>カッタやワークの回転が滑らかでないと位置関係がずれ歯形精度が低下</a:t>
            </a:r>
          </a:p>
        </p:txBody>
      </p:sp>
      <p:pic>
        <p:nvPicPr>
          <p:cNvPr id="23" name="図 22">
            <a:extLst>
              <a:ext uri="{FF2B5EF4-FFF2-40B4-BE49-F238E27FC236}">
                <a16:creationId xmlns:a16="http://schemas.microsoft.com/office/drawing/2014/main" id="{BA713A32-CBDC-444B-8374-37B163D4CA6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670" y="3003745"/>
            <a:ext cx="1838418" cy="1597779"/>
          </a:xfrm>
          <a:prstGeom prst="rect">
            <a:avLst/>
          </a:prstGeom>
        </p:spPr>
      </p:pic>
      <p:graphicFrame>
        <p:nvGraphicFramePr>
          <p:cNvPr id="24" name="表 23">
            <a:extLst>
              <a:ext uri="{FF2B5EF4-FFF2-40B4-BE49-F238E27FC236}">
                <a16:creationId xmlns:a16="http://schemas.microsoft.com/office/drawing/2014/main" id="{F0CCD79F-3A0A-4E54-AD94-D0B4A89A9B29}"/>
              </a:ext>
            </a:extLst>
          </p:cNvPr>
          <p:cNvGraphicFramePr>
            <a:graphicFrameLocks noGrp="1"/>
          </p:cNvGraphicFramePr>
          <p:nvPr>
            <p:extLst>
              <p:ext uri="{D42A27DB-BD31-4B8C-83A1-F6EECF244321}">
                <p14:modId xmlns:p14="http://schemas.microsoft.com/office/powerpoint/2010/main" val="2082623428"/>
              </p:ext>
            </p:extLst>
          </p:nvPr>
        </p:nvGraphicFramePr>
        <p:xfrm>
          <a:off x="20266" y="4625340"/>
          <a:ext cx="4536504" cy="518160"/>
        </p:xfrm>
        <a:graphic>
          <a:graphicData uri="http://schemas.openxmlformats.org/drawingml/2006/table">
            <a:tbl>
              <a:tblPr firstRow="1" bandRow="1">
                <a:tableStyleId>{5C22544A-7EE6-4342-B048-85BDC9FD1C3A}</a:tableStyleId>
              </a:tblPr>
              <a:tblGrid>
                <a:gridCol w="2268252">
                  <a:extLst>
                    <a:ext uri="{9D8B030D-6E8A-4147-A177-3AD203B41FA5}">
                      <a16:colId xmlns:a16="http://schemas.microsoft.com/office/drawing/2014/main" val="3462292559"/>
                    </a:ext>
                  </a:extLst>
                </a:gridCol>
                <a:gridCol w="2268252">
                  <a:extLst>
                    <a:ext uri="{9D8B030D-6E8A-4147-A177-3AD203B41FA5}">
                      <a16:colId xmlns:a16="http://schemas.microsoft.com/office/drawing/2014/main" val="2596562833"/>
                    </a:ext>
                  </a:extLst>
                </a:gridCol>
              </a:tblGrid>
              <a:tr h="182880">
                <a:tc>
                  <a:txBody>
                    <a:bodyPr/>
                    <a:lstStyle/>
                    <a:p>
                      <a:pPr algn="ctr"/>
                      <a:r>
                        <a:rPr kumimoji="1" lang="ja-JP" altLang="en-US" sz="900" dirty="0">
                          <a:latin typeface="Meiryo UI" panose="020B0604030504040204" pitchFamily="50" charset="-128"/>
                          <a:ea typeface="Meiryo UI" panose="020B0604030504040204" pitchFamily="50" charset="-128"/>
                        </a:rPr>
                        <a:t>原因</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0000"/>
                    </a:solidFill>
                  </a:tcPr>
                </a:tc>
                <a:tc>
                  <a:txBody>
                    <a:bodyPr/>
                    <a:lstStyle/>
                    <a:p>
                      <a:pPr algn="ctr"/>
                      <a:r>
                        <a:rPr kumimoji="1" lang="ja-JP" altLang="en-US" sz="900" dirty="0">
                          <a:latin typeface="Meiryo UI" panose="020B0604030504040204" pitchFamily="50" charset="-128"/>
                          <a:ea typeface="Meiryo UI" panose="020B0604030504040204" pitchFamily="50" charset="-128"/>
                        </a:rPr>
                        <a:t>対策</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6900048"/>
                  </a:ext>
                </a:extLst>
              </a:tr>
              <a:tr h="297180">
                <a:tc>
                  <a:txBody>
                    <a:bodyPr/>
                    <a:lstStyle/>
                    <a:p>
                      <a:r>
                        <a:rPr kumimoji="1" lang="ja-JP" altLang="en-US" sz="800" dirty="0">
                          <a:latin typeface="Meiryo UI" panose="020B0604030504040204" pitchFamily="50" charset="-128"/>
                          <a:ea typeface="Meiryo UI" panose="020B0604030504040204" pitchFamily="50" charset="-128"/>
                        </a:rPr>
                        <a:t>カッターすくい面研削不良・カッター取付不良・ガイドの精度不良</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800" dirty="0">
                          <a:latin typeface="Meiryo UI" panose="020B0604030504040204" pitchFamily="50" charset="-128"/>
                          <a:ea typeface="Meiryo UI" panose="020B0604030504040204" pitchFamily="50" charset="-128"/>
                        </a:rPr>
                        <a:t>すくい面粗さ・すくい角の確認・ｱｰﾊﾞｰ振れ　ガイドの摩耗</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47500336"/>
                  </a:ext>
                </a:extLst>
              </a:tr>
            </a:tbl>
          </a:graphicData>
        </a:graphic>
      </p:graphicFrame>
      <p:sp>
        <p:nvSpPr>
          <p:cNvPr id="25" name="四角形: 角を丸くする 24">
            <a:extLst>
              <a:ext uri="{FF2B5EF4-FFF2-40B4-BE49-F238E27FC236}">
                <a16:creationId xmlns:a16="http://schemas.microsoft.com/office/drawing/2014/main" id="{542650DD-25F5-4172-AF47-1562A84067DE}"/>
              </a:ext>
            </a:extLst>
          </p:cNvPr>
          <p:cNvSpPr/>
          <p:nvPr/>
        </p:nvSpPr>
        <p:spPr>
          <a:xfrm>
            <a:off x="2329828" y="3923553"/>
            <a:ext cx="2039550" cy="539698"/>
          </a:xfrm>
          <a:prstGeom prst="roundRect">
            <a:avLst/>
          </a:prstGeom>
          <a:solidFill>
            <a:srgbClr val="00B0F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900" dirty="0">
                <a:solidFill>
                  <a:schemeClr val="tx1"/>
                </a:solidFill>
                <a:latin typeface="Meiryo UI" panose="020B0604030504040204" pitchFamily="50" charset="-128"/>
                <a:ea typeface="Meiryo UI" panose="020B0604030504040204" pitchFamily="50" charset="-128"/>
              </a:rPr>
              <a:t>１．喰いつきの切削抵抗変化</a:t>
            </a:r>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２．左右の切れ刃のアンバランス</a:t>
            </a:r>
            <a:endParaRPr lang="en-US" altLang="ja-JP" sz="900" dirty="0">
              <a:solidFill>
                <a:schemeClr val="tx1"/>
              </a:solidFill>
              <a:latin typeface="Meiryo UI" panose="020B0604030504040204" pitchFamily="50" charset="-128"/>
              <a:ea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rPr>
              <a:t>３．ﾏｽﾀｰｳｵｰﾑの回転精度</a:t>
            </a:r>
          </a:p>
        </p:txBody>
      </p:sp>
      <p:pic>
        <p:nvPicPr>
          <p:cNvPr id="27" name="図 26">
            <a:extLst>
              <a:ext uri="{FF2B5EF4-FFF2-40B4-BE49-F238E27FC236}">
                <a16:creationId xmlns:a16="http://schemas.microsoft.com/office/drawing/2014/main" id="{94B41CFC-057E-43BF-A9AD-D840397E1B7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7863" y="703816"/>
            <a:ext cx="2238270" cy="1489569"/>
          </a:xfrm>
          <a:prstGeom prst="rect">
            <a:avLst/>
          </a:prstGeom>
        </p:spPr>
      </p:pic>
      <p:sp>
        <p:nvSpPr>
          <p:cNvPr id="29" name="矢印: 下 28">
            <a:extLst>
              <a:ext uri="{FF2B5EF4-FFF2-40B4-BE49-F238E27FC236}">
                <a16:creationId xmlns:a16="http://schemas.microsoft.com/office/drawing/2014/main" id="{7A3E1856-B977-4C19-86D3-76B796755345}"/>
              </a:ext>
            </a:extLst>
          </p:cNvPr>
          <p:cNvSpPr/>
          <p:nvPr/>
        </p:nvSpPr>
        <p:spPr>
          <a:xfrm>
            <a:off x="2762072" y="678763"/>
            <a:ext cx="282462" cy="98235"/>
          </a:xfrm>
          <a:prstGeom prst="downArrow">
            <a:avLst/>
          </a:prstGeom>
          <a:solidFill>
            <a:srgbClr val="00FF0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750" dirty="0">
              <a:latin typeface="Meiryo UI" panose="020B0604030504040204" pitchFamily="50" charset="-128"/>
              <a:ea typeface="Meiryo UI" panose="020B0604030504040204" pitchFamily="50" charset="-128"/>
            </a:endParaRPr>
          </a:p>
        </p:txBody>
      </p:sp>
      <p:sp>
        <p:nvSpPr>
          <p:cNvPr id="33" name="四角形: 角を丸くする 32">
            <a:extLst>
              <a:ext uri="{FF2B5EF4-FFF2-40B4-BE49-F238E27FC236}">
                <a16:creationId xmlns:a16="http://schemas.microsoft.com/office/drawing/2014/main" id="{842A5349-59A1-43CE-8F71-809232E4E6CD}"/>
              </a:ext>
            </a:extLst>
          </p:cNvPr>
          <p:cNvSpPr/>
          <p:nvPr/>
        </p:nvSpPr>
        <p:spPr>
          <a:xfrm>
            <a:off x="7104452" y="3914582"/>
            <a:ext cx="2039548" cy="695096"/>
          </a:xfrm>
          <a:prstGeom prst="roundRect">
            <a:avLst/>
          </a:prstGeom>
          <a:solidFill>
            <a:srgbClr val="00B0F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altLang="ja-JP" sz="800" dirty="0">
              <a:solidFill>
                <a:schemeClr val="tx1"/>
              </a:solidFill>
              <a:latin typeface="Meiryo UI" panose="020B0604030504040204" pitchFamily="50" charset="-128"/>
              <a:ea typeface="Meiryo UI" panose="020B0604030504040204" pitchFamily="50" charset="-128"/>
            </a:endParaRPr>
          </a:p>
          <a:p>
            <a:r>
              <a:rPr lang="ja-JP" altLang="en-US" sz="800" dirty="0">
                <a:solidFill>
                  <a:schemeClr val="tx1"/>
                </a:solidFill>
                <a:latin typeface="Meiryo UI" panose="020B0604030504040204" pitchFamily="50" charset="-128"/>
                <a:ea typeface="Meiryo UI" panose="020B0604030504040204" pitchFamily="50" charset="-128"/>
              </a:rPr>
              <a:t>対策</a:t>
            </a:r>
            <a:endParaRPr lang="en-US" altLang="ja-JP" sz="800" dirty="0">
              <a:solidFill>
                <a:schemeClr val="tx1"/>
              </a:solidFill>
              <a:latin typeface="Meiryo UI" panose="020B0604030504040204" pitchFamily="50" charset="-128"/>
              <a:ea typeface="Meiryo UI" panose="020B0604030504040204" pitchFamily="50" charset="-128"/>
            </a:endParaRPr>
          </a:p>
          <a:p>
            <a:r>
              <a:rPr lang="en-US" altLang="ja-JP" sz="800" dirty="0">
                <a:solidFill>
                  <a:schemeClr val="tx1"/>
                </a:solidFill>
                <a:latin typeface="Meiryo UI" panose="020B0604030504040204" pitchFamily="50" charset="-128"/>
                <a:ea typeface="Meiryo UI" panose="020B0604030504040204" pitchFamily="50" charset="-128"/>
              </a:rPr>
              <a:t>1-</a:t>
            </a:r>
            <a:r>
              <a:rPr lang="ja-JP" altLang="en-US" sz="800" dirty="0">
                <a:solidFill>
                  <a:schemeClr val="tx1"/>
                </a:solidFill>
                <a:latin typeface="Meiryo UI" panose="020B0604030504040204" pitchFamily="50" charset="-128"/>
                <a:ea typeface="Meiryo UI" panose="020B0604030504040204" pitchFamily="50" charset="-128"/>
              </a:rPr>
              <a:t>加工条件の見直し（切削速度・</a:t>
            </a:r>
            <a:r>
              <a:rPr lang="ja-JP" altLang="en-US" sz="800" dirty="0" err="1">
                <a:solidFill>
                  <a:schemeClr val="tx1"/>
                </a:solidFill>
                <a:latin typeface="Meiryo UI" panose="020B0604030504040204" pitchFamily="50" charset="-128"/>
                <a:ea typeface="Meiryo UI" panose="020B0604030504040204" pitchFamily="50" charset="-128"/>
              </a:rPr>
              <a:t>取しろ</a:t>
            </a:r>
            <a:r>
              <a:rPr lang="ja-JP" altLang="en-US" sz="800" dirty="0">
                <a:solidFill>
                  <a:schemeClr val="tx1"/>
                </a:solidFill>
                <a:latin typeface="Meiryo UI" panose="020B0604030504040204" pitchFamily="50" charset="-128"/>
                <a:ea typeface="Meiryo UI" panose="020B0604030504040204" pitchFamily="50" charset="-128"/>
              </a:rPr>
              <a:t>）</a:t>
            </a:r>
            <a:endParaRPr lang="en-US" altLang="ja-JP" sz="800" dirty="0">
              <a:solidFill>
                <a:schemeClr val="tx1"/>
              </a:solidFill>
              <a:latin typeface="Meiryo UI" panose="020B0604030504040204" pitchFamily="50" charset="-128"/>
              <a:ea typeface="Meiryo UI" panose="020B0604030504040204" pitchFamily="50" charset="-128"/>
            </a:endParaRPr>
          </a:p>
          <a:p>
            <a:r>
              <a:rPr lang="en-US" altLang="ja-JP" sz="800" dirty="0">
                <a:solidFill>
                  <a:schemeClr val="tx1"/>
                </a:solidFill>
                <a:latin typeface="Meiryo UI" panose="020B0604030504040204" pitchFamily="50" charset="-128"/>
                <a:ea typeface="Meiryo UI" panose="020B0604030504040204" pitchFamily="50" charset="-128"/>
              </a:rPr>
              <a:t>2-</a:t>
            </a:r>
            <a:r>
              <a:rPr lang="ja-JP" altLang="en-US" sz="800" dirty="0">
                <a:solidFill>
                  <a:schemeClr val="tx1"/>
                </a:solidFill>
                <a:latin typeface="Meiryo UI" panose="020B0604030504040204" pitchFamily="50" charset="-128"/>
                <a:ea typeface="Meiryo UI" panose="020B0604030504040204" pitchFamily="50" charset="-128"/>
              </a:rPr>
              <a:t>工具コーティング</a:t>
            </a:r>
            <a:endParaRPr lang="en-US" altLang="ja-JP" sz="800" dirty="0">
              <a:solidFill>
                <a:schemeClr val="tx1"/>
              </a:solidFill>
              <a:latin typeface="Meiryo UI" panose="020B0604030504040204" pitchFamily="50" charset="-128"/>
              <a:ea typeface="Meiryo UI" panose="020B0604030504040204" pitchFamily="50" charset="-128"/>
            </a:endParaRPr>
          </a:p>
          <a:p>
            <a:r>
              <a:rPr lang="en-US" altLang="ja-JP" sz="800" dirty="0">
                <a:solidFill>
                  <a:schemeClr val="tx1"/>
                </a:solidFill>
                <a:latin typeface="Meiryo UI" panose="020B0604030504040204" pitchFamily="50" charset="-128"/>
                <a:ea typeface="Meiryo UI" panose="020B0604030504040204" pitchFamily="50" charset="-128"/>
              </a:rPr>
              <a:t>3-</a:t>
            </a:r>
            <a:r>
              <a:rPr lang="ja-JP" altLang="en-US" sz="800" dirty="0">
                <a:solidFill>
                  <a:schemeClr val="tx1"/>
                </a:solidFill>
                <a:latin typeface="Meiryo UI" panose="020B0604030504040204" pitchFamily="50" charset="-128"/>
                <a:ea typeface="Meiryo UI" panose="020B0604030504040204" pitchFamily="50" charset="-128"/>
              </a:rPr>
              <a:t>活性度の高い切削油</a:t>
            </a:r>
            <a:endParaRPr lang="en-US" altLang="ja-JP" sz="800" dirty="0">
              <a:solidFill>
                <a:schemeClr val="tx1"/>
              </a:solidFill>
              <a:latin typeface="Meiryo UI" panose="020B0604030504040204" pitchFamily="50" charset="-128"/>
              <a:ea typeface="Meiryo UI" panose="020B0604030504040204" pitchFamily="50" charset="-128"/>
            </a:endParaRPr>
          </a:p>
          <a:p>
            <a:r>
              <a:rPr lang="en-US" altLang="ja-JP" sz="800" dirty="0">
                <a:solidFill>
                  <a:schemeClr val="tx1"/>
                </a:solidFill>
                <a:latin typeface="Meiryo UI" panose="020B0604030504040204" pitchFamily="50" charset="-128"/>
                <a:ea typeface="Meiryo UI" panose="020B0604030504040204" pitchFamily="50" charset="-128"/>
              </a:rPr>
              <a:t>4-</a:t>
            </a:r>
            <a:r>
              <a:rPr lang="ja-JP" altLang="en-US" sz="800" dirty="0">
                <a:solidFill>
                  <a:schemeClr val="tx1"/>
                </a:solidFill>
                <a:latin typeface="Meiryo UI" panose="020B0604030504040204" pitchFamily="50" charset="-128"/>
                <a:ea typeface="Meiryo UI" panose="020B0604030504040204" pitchFamily="50" charset="-128"/>
              </a:rPr>
              <a:t>ワークの硬度・組織</a:t>
            </a:r>
            <a:endParaRPr lang="en-US" altLang="ja-JP" sz="800" dirty="0">
              <a:solidFill>
                <a:schemeClr val="tx1"/>
              </a:solidFill>
              <a:latin typeface="Meiryo UI" panose="020B0604030504040204" pitchFamily="50" charset="-128"/>
              <a:ea typeface="Meiryo UI" panose="020B0604030504040204" pitchFamily="50" charset="-128"/>
            </a:endParaRPr>
          </a:p>
          <a:p>
            <a:endParaRPr lang="ja-JP" altLang="en-US" sz="800" dirty="0">
              <a:solidFill>
                <a:schemeClr val="tx1"/>
              </a:solidFill>
              <a:latin typeface="Meiryo UI" panose="020B0604030504040204" pitchFamily="50" charset="-128"/>
              <a:ea typeface="Meiryo UI" panose="020B0604030504040204" pitchFamily="50" charset="-128"/>
            </a:endParaRPr>
          </a:p>
        </p:txBody>
      </p:sp>
      <p:pic>
        <p:nvPicPr>
          <p:cNvPr id="34" name="図 33">
            <a:extLst>
              <a:ext uri="{FF2B5EF4-FFF2-40B4-BE49-F238E27FC236}">
                <a16:creationId xmlns:a16="http://schemas.microsoft.com/office/drawing/2014/main" id="{BBC40E6E-46AE-442B-9C1D-67FB427CC54E}"/>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7610201" y="2849197"/>
            <a:ext cx="1255568" cy="1074356"/>
          </a:xfrm>
          <a:prstGeom prst="rect">
            <a:avLst/>
          </a:prstGeom>
        </p:spPr>
      </p:pic>
      <p:sp>
        <p:nvSpPr>
          <p:cNvPr id="2" name="正方形/長方形 1">
            <a:extLst>
              <a:ext uri="{FF2B5EF4-FFF2-40B4-BE49-F238E27FC236}">
                <a16:creationId xmlns:a16="http://schemas.microsoft.com/office/drawing/2014/main" id="{F9827D92-9A37-4C6C-8BAC-A317CB83BBFC}"/>
              </a:ext>
            </a:extLst>
          </p:cNvPr>
          <p:cNvSpPr/>
          <p:nvPr/>
        </p:nvSpPr>
        <p:spPr>
          <a:xfrm>
            <a:off x="50992" y="512941"/>
            <a:ext cx="1075619" cy="17230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100" b="1" dirty="0">
                <a:solidFill>
                  <a:srgbClr val="0000FF"/>
                </a:solidFill>
                <a:latin typeface="Meiryo UI" panose="020B0604030504040204" pitchFamily="50" charset="-128"/>
                <a:ea typeface="Meiryo UI" panose="020B0604030504040204" pitchFamily="50" charset="-128"/>
              </a:rPr>
              <a:t>切上がり段差</a:t>
            </a:r>
          </a:p>
        </p:txBody>
      </p:sp>
      <p:sp>
        <p:nvSpPr>
          <p:cNvPr id="37" name="正方形/長方形 36">
            <a:extLst>
              <a:ext uri="{FF2B5EF4-FFF2-40B4-BE49-F238E27FC236}">
                <a16:creationId xmlns:a16="http://schemas.microsoft.com/office/drawing/2014/main" id="{49C870E0-DC62-4960-B2C5-854B4ABCDF80}"/>
              </a:ext>
            </a:extLst>
          </p:cNvPr>
          <p:cNvSpPr/>
          <p:nvPr/>
        </p:nvSpPr>
        <p:spPr>
          <a:xfrm>
            <a:off x="33636" y="2807148"/>
            <a:ext cx="2665592" cy="158078"/>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100" b="1" dirty="0">
                <a:solidFill>
                  <a:srgbClr val="0000FF"/>
                </a:solidFill>
                <a:latin typeface="Meiryo UI" panose="020B0604030504040204" pitchFamily="50" charset="-128"/>
                <a:ea typeface="Meiryo UI" panose="020B0604030504040204" pitchFamily="50" charset="-128"/>
              </a:rPr>
              <a:t>切れ刃の位置がずれると歯形精度が悪くなる</a:t>
            </a:r>
          </a:p>
        </p:txBody>
      </p:sp>
      <p:sp>
        <p:nvSpPr>
          <p:cNvPr id="38" name="正方形/長方形 37">
            <a:extLst>
              <a:ext uri="{FF2B5EF4-FFF2-40B4-BE49-F238E27FC236}">
                <a16:creationId xmlns:a16="http://schemas.microsoft.com/office/drawing/2014/main" id="{FCDBFFE6-5FF3-4CD0-84D3-D8BE40F39F9E}"/>
              </a:ext>
            </a:extLst>
          </p:cNvPr>
          <p:cNvSpPr/>
          <p:nvPr/>
        </p:nvSpPr>
        <p:spPr>
          <a:xfrm>
            <a:off x="4602206" y="2844114"/>
            <a:ext cx="1780529" cy="14822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100" b="1" dirty="0">
                <a:solidFill>
                  <a:srgbClr val="0000FF"/>
                </a:solidFill>
                <a:latin typeface="Meiryo UI" panose="020B0604030504040204" pitchFamily="50" charset="-128"/>
                <a:ea typeface="Meiryo UI" panose="020B0604030504040204" pitchFamily="50" charset="-128"/>
              </a:rPr>
              <a:t>構成刃先による歯面のむしれ</a:t>
            </a:r>
          </a:p>
        </p:txBody>
      </p:sp>
      <p:pic>
        <p:nvPicPr>
          <p:cNvPr id="12" name="図 11">
            <a:extLst>
              <a:ext uri="{FF2B5EF4-FFF2-40B4-BE49-F238E27FC236}">
                <a16:creationId xmlns:a16="http://schemas.microsoft.com/office/drawing/2014/main" id="{98B93324-3348-4871-B17E-09B288A7B166}"/>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2221844" y="1175264"/>
            <a:ext cx="1914310" cy="1024574"/>
          </a:xfrm>
          <a:prstGeom prst="rect">
            <a:avLst/>
          </a:prstGeom>
        </p:spPr>
      </p:pic>
      <p:sp>
        <p:nvSpPr>
          <p:cNvPr id="28" name="四角形: 角を丸くする 27">
            <a:extLst>
              <a:ext uri="{FF2B5EF4-FFF2-40B4-BE49-F238E27FC236}">
                <a16:creationId xmlns:a16="http://schemas.microsoft.com/office/drawing/2014/main" id="{3854CDC9-998B-4618-90B3-C5DD18080913}"/>
              </a:ext>
            </a:extLst>
          </p:cNvPr>
          <p:cNvSpPr/>
          <p:nvPr/>
        </p:nvSpPr>
        <p:spPr>
          <a:xfrm>
            <a:off x="1921745" y="2072082"/>
            <a:ext cx="1294152" cy="128207"/>
          </a:xfrm>
          <a:prstGeom prst="roundRect">
            <a:avLst/>
          </a:prstGeom>
          <a:solidFill>
            <a:srgbClr val="FF000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800" b="1" dirty="0">
                <a:latin typeface="Meiryo UI" panose="020B0604030504040204" pitchFamily="50" charset="-128"/>
                <a:ea typeface="Meiryo UI" panose="020B0604030504040204" pitchFamily="50" charset="-128"/>
              </a:rPr>
              <a:t>切上がり段差が発生する</a:t>
            </a:r>
          </a:p>
        </p:txBody>
      </p:sp>
      <p:sp>
        <p:nvSpPr>
          <p:cNvPr id="22" name="四角形: 角を丸くする 21">
            <a:extLst>
              <a:ext uri="{FF2B5EF4-FFF2-40B4-BE49-F238E27FC236}">
                <a16:creationId xmlns:a16="http://schemas.microsoft.com/office/drawing/2014/main" id="{8CECB9EF-1A2B-471D-AF2E-8F6142BAA3C5}"/>
              </a:ext>
            </a:extLst>
          </p:cNvPr>
          <p:cNvSpPr/>
          <p:nvPr/>
        </p:nvSpPr>
        <p:spPr>
          <a:xfrm>
            <a:off x="2042088" y="847174"/>
            <a:ext cx="1914310" cy="297396"/>
          </a:xfrm>
          <a:prstGeom prst="roundRect">
            <a:avLst/>
          </a:prstGeom>
          <a:solidFill>
            <a:schemeClr val="accent2">
              <a:lumMod val="40000"/>
              <a:lumOff val="6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900" dirty="0">
                <a:solidFill>
                  <a:prstClr val="black"/>
                </a:solidFill>
                <a:latin typeface="Meiryo UI" panose="020B0604030504040204" pitchFamily="50" charset="-128"/>
                <a:ea typeface="Meiryo UI" panose="020B0604030504040204" pitchFamily="50" charset="-128"/>
              </a:rPr>
              <a:t>切上がり段差が生じる</a:t>
            </a:r>
            <a:endParaRPr kumimoji="1" lang="en-US" altLang="ja-JP" sz="900" dirty="0">
              <a:solidFill>
                <a:prstClr val="black"/>
              </a:solidFill>
              <a:latin typeface="Meiryo UI" panose="020B0604030504040204" pitchFamily="50" charset="-128"/>
              <a:ea typeface="Meiryo UI" panose="020B0604030504040204" pitchFamily="50" charset="-128"/>
            </a:endParaRPr>
          </a:p>
          <a:p>
            <a:r>
              <a:rPr kumimoji="1" lang="ja-JP" altLang="en-US" sz="900" dirty="0">
                <a:solidFill>
                  <a:prstClr val="black"/>
                </a:solidFill>
                <a:latin typeface="Meiryo UI" panose="020B0604030504040204" pitchFamily="50" charset="-128"/>
                <a:ea typeface="Meiryo UI" panose="020B0604030504040204" pitchFamily="50" charset="-128"/>
              </a:rPr>
              <a:t>切込み深さが変わるので</a:t>
            </a:r>
            <a:r>
              <a:rPr kumimoji="1" lang="en-US" altLang="ja-JP" sz="900" dirty="0">
                <a:solidFill>
                  <a:prstClr val="black"/>
                </a:solidFill>
                <a:latin typeface="Meiryo UI" panose="020B0604030504040204" pitchFamily="50" charset="-128"/>
                <a:ea typeface="Meiryo UI" panose="020B0604030504040204" pitchFamily="50" charset="-128"/>
              </a:rPr>
              <a:t>OBD</a:t>
            </a:r>
            <a:r>
              <a:rPr kumimoji="1" lang="ja-JP" altLang="en-US" sz="900" dirty="0">
                <a:solidFill>
                  <a:prstClr val="black"/>
                </a:solidFill>
                <a:latin typeface="Meiryo UI" panose="020B0604030504040204" pitchFamily="50" charset="-128"/>
                <a:ea typeface="Meiryo UI" panose="020B0604030504040204" pitchFamily="50" charset="-128"/>
              </a:rPr>
              <a:t>がばらつく</a:t>
            </a:r>
          </a:p>
        </p:txBody>
      </p:sp>
      <p:sp>
        <p:nvSpPr>
          <p:cNvPr id="32" name="四角形: 角を丸くする 31">
            <a:extLst>
              <a:ext uri="{FF2B5EF4-FFF2-40B4-BE49-F238E27FC236}">
                <a16:creationId xmlns:a16="http://schemas.microsoft.com/office/drawing/2014/main" id="{4CD24185-704D-49DF-9C69-ADACF7F7BB18}"/>
              </a:ext>
            </a:extLst>
          </p:cNvPr>
          <p:cNvSpPr/>
          <p:nvPr/>
        </p:nvSpPr>
        <p:spPr>
          <a:xfrm>
            <a:off x="2221844" y="1554480"/>
            <a:ext cx="1294152" cy="379334"/>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5293818C-6A3F-4DB0-A87B-756D1414C5F3}"/>
              </a:ext>
            </a:extLst>
          </p:cNvPr>
          <p:cNvSpPr/>
          <p:nvPr/>
        </p:nvSpPr>
        <p:spPr>
          <a:xfrm>
            <a:off x="4001750" y="1245956"/>
            <a:ext cx="735257" cy="954107"/>
          </a:xfrm>
          <a:prstGeom prst="rect">
            <a:avLst/>
          </a:prstGeom>
        </p:spPr>
        <p:txBody>
          <a:bodyPr wrap="square" anchor="t">
            <a:spAutoFit/>
          </a:bodyPr>
          <a:lstStyle/>
          <a:p>
            <a:endParaRPr lang="ja-JP" altLang="en-US" sz="800" dirty="0">
              <a:solidFill>
                <a:srgbClr val="000000"/>
              </a:solidFill>
              <a:latin typeface="Meiryo UI" panose="020B0604030504040204" pitchFamily="50" charset="-128"/>
              <a:ea typeface="Meiryo UI" panose="020B0604030504040204" pitchFamily="50" charset="-128"/>
            </a:endParaRPr>
          </a:p>
          <a:p>
            <a:r>
              <a:rPr lang="ja-JP" altLang="en-US" sz="800" dirty="0">
                <a:latin typeface="Meiryo UI" panose="020B0604030504040204" pitchFamily="50" charset="-128"/>
                <a:ea typeface="Meiryo UI" panose="020B0604030504040204" pitchFamily="50" charset="-128"/>
              </a:rPr>
              <a:t>図はｽﾊﾟｰｷﾞﾔの場合 </a:t>
            </a:r>
          </a:p>
          <a:p>
            <a:r>
              <a:rPr lang="ja-JP" altLang="en-US" sz="800" dirty="0">
                <a:latin typeface="Meiryo UI" panose="020B0604030504040204" pitchFamily="50" charset="-128"/>
                <a:ea typeface="Meiryo UI" panose="020B0604030504040204" pitchFamily="50" charset="-128"/>
              </a:rPr>
              <a:t>ﾍﾘｶﾙｷﾞﾔでは段差は </a:t>
            </a:r>
          </a:p>
          <a:p>
            <a:r>
              <a:rPr lang="ja-JP" altLang="en-US" sz="800" dirty="0">
                <a:latin typeface="Meiryo UI" panose="020B0604030504040204" pitchFamily="50" charset="-128"/>
                <a:ea typeface="Meiryo UI" panose="020B0604030504040204" pitchFamily="50" charset="-128"/>
              </a:rPr>
              <a:t>歯面に斜めに現れる </a:t>
            </a:r>
          </a:p>
        </p:txBody>
      </p:sp>
      <p:sp>
        <p:nvSpPr>
          <p:cNvPr id="39" name="矢印: 下 38">
            <a:extLst>
              <a:ext uri="{FF2B5EF4-FFF2-40B4-BE49-F238E27FC236}">
                <a16:creationId xmlns:a16="http://schemas.microsoft.com/office/drawing/2014/main" id="{1FC362B1-8036-4280-998D-6BB59EFC9585}"/>
              </a:ext>
            </a:extLst>
          </p:cNvPr>
          <p:cNvSpPr/>
          <p:nvPr/>
        </p:nvSpPr>
        <p:spPr>
          <a:xfrm>
            <a:off x="8177379" y="1306016"/>
            <a:ext cx="282462" cy="113667"/>
          </a:xfrm>
          <a:prstGeom prst="downArrow">
            <a:avLst/>
          </a:prstGeom>
          <a:solidFill>
            <a:srgbClr val="00FF0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750" dirty="0">
              <a:latin typeface="Meiryo UI" panose="020B0604030504040204" pitchFamily="50" charset="-128"/>
              <a:ea typeface="Meiryo UI" panose="020B0604030504040204" pitchFamily="50" charset="-128"/>
            </a:endParaRPr>
          </a:p>
        </p:txBody>
      </p:sp>
      <p:pic>
        <p:nvPicPr>
          <p:cNvPr id="40" name="図 39">
            <a:extLst>
              <a:ext uri="{FF2B5EF4-FFF2-40B4-BE49-F238E27FC236}">
                <a16:creationId xmlns:a16="http://schemas.microsoft.com/office/drawing/2014/main" id="{4C524468-D7EA-4778-822C-2390C05EC5E7}"/>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4853961" y="519829"/>
            <a:ext cx="991477" cy="1671873"/>
          </a:xfrm>
          <a:prstGeom prst="rect">
            <a:avLst/>
          </a:prstGeom>
        </p:spPr>
      </p:pic>
      <p:sp>
        <p:nvSpPr>
          <p:cNvPr id="36" name="正方形/長方形 35">
            <a:extLst>
              <a:ext uri="{FF2B5EF4-FFF2-40B4-BE49-F238E27FC236}">
                <a16:creationId xmlns:a16="http://schemas.microsoft.com/office/drawing/2014/main" id="{40CD601D-D01C-4038-B73F-D58359ECFFA9}"/>
              </a:ext>
            </a:extLst>
          </p:cNvPr>
          <p:cNvSpPr/>
          <p:nvPr/>
        </p:nvSpPr>
        <p:spPr>
          <a:xfrm>
            <a:off x="4673652" y="494860"/>
            <a:ext cx="1246156" cy="187984"/>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100" b="1" dirty="0">
                <a:solidFill>
                  <a:srgbClr val="0000FF"/>
                </a:solidFill>
                <a:latin typeface="Meiryo UI" panose="020B0604030504040204" pitchFamily="50" charset="-128"/>
                <a:ea typeface="Meiryo UI" panose="020B0604030504040204" pitchFamily="50" charset="-128"/>
              </a:rPr>
              <a:t>歯形のうねり</a:t>
            </a:r>
          </a:p>
        </p:txBody>
      </p:sp>
      <p:sp>
        <p:nvSpPr>
          <p:cNvPr id="45" name="フリーフォーム: 図形 44">
            <a:extLst>
              <a:ext uri="{FF2B5EF4-FFF2-40B4-BE49-F238E27FC236}">
                <a16:creationId xmlns:a16="http://schemas.microsoft.com/office/drawing/2014/main" id="{F724F141-19B9-4BF8-ADE5-FFD8AB73A95A}"/>
              </a:ext>
            </a:extLst>
          </p:cNvPr>
          <p:cNvSpPr/>
          <p:nvPr/>
        </p:nvSpPr>
        <p:spPr>
          <a:xfrm>
            <a:off x="7155866" y="2844114"/>
            <a:ext cx="224588" cy="219164"/>
          </a:xfrm>
          <a:custGeom>
            <a:avLst/>
            <a:gdLst>
              <a:gd name="connsiteX0" fmla="*/ 105508 w 316523"/>
              <a:gd name="connsiteY0" fmla="*/ 0 h 336620"/>
              <a:gd name="connsiteX1" fmla="*/ 221064 w 316523"/>
              <a:gd name="connsiteY1" fmla="*/ 40194 h 336620"/>
              <a:gd name="connsiteX2" fmla="*/ 316523 w 316523"/>
              <a:gd name="connsiteY2" fmla="*/ 331596 h 336620"/>
              <a:gd name="connsiteX3" fmla="*/ 0 w 316523"/>
              <a:gd name="connsiteY3" fmla="*/ 336620 h 336620"/>
            </a:gdLst>
            <a:ahLst/>
            <a:cxnLst>
              <a:cxn ang="0">
                <a:pos x="connsiteX0" y="connsiteY0"/>
              </a:cxn>
              <a:cxn ang="0">
                <a:pos x="connsiteX1" y="connsiteY1"/>
              </a:cxn>
              <a:cxn ang="0">
                <a:pos x="connsiteX2" y="connsiteY2"/>
              </a:cxn>
              <a:cxn ang="0">
                <a:pos x="connsiteX3" y="connsiteY3"/>
              </a:cxn>
            </a:cxnLst>
            <a:rect l="l" t="t" r="r" b="b"/>
            <a:pathLst>
              <a:path w="316523" h="336620">
                <a:moveTo>
                  <a:pt x="105508" y="0"/>
                </a:moveTo>
                <a:lnTo>
                  <a:pt x="221064" y="40194"/>
                </a:lnTo>
                <a:lnTo>
                  <a:pt x="316523" y="331596"/>
                </a:lnTo>
                <a:lnTo>
                  <a:pt x="0" y="336620"/>
                </a:lnTo>
              </a:path>
            </a:pathLst>
          </a:cu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図形 45">
            <a:extLst>
              <a:ext uri="{FF2B5EF4-FFF2-40B4-BE49-F238E27FC236}">
                <a16:creationId xmlns:a16="http://schemas.microsoft.com/office/drawing/2014/main" id="{8A7A1C7D-D98E-48DD-B44B-9563AC6A0A4D}"/>
              </a:ext>
            </a:extLst>
          </p:cNvPr>
          <p:cNvSpPr/>
          <p:nvPr/>
        </p:nvSpPr>
        <p:spPr>
          <a:xfrm>
            <a:off x="7159707" y="3144550"/>
            <a:ext cx="224588" cy="219164"/>
          </a:xfrm>
          <a:custGeom>
            <a:avLst/>
            <a:gdLst>
              <a:gd name="connsiteX0" fmla="*/ 105508 w 316523"/>
              <a:gd name="connsiteY0" fmla="*/ 0 h 336620"/>
              <a:gd name="connsiteX1" fmla="*/ 221064 w 316523"/>
              <a:gd name="connsiteY1" fmla="*/ 40194 h 336620"/>
              <a:gd name="connsiteX2" fmla="*/ 316523 w 316523"/>
              <a:gd name="connsiteY2" fmla="*/ 331596 h 336620"/>
              <a:gd name="connsiteX3" fmla="*/ 0 w 316523"/>
              <a:gd name="connsiteY3" fmla="*/ 336620 h 336620"/>
            </a:gdLst>
            <a:ahLst/>
            <a:cxnLst>
              <a:cxn ang="0">
                <a:pos x="connsiteX0" y="connsiteY0"/>
              </a:cxn>
              <a:cxn ang="0">
                <a:pos x="connsiteX1" y="connsiteY1"/>
              </a:cxn>
              <a:cxn ang="0">
                <a:pos x="connsiteX2" y="connsiteY2"/>
              </a:cxn>
              <a:cxn ang="0">
                <a:pos x="connsiteX3" y="connsiteY3"/>
              </a:cxn>
            </a:cxnLst>
            <a:rect l="l" t="t" r="r" b="b"/>
            <a:pathLst>
              <a:path w="316523" h="336620">
                <a:moveTo>
                  <a:pt x="105508" y="0"/>
                </a:moveTo>
                <a:lnTo>
                  <a:pt x="221064" y="40194"/>
                </a:lnTo>
                <a:lnTo>
                  <a:pt x="316523" y="331596"/>
                </a:lnTo>
                <a:lnTo>
                  <a:pt x="0" y="336620"/>
                </a:lnTo>
              </a:path>
            </a:pathLst>
          </a:cu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フリーフォーム: 図形 46">
            <a:extLst>
              <a:ext uri="{FF2B5EF4-FFF2-40B4-BE49-F238E27FC236}">
                <a16:creationId xmlns:a16="http://schemas.microsoft.com/office/drawing/2014/main" id="{90498CF8-574E-40E3-AA82-80E37A6D5A02}"/>
              </a:ext>
            </a:extLst>
          </p:cNvPr>
          <p:cNvSpPr/>
          <p:nvPr/>
        </p:nvSpPr>
        <p:spPr>
          <a:xfrm>
            <a:off x="7168920" y="3505052"/>
            <a:ext cx="224588" cy="219164"/>
          </a:xfrm>
          <a:custGeom>
            <a:avLst/>
            <a:gdLst>
              <a:gd name="connsiteX0" fmla="*/ 105508 w 316523"/>
              <a:gd name="connsiteY0" fmla="*/ 0 h 336620"/>
              <a:gd name="connsiteX1" fmla="*/ 221064 w 316523"/>
              <a:gd name="connsiteY1" fmla="*/ 40194 h 336620"/>
              <a:gd name="connsiteX2" fmla="*/ 316523 w 316523"/>
              <a:gd name="connsiteY2" fmla="*/ 331596 h 336620"/>
              <a:gd name="connsiteX3" fmla="*/ 0 w 316523"/>
              <a:gd name="connsiteY3" fmla="*/ 336620 h 336620"/>
            </a:gdLst>
            <a:ahLst/>
            <a:cxnLst>
              <a:cxn ang="0">
                <a:pos x="connsiteX0" y="connsiteY0"/>
              </a:cxn>
              <a:cxn ang="0">
                <a:pos x="connsiteX1" y="connsiteY1"/>
              </a:cxn>
              <a:cxn ang="0">
                <a:pos x="connsiteX2" y="connsiteY2"/>
              </a:cxn>
              <a:cxn ang="0">
                <a:pos x="connsiteX3" y="connsiteY3"/>
              </a:cxn>
            </a:cxnLst>
            <a:rect l="l" t="t" r="r" b="b"/>
            <a:pathLst>
              <a:path w="316523" h="336620">
                <a:moveTo>
                  <a:pt x="105508" y="0"/>
                </a:moveTo>
                <a:lnTo>
                  <a:pt x="221064" y="40194"/>
                </a:lnTo>
                <a:lnTo>
                  <a:pt x="316523" y="331596"/>
                </a:lnTo>
                <a:lnTo>
                  <a:pt x="0" y="336620"/>
                </a:lnTo>
              </a:path>
            </a:pathLst>
          </a:cu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19DC0E48-9695-4D22-B804-AFDDEAAEABF5}"/>
              </a:ext>
            </a:extLst>
          </p:cNvPr>
          <p:cNvCxnSpPr>
            <a:cxnSpLocks/>
          </p:cNvCxnSpPr>
          <p:nvPr/>
        </p:nvCxnSpPr>
        <p:spPr>
          <a:xfrm>
            <a:off x="7017448" y="2936255"/>
            <a:ext cx="0" cy="598458"/>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 name="フリーフォーム: 図形 51">
            <a:extLst>
              <a:ext uri="{FF2B5EF4-FFF2-40B4-BE49-F238E27FC236}">
                <a16:creationId xmlns:a16="http://schemas.microsoft.com/office/drawing/2014/main" id="{B329F0CA-1A5E-465C-829E-088072ECFC7D}"/>
              </a:ext>
            </a:extLst>
          </p:cNvPr>
          <p:cNvSpPr/>
          <p:nvPr/>
        </p:nvSpPr>
        <p:spPr>
          <a:xfrm>
            <a:off x="7281227" y="3356940"/>
            <a:ext cx="112282" cy="49480"/>
          </a:xfrm>
          <a:custGeom>
            <a:avLst/>
            <a:gdLst>
              <a:gd name="connsiteX0" fmla="*/ 0 w 85411"/>
              <a:gd name="connsiteY0" fmla="*/ 20097 h 45218"/>
              <a:gd name="connsiteX1" fmla="*/ 75363 w 85411"/>
              <a:gd name="connsiteY1" fmla="*/ 45218 h 45218"/>
              <a:gd name="connsiteX2" fmla="*/ 85411 w 85411"/>
              <a:gd name="connsiteY2" fmla="*/ 0 h 45218"/>
              <a:gd name="connsiteX3" fmla="*/ 0 w 85411"/>
              <a:gd name="connsiteY3" fmla="*/ 20097 h 45218"/>
            </a:gdLst>
            <a:ahLst/>
            <a:cxnLst>
              <a:cxn ang="0">
                <a:pos x="connsiteX0" y="connsiteY0"/>
              </a:cxn>
              <a:cxn ang="0">
                <a:pos x="connsiteX1" y="connsiteY1"/>
              </a:cxn>
              <a:cxn ang="0">
                <a:pos x="connsiteX2" y="connsiteY2"/>
              </a:cxn>
              <a:cxn ang="0">
                <a:pos x="connsiteX3" y="connsiteY3"/>
              </a:cxn>
            </a:cxnLst>
            <a:rect l="l" t="t" r="r" b="b"/>
            <a:pathLst>
              <a:path w="85411" h="45218">
                <a:moveTo>
                  <a:pt x="0" y="20097"/>
                </a:moveTo>
                <a:lnTo>
                  <a:pt x="75363" y="45218"/>
                </a:lnTo>
                <a:lnTo>
                  <a:pt x="85411" y="0"/>
                </a:lnTo>
                <a:lnTo>
                  <a:pt x="0" y="20097"/>
                </a:lnTo>
                <a:close/>
              </a:path>
            </a:pathLst>
          </a:custGeom>
          <a:solidFill>
            <a:schemeClr val="tx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53" name="フリーフォーム: 図形 52">
            <a:extLst>
              <a:ext uri="{FF2B5EF4-FFF2-40B4-BE49-F238E27FC236}">
                <a16:creationId xmlns:a16="http://schemas.microsoft.com/office/drawing/2014/main" id="{F0242260-4E05-484E-8700-874A3A3AAE7F}"/>
              </a:ext>
            </a:extLst>
          </p:cNvPr>
          <p:cNvSpPr/>
          <p:nvPr/>
        </p:nvSpPr>
        <p:spPr>
          <a:xfrm>
            <a:off x="7310033" y="3717296"/>
            <a:ext cx="88677" cy="45719"/>
          </a:xfrm>
          <a:custGeom>
            <a:avLst/>
            <a:gdLst>
              <a:gd name="connsiteX0" fmla="*/ 0 w 85411"/>
              <a:gd name="connsiteY0" fmla="*/ 20097 h 45218"/>
              <a:gd name="connsiteX1" fmla="*/ 75363 w 85411"/>
              <a:gd name="connsiteY1" fmla="*/ 45218 h 45218"/>
              <a:gd name="connsiteX2" fmla="*/ 85411 w 85411"/>
              <a:gd name="connsiteY2" fmla="*/ 0 h 45218"/>
              <a:gd name="connsiteX3" fmla="*/ 0 w 85411"/>
              <a:gd name="connsiteY3" fmla="*/ 20097 h 45218"/>
            </a:gdLst>
            <a:ahLst/>
            <a:cxnLst>
              <a:cxn ang="0">
                <a:pos x="connsiteX0" y="connsiteY0"/>
              </a:cxn>
              <a:cxn ang="0">
                <a:pos x="connsiteX1" y="connsiteY1"/>
              </a:cxn>
              <a:cxn ang="0">
                <a:pos x="connsiteX2" y="connsiteY2"/>
              </a:cxn>
              <a:cxn ang="0">
                <a:pos x="connsiteX3" y="connsiteY3"/>
              </a:cxn>
            </a:cxnLst>
            <a:rect l="l" t="t" r="r" b="b"/>
            <a:pathLst>
              <a:path w="85411" h="45218">
                <a:moveTo>
                  <a:pt x="0" y="20097"/>
                </a:moveTo>
                <a:lnTo>
                  <a:pt x="75363" y="45218"/>
                </a:lnTo>
                <a:lnTo>
                  <a:pt x="85411" y="0"/>
                </a:lnTo>
                <a:lnTo>
                  <a:pt x="0" y="20097"/>
                </a:lnTo>
                <a:close/>
              </a:path>
            </a:pathLst>
          </a:custGeom>
          <a:solidFill>
            <a:schemeClr val="tx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pic>
        <p:nvPicPr>
          <p:cNvPr id="55" name="図 54">
            <a:extLst>
              <a:ext uri="{FF2B5EF4-FFF2-40B4-BE49-F238E27FC236}">
                <a16:creationId xmlns:a16="http://schemas.microsoft.com/office/drawing/2014/main" id="{77B2A107-EACE-460A-A97D-23CDE4BB08DC}"/>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607820" y="3053727"/>
            <a:ext cx="1881601" cy="1231725"/>
          </a:xfrm>
          <a:prstGeom prst="rect">
            <a:avLst/>
          </a:prstGeom>
        </p:spPr>
      </p:pic>
      <p:sp>
        <p:nvSpPr>
          <p:cNvPr id="35" name="吹き出し: 角を丸めた四角形 34">
            <a:extLst>
              <a:ext uri="{FF2B5EF4-FFF2-40B4-BE49-F238E27FC236}">
                <a16:creationId xmlns:a16="http://schemas.microsoft.com/office/drawing/2014/main" id="{DA9A47B3-2101-47BB-B8DC-3A123382A647}"/>
              </a:ext>
            </a:extLst>
          </p:cNvPr>
          <p:cNvSpPr/>
          <p:nvPr/>
        </p:nvSpPr>
        <p:spPr>
          <a:xfrm>
            <a:off x="6162609" y="4066487"/>
            <a:ext cx="790838" cy="397998"/>
          </a:xfrm>
          <a:prstGeom prst="wedgeRoundRectCallout">
            <a:avLst>
              <a:gd name="adj1" fmla="val 97921"/>
              <a:gd name="adj2" fmla="val -131757"/>
              <a:gd name="adj3" fmla="val 16667"/>
            </a:avLst>
          </a:prstGeom>
          <a:solidFill>
            <a:schemeClr val="accent4">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700" dirty="0">
                <a:solidFill>
                  <a:schemeClr val="tx1"/>
                </a:solidFill>
                <a:latin typeface="Meiryo UI" panose="020B0604030504040204" pitchFamily="50" charset="-128"/>
                <a:ea typeface="Meiryo UI" panose="020B0604030504040204" pitchFamily="50" charset="-128"/>
              </a:rPr>
              <a:t>カッタの刃先に構成刃先が生成・脱落を繰り返す</a:t>
            </a:r>
          </a:p>
        </p:txBody>
      </p:sp>
    </p:spTree>
    <p:extLst>
      <p:ext uri="{BB962C8B-B14F-4D97-AF65-F5344CB8AC3E}">
        <p14:creationId xmlns:p14="http://schemas.microsoft.com/office/powerpoint/2010/main" val="3801856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グラフ 41">
            <a:extLst>
              <a:ext uri="{FF2B5EF4-FFF2-40B4-BE49-F238E27FC236}">
                <a16:creationId xmlns:a16="http://schemas.microsoft.com/office/drawing/2014/main" id="{53FFEBA2-0C8E-44C4-912E-6D1EBB844A65}"/>
              </a:ext>
            </a:extLst>
          </p:cNvPr>
          <p:cNvGraphicFramePr>
            <a:graphicFrameLocks/>
          </p:cNvGraphicFramePr>
          <p:nvPr>
            <p:extLst>
              <p:ext uri="{D42A27DB-BD31-4B8C-83A1-F6EECF244321}">
                <p14:modId xmlns:p14="http://schemas.microsoft.com/office/powerpoint/2010/main" val="2698308161"/>
              </p:ext>
            </p:extLst>
          </p:nvPr>
        </p:nvGraphicFramePr>
        <p:xfrm>
          <a:off x="163627" y="4168464"/>
          <a:ext cx="2618722" cy="8826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3" name="グラフ 42">
            <a:extLst>
              <a:ext uri="{FF2B5EF4-FFF2-40B4-BE49-F238E27FC236}">
                <a16:creationId xmlns:a16="http://schemas.microsoft.com/office/drawing/2014/main" id="{53FFEBA2-0C8E-44C4-912E-6D1EBB844A65}"/>
              </a:ext>
            </a:extLst>
          </p:cNvPr>
          <p:cNvGraphicFramePr>
            <a:graphicFrameLocks/>
          </p:cNvGraphicFramePr>
          <p:nvPr>
            <p:extLst>
              <p:ext uri="{D42A27DB-BD31-4B8C-83A1-F6EECF244321}">
                <p14:modId xmlns:p14="http://schemas.microsoft.com/office/powerpoint/2010/main" val="3429035768"/>
              </p:ext>
            </p:extLst>
          </p:nvPr>
        </p:nvGraphicFramePr>
        <p:xfrm>
          <a:off x="167813" y="2787117"/>
          <a:ext cx="2670210" cy="1290896"/>
        </p:xfrm>
        <a:graphic>
          <a:graphicData uri="http://schemas.openxmlformats.org/drawingml/2006/chart">
            <c:chart xmlns:c="http://schemas.openxmlformats.org/drawingml/2006/chart" xmlns:r="http://schemas.openxmlformats.org/officeDocument/2006/relationships" r:id="rId3"/>
          </a:graphicData>
        </a:graphic>
      </p:graphicFrame>
      <p:sp>
        <p:nvSpPr>
          <p:cNvPr id="5" name="タイトル 4"/>
          <p:cNvSpPr>
            <a:spLocks noGrp="1"/>
          </p:cNvSpPr>
          <p:nvPr>
            <p:ph type="title"/>
          </p:nvPr>
        </p:nvSpPr>
        <p:spPr/>
        <p:txBody>
          <a:bodyPr/>
          <a:lstStyle/>
          <a:p>
            <a:r>
              <a:rPr kumimoji="1" lang="ja-JP" altLang="en-US" dirty="0"/>
              <a:t>連続加工時の問題</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pPr/>
              <a:t>7</a:t>
            </a:fld>
            <a:endParaRPr kumimoji="1" lang="ja-JP" altLang="en-US" dirty="0"/>
          </a:p>
        </p:txBody>
      </p:sp>
      <p:pic>
        <p:nvPicPr>
          <p:cNvPr id="6" name="図 5">
            <a:extLst>
              <a:ext uri="{FF2B5EF4-FFF2-40B4-BE49-F238E27FC236}">
                <a16:creationId xmlns:a16="http://schemas.microsoft.com/office/drawing/2014/main" id="{A8EF30F2-512F-41B3-8921-59BC6226112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414934" y="825194"/>
            <a:ext cx="4040119" cy="890955"/>
          </a:xfrm>
          <a:prstGeom prst="rect">
            <a:avLst/>
          </a:prstGeom>
        </p:spPr>
      </p:pic>
      <p:sp>
        <p:nvSpPr>
          <p:cNvPr id="8" name="正方形/長方形 7">
            <a:extLst>
              <a:ext uri="{FF2B5EF4-FFF2-40B4-BE49-F238E27FC236}">
                <a16:creationId xmlns:a16="http://schemas.microsoft.com/office/drawing/2014/main" id="{9A887088-BE47-4957-9BEE-ED6DEA7236C6}"/>
              </a:ext>
            </a:extLst>
          </p:cNvPr>
          <p:cNvSpPr/>
          <p:nvPr/>
        </p:nvSpPr>
        <p:spPr>
          <a:xfrm>
            <a:off x="97790" y="518160"/>
            <a:ext cx="2379785" cy="18008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200" dirty="0">
                <a:solidFill>
                  <a:srgbClr val="0000FF"/>
                </a:solidFill>
                <a:latin typeface="Meiryo UI" panose="020B0604030504040204" pitchFamily="50" charset="-128"/>
                <a:ea typeface="Meiryo UI" panose="020B0604030504040204" pitchFamily="50" charset="-128"/>
              </a:rPr>
              <a:t>歯厚の変化</a:t>
            </a:r>
          </a:p>
        </p:txBody>
      </p:sp>
      <p:sp>
        <p:nvSpPr>
          <p:cNvPr id="9" name="正方形/長方形 8">
            <a:extLst>
              <a:ext uri="{FF2B5EF4-FFF2-40B4-BE49-F238E27FC236}">
                <a16:creationId xmlns:a16="http://schemas.microsoft.com/office/drawing/2014/main" id="{E1D9184A-F07F-4C08-A694-4780A3BE2F2A}"/>
              </a:ext>
            </a:extLst>
          </p:cNvPr>
          <p:cNvSpPr/>
          <p:nvPr/>
        </p:nvSpPr>
        <p:spPr>
          <a:xfrm>
            <a:off x="183924" y="692936"/>
            <a:ext cx="2379785" cy="23211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050" dirty="0">
                <a:solidFill>
                  <a:srgbClr val="0000FF"/>
                </a:solidFill>
                <a:latin typeface="Meiryo UI" panose="020B0604030504040204" pitchFamily="50" charset="-128"/>
                <a:ea typeface="Meiryo UI" panose="020B0604030504040204" pitchFamily="50" charset="-128"/>
              </a:rPr>
              <a:t>状況を把握し、真の原因を探す</a:t>
            </a:r>
          </a:p>
        </p:txBody>
      </p:sp>
      <p:sp>
        <p:nvSpPr>
          <p:cNvPr id="10" name="四角形: 角を丸くする 9">
            <a:extLst>
              <a:ext uri="{FF2B5EF4-FFF2-40B4-BE49-F238E27FC236}">
                <a16:creationId xmlns:a16="http://schemas.microsoft.com/office/drawing/2014/main" id="{E6153959-4246-466E-9C05-C3693DBE11AD}"/>
              </a:ext>
            </a:extLst>
          </p:cNvPr>
          <p:cNvSpPr/>
          <p:nvPr/>
        </p:nvSpPr>
        <p:spPr>
          <a:xfrm>
            <a:off x="152753" y="890772"/>
            <a:ext cx="1047786" cy="419100"/>
          </a:xfrm>
          <a:prstGeom prst="roundRect">
            <a:avLst/>
          </a:prstGeom>
          <a:solidFill>
            <a:schemeClr val="accent4">
              <a:lumMod val="40000"/>
              <a:lumOff val="6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000" dirty="0">
                <a:solidFill>
                  <a:prstClr val="black"/>
                </a:solidFill>
                <a:latin typeface="Meiryo UI" panose="020B0604030504040204" pitchFamily="50" charset="-128"/>
                <a:ea typeface="Meiryo UI" panose="020B0604030504040204" pitchFamily="50" charset="-128"/>
              </a:rPr>
              <a:t>連続的</a:t>
            </a:r>
            <a:endParaRPr kumimoji="1" lang="en-US" altLang="ja-JP" sz="1000" dirty="0">
              <a:solidFill>
                <a:prstClr val="black"/>
              </a:solidFill>
              <a:latin typeface="Meiryo UI" panose="020B0604030504040204" pitchFamily="50" charset="-128"/>
              <a:ea typeface="Meiryo UI" panose="020B0604030504040204" pitchFamily="50" charset="-128"/>
            </a:endParaRPr>
          </a:p>
          <a:p>
            <a:pPr algn="ctr"/>
            <a:r>
              <a:rPr kumimoji="1" lang="ja-JP" altLang="en-US" sz="1000" dirty="0">
                <a:solidFill>
                  <a:prstClr val="black"/>
                </a:solidFill>
                <a:latin typeface="Meiryo UI" panose="020B0604030504040204" pitchFamily="50" charset="-128"/>
                <a:ea typeface="Meiryo UI" panose="020B0604030504040204" pitchFamily="50" charset="-128"/>
              </a:rPr>
              <a:t>時間とともに変化</a:t>
            </a:r>
          </a:p>
        </p:txBody>
      </p:sp>
      <p:sp>
        <p:nvSpPr>
          <p:cNvPr id="11" name="四角形: 角を丸くする 10">
            <a:extLst>
              <a:ext uri="{FF2B5EF4-FFF2-40B4-BE49-F238E27FC236}">
                <a16:creationId xmlns:a16="http://schemas.microsoft.com/office/drawing/2014/main" id="{37C1D464-B9ED-46BB-A47C-ED5A931DEF83}"/>
              </a:ext>
            </a:extLst>
          </p:cNvPr>
          <p:cNvSpPr/>
          <p:nvPr/>
        </p:nvSpPr>
        <p:spPr>
          <a:xfrm>
            <a:off x="1515923" y="890772"/>
            <a:ext cx="1047786" cy="419100"/>
          </a:xfrm>
          <a:prstGeom prst="roundRect">
            <a:avLst/>
          </a:prstGeom>
          <a:solidFill>
            <a:schemeClr val="accent4">
              <a:lumMod val="40000"/>
              <a:lumOff val="6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000" dirty="0">
                <a:solidFill>
                  <a:prstClr val="black"/>
                </a:solidFill>
                <a:latin typeface="Meiryo UI" panose="020B0604030504040204" pitchFamily="50" charset="-128"/>
                <a:ea typeface="Meiryo UI" panose="020B0604030504040204" pitchFamily="50" charset="-128"/>
              </a:rPr>
              <a:t>周期的に変化</a:t>
            </a:r>
          </a:p>
        </p:txBody>
      </p:sp>
      <p:sp>
        <p:nvSpPr>
          <p:cNvPr id="12" name="四角形: 角を丸くする 11">
            <a:extLst>
              <a:ext uri="{FF2B5EF4-FFF2-40B4-BE49-F238E27FC236}">
                <a16:creationId xmlns:a16="http://schemas.microsoft.com/office/drawing/2014/main" id="{0D0658DF-C394-49FA-AAE0-97B39253EAE8}"/>
              </a:ext>
            </a:extLst>
          </p:cNvPr>
          <p:cNvSpPr/>
          <p:nvPr/>
        </p:nvSpPr>
        <p:spPr>
          <a:xfrm>
            <a:off x="2822540" y="890772"/>
            <a:ext cx="1047786" cy="419100"/>
          </a:xfrm>
          <a:prstGeom prst="roundRect">
            <a:avLst/>
          </a:prstGeom>
          <a:solidFill>
            <a:schemeClr val="accent4">
              <a:lumMod val="40000"/>
              <a:lumOff val="6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000" dirty="0">
                <a:solidFill>
                  <a:prstClr val="black"/>
                </a:solidFill>
                <a:latin typeface="Meiryo UI" panose="020B0604030504040204" pitchFamily="50" charset="-128"/>
                <a:ea typeface="Meiryo UI" panose="020B0604030504040204" pitchFamily="50" charset="-128"/>
              </a:rPr>
              <a:t>突発的にばらつく</a:t>
            </a:r>
          </a:p>
        </p:txBody>
      </p:sp>
      <p:sp>
        <p:nvSpPr>
          <p:cNvPr id="13" name="四角形: 角を丸くする 12">
            <a:extLst>
              <a:ext uri="{FF2B5EF4-FFF2-40B4-BE49-F238E27FC236}">
                <a16:creationId xmlns:a16="http://schemas.microsoft.com/office/drawing/2014/main" id="{1FCB8DFB-67A8-49E8-B18D-49524F5CDD78}"/>
              </a:ext>
            </a:extLst>
          </p:cNvPr>
          <p:cNvSpPr/>
          <p:nvPr/>
        </p:nvSpPr>
        <p:spPr>
          <a:xfrm>
            <a:off x="152753" y="1491421"/>
            <a:ext cx="1047786" cy="419100"/>
          </a:xfrm>
          <a:prstGeom prst="roundRect">
            <a:avLst/>
          </a:prstGeom>
          <a:solidFill>
            <a:srgbClr val="FFCCCC"/>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000" dirty="0">
                <a:solidFill>
                  <a:prstClr val="black"/>
                </a:solidFill>
                <a:latin typeface="Meiryo UI" panose="020B0604030504040204" pitchFamily="50" charset="-128"/>
                <a:ea typeface="Meiryo UI" panose="020B0604030504040204" pitchFamily="50" charset="-128"/>
              </a:rPr>
              <a:t>熱変位</a:t>
            </a:r>
          </a:p>
        </p:txBody>
      </p:sp>
      <p:sp>
        <p:nvSpPr>
          <p:cNvPr id="14" name="四角形: 角を丸くする 13">
            <a:extLst>
              <a:ext uri="{FF2B5EF4-FFF2-40B4-BE49-F238E27FC236}">
                <a16:creationId xmlns:a16="http://schemas.microsoft.com/office/drawing/2014/main" id="{6EA6315F-03B6-4E1C-9342-8CF0C3910F98}"/>
              </a:ext>
            </a:extLst>
          </p:cNvPr>
          <p:cNvSpPr/>
          <p:nvPr/>
        </p:nvSpPr>
        <p:spPr>
          <a:xfrm>
            <a:off x="1487646" y="1489953"/>
            <a:ext cx="1047786" cy="419100"/>
          </a:xfrm>
          <a:prstGeom prst="roundRect">
            <a:avLst/>
          </a:prstGeom>
          <a:solidFill>
            <a:srgbClr val="FFCCCC"/>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000" dirty="0">
                <a:solidFill>
                  <a:prstClr val="black"/>
                </a:solidFill>
                <a:latin typeface="Meiryo UI" panose="020B0604030504040204" pitchFamily="50" charset="-128"/>
                <a:ea typeface="Meiryo UI" panose="020B0604030504040204" pitchFamily="50" charset="-128"/>
              </a:rPr>
              <a:t>カッタの振れ</a:t>
            </a:r>
          </a:p>
        </p:txBody>
      </p:sp>
      <p:sp>
        <p:nvSpPr>
          <p:cNvPr id="15" name="四角形: 角を丸くする 14">
            <a:extLst>
              <a:ext uri="{FF2B5EF4-FFF2-40B4-BE49-F238E27FC236}">
                <a16:creationId xmlns:a16="http://schemas.microsoft.com/office/drawing/2014/main" id="{B205E1AC-722F-444F-B6E9-F0F1C10723FF}"/>
              </a:ext>
            </a:extLst>
          </p:cNvPr>
          <p:cNvSpPr/>
          <p:nvPr/>
        </p:nvSpPr>
        <p:spPr>
          <a:xfrm>
            <a:off x="2822540" y="1465547"/>
            <a:ext cx="1047786" cy="419100"/>
          </a:xfrm>
          <a:prstGeom prst="roundRect">
            <a:avLst/>
          </a:prstGeom>
          <a:solidFill>
            <a:srgbClr val="FFCCCC"/>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000" dirty="0">
                <a:solidFill>
                  <a:prstClr val="black"/>
                </a:solidFill>
                <a:latin typeface="Meiryo UI" panose="020B0604030504040204" pitchFamily="50" charset="-128"/>
                <a:ea typeface="Meiryo UI" panose="020B0604030504040204" pitchFamily="50" charset="-128"/>
              </a:rPr>
              <a:t>切粉のかみ込み</a:t>
            </a:r>
            <a:endParaRPr kumimoji="1" lang="en-US" altLang="ja-JP" sz="1000" dirty="0">
              <a:solidFill>
                <a:prstClr val="black"/>
              </a:solidFill>
              <a:latin typeface="Meiryo UI" panose="020B0604030504040204" pitchFamily="50" charset="-128"/>
              <a:ea typeface="Meiryo UI" panose="020B0604030504040204" pitchFamily="50" charset="-128"/>
            </a:endParaRPr>
          </a:p>
          <a:p>
            <a:pPr algn="ctr"/>
            <a:r>
              <a:rPr kumimoji="1" lang="ja-JP" altLang="en-US" sz="1000" dirty="0">
                <a:solidFill>
                  <a:prstClr val="black"/>
                </a:solidFill>
                <a:latin typeface="Meiryo UI" panose="020B0604030504040204" pitchFamily="50" charset="-128"/>
                <a:ea typeface="Meiryo UI" panose="020B0604030504040204" pitchFamily="50" charset="-128"/>
              </a:rPr>
              <a:t>ワーク回され、他</a:t>
            </a:r>
          </a:p>
        </p:txBody>
      </p:sp>
      <p:sp>
        <p:nvSpPr>
          <p:cNvPr id="16" name="四角形: 角を丸くする 15">
            <a:extLst>
              <a:ext uri="{FF2B5EF4-FFF2-40B4-BE49-F238E27FC236}">
                <a16:creationId xmlns:a16="http://schemas.microsoft.com/office/drawing/2014/main" id="{BAC0855C-10EC-4B42-A60E-946E617BA1C0}"/>
              </a:ext>
            </a:extLst>
          </p:cNvPr>
          <p:cNvSpPr/>
          <p:nvPr/>
        </p:nvSpPr>
        <p:spPr>
          <a:xfrm>
            <a:off x="152753" y="2134436"/>
            <a:ext cx="1047786" cy="419100"/>
          </a:xfrm>
          <a:prstGeom prst="roundRect">
            <a:avLst/>
          </a:prstGeom>
          <a:solidFill>
            <a:schemeClr val="accent6">
              <a:lumMod val="40000"/>
              <a:lumOff val="6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900" dirty="0">
                <a:solidFill>
                  <a:prstClr val="black"/>
                </a:solidFill>
                <a:latin typeface="Meiryo UI" panose="020B0604030504040204" pitchFamily="50" charset="-128"/>
                <a:ea typeface="Meiryo UI" panose="020B0604030504040204" pitchFamily="50" charset="-128"/>
              </a:rPr>
              <a:t>クーラント温度管理</a:t>
            </a:r>
            <a:endParaRPr kumimoji="1" lang="en-US" altLang="ja-JP" sz="900" dirty="0">
              <a:solidFill>
                <a:prstClr val="black"/>
              </a:solidFill>
              <a:latin typeface="Meiryo UI" panose="020B0604030504040204" pitchFamily="50" charset="-128"/>
              <a:ea typeface="Meiryo UI" panose="020B0604030504040204" pitchFamily="50" charset="-128"/>
            </a:endParaRPr>
          </a:p>
          <a:p>
            <a:pPr algn="ctr"/>
            <a:r>
              <a:rPr kumimoji="1" lang="ja-JP" altLang="en-US" sz="900" dirty="0">
                <a:solidFill>
                  <a:prstClr val="black"/>
                </a:solidFill>
                <a:latin typeface="Meiryo UI" panose="020B0604030504040204" pitchFamily="50" charset="-128"/>
                <a:ea typeface="Meiryo UI" panose="020B0604030504040204" pitchFamily="50" charset="-128"/>
              </a:rPr>
              <a:t>フラッシング</a:t>
            </a:r>
          </a:p>
        </p:txBody>
      </p:sp>
      <p:sp>
        <p:nvSpPr>
          <p:cNvPr id="17" name="四角形: 角を丸くする 16">
            <a:extLst>
              <a:ext uri="{FF2B5EF4-FFF2-40B4-BE49-F238E27FC236}">
                <a16:creationId xmlns:a16="http://schemas.microsoft.com/office/drawing/2014/main" id="{8EDE8A9C-79B9-4CD0-B5F0-E7B0E031D3B9}"/>
              </a:ext>
            </a:extLst>
          </p:cNvPr>
          <p:cNvSpPr/>
          <p:nvPr/>
        </p:nvSpPr>
        <p:spPr>
          <a:xfrm>
            <a:off x="1473064" y="2130559"/>
            <a:ext cx="1047786" cy="419100"/>
          </a:xfrm>
          <a:prstGeom prst="roundRect">
            <a:avLst/>
          </a:prstGeom>
          <a:solidFill>
            <a:schemeClr val="accent6">
              <a:lumMod val="40000"/>
              <a:lumOff val="6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900" dirty="0">
                <a:solidFill>
                  <a:prstClr val="black"/>
                </a:solidFill>
                <a:latin typeface="Meiryo UI" panose="020B0604030504040204" pitchFamily="50" charset="-128"/>
                <a:ea typeface="Meiryo UI" panose="020B0604030504040204" pitchFamily="50" charset="-128"/>
              </a:rPr>
              <a:t>カッタの芯だし</a:t>
            </a:r>
            <a:endParaRPr kumimoji="1" lang="en-US" altLang="ja-JP" sz="900" dirty="0">
              <a:solidFill>
                <a:prstClr val="black"/>
              </a:solidFill>
              <a:latin typeface="Meiryo UI" panose="020B0604030504040204" pitchFamily="50" charset="-128"/>
              <a:ea typeface="Meiryo UI" panose="020B0604030504040204" pitchFamily="50" charset="-128"/>
            </a:endParaRPr>
          </a:p>
          <a:p>
            <a:pPr algn="ctr"/>
            <a:r>
              <a:rPr kumimoji="1" lang="ja-JP" altLang="en-US" sz="900" dirty="0">
                <a:solidFill>
                  <a:prstClr val="black"/>
                </a:solidFill>
                <a:latin typeface="Meiryo UI" panose="020B0604030504040204" pitchFamily="50" charset="-128"/>
                <a:ea typeface="Meiryo UI" panose="020B0604030504040204" pitchFamily="50" charset="-128"/>
              </a:rPr>
              <a:t>一定位置で加工</a:t>
            </a:r>
          </a:p>
        </p:txBody>
      </p:sp>
      <p:sp>
        <p:nvSpPr>
          <p:cNvPr id="18" name="四角形: 角を丸くする 17">
            <a:extLst>
              <a:ext uri="{FF2B5EF4-FFF2-40B4-BE49-F238E27FC236}">
                <a16:creationId xmlns:a16="http://schemas.microsoft.com/office/drawing/2014/main" id="{3E875B07-DE59-4B0E-9411-0D7CAA1F8296}"/>
              </a:ext>
            </a:extLst>
          </p:cNvPr>
          <p:cNvSpPr/>
          <p:nvPr/>
        </p:nvSpPr>
        <p:spPr>
          <a:xfrm>
            <a:off x="2831641" y="2130559"/>
            <a:ext cx="1047786" cy="419100"/>
          </a:xfrm>
          <a:prstGeom prst="roundRect">
            <a:avLst/>
          </a:prstGeom>
          <a:solidFill>
            <a:schemeClr val="accent6">
              <a:lumMod val="40000"/>
              <a:lumOff val="6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900" dirty="0">
                <a:solidFill>
                  <a:prstClr val="black"/>
                </a:solidFill>
                <a:latin typeface="Meiryo UI" panose="020B0604030504040204" pitchFamily="50" charset="-128"/>
                <a:ea typeface="Meiryo UI" panose="020B0604030504040204" pitchFamily="50" charset="-128"/>
              </a:rPr>
              <a:t>クーラントの掛け方</a:t>
            </a:r>
            <a:endParaRPr kumimoji="1" lang="en-US" altLang="ja-JP" sz="900" dirty="0">
              <a:solidFill>
                <a:prstClr val="black"/>
              </a:solidFill>
              <a:latin typeface="Meiryo UI" panose="020B0604030504040204" pitchFamily="50" charset="-128"/>
              <a:ea typeface="Meiryo UI" panose="020B0604030504040204" pitchFamily="50" charset="-128"/>
            </a:endParaRPr>
          </a:p>
          <a:p>
            <a:pPr algn="ctr"/>
            <a:r>
              <a:rPr kumimoji="1" lang="ja-JP" altLang="en-US" sz="900" dirty="0">
                <a:solidFill>
                  <a:prstClr val="black"/>
                </a:solidFill>
                <a:latin typeface="Meiryo UI" panose="020B0604030504040204" pitchFamily="50" charset="-128"/>
                <a:ea typeface="Meiryo UI" panose="020B0604030504040204" pitchFamily="50" charset="-128"/>
              </a:rPr>
              <a:t>クランプ力</a:t>
            </a:r>
            <a:r>
              <a:rPr kumimoji="1" lang="en-US" altLang="ja-JP" sz="900" dirty="0">
                <a:solidFill>
                  <a:prstClr val="black"/>
                </a:solidFill>
                <a:latin typeface="Meiryo UI" panose="020B0604030504040204" pitchFamily="50" charset="-128"/>
                <a:ea typeface="Meiryo UI" panose="020B0604030504040204" pitchFamily="50" charset="-128"/>
              </a:rPr>
              <a:t>UP</a:t>
            </a:r>
            <a:endParaRPr kumimoji="1" lang="ja-JP" altLang="en-US" sz="900" dirty="0">
              <a:solidFill>
                <a:prstClr val="black"/>
              </a:solidFill>
              <a:latin typeface="Meiryo UI" panose="020B0604030504040204" pitchFamily="50" charset="-128"/>
              <a:ea typeface="Meiryo UI" panose="020B0604030504040204" pitchFamily="50" charset="-128"/>
            </a:endParaRPr>
          </a:p>
        </p:txBody>
      </p:sp>
      <p:sp>
        <p:nvSpPr>
          <p:cNvPr id="19" name="矢印: 下 18">
            <a:extLst>
              <a:ext uri="{FF2B5EF4-FFF2-40B4-BE49-F238E27FC236}">
                <a16:creationId xmlns:a16="http://schemas.microsoft.com/office/drawing/2014/main" id="{2104C7F1-6CE6-4F77-8143-C48EB249A7B0}"/>
              </a:ext>
            </a:extLst>
          </p:cNvPr>
          <p:cNvSpPr/>
          <p:nvPr/>
        </p:nvSpPr>
        <p:spPr>
          <a:xfrm>
            <a:off x="528085" y="1320370"/>
            <a:ext cx="297122" cy="155675"/>
          </a:xfrm>
          <a:prstGeom prst="downArrow">
            <a:avLst/>
          </a:prstGeom>
          <a:solidFill>
            <a:schemeClr val="accent5">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0" name="矢印: 下 19">
            <a:extLst>
              <a:ext uri="{FF2B5EF4-FFF2-40B4-BE49-F238E27FC236}">
                <a16:creationId xmlns:a16="http://schemas.microsoft.com/office/drawing/2014/main" id="{31A6619E-42F8-4FA5-BDFD-2261A8D88FEF}"/>
              </a:ext>
            </a:extLst>
          </p:cNvPr>
          <p:cNvSpPr/>
          <p:nvPr/>
        </p:nvSpPr>
        <p:spPr>
          <a:xfrm>
            <a:off x="528085" y="1944641"/>
            <a:ext cx="297122" cy="155675"/>
          </a:xfrm>
          <a:prstGeom prst="downArrow">
            <a:avLst/>
          </a:prstGeom>
          <a:solidFill>
            <a:schemeClr val="accent5">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1" name="矢印: 下 20">
            <a:extLst>
              <a:ext uri="{FF2B5EF4-FFF2-40B4-BE49-F238E27FC236}">
                <a16:creationId xmlns:a16="http://schemas.microsoft.com/office/drawing/2014/main" id="{5595E5D1-8EDF-4AB7-A462-E03CC5BDFCB5}"/>
              </a:ext>
            </a:extLst>
          </p:cNvPr>
          <p:cNvSpPr/>
          <p:nvPr/>
        </p:nvSpPr>
        <p:spPr>
          <a:xfrm>
            <a:off x="1848396" y="1941968"/>
            <a:ext cx="297122" cy="155675"/>
          </a:xfrm>
          <a:prstGeom prst="downArrow">
            <a:avLst/>
          </a:prstGeom>
          <a:solidFill>
            <a:schemeClr val="accent5">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2" name="矢印: 下 21">
            <a:extLst>
              <a:ext uri="{FF2B5EF4-FFF2-40B4-BE49-F238E27FC236}">
                <a16:creationId xmlns:a16="http://schemas.microsoft.com/office/drawing/2014/main" id="{130F207A-C889-432A-BDC0-F9FE9579DE7B}"/>
              </a:ext>
            </a:extLst>
          </p:cNvPr>
          <p:cNvSpPr/>
          <p:nvPr/>
        </p:nvSpPr>
        <p:spPr>
          <a:xfrm>
            <a:off x="1848396" y="1320369"/>
            <a:ext cx="297122" cy="155675"/>
          </a:xfrm>
          <a:prstGeom prst="downArrow">
            <a:avLst/>
          </a:prstGeom>
          <a:solidFill>
            <a:schemeClr val="accent5">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3" name="矢印: 下 22">
            <a:extLst>
              <a:ext uri="{FF2B5EF4-FFF2-40B4-BE49-F238E27FC236}">
                <a16:creationId xmlns:a16="http://schemas.microsoft.com/office/drawing/2014/main" id="{2BEE27F2-1F40-4EF0-9958-3E90CA35B413}"/>
              </a:ext>
            </a:extLst>
          </p:cNvPr>
          <p:cNvSpPr/>
          <p:nvPr/>
        </p:nvSpPr>
        <p:spPr>
          <a:xfrm>
            <a:off x="3206973" y="1320369"/>
            <a:ext cx="297122" cy="155675"/>
          </a:xfrm>
          <a:prstGeom prst="downArrow">
            <a:avLst/>
          </a:prstGeom>
          <a:solidFill>
            <a:schemeClr val="accent5">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4" name="矢印: 下 23">
            <a:extLst>
              <a:ext uri="{FF2B5EF4-FFF2-40B4-BE49-F238E27FC236}">
                <a16:creationId xmlns:a16="http://schemas.microsoft.com/office/drawing/2014/main" id="{A740066F-B418-4D05-9B12-61307464E34D}"/>
              </a:ext>
            </a:extLst>
          </p:cNvPr>
          <p:cNvSpPr/>
          <p:nvPr/>
        </p:nvSpPr>
        <p:spPr>
          <a:xfrm>
            <a:off x="3197872" y="1930194"/>
            <a:ext cx="297122" cy="155675"/>
          </a:xfrm>
          <a:prstGeom prst="downArrow">
            <a:avLst/>
          </a:prstGeom>
          <a:solidFill>
            <a:schemeClr val="accent5">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id="{F141997E-EBD2-4D82-9DEA-982C63D9A00D}"/>
              </a:ext>
            </a:extLst>
          </p:cNvPr>
          <p:cNvSpPr/>
          <p:nvPr/>
        </p:nvSpPr>
        <p:spPr>
          <a:xfrm>
            <a:off x="97789" y="2588981"/>
            <a:ext cx="2379785" cy="23211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200" dirty="0">
                <a:solidFill>
                  <a:srgbClr val="0000FF"/>
                </a:solidFill>
                <a:latin typeface="Meiryo UI" panose="020B0604030504040204" pitchFamily="50" charset="-128"/>
                <a:ea typeface="Meiryo UI" panose="020B0604030504040204" pitchFamily="50" charset="-128"/>
              </a:rPr>
              <a:t>カッタの振れと</a:t>
            </a:r>
            <a:r>
              <a:rPr kumimoji="1" lang="en-US" altLang="ja-JP" sz="1200" dirty="0">
                <a:solidFill>
                  <a:srgbClr val="0000FF"/>
                </a:solidFill>
                <a:latin typeface="Meiryo UI" panose="020B0604030504040204" pitchFamily="50" charset="-128"/>
                <a:ea typeface="Meiryo UI" panose="020B0604030504040204" pitchFamily="50" charset="-128"/>
              </a:rPr>
              <a:t>OBD</a:t>
            </a:r>
            <a:r>
              <a:rPr kumimoji="1" lang="ja-JP" altLang="en-US" sz="1200" dirty="0">
                <a:solidFill>
                  <a:srgbClr val="0000FF"/>
                </a:solidFill>
                <a:latin typeface="Meiryo UI" panose="020B0604030504040204" pitchFamily="50" charset="-128"/>
                <a:ea typeface="Meiryo UI" panose="020B0604030504040204" pitchFamily="50" charset="-128"/>
              </a:rPr>
              <a:t>の変化</a:t>
            </a:r>
          </a:p>
        </p:txBody>
      </p:sp>
      <p:sp>
        <p:nvSpPr>
          <p:cNvPr id="26" name="正方形/長方形 25">
            <a:extLst>
              <a:ext uri="{FF2B5EF4-FFF2-40B4-BE49-F238E27FC236}">
                <a16:creationId xmlns:a16="http://schemas.microsoft.com/office/drawing/2014/main" id="{547542A6-E4A8-4D89-AE6B-AD9C09CE1C67}"/>
              </a:ext>
            </a:extLst>
          </p:cNvPr>
          <p:cNvSpPr/>
          <p:nvPr/>
        </p:nvSpPr>
        <p:spPr>
          <a:xfrm>
            <a:off x="191095" y="2826036"/>
            <a:ext cx="3515909" cy="23211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050" dirty="0">
                <a:solidFill>
                  <a:srgbClr val="0000FF"/>
                </a:solidFill>
                <a:latin typeface="Meiryo UI" panose="020B0604030504040204" pitchFamily="50" charset="-128"/>
                <a:ea typeface="Meiryo UI" panose="020B0604030504040204" pitchFamily="50" charset="-128"/>
              </a:rPr>
              <a:t>カッタの振れで連続加工時に</a:t>
            </a:r>
            <a:r>
              <a:rPr kumimoji="1" lang="en-US" altLang="ja-JP" sz="1050" dirty="0">
                <a:solidFill>
                  <a:srgbClr val="0000FF"/>
                </a:solidFill>
                <a:latin typeface="Meiryo UI" panose="020B0604030504040204" pitchFamily="50" charset="-128"/>
                <a:ea typeface="Meiryo UI" panose="020B0604030504040204" pitchFamily="50" charset="-128"/>
              </a:rPr>
              <a:t>OBD</a:t>
            </a:r>
            <a:r>
              <a:rPr kumimoji="1" lang="ja-JP" altLang="en-US" sz="1050" dirty="0">
                <a:solidFill>
                  <a:srgbClr val="0000FF"/>
                </a:solidFill>
                <a:latin typeface="Meiryo UI" panose="020B0604030504040204" pitchFamily="50" charset="-128"/>
                <a:ea typeface="Meiryo UI" panose="020B0604030504040204" pitchFamily="50" charset="-128"/>
              </a:rPr>
              <a:t>が周期的に変化</a:t>
            </a:r>
          </a:p>
        </p:txBody>
      </p:sp>
      <p:sp>
        <p:nvSpPr>
          <p:cNvPr id="27" name="四角形: 角を丸くする 26">
            <a:extLst>
              <a:ext uri="{FF2B5EF4-FFF2-40B4-BE49-F238E27FC236}">
                <a16:creationId xmlns:a16="http://schemas.microsoft.com/office/drawing/2014/main" id="{5AC7750E-3EFB-4A28-ABDB-079F2106FD0F}"/>
              </a:ext>
            </a:extLst>
          </p:cNvPr>
          <p:cNvSpPr/>
          <p:nvPr/>
        </p:nvSpPr>
        <p:spPr>
          <a:xfrm>
            <a:off x="354516" y="3835108"/>
            <a:ext cx="2342957" cy="16417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800" dirty="0">
                <a:solidFill>
                  <a:prstClr val="black"/>
                </a:solidFill>
                <a:latin typeface="Meiryo UI" panose="020B0604030504040204" pitchFamily="50" charset="-128"/>
                <a:ea typeface="Meiryo UI" panose="020B0604030504040204" pitchFamily="50" charset="-128"/>
              </a:rPr>
              <a:t>カッタが振れていたので、</a:t>
            </a:r>
            <a:r>
              <a:rPr kumimoji="1" lang="en-US" altLang="ja-JP" sz="800" dirty="0">
                <a:solidFill>
                  <a:prstClr val="black"/>
                </a:solidFill>
                <a:latin typeface="Meiryo UI" panose="020B0604030504040204" pitchFamily="50" charset="-128"/>
                <a:ea typeface="Meiryo UI" panose="020B0604030504040204" pitchFamily="50" charset="-128"/>
              </a:rPr>
              <a:t>OBD</a:t>
            </a:r>
            <a:r>
              <a:rPr kumimoji="1" lang="ja-JP" altLang="en-US" sz="800" dirty="0">
                <a:solidFill>
                  <a:prstClr val="black"/>
                </a:solidFill>
                <a:latin typeface="Meiryo UI" panose="020B0604030504040204" pitchFamily="50" charset="-128"/>
                <a:ea typeface="Meiryo UI" panose="020B0604030504040204" pitchFamily="50" charset="-128"/>
              </a:rPr>
              <a:t>が周期的に変化している</a:t>
            </a:r>
          </a:p>
        </p:txBody>
      </p:sp>
      <p:sp>
        <p:nvSpPr>
          <p:cNvPr id="28" name="四角形: 角を丸くする 27">
            <a:extLst>
              <a:ext uri="{FF2B5EF4-FFF2-40B4-BE49-F238E27FC236}">
                <a16:creationId xmlns:a16="http://schemas.microsoft.com/office/drawing/2014/main" id="{A98953D3-CF5F-4A07-A6D1-9030746E78D6}"/>
              </a:ext>
            </a:extLst>
          </p:cNvPr>
          <p:cNvSpPr/>
          <p:nvPr/>
        </p:nvSpPr>
        <p:spPr>
          <a:xfrm>
            <a:off x="800458" y="4694148"/>
            <a:ext cx="1345060" cy="16417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800" dirty="0">
                <a:solidFill>
                  <a:prstClr val="black"/>
                </a:solidFill>
                <a:latin typeface="Meiryo UI" panose="020B0604030504040204" pitchFamily="50" charset="-128"/>
                <a:ea typeface="Meiryo UI" panose="020B0604030504040204" pitchFamily="50" charset="-128"/>
              </a:rPr>
              <a:t>カッタの振れ出しをして改善</a:t>
            </a:r>
          </a:p>
        </p:txBody>
      </p:sp>
      <p:sp>
        <p:nvSpPr>
          <p:cNvPr id="30" name="フリーフォーム: 図形 29">
            <a:extLst>
              <a:ext uri="{FF2B5EF4-FFF2-40B4-BE49-F238E27FC236}">
                <a16:creationId xmlns:a16="http://schemas.microsoft.com/office/drawing/2014/main" id="{6D93BEB3-D286-4A93-ADDE-4A1FB1F7E417}"/>
              </a:ext>
            </a:extLst>
          </p:cNvPr>
          <p:cNvSpPr/>
          <p:nvPr/>
        </p:nvSpPr>
        <p:spPr>
          <a:xfrm>
            <a:off x="3019461" y="3318921"/>
            <a:ext cx="722258" cy="358141"/>
          </a:xfrm>
          <a:custGeom>
            <a:avLst/>
            <a:gdLst>
              <a:gd name="connsiteX0" fmla="*/ 0 w 722258"/>
              <a:gd name="connsiteY0" fmla="*/ 226709 h 358141"/>
              <a:gd name="connsiteX1" fmla="*/ 68424 w 722258"/>
              <a:gd name="connsiteY1" fmla="*/ 96081 h 358141"/>
              <a:gd name="connsiteX2" fmla="*/ 124408 w 722258"/>
              <a:gd name="connsiteY2" fmla="*/ 46317 h 358141"/>
              <a:gd name="connsiteX3" fmla="*/ 192832 w 722258"/>
              <a:gd name="connsiteY3" fmla="*/ 2775 h 358141"/>
              <a:gd name="connsiteX4" fmla="*/ 267477 w 722258"/>
              <a:gd name="connsiteY4" fmla="*/ 8995 h 358141"/>
              <a:gd name="connsiteX5" fmla="*/ 323461 w 722258"/>
              <a:gd name="connsiteY5" fmla="*/ 46317 h 358141"/>
              <a:gd name="connsiteX6" fmla="*/ 354563 w 722258"/>
              <a:gd name="connsiteY6" fmla="*/ 102301 h 358141"/>
              <a:gd name="connsiteX7" fmla="*/ 391885 w 722258"/>
              <a:gd name="connsiteY7" fmla="*/ 170726 h 358141"/>
              <a:gd name="connsiteX8" fmla="*/ 422987 w 722258"/>
              <a:gd name="connsiteY8" fmla="*/ 257811 h 358141"/>
              <a:gd name="connsiteX9" fmla="*/ 491412 w 722258"/>
              <a:gd name="connsiteY9" fmla="*/ 332456 h 358141"/>
              <a:gd name="connsiteX10" fmla="*/ 590938 w 722258"/>
              <a:gd name="connsiteY10" fmla="*/ 357338 h 358141"/>
              <a:gd name="connsiteX11" fmla="*/ 671804 w 722258"/>
              <a:gd name="connsiteY11" fmla="*/ 307575 h 358141"/>
              <a:gd name="connsiteX12" fmla="*/ 715347 w 722258"/>
              <a:gd name="connsiteY12" fmla="*/ 232930 h 358141"/>
              <a:gd name="connsiteX13" fmla="*/ 721567 w 722258"/>
              <a:gd name="connsiteY13" fmla="*/ 208048 h 35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2258" h="358141">
                <a:moveTo>
                  <a:pt x="0" y="226709"/>
                </a:moveTo>
                <a:cubicBezTo>
                  <a:pt x="23844" y="176427"/>
                  <a:pt x="47689" y="126146"/>
                  <a:pt x="68424" y="96081"/>
                </a:cubicBezTo>
                <a:cubicBezTo>
                  <a:pt x="89159" y="66016"/>
                  <a:pt x="103673" y="61868"/>
                  <a:pt x="124408" y="46317"/>
                </a:cubicBezTo>
                <a:cubicBezTo>
                  <a:pt x="145143" y="30766"/>
                  <a:pt x="168987" y="8995"/>
                  <a:pt x="192832" y="2775"/>
                </a:cubicBezTo>
                <a:cubicBezTo>
                  <a:pt x="216677" y="-3445"/>
                  <a:pt x="245706" y="1738"/>
                  <a:pt x="267477" y="8995"/>
                </a:cubicBezTo>
                <a:cubicBezTo>
                  <a:pt x="289248" y="16252"/>
                  <a:pt x="308947" y="30766"/>
                  <a:pt x="323461" y="46317"/>
                </a:cubicBezTo>
                <a:cubicBezTo>
                  <a:pt x="337975" y="61868"/>
                  <a:pt x="343159" y="81566"/>
                  <a:pt x="354563" y="102301"/>
                </a:cubicBezTo>
                <a:cubicBezTo>
                  <a:pt x="365967" y="123036"/>
                  <a:pt x="380481" y="144808"/>
                  <a:pt x="391885" y="170726"/>
                </a:cubicBezTo>
                <a:cubicBezTo>
                  <a:pt x="403289" y="196644"/>
                  <a:pt x="406399" y="230856"/>
                  <a:pt x="422987" y="257811"/>
                </a:cubicBezTo>
                <a:cubicBezTo>
                  <a:pt x="439575" y="284766"/>
                  <a:pt x="463420" y="315868"/>
                  <a:pt x="491412" y="332456"/>
                </a:cubicBezTo>
                <a:cubicBezTo>
                  <a:pt x="519404" y="349044"/>
                  <a:pt x="560873" y="361485"/>
                  <a:pt x="590938" y="357338"/>
                </a:cubicBezTo>
                <a:cubicBezTo>
                  <a:pt x="621003" y="353191"/>
                  <a:pt x="651069" y="328310"/>
                  <a:pt x="671804" y="307575"/>
                </a:cubicBezTo>
                <a:cubicBezTo>
                  <a:pt x="692539" y="286840"/>
                  <a:pt x="715347" y="232930"/>
                  <a:pt x="715347" y="232930"/>
                </a:cubicBezTo>
                <a:cubicBezTo>
                  <a:pt x="723641" y="216342"/>
                  <a:pt x="722604" y="212195"/>
                  <a:pt x="721567" y="208048"/>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A2D576E2-40A6-4039-80D5-552BB13854B9}"/>
              </a:ext>
            </a:extLst>
          </p:cNvPr>
          <p:cNvSpPr/>
          <p:nvPr/>
        </p:nvSpPr>
        <p:spPr>
          <a:xfrm>
            <a:off x="2817086" y="3720940"/>
            <a:ext cx="1272247" cy="412436"/>
          </a:xfrm>
          <a:prstGeom prst="roundRect">
            <a:avLst/>
          </a:prstGeom>
          <a:solidFill>
            <a:schemeClr val="accent4">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kumimoji="1" lang="ja-JP" altLang="en-US" sz="700" dirty="0">
                <a:solidFill>
                  <a:prstClr val="black"/>
                </a:solidFill>
                <a:latin typeface="Meiryo UI" panose="020B0604030504040204" pitchFamily="50" charset="-128"/>
                <a:ea typeface="Meiryo UI" panose="020B0604030504040204" pitchFamily="50" charset="-128"/>
              </a:rPr>
              <a:t>一般にカッタの歯数が多い場合、ワークによってカッタの仕上げる位置が変化</a:t>
            </a:r>
          </a:p>
        </p:txBody>
      </p:sp>
      <p:sp>
        <p:nvSpPr>
          <p:cNvPr id="32" name="四角形: 角を丸くする 31">
            <a:extLst>
              <a:ext uri="{FF2B5EF4-FFF2-40B4-BE49-F238E27FC236}">
                <a16:creationId xmlns:a16="http://schemas.microsoft.com/office/drawing/2014/main" id="{11BF6F15-8E3B-4F10-8A85-A6330DB64124}"/>
              </a:ext>
            </a:extLst>
          </p:cNvPr>
          <p:cNvSpPr/>
          <p:nvPr/>
        </p:nvSpPr>
        <p:spPr>
          <a:xfrm>
            <a:off x="2817086" y="4209177"/>
            <a:ext cx="1272247" cy="272081"/>
          </a:xfrm>
          <a:prstGeom prst="roundRect">
            <a:avLst/>
          </a:prstGeom>
          <a:solidFill>
            <a:schemeClr val="accent4">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kumimoji="1" lang="ja-JP" altLang="en-US" sz="700" dirty="0">
                <a:solidFill>
                  <a:prstClr val="black"/>
                </a:solidFill>
                <a:latin typeface="Meiryo UI" panose="020B0604030504040204" pitchFamily="50" charset="-128"/>
                <a:ea typeface="Meiryo UI" panose="020B0604030504040204" pitchFamily="50" charset="-128"/>
              </a:rPr>
              <a:t>切込み深さが変わったため</a:t>
            </a:r>
            <a:r>
              <a:rPr kumimoji="1" lang="en-US" altLang="ja-JP" sz="700" dirty="0">
                <a:solidFill>
                  <a:prstClr val="black"/>
                </a:solidFill>
                <a:latin typeface="Meiryo UI" panose="020B0604030504040204" pitchFamily="50" charset="-128"/>
                <a:ea typeface="Meiryo UI" panose="020B0604030504040204" pitchFamily="50" charset="-128"/>
              </a:rPr>
              <a:t>OBD</a:t>
            </a:r>
            <a:r>
              <a:rPr kumimoji="1" lang="ja-JP" altLang="en-US" sz="700" dirty="0">
                <a:solidFill>
                  <a:prstClr val="black"/>
                </a:solidFill>
                <a:latin typeface="Meiryo UI" panose="020B0604030504040204" pitchFamily="50" charset="-128"/>
                <a:ea typeface="Meiryo UI" panose="020B0604030504040204" pitchFamily="50" charset="-128"/>
              </a:rPr>
              <a:t>が変化</a:t>
            </a:r>
          </a:p>
        </p:txBody>
      </p:sp>
      <p:sp>
        <p:nvSpPr>
          <p:cNvPr id="33" name="四角形: 角を丸くする 32">
            <a:extLst>
              <a:ext uri="{FF2B5EF4-FFF2-40B4-BE49-F238E27FC236}">
                <a16:creationId xmlns:a16="http://schemas.microsoft.com/office/drawing/2014/main" id="{10F588D6-D862-4C62-A05A-39B68C0A4560}"/>
              </a:ext>
            </a:extLst>
          </p:cNvPr>
          <p:cNvSpPr/>
          <p:nvPr/>
        </p:nvSpPr>
        <p:spPr>
          <a:xfrm>
            <a:off x="2827073" y="4681666"/>
            <a:ext cx="1262260" cy="272081"/>
          </a:xfrm>
          <a:prstGeom prst="roundRect">
            <a:avLst/>
          </a:prstGeom>
          <a:solidFill>
            <a:schemeClr val="accent4">
              <a:lumMod val="20000"/>
              <a:lumOff val="8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kumimoji="1" lang="ja-JP" altLang="en-US" sz="700" dirty="0">
                <a:solidFill>
                  <a:prstClr val="black"/>
                </a:solidFill>
                <a:latin typeface="Meiryo UI" panose="020B0604030504040204" pitchFamily="50" charset="-128"/>
                <a:ea typeface="Meiryo UI" panose="020B0604030504040204" pitchFamily="50" charset="-128"/>
              </a:rPr>
              <a:t>カッタを定位置からスタートさせると</a:t>
            </a:r>
            <a:r>
              <a:rPr kumimoji="1" lang="en-US" altLang="ja-JP" sz="700" dirty="0">
                <a:solidFill>
                  <a:prstClr val="black"/>
                </a:solidFill>
                <a:latin typeface="Meiryo UI" panose="020B0604030504040204" pitchFamily="50" charset="-128"/>
                <a:ea typeface="Meiryo UI" panose="020B0604030504040204" pitchFamily="50" charset="-128"/>
              </a:rPr>
              <a:t>OBD</a:t>
            </a:r>
            <a:r>
              <a:rPr kumimoji="1" lang="ja-JP" altLang="en-US" sz="700" dirty="0">
                <a:solidFill>
                  <a:prstClr val="black"/>
                </a:solidFill>
                <a:latin typeface="Meiryo UI" panose="020B0604030504040204" pitchFamily="50" charset="-128"/>
                <a:ea typeface="Meiryo UI" panose="020B0604030504040204" pitchFamily="50" charset="-128"/>
              </a:rPr>
              <a:t>が安定</a:t>
            </a:r>
          </a:p>
        </p:txBody>
      </p:sp>
      <p:sp>
        <p:nvSpPr>
          <p:cNvPr id="34" name="矢印: 下 33">
            <a:extLst>
              <a:ext uri="{FF2B5EF4-FFF2-40B4-BE49-F238E27FC236}">
                <a16:creationId xmlns:a16="http://schemas.microsoft.com/office/drawing/2014/main" id="{C939458A-EE65-4571-82CB-2AFEA7DAEF02}"/>
              </a:ext>
            </a:extLst>
          </p:cNvPr>
          <p:cNvSpPr/>
          <p:nvPr/>
        </p:nvSpPr>
        <p:spPr>
          <a:xfrm>
            <a:off x="3179767" y="4535385"/>
            <a:ext cx="413988" cy="146281"/>
          </a:xfrm>
          <a:prstGeom prst="downArrow">
            <a:avLst/>
          </a:prstGeom>
          <a:solidFill>
            <a:schemeClr val="accent6">
              <a:lumMod val="60000"/>
              <a:lumOff val="4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35" name="吹き出し: 角を丸めた四角形 34">
            <a:extLst>
              <a:ext uri="{FF2B5EF4-FFF2-40B4-BE49-F238E27FC236}">
                <a16:creationId xmlns:a16="http://schemas.microsoft.com/office/drawing/2014/main" id="{0D06E5FA-BE59-465C-A18F-2507A090E16C}"/>
              </a:ext>
            </a:extLst>
          </p:cNvPr>
          <p:cNvSpPr/>
          <p:nvPr/>
        </p:nvSpPr>
        <p:spPr>
          <a:xfrm>
            <a:off x="2763405" y="3212316"/>
            <a:ext cx="380811" cy="143070"/>
          </a:xfrm>
          <a:prstGeom prst="wedgeRoundRectCallout">
            <a:avLst>
              <a:gd name="adj1" fmla="val 39605"/>
              <a:gd name="adj2" fmla="val 101631"/>
              <a:gd name="adj3" fmla="val 16667"/>
            </a:avLst>
          </a:prstGeom>
          <a:solidFill>
            <a:schemeClr val="accent4">
              <a:lumMod val="60000"/>
              <a:lumOff val="4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altLang="ja-JP" sz="600" dirty="0">
                <a:solidFill>
                  <a:srgbClr val="0000FF"/>
                </a:solidFill>
                <a:latin typeface="Meiryo UI" panose="020B0604030504040204" pitchFamily="50" charset="-128"/>
                <a:ea typeface="Meiryo UI" panose="020B0604030504040204" pitchFamily="50" charset="-128"/>
              </a:rPr>
              <a:t>NO.1</a:t>
            </a:r>
            <a:endParaRPr kumimoji="1" lang="ja-JP" altLang="en-US" sz="600" dirty="0">
              <a:solidFill>
                <a:srgbClr val="0000FF"/>
              </a:solidFill>
              <a:latin typeface="Meiryo UI" panose="020B0604030504040204" pitchFamily="50" charset="-128"/>
              <a:ea typeface="Meiryo UI" panose="020B0604030504040204" pitchFamily="50" charset="-128"/>
            </a:endParaRPr>
          </a:p>
        </p:txBody>
      </p:sp>
      <p:sp>
        <p:nvSpPr>
          <p:cNvPr id="36" name="吹き出し: 角を丸めた四角形 35">
            <a:extLst>
              <a:ext uri="{FF2B5EF4-FFF2-40B4-BE49-F238E27FC236}">
                <a16:creationId xmlns:a16="http://schemas.microsoft.com/office/drawing/2014/main" id="{31261E23-C311-4E4E-BF00-52C96BDE14B3}"/>
              </a:ext>
            </a:extLst>
          </p:cNvPr>
          <p:cNvSpPr/>
          <p:nvPr/>
        </p:nvSpPr>
        <p:spPr>
          <a:xfrm>
            <a:off x="3275517" y="3101428"/>
            <a:ext cx="380811" cy="143070"/>
          </a:xfrm>
          <a:prstGeom prst="wedgeRoundRectCallout">
            <a:avLst>
              <a:gd name="adj1" fmla="val -50235"/>
              <a:gd name="adj2" fmla="val 110326"/>
              <a:gd name="adj3" fmla="val 16667"/>
            </a:avLst>
          </a:prstGeom>
          <a:solidFill>
            <a:schemeClr val="accent4">
              <a:lumMod val="60000"/>
              <a:lumOff val="4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altLang="ja-JP" sz="600" dirty="0">
                <a:solidFill>
                  <a:srgbClr val="0000FF"/>
                </a:solidFill>
                <a:latin typeface="Meiryo UI" panose="020B0604030504040204" pitchFamily="50" charset="-128"/>
                <a:ea typeface="Meiryo UI" panose="020B0604030504040204" pitchFamily="50" charset="-128"/>
              </a:rPr>
              <a:t>NO.2</a:t>
            </a:r>
            <a:endParaRPr kumimoji="1" lang="ja-JP" altLang="en-US" sz="600" dirty="0">
              <a:solidFill>
                <a:srgbClr val="0000FF"/>
              </a:solidFill>
              <a:latin typeface="Meiryo UI" panose="020B0604030504040204" pitchFamily="50" charset="-128"/>
              <a:ea typeface="Meiryo UI" panose="020B0604030504040204" pitchFamily="50" charset="-128"/>
            </a:endParaRPr>
          </a:p>
        </p:txBody>
      </p:sp>
      <p:sp>
        <p:nvSpPr>
          <p:cNvPr id="37" name="吹き出し: 角を丸めた四角形 36">
            <a:extLst>
              <a:ext uri="{FF2B5EF4-FFF2-40B4-BE49-F238E27FC236}">
                <a16:creationId xmlns:a16="http://schemas.microsoft.com/office/drawing/2014/main" id="{FDA9FDED-AF85-416D-9BD4-3FA562389CDB}"/>
              </a:ext>
            </a:extLst>
          </p:cNvPr>
          <p:cNvSpPr/>
          <p:nvPr/>
        </p:nvSpPr>
        <p:spPr>
          <a:xfrm>
            <a:off x="3465922" y="3338319"/>
            <a:ext cx="380811" cy="143070"/>
          </a:xfrm>
          <a:prstGeom prst="wedgeRoundRectCallout">
            <a:avLst>
              <a:gd name="adj1" fmla="val -50235"/>
              <a:gd name="adj2" fmla="val 110326"/>
              <a:gd name="adj3" fmla="val 16667"/>
            </a:avLst>
          </a:prstGeom>
          <a:solidFill>
            <a:schemeClr val="accent4">
              <a:lumMod val="60000"/>
              <a:lumOff val="4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altLang="ja-JP" sz="600" dirty="0">
                <a:solidFill>
                  <a:srgbClr val="0000FF"/>
                </a:solidFill>
                <a:latin typeface="Meiryo UI" panose="020B0604030504040204" pitchFamily="50" charset="-128"/>
                <a:ea typeface="Meiryo UI" panose="020B0604030504040204" pitchFamily="50" charset="-128"/>
              </a:rPr>
              <a:t>NO.3</a:t>
            </a:r>
            <a:endParaRPr kumimoji="1" lang="ja-JP" altLang="en-US" sz="600" dirty="0">
              <a:solidFill>
                <a:srgbClr val="0000FF"/>
              </a:solidFill>
              <a:latin typeface="Meiryo UI" panose="020B0604030504040204" pitchFamily="50" charset="-128"/>
              <a:ea typeface="Meiryo UI" panose="020B0604030504040204" pitchFamily="50" charset="-128"/>
            </a:endParaRPr>
          </a:p>
        </p:txBody>
      </p:sp>
      <p:sp>
        <p:nvSpPr>
          <p:cNvPr id="38" name="吹き出し: 角を丸めた四角形 37">
            <a:extLst>
              <a:ext uri="{FF2B5EF4-FFF2-40B4-BE49-F238E27FC236}">
                <a16:creationId xmlns:a16="http://schemas.microsoft.com/office/drawing/2014/main" id="{3BF6238E-4599-4FF1-A7A4-40BDF344E1BA}"/>
              </a:ext>
            </a:extLst>
          </p:cNvPr>
          <p:cNvSpPr/>
          <p:nvPr/>
        </p:nvSpPr>
        <p:spPr>
          <a:xfrm>
            <a:off x="3791433" y="3481705"/>
            <a:ext cx="380811" cy="143070"/>
          </a:xfrm>
          <a:prstGeom prst="wedgeRoundRectCallout">
            <a:avLst>
              <a:gd name="adj1" fmla="val -69837"/>
              <a:gd name="adj2" fmla="val 19022"/>
              <a:gd name="adj3" fmla="val 16667"/>
            </a:avLst>
          </a:prstGeom>
          <a:solidFill>
            <a:schemeClr val="accent4">
              <a:lumMod val="60000"/>
              <a:lumOff val="4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altLang="ja-JP" sz="600" dirty="0">
                <a:solidFill>
                  <a:srgbClr val="0000FF"/>
                </a:solidFill>
                <a:latin typeface="Meiryo UI" panose="020B0604030504040204" pitchFamily="50" charset="-128"/>
                <a:ea typeface="Meiryo UI" panose="020B0604030504040204" pitchFamily="50" charset="-128"/>
              </a:rPr>
              <a:t>NO.4</a:t>
            </a:r>
            <a:endParaRPr kumimoji="1" lang="ja-JP" altLang="en-US" sz="600" dirty="0">
              <a:solidFill>
                <a:srgbClr val="0000FF"/>
              </a:solidFill>
              <a:latin typeface="Meiryo UI" panose="020B0604030504040204" pitchFamily="50" charset="-128"/>
              <a:ea typeface="Meiryo UI" panose="020B0604030504040204" pitchFamily="50" charset="-128"/>
            </a:endParaRPr>
          </a:p>
        </p:txBody>
      </p:sp>
      <p:sp>
        <p:nvSpPr>
          <p:cNvPr id="44" name="正方形/長方形 43">
            <a:extLst>
              <a:ext uri="{FF2B5EF4-FFF2-40B4-BE49-F238E27FC236}">
                <a16:creationId xmlns:a16="http://schemas.microsoft.com/office/drawing/2014/main" id="{B45936BE-1F2C-4311-8A49-3EDA1ECA4A2C}"/>
              </a:ext>
            </a:extLst>
          </p:cNvPr>
          <p:cNvSpPr/>
          <p:nvPr/>
        </p:nvSpPr>
        <p:spPr>
          <a:xfrm>
            <a:off x="4286642" y="512108"/>
            <a:ext cx="2379785" cy="180081"/>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200" dirty="0">
                <a:solidFill>
                  <a:srgbClr val="0000FF"/>
                </a:solidFill>
                <a:latin typeface="Meiryo UI" panose="020B0604030504040204" pitchFamily="50" charset="-128"/>
                <a:ea typeface="Meiryo UI" panose="020B0604030504040204" pitchFamily="50" charset="-128"/>
              </a:rPr>
              <a:t>歯みぞの振れ</a:t>
            </a:r>
          </a:p>
        </p:txBody>
      </p:sp>
      <p:sp>
        <p:nvSpPr>
          <p:cNvPr id="45" name="正方形/長方形 44">
            <a:extLst>
              <a:ext uri="{FF2B5EF4-FFF2-40B4-BE49-F238E27FC236}">
                <a16:creationId xmlns:a16="http://schemas.microsoft.com/office/drawing/2014/main" id="{C5FA625E-FF9F-45DF-B3AF-156971281A01}"/>
              </a:ext>
            </a:extLst>
          </p:cNvPr>
          <p:cNvSpPr/>
          <p:nvPr/>
        </p:nvSpPr>
        <p:spPr>
          <a:xfrm>
            <a:off x="4572000" y="659766"/>
            <a:ext cx="2379785" cy="232117"/>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050" dirty="0">
                <a:solidFill>
                  <a:srgbClr val="0000FF"/>
                </a:solidFill>
                <a:latin typeface="Meiryo UI" panose="020B0604030504040204" pitchFamily="50" charset="-128"/>
                <a:ea typeface="Meiryo UI" panose="020B0604030504040204" pitchFamily="50" charset="-128"/>
              </a:rPr>
              <a:t>前加工の影響（薄肉ギヤ）</a:t>
            </a:r>
          </a:p>
        </p:txBody>
      </p:sp>
      <p:sp>
        <p:nvSpPr>
          <p:cNvPr id="46" name="正方形/長方形 45">
            <a:extLst>
              <a:ext uri="{FF2B5EF4-FFF2-40B4-BE49-F238E27FC236}">
                <a16:creationId xmlns:a16="http://schemas.microsoft.com/office/drawing/2014/main" id="{6452DA1E-6CD9-47B1-B2A7-47E76F061933}"/>
              </a:ext>
            </a:extLst>
          </p:cNvPr>
          <p:cNvSpPr/>
          <p:nvPr/>
        </p:nvSpPr>
        <p:spPr>
          <a:xfrm>
            <a:off x="4487481" y="1791187"/>
            <a:ext cx="1070174" cy="23211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800" dirty="0">
                <a:solidFill>
                  <a:srgbClr val="0000FF"/>
                </a:solidFill>
                <a:latin typeface="Meiryo UI" panose="020B0604030504040204" pitchFamily="50" charset="-128"/>
                <a:ea typeface="Meiryo UI" panose="020B0604030504040204" pitchFamily="50" charset="-128"/>
              </a:rPr>
              <a:t>前工程の旋盤で楕円にクランプ</a:t>
            </a:r>
          </a:p>
        </p:txBody>
      </p:sp>
      <p:sp>
        <p:nvSpPr>
          <p:cNvPr id="47" name="正方形/長方形 46">
            <a:extLst>
              <a:ext uri="{FF2B5EF4-FFF2-40B4-BE49-F238E27FC236}">
                <a16:creationId xmlns:a16="http://schemas.microsoft.com/office/drawing/2014/main" id="{D120852F-5D6D-4EF5-B779-4DFBA796BF62}"/>
              </a:ext>
            </a:extLst>
          </p:cNvPr>
          <p:cNvSpPr/>
          <p:nvPr/>
        </p:nvSpPr>
        <p:spPr>
          <a:xfrm>
            <a:off x="5906979" y="1771013"/>
            <a:ext cx="1047786" cy="23211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800" dirty="0">
                <a:solidFill>
                  <a:srgbClr val="0000FF"/>
                </a:solidFill>
                <a:latin typeface="Meiryo UI" panose="020B0604030504040204" pitchFamily="50" charset="-128"/>
                <a:ea typeface="Meiryo UI" panose="020B0604030504040204" pitchFamily="50" charset="-128"/>
              </a:rPr>
              <a:t>歯切り時にはコレットで真円にクランプ</a:t>
            </a:r>
          </a:p>
        </p:txBody>
      </p:sp>
      <p:sp>
        <p:nvSpPr>
          <p:cNvPr id="48" name="正方形/長方形 47">
            <a:extLst>
              <a:ext uri="{FF2B5EF4-FFF2-40B4-BE49-F238E27FC236}">
                <a16:creationId xmlns:a16="http://schemas.microsoft.com/office/drawing/2014/main" id="{0990D6E0-BE6F-4315-92C4-00C4FCA79949}"/>
              </a:ext>
            </a:extLst>
          </p:cNvPr>
          <p:cNvSpPr/>
          <p:nvPr/>
        </p:nvSpPr>
        <p:spPr>
          <a:xfrm>
            <a:off x="7132461" y="1765518"/>
            <a:ext cx="1047786" cy="232117"/>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800" dirty="0">
                <a:solidFill>
                  <a:srgbClr val="0000FF"/>
                </a:solidFill>
                <a:latin typeface="Meiryo UI" panose="020B0604030504040204" pitchFamily="50" charset="-128"/>
                <a:ea typeface="Meiryo UI" panose="020B0604030504040204" pitchFamily="50" charset="-128"/>
              </a:rPr>
              <a:t>測定時にアンクランプでもとの形状に戻っている</a:t>
            </a:r>
          </a:p>
        </p:txBody>
      </p:sp>
      <p:graphicFrame>
        <p:nvGraphicFramePr>
          <p:cNvPr id="50" name="グラフ 49">
            <a:extLst>
              <a:ext uri="{FF2B5EF4-FFF2-40B4-BE49-F238E27FC236}">
                <a16:creationId xmlns:a16="http://schemas.microsoft.com/office/drawing/2014/main" id="{D38F05E6-0FB7-4B52-8C77-21E99A157599}"/>
              </a:ext>
            </a:extLst>
          </p:cNvPr>
          <p:cNvGraphicFramePr>
            <a:graphicFrameLocks/>
          </p:cNvGraphicFramePr>
          <p:nvPr>
            <p:extLst>
              <p:ext uri="{D42A27DB-BD31-4B8C-83A1-F6EECF244321}">
                <p14:modId xmlns:p14="http://schemas.microsoft.com/office/powerpoint/2010/main" val="3633224514"/>
              </p:ext>
            </p:extLst>
          </p:nvPr>
        </p:nvGraphicFramePr>
        <p:xfrm>
          <a:off x="4445437" y="2085869"/>
          <a:ext cx="4355429" cy="784934"/>
        </p:xfrm>
        <a:graphic>
          <a:graphicData uri="http://schemas.openxmlformats.org/drawingml/2006/chart">
            <c:chart xmlns:c="http://schemas.openxmlformats.org/drawingml/2006/chart" xmlns:r="http://schemas.openxmlformats.org/officeDocument/2006/relationships" r:id="rId5"/>
          </a:graphicData>
        </a:graphic>
      </p:graphicFrame>
      <p:sp>
        <p:nvSpPr>
          <p:cNvPr id="29" name="四角形: 角を丸くする 28">
            <a:extLst>
              <a:ext uri="{FF2B5EF4-FFF2-40B4-BE49-F238E27FC236}">
                <a16:creationId xmlns:a16="http://schemas.microsoft.com/office/drawing/2014/main" id="{7FBB2551-0006-4023-877A-D01754C70B6F}"/>
              </a:ext>
            </a:extLst>
          </p:cNvPr>
          <p:cNvSpPr/>
          <p:nvPr/>
        </p:nvSpPr>
        <p:spPr>
          <a:xfrm>
            <a:off x="4759919" y="2085869"/>
            <a:ext cx="630497" cy="121626"/>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800" dirty="0">
                <a:solidFill>
                  <a:prstClr val="black"/>
                </a:solidFill>
                <a:latin typeface="Meiryo UI" panose="020B0604030504040204" pitchFamily="50" charset="-128"/>
                <a:ea typeface="Meiryo UI" panose="020B0604030504040204" pitchFamily="50" charset="-128"/>
              </a:rPr>
              <a:t>歯溝の振れ</a:t>
            </a:r>
          </a:p>
        </p:txBody>
      </p:sp>
      <p:sp>
        <p:nvSpPr>
          <p:cNvPr id="39" name="四角形: 角を丸くする 38">
            <a:extLst>
              <a:ext uri="{FF2B5EF4-FFF2-40B4-BE49-F238E27FC236}">
                <a16:creationId xmlns:a16="http://schemas.microsoft.com/office/drawing/2014/main" id="{D8254E18-3AF3-4004-9F33-7AAE6BE38E31}"/>
              </a:ext>
            </a:extLst>
          </p:cNvPr>
          <p:cNvSpPr/>
          <p:nvPr/>
        </p:nvSpPr>
        <p:spPr>
          <a:xfrm>
            <a:off x="4690141" y="2657860"/>
            <a:ext cx="3764912" cy="190210"/>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200" b="1" dirty="0">
                <a:solidFill>
                  <a:prstClr val="black"/>
                </a:solidFill>
                <a:latin typeface="Meiryo UI" panose="020B0604030504040204" pitchFamily="50" charset="-128"/>
                <a:ea typeface="Meiryo UI" panose="020B0604030504040204" pitchFamily="50" charset="-128"/>
              </a:rPr>
              <a:t>＋、</a:t>
            </a:r>
            <a:r>
              <a:rPr kumimoji="1" lang="ja-JP" altLang="en-US" sz="1200" b="1" dirty="0" err="1">
                <a:solidFill>
                  <a:prstClr val="black"/>
                </a:solidFill>
                <a:latin typeface="Meiryo UI" panose="020B0604030504040204" pitchFamily="50" charset="-128"/>
                <a:ea typeface="Meiryo UI" panose="020B0604030504040204" pitchFamily="50" charset="-128"/>
              </a:rPr>
              <a:t>ー</a:t>
            </a:r>
            <a:r>
              <a:rPr kumimoji="1" lang="ja-JP" altLang="en-US" sz="1200" b="1" dirty="0">
                <a:solidFill>
                  <a:prstClr val="black"/>
                </a:solidFill>
                <a:latin typeface="Meiryo UI" panose="020B0604030504040204" pitchFamily="50" charset="-128"/>
                <a:ea typeface="Meiryo UI" panose="020B0604030504040204" pitchFamily="50" charset="-128"/>
              </a:rPr>
              <a:t>、＋、</a:t>
            </a:r>
            <a:r>
              <a:rPr kumimoji="1" lang="ja-JP" altLang="en-US" sz="1200" b="1" dirty="0" err="1">
                <a:solidFill>
                  <a:prstClr val="black"/>
                </a:solidFill>
                <a:latin typeface="Meiryo UI" panose="020B0604030504040204" pitchFamily="50" charset="-128"/>
                <a:ea typeface="Meiryo UI" panose="020B0604030504040204" pitchFamily="50" charset="-128"/>
              </a:rPr>
              <a:t>ーで</a:t>
            </a:r>
            <a:r>
              <a:rPr kumimoji="1" lang="en-US" altLang="ja-JP" sz="1200" b="1" dirty="0">
                <a:solidFill>
                  <a:prstClr val="black"/>
                </a:solidFill>
                <a:latin typeface="Meiryo UI" panose="020B0604030504040204" pitchFamily="50" charset="-128"/>
                <a:ea typeface="Meiryo UI" panose="020B0604030504040204" pitchFamily="50" charset="-128"/>
              </a:rPr>
              <a:t>2</a:t>
            </a:r>
            <a:r>
              <a:rPr kumimoji="1" lang="ja-JP" altLang="en-US" sz="1200" b="1" dirty="0">
                <a:solidFill>
                  <a:prstClr val="black"/>
                </a:solidFill>
                <a:latin typeface="Meiryo UI" panose="020B0604030504040204" pitchFamily="50" charset="-128"/>
                <a:ea typeface="Meiryo UI" panose="020B0604030504040204" pitchFamily="50" charset="-128"/>
              </a:rPr>
              <a:t>山の振れになる</a:t>
            </a:r>
          </a:p>
        </p:txBody>
      </p:sp>
      <p:sp>
        <p:nvSpPr>
          <p:cNvPr id="40" name="四角形: 角を丸くする 39">
            <a:extLst>
              <a:ext uri="{FF2B5EF4-FFF2-40B4-BE49-F238E27FC236}">
                <a16:creationId xmlns:a16="http://schemas.microsoft.com/office/drawing/2014/main" id="{07BE7F04-2B6D-4886-A151-F99D3AADED87}"/>
              </a:ext>
            </a:extLst>
          </p:cNvPr>
          <p:cNvSpPr/>
          <p:nvPr/>
        </p:nvSpPr>
        <p:spPr>
          <a:xfrm>
            <a:off x="1" y="512108"/>
            <a:ext cx="4231188" cy="2079336"/>
          </a:xfrm>
          <a:prstGeom prst="roundRect">
            <a:avLst>
              <a:gd name="adj" fmla="val 1411"/>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53" name="四角形: 角を丸くする 52">
            <a:extLst>
              <a:ext uri="{FF2B5EF4-FFF2-40B4-BE49-F238E27FC236}">
                <a16:creationId xmlns:a16="http://schemas.microsoft.com/office/drawing/2014/main" id="{47AE6F53-8E10-43EE-A90A-2E0220E70AA7}"/>
              </a:ext>
            </a:extLst>
          </p:cNvPr>
          <p:cNvSpPr/>
          <p:nvPr/>
        </p:nvSpPr>
        <p:spPr>
          <a:xfrm>
            <a:off x="0" y="2602330"/>
            <a:ext cx="4231188" cy="2442110"/>
          </a:xfrm>
          <a:prstGeom prst="roundRect">
            <a:avLst>
              <a:gd name="adj" fmla="val 1411"/>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54" name="四角形: 角を丸くする 53">
            <a:extLst>
              <a:ext uri="{FF2B5EF4-FFF2-40B4-BE49-F238E27FC236}">
                <a16:creationId xmlns:a16="http://schemas.microsoft.com/office/drawing/2014/main" id="{75027157-F913-4C76-90EC-5D3229B08527}"/>
              </a:ext>
            </a:extLst>
          </p:cNvPr>
          <p:cNvSpPr/>
          <p:nvPr/>
        </p:nvSpPr>
        <p:spPr>
          <a:xfrm>
            <a:off x="4273805" y="495094"/>
            <a:ext cx="4870193" cy="2375709"/>
          </a:xfrm>
          <a:prstGeom prst="roundRect">
            <a:avLst>
              <a:gd name="adj" fmla="val 1411"/>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55" name="正方形/長方形 54">
            <a:extLst>
              <a:ext uri="{FF2B5EF4-FFF2-40B4-BE49-F238E27FC236}">
                <a16:creationId xmlns:a16="http://schemas.microsoft.com/office/drawing/2014/main" id="{D54F1FDC-2491-4DFC-A58F-B75069E2937C}"/>
              </a:ext>
            </a:extLst>
          </p:cNvPr>
          <p:cNvSpPr/>
          <p:nvPr/>
        </p:nvSpPr>
        <p:spPr>
          <a:xfrm>
            <a:off x="4301212" y="2921347"/>
            <a:ext cx="2379785" cy="180081"/>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200" dirty="0">
                <a:solidFill>
                  <a:srgbClr val="0000FF"/>
                </a:solidFill>
                <a:latin typeface="Meiryo UI" panose="020B0604030504040204" pitchFamily="50" charset="-128"/>
                <a:ea typeface="Meiryo UI" panose="020B0604030504040204" pitchFamily="50" charset="-128"/>
              </a:rPr>
              <a:t>カッタのすくい角誤差の影響</a:t>
            </a:r>
          </a:p>
        </p:txBody>
      </p:sp>
      <p:pic>
        <p:nvPicPr>
          <p:cNvPr id="2" name="図 1">
            <a:extLst>
              <a:ext uri="{FF2B5EF4-FFF2-40B4-BE49-F238E27FC236}">
                <a16:creationId xmlns:a16="http://schemas.microsoft.com/office/drawing/2014/main" id="{078E0C88-AF88-4CAB-8ABD-2EBD0ACB99B6}"/>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391135" y="3101428"/>
            <a:ext cx="4269694" cy="1407178"/>
          </a:xfrm>
          <a:prstGeom prst="rect">
            <a:avLst/>
          </a:prstGeom>
        </p:spPr>
      </p:pic>
      <p:pic>
        <p:nvPicPr>
          <p:cNvPr id="3" name="図 2">
            <a:extLst>
              <a:ext uri="{FF2B5EF4-FFF2-40B4-BE49-F238E27FC236}">
                <a16:creationId xmlns:a16="http://schemas.microsoft.com/office/drawing/2014/main" id="{E42C53F2-E396-453C-B9ED-1F7B6E8E0871}"/>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6852507" y="4209177"/>
            <a:ext cx="2291491" cy="724895"/>
          </a:xfrm>
          <a:prstGeom prst="rect">
            <a:avLst/>
          </a:prstGeom>
        </p:spPr>
      </p:pic>
      <p:sp>
        <p:nvSpPr>
          <p:cNvPr id="7" name="四角形: 角を丸くする 6">
            <a:extLst>
              <a:ext uri="{FF2B5EF4-FFF2-40B4-BE49-F238E27FC236}">
                <a16:creationId xmlns:a16="http://schemas.microsoft.com/office/drawing/2014/main" id="{A47A3B5A-B582-419C-917A-4CC504CF1096}"/>
              </a:ext>
            </a:extLst>
          </p:cNvPr>
          <p:cNvSpPr/>
          <p:nvPr/>
        </p:nvSpPr>
        <p:spPr>
          <a:xfrm>
            <a:off x="4685774" y="4535385"/>
            <a:ext cx="1904815" cy="444627"/>
          </a:xfrm>
          <a:prstGeom prst="roundRect">
            <a:avLst/>
          </a:prstGeom>
          <a:solidFill>
            <a:srgbClr val="FFC000"/>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900" dirty="0">
                <a:solidFill>
                  <a:prstClr val="black"/>
                </a:solidFill>
                <a:latin typeface="Meiryo UI" panose="020B0604030504040204" pitchFamily="50" charset="-128"/>
                <a:ea typeface="Meiryo UI" panose="020B0604030504040204" pitchFamily="50" charset="-128"/>
              </a:rPr>
              <a:t>ピニオンカッタのすくい角に誤差があると</a:t>
            </a:r>
            <a:endParaRPr kumimoji="1" lang="en-US" altLang="ja-JP" sz="900" dirty="0">
              <a:solidFill>
                <a:prstClr val="black"/>
              </a:solidFill>
              <a:latin typeface="Meiryo UI" panose="020B0604030504040204" pitchFamily="50" charset="-128"/>
              <a:ea typeface="Meiryo UI" panose="020B0604030504040204" pitchFamily="50" charset="-128"/>
            </a:endParaRPr>
          </a:p>
          <a:p>
            <a:pPr algn="ctr"/>
            <a:endParaRPr kumimoji="1" lang="en-US" altLang="ja-JP" sz="900" dirty="0">
              <a:solidFill>
                <a:prstClr val="black"/>
              </a:solidFill>
              <a:latin typeface="Meiryo UI" panose="020B0604030504040204" pitchFamily="50" charset="-128"/>
              <a:ea typeface="Meiryo UI" panose="020B0604030504040204" pitchFamily="50" charset="-128"/>
            </a:endParaRPr>
          </a:p>
          <a:p>
            <a:pPr algn="ctr"/>
            <a:r>
              <a:rPr kumimoji="1" lang="ja-JP" altLang="en-US" sz="900" dirty="0">
                <a:solidFill>
                  <a:prstClr val="black"/>
                </a:solidFill>
                <a:latin typeface="Meiryo UI" panose="020B0604030504040204" pitchFamily="50" charset="-128"/>
                <a:ea typeface="Meiryo UI" panose="020B0604030504040204" pitchFamily="50" charset="-128"/>
              </a:rPr>
              <a:t>歯形の圧力角誤差となる</a:t>
            </a:r>
            <a:endParaRPr kumimoji="1" lang="en-US" altLang="ja-JP" sz="900"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75830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ピニオンカッタの切れ刃</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pPr/>
              <a:t>8</a:t>
            </a:fld>
            <a:endParaRPr kumimoji="1" lang="ja-JP" altLang="en-US" dirty="0"/>
          </a:p>
        </p:txBody>
      </p:sp>
      <p:sp>
        <p:nvSpPr>
          <p:cNvPr id="7" name="四角形: 角を丸くする 6">
            <a:extLst>
              <a:ext uri="{FF2B5EF4-FFF2-40B4-BE49-F238E27FC236}">
                <a16:creationId xmlns:a16="http://schemas.microsoft.com/office/drawing/2014/main" id="{66B86954-0913-4C80-8EE5-C5A3599C23B1}"/>
              </a:ext>
            </a:extLst>
          </p:cNvPr>
          <p:cNvSpPr/>
          <p:nvPr/>
        </p:nvSpPr>
        <p:spPr>
          <a:xfrm>
            <a:off x="56708" y="490929"/>
            <a:ext cx="2575836" cy="312052"/>
          </a:xfrm>
          <a:prstGeom prst="round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600" dirty="0">
                <a:solidFill>
                  <a:prstClr val="black"/>
                </a:solidFill>
                <a:latin typeface="Meiryo UI" panose="020B0604030504040204" pitchFamily="50" charset="-128"/>
                <a:ea typeface="Meiryo UI" panose="020B0604030504040204" pitchFamily="50" charset="-128"/>
              </a:rPr>
              <a:t>ピニオンカッタの切れ刃の欠損</a:t>
            </a:r>
          </a:p>
        </p:txBody>
      </p:sp>
      <p:graphicFrame>
        <p:nvGraphicFramePr>
          <p:cNvPr id="8" name="表 7">
            <a:extLst>
              <a:ext uri="{FF2B5EF4-FFF2-40B4-BE49-F238E27FC236}">
                <a16:creationId xmlns:a16="http://schemas.microsoft.com/office/drawing/2014/main" id="{FE0FF279-8606-4CDF-B699-542384E40C1A}"/>
              </a:ext>
            </a:extLst>
          </p:cNvPr>
          <p:cNvGraphicFramePr>
            <a:graphicFrameLocks noGrp="1"/>
          </p:cNvGraphicFramePr>
          <p:nvPr>
            <p:extLst>
              <p:ext uri="{D42A27DB-BD31-4B8C-83A1-F6EECF244321}">
                <p14:modId xmlns:p14="http://schemas.microsoft.com/office/powerpoint/2010/main" val="2915001505"/>
              </p:ext>
            </p:extLst>
          </p:nvPr>
        </p:nvGraphicFramePr>
        <p:xfrm>
          <a:off x="97790" y="830212"/>
          <a:ext cx="4284722" cy="3822359"/>
        </p:xfrm>
        <a:graphic>
          <a:graphicData uri="http://schemas.openxmlformats.org/drawingml/2006/table">
            <a:tbl>
              <a:tblPr firstRow="1" bandRow="1">
                <a:tableStyleId>{5C22544A-7EE6-4342-B048-85BDC9FD1C3A}</a:tableStyleId>
              </a:tblPr>
              <a:tblGrid>
                <a:gridCol w="1404722">
                  <a:extLst>
                    <a:ext uri="{9D8B030D-6E8A-4147-A177-3AD203B41FA5}">
                      <a16:colId xmlns:a16="http://schemas.microsoft.com/office/drawing/2014/main" val="1782839776"/>
                    </a:ext>
                  </a:extLst>
                </a:gridCol>
                <a:gridCol w="1116000">
                  <a:extLst>
                    <a:ext uri="{9D8B030D-6E8A-4147-A177-3AD203B41FA5}">
                      <a16:colId xmlns:a16="http://schemas.microsoft.com/office/drawing/2014/main" val="2032860321"/>
                    </a:ext>
                  </a:extLst>
                </a:gridCol>
                <a:gridCol w="1764000">
                  <a:extLst>
                    <a:ext uri="{9D8B030D-6E8A-4147-A177-3AD203B41FA5}">
                      <a16:colId xmlns:a16="http://schemas.microsoft.com/office/drawing/2014/main" val="2417324749"/>
                    </a:ext>
                  </a:extLst>
                </a:gridCol>
              </a:tblGrid>
              <a:tr h="402359">
                <a:tc>
                  <a:txBody>
                    <a:bodyPr/>
                    <a:lstStyle/>
                    <a:p>
                      <a:pPr algn="ctr"/>
                      <a:r>
                        <a:rPr kumimoji="1" lang="ja-JP" altLang="en-US" dirty="0">
                          <a:solidFill>
                            <a:schemeClr val="tx1"/>
                          </a:solidFill>
                        </a:rPr>
                        <a:t>形態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kumimoji="1" lang="ja-JP" altLang="en-US" dirty="0">
                          <a:solidFill>
                            <a:schemeClr val="tx1"/>
                          </a:solidFill>
                        </a:rPr>
                        <a:t>原因</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kumimoji="1" lang="ja-JP" altLang="en-US" dirty="0">
                          <a:solidFill>
                            <a:schemeClr val="tx1"/>
                          </a:solidFill>
                        </a:rPr>
                        <a:t>対策</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45787430"/>
                  </a:ext>
                </a:extLst>
              </a:tr>
              <a:tr h="1080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異常切削振動</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カッタ材質不適</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カッタ熱処理不良</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研削クラック</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加工条件見直し</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取付剛性</a:t>
                      </a:r>
                      <a:r>
                        <a:rPr kumimoji="1" lang="en-US" altLang="ja-JP" sz="1050" dirty="0">
                          <a:latin typeface="Meiryo UI" panose="020B0604030504040204" pitchFamily="50" charset="-128"/>
                          <a:ea typeface="Meiryo UI" panose="020B0604030504040204" pitchFamily="50" charset="-128"/>
                        </a:rPr>
                        <a:t>UP</a:t>
                      </a:r>
                    </a:p>
                    <a:p>
                      <a:r>
                        <a:rPr kumimoji="1" lang="ja-JP" altLang="en-US" sz="1050" dirty="0">
                          <a:latin typeface="Meiryo UI" panose="020B0604030504040204" pitchFamily="50" charset="-128"/>
                          <a:ea typeface="Meiryo UI" panose="020B0604030504040204" pitchFamily="50" charset="-128"/>
                        </a:rPr>
                        <a:t>カッタ材料見直し</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砥石の目詰まり対策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005397"/>
                  </a:ext>
                </a:extLst>
              </a:tr>
              <a:tr h="1116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熱亀裂</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カッタ熱処理不良</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研削クラック</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加工条件見直し</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カッタ材料見直し</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砥石の目詰まり対策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5642185"/>
                  </a:ext>
                </a:extLst>
              </a:tr>
              <a:tr h="1224000">
                <a:tc>
                  <a:txBody>
                    <a:bodyPr/>
                    <a:lstStyle/>
                    <a:p>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機械動作不良</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リリービング干渉</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研削クラック</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機械の駆動系点検</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加工条件、オフセット見直し</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砥石の目詰まり対策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8724823"/>
                  </a:ext>
                </a:extLst>
              </a:tr>
            </a:tbl>
          </a:graphicData>
        </a:graphic>
      </p:graphicFrame>
      <p:pic>
        <p:nvPicPr>
          <p:cNvPr id="9" name="図 8">
            <a:extLst>
              <a:ext uri="{FF2B5EF4-FFF2-40B4-BE49-F238E27FC236}">
                <a16:creationId xmlns:a16="http://schemas.microsoft.com/office/drawing/2014/main" id="{E43680CB-EF24-4A3F-8312-F06719D56617}"/>
              </a:ext>
            </a:extLst>
          </p:cNvPr>
          <p:cNvPicPr>
            <a:picLocks noChangeAspect="1"/>
          </p:cNvPicPr>
          <p:nvPr/>
        </p:nvPicPr>
        <p:blipFill>
          <a:blip r:embed="rId2"/>
          <a:stretch>
            <a:fillRect/>
          </a:stretch>
        </p:blipFill>
        <p:spPr>
          <a:xfrm>
            <a:off x="251962" y="1327774"/>
            <a:ext cx="1124770" cy="886839"/>
          </a:xfrm>
          <a:prstGeom prst="rect">
            <a:avLst/>
          </a:prstGeom>
        </p:spPr>
      </p:pic>
      <p:pic>
        <p:nvPicPr>
          <p:cNvPr id="11" name="図 10">
            <a:extLst>
              <a:ext uri="{FF2B5EF4-FFF2-40B4-BE49-F238E27FC236}">
                <a16:creationId xmlns:a16="http://schemas.microsoft.com/office/drawing/2014/main" id="{826B6D6E-80D9-4741-9A57-0EACD17B2185}"/>
              </a:ext>
            </a:extLst>
          </p:cNvPr>
          <p:cNvPicPr>
            <a:picLocks noChangeAspect="1"/>
          </p:cNvPicPr>
          <p:nvPr/>
        </p:nvPicPr>
        <p:blipFill>
          <a:blip r:embed="rId3"/>
          <a:stretch>
            <a:fillRect/>
          </a:stretch>
        </p:blipFill>
        <p:spPr>
          <a:xfrm>
            <a:off x="251962" y="2431709"/>
            <a:ext cx="1124770" cy="972573"/>
          </a:xfrm>
          <a:prstGeom prst="rect">
            <a:avLst/>
          </a:prstGeom>
        </p:spPr>
      </p:pic>
      <p:pic>
        <p:nvPicPr>
          <p:cNvPr id="12" name="図 11">
            <a:extLst>
              <a:ext uri="{FF2B5EF4-FFF2-40B4-BE49-F238E27FC236}">
                <a16:creationId xmlns:a16="http://schemas.microsoft.com/office/drawing/2014/main" id="{52858323-686B-45FA-A709-D41D89DF1E71}"/>
              </a:ext>
            </a:extLst>
          </p:cNvPr>
          <p:cNvPicPr>
            <a:picLocks noChangeAspect="1"/>
          </p:cNvPicPr>
          <p:nvPr/>
        </p:nvPicPr>
        <p:blipFill>
          <a:blip r:embed="rId4"/>
          <a:stretch>
            <a:fillRect/>
          </a:stretch>
        </p:blipFill>
        <p:spPr>
          <a:xfrm>
            <a:off x="147439" y="3540043"/>
            <a:ext cx="1303674" cy="1001883"/>
          </a:xfrm>
          <a:prstGeom prst="rect">
            <a:avLst/>
          </a:prstGeom>
        </p:spPr>
      </p:pic>
      <p:sp>
        <p:nvSpPr>
          <p:cNvPr id="13" name="四角形: 角を丸くする 12">
            <a:extLst>
              <a:ext uri="{FF2B5EF4-FFF2-40B4-BE49-F238E27FC236}">
                <a16:creationId xmlns:a16="http://schemas.microsoft.com/office/drawing/2014/main" id="{312C0742-5617-4F2C-AD13-AFF6E8DE48E8}"/>
              </a:ext>
            </a:extLst>
          </p:cNvPr>
          <p:cNvSpPr/>
          <p:nvPr/>
        </p:nvSpPr>
        <p:spPr>
          <a:xfrm>
            <a:off x="4432161" y="500812"/>
            <a:ext cx="3112846" cy="312052"/>
          </a:xfrm>
          <a:prstGeom prst="round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1600" dirty="0">
                <a:solidFill>
                  <a:prstClr val="black"/>
                </a:solidFill>
                <a:latin typeface="Meiryo UI" panose="020B0604030504040204" pitchFamily="50" charset="-128"/>
                <a:ea typeface="Meiryo UI" panose="020B0604030504040204" pitchFamily="50" charset="-128"/>
              </a:rPr>
              <a:t>研削時のクラックから切れ刃の欠損</a:t>
            </a:r>
          </a:p>
        </p:txBody>
      </p:sp>
      <p:pic>
        <p:nvPicPr>
          <p:cNvPr id="14" name="図 13">
            <a:extLst>
              <a:ext uri="{FF2B5EF4-FFF2-40B4-BE49-F238E27FC236}">
                <a16:creationId xmlns:a16="http://schemas.microsoft.com/office/drawing/2014/main" id="{56431AE3-09EE-41CC-A098-C7FADA50074C}"/>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432160" y="807930"/>
            <a:ext cx="2018881" cy="2813366"/>
          </a:xfrm>
          <a:prstGeom prst="rect">
            <a:avLst/>
          </a:prstGeom>
        </p:spPr>
      </p:pic>
      <p:pic>
        <p:nvPicPr>
          <p:cNvPr id="15" name="図 14">
            <a:extLst>
              <a:ext uri="{FF2B5EF4-FFF2-40B4-BE49-F238E27FC236}">
                <a16:creationId xmlns:a16="http://schemas.microsoft.com/office/drawing/2014/main" id="{9890DE48-164C-4E6C-A7D7-44F63E835549}"/>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318619" y="1625810"/>
            <a:ext cx="2749640" cy="2813366"/>
          </a:xfrm>
          <a:prstGeom prst="rect">
            <a:avLst/>
          </a:prstGeom>
        </p:spPr>
      </p:pic>
    </p:spTree>
    <p:extLst>
      <p:ext uri="{BB962C8B-B14F-4D97-AF65-F5344CB8AC3E}">
        <p14:creationId xmlns:p14="http://schemas.microsoft.com/office/powerpoint/2010/main" val="1045253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ピニオンカッタの再研磨</a:t>
            </a:r>
          </a:p>
        </p:txBody>
      </p:sp>
      <p:sp>
        <p:nvSpPr>
          <p:cNvPr id="4" name="スライド番号プレースホルダー 3"/>
          <p:cNvSpPr>
            <a:spLocks noGrp="1"/>
          </p:cNvSpPr>
          <p:nvPr>
            <p:ph type="sldNum" sz="quarter" idx="12"/>
          </p:nvPr>
        </p:nvSpPr>
        <p:spPr/>
        <p:txBody>
          <a:bodyPr/>
          <a:lstStyle/>
          <a:p>
            <a:fld id="{A3D2805E-6D50-43BA-8D18-41ECB12575F8}" type="slidenum">
              <a:rPr kumimoji="1" lang="ja-JP" altLang="en-US" smtClean="0"/>
              <a:pPr/>
              <a:t>9</a:t>
            </a:fld>
            <a:endParaRPr kumimoji="1" lang="ja-JP" altLang="en-US" dirty="0"/>
          </a:p>
        </p:txBody>
      </p:sp>
      <p:pic>
        <p:nvPicPr>
          <p:cNvPr id="8" name="図 7">
            <a:extLst>
              <a:ext uri="{FF2B5EF4-FFF2-40B4-BE49-F238E27FC236}">
                <a16:creationId xmlns:a16="http://schemas.microsoft.com/office/drawing/2014/main" id="{2B96FFF2-1524-4D99-8C07-AABFF6378C7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084" y="1522037"/>
            <a:ext cx="2427430" cy="693152"/>
          </a:xfrm>
          <a:prstGeom prst="rect">
            <a:avLst/>
          </a:prstGeom>
        </p:spPr>
      </p:pic>
      <p:pic>
        <p:nvPicPr>
          <p:cNvPr id="9" name="図 8">
            <a:extLst>
              <a:ext uri="{FF2B5EF4-FFF2-40B4-BE49-F238E27FC236}">
                <a16:creationId xmlns:a16="http://schemas.microsoft.com/office/drawing/2014/main" id="{EF8543DB-6E30-4225-88C9-8C0B27BD817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711047" y="577713"/>
            <a:ext cx="1840519" cy="383922"/>
          </a:xfrm>
          <a:prstGeom prst="rect">
            <a:avLst/>
          </a:prstGeom>
        </p:spPr>
      </p:pic>
      <p:sp>
        <p:nvSpPr>
          <p:cNvPr id="12" name="吹き出し: 四角形 11">
            <a:extLst>
              <a:ext uri="{FF2B5EF4-FFF2-40B4-BE49-F238E27FC236}">
                <a16:creationId xmlns:a16="http://schemas.microsoft.com/office/drawing/2014/main" id="{C85461C0-62A7-4C27-B8AF-1F6FEC559941}"/>
              </a:ext>
            </a:extLst>
          </p:cNvPr>
          <p:cNvSpPr/>
          <p:nvPr/>
        </p:nvSpPr>
        <p:spPr>
          <a:xfrm>
            <a:off x="2827187" y="2179163"/>
            <a:ext cx="1432053" cy="108012"/>
          </a:xfrm>
          <a:prstGeom prst="wedgeRectCallout">
            <a:avLst>
              <a:gd name="adj1" fmla="val -24386"/>
              <a:gd name="adj2" fmla="val 12374"/>
            </a:avLst>
          </a:prstGeom>
          <a:solidFill>
            <a:schemeClr val="accent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50" dirty="0">
                <a:latin typeface="Meiryo UI" panose="020B0604030504040204" pitchFamily="50" charset="-128"/>
                <a:ea typeface="Meiryo UI" panose="020B0604030504040204" pitchFamily="50" charset="-128"/>
              </a:rPr>
              <a:t>カッター側面に限界線指示</a:t>
            </a:r>
          </a:p>
        </p:txBody>
      </p:sp>
      <p:graphicFrame>
        <p:nvGraphicFramePr>
          <p:cNvPr id="13" name="表 12">
            <a:extLst>
              <a:ext uri="{FF2B5EF4-FFF2-40B4-BE49-F238E27FC236}">
                <a16:creationId xmlns:a16="http://schemas.microsoft.com/office/drawing/2014/main" id="{95244CFE-E572-4973-B046-5F7A52ED8CD3}"/>
              </a:ext>
            </a:extLst>
          </p:cNvPr>
          <p:cNvGraphicFramePr>
            <a:graphicFrameLocks noGrp="1"/>
          </p:cNvGraphicFramePr>
          <p:nvPr>
            <p:extLst>
              <p:ext uri="{D42A27DB-BD31-4B8C-83A1-F6EECF244321}">
                <p14:modId xmlns:p14="http://schemas.microsoft.com/office/powerpoint/2010/main" val="117579722"/>
              </p:ext>
            </p:extLst>
          </p:nvPr>
        </p:nvGraphicFramePr>
        <p:xfrm>
          <a:off x="4597742" y="664098"/>
          <a:ext cx="4550961" cy="2750820"/>
        </p:xfrm>
        <a:graphic>
          <a:graphicData uri="http://schemas.openxmlformats.org/drawingml/2006/table">
            <a:tbl>
              <a:tblPr firstRow="1" bandRow="1">
                <a:tableStyleId>{5C22544A-7EE6-4342-B048-85BDC9FD1C3A}</a:tableStyleId>
              </a:tblPr>
              <a:tblGrid>
                <a:gridCol w="216000">
                  <a:extLst>
                    <a:ext uri="{9D8B030D-6E8A-4147-A177-3AD203B41FA5}">
                      <a16:colId xmlns:a16="http://schemas.microsoft.com/office/drawing/2014/main" val="2904554907"/>
                    </a:ext>
                  </a:extLst>
                </a:gridCol>
                <a:gridCol w="216000">
                  <a:extLst>
                    <a:ext uri="{9D8B030D-6E8A-4147-A177-3AD203B41FA5}">
                      <a16:colId xmlns:a16="http://schemas.microsoft.com/office/drawing/2014/main" val="3003281635"/>
                    </a:ext>
                  </a:extLst>
                </a:gridCol>
                <a:gridCol w="567000">
                  <a:extLst>
                    <a:ext uri="{9D8B030D-6E8A-4147-A177-3AD203B41FA5}">
                      <a16:colId xmlns:a16="http://schemas.microsoft.com/office/drawing/2014/main" val="2320292495"/>
                    </a:ext>
                  </a:extLst>
                </a:gridCol>
                <a:gridCol w="648000">
                  <a:extLst>
                    <a:ext uri="{9D8B030D-6E8A-4147-A177-3AD203B41FA5}">
                      <a16:colId xmlns:a16="http://schemas.microsoft.com/office/drawing/2014/main" val="1526720722"/>
                    </a:ext>
                  </a:extLst>
                </a:gridCol>
                <a:gridCol w="621000">
                  <a:extLst>
                    <a:ext uri="{9D8B030D-6E8A-4147-A177-3AD203B41FA5}">
                      <a16:colId xmlns:a16="http://schemas.microsoft.com/office/drawing/2014/main" val="3842472111"/>
                    </a:ext>
                  </a:extLst>
                </a:gridCol>
                <a:gridCol w="608961">
                  <a:extLst>
                    <a:ext uri="{9D8B030D-6E8A-4147-A177-3AD203B41FA5}">
                      <a16:colId xmlns:a16="http://schemas.microsoft.com/office/drawing/2014/main" val="3221570267"/>
                    </a:ext>
                  </a:extLst>
                </a:gridCol>
                <a:gridCol w="486000">
                  <a:extLst>
                    <a:ext uri="{9D8B030D-6E8A-4147-A177-3AD203B41FA5}">
                      <a16:colId xmlns:a16="http://schemas.microsoft.com/office/drawing/2014/main" val="1150041208"/>
                    </a:ext>
                  </a:extLst>
                </a:gridCol>
                <a:gridCol w="180000">
                  <a:extLst>
                    <a:ext uri="{9D8B030D-6E8A-4147-A177-3AD203B41FA5}">
                      <a16:colId xmlns:a16="http://schemas.microsoft.com/office/drawing/2014/main" val="2437497925"/>
                    </a:ext>
                  </a:extLst>
                </a:gridCol>
                <a:gridCol w="468000">
                  <a:extLst>
                    <a:ext uri="{9D8B030D-6E8A-4147-A177-3AD203B41FA5}">
                      <a16:colId xmlns:a16="http://schemas.microsoft.com/office/drawing/2014/main" val="413978040"/>
                    </a:ext>
                  </a:extLst>
                </a:gridCol>
                <a:gridCol w="540000">
                  <a:extLst>
                    <a:ext uri="{9D8B030D-6E8A-4147-A177-3AD203B41FA5}">
                      <a16:colId xmlns:a16="http://schemas.microsoft.com/office/drawing/2014/main" val="2786091220"/>
                    </a:ext>
                  </a:extLst>
                </a:gridCol>
              </a:tblGrid>
              <a:tr h="171450">
                <a:tc rowSpan="2">
                  <a:txBody>
                    <a:bodyPr/>
                    <a:lstStyle/>
                    <a:p>
                      <a:pPr algn="ctr"/>
                      <a:r>
                        <a:rPr kumimoji="1" lang="ja-JP" altLang="en-US" sz="600" dirty="0">
                          <a:latin typeface="Meiryo UI" panose="020B0604030504040204" pitchFamily="50" charset="-128"/>
                          <a:ea typeface="Meiryo UI" panose="020B0604030504040204" pitchFamily="50" charset="-128"/>
                        </a:rPr>
                        <a:t>型式</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2">
                  <a:txBody>
                    <a:bodyPr/>
                    <a:lstStyle/>
                    <a:p>
                      <a:pPr algn="ctr"/>
                      <a:r>
                        <a:rPr kumimoji="1" lang="ja-JP" altLang="en-US" sz="600" dirty="0">
                          <a:latin typeface="Meiryo UI" panose="020B0604030504040204" pitchFamily="50" charset="-128"/>
                          <a:ea typeface="Meiryo UI" panose="020B0604030504040204" pitchFamily="50" charset="-128"/>
                        </a:rPr>
                        <a:t>荒</a:t>
                      </a:r>
                    </a:p>
                    <a:p>
                      <a:pPr algn="ctr"/>
                      <a:r>
                        <a:rPr kumimoji="1" lang="ja-JP" altLang="en-US" sz="600" dirty="0">
                          <a:latin typeface="Meiryo UI" panose="020B0604030504040204" pitchFamily="50" charset="-128"/>
                          <a:ea typeface="Meiryo UI" panose="020B0604030504040204" pitchFamily="50" charset="-128"/>
                        </a:rPr>
                        <a:t>仕上</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2">
                  <a:txBody>
                    <a:bodyPr/>
                    <a:lstStyle/>
                    <a:p>
                      <a:pPr algn="ctr"/>
                      <a:r>
                        <a:rPr kumimoji="1" lang="ja-JP" altLang="en-US" sz="700" dirty="0">
                          <a:latin typeface="Meiryo UI" panose="020B0604030504040204" pitchFamily="50" charset="-128"/>
                          <a:ea typeface="Meiryo UI" panose="020B0604030504040204" pitchFamily="50" charset="-128"/>
                        </a:rPr>
                        <a:t>研削砥石</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endParaRPr kumimoji="1" lang="ja-JP" altLang="en-US" sz="7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7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7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7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7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7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4998719"/>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500" dirty="0">
                          <a:latin typeface="Meiryo UI" panose="020B0604030504040204" pitchFamily="50" charset="-128"/>
                          <a:ea typeface="Meiryo UI" panose="020B0604030504040204" pitchFamily="50" charset="-128"/>
                        </a:rPr>
                        <a:t>砥石の種類</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500" dirty="0">
                          <a:latin typeface="Meiryo UI" panose="020B0604030504040204" pitchFamily="50" charset="-128"/>
                          <a:ea typeface="Meiryo UI" panose="020B0604030504040204" pitchFamily="50" charset="-128"/>
                        </a:rPr>
                        <a:t>砥石寸法</a:t>
                      </a:r>
                      <a:endParaRPr kumimoji="1" lang="en-US" altLang="ja-JP" sz="500" dirty="0">
                        <a:latin typeface="Meiryo UI" panose="020B0604030504040204" pitchFamily="50" charset="-128"/>
                        <a:ea typeface="Meiryo UI" panose="020B0604030504040204" pitchFamily="50" charset="-128"/>
                      </a:endParaRPr>
                    </a:p>
                    <a:p>
                      <a:pPr algn="ctr"/>
                      <a:r>
                        <a:rPr kumimoji="1" lang="en-US" altLang="ja-JP" sz="500" dirty="0">
                          <a:latin typeface="Meiryo UI" panose="020B0604030504040204" pitchFamily="50" charset="-128"/>
                          <a:ea typeface="Meiryo UI" panose="020B0604030504040204" pitchFamily="50" charset="-128"/>
                        </a:rPr>
                        <a:t>D×T×H</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500" dirty="0">
                          <a:latin typeface="Meiryo UI" panose="020B0604030504040204" pitchFamily="50" charset="-128"/>
                          <a:ea typeface="Meiryo UI" panose="020B0604030504040204" pitchFamily="50" charset="-128"/>
                        </a:rPr>
                        <a:t>砥石周速度</a:t>
                      </a:r>
                      <a:endParaRPr kumimoji="1" lang="en-US" altLang="ja-JP" sz="500" dirty="0">
                        <a:latin typeface="Meiryo UI" panose="020B0604030504040204" pitchFamily="50" charset="-128"/>
                        <a:ea typeface="Meiryo UI" panose="020B0604030504040204" pitchFamily="50" charset="-128"/>
                      </a:endParaRPr>
                    </a:p>
                    <a:p>
                      <a:pPr algn="ctr"/>
                      <a:r>
                        <a:rPr kumimoji="1" lang="en-US" altLang="ja-JP" sz="500" dirty="0">
                          <a:latin typeface="Meiryo UI" panose="020B0604030504040204" pitchFamily="50" charset="-128"/>
                          <a:ea typeface="Meiryo UI" panose="020B0604030504040204" pitchFamily="50" charset="-128"/>
                        </a:rPr>
                        <a:t>m/min</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500" dirty="0">
                          <a:latin typeface="Meiryo UI" panose="020B0604030504040204" pitchFamily="50" charset="-128"/>
                          <a:ea typeface="Meiryo UI" panose="020B0604030504040204" pitchFamily="50" charset="-128"/>
                        </a:rPr>
                        <a:t>砥石切込量</a:t>
                      </a:r>
                      <a:endParaRPr kumimoji="1" lang="en-US" altLang="ja-JP" sz="500" dirty="0">
                        <a:latin typeface="Meiryo UI" panose="020B0604030504040204" pitchFamily="50" charset="-128"/>
                        <a:ea typeface="Meiryo UI" panose="020B0604030504040204" pitchFamily="50" charset="-128"/>
                      </a:endParaRPr>
                    </a:p>
                    <a:p>
                      <a:pPr algn="ctr"/>
                      <a:r>
                        <a:rPr kumimoji="1" lang="ja-JP" altLang="en-US" sz="500" dirty="0">
                          <a:latin typeface="Meiryo UI" panose="020B0604030504040204" pitchFamily="50" charset="-128"/>
                          <a:ea typeface="Meiryo UI" panose="020B0604030504040204" pitchFamily="50" charset="-128"/>
                        </a:rPr>
                        <a:t>（</a:t>
                      </a:r>
                      <a:r>
                        <a:rPr kumimoji="1" lang="en-US" altLang="ja-JP" sz="500" dirty="0">
                          <a:latin typeface="Meiryo UI" panose="020B0604030504040204" pitchFamily="50" charset="-128"/>
                          <a:ea typeface="Meiryo UI" panose="020B0604030504040204" pitchFamily="50" charset="-128"/>
                        </a:rPr>
                        <a:t>mm)1</a:t>
                      </a:r>
                      <a:r>
                        <a:rPr kumimoji="1" lang="ja-JP" altLang="en-US" sz="500" dirty="0">
                          <a:latin typeface="Meiryo UI" panose="020B0604030504040204" pitchFamily="50" charset="-128"/>
                          <a:ea typeface="Meiryo UI" panose="020B0604030504040204" pitchFamily="50" charset="-128"/>
                        </a:rPr>
                        <a:t>回</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500" dirty="0">
                          <a:latin typeface="Meiryo UI" panose="020B0604030504040204" pitchFamily="50" charset="-128"/>
                          <a:ea typeface="Meiryo UI" panose="020B0604030504040204" pitchFamily="50" charset="-128"/>
                        </a:rPr>
                        <a:t>研削送り</a:t>
                      </a:r>
                      <a:endParaRPr kumimoji="1" lang="en-US" altLang="ja-JP" sz="500" dirty="0">
                        <a:latin typeface="Meiryo UI" panose="020B0604030504040204" pitchFamily="50" charset="-128"/>
                        <a:ea typeface="Meiryo UI" panose="020B0604030504040204" pitchFamily="50" charset="-128"/>
                      </a:endParaRPr>
                    </a:p>
                    <a:p>
                      <a:pPr algn="ctr"/>
                      <a:r>
                        <a:rPr kumimoji="1" lang="ja-JP" altLang="en-US" sz="500" dirty="0">
                          <a:latin typeface="Meiryo UI" panose="020B0604030504040204" pitchFamily="50" charset="-128"/>
                          <a:ea typeface="Meiryo UI" panose="020B0604030504040204" pitchFamily="50" charset="-128"/>
                        </a:rPr>
                        <a:t>速度</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400" dirty="0">
                          <a:latin typeface="Meiryo UI" panose="020B0604030504040204" pitchFamily="50" charset="-128"/>
                          <a:ea typeface="Meiryo UI" panose="020B0604030504040204" pitchFamily="50" charset="-128"/>
                        </a:rPr>
                        <a:t>クーラント</a:t>
                      </a:r>
                    </a:p>
                  </a:txBody>
                  <a:tcPr marL="68580" marR="68580" marT="34290" marB="34290" vert="eaVert"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500" dirty="0">
                          <a:latin typeface="Meiryo UI" panose="020B0604030504040204" pitchFamily="50" charset="-128"/>
                          <a:ea typeface="Meiryo UI" panose="020B0604030504040204" pitchFamily="50" charset="-128"/>
                        </a:rPr>
                        <a:t>研削面粗さ</a:t>
                      </a:r>
                      <a:endParaRPr kumimoji="1" lang="en-US" altLang="ja-JP" sz="500" dirty="0">
                        <a:latin typeface="Meiryo UI" panose="020B0604030504040204" pitchFamily="50" charset="-128"/>
                        <a:ea typeface="Meiryo UI" panose="020B0604030504040204" pitchFamily="50" charset="-128"/>
                      </a:endParaRPr>
                    </a:p>
                    <a:p>
                      <a:pPr algn="ctr"/>
                      <a:r>
                        <a:rPr kumimoji="1" lang="en-US" altLang="ja-JP" sz="500" dirty="0">
                          <a:latin typeface="Meiryo UI" panose="020B0604030504040204" pitchFamily="50" charset="-128"/>
                          <a:ea typeface="Meiryo UI" panose="020B0604030504040204" pitchFamily="50" charset="-128"/>
                        </a:rPr>
                        <a:t>μ</a:t>
                      </a:r>
                      <a:r>
                        <a:rPr kumimoji="1" lang="ja-JP" altLang="en-US" sz="500" dirty="0" err="1">
                          <a:latin typeface="Meiryo UI" panose="020B0604030504040204" pitchFamily="50" charset="-128"/>
                          <a:ea typeface="Meiryo UI" panose="020B0604030504040204" pitchFamily="50" charset="-128"/>
                        </a:rPr>
                        <a:t>ｍ</a:t>
                      </a:r>
                      <a:endParaRPr kumimoji="1" lang="en-US" altLang="ja-JP"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sz="500" dirty="0">
                          <a:latin typeface="Meiryo UI" panose="020B0604030504040204" pitchFamily="50" charset="-128"/>
                          <a:ea typeface="Meiryo UI" panose="020B0604030504040204" pitchFamily="50" charset="-128"/>
                        </a:rPr>
                        <a:t>刃付研削盤　　　（参考）</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4307227"/>
                  </a:ext>
                </a:extLst>
              </a:tr>
              <a:tr h="0">
                <a:tc rowSpan="4">
                  <a:txBody>
                    <a:bodyPr/>
                    <a:lstStyle/>
                    <a:p>
                      <a:pPr algn="ctr"/>
                      <a:r>
                        <a:rPr kumimoji="1" lang="ja-JP" altLang="en-US" sz="600" dirty="0">
                          <a:latin typeface="Meiryo UI" panose="020B0604030504040204" pitchFamily="50" charset="-128"/>
                          <a:ea typeface="Meiryo UI" panose="020B0604030504040204" pitchFamily="50" charset="-128"/>
                        </a:rPr>
                        <a:t>スパー</a:t>
                      </a:r>
                    </a:p>
                    <a:p>
                      <a:pPr algn="ctr"/>
                      <a:r>
                        <a:rPr kumimoji="1" lang="ja-JP" altLang="en-US" sz="600" dirty="0">
                          <a:latin typeface="Meiryo UI" panose="020B0604030504040204" pitchFamily="50" charset="-128"/>
                          <a:ea typeface="Meiryo UI" panose="020B0604030504040204" pitchFamily="50" charset="-128"/>
                        </a:rPr>
                        <a:t>タイプ</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2">
                  <a:txBody>
                    <a:bodyPr/>
                    <a:lstStyle/>
                    <a:p>
                      <a:pPr algn="ctr"/>
                      <a:r>
                        <a:rPr kumimoji="1" lang="ja-JP" altLang="en-US" sz="600" dirty="0">
                          <a:latin typeface="Meiryo UI" panose="020B0604030504040204" pitchFamily="50" charset="-128"/>
                          <a:ea typeface="Meiryo UI" panose="020B0604030504040204" pitchFamily="50" charset="-128"/>
                        </a:rPr>
                        <a:t>荒</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PA46H8V</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230X16X40</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1860</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600" dirty="0">
                          <a:latin typeface="Meiryo UI" panose="020B0604030504040204" pitchFamily="50" charset="-128"/>
                          <a:ea typeface="Meiryo UI" panose="020B0604030504040204" pitchFamily="50" charset="-128"/>
                        </a:rPr>
                        <a:t>0.02,0.01</a:t>
                      </a:r>
                      <a:endParaRPr kumimoji="1" lang="ja-JP" altLang="en-US" sz="6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2">
                  <a:txBody>
                    <a:bodyPr/>
                    <a:lstStyle/>
                    <a:p>
                      <a:pPr algn="ctr"/>
                      <a:r>
                        <a:rPr kumimoji="1" lang="en-US" altLang="ja-JP" sz="500" dirty="0">
                          <a:latin typeface="Meiryo UI" panose="020B0604030504040204" pitchFamily="50" charset="-128"/>
                          <a:ea typeface="Meiryo UI" panose="020B0604030504040204" pitchFamily="50" charset="-128"/>
                        </a:rPr>
                        <a:t>55rpm</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16">
                  <a:txBody>
                    <a:bodyPr/>
                    <a:lstStyle/>
                    <a:p>
                      <a:pPr algn="ctr"/>
                      <a:r>
                        <a:rPr kumimoji="1" lang="ja-JP" altLang="en-US" sz="500" dirty="0">
                          <a:latin typeface="Meiryo UI" panose="020B0604030504040204" pitchFamily="50" charset="-128"/>
                          <a:ea typeface="Meiryo UI" panose="020B0604030504040204" pitchFamily="50" charset="-128"/>
                        </a:rPr>
                        <a:t>ケミカルｿﾘｭｰジョンタイプ</a:t>
                      </a:r>
                    </a:p>
                  </a:txBody>
                  <a:tcPr marL="68580" marR="68580" marT="34290" marB="34290" vert="wordArtVertRtl"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4">
                  <a:txBody>
                    <a:bodyPr/>
                    <a:lstStyle/>
                    <a:p>
                      <a:pPr algn="ctr"/>
                      <a:r>
                        <a:rPr kumimoji="1" lang="en-US" altLang="ja-JP" sz="500" dirty="0">
                          <a:latin typeface="Meiryo UI" panose="020B0604030504040204" pitchFamily="50" charset="-128"/>
                          <a:ea typeface="Meiryo UI" panose="020B0604030504040204" pitchFamily="50" charset="-128"/>
                        </a:rPr>
                        <a:t>0.4</a:t>
                      </a:r>
                      <a:r>
                        <a:rPr kumimoji="1" lang="ja-JP" altLang="en-US" sz="500" dirty="0">
                          <a:latin typeface="Meiryo UI" panose="020B0604030504040204" pitchFamily="50" charset="-128"/>
                          <a:ea typeface="Meiryo UI" panose="020B0604030504040204" pitchFamily="50" charset="-128"/>
                        </a:rPr>
                        <a:t>～</a:t>
                      </a:r>
                      <a:r>
                        <a:rPr kumimoji="1" lang="en-US" altLang="ja-JP" sz="500" dirty="0">
                          <a:latin typeface="Meiryo UI" panose="020B0604030504040204" pitchFamily="50" charset="-128"/>
                          <a:ea typeface="Meiryo UI" panose="020B0604030504040204" pitchFamily="50" charset="-128"/>
                        </a:rPr>
                        <a:t>0.6 </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4">
                  <a:txBody>
                    <a:bodyPr/>
                    <a:lstStyle/>
                    <a:p>
                      <a:pPr algn="ctr"/>
                      <a:r>
                        <a:rPr kumimoji="1" lang="en-US" altLang="ja-JP" sz="500" dirty="0">
                          <a:latin typeface="Meiryo UI" panose="020B0604030504040204" pitchFamily="50" charset="-128"/>
                          <a:ea typeface="Meiryo UI" panose="020B0604030504040204" pitchFamily="50" charset="-128"/>
                        </a:rPr>
                        <a:t>YUNO</a:t>
                      </a:r>
                      <a:r>
                        <a:rPr kumimoji="1" lang="ja-JP" altLang="en-US" sz="500" dirty="0">
                          <a:latin typeface="Meiryo UI" panose="020B0604030504040204" pitchFamily="50" charset="-128"/>
                          <a:ea typeface="Meiryo UI" panose="020B0604030504040204" pitchFamily="50" charset="-128"/>
                        </a:rPr>
                        <a:t> 　　　　　　</a:t>
                      </a:r>
                      <a:r>
                        <a:rPr kumimoji="1" lang="en-US" altLang="ja-JP" sz="500" dirty="0">
                          <a:latin typeface="Meiryo UI" panose="020B0604030504040204" pitchFamily="50" charset="-128"/>
                          <a:ea typeface="Meiryo UI" panose="020B0604030504040204" pitchFamily="50" charset="-128"/>
                        </a:rPr>
                        <a:t>GF-12</a:t>
                      </a:r>
                    </a:p>
                    <a:p>
                      <a:pPr algn="ctr"/>
                      <a:r>
                        <a:rPr kumimoji="1" lang="en-US" altLang="ja-JP" sz="500" dirty="0">
                          <a:latin typeface="Meiryo UI" panose="020B0604030504040204" pitchFamily="50" charset="-128"/>
                          <a:ea typeface="Meiryo UI" panose="020B0604030504040204" pitchFamily="50" charset="-128"/>
                        </a:rPr>
                        <a:t>ROTALY</a:t>
                      </a:r>
                      <a:r>
                        <a:rPr kumimoji="1" lang="ja-JP" altLang="en-US" sz="500" dirty="0">
                          <a:latin typeface="Meiryo UI" panose="020B0604030504040204" pitchFamily="50" charset="-128"/>
                          <a:ea typeface="Meiryo UI" panose="020B0604030504040204" pitchFamily="50" charset="-128"/>
                        </a:rPr>
                        <a:t>   </a:t>
                      </a:r>
                      <a:r>
                        <a:rPr kumimoji="1" lang="en-US" altLang="ja-JP" sz="500" dirty="0">
                          <a:latin typeface="Meiryo UI" panose="020B0604030504040204" pitchFamily="50" charset="-128"/>
                          <a:ea typeface="Meiryo UI" panose="020B0604030504040204" pitchFamily="50" charset="-128"/>
                        </a:rPr>
                        <a:t>GRINDER</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0046131"/>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CB80T</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200X16X51</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1200</a:t>
                      </a:r>
                      <a:r>
                        <a:rPr kumimoji="1" lang="ja-JP" altLang="en-US" sz="500" dirty="0">
                          <a:latin typeface="Meiryo UI" panose="020B0604030504040204" pitchFamily="50" charset="-128"/>
                          <a:ea typeface="Meiryo UI" panose="020B0604030504040204" pitchFamily="50" charset="-128"/>
                        </a:rPr>
                        <a:t>～</a:t>
                      </a:r>
                      <a:r>
                        <a:rPr kumimoji="1" lang="en-US" altLang="ja-JP" sz="500" dirty="0">
                          <a:latin typeface="Meiryo UI" panose="020B0604030504040204" pitchFamily="50" charset="-128"/>
                          <a:ea typeface="Meiryo UI" panose="020B0604030504040204" pitchFamily="50" charset="-128"/>
                        </a:rPr>
                        <a:t>1500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0.05</a:t>
                      </a:r>
                      <a:r>
                        <a:rPr kumimoji="1" lang="ja-JP" altLang="en-US" sz="500" dirty="0">
                          <a:latin typeface="Meiryo UI" panose="020B0604030504040204" pitchFamily="50" charset="-128"/>
                          <a:ea typeface="Meiryo UI" panose="020B0604030504040204" pitchFamily="50" charset="-128"/>
                        </a:rPr>
                        <a:t>～</a:t>
                      </a:r>
                      <a:r>
                        <a:rPr kumimoji="1" lang="en-US" altLang="ja-JP" sz="500" dirty="0">
                          <a:latin typeface="Meiryo UI" panose="020B0604030504040204" pitchFamily="50" charset="-128"/>
                          <a:ea typeface="Meiryo UI" panose="020B0604030504040204" pitchFamily="50" charset="-128"/>
                        </a:rPr>
                        <a:t>0.06</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04833803"/>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rowSpan="2">
                  <a:txBody>
                    <a:bodyPr/>
                    <a:lstStyle/>
                    <a:p>
                      <a:pPr algn="ctr"/>
                      <a:r>
                        <a:rPr kumimoji="1" lang="ja-JP" altLang="en-US" sz="600" dirty="0">
                          <a:latin typeface="Meiryo UI" panose="020B0604030504040204" pitchFamily="50" charset="-128"/>
                          <a:ea typeface="Meiryo UI" panose="020B0604030504040204" pitchFamily="50" charset="-128"/>
                        </a:rPr>
                        <a:t>仕上</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PA48H8V</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230B16X40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1860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0.003</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2">
                  <a:txBody>
                    <a:bodyPr/>
                    <a:lstStyle/>
                    <a:p>
                      <a:pPr algn="ctr"/>
                      <a:r>
                        <a:rPr kumimoji="1" lang="en-US" altLang="ja-JP" sz="500" dirty="0">
                          <a:latin typeface="Meiryo UI" panose="020B0604030504040204" pitchFamily="50" charset="-128"/>
                          <a:ea typeface="Meiryo UI" panose="020B0604030504040204" pitchFamily="50" charset="-128"/>
                        </a:rPr>
                        <a:t>55rpm</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50791241"/>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GC100H</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225X19X51</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1080</a:t>
                      </a:r>
                      <a:r>
                        <a:rPr kumimoji="1" lang="ja-JP" altLang="en-US" sz="500" dirty="0">
                          <a:latin typeface="Meiryo UI" panose="020B0604030504040204" pitchFamily="50" charset="-128"/>
                          <a:ea typeface="Meiryo UI" panose="020B0604030504040204" pitchFamily="50" charset="-128"/>
                        </a:rPr>
                        <a:t>～</a:t>
                      </a:r>
                      <a:r>
                        <a:rPr kumimoji="1" lang="en-US" altLang="ja-JP" sz="500" dirty="0">
                          <a:latin typeface="Meiryo UI" panose="020B0604030504040204" pitchFamily="50" charset="-128"/>
                          <a:ea typeface="Meiryo UI" panose="020B0604030504040204" pitchFamily="50" charset="-128"/>
                        </a:rPr>
                        <a:t>1200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0.002</a:t>
                      </a:r>
                      <a:r>
                        <a:rPr kumimoji="1" lang="ja-JP" altLang="en-US" sz="500" dirty="0">
                          <a:latin typeface="Meiryo UI" panose="020B0604030504040204" pitchFamily="50" charset="-128"/>
                          <a:ea typeface="Meiryo UI" panose="020B0604030504040204" pitchFamily="50" charset="-128"/>
                        </a:rPr>
                        <a:t>～</a:t>
                      </a:r>
                      <a:r>
                        <a:rPr kumimoji="1" lang="en-US" altLang="ja-JP" sz="500" dirty="0">
                          <a:latin typeface="Meiryo UI" panose="020B0604030504040204" pitchFamily="50" charset="-128"/>
                          <a:ea typeface="Meiryo UI" panose="020B0604030504040204" pitchFamily="50" charset="-128"/>
                        </a:rPr>
                        <a:t>0.003</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48128626"/>
                  </a:ext>
                </a:extLst>
              </a:tr>
              <a:tr h="0">
                <a:tc rowSpan="12">
                  <a:txBody>
                    <a:bodyPr/>
                    <a:lstStyle/>
                    <a:p>
                      <a:pPr algn="ctr"/>
                      <a:r>
                        <a:rPr kumimoji="1" lang="ja-JP" altLang="en-US" sz="600" dirty="0">
                          <a:latin typeface="Meiryo UI" panose="020B0604030504040204" pitchFamily="50" charset="-128"/>
                          <a:ea typeface="Meiryo UI" panose="020B0604030504040204" pitchFamily="50" charset="-128"/>
                        </a:rPr>
                        <a:t>ヘリカル</a:t>
                      </a:r>
                    </a:p>
                    <a:p>
                      <a:pPr algn="ctr"/>
                      <a:r>
                        <a:rPr kumimoji="1" lang="ja-JP" altLang="en-US" sz="600" dirty="0">
                          <a:latin typeface="Meiryo UI" panose="020B0604030504040204" pitchFamily="50" charset="-128"/>
                          <a:ea typeface="Meiryo UI" panose="020B0604030504040204" pitchFamily="50" charset="-128"/>
                        </a:rPr>
                        <a:t>タイプ</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6">
                  <a:txBody>
                    <a:bodyPr/>
                    <a:lstStyle/>
                    <a:p>
                      <a:pPr algn="ctr"/>
                      <a:r>
                        <a:rPr kumimoji="1" lang="ja-JP" altLang="en-US" sz="600" dirty="0">
                          <a:latin typeface="Meiryo UI" panose="020B0604030504040204" pitchFamily="50" charset="-128"/>
                          <a:ea typeface="Meiryo UI" panose="020B0604030504040204" pitchFamily="50" charset="-128"/>
                        </a:rPr>
                        <a:t>荒</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PA8018W</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125X16X32</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1400</a:t>
                      </a:r>
                      <a:r>
                        <a:rPr kumimoji="1" lang="ja-JP" altLang="en-US" sz="500" dirty="0">
                          <a:latin typeface="Meiryo UI" panose="020B0604030504040204" pitchFamily="50" charset="-128"/>
                          <a:ea typeface="Meiryo UI" panose="020B0604030504040204" pitchFamily="50" charset="-128"/>
                        </a:rPr>
                        <a:t>～</a:t>
                      </a:r>
                      <a:r>
                        <a:rPr kumimoji="1" lang="en-US" altLang="ja-JP" sz="500" dirty="0">
                          <a:latin typeface="Meiryo UI" panose="020B0604030504040204" pitchFamily="50" charset="-128"/>
                          <a:ea typeface="Meiryo UI" panose="020B0604030504040204" pitchFamily="50" charset="-128"/>
                        </a:rPr>
                        <a:t>1700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0.03</a:t>
                      </a:r>
                      <a:r>
                        <a:rPr kumimoji="1" lang="ja-JP" altLang="en-US" sz="500" dirty="0">
                          <a:latin typeface="Meiryo UI" panose="020B0604030504040204" pitchFamily="50" charset="-128"/>
                          <a:ea typeface="Meiryo UI" panose="020B0604030504040204" pitchFamily="50" charset="-128"/>
                        </a:rPr>
                        <a:t>～</a:t>
                      </a:r>
                      <a:r>
                        <a:rPr kumimoji="1" lang="en-US" altLang="ja-JP" sz="500" dirty="0">
                          <a:latin typeface="Meiryo UI" panose="020B0604030504040204" pitchFamily="50" charset="-128"/>
                          <a:ea typeface="Meiryo UI" panose="020B0604030504040204" pitchFamily="50" charset="-128"/>
                        </a:rPr>
                        <a:t>0.05</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10</a:t>
                      </a:r>
                      <a:r>
                        <a:rPr kumimoji="1" lang="ja-JP" altLang="en-US" sz="500" dirty="0">
                          <a:latin typeface="Meiryo UI" panose="020B0604030504040204" pitchFamily="50" charset="-128"/>
                          <a:ea typeface="Meiryo UI" panose="020B0604030504040204" pitchFamily="50" charset="-128"/>
                        </a:rPr>
                        <a:t>～</a:t>
                      </a:r>
                      <a:r>
                        <a:rPr kumimoji="1" lang="en-US" altLang="ja-JP" sz="500" dirty="0">
                          <a:latin typeface="Meiryo UI" panose="020B0604030504040204" pitchFamily="50" charset="-128"/>
                          <a:ea typeface="Meiryo UI" panose="020B0604030504040204" pitchFamily="50" charset="-128"/>
                        </a:rPr>
                        <a:t>14</a:t>
                      </a:r>
                    </a:p>
                    <a:p>
                      <a:pPr algn="ctr"/>
                      <a:r>
                        <a:rPr kumimoji="1" lang="en-US" altLang="ja-JP" sz="500" dirty="0">
                          <a:latin typeface="Meiryo UI" panose="020B0604030504040204" pitchFamily="50" charset="-128"/>
                          <a:ea typeface="Meiryo UI" panose="020B0604030504040204" pitchFamily="50" charset="-128"/>
                        </a:rPr>
                        <a:t>m/min</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rowSpan="12">
                  <a:txBody>
                    <a:bodyPr/>
                    <a:lstStyle/>
                    <a:p>
                      <a:pPr algn="ctr"/>
                      <a:r>
                        <a:rPr kumimoji="1" lang="en-US" altLang="ja-JP" sz="500" dirty="0">
                          <a:latin typeface="Meiryo UI" panose="020B0604030504040204" pitchFamily="50" charset="-128"/>
                          <a:ea typeface="Meiryo UI" panose="020B0604030504040204" pitchFamily="50" charset="-128"/>
                        </a:rPr>
                        <a:t>0.8</a:t>
                      </a:r>
                      <a:r>
                        <a:rPr kumimoji="1" lang="ja-JP" altLang="en-US" sz="500" dirty="0">
                          <a:latin typeface="Meiryo UI" panose="020B0604030504040204" pitchFamily="50" charset="-128"/>
                          <a:ea typeface="Meiryo UI" panose="020B0604030504040204" pitchFamily="50" charset="-128"/>
                        </a:rPr>
                        <a:t>～</a:t>
                      </a:r>
                      <a:r>
                        <a:rPr kumimoji="1" lang="en-US" altLang="ja-JP" sz="500" dirty="0">
                          <a:latin typeface="Meiryo UI" panose="020B0604030504040204" pitchFamily="50" charset="-128"/>
                          <a:ea typeface="Meiryo UI" panose="020B0604030504040204" pitchFamily="50" charset="-128"/>
                        </a:rPr>
                        <a:t>1.2</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12">
                  <a:txBody>
                    <a:bodyPr/>
                    <a:lstStyle/>
                    <a:p>
                      <a:pPr algn="ctr"/>
                      <a:r>
                        <a:rPr kumimoji="1" lang="en-US" altLang="ja-JP" sz="500" dirty="0">
                          <a:latin typeface="Meiryo UI" panose="020B0604030504040204" pitchFamily="50" charset="-128"/>
                          <a:ea typeface="Meiryo UI" panose="020B0604030504040204" pitchFamily="50" charset="-128"/>
                        </a:rPr>
                        <a:t>MICO</a:t>
                      </a:r>
                      <a:r>
                        <a:rPr kumimoji="1" lang="ja-JP" altLang="en-US" sz="500" dirty="0" err="1">
                          <a:latin typeface="Meiryo UI" panose="020B0604030504040204" pitchFamily="50" charset="-128"/>
                          <a:ea typeface="Meiryo UI" panose="020B0604030504040204" pitchFamily="50" charset="-128"/>
                        </a:rPr>
                        <a:t>ー</a:t>
                      </a:r>
                      <a:r>
                        <a:rPr kumimoji="1" lang="en-US" altLang="ja-JP" sz="500" dirty="0">
                          <a:latin typeface="Meiryo UI" panose="020B0604030504040204" pitchFamily="50" charset="-128"/>
                          <a:ea typeface="Meiryo UI" panose="020B0604030504040204" pitchFamily="50" charset="-128"/>
                        </a:rPr>
                        <a:t>COLLET</a:t>
                      </a:r>
                    </a:p>
                    <a:p>
                      <a:pPr algn="ctr"/>
                      <a:r>
                        <a:rPr kumimoji="1" lang="en-US" altLang="ja-JP" sz="500" dirty="0">
                          <a:latin typeface="Meiryo UI" panose="020B0604030504040204" pitchFamily="50" charset="-128"/>
                          <a:ea typeface="Meiryo UI" panose="020B0604030504040204" pitchFamily="50" charset="-128"/>
                        </a:rPr>
                        <a:t>A020D</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2322303"/>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or</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12707130"/>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38A60I8V</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150X16X32</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92596789"/>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PA8018V</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250X16X76.2</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2040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0.03</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10.5</a:t>
                      </a:r>
                    </a:p>
                    <a:p>
                      <a:pPr algn="ctr"/>
                      <a:r>
                        <a:rPr kumimoji="1" lang="en-US" altLang="ja-JP" sz="500" dirty="0">
                          <a:latin typeface="Meiryo UI" panose="020B0604030504040204" pitchFamily="50" charset="-128"/>
                          <a:ea typeface="Meiryo UI" panose="020B0604030504040204" pitchFamily="50" charset="-128"/>
                        </a:rPr>
                        <a:t>m/min</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16210060"/>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or</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01777170"/>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38A60I8V</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221616373"/>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rowSpan="6">
                  <a:txBody>
                    <a:bodyPr/>
                    <a:lstStyle/>
                    <a:p>
                      <a:pPr algn="ctr"/>
                      <a:r>
                        <a:rPr kumimoji="1" lang="ja-JP" altLang="en-US" sz="600" dirty="0">
                          <a:latin typeface="Meiryo UI" panose="020B0604030504040204" pitchFamily="50" charset="-128"/>
                          <a:ea typeface="Meiryo UI" panose="020B0604030504040204" pitchFamily="50" charset="-128"/>
                        </a:rPr>
                        <a:t>仕上</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PA80I8V</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125X16X32</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1400</a:t>
                      </a:r>
                      <a:r>
                        <a:rPr kumimoji="1" lang="ja-JP" altLang="en-US" sz="500" dirty="0">
                          <a:latin typeface="Meiryo UI" panose="020B0604030504040204" pitchFamily="50" charset="-128"/>
                          <a:ea typeface="Meiryo UI" panose="020B0604030504040204" pitchFamily="50" charset="-128"/>
                        </a:rPr>
                        <a:t>～</a:t>
                      </a:r>
                      <a:r>
                        <a:rPr kumimoji="1" lang="en-US" altLang="ja-JP" sz="500" dirty="0">
                          <a:latin typeface="Meiryo UI" panose="020B0604030504040204" pitchFamily="50" charset="-128"/>
                          <a:ea typeface="Meiryo UI" panose="020B0604030504040204" pitchFamily="50" charset="-128"/>
                        </a:rPr>
                        <a:t>1700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0</a:t>
                      </a:r>
                      <a:r>
                        <a:rPr kumimoji="1" lang="ja-JP" altLang="en-US" sz="500" dirty="0">
                          <a:latin typeface="Meiryo UI" panose="020B0604030504040204" pitchFamily="50" charset="-128"/>
                          <a:ea typeface="Meiryo UI" panose="020B0604030504040204" pitchFamily="50" charset="-128"/>
                        </a:rPr>
                        <a:t>～</a:t>
                      </a:r>
                      <a:r>
                        <a:rPr kumimoji="1" lang="en-US" altLang="ja-JP" sz="500" dirty="0">
                          <a:latin typeface="Meiryo UI" panose="020B0604030504040204" pitchFamily="50" charset="-128"/>
                          <a:ea typeface="Meiryo UI" panose="020B0604030504040204" pitchFamily="50" charset="-128"/>
                        </a:rPr>
                        <a:t>0.01</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10-14</a:t>
                      </a:r>
                    </a:p>
                    <a:p>
                      <a:pPr algn="ctr"/>
                      <a:r>
                        <a:rPr kumimoji="1" lang="en-US" altLang="ja-JP" sz="500" dirty="0">
                          <a:latin typeface="Meiryo UI" panose="020B0604030504040204" pitchFamily="50" charset="-128"/>
                          <a:ea typeface="Meiryo UI" panose="020B0604030504040204" pitchFamily="50" charset="-128"/>
                        </a:rPr>
                        <a:t> m/min</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78034681"/>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or</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91831164"/>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38A60I8V</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500" dirty="0">
                          <a:latin typeface="Meiryo UI" panose="020B0604030504040204" pitchFamily="50" charset="-128"/>
                          <a:ea typeface="Meiryo UI" panose="020B0604030504040204" pitchFamily="50" charset="-128"/>
                        </a:rPr>
                        <a:t>150X16X32</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01256187"/>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PA80K8V</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250X16X76.2</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2040</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0</a:t>
                      </a:r>
                      <a:r>
                        <a:rPr kumimoji="1" lang="ja-JP" altLang="en-US" sz="500" dirty="0">
                          <a:latin typeface="Meiryo UI" panose="020B0604030504040204" pitchFamily="50" charset="-128"/>
                          <a:ea typeface="Meiryo UI" panose="020B0604030504040204" pitchFamily="50" charset="-128"/>
                        </a:rPr>
                        <a:t>～</a:t>
                      </a:r>
                      <a:r>
                        <a:rPr kumimoji="1" lang="en-US" altLang="ja-JP" sz="500" dirty="0">
                          <a:latin typeface="Meiryo UI" panose="020B0604030504040204" pitchFamily="50" charset="-128"/>
                          <a:ea typeface="Meiryo UI" panose="020B0604030504040204" pitchFamily="50" charset="-128"/>
                        </a:rPr>
                        <a:t>0.02</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rowSpan="3">
                  <a:txBody>
                    <a:bodyPr/>
                    <a:lstStyle/>
                    <a:p>
                      <a:pPr algn="ctr"/>
                      <a:r>
                        <a:rPr kumimoji="1" lang="en-US" altLang="ja-JP" sz="500" dirty="0">
                          <a:latin typeface="Meiryo UI" panose="020B0604030504040204" pitchFamily="50" charset="-128"/>
                          <a:ea typeface="Meiryo UI" panose="020B0604030504040204" pitchFamily="50" charset="-128"/>
                        </a:rPr>
                        <a:t>10.5 </a:t>
                      </a:r>
                    </a:p>
                    <a:p>
                      <a:pPr algn="ctr"/>
                      <a:r>
                        <a:rPr kumimoji="1" lang="en-US" altLang="ja-JP" sz="500" dirty="0">
                          <a:latin typeface="Meiryo UI" panose="020B0604030504040204" pitchFamily="50" charset="-128"/>
                          <a:ea typeface="Meiryo UI" panose="020B0604030504040204" pitchFamily="50" charset="-128"/>
                        </a:rPr>
                        <a:t>m/min</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80102867"/>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or</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8900722"/>
                  </a:ext>
                </a:extLst>
              </a:tr>
              <a:tr h="0">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500" dirty="0">
                          <a:latin typeface="Meiryo UI" panose="020B0604030504040204" pitchFamily="50" charset="-128"/>
                          <a:ea typeface="Meiryo UI" panose="020B0604030504040204" pitchFamily="50" charset="-128"/>
                        </a:rPr>
                        <a:t>38A80K8V</a:t>
                      </a:r>
                      <a:endParaRPr kumimoji="1" lang="ja-JP" altLang="en-US" sz="500" dirty="0">
                        <a:latin typeface="Meiryo UI" panose="020B0604030504040204" pitchFamily="50" charset="-128"/>
                        <a:ea typeface="Meiryo UI" panose="020B0604030504040204" pitchFamily="50" charset="-128"/>
                      </a:endParaRP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9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08552679"/>
                  </a:ext>
                </a:extLst>
              </a:tr>
            </a:tbl>
          </a:graphicData>
        </a:graphic>
      </p:graphicFrame>
      <p:sp>
        <p:nvSpPr>
          <p:cNvPr id="18" name="四角形: 角を丸くする 17">
            <a:extLst>
              <a:ext uri="{FF2B5EF4-FFF2-40B4-BE49-F238E27FC236}">
                <a16:creationId xmlns:a16="http://schemas.microsoft.com/office/drawing/2014/main" id="{18EE8734-C6B2-41D6-9938-0C2ABB40A886}"/>
              </a:ext>
            </a:extLst>
          </p:cNvPr>
          <p:cNvSpPr/>
          <p:nvPr/>
        </p:nvSpPr>
        <p:spPr>
          <a:xfrm>
            <a:off x="4543812" y="496961"/>
            <a:ext cx="1748286" cy="159340"/>
          </a:xfrm>
          <a:prstGeom prst="round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sz="900" dirty="0">
                <a:solidFill>
                  <a:srgbClr val="0000FF"/>
                </a:solidFill>
                <a:latin typeface="Meiryo UI" panose="020B0604030504040204" pitchFamily="50" charset="-128"/>
                <a:ea typeface="Meiryo UI" panose="020B0604030504040204" pitchFamily="50" charset="-128"/>
              </a:rPr>
              <a:t>カッター刃付け条件（参考）</a:t>
            </a:r>
          </a:p>
        </p:txBody>
      </p:sp>
      <p:graphicFrame>
        <p:nvGraphicFramePr>
          <p:cNvPr id="19" name="表 18">
            <a:extLst>
              <a:ext uri="{FF2B5EF4-FFF2-40B4-BE49-F238E27FC236}">
                <a16:creationId xmlns:a16="http://schemas.microsoft.com/office/drawing/2014/main" id="{8A18952A-81E0-4CD8-87DA-FAA38433FE20}"/>
              </a:ext>
            </a:extLst>
          </p:cNvPr>
          <p:cNvGraphicFramePr>
            <a:graphicFrameLocks noGrp="1"/>
          </p:cNvGraphicFramePr>
          <p:nvPr>
            <p:extLst>
              <p:ext uri="{D42A27DB-BD31-4B8C-83A1-F6EECF244321}">
                <p14:modId xmlns:p14="http://schemas.microsoft.com/office/powerpoint/2010/main" val="3171762077"/>
              </p:ext>
            </p:extLst>
          </p:nvPr>
        </p:nvGraphicFramePr>
        <p:xfrm>
          <a:off x="13653227" y="1617606"/>
          <a:ext cx="3942000" cy="3106110"/>
        </p:xfrm>
        <a:graphic>
          <a:graphicData uri="http://schemas.openxmlformats.org/drawingml/2006/table">
            <a:tbl>
              <a:tblPr firstRow="1" bandRow="1">
                <a:tableStyleId>{5C22544A-7EE6-4342-B048-85BDC9FD1C3A}</a:tableStyleId>
              </a:tblPr>
              <a:tblGrid>
                <a:gridCol w="783000">
                  <a:extLst>
                    <a:ext uri="{9D8B030D-6E8A-4147-A177-3AD203B41FA5}">
                      <a16:colId xmlns:a16="http://schemas.microsoft.com/office/drawing/2014/main" val="1719220997"/>
                    </a:ext>
                  </a:extLst>
                </a:gridCol>
                <a:gridCol w="1431000">
                  <a:extLst>
                    <a:ext uri="{9D8B030D-6E8A-4147-A177-3AD203B41FA5}">
                      <a16:colId xmlns:a16="http://schemas.microsoft.com/office/drawing/2014/main" val="1607042657"/>
                    </a:ext>
                  </a:extLst>
                </a:gridCol>
                <a:gridCol w="1728000">
                  <a:extLst>
                    <a:ext uri="{9D8B030D-6E8A-4147-A177-3AD203B41FA5}">
                      <a16:colId xmlns:a16="http://schemas.microsoft.com/office/drawing/2014/main" val="309864389"/>
                    </a:ext>
                  </a:extLst>
                </a:gridCol>
              </a:tblGrid>
              <a:tr h="278130">
                <a:tc>
                  <a:txBody>
                    <a:bodyPr/>
                    <a:lstStyle/>
                    <a:p>
                      <a:pPr algn="ctr"/>
                      <a:r>
                        <a:rPr kumimoji="1" lang="ja-JP" altLang="en-US" sz="800" b="0" dirty="0">
                          <a:latin typeface="Meiryo UI" panose="020B0604030504040204" pitchFamily="50" charset="-128"/>
                          <a:ea typeface="Meiryo UI" panose="020B0604030504040204" pitchFamily="50" charset="-128"/>
                        </a:rPr>
                        <a:t>トラブルの現象</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tc>
                  <a:txBody>
                    <a:bodyPr/>
                    <a:lstStyle/>
                    <a:p>
                      <a:pPr algn="ctr"/>
                      <a:r>
                        <a:rPr kumimoji="1" lang="ja-JP" altLang="en-US" sz="800" b="0" dirty="0">
                          <a:latin typeface="Meiryo UI" panose="020B0604030504040204" pitchFamily="50" charset="-128"/>
                          <a:ea typeface="Meiryo UI" panose="020B0604030504040204" pitchFamily="50" charset="-128"/>
                        </a:rPr>
                        <a:t>原因</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tc>
                  <a:txBody>
                    <a:bodyPr/>
                    <a:lstStyle/>
                    <a:p>
                      <a:pPr algn="ctr"/>
                      <a:r>
                        <a:rPr kumimoji="1" lang="ja-JP" altLang="en-US" sz="800" b="0" dirty="0">
                          <a:latin typeface="Meiryo UI" panose="020B0604030504040204" pitchFamily="50" charset="-128"/>
                          <a:ea typeface="Meiryo UI" panose="020B0604030504040204" pitchFamily="50" charset="-128"/>
                        </a:rPr>
                        <a:t>対策</a:t>
                      </a:r>
                    </a:p>
                  </a:txBody>
                  <a:tcPr marL="68580" marR="68580" marT="34290" marB="3429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398662233"/>
                  </a:ext>
                </a:extLst>
              </a:tr>
              <a:tr h="708660">
                <a:tc>
                  <a:txBody>
                    <a:bodyPr/>
                    <a:lstStyle/>
                    <a:p>
                      <a:r>
                        <a:rPr kumimoji="1" lang="ja-JP" altLang="en-US" sz="600" dirty="0">
                          <a:latin typeface="Meiryo UI" panose="020B0604030504040204" pitchFamily="50" charset="-128"/>
                          <a:ea typeface="Meiryo UI" panose="020B0604030504040204" pitchFamily="50" charset="-128"/>
                        </a:rPr>
                        <a:t>切上がり段差</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600" dirty="0">
                          <a:latin typeface="Meiryo UI" panose="020B0604030504040204" pitchFamily="50" charset="-128"/>
                          <a:ea typeface="Meiryo UI" panose="020B0604030504040204" pitchFamily="50" charset="-128"/>
                        </a:rPr>
                        <a:t>１</a:t>
                      </a:r>
                      <a:r>
                        <a:rPr kumimoji="1" lang="en-US" altLang="ja-JP" sz="600" dirty="0">
                          <a:latin typeface="Meiryo UI" panose="020B0604030504040204" pitchFamily="50" charset="-128"/>
                          <a:ea typeface="Meiryo UI" panose="020B0604030504040204" pitchFamily="50" charset="-128"/>
                        </a:rPr>
                        <a:t>.</a:t>
                      </a:r>
                      <a:r>
                        <a:rPr kumimoji="1" lang="ja-JP" altLang="en-US" sz="600" dirty="0">
                          <a:latin typeface="Meiryo UI" panose="020B0604030504040204" pitchFamily="50" charset="-128"/>
                          <a:ea typeface="Meiryo UI" panose="020B0604030504040204" pitchFamily="50" charset="-128"/>
                        </a:rPr>
                        <a:t>カッター取付不良</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２</a:t>
                      </a:r>
                      <a:r>
                        <a:rPr kumimoji="1" lang="en-US" altLang="ja-JP" sz="600" dirty="0">
                          <a:latin typeface="Meiryo UI" panose="020B0604030504040204" pitchFamily="50" charset="-128"/>
                          <a:ea typeface="Meiryo UI" panose="020B0604030504040204" pitchFamily="50" charset="-128"/>
                        </a:rPr>
                        <a:t>.</a:t>
                      </a:r>
                      <a:r>
                        <a:rPr kumimoji="1" lang="ja-JP" altLang="en-US" sz="600" dirty="0">
                          <a:latin typeface="Meiryo UI" panose="020B0604030504040204" pitchFamily="50" charset="-128"/>
                          <a:ea typeface="Meiryo UI" panose="020B0604030504040204" pitchFamily="50" charset="-128"/>
                        </a:rPr>
                        <a:t>カッタスピンドルの回転精度とテーブル回転速度不良</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３</a:t>
                      </a:r>
                      <a:r>
                        <a:rPr kumimoji="1" lang="en-US" altLang="ja-JP" sz="600" dirty="0">
                          <a:latin typeface="Meiryo UI" panose="020B0604030504040204" pitchFamily="50" charset="-128"/>
                          <a:ea typeface="Meiryo UI" panose="020B0604030504040204" pitchFamily="50" charset="-128"/>
                        </a:rPr>
                        <a:t>.</a:t>
                      </a:r>
                      <a:r>
                        <a:rPr kumimoji="1" lang="ja-JP" altLang="en-US" sz="600" dirty="0">
                          <a:latin typeface="Meiryo UI" panose="020B0604030504040204" pitchFamily="50" charset="-128"/>
                          <a:ea typeface="Meiryo UI" panose="020B0604030504040204" pitchFamily="50" charset="-128"/>
                        </a:rPr>
                        <a:t>被削歯車の取付不良</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４</a:t>
                      </a:r>
                      <a:r>
                        <a:rPr kumimoji="1" lang="en-US" altLang="ja-JP" sz="600" dirty="0">
                          <a:latin typeface="Meiryo UI" panose="020B0604030504040204" pitchFamily="50" charset="-128"/>
                          <a:ea typeface="Meiryo UI" panose="020B0604030504040204" pitchFamily="50" charset="-128"/>
                        </a:rPr>
                        <a:t>.</a:t>
                      </a:r>
                      <a:r>
                        <a:rPr kumimoji="1" lang="ja-JP" altLang="en-US" sz="600" dirty="0">
                          <a:latin typeface="Meiryo UI" panose="020B0604030504040204" pitchFamily="50" charset="-128"/>
                          <a:ea typeface="Meiryo UI" panose="020B0604030504040204" pitchFamily="50" charset="-128"/>
                        </a:rPr>
                        <a:t>カッタの精度不良</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600" dirty="0">
                          <a:latin typeface="Meiryo UI" panose="020B0604030504040204" pitchFamily="50" charset="-128"/>
                          <a:ea typeface="Meiryo UI" panose="020B0604030504040204" pitchFamily="50" charset="-128"/>
                        </a:rPr>
                        <a:t>カッタ及びアーバーの振れを確認</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機械の精度調査</a:t>
                      </a:r>
                      <a:endParaRPr kumimoji="1" lang="en-US" altLang="ja-JP" sz="600" dirty="0">
                        <a:latin typeface="Meiryo UI" panose="020B0604030504040204" pitchFamily="50" charset="-128"/>
                        <a:ea typeface="Meiryo UI" panose="020B0604030504040204" pitchFamily="50" charset="-128"/>
                      </a:endParaRPr>
                    </a:p>
                    <a:p>
                      <a:endParaRPr kumimoji="1" lang="en-US" altLang="ja-JP" sz="600" dirty="0">
                        <a:latin typeface="Meiryo UI" panose="020B0604030504040204" pitchFamily="50" charset="-128"/>
                        <a:ea typeface="Meiryo UI" panose="020B0604030504040204" pitchFamily="50" charset="-128"/>
                      </a:endParaRPr>
                    </a:p>
                    <a:p>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被削歯車の振れを確認</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カッタ歯溝の振れ、ピッチ誤差を確認</a:t>
                      </a:r>
                      <a:endParaRPr kumimoji="1" lang="en-US" altLang="ja-JP" sz="600" dirty="0">
                        <a:latin typeface="Meiryo UI" panose="020B0604030504040204" pitchFamily="50" charset="-128"/>
                        <a:ea typeface="Meiryo UI" panose="020B0604030504040204" pitchFamily="50" charset="-128"/>
                      </a:endParaRPr>
                    </a:p>
                    <a:p>
                      <a:endParaRPr kumimoji="1" lang="ja-JP" altLang="en-US" sz="6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75241310"/>
                  </a:ext>
                </a:extLst>
              </a:tr>
              <a:tr h="708660">
                <a:tc>
                  <a:txBody>
                    <a:bodyPr/>
                    <a:lstStyle/>
                    <a:p>
                      <a:r>
                        <a:rPr kumimoji="1" lang="ja-JP" altLang="en-US" sz="600" dirty="0">
                          <a:latin typeface="Meiryo UI" panose="020B0604030504040204" pitchFamily="50" charset="-128"/>
                          <a:ea typeface="Meiryo UI" panose="020B0604030504040204" pitchFamily="50" charset="-128"/>
                        </a:rPr>
                        <a:t>ピッチ誤差不良</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歯溝の振れ不良</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歯形誤差不良</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600" dirty="0">
                          <a:latin typeface="Meiryo UI" panose="020B0604030504040204" pitchFamily="50" charset="-128"/>
                          <a:ea typeface="Meiryo UI" panose="020B0604030504040204" pitchFamily="50" charset="-128"/>
                        </a:rPr>
                        <a:t>１</a:t>
                      </a:r>
                      <a:r>
                        <a:rPr kumimoji="1" lang="en-US" altLang="ja-JP" sz="600" dirty="0">
                          <a:latin typeface="Meiryo UI" panose="020B0604030504040204" pitchFamily="50" charset="-128"/>
                          <a:ea typeface="Meiryo UI" panose="020B0604030504040204" pitchFamily="50" charset="-128"/>
                        </a:rPr>
                        <a:t>.</a:t>
                      </a:r>
                      <a:r>
                        <a:rPr kumimoji="1" lang="ja-JP" altLang="en-US" sz="600" dirty="0">
                          <a:latin typeface="Meiryo UI" panose="020B0604030504040204" pitchFamily="50" charset="-128"/>
                          <a:ea typeface="Meiryo UI" panose="020B0604030504040204" pitchFamily="50" charset="-128"/>
                        </a:rPr>
                        <a:t>カッタのすくい面研削不良</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２</a:t>
                      </a:r>
                      <a:r>
                        <a:rPr kumimoji="1" lang="en-US" altLang="ja-JP" sz="600" dirty="0">
                          <a:latin typeface="Meiryo UI" panose="020B0604030504040204" pitchFamily="50" charset="-128"/>
                          <a:ea typeface="Meiryo UI" panose="020B0604030504040204" pitchFamily="50" charset="-128"/>
                        </a:rPr>
                        <a:t>.</a:t>
                      </a:r>
                      <a:r>
                        <a:rPr kumimoji="1" lang="ja-JP" altLang="en-US" sz="600" dirty="0">
                          <a:latin typeface="Meiryo UI" panose="020B0604030504040204" pitchFamily="50" charset="-128"/>
                          <a:ea typeface="Meiryo UI" panose="020B0604030504040204" pitchFamily="50" charset="-128"/>
                        </a:rPr>
                        <a:t>カッタの取付不良</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３</a:t>
                      </a:r>
                      <a:r>
                        <a:rPr kumimoji="1" lang="en-US" altLang="ja-JP" sz="600" dirty="0">
                          <a:latin typeface="Meiryo UI" panose="020B0604030504040204" pitchFamily="50" charset="-128"/>
                          <a:ea typeface="Meiryo UI" panose="020B0604030504040204" pitchFamily="50" charset="-128"/>
                        </a:rPr>
                        <a:t>.</a:t>
                      </a:r>
                      <a:r>
                        <a:rPr kumimoji="1" lang="ja-JP" altLang="en-US" sz="600" dirty="0">
                          <a:latin typeface="Meiryo UI" panose="020B0604030504040204" pitchFamily="50" charset="-128"/>
                          <a:ea typeface="Meiryo UI" panose="020B0604030504040204" pitchFamily="50" charset="-128"/>
                        </a:rPr>
                        <a:t>ガイドの精度不良</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４</a:t>
                      </a:r>
                      <a:r>
                        <a:rPr kumimoji="1" lang="en-US" altLang="ja-JP" sz="600" dirty="0">
                          <a:latin typeface="Meiryo UI" panose="020B0604030504040204" pitchFamily="50" charset="-128"/>
                          <a:ea typeface="Meiryo UI" panose="020B0604030504040204" pitchFamily="50" charset="-128"/>
                        </a:rPr>
                        <a:t>.</a:t>
                      </a:r>
                      <a:r>
                        <a:rPr kumimoji="1" lang="ja-JP" altLang="en-US" sz="600" dirty="0">
                          <a:latin typeface="Meiryo UI" panose="020B0604030504040204" pitchFamily="50" charset="-128"/>
                          <a:ea typeface="Meiryo UI" panose="020B0604030504040204" pitchFamily="50" charset="-128"/>
                        </a:rPr>
                        <a:t>カッタスピンドルの回転精度とテーブル回転精度不良</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５．被削歯車の前加工不良</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600" dirty="0">
                          <a:latin typeface="Meiryo UI" panose="020B0604030504040204" pitchFamily="50" charset="-128"/>
                          <a:ea typeface="Meiryo UI" panose="020B0604030504040204" pitchFamily="50" charset="-128"/>
                        </a:rPr>
                        <a:t>カッタのすくい面の振れ、面粗さ、およびすくい角の確認</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カッタおよびアーバーの振れを確認</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ガイドの摩耗確認</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ﾏｽﾀｰｳｵｰﾑとホイールのﾊﾞｯｸラッシ及び精度調査、チェンジ</a:t>
                      </a:r>
                      <a:r>
                        <a:rPr kumimoji="1" lang="en-US" altLang="ja-JP" sz="600" dirty="0">
                          <a:latin typeface="Meiryo UI" panose="020B0604030504040204" pitchFamily="50" charset="-128"/>
                          <a:ea typeface="Meiryo UI" panose="020B0604030504040204" pitchFamily="50" charset="-128"/>
                        </a:rPr>
                        <a:t>G</a:t>
                      </a:r>
                      <a:r>
                        <a:rPr kumimoji="1" lang="ja-JP" altLang="en-US" sz="600" dirty="0">
                          <a:latin typeface="Meiryo UI" panose="020B0604030504040204" pitchFamily="50" charset="-128"/>
                          <a:ea typeface="Meiryo UI" panose="020B0604030504040204" pitchFamily="50" charset="-128"/>
                        </a:rPr>
                        <a:t>の精度調査</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被削歯車内径と端面振れの確認</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04903490"/>
                  </a:ext>
                </a:extLst>
              </a:tr>
              <a:tr h="708660">
                <a:tc>
                  <a:txBody>
                    <a:bodyPr/>
                    <a:lstStyle/>
                    <a:p>
                      <a:r>
                        <a:rPr kumimoji="1" lang="ja-JP" altLang="en-US" sz="600" dirty="0">
                          <a:latin typeface="Meiryo UI" panose="020B0604030504040204" pitchFamily="50" charset="-128"/>
                          <a:ea typeface="Meiryo UI" panose="020B0604030504040204" pitchFamily="50" charset="-128"/>
                        </a:rPr>
                        <a:t>歯面粗さ不良</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600" dirty="0">
                          <a:latin typeface="Meiryo UI" panose="020B0604030504040204" pitchFamily="50" charset="-128"/>
                          <a:ea typeface="Meiryo UI" panose="020B0604030504040204" pitchFamily="50" charset="-128"/>
                        </a:rPr>
                        <a:t>１</a:t>
                      </a:r>
                      <a:r>
                        <a:rPr kumimoji="1" lang="en-US" altLang="ja-JP" sz="600" dirty="0">
                          <a:latin typeface="Meiryo UI" panose="020B0604030504040204" pitchFamily="50" charset="-128"/>
                          <a:ea typeface="Meiryo UI" panose="020B0604030504040204" pitchFamily="50" charset="-128"/>
                        </a:rPr>
                        <a:t>.</a:t>
                      </a:r>
                      <a:r>
                        <a:rPr kumimoji="1" lang="ja-JP" altLang="en-US" sz="600" dirty="0">
                          <a:latin typeface="Meiryo UI" panose="020B0604030504040204" pitchFamily="50" charset="-128"/>
                          <a:ea typeface="Meiryo UI" panose="020B0604030504040204" pitchFamily="50" charset="-128"/>
                        </a:rPr>
                        <a:t>カッタのすくい面研削不良</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２</a:t>
                      </a:r>
                      <a:r>
                        <a:rPr kumimoji="1" lang="en-US" altLang="ja-JP" sz="600" dirty="0">
                          <a:latin typeface="Meiryo UI" panose="020B0604030504040204" pitchFamily="50" charset="-128"/>
                          <a:ea typeface="Meiryo UI" panose="020B0604030504040204" pitchFamily="50" charset="-128"/>
                        </a:rPr>
                        <a:t>.</a:t>
                      </a:r>
                      <a:r>
                        <a:rPr kumimoji="1" lang="ja-JP" altLang="en-US" sz="600" dirty="0">
                          <a:latin typeface="Meiryo UI" panose="020B0604030504040204" pitchFamily="50" charset="-128"/>
                          <a:ea typeface="Meiryo UI" panose="020B0604030504040204" pitchFamily="50" charset="-128"/>
                        </a:rPr>
                        <a:t>加工条件の不良</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３</a:t>
                      </a:r>
                      <a:r>
                        <a:rPr kumimoji="1" lang="en-US" altLang="ja-JP" sz="600" dirty="0">
                          <a:latin typeface="Meiryo UI" panose="020B0604030504040204" pitchFamily="50" charset="-128"/>
                          <a:ea typeface="Meiryo UI" panose="020B0604030504040204" pitchFamily="50" charset="-128"/>
                        </a:rPr>
                        <a:t>.</a:t>
                      </a:r>
                      <a:r>
                        <a:rPr kumimoji="1" lang="ja-JP" altLang="en-US" sz="600" dirty="0">
                          <a:latin typeface="Meiryo UI" panose="020B0604030504040204" pitchFamily="50" charset="-128"/>
                          <a:ea typeface="Meiryo UI" panose="020B0604030504040204" pitchFamily="50" charset="-128"/>
                        </a:rPr>
                        <a:t>構成刃先の付着</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４</a:t>
                      </a:r>
                      <a:r>
                        <a:rPr kumimoji="1" lang="en-US" altLang="ja-JP" sz="600" dirty="0">
                          <a:latin typeface="Meiryo UI" panose="020B0604030504040204" pitchFamily="50" charset="-128"/>
                          <a:ea typeface="Meiryo UI" panose="020B0604030504040204" pitchFamily="50" charset="-128"/>
                        </a:rPr>
                        <a:t>.</a:t>
                      </a:r>
                      <a:r>
                        <a:rPr kumimoji="1" lang="ja-JP" altLang="en-US" sz="600" dirty="0">
                          <a:latin typeface="Meiryo UI" panose="020B0604030504040204" pitchFamily="50" charset="-128"/>
                          <a:ea typeface="Meiryo UI" panose="020B0604030504040204" pitchFamily="50" charset="-128"/>
                        </a:rPr>
                        <a:t>切込み量の不適</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５</a:t>
                      </a:r>
                      <a:r>
                        <a:rPr kumimoji="1" lang="en-US" altLang="ja-JP" sz="600" dirty="0">
                          <a:latin typeface="Meiryo UI" panose="020B0604030504040204" pitchFamily="50" charset="-128"/>
                          <a:ea typeface="Meiryo UI" panose="020B0604030504040204" pitchFamily="50" charset="-128"/>
                        </a:rPr>
                        <a:t>.</a:t>
                      </a:r>
                      <a:r>
                        <a:rPr kumimoji="1" lang="ja-JP" altLang="en-US" sz="600" dirty="0">
                          <a:latin typeface="Meiryo UI" panose="020B0604030504040204" pitchFamily="50" charset="-128"/>
                          <a:ea typeface="Meiryo UI" panose="020B0604030504040204" pitchFamily="50" charset="-128"/>
                        </a:rPr>
                        <a:t>工作物の形状と取付剛性の不足</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６</a:t>
                      </a:r>
                      <a:r>
                        <a:rPr kumimoji="1" lang="en-US" altLang="ja-JP" sz="600" dirty="0">
                          <a:latin typeface="Meiryo UI" panose="020B0604030504040204" pitchFamily="50" charset="-128"/>
                          <a:ea typeface="Meiryo UI" panose="020B0604030504040204" pitchFamily="50" charset="-128"/>
                        </a:rPr>
                        <a:t>.</a:t>
                      </a:r>
                      <a:r>
                        <a:rPr kumimoji="1" lang="ja-JP" altLang="en-US" sz="600" dirty="0">
                          <a:latin typeface="Meiryo UI" panose="020B0604030504040204" pitchFamily="50" charset="-128"/>
                          <a:ea typeface="Meiryo UI" panose="020B0604030504040204" pitchFamily="50" charset="-128"/>
                        </a:rPr>
                        <a:t>駆動系のガタ</a:t>
                      </a:r>
                      <a:endParaRPr kumimoji="1" lang="en-US" altLang="ja-JP" sz="6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600" dirty="0">
                          <a:latin typeface="Meiryo UI" panose="020B0604030504040204" pitchFamily="50" charset="-128"/>
                          <a:ea typeface="Meiryo UI" panose="020B0604030504040204" pitchFamily="50" charset="-128"/>
                        </a:rPr>
                        <a:t>カッタのすくい面の振れ、面粗さ、およびすくい角の確認</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加工条件の見直し</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切削油剤の選定、かけ方を確認してください</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加工条件を見直し</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取付治具の見直し</a:t>
                      </a:r>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機械の確認</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92477469"/>
                  </a:ext>
                </a:extLst>
              </a:tr>
              <a:tr h="702000">
                <a:tc>
                  <a:txBody>
                    <a:bodyPr/>
                    <a:lstStyle/>
                    <a:p>
                      <a:r>
                        <a:rPr kumimoji="1" lang="ja-JP" altLang="en-US" sz="600" dirty="0">
                          <a:latin typeface="Meiryo UI" panose="020B0604030504040204" pitchFamily="50" charset="-128"/>
                          <a:ea typeface="Meiryo UI" panose="020B0604030504040204" pitchFamily="50" charset="-128"/>
                        </a:rPr>
                        <a:t>カッタ寿命</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600" dirty="0">
                          <a:latin typeface="Meiryo UI" panose="020B0604030504040204" pitchFamily="50" charset="-128"/>
                          <a:ea typeface="Meiryo UI" panose="020B0604030504040204" pitchFamily="50" charset="-128"/>
                        </a:rPr>
                        <a:t>１</a:t>
                      </a:r>
                      <a:r>
                        <a:rPr kumimoji="1" lang="en-US" altLang="ja-JP" sz="600" dirty="0">
                          <a:latin typeface="Meiryo UI" panose="020B0604030504040204" pitchFamily="50" charset="-128"/>
                          <a:ea typeface="Meiryo UI" panose="020B0604030504040204" pitchFamily="50" charset="-128"/>
                        </a:rPr>
                        <a:t>.</a:t>
                      </a:r>
                      <a:r>
                        <a:rPr kumimoji="1" lang="ja-JP" altLang="en-US" sz="600" dirty="0">
                          <a:latin typeface="Meiryo UI" panose="020B0604030504040204" pitchFamily="50" charset="-128"/>
                          <a:ea typeface="Meiryo UI" panose="020B0604030504040204" pitchFamily="50" charset="-128"/>
                        </a:rPr>
                        <a:t>ストローク数が多い</a:t>
                      </a:r>
                      <a:endParaRPr kumimoji="1" lang="en-US" altLang="ja-JP" sz="600" dirty="0">
                        <a:latin typeface="Meiryo UI" panose="020B0604030504040204" pitchFamily="50" charset="-128"/>
                        <a:ea typeface="Meiryo UI" panose="020B0604030504040204" pitchFamily="50" charset="-128"/>
                      </a:endParaRPr>
                    </a:p>
                    <a:p>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２</a:t>
                      </a:r>
                      <a:r>
                        <a:rPr kumimoji="1" lang="en-US" altLang="ja-JP" sz="600" dirty="0">
                          <a:latin typeface="Meiryo UI" panose="020B0604030504040204" pitchFamily="50" charset="-128"/>
                          <a:ea typeface="Meiryo UI" panose="020B0604030504040204" pitchFamily="50" charset="-128"/>
                        </a:rPr>
                        <a:t>.</a:t>
                      </a:r>
                      <a:r>
                        <a:rPr kumimoji="1" lang="ja-JP" altLang="en-US" sz="600" dirty="0">
                          <a:latin typeface="Meiryo UI" panose="020B0604030504040204" pitchFamily="50" charset="-128"/>
                          <a:ea typeface="Meiryo UI" panose="020B0604030504040204" pitchFamily="50" charset="-128"/>
                        </a:rPr>
                        <a:t>機械の剛性および振動</a:t>
                      </a:r>
                      <a:endParaRPr kumimoji="1" lang="en-US" altLang="ja-JP" sz="600" dirty="0">
                        <a:latin typeface="Meiryo UI" panose="020B0604030504040204" pitchFamily="50" charset="-128"/>
                        <a:ea typeface="Meiryo UI" panose="020B0604030504040204" pitchFamily="50" charset="-128"/>
                      </a:endParaRPr>
                    </a:p>
                    <a:p>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３</a:t>
                      </a:r>
                      <a:r>
                        <a:rPr kumimoji="1" lang="en-US" altLang="ja-JP" sz="600" dirty="0">
                          <a:latin typeface="Meiryo UI" panose="020B0604030504040204" pitchFamily="50" charset="-128"/>
                          <a:ea typeface="Meiryo UI" panose="020B0604030504040204" pitchFamily="50" charset="-128"/>
                        </a:rPr>
                        <a:t>.</a:t>
                      </a:r>
                      <a:r>
                        <a:rPr kumimoji="1" lang="ja-JP" altLang="en-US" sz="600" dirty="0">
                          <a:latin typeface="Meiryo UI" panose="020B0604030504040204" pitchFamily="50" charset="-128"/>
                          <a:ea typeface="Meiryo UI" panose="020B0604030504040204" pitchFamily="50" charset="-128"/>
                        </a:rPr>
                        <a:t>カッタの設計の不適</a:t>
                      </a: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r>
                        <a:rPr kumimoji="1" lang="ja-JP" altLang="en-US" sz="600" dirty="0">
                          <a:latin typeface="Meiryo UI" panose="020B0604030504040204" pitchFamily="50" charset="-128"/>
                          <a:ea typeface="Meiryo UI" panose="020B0604030504040204" pitchFamily="50" charset="-128"/>
                        </a:rPr>
                        <a:t>加工条件の見直し</a:t>
                      </a:r>
                      <a:endParaRPr kumimoji="1" lang="en-US" altLang="ja-JP" sz="600" dirty="0">
                        <a:latin typeface="Meiryo UI" panose="020B0604030504040204" pitchFamily="50" charset="-128"/>
                        <a:ea typeface="Meiryo UI" panose="020B0604030504040204" pitchFamily="50" charset="-128"/>
                      </a:endParaRPr>
                    </a:p>
                    <a:p>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機械の調査</a:t>
                      </a:r>
                      <a:endParaRPr kumimoji="1" lang="en-US" altLang="ja-JP" sz="600" dirty="0">
                        <a:latin typeface="Meiryo UI" panose="020B0604030504040204" pitchFamily="50" charset="-128"/>
                        <a:ea typeface="Meiryo UI" panose="020B0604030504040204" pitchFamily="50" charset="-128"/>
                      </a:endParaRPr>
                    </a:p>
                    <a:p>
                      <a:endParaRPr kumimoji="1" lang="en-US" altLang="ja-JP" sz="600" dirty="0">
                        <a:latin typeface="Meiryo UI" panose="020B0604030504040204" pitchFamily="50" charset="-128"/>
                        <a:ea typeface="Meiryo UI" panose="020B0604030504040204" pitchFamily="50" charset="-128"/>
                      </a:endParaRPr>
                    </a:p>
                    <a:p>
                      <a:r>
                        <a:rPr kumimoji="1" lang="ja-JP" altLang="en-US" sz="600" dirty="0">
                          <a:latin typeface="Meiryo UI" panose="020B0604030504040204" pitchFamily="50" charset="-128"/>
                          <a:ea typeface="Meiryo UI" panose="020B0604030504040204" pitchFamily="50" charset="-128"/>
                        </a:rPr>
                        <a:t>ﾒｰｶｰへ検討依頼</a:t>
                      </a:r>
                      <a:endParaRPr kumimoji="1" lang="en-US" altLang="ja-JP" sz="600" dirty="0">
                        <a:latin typeface="Meiryo UI" panose="020B0604030504040204" pitchFamily="50" charset="-128"/>
                        <a:ea typeface="Meiryo UI" panose="020B0604030504040204" pitchFamily="50" charset="-128"/>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34877355"/>
                  </a:ext>
                </a:extLst>
              </a:tr>
            </a:tbl>
          </a:graphicData>
        </a:graphic>
      </p:graphicFrame>
      <p:sp>
        <p:nvSpPr>
          <p:cNvPr id="24" name="四角形: 角を丸くする 23">
            <a:extLst>
              <a:ext uri="{FF2B5EF4-FFF2-40B4-BE49-F238E27FC236}">
                <a16:creationId xmlns:a16="http://schemas.microsoft.com/office/drawing/2014/main" id="{1E87C3FC-AB93-43FE-B1DA-2D0AD910106C}"/>
              </a:ext>
            </a:extLst>
          </p:cNvPr>
          <p:cNvSpPr/>
          <p:nvPr/>
        </p:nvSpPr>
        <p:spPr>
          <a:xfrm>
            <a:off x="4583315" y="3448774"/>
            <a:ext cx="1570905" cy="195719"/>
          </a:xfrm>
          <a:prstGeom prst="roundRect">
            <a:avLst/>
          </a:prstGeom>
          <a:solidFill>
            <a:schemeClr val="accent6">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すくい面が粗いと工具寿命が低下</a:t>
            </a:r>
          </a:p>
        </p:txBody>
      </p:sp>
      <p:sp>
        <p:nvSpPr>
          <p:cNvPr id="3" name="四角形: 角を丸くする 2">
            <a:extLst>
              <a:ext uri="{FF2B5EF4-FFF2-40B4-BE49-F238E27FC236}">
                <a16:creationId xmlns:a16="http://schemas.microsoft.com/office/drawing/2014/main" id="{2125ED6E-B28E-4C2C-96DA-A4122BB35D68}"/>
              </a:ext>
            </a:extLst>
          </p:cNvPr>
          <p:cNvSpPr/>
          <p:nvPr/>
        </p:nvSpPr>
        <p:spPr>
          <a:xfrm>
            <a:off x="0" y="2606335"/>
            <a:ext cx="4543812" cy="1124087"/>
          </a:xfrm>
          <a:prstGeom prst="roundRect">
            <a:avLst>
              <a:gd name="adj" fmla="val 9831"/>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r>
              <a:rPr kumimoji="1" lang="ja-JP" altLang="en-US" sz="1050" dirty="0">
                <a:solidFill>
                  <a:prstClr val="black"/>
                </a:solidFill>
                <a:latin typeface="Meiryo UI" panose="020B0604030504040204" pitchFamily="50" charset="-128"/>
                <a:ea typeface="Meiryo UI" panose="020B0604030504040204" pitchFamily="50" charset="-128"/>
              </a:rPr>
              <a:t>ピニオンカッタの刃付けの誤差は、刃付け法が簡単なので、一般にあまり大きくないが、刃付け円錐面の偏心はカッタの振れの原因となり、すくい角誤差は圧力角誤差の原因となる</a:t>
            </a:r>
            <a:endParaRPr kumimoji="1" lang="en-US" altLang="ja-JP" sz="1050" dirty="0">
              <a:solidFill>
                <a:prstClr val="black"/>
              </a:solidFill>
              <a:latin typeface="Meiryo UI" panose="020B0604030504040204" pitchFamily="50" charset="-128"/>
              <a:ea typeface="Meiryo UI" panose="020B0604030504040204" pitchFamily="50" charset="-128"/>
            </a:endParaRPr>
          </a:p>
          <a:p>
            <a:r>
              <a:rPr kumimoji="1" lang="ja-JP" altLang="en-US" sz="1050" dirty="0">
                <a:solidFill>
                  <a:prstClr val="black"/>
                </a:solidFill>
                <a:latin typeface="Meiryo UI" panose="020B0604030504040204" pitchFamily="50" charset="-128"/>
                <a:ea typeface="Meiryo UI" panose="020B0604030504040204" pitchFamily="50" charset="-128"/>
              </a:rPr>
              <a:t>なお、ピニオンカッタの刃付けの面粗さは</a:t>
            </a:r>
            <a:r>
              <a:rPr kumimoji="1" lang="en-US" altLang="ja-JP" sz="1050" dirty="0">
                <a:solidFill>
                  <a:prstClr val="black"/>
                </a:solidFill>
                <a:latin typeface="Meiryo UI" panose="020B0604030504040204" pitchFamily="50" charset="-128"/>
                <a:ea typeface="Meiryo UI" panose="020B0604030504040204" pitchFamily="50" charset="-128"/>
              </a:rPr>
              <a:t>JIS</a:t>
            </a:r>
            <a:r>
              <a:rPr kumimoji="1" lang="ja-JP" altLang="en-US" sz="1050" dirty="0">
                <a:solidFill>
                  <a:prstClr val="black"/>
                </a:solidFill>
                <a:latin typeface="Meiryo UI" panose="020B0604030504040204" pitchFamily="50" charset="-128"/>
                <a:ea typeface="Meiryo UI" panose="020B0604030504040204" pitchFamily="50" charset="-128"/>
              </a:rPr>
              <a:t>では</a:t>
            </a:r>
            <a:r>
              <a:rPr kumimoji="1" lang="en-US" altLang="ja-JP" sz="1050" dirty="0">
                <a:solidFill>
                  <a:prstClr val="black"/>
                </a:solidFill>
                <a:latin typeface="Meiryo UI" panose="020B0604030504040204" pitchFamily="50" charset="-128"/>
                <a:ea typeface="Meiryo UI" panose="020B0604030504040204" pitchFamily="50" charset="-128"/>
              </a:rPr>
              <a:t>3.2Ry</a:t>
            </a:r>
            <a:r>
              <a:rPr kumimoji="1" lang="ja-JP" altLang="en-US" sz="1050" dirty="0">
                <a:solidFill>
                  <a:prstClr val="black"/>
                </a:solidFill>
                <a:latin typeface="Meiryo UI" panose="020B0604030504040204" pitchFamily="50" charset="-128"/>
                <a:ea typeface="Meiryo UI" panose="020B0604030504040204" pitchFamily="50" charset="-128"/>
              </a:rPr>
              <a:t>以内ですが、出来るだけ面粗さをよくすることが寿命を延ばすことになり、切削面のむしれも少なく良好に仕上げることが出来る</a:t>
            </a:r>
          </a:p>
        </p:txBody>
      </p:sp>
      <p:pic>
        <p:nvPicPr>
          <p:cNvPr id="2" name="図 1">
            <a:extLst>
              <a:ext uri="{FF2B5EF4-FFF2-40B4-BE49-F238E27FC236}">
                <a16:creationId xmlns:a16="http://schemas.microsoft.com/office/drawing/2014/main" id="{699260C8-2F01-4CDE-9CEE-B97E8F63FB5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70800" y="3917564"/>
            <a:ext cx="2785225" cy="1123675"/>
          </a:xfrm>
          <a:prstGeom prst="rect">
            <a:avLst/>
          </a:prstGeom>
        </p:spPr>
      </p:pic>
      <p:sp>
        <p:nvSpPr>
          <p:cNvPr id="16" name="四角形: 角を丸くする 15">
            <a:extLst>
              <a:ext uri="{FF2B5EF4-FFF2-40B4-BE49-F238E27FC236}">
                <a16:creationId xmlns:a16="http://schemas.microsoft.com/office/drawing/2014/main" id="{FE9C158B-F125-4C80-9EA9-6C3EEBA4711D}"/>
              </a:ext>
            </a:extLst>
          </p:cNvPr>
          <p:cNvSpPr/>
          <p:nvPr/>
        </p:nvSpPr>
        <p:spPr>
          <a:xfrm>
            <a:off x="88728" y="2391169"/>
            <a:ext cx="1288997" cy="219958"/>
          </a:xfrm>
          <a:prstGeom prst="round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000" dirty="0">
                <a:solidFill>
                  <a:srgbClr val="0000FF"/>
                </a:solidFill>
                <a:latin typeface="Meiryo UI" panose="020B0604030504040204" pitchFamily="50" charset="-128"/>
                <a:ea typeface="Meiryo UI" panose="020B0604030504040204" pitchFamily="50" charset="-128"/>
              </a:rPr>
              <a:t>正しい刃付けが重要</a:t>
            </a:r>
          </a:p>
        </p:txBody>
      </p:sp>
      <p:sp>
        <p:nvSpPr>
          <p:cNvPr id="7" name="四角形: 角を丸くする 6">
            <a:extLst>
              <a:ext uri="{FF2B5EF4-FFF2-40B4-BE49-F238E27FC236}">
                <a16:creationId xmlns:a16="http://schemas.microsoft.com/office/drawing/2014/main" id="{A5FBFB5E-62EB-4381-9211-D35F4B86D049}"/>
              </a:ext>
            </a:extLst>
          </p:cNvPr>
          <p:cNvSpPr/>
          <p:nvPr/>
        </p:nvSpPr>
        <p:spPr>
          <a:xfrm>
            <a:off x="1727423" y="679973"/>
            <a:ext cx="921133" cy="66608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900" dirty="0">
                <a:solidFill>
                  <a:prstClr val="black"/>
                </a:solidFill>
                <a:latin typeface="Meiryo UI" panose="020B0604030504040204" pitchFamily="50" charset="-128"/>
                <a:ea typeface="Meiryo UI" panose="020B0604030504040204" pitchFamily="50" charset="-128"/>
              </a:rPr>
              <a:t>逃げ面摩耗量の目安</a:t>
            </a:r>
            <a:endParaRPr kumimoji="1" lang="en-US" altLang="ja-JP" sz="900" dirty="0">
              <a:solidFill>
                <a:prstClr val="black"/>
              </a:solidFill>
              <a:latin typeface="Meiryo UI" panose="020B0604030504040204" pitchFamily="50" charset="-128"/>
              <a:ea typeface="Meiryo UI" panose="020B0604030504040204" pitchFamily="50" charset="-128"/>
            </a:endParaRPr>
          </a:p>
          <a:p>
            <a:pPr algn="ctr"/>
            <a:endParaRPr kumimoji="1" lang="en-US" altLang="ja-JP" sz="900" dirty="0">
              <a:solidFill>
                <a:prstClr val="black"/>
              </a:solidFill>
              <a:latin typeface="Meiryo UI" panose="020B0604030504040204" pitchFamily="50" charset="-128"/>
              <a:ea typeface="Meiryo UI" panose="020B0604030504040204" pitchFamily="50" charset="-128"/>
            </a:endParaRPr>
          </a:p>
          <a:p>
            <a:pPr algn="ctr"/>
            <a:r>
              <a:rPr kumimoji="1" lang="en-US" altLang="ja-JP" sz="900" dirty="0">
                <a:solidFill>
                  <a:prstClr val="black"/>
                </a:solidFill>
                <a:latin typeface="Meiryo UI" panose="020B0604030504040204" pitchFamily="50" charset="-128"/>
                <a:ea typeface="Meiryo UI" panose="020B0604030504040204" pitchFamily="50" charset="-128"/>
              </a:rPr>
              <a:t>0.15</a:t>
            </a:r>
            <a:r>
              <a:rPr kumimoji="1" lang="ja-JP" altLang="en-US" sz="900" dirty="0">
                <a:solidFill>
                  <a:prstClr val="black"/>
                </a:solidFill>
                <a:latin typeface="Meiryo UI" panose="020B0604030504040204" pitchFamily="50" charset="-128"/>
                <a:ea typeface="Meiryo UI" panose="020B0604030504040204" pitchFamily="50" charset="-128"/>
              </a:rPr>
              <a:t>～</a:t>
            </a:r>
            <a:r>
              <a:rPr kumimoji="1" lang="en-US" altLang="ja-JP" sz="900" dirty="0">
                <a:solidFill>
                  <a:prstClr val="black"/>
                </a:solidFill>
                <a:latin typeface="Meiryo UI" panose="020B0604030504040204" pitchFamily="50" charset="-128"/>
                <a:ea typeface="Meiryo UI" panose="020B0604030504040204" pitchFamily="50" charset="-128"/>
              </a:rPr>
              <a:t>0.2</a:t>
            </a:r>
            <a:r>
              <a:rPr kumimoji="1" lang="ja-JP" altLang="en-US" sz="900" dirty="0">
                <a:solidFill>
                  <a:prstClr val="black"/>
                </a:solidFill>
                <a:latin typeface="Meiryo UI" panose="020B0604030504040204" pitchFamily="50" charset="-128"/>
                <a:ea typeface="Meiryo UI" panose="020B0604030504040204" pitchFamily="50" charset="-128"/>
              </a:rPr>
              <a:t>ｍｍ</a:t>
            </a:r>
          </a:p>
        </p:txBody>
      </p:sp>
      <p:pic>
        <p:nvPicPr>
          <p:cNvPr id="22" name="図 21">
            <a:extLst>
              <a:ext uri="{FF2B5EF4-FFF2-40B4-BE49-F238E27FC236}">
                <a16:creationId xmlns:a16="http://schemas.microsoft.com/office/drawing/2014/main" id="{E98CA7C4-3B20-4CE2-97D3-23B6F4329B8F}"/>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318160" y="3952417"/>
            <a:ext cx="1329621" cy="728415"/>
          </a:xfrm>
          <a:prstGeom prst="rect">
            <a:avLst/>
          </a:prstGeom>
        </p:spPr>
      </p:pic>
      <p:sp>
        <p:nvSpPr>
          <p:cNvPr id="25" name="正方形/長方形 24">
            <a:extLst>
              <a:ext uri="{FF2B5EF4-FFF2-40B4-BE49-F238E27FC236}">
                <a16:creationId xmlns:a16="http://schemas.microsoft.com/office/drawing/2014/main" id="{EBF6C9C8-AD83-4FAE-9FE7-3B0E3581A96F}"/>
              </a:ext>
            </a:extLst>
          </p:cNvPr>
          <p:cNvSpPr/>
          <p:nvPr/>
        </p:nvSpPr>
        <p:spPr>
          <a:xfrm>
            <a:off x="956356" y="3493447"/>
            <a:ext cx="3173855" cy="317654"/>
          </a:xfrm>
          <a:prstGeom prst="rect">
            <a:avLst/>
          </a:prstGeom>
          <a:solidFill>
            <a:schemeClr val="bg1">
              <a:lumMod val="9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800" dirty="0">
                <a:solidFill>
                  <a:schemeClr val="tx1"/>
                </a:solidFill>
                <a:latin typeface="Meiryo UI" panose="020B0604030504040204" pitchFamily="50" charset="-128"/>
                <a:ea typeface="Meiryo UI" panose="020B0604030504040204" pitchFamily="50" charset="-128"/>
              </a:rPr>
              <a:t>歯形精度、振れ、刃付け面の粗さ、研削焼けが歯形精度、切上がり段差、工具寿命、切れ刃欠損に影響</a:t>
            </a:r>
          </a:p>
        </p:txBody>
      </p:sp>
      <p:pic>
        <p:nvPicPr>
          <p:cNvPr id="27" name="図 26">
            <a:extLst>
              <a:ext uri="{FF2B5EF4-FFF2-40B4-BE49-F238E27FC236}">
                <a16:creationId xmlns:a16="http://schemas.microsoft.com/office/drawing/2014/main" id="{C3191749-2DF5-435A-BBD7-92570F5C98BC}"/>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212757" y="645434"/>
            <a:ext cx="945389" cy="741858"/>
          </a:xfrm>
          <a:prstGeom prst="rect">
            <a:avLst/>
          </a:prstGeom>
        </p:spPr>
      </p:pic>
      <p:sp>
        <p:nvSpPr>
          <p:cNvPr id="28" name="矢印: 右 27">
            <a:extLst>
              <a:ext uri="{FF2B5EF4-FFF2-40B4-BE49-F238E27FC236}">
                <a16:creationId xmlns:a16="http://schemas.microsoft.com/office/drawing/2014/main" id="{35E8359A-5479-464F-90C0-A697702C4C69}"/>
              </a:ext>
            </a:extLst>
          </p:cNvPr>
          <p:cNvSpPr/>
          <p:nvPr/>
        </p:nvSpPr>
        <p:spPr>
          <a:xfrm>
            <a:off x="1198741" y="1031086"/>
            <a:ext cx="368802" cy="233273"/>
          </a:xfrm>
          <a:prstGeom prst="rightArrow">
            <a:avLst/>
          </a:prstGeom>
          <a:solidFill>
            <a:schemeClr val="accent6">
              <a:lumMod val="40000"/>
              <a:lumOff val="6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endParaRPr kumimoji="1" lang="ja-JP" altLang="en-US" b="1" dirty="0">
              <a:solidFill>
                <a:prstClr val="black"/>
              </a:solidFill>
              <a:latin typeface="Meiryo UI" panose="020B0604030504040204" pitchFamily="50" charset="-128"/>
              <a:ea typeface="Meiryo UI" panose="020B0604030504040204" pitchFamily="50" charset="-128"/>
            </a:endParaRPr>
          </a:p>
        </p:txBody>
      </p:sp>
      <p:sp>
        <p:nvSpPr>
          <p:cNvPr id="29" name="四角形: 角を丸くする 28">
            <a:extLst>
              <a:ext uri="{FF2B5EF4-FFF2-40B4-BE49-F238E27FC236}">
                <a16:creationId xmlns:a16="http://schemas.microsoft.com/office/drawing/2014/main" id="{E2CECE0B-B9EC-4FD9-8D22-01849354BD8C}"/>
              </a:ext>
            </a:extLst>
          </p:cNvPr>
          <p:cNvSpPr/>
          <p:nvPr/>
        </p:nvSpPr>
        <p:spPr>
          <a:xfrm>
            <a:off x="1766915" y="1543608"/>
            <a:ext cx="825068" cy="666084"/>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900" dirty="0">
                <a:solidFill>
                  <a:prstClr val="black"/>
                </a:solidFill>
                <a:latin typeface="Meiryo UI" panose="020B0604030504040204" pitchFamily="50" charset="-128"/>
                <a:ea typeface="Meiryo UI" panose="020B0604030504040204" pitchFamily="50" charset="-128"/>
              </a:rPr>
              <a:t>すくい面　　　　　　クレータ摩耗</a:t>
            </a:r>
            <a:endParaRPr kumimoji="1" lang="en-US" altLang="ja-JP" sz="900" dirty="0">
              <a:solidFill>
                <a:prstClr val="black"/>
              </a:solidFill>
              <a:latin typeface="Meiryo UI" panose="020B0604030504040204" pitchFamily="50" charset="-128"/>
              <a:ea typeface="Meiryo UI" panose="020B0604030504040204" pitchFamily="50" charset="-128"/>
            </a:endParaRPr>
          </a:p>
          <a:p>
            <a:pPr algn="ctr"/>
            <a:endParaRPr kumimoji="1" lang="en-US" altLang="ja-JP" sz="900" dirty="0">
              <a:solidFill>
                <a:prstClr val="black"/>
              </a:solidFill>
              <a:latin typeface="Meiryo UI" panose="020B0604030504040204" pitchFamily="50" charset="-128"/>
              <a:ea typeface="Meiryo UI" panose="020B0604030504040204" pitchFamily="50" charset="-128"/>
            </a:endParaRPr>
          </a:p>
          <a:p>
            <a:pPr algn="ctr"/>
            <a:r>
              <a:rPr kumimoji="1" lang="en-US" altLang="ja-JP" sz="900" dirty="0">
                <a:solidFill>
                  <a:prstClr val="black"/>
                </a:solidFill>
                <a:latin typeface="Meiryo UI" panose="020B0604030504040204" pitchFamily="50" charset="-128"/>
                <a:ea typeface="Meiryo UI" panose="020B0604030504040204" pitchFamily="50" charset="-128"/>
              </a:rPr>
              <a:t>0.1</a:t>
            </a:r>
            <a:r>
              <a:rPr kumimoji="1" lang="ja-JP" altLang="en-US" sz="900" dirty="0">
                <a:solidFill>
                  <a:prstClr val="black"/>
                </a:solidFill>
                <a:latin typeface="Meiryo UI" panose="020B0604030504040204" pitchFamily="50" charset="-128"/>
                <a:ea typeface="Meiryo UI" panose="020B0604030504040204" pitchFamily="50" charset="-128"/>
              </a:rPr>
              <a:t>ｍｍ</a:t>
            </a:r>
          </a:p>
        </p:txBody>
      </p:sp>
      <p:sp>
        <p:nvSpPr>
          <p:cNvPr id="30" name="四角形: 角を丸くする 29">
            <a:extLst>
              <a:ext uri="{FF2B5EF4-FFF2-40B4-BE49-F238E27FC236}">
                <a16:creationId xmlns:a16="http://schemas.microsoft.com/office/drawing/2014/main" id="{B315AFCC-C6AE-4C61-88D6-7F8FC29CCE3A}"/>
              </a:ext>
            </a:extLst>
          </p:cNvPr>
          <p:cNvSpPr/>
          <p:nvPr/>
        </p:nvSpPr>
        <p:spPr>
          <a:xfrm>
            <a:off x="2703293" y="1043669"/>
            <a:ext cx="1840519" cy="282272"/>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r>
              <a:rPr kumimoji="1" lang="ja-JP" altLang="en-US" sz="700" dirty="0">
                <a:solidFill>
                  <a:prstClr val="black"/>
                </a:solidFill>
                <a:latin typeface="Meiryo UI" panose="020B0604030504040204" pitchFamily="50" charset="-128"/>
                <a:ea typeface="Meiryo UI" panose="020B0604030504040204" pitchFamily="50" charset="-128"/>
              </a:rPr>
              <a:t>再研削取り代＝摩耗量＋</a:t>
            </a:r>
            <a:r>
              <a:rPr kumimoji="1" lang="en-US" altLang="ja-JP" sz="700" dirty="0">
                <a:solidFill>
                  <a:prstClr val="black"/>
                </a:solidFill>
                <a:latin typeface="Meiryo UI" panose="020B0604030504040204" pitchFamily="50" charset="-128"/>
                <a:ea typeface="Meiryo UI" panose="020B0604030504040204" pitchFamily="50" charset="-128"/>
              </a:rPr>
              <a:t>0.1</a:t>
            </a:r>
            <a:r>
              <a:rPr kumimoji="1" lang="ja-JP" altLang="en-US" sz="700" dirty="0">
                <a:solidFill>
                  <a:prstClr val="black"/>
                </a:solidFill>
                <a:latin typeface="Meiryo UI" panose="020B0604030504040204" pitchFamily="50" charset="-128"/>
                <a:ea typeface="Meiryo UI" panose="020B0604030504040204" pitchFamily="50" charset="-128"/>
              </a:rPr>
              <a:t>～</a:t>
            </a:r>
            <a:r>
              <a:rPr kumimoji="1" lang="en-US" altLang="ja-JP" sz="700" dirty="0">
                <a:solidFill>
                  <a:prstClr val="black"/>
                </a:solidFill>
                <a:latin typeface="Meiryo UI" panose="020B0604030504040204" pitchFamily="50" charset="-128"/>
                <a:ea typeface="Meiryo UI" panose="020B0604030504040204" pitchFamily="50" charset="-128"/>
              </a:rPr>
              <a:t>0.2mm</a:t>
            </a:r>
            <a:r>
              <a:rPr kumimoji="1" lang="ja-JP" altLang="en-US" sz="700" dirty="0">
                <a:solidFill>
                  <a:prstClr val="black"/>
                </a:solidFill>
                <a:latin typeface="Meiryo UI" panose="020B0604030504040204" pitchFamily="50" charset="-128"/>
                <a:ea typeface="Meiryo UI" panose="020B0604030504040204" pitchFamily="50" charset="-128"/>
              </a:rPr>
              <a:t>程度</a:t>
            </a:r>
            <a:endParaRPr kumimoji="1" lang="en-US" altLang="ja-JP" sz="700" dirty="0">
              <a:solidFill>
                <a:prstClr val="black"/>
              </a:solidFill>
              <a:latin typeface="Meiryo UI" panose="020B0604030504040204" pitchFamily="50" charset="-128"/>
              <a:ea typeface="Meiryo UI" panose="020B0604030504040204" pitchFamily="50" charset="-128"/>
            </a:endParaRPr>
          </a:p>
          <a:p>
            <a:r>
              <a:rPr kumimoji="1" lang="ja-JP" altLang="en-US" sz="700" dirty="0">
                <a:solidFill>
                  <a:prstClr val="black"/>
                </a:solidFill>
                <a:latin typeface="Meiryo UI" panose="020B0604030504040204" pitchFamily="50" charset="-128"/>
                <a:ea typeface="Meiryo UI" panose="020B0604030504040204" pitchFamily="50" charset="-128"/>
              </a:rPr>
              <a:t>使用歯幅＝全歯幅の</a:t>
            </a:r>
            <a:r>
              <a:rPr kumimoji="1" lang="en-US" altLang="ja-JP" sz="700" dirty="0">
                <a:solidFill>
                  <a:prstClr val="black"/>
                </a:solidFill>
                <a:latin typeface="Meiryo UI" panose="020B0604030504040204" pitchFamily="50" charset="-128"/>
                <a:ea typeface="Meiryo UI" panose="020B0604030504040204" pitchFamily="50" charset="-128"/>
              </a:rPr>
              <a:t>1/2</a:t>
            </a:r>
            <a:r>
              <a:rPr kumimoji="1" lang="ja-JP" altLang="en-US" sz="700" dirty="0">
                <a:solidFill>
                  <a:prstClr val="black"/>
                </a:solidFill>
                <a:latin typeface="Meiryo UI" panose="020B0604030504040204" pitchFamily="50" charset="-128"/>
                <a:ea typeface="Meiryo UI" panose="020B0604030504040204" pitchFamily="50" charset="-128"/>
              </a:rPr>
              <a:t>～</a:t>
            </a:r>
            <a:r>
              <a:rPr kumimoji="1" lang="en-US" altLang="ja-JP" sz="700" dirty="0">
                <a:solidFill>
                  <a:prstClr val="black"/>
                </a:solidFill>
                <a:latin typeface="Meiryo UI" panose="020B0604030504040204" pitchFamily="50" charset="-128"/>
                <a:ea typeface="Meiryo UI" panose="020B0604030504040204" pitchFamily="50" charset="-128"/>
              </a:rPr>
              <a:t>2/3</a:t>
            </a:r>
            <a:r>
              <a:rPr kumimoji="1" lang="ja-JP" altLang="en-US" sz="700" dirty="0">
                <a:solidFill>
                  <a:prstClr val="black"/>
                </a:solidFill>
                <a:latin typeface="Meiryo UI" panose="020B0604030504040204" pitchFamily="50" charset="-128"/>
                <a:ea typeface="Meiryo UI" panose="020B0604030504040204" pitchFamily="50" charset="-128"/>
              </a:rPr>
              <a:t>程度</a:t>
            </a:r>
          </a:p>
        </p:txBody>
      </p:sp>
      <p:sp>
        <p:nvSpPr>
          <p:cNvPr id="31" name="四角形: 角を丸くする 30">
            <a:extLst>
              <a:ext uri="{FF2B5EF4-FFF2-40B4-BE49-F238E27FC236}">
                <a16:creationId xmlns:a16="http://schemas.microsoft.com/office/drawing/2014/main" id="{9D1AD299-B02B-4602-9CF5-50FECF34F8DD}"/>
              </a:ext>
            </a:extLst>
          </p:cNvPr>
          <p:cNvSpPr/>
          <p:nvPr/>
        </p:nvSpPr>
        <p:spPr>
          <a:xfrm>
            <a:off x="2971065" y="1466524"/>
            <a:ext cx="1288175" cy="172960"/>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700" dirty="0">
                <a:solidFill>
                  <a:srgbClr val="FF0000"/>
                </a:solidFill>
                <a:latin typeface="Meiryo UI" panose="020B0604030504040204" pitchFamily="50" charset="-128"/>
                <a:ea typeface="Meiryo UI" panose="020B0604030504040204" pitchFamily="50" charset="-128"/>
              </a:rPr>
              <a:t>摩耗残りは異常摩耗に繋がる</a:t>
            </a:r>
          </a:p>
        </p:txBody>
      </p:sp>
      <p:sp>
        <p:nvSpPr>
          <p:cNvPr id="32" name="四角形: 角を丸くする 31">
            <a:extLst>
              <a:ext uri="{FF2B5EF4-FFF2-40B4-BE49-F238E27FC236}">
                <a16:creationId xmlns:a16="http://schemas.microsoft.com/office/drawing/2014/main" id="{76614A07-257B-4160-93F5-ABFA358BBE5D}"/>
              </a:ext>
            </a:extLst>
          </p:cNvPr>
          <p:cNvSpPr/>
          <p:nvPr/>
        </p:nvSpPr>
        <p:spPr>
          <a:xfrm>
            <a:off x="2665689" y="1713309"/>
            <a:ext cx="1885877" cy="423641"/>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700" dirty="0">
                <a:solidFill>
                  <a:schemeClr val="tx1"/>
                </a:solidFill>
                <a:latin typeface="Meiryo UI" panose="020B0604030504040204" pitchFamily="50" charset="-128"/>
                <a:ea typeface="Meiryo UI" panose="020B0604030504040204" pitchFamily="50" charset="-128"/>
              </a:rPr>
              <a:t>再研限界</a:t>
            </a:r>
            <a:endParaRPr kumimoji="1" lang="en-US" altLang="ja-JP" sz="700" dirty="0">
              <a:solidFill>
                <a:schemeClr val="tx1"/>
              </a:solidFill>
              <a:latin typeface="Meiryo UI" panose="020B0604030504040204" pitchFamily="50" charset="-128"/>
              <a:ea typeface="Meiryo UI" panose="020B0604030504040204" pitchFamily="50" charset="-128"/>
            </a:endParaRPr>
          </a:p>
          <a:p>
            <a:pPr algn="ctr"/>
            <a:r>
              <a:rPr kumimoji="1" lang="ja-JP" altLang="en-US" sz="700" dirty="0">
                <a:solidFill>
                  <a:schemeClr val="tx1"/>
                </a:solidFill>
                <a:latin typeface="Meiryo UI" panose="020B0604030504040204" pitchFamily="50" charset="-128"/>
                <a:ea typeface="Meiryo UI" panose="020B0604030504040204" pitchFamily="50" charset="-128"/>
              </a:rPr>
              <a:t>諸元によっては歯底径、面取り発生径が公差から外れる為、使用歯幅が決定してしまう場合がある</a:t>
            </a:r>
            <a:endParaRPr kumimoji="1" lang="en-US" altLang="ja-JP" sz="700" dirty="0">
              <a:solidFill>
                <a:schemeClr val="tx1"/>
              </a:solidFill>
              <a:latin typeface="Meiryo UI" panose="020B0604030504040204" pitchFamily="50" charset="-128"/>
              <a:ea typeface="Meiryo UI" panose="020B0604030504040204" pitchFamily="50" charset="-128"/>
            </a:endParaRPr>
          </a:p>
        </p:txBody>
      </p:sp>
      <p:pic>
        <p:nvPicPr>
          <p:cNvPr id="35" name="図 34">
            <a:extLst>
              <a:ext uri="{FF2B5EF4-FFF2-40B4-BE49-F238E27FC236}">
                <a16:creationId xmlns:a16="http://schemas.microsoft.com/office/drawing/2014/main" id="{69FF8ADE-AE94-42BC-875F-17DC1EE5829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59634" y="1490927"/>
            <a:ext cx="672132" cy="742242"/>
          </a:xfrm>
          <a:prstGeom prst="rect">
            <a:avLst/>
          </a:prstGeom>
          <a:ln>
            <a:solidFill>
              <a:srgbClr val="C00000"/>
            </a:solidFill>
          </a:ln>
        </p:spPr>
      </p:pic>
      <p:pic>
        <p:nvPicPr>
          <p:cNvPr id="37" name="図 36">
            <a:extLst>
              <a:ext uri="{FF2B5EF4-FFF2-40B4-BE49-F238E27FC236}">
                <a16:creationId xmlns:a16="http://schemas.microsoft.com/office/drawing/2014/main" id="{B4FAE5B8-51A1-4A45-B182-99129CF668D7}"/>
              </a:ext>
            </a:extLst>
          </p:cNvPr>
          <p:cNvPicPr>
            <a:picLocks noChangeAspect="1"/>
          </p:cNvPicPr>
          <p:nvPr/>
        </p:nvPicPr>
        <p:blipFill>
          <a:blip r:embed="rId8"/>
          <a:stretch>
            <a:fillRect/>
          </a:stretch>
        </p:blipFill>
        <p:spPr>
          <a:xfrm>
            <a:off x="4720562" y="3670552"/>
            <a:ext cx="1215614" cy="1038956"/>
          </a:xfrm>
          <a:prstGeom prst="rect">
            <a:avLst/>
          </a:prstGeom>
        </p:spPr>
      </p:pic>
      <p:pic>
        <p:nvPicPr>
          <p:cNvPr id="39" name="図 38">
            <a:extLst>
              <a:ext uri="{FF2B5EF4-FFF2-40B4-BE49-F238E27FC236}">
                <a16:creationId xmlns:a16="http://schemas.microsoft.com/office/drawing/2014/main" id="{07EC21D4-886D-4310-B4A2-A2A0742CF300}"/>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916601" y="3422715"/>
            <a:ext cx="3227399" cy="1728582"/>
          </a:xfrm>
          <a:prstGeom prst="rect">
            <a:avLst/>
          </a:prstGeom>
        </p:spPr>
      </p:pic>
      <p:sp>
        <p:nvSpPr>
          <p:cNvPr id="40" name="四角形: 角を丸くする 39">
            <a:extLst>
              <a:ext uri="{FF2B5EF4-FFF2-40B4-BE49-F238E27FC236}">
                <a16:creationId xmlns:a16="http://schemas.microsoft.com/office/drawing/2014/main" id="{0843A7B5-884F-4CB9-AF59-4FA0166F7C31}"/>
              </a:ext>
            </a:extLst>
          </p:cNvPr>
          <p:cNvSpPr/>
          <p:nvPr/>
        </p:nvSpPr>
        <p:spPr>
          <a:xfrm>
            <a:off x="7366980" y="3994115"/>
            <a:ext cx="924724" cy="201381"/>
          </a:xfrm>
          <a:prstGeom prst="round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ja-JP" altLang="en-US" sz="1050" dirty="0">
                <a:solidFill>
                  <a:prstClr val="black"/>
                </a:solidFill>
                <a:latin typeface="Meiryo UI" panose="020B0604030504040204" pitchFamily="50" charset="-128"/>
                <a:ea typeface="Meiryo UI" panose="020B0604030504040204" pitchFamily="50" charset="-128"/>
              </a:rPr>
              <a:t>刃付け面粗さ</a:t>
            </a:r>
          </a:p>
        </p:txBody>
      </p:sp>
      <p:sp>
        <p:nvSpPr>
          <p:cNvPr id="41" name="四角形: 角を丸くする 40">
            <a:extLst>
              <a:ext uri="{FF2B5EF4-FFF2-40B4-BE49-F238E27FC236}">
                <a16:creationId xmlns:a16="http://schemas.microsoft.com/office/drawing/2014/main" id="{9613DF7E-EC98-4CBA-B6CC-4644F63C196C}"/>
              </a:ext>
            </a:extLst>
          </p:cNvPr>
          <p:cNvSpPr/>
          <p:nvPr/>
        </p:nvSpPr>
        <p:spPr>
          <a:xfrm>
            <a:off x="7493968" y="3653088"/>
            <a:ext cx="515567" cy="234142"/>
          </a:xfrm>
          <a:prstGeom prst="round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altLang="ja-JP" sz="1200" dirty="0">
                <a:solidFill>
                  <a:prstClr val="black"/>
                </a:solidFill>
                <a:latin typeface="Meiryo UI" panose="020B0604030504040204" pitchFamily="50" charset="-128"/>
                <a:ea typeface="Meiryo UI" panose="020B0604030504040204" pitchFamily="50" charset="-128"/>
              </a:rPr>
              <a:t>3.3μ</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sp>
        <p:nvSpPr>
          <p:cNvPr id="42" name="四角形: 角を丸くする 41">
            <a:extLst>
              <a:ext uri="{FF2B5EF4-FFF2-40B4-BE49-F238E27FC236}">
                <a16:creationId xmlns:a16="http://schemas.microsoft.com/office/drawing/2014/main" id="{3FE76A97-F3D1-42EC-BF0E-818648FF20FE}"/>
              </a:ext>
            </a:extLst>
          </p:cNvPr>
          <p:cNvSpPr/>
          <p:nvPr/>
        </p:nvSpPr>
        <p:spPr>
          <a:xfrm>
            <a:off x="6978401" y="4362331"/>
            <a:ext cx="515567" cy="234142"/>
          </a:xfrm>
          <a:prstGeom prst="round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r>
              <a:rPr kumimoji="1" lang="en-US" altLang="ja-JP" sz="1200" dirty="0">
                <a:solidFill>
                  <a:prstClr val="black"/>
                </a:solidFill>
                <a:latin typeface="Meiryo UI" panose="020B0604030504040204" pitchFamily="50" charset="-128"/>
                <a:ea typeface="Meiryo UI" panose="020B0604030504040204" pitchFamily="50" charset="-128"/>
              </a:rPr>
              <a:t>0.6μ</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cxnSp>
        <p:nvCxnSpPr>
          <p:cNvPr id="44" name="直線矢印コネクタ 43">
            <a:extLst>
              <a:ext uri="{FF2B5EF4-FFF2-40B4-BE49-F238E27FC236}">
                <a16:creationId xmlns:a16="http://schemas.microsoft.com/office/drawing/2014/main" id="{31BC72A0-A8A2-440D-AFF6-617B32601BB1}"/>
              </a:ext>
            </a:extLst>
          </p:cNvPr>
          <p:cNvCxnSpPr>
            <a:stCxn id="40" idx="0"/>
            <a:endCxn id="41" idx="2"/>
          </p:cNvCxnSpPr>
          <p:nvPr/>
        </p:nvCxnSpPr>
        <p:spPr>
          <a:xfrm flipH="1" flipV="1">
            <a:off x="7751752" y="3887230"/>
            <a:ext cx="77590" cy="106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559F6E9E-FEC2-4697-9125-D3054C0A7AC8}"/>
              </a:ext>
            </a:extLst>
          </p:cNvPr>
          <p:cNvCxnSpPr>
            <a:cxnSpLocks/>
            <a:endCxn id="42" idx="0"/>
          </p:cNvCxnSpPr>
          <p:nvPr/>
        </p:nvCxnSpPr>
        <p:spPr>
          <a:xfrm flipH="1">
            <a:off x="7236185" y="4195496"/>
            <a:ext cx="590004" cy="166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53B340B0-0A33-414C-8AC0-CA7127F0CE18}"/>
              </a:ext>
            </a:extLst>
          </p:cNvPr>
          <p:cNvSpPr/>
          <p:nvPr/>
        </p:nvSpPr>
        <p:spPr>
          <a:xfrm>
            <a:off x="67590" y="516714"/>
            <a:ext cx="853323" cy="1361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rgbClr val="0000FF"/>
                </a:solidFill>
                <a:latin typeface="Meiryo UI" panose="020B0604030504040204" pitchFamily="50" charset="-128"/>
                <a:ea typeface="Meiryo UI" panose="020B0604030504040204" pitchFamily="50" charset="-128"/>
              </a:rPr>
              <a:t>再研の目安</a:t>
            </a:r>
          </a:p>
        </p:txBody>
      </p:sp>
    </p:spTree>
    <p:extLst>
      <p:ext uri="{BB962C8B-B14F-4D97-AF65-F5344CB8AC3E}">
        <p14:creationId xmlns:p14="http://schemas.microsoft.com/office/powerpoint/2010/main" val="1705951072"/>
      </p:ext>
    </p:extLst>
  </p:cSld>
  <p:clrMapOvr>
    <a:masterClrMapping/>
  </p:clrMapOvr>
</p:sld>
</file>

<file path=ppt/theme/theme1.xml><?xml version="1.0" encoding="utf-8"?>
<a:theme xmlns:a="http://schemas.openxmlformats.org/drawingml/2006/main" name="Default_thema">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
          <a:solidFill>
            <a:schemeClr val="bg1">
              <a:lumMod val="75000"/>
            </a:schemeClr>
          </a:solidFill>
        </a:ln>
      </a:spPr>
      <a:bodyPr lIns="36000" tIns="36000" rIns="36000" bIns="36000" rtlCol="0" anchor="ctr" anchorCtr="0"/>
      <a:lstStyle>
        <a:defPPr algn="ctr">
          <a:defRPr kumimoji="1" b="1" dirty="0" smtClean="0">
            <a:solidFill>
              <a:prstClr val="black"/>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54000" tIns="54000" rIns="54000" bIns="54000" rtlCol="0" anchor="ctr" anchorCtr="0">
        <a:noAutofit/>
      </a:bodyPr>
      <a:lstStyle>
        <a:defPPr algn="ctr">
          <a:defRPr kumimoji="1" sz="24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fidential_thema">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
          <a:solidFill>
            <a:schemeClr val="bg1">
              <a:lumMod val="75000"/>
            </a:schemeClr>
          </a:solidFill>
        </a:ln>
      </a:spPr>
      <a:bodyPr lIns="36000" tIns="36000" rIns="36000" bIns="36000" rtlCol="0" anchor="ctr" anchorCtr="0"/>
      <a:lstStyle>
        <a:defPPr algn="ctr">
          <a:defRPr kumimoji="1" b="1" dirty="0" smtClean="0">
            <a:solidFill>
              <a:prstClr val="black"/>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54000" tIns="54000" rIns="54000" bIns="54000" rtlCol="0" anchor="ctr" anchorCtr="0">
        <a:noAutofit/>
      </a:bodyPr>
      <a:lstStyle>
        <a:defPPr algn="ctr">
          <a:defRPr kumimoji="1" sz="24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efault_thema">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
          <a:solidFill>
            <a:schemeClr val="bg1">
              <a:lumMod val="75000"/>
            </a:schemeClr>
          </a:solidFill>
        </a:ln>
      </a:spPr>
      <a:bodyPr lIns="36000" tIns="36000" rIns="36000" bIns="36000" rtlCol="0" anchor="ctr" anchorCtr="0"/>
      <a:lstStyle>
        <a:defPPr algn="ctr">
          <a:defRPr kumimoji="1" b="1" dirty="0" smtClean="0">
            <a:solidFill>
              <a:prstClr val="black"/>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54000" tIns="54000" rIns="54000" bIns="54000" rtlCol="0" anchor="ctr" anchorCtr="0">
        <a:noAutofit/>
      </a:bodyPr>
      <a:lstStyle>
        <a:defPPr algn="ctr">
          <a:defRPr kumimoji="1" sz="24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nfidential_thema">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
          <a:solidFill>
            <a:schemeClr val="bg1">
              <a:lumMod val="75000"/>
            </a:schemeClr>
          </a:solidFill>
        </a:ln>
      </a:spPr>
      <a:bodyPr lIns="36000" tIns="36000" rIns="36000" bIns="36000" rtlCol="0" anchor="ctr" anchorCtr="0"/>
      <a:lstStyle>
        <a:defPPr algn="ctr">
          <a:defRPr kumimoji="1" b="1" dirty="0" smtClean="0">
            <a:solidFill>
              <a:prstClr val="black"/>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54000" tIns="54000" rIns="54000" bIns="54000" rtlCol="0" anchor="ctr" anchorCtr="0">
        <a:noAutofit/>
      </a:bodyPr>
      <a:lstStyle>
        <a:defPPr algn="ctr">
          <a:defRPr kumimoji="1" sz="24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24667</TotalTime>
  <Words>2447</Words>
  <Application>Microsoft Office PowerPoint</Application>
  <PresentationFormat>画面に合わせる (16:9)</PresentationFormat>
  <Paragraphs>463</Paragraphs>
  <Slides>10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4</vt:i4>
      </vt:variant>
      <vt:variant>
        <vt:lpstr>スライド タイトル</vt:lpstr>
      </vt:variant>
      <vt:variant>
        <vt:i4>10</vt:i4>
      </vt:variant>
    </vt:vector>
  </HeadingPairs>
  <TitlesOfParts>
    <vt:vector size="20" baseType="lpstr">
      <vt:lpstr>Arial Unicode MS</vt:lpstr>
      <vt:lpstr>Meiryo UI</vt:lpstr>
      <vt:lpstr>Yu Gothic UI</vt:lpstr>
      <vt:lpstr>游ゴシック</vt:lpstr>
      <vt:lpstr>Arial</vt:lpstr>
      <vt:lpstr>Calibri</vt:lpstr>
      <vt:lpstr>Default_thema</vt:lpstr>
      <vt:lpstr>Confidential_thema</vt:lpstr>
      <vt:lpstr>1_Default_thema</vt:lpstr>
      <vt:lpstr>1_Confidential_thema</vt:lpstr>
      <vt:lpstr>ギヤシェーパー加工法とトラブル改善</vt:lpstr>
      <vt:lpstr>ピニオンカッタ</vt:lpstr>
      <vt:lpstr>ギヤシェーパー加工法</vt:lpstr>
      <vt:lpstr>加工治具・ツールの設定</vt:lpstr>
      <vt:lpstr>切削条件の設定</vt:lpstr>
      <vt:lpstr>加工トラブルシューティング</vt:lpstr>
      <vt:lpstr>連続加工時の問題</vt:lpstr>
      <vt:lpstr>ピニオンカッタの切れ刃</vt:lpstr>
      <vt:lpstr>ピニオンカッタの再研磨</vt:lpstr>
      <vt:lpstr>PowerPoint プレゼンテーション</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永井 亨</dc:creator>
  <cp:lastModifiedBy>柳原 康治</cp:lastModifiedBy>
  <cp:revision>2667</cp:revision>
  <dcterms:created xsi:type="dcterms:W3CDTF">2020-02-28T02:14:45Z</dcterms:created>
  <dcterms:modified xsi:type="dcterms:W3CDTF">2021-08-24T23:28:37Z</dcterms:modified>
</cp:coreProperties>
</file>