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58" r:id="rId7"/>
    <p:sldId id="264" r:id="rId8"/>
    <p:sldId id="263" r:id="rId9"/>
    <p:sldId id="260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08"/>
  </p:normalViewPr>
  <p:slideViewPr>
    <p:cSldViewPr snapToGrid="0" snapToObjects="1">
      <p:cViewPr varScale="1">
        <p:scale>
          <a:sx n="109" d="100"/>
          <a:sy n="10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Разработка и реализация на многоядерном процессоре блочного параллельного итерационного алгоритма численного решения двумерной задачи Дирихле для уравнения Пуассона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595357"/>
            <a:ext cx="6987645" cy="1388534"/>
          </a:xfrm>
        </p:spPr>
        <p:txBody>
          <a:bodyPr/>
          <a:lstStyle/>
          <a:p>
            <a:r>
              <a:rPr lang="ru-RU" dirty="0" err="1" smtClean="0"/>
              <a:t>Болтач</a:t>
            </a:r>
            <a:r>
              <a:rPr lang="ru-RU" dirty="0" smtClean="0"/>
              <a:t> </a:t>
            </a:r>
            <a:r>
              <a:rPr lang="ru-RU" dirty="0" smtClean="0"/>
              <a:t>Вадим</a:t>
            </a:r>
            <a:br>
              <a:rPr lang="ru-RU" dirty="0" smtClean="0"/>
            </a:br>
            <a:r>
              <a:rPr lang="ru-RU" dirty="0" smtClean="0"/>
              <a:t>студент 5 курса 5 группы</a:t>
            </a:r>
          </a:p>
        </p:txBody>
      </p:sp>
    </p:spTree>
    <p:extLst>
      <p:ext uri="{BB962C8B-B14F-4D97-AF65-F5344CB8AC3E}">
        <p14:creationId xmlns:p14="http://schemas.microsoft.com/office/powerpoint/2010/main" val="16501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94" y="961697"/>
            <a:ext cx="7352644" cy="45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0238" y="141889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Алгоритм с плоским </a:t>
            </a:r>
            <a:r>
              <a:rPr lang="ru-RU" sz="3200" dirty="0" err="1" smtClean="0"/>
              <a:t>тайлингом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19697" y="4534475"/>
            <a:ext cx="316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Соизмеримая скорость выполнения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97" y="726664"/>
            <a:ext cx="43815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3" y="417708"/>
            <a:ext cx="8047973" cy="61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5" y="927976"/>
            <a:ext cx="9271000" cy="565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0238" y="141889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Алгоритм с трехмерным </a:t>
            </a:r>
            <a:r>
              <a:rPr lang="ru-RU" sz="3200" dirty="0" err="1" smtClean="0"/>
              <a:t>тайлингом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08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0238" y="141889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Алгоритм с трехмерным </a:t>
            </a:r>
            <a:r>
              <a:rPr lang="ru-RU" sz="3200" dirty="0" err="1" smtClean="0"/>
              <a:t>тайлингом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19697" y="4534475"/>
            <a:ext cx="316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Порядка 17 процентов прироста скорости вычислений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726664"/>
            <a:ext cx="4635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28592" y="150312"/>
                <a:ext cx="10171134" cy="370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Задача Дирихле для уравнения Пуассона:</a:t>
                </a:r>
                <a:br>
                  <a:rPr lang="ru-RU" sz="2800" dirty="0" smtClean="0"/>
                </a:br>
                <a:endParaRPr lang="ru-RU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1">
                              <a:latin typeface="Cambria Math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ru-RU" sz="28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1">
                              <a:latin typeface="Cambria Math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ru-RU" sz="2800" i="1">
                          <a:latin typeface="Cambria Math" charset="0"/>
                        </a:rPr>
                        <m:t>=2(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ru-R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ru-RU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ru-R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ru-RU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ru-RU" sz="2800" b="1" dirty="0"/>
                  <a:t> </a:t>
                </a:r>
                <a:endParaRPr lang="en-US" sz="2800" dirty="0"/>
              </a:p>
              <a:p>
                <a:r>
                  <a:rPr lang="ru-RU" sz="2800" dirty="0"/>
                  <a:t>в прямоугольной области </a:t>
                </a:r>
                <a:r>
                  <a:rPr lang="en-US" sz="2800" dirty="0"/>
                  <a:t>D = {0 ≤ x ≤ 1, 0 ≤ y ≤ 2} </a:t>
                </a:r>
                <a:r>
                  <a:rPr lang="ru-RU" sz="2800" dirty="0"/>
                  <a:t>с граничными условиями</a:t>
                </a:r>
                <a:endParaRPr lang="en-US" sz="2800" dirty="0"/>
              </a:p>
              <a:p>
                <a:r>
                  <a:rPr lang="en-US" sz="2800" dirty="0"/>
                  <a:t>u(0, y) = 0, u(1,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u(x, 0) = x, u(x, 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4</m:t>
                        </m:r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92" y="150312"/>
                <a:ext cx="10171134" cy="3704797"/>
              </a:xfrm>
              <a:prstGeom prst="rect">
                <a:avLst/>
              </a:prstGeom>
              <a:blipFill rotWithShape="0">
                <a:blip r:embed="rId2"/>
                <a:stretch>
                  <a:fillRect l="-1259" t="-1647" b="-3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8592" y="4052619"/>
                <a:ext cx="6563638" cy="1671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 </a:t>
                </a:r>
              </a:p>
              <a:p>
                <a:r>
                  <a:rPr lang="ru-RU" sz="2800" dirty="0"/>
                  <a:t>Задача имеет точное решение:</a:t>
                </a:r>
                <a:endParaRPr lang="en-US" sz="2800" dirty="0"/>
              </a:p>
              <a:p>
                <a:r>
                  <a:rPr lang="ru-RU" sz="2800" dirty="0"/>
                  <a:t> 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charset="0"/>
                            </a:rPr>
                            <m:t>𝑥</m:t>
                          </m:r>
                          <m:r>
                            <a:rPr lang="ru-RU" sz="2800" i="1">
                              <a:latin typeface="Cambria Math" charset="0"/>
                            </a:rPr>
                            <m:t>, </m:t>
                          </m:r>
                          <m:r>
                            <a:rPr lang="ru-RU" sz="28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ru-RU" sz="2800" i="1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ru-R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ru-R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92" y="4052619"/>
                <a:ext cx="6563638" cy="1671740"/>
              </a:xfrm>
              <a:prstGeom prst="rect">
                <a:avLst/>
              </a:prstGeom>
              <a:blipFill rotWithShape="0">
                <a:blip r:embed="rId3"/>
                <a:stretch>
                  <a:fillRect l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81" y="710527"/>
            <a:ext cx="8490279" cy="2126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05" y="3103504"/>
            <a:ext cx="9526033" cy="34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81" y="2017985"/>
            <a:ext cx="10253414" cy="3632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1771" y="1008993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Точечный параллельный алгоритм.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7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41771" y="1103586"/>
                <a:ext cx="8671034" cy="554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Вычислительные эксперименты</a:t>
                </a:r>
                <a:br>
                  <a:rPr lang="ru-RU" sz="3200" dirty="0" smtClean="0"/>
                </a:br>
                <a:r>
                  <a:rPr lang="ru-RU" sz="3200" dirty="0" smtClean="0"/>
                  <a:t/>
                </a:r>
                <a:br>
                  <a:rPr lang="ru-RU" sz="3200" dirty="0" smtClean="0"/>
                </a:br>
                <a:r>
                  <a:rPr lang="ru-RU" sz="3200" dirty="0"/>
                  <a:t>В вычислительных экспериментах </a:t>
                </a:r>
                <a:r>
                  <a:rPr lang="ru-RU" sz="3200" dirty="0" smtClean="0"/>
                  <a:t>положим:</a:t>
                </a:r>
              </a:p>
              <a:p>
                <a:r>
                  <a:rPr lang="ru-RU" sz="3200" dirty="0" smtClean="0"/>
                  <a:t> </a:t>
                </a:r>
                <a:r>
                  <a:rPr lang="en-US" sz="3200" dirty="0" smtClean="0"/>
                  <a:t>h </a:t>
                </a:r>
                <a:r>
                  <a:rPr lang="en-US" sz="3200" dirty="0"/>
                  <a:t>= </a:t>
                </a:r>
                <a:r>
                  <a:rPr lang="en-US" sz="3200" dirty="0" smtClean="0"/>
                  <a:t>0.00</a:t>
                </a:r>
                <a:r>
                  <a:rPr lang="ru-RU" sz="3200" dirty="0" smtClean="0"/>
                  <a:t>5 (шаг)</a:t>
                </a:r>
                <a:endParaRPr lang="ru-RU" sz="3200" dirty="0"/>
              </a:p>
              <a:p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=2001</m:t>
                    </m:r>
                    <m:r>
                      <a:rPr lang="ru-RU" sz="3200" b="0" i="1" smtClean="0">
                        <a:latin typeface="Cambria Math" charset="0"/>
                      </a:rPr>
                      <m:t> (строк матрицы)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</a:rPr>
                      <m:t>4</m:t>
                    </m:r>
                    <m:r>
                      <a:rPr lang="en-US" sz="3200" i="1">
                        <a:latin typeface="Cambria Math" charset="0"/>
                      </a:rPr>
                      <m:t>001</m:t>
                    </m:r>
                    <m:r>
                      <a:rPr lang="ru-RU" sz="32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ru-RU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u-RU" sz="3200" b="0" i="1" smtClean="0">
                            <a:latin typeface="Cambria Math" charset="0"/>
                          </a:rPr>
                          <m:t>столбцов матрицы</m:t>
                        </m:r>
                      </m:e>
                    </m:d>
                  </m:oMath>
                </a14:m>
                <a:endParaRPr lang="ru-RU" sz="32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latin typeface="Cambria Math" charset="0"/>
                            </a:rPr>
                            <m:t>𝑖𝑡</m:t>
                          </m:r>
                        </m:sub>
                      </m:sSub>
                      <m:r>
                        <a:rPr lang="ru-RU" sz="3200" i="1">
                          <a:latin typeface="Cambria Math" charset="0"/>
                        </a:rPr>
                        <m:t>=</m:t>
                      </m:r>
                      <m:r>
                        <a:rPr lang="ru-RU" sz="3200" b="0" i="1" smtClean="0">
                          <a:latin typeface="Cambria Math" charset="0"/>
                        </a:rPr>
                        <m:t>30 (</m:t>
                      </m:r>
                      <m:r>
                        <m:rPr>
                          <m:nor/>
                        </m:rPr>
                        <a:rPr lang="ru-RU" sz="3200" dirty="0"/>
                        <m:t>количество итераций</m:t>
                      </m:r>
                      <m:r>
                        <a:rPr lang="ru-RU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ru-RU" sz="3200" dirty="0" smtClean="0"/>
              </a:p>
              <a:p>
                <a:pPr/>
                <a:r>
                  <a:rPr lang="ru-RU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)</a:t>
                </a:r>
                <a:r>
                  <a:rPr lang="en-US" sz="3200" dirty="0" smtClean="0"/>
                  <a:t> = (4, 100, 100) (</a:t>
                </a:r>
                <a:r>
                  <a:rPr lang="ru-RU" sz="3200" dirty="0" smtClean="0"/>
                  <a:t>размер </a:t>
                </a:r>
                <a:r>
                  <a:rPr lang="ru-RU" sz="3200" dirty="0" err="1" smtClean="0"/>
                  <a:t>тайлов</a:t>
                </a:r>
                <a:r>
                  <a:rPr lang="en-US" sz="3200" dirty="0" smtClean="0"/>
                  <a:t>)</a:t>
                </a:r>
                <a:endParaRPr lang="ru-RU" sz="3200" dirty="0" smtClean="0"/>
              </a:p>
              <a:p>
                <a:pPr/>
                <a:endParaRPr lang="ru-RU" sz="3200" dirty="0"/>
              </a:p>
              <a:p>
                <a:pPr/>
                <a:r>
                  <a:rPr lang="ru-RU" sz="3200" dirty="0" smtClean="0"/>
                  <a:t>Для построения результатов в графиках используется среднее значение в 10 попытках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71" y="1103586"/>
                <a:ext cx="8671034" cy="5548057"/>
              </a:xfrm>
              <a:prstGeom prst="rect">
                <a:avLst/>
              </a:prstGeom>
              <a:blipFill rotWithShape="0">
                <a:blip r:embed="rId2"/>
                <a:stretch>
                  <a:fillRect l="-1757" t="-1319" b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59064"/>
              </p:ext>
            </p:extLst>
          </p:nvPr>
        </p:nvGraphicFramePr>
        <p:xfrm>
          <a:off x="2524549" y="576907"/>
          <a:ext cx="8097522" cy="4891324"/>
        </p:xfrm>
        <a:graphic>
          <a:graphicData uri="http://schemas.openxmlformats.org/drawingml/2006/table">
            <a:tbl>
              <a:tblPr firstRow="1" firstCol="1" bandRow="1"/>
              <a:tblGrid>
                <a:gridCol w="4048328"/>
                <a:gridCol w="4049194"/>
              </a:tblGrid>
              <a:tr h="1444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Модель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charset="0"/>
                          <a:ea typeface="Times New Roman" charset="0"/>
                        </a:rPr>
                        <a:t>MacBook Pro (Retina, 13-inch, Mid 2014)</a:t>
                      </a:r>
                      <a:endParaRPr lang="en-US" sz="2800">
                        <a:effectLst/>
                        <a:latin typeface="Times New Roman" charset="0"/>
                        <a:ea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0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Процессор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2.6GHz dual-core Intel Core i5 processor (Turbo Boost up to 3.1GHz) with 3MB shared L3 cache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Оперативная память</a:t>
                      </a:r>
                      <a:endParaRPr lang="en-US" sz="280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16GB of 1600MHz DDR3L onboard memory</a:t>
                      </a:r>
                      <a:endParaRPr lang="en-US" sz="2800" dirty="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 Iau?iue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0238" y="141889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Точечный параллельный алгоритм.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48" y="726664"/>
            <a:ext cx="4597400" cy="577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9697" y="4534475"/>
            <a:ext cx="316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Параллельный выполняется быстрее в </a:t>
            </a:r>
            <a:r>
              <a:rPr lang="en-US" sz="2400" dirty="0" smtClean="0"/>
              <a:t>2.7 </a:t>
            </a:r>
            <a:r>
              <a:rPr lang="ru-RU" sz="2400" dirty="0" smtClean="0"/>
              <a:t>раза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1771" y="378372"/>
            <a:ext cx="867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Схема работы процессора с памятью.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7" y="1341520"/>
            <a:ext cx="9695268" cy="50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3" y="417708"/>
            <a:ext cx="8047973" cy="61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672</TotalTime>
  <Words>107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Cambria Math</vt:lpstr>
      <vt:lpstr>Corbel</vt:lpstr>
      <vt:lpstr>Times New Roman</vt:lpstr>
      <vt:lpstr>Times New Roman Iau?iue</vt:lpstr>
      <vt:lpstr>Arial</vt:lpstr>
      <vt:lpstr>Parallax</vt:lpstr>
      <vt:lpstr>Разработка и реализация на многоядерном процессоре блочного параллельного итерационного алгоритма численного решения двумерной задачи Дирихле для уравнения Пуассона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преддипломной практике</dc:title>
  <dc:creator>Vadim Boltach</dc:creator>
  <cp:lastModifiedBy>Vadim Boltach</cp:lastModifiedBy>
  <cp:revision>6</cp:revision>
  <dcterms:created xsi:type="dcterms:W3CDTF">2016-03-01T00:11:06Z</dcterms:created>
  <dcterms:modified xsi:type="dcterms:W3CDTF">2016-05-17T08:18:29Z</dcterms:modified>
</cp:coreProperties>
</file>