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Отчет по преддипломной практике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Болтач</a:t>
            </a:r>
            <a:r>
              <a:rPr lang="ru-RU" dirty="0" smtClean="0"/>
              <a:t> Вадим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28592" y="150312"/>
                <a:ext cx="10171134" cy="3704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Задача Дирихле для уравнения Пуассона:</a:t>
                </a:r>
                <a:br>
                  <a:rPr lang="ru-RU" sz="2800" dirty="0" smtClean="0"/>
                </a:br>
                <a:endParaRPr lang="ru-RU" sz="28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/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/>
                              </m:ctrlPr>
                            </m:sSupPr>
                            <m:e>
                              <m:r>
                                <a:rPr lang="ru-RU" sz="2800" i="1"/>
                                <m:t>𝜕</m:t>
                              </m:r>
                            </m:e>
                            <m:sup>
                              <m:r>
                                <a:rPr lang="ru-RU" sz="2800" i="1"/>
                                <m:t>2</m:t>
                              </m:r>
                            </m:sup>
                          </m:sSup>
                          <m:r>
                            <a:rPr lang="en-US" sz="2800" i="1"/>
                            <m:t>𝑢</m:t>
                          </m:r>
                        </m:num>
                        <m:den>
                          <m:r>
                            <a:rPr lang="ru-RU" sz="2800" i="1"/>
                            <m:t>𝜕</m:t>
                          </m:r>
                          <m:r>
                            <a:rPr lang="ru-RU" sz="2800" i="1"/>
                            <m:t>𝑥</m:t>
                          </m:r>
                        </m:den>
                      </m:f>
                      <m:r>
                        <a:rPr lang="ru-RU" sz="2800" i="1"/>
                        <m:t>+</m:t>
                      </m:r>
                      <m:f>
                        <m:fPr>
                          <m:ctrlPr>
                            <a:rPr lang="en-US" sz="2800" i="1"/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/>
                              </m:ctrlPr>
                            </m:sSupPr>
                            <m:e>
                              <m:r>
                                <a:rPr lang="ru-RU" sz="2800" i="1"/>
                                <m:t>𝜕</m:t>
                              </m:r>
                            </m:e>
                            <m:sup>
                              <m:r>
                                <a:rPr lang="ru-RU" sz="2800" i="1"/>
                                <m:t>2</m:t>
                              </m:r>
                            </m:sup>
                          </m:sSup>
                          <m:r>
                            <a:rPr lang="ru-RU" sz="2800" i="1"/>
                            <m:t>𝑢</m:t>
                          </m:r>
                        </m:num>
                        <m:den>
                          <m:r>
                            <a:rPr lang="ru-RU" sz="2800" i="1"/>
                            <m:t>𝜕</m:t>
                          </m:r>
                          <m:r>
                            <a:rPr lang="ru-RU" sz="2800" i="1"/>
                            <m:t>𝑦</m:t>
                          </m:r>
                        </m:den>
                      </m:f>
                      <m:r>
                        <a:rPr lang="ru-RU" sz="2800" i="1"/>
                        <m:t>=2(</m:t>
                      </m:r>
                      <m:sSup>
                        <m:sSupPr>
                          <m:ctrlPr>
                            <a:rPr lang="en-US" sz="2800" i="1"/>
                          </m:ctrlPr>
                        </m:sSupPr>
                        <m:e>
                          <m:r>
                            <a:rPr lang="ru-RU" sz="2800" i="1"/>
                            <m:t>𝑥</m:t>
                          </m:r>
                        </m:e>
                        <m:sup>
                          <m:r>
                            <a:rPr lang="ru-RU" sz="2800" i="1"/>
                            <m:t>2</m:t>
                          </m:r>
                        </m:sup>
                      </m:sSup>
                      <m:r>
                        <a:rPr lang="ru-RU" sz="2800" i="1"/>
                        <m:t>+</m:t>
                      </m:r>
                      <m:sSup>
                        <m:sSupPr>
                          <m:ctrlPr>
                            <a:rPr lang="en-US" sz="2800" i="1"/>
                          </m:ctrlPr>
                        </m:sSupPr>
                        <m:e>
                          <m:r>
                            <a:rPr lang="ru-RU" sz="2800" i="1"/>
                            <m:t>𝑦</m:t>
                          </m:r>
                        </m:e>
                        <m:sup>
                          <m:r>
                            <a:rPr lang="ru-RU" sz="2800" i="1"/>
                            <m:t>2</m:t>
                          </m:r>
                        </m:sup>
                      </m:sSup>
                      <m:r>
                        <a:rPr lang="ru-RU" sz="2800" i="1"/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ru-RU" sz="2800" b="1" dirty="0"/>
                  <a:t> </a:t>
                </a:r>
                <a:endParaRPr lang="en-US" sz="2800" dirty="0"/>
              </a:p>
              <a:p>
                <a:r>
                  <a:rPr lang="ru-RU" sz="2800" dirty="0"/>
                  <a:t>в прямоугольной области </a:t>
                </a:r>
                <a:r>
                  <a:rPr lang="en-US" sz="2800" dirty="0"/>
                  <a:t>D = {0 ≤ x ≤ 1, 0 ≤ y ≤ 2} </a:t>
                </a:r>
                <a:r>
                  <a:rPr lang="ru-RU" sz="2800" dirty="0"/>
                  <a:t>с граничными условиями</a:t>
                </a:r>
                <a:endParaRPr lang="en-US" sz="2800" dirty="0"/>
              </a:p>
              <a:p>
                <a:r>
                  <a:rPr lang="en-US" sz="2800" dirty="0"/>
                  <a:t>u(0, y) = 0, u(1, y)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/>
                        </m:ctrlPr>
                      </m:sSupPr>
                      <m:e>
                        <m:r>
                          <a:rPr lang="en-US" sz="2800" i="1"/>
                          <m:t>𝑦</m:t>
                        </m:r>
                      </m:e>
                      <m:sup>
                        <m:r>
                          <a:rPr lang="en-US" sz="2800" i="1"/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, u(x, 0) = x, u(x, 2)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/>
                        </m:ctrlPr>
                      </m:sSupPr>
                      <m:e>
                        <m:r>
                          <a:rPr lang="en-US" sz="2800" i="1"/>
                          <m:t>4</m:t>
                        </m:r>
                        <m:r>
                          <a:rPr lang="en-US" sz="2800" i="1"/>
                          <m:t>𝑥</m:t>
                        </m:r>
                      </m:e>
                      <m:sup>
                        <m:r>
                          <a:rPr lang="en-US" sz="2800" i="1"/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592" y="150312"/>
                <a:ext cx="10171134" cy="3704797"/>
              </a:xfrm>
              <a:prstGeom prst="rect">
                <a:avLst/>
              </a:prstGeom>
              <a:blipFill rotWithShape="0">
                <a:blip r:embed="rId2"/>
                <a:stretch>
                  <a:fillRect l="-1259" t="-1647" b="-3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28592" y="4052619"/>
                <a:ext cx="6563638" cy="1671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 </a:t>
                </a:r>
              </a:p>
              <a:p>
                <a:r>
                  <a:rPr lang="ru-RU" sz="2800" dirty="0"/>
                  <a:t>Задача имеет точное решение:</a:t>
                </a:r>
                <a:endParaRPr lang="en-US" sz="2800" dirty="0"/>
              </a:p>
              <a:p>
                <a:r>
                  <a:rPr lang="ru-RU" sz="2800" dirty="0"/>
                  <a:t> </a:t>
                </a:r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/>
                        <m:t>𝑢</m:t>
                      </m:r>
                      <m:d>
                        <m:dPr>
                          <m:ctrlPr>
                            <a:rPr lang="en-US" sz="2800" i="1"/>
                          </m:ctrlPr>
                        </m:dPr>
                        <m:e>
                          <m:r>
                            <a:rPr lang="ru-RU" sz="2800" i="1"/>
                            <m:t>𝑥</m:t>
                          </m:r>
                          <m:r>
                            <a:rPr lang="ru-RU" sz="2800" i="1"/>
                            <m:t>, </m:t>
                          </m:r>
                          <m:r>
                            <a:rPr lang="ru-RU" sz="2800" i="1"/>
                            <m:t>𝑦</m:t>
                          </m:r>
                        </m:e>
                      </m:d>
                      <m:r>
                        <a:rPr lang="ru-RU" sz="2800" i="1"/>
                        <m:t>= </m:t>
                      </m:r>
                      <m:sSup>
                        <m:sSupPr>
                          <m:ctrlPr>
                            <a:rPr lang="en-US" sz="2800" i="1"/>
                          </m:ctrlPr>
                        </m:sSupPr>
                        <m:e>
                          <m:r>
                            <a:rPr lang="ru-RU" sz="2800" i="1"/>
                            <m:t>𝑥</m:t>
                          </m:r>
                        </m:e>
                        <m:sup>
                          <m:r>
                            <a:rPr lang="ru-RU" sz="2800" i="1"/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i="1"/>
                          </m:ctrlPr>
                        </m:sSupPr>
                        <m:e>
                          <m:r>
                            <a:rPr lang="ru-RU" sz="2800" i="1"/>
                            <m:t>𝑦</m:t>
                          </m:r>
                        </m:e>
                        <m:sup>
                          <m:r>
                            <a:rPr lang="ru-RU" sz="2800" i="1"/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592" y="4052619"/>
                <a:ext cx="6563638" cy="1671740"/>
              </a:xfrm>
              <a:prstGeom prst="rect">
                <a:avLst/>
              </a:prstGeom>
              <a:blipFill rotWithShape="0">
                <a:blip r:embed="rId3"/>
                <a:stretch>
                  <a:fillRect l="-1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9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683" y="300624"/>
            <a:ext cx="8490279" cy="2126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05" y="2772428"/>
            <a:ext cx="9526033" cy="34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08" y="918053"/>
            <a:ext cx="10512474" cy="46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513" y="417708"/>
            <a:ext cx="8047973" cy="610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2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359064"/>
              </p:ext>
            </p:extLst>
          </p:nvPr>
        </p:nvGraphicFramePr>
        <p:xfrm>
          <a:off x="2524549" y="576907"/>
          <a:ext cx="8097522" cy="4891324"/>
        </p:xfrm>
        <a:graphic>
          <a:graphicData uri="http://schemas.openxmlformats.org/drawingml/2006/table">
            <a:tbl>
              <a:tblPr firstRow="1" firstCol="1" bandRow="1"/>
              <a:tblGrid>
                <a:gridCol w="4048328"/>
                <a:gridCol w="4049194"/>
              </a:tblGrid>
              <a:tr h="14445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Модель</a:t>
                      </a:r>
                      <a:endParaRPr lang="en-US" sz="2800">
                        <a:effectLst/>
                        <a:latin typeface="Times New Roman Iau?iue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 charset="0"/>
                          <a:ea typeface="Times New Roman" charset="0"/>
                        </a:rPr>
                        <a:t>MacBook Pro (Retina, 13-inch, Mid 2014)</a:t>
                      </a:r>
                      <a:endParaRPr lang="en-US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2800">
                        <a:effectLst/>
                        <a:latin typeface="Times New Roman Iau?iue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509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Процессор</a:t>
                      </a:r>
                      <a:endParaRPr lang="en-US" sz="2800">
                        <a:effectLst/>
                        <a:latin typeface="Times New Roman Iau?iue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2.6GHz dual-core Intel Core i5 processor (Turbo Boost up to 3.1GHz) with 3MB shared L3 cache</a:t>
                      </a:r>
                      <a:endParaRPr lang="en-US" sz="2800">
                        <a:effectLst/>
                        <a:latin typeface="Times New Roman Iau?iue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2800">
                        <a:effectLst/>
                        <a:latin typeface="Times New Roman Iau?iue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32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Оперативная память</a:t>
                      </a:r>
                      <a:endParaRPr lang="en-US" sz="2800">
                        <a:effectLst/>
                        <a:latin typeface="Times New Roman Iau?iue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16GB of 1600MHz DDR3L onboard memory</a:t>
                      </a:r>
                      <a:endParaRPr lang="en-US" sz="2800" dirty="0">
                        <a:effectLst/>
                        <a:latin typeface="Times New Roman Iau?iue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 Iau?iue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5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6" y="2267211"/>
            <a:ext cx="11807053" cy="37819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803748" y="275573"/>
                <a:ext cx="10108504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В вычислительных экспериментах положим шаг </a:t>
                </a:r>
                <a:r>
                  <a:rPr lang="en-US" sz="2800" dirty="0"/>
                  <a:t>h = 0.002, </a:t>
                </a:r>
                <a:r>
                  <a:rPr lang="ru-RU" sz="2800" dirty="0"/>
                  <a:t>количество итераций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ru-RU" sz="2800" i="1"/>
                          <m:t>𝑅</m:t>
                        </m:r>
                      </m:e>
                      <m:sub>
                        <m:r>
                          <a:rPr lang="ru-RU" sz="2800" i="1"/>
                          <m:t>𝑖𝑡</m:t>
                        </m:r>
                      </m:sub>
                    </m:sSub>
                    <m:r>
                      <a:rPr lang="ru-RU" sz="2800" i="1"/>
                      <m:t>=300</m:t>
                    </m:r>
                  </m:oMath>
                </a14:m>
                <a:r>
                  <a:rPr lang="ru-RU" sz="2800" dirty="0"/>
                  <a:t>, размеры </a:t>
                </a:r>
                <a:r>
                  <a:rPr lang="ru-RU" sz="2800" dirty="0" err="1"/>
                  <a:t>тайла</a:t>
                </a:r>
                <a:r>
                  <a:rPr lang="ru-RU" sz="2800" dirty="0"/>
                  <a:t> (r1, r2, r3) = (2</a:t>
                </a:r>
                <a:r>
                  <a:rPr lang="en-US" sz="2800" dirty="0"/>
                  <a:t>, 100, 200) </a:t>
                </a:r>
                <a:r>
                  <a:rPr lang="ru-RU" sz="2800" dirty="0"/>
                  <a:t>и размер перекрытий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ru-RU" sz="2800" i="1"/>
                          <m:t>𝑚</m:t>
                        </m:r>
                      </m:e>
                      <m:sub>
                        <m:r>
                          <a:rPr lang="ru-RU" sz="2800" i="1"/>
                          <m:t>𝑜𝑣𝑒𝑟</m:t>
                        </m:r>
                      </m:sub>
                    </m:sSub>
                    <m:r>
                      <a:rPr lang="ru-RU" sz="2800" i="1"/>
                      <m:t>=1</m:t>
                    </m:r>
                  </m:oMath>
                </a14:m>
                <a:r>
                  <a:rPr lang="ru-RU" sz="2800" dirty="0"/>
                  <a:t>.</a:t>
                </a:r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48" y="275573"/>
                <a:ext cx="10108504" cy="1661993"/>
              </a:xfrm>
              <a:prstGeom prst="rect">
                <a:avLst/>
              </a:prstGeom>
              <a:blipFill rotWithShape="0">
                <a:blip r:embed="rId3"/>
                <a:stretch>
                  <a:fillRect l="-1267" t="-3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787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</TotalTime>
  <Words>61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Corbel</vt:lpstr>
      <vt:lpstr>Times New Roman</vt:lpstr>
      <vt:lpstr>Times New Roman Iau?iue</vt:lpstr>
      <vt:lpstr>Arial</vt:lpstr>
      <vt:lpstr>Parallax</vt:lpstr>
      <vt:lpstr>Отчет по преддипломной практике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преддипломной практике</dc:title>
  <dc:creator>Vadim Boltach</dc:creator>
  <cp:lastModifiedBy>Vadim Boltach</cp:lastModifiedBy>
  <cp:revision>4</cp:revision>
  <dcterms:created xsi:type="dcterms:W3CDTF">2016-03-01T00:11:06Z</dcterms:created>
  <dcterms:modified xsi:type="dcterms:W3CDTF">2016-03-01T00:43:13Z</dcterms:modified>
</cp:coreProperties>
</file>