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56" r:id="rId3"/>
    <p:sldId id="264" r:id="rId4"/>
    <p:sldId id="258" r:id="rId5"/>
    <p:sldId id="257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5DB5"/>
    <a:srgbClr val="9BC7CA"/>
    <a:srgbClr val="B4B4B4"/>
    <a:srgbClr val="C4C4C4"/>
    <a:srgbClr val="FFFFFF"/>
    <a:srgbClr val="D9A3C6"/>
    <a:srgbClr val="FF85D6"/>
    <a:srgbClr val="E763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4" autoAdjust="0"/>
    <p:restoredTop sz="94660"/>
  </p:normalViewPr>
  <p:slideViewPr>
    <p:cSldViewPr snapToGrid="0">
      <p:cViewPr>
        <p:scale>
          <a:sx n="66" d="100"/>
          <a:sy n="66" d="100"/>
        </p:scale>
        <p:origin x="6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Возраст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Man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Лист1!$A$2:$A$7</c:f>
              <c:strCache>
                <c:ptCount val="6"/>
                <c:pt idx="0">
                  <c:v>до 15</c:v>
                </c:pt>
                <c:pt idx="1">
                  <c:v>15-25</c:v>
                </c:pt>
                <c:pt idx="2">
                  <c:v>25-35</c:v>
                </c:pt>
                <c:pt idx="3">
                  <c:v>35-45</c:v>
                </c:pt>
                <c:pt idx="4">
                  <c:v>45-55</c:v>
                </c:pt>
                <c:pt idx="5">
                  <c:v>старше 55</c:v>
                </c:pt>
              </c:strCache>
            </c:strRef>
          </c:cat>
          <c:val>
            <c:numRef>
              <c:f>Лист1!$B$2:$B$7</c:f>
              <c:numCache>
                <c:formatCode>General</c:formatCode>
                <c:ptCount val="6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3.2</c:v>
                </c:pt>
                <c:pt idx="5">
                  <c:v>1.6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Woman</c:v>
                </c:pt>
              </c:strCache>
            </c:strRef>
          </c:tx>
          <c:spPr>
            <a:solidFill>
              <a:srgbClr val="D9A3C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Лист1!$A$2:$A$7</c:f>
              <c:strCache>
                <c:ptCount val="6"/>
                <c:pt idx="0">
                  <c:v>до 15</c:v>
                </c:pt>
                <c:pt idx="1">
                  <c:v>15-25</c:v>
                </c:pt>
                <c:pt idx="2">
                  <c:v>25-35</c:v>
                </c:pt>
                <c:pt idx="3">
                  <c:v>35-45</c:v>
                </c:pt>
                <c:pt idx="4">
                  <c:v>45-55</c:v>
                </c:pt>
                <c:pt idx="5">
                  <c:v>старше 55</c:v>
                </c:pt>
              </c:strCache>
            </c:strRef>
          </c:cat>
          <c:val>
            <c:numRef>
              <c:f>Лист1!$C$2:$C$7</c:f>
              <c:numCache>
                <c:formatCode>General</c:formatCode>
                <c:ptCount val="6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2.1</c:v>
                </c:pt>
                <c:pt idx="5">
                  <c:v>0.9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16605352"/>
        <c:axId val="87345480"/>
      </c:barChart>
      <c:catAx>
        <c:axId val="216605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7345480"/>
        <c:crosses val="autoZero"/>
        <c:auto val="1"/>
        <c:lblAlgn val="ctr"/>
        <c:lblOffset val="100"/>
        <c:noMultiLvlLbl val="0"/>
      </c:catAx>
      <c:valAx>
        <c:axId val="87345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16605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7939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71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7002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61652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9857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1129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3777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2078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740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28591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543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17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72905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75534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4034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5199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2599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796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70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8478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26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8254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95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ED9AC87-F41B-4C81-BDFE-6A4ECF2E6DE7}" type="datetimeFigureOut">
              <a:rPr lang="ru-RU" smtClean="0"/>
              <a:t>14.04.2018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65420-A45C-4D30-9D1D-FB4539C05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9196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2125016"/>
            <a:ext cx="12192001" cy="1712890"/>
          </a:xfrm>
          <a:prstGeom prst="rect">
            <a:avLst/>
          </a:prstGeom>
          <a:gradFill flip="none" rotWithShape="1">
            <a:gsLst>
              <a:gs pos="60000">
                <a:srgbClr val="7030A0">
                  <a:alpha val="60000"/>
                </a:srgbClr>
              </a:gs>
              <a:gs pos="21000">
                <a:srgbClr val="002060"/>
              </a:gs>
            </a:gsLst>
            <a:lin ang="2700000" scaled="1"/>
            <a:tileRect/>
          </a:gra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29772" y="2204353"/>
            <a:ext cx="11001829" cy="1299030"/>
          </a:xfrm>
          <a:noFill/>
          <a:ln w="9525">
            <a:noFill/>
          </a:ln>
          <a:effectLst/>
        </p:spPr>
        <p:txBody>
          <a:bodyPr>
            <a:noAutofit/>
          </a:bodyPr>
          <a:lstStyle/>
          <a:p>
            <a:r>
              <a:rPr lang="ru-RU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Сервис по предоставлению статистических данных в сфере услуг</a:t>
            </a:r>
            <a:endParaRPr lang="ru-RU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268687" y="5892801"/>
            <a:ext cx="6923314" cy="965200"/>
          </a:xfrm>
        </p:spPr>
        <p:txBody>
          <a:bodyPr>
            <a:normAutofit/>
          </a:bodyPr>
          <a:lstStyle/>
          <a:p>
            <a:pPr algn="r"/>
            <a:r>
              <a:rPr lang="ru-RU" dirty="0" smtClean="0">
                <a:solidFill>
                  <a:schemeClr val="bg1">
                    <a:lumMod val="85000"/>
                  </a:schemeClr>
                </a:solidFill>
              </a:rPr>
              <a:t>Социальные сервисы</a:t>
            </a:r>
            <a:br>
              <a:rPr lang="ru-RU" dirty="0" smtClean="0">
                <a:solidFill>
                  <a:schemeClr val="bg1">
                    <a:lumMod val="85000"/>
                  </a:schemeClr>
                </a:solidFill>
              </a:rPr>
            </a:br>
            <a:r>
              <a:rPr lang="ru-RU" dirty="0" smtClean="0">
                <a:solidFill>
                  <a:schemeClr val="bg1">
                    <a:lumMod val="85000"/>
                  </a:schemeClr>
                </a:solidFill>
              </a:rPr>
              <a:t>Кейс: свое решение – сделай общую жизнь лучше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26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Проблематика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5127" y="1828800"/>
            <a:ext cx="10515600" cy="2550017"/>
          </a:xfrm>
        </p:spPr>
        <p:txBody>
          <a:bodyPr>
            <a:normAutofit/>
          </a:bodyPr>
          <a:lstStyle/>
          <a:p>
            <a:r>
              <a:rPr lang="ru-RU" dirty="0">
                <a:latin typeface="+mj-lt"/>
              </a:rPr>
              <a:t>Уменьшение потока клиентов</a:t>
            </a:r>
          </a:p>
          <a:p>
            <a:r>
              <a:rPr lang="ru-RU" dirty="0">
                <a:latin typeface="+mj-lt"/>
              </a:rPr>
              <a:t>Спад процента продаж</a:t>
            </a:r>
          </a:p>
          <a:p>
            <a:r>
              <a:rPr lang="ru-RU" dirty="0">
                <a:latin typeface="+mj-lt"/>
              </a:rPr>
              <a:t>Необходимость </a:t>
            </a:r>
            <a:r>
              <a:rPr lang="ru-RU" dirty="0">
                <a:latin typeface="+mj-lt"/>
              </a:rPr>
              <a:t>улучшения</a:t>
            </a:r>
            <a:r>
              <a:rPr lang="ru-RU" dirty="0">
                <a:latin typeface="+mj-lt"/>
              </a:rPr>
              <a:t> оказываемых услуг </a:t>
            </a:r>
          </a:p>
        </p:txBody>
      </p:sp>
    </p:spTree>
    <p:extLst>
      <p:ext uri="{BB962C8B-B14F-4D97-AF65-F5344CB8AC3E}">
        <p14:creationId xmlns:p14="http://schemas.microsoft.com/office/powerpoint/2010/main" val="177496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9063" y="365760"/>
            <a:ext cx="10515600" cy="1325562"/>
          </a:xfrm>
        </p:spPr>
        <p:txBody>
          <a:bodyPr/>
          <a:lstStyle/>
          <a:p>
            <a:r>
              <a:rPr lang="ru-RU" dirty="0" smtClean="0"/>
              <a:t>Цель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0326" y="1691321"/>
            <a:ext cx="10290805" cy="4245840"/>
          </a:xfrm>
        </p:spPr>
        <p:txBody>
          <a:bodyPr>
            <a:noAutofit/>
          </a:bodyPr>
          <a:lstStyle/>
          <a:p>
            <a:r>
              <a:rPr lang="ru-RU" dirty="0" smtClean="0">
                <a:solidFill>
                  <a:srgbClr val="FF0000"/>
                </a:solidFill>
                <a:latin typeface="+mj-lt"/>
              </a:rPr>
              <a:t>Детектирование </a:t>
            </a:r>
            <a:r>
              <a:rPr lang="ru-RU" dirty="0" smtClean="0">
                <a:solidFill>
                  <a:srgbClr val="FF0000"/>
                </a:solidFill>
                <a:latin typeface="+mj-lt"/>
              </a:rPr>
              <a:t>лиц</a:t>
            </a:r>
          </a:p>
          <a:p>
            <a:r>
              <a:rPr lang="ru-RU" dirty="0" smtClean="0">
                <a:latin typeface="+mj-lt"/>
              </a:rPr>
              <a:t>Распределение целевой аудитории по категориям</a:t>
            </a:r>
            <a:endParaRPr lang="ru-RU" dirty="0" smtClean="0">
              <a:latin typeface="+mj-lt"/>
            </a:endParaRPr>
          </a:p>
          <a:p>
            <a:r>
              <a:rPr lang="ru-RU" dirty="0" smtClean="0">
                <a:solidFill>
                  <a:srgbClr val="FF0000"/>
                </a:solidFill>
                <a:latin typeface="+mj-lt"/>
              </a:rPr>
              <a:t>Определение </a:t>
            </a:r>
            <a:r>
              <a:rPr lang="ru-RU" dirty="0">
                <a:solidFill>
                  <a:srgbClr val="FF0000"/>
                </a:solidFill>
                <a:latin typeface="+mj-lt"/>
              </a:rPr>
              <a:t>категории целевой </a:t>
            </a:r>
            <a:r>
              <a:rPr lang="ru-RU" dirty="0" smtClean="0">
                <a:solidFill>
                  <a:srgbClr val="FF0000"/>
                </a:solidFill>
                <a:latin typeface="+mj-lt"/>
              </a:rPr>
              <a:t>аудитории</a:t>
            </a:r>
          </a:p>
          <a:p>
            <a:r>
              <a:rPr lang="ru-RU" dirty="0">
                <a:solidFill>
                  <a:srgbClr val="FF0000"/>
                </a:solidFill>
                <a:latin typeface="+mj-lt"/>
              </a:rPr>
              <a:t>Фиксирование даты и времени входа и выхода посетителя</a:t>
            </a:r>
          </a:p>
          <a:p>
            <a:r>
              <a:rPr lang="ru-RU" dirty="0" smtClean="0">
                <a:solidFill>
                  <a:srgbClr val="FF0000"/>
                </a:solidFill>
                <a:latin typeface="+mj-lt"/>
              </a:rPr>
              <a:t>Анализ возраста и пола целевой </a:t>
            </a:r>
            <a:r>
              <a:rPr lang="ru-RU" dirty="0" smtClean="0">
                <a:solidFill>
                  <a:srgbClr val="FF0000"/>
                </a:solidFill>
                <a:latin typeface="+mj-lt"/>
              </a:rPr>
              <a:t>аудитории</a:t>
            </a:r>
          </a:p>
          <a:p>
            <a:r>
              <a:rPr lang="ru-RU" dirty="0">
                <a:latin typeface="+mj-lt"/>
              </a:rPr>
              <a:t>Получение статистики посещаемости</a:t>
            </a:r>
          </a:p>
          <a:p>
            <a:r>
              <a:rPr lang="ru-RU" dirty="0">
                <a:latin typeface="+mj-lt"/>
              </a:rPr>
              <a:t>Прогнозирование степени загруженности </a:t>
            </a:r>
            <a:r>
              <a:rPr lang="ru-RU" dirty="0" smtClean="0">
                <a:latin typeface="+mj-lt"/>
              </a:rPr>
              <a:t>посетителями</a:t>
            </a:r>
          </a:p>
          <a:p>
            <a:r>
              <a:rPr lang="ru-RU" dirty="0">
                <a:latin typeface="+mj-lt"/>
              </a:rPr>
              <a:t>Статистический </a:t>
            </a:r>
            <a:r>
              <a:rPr lang="ru-RU" dirty="0" smtClean="0">
                <a:latin typeface="+mj-lt"/>
              </a:rPr>
              <a:t>анализ </a:t>
            </a:r>
            <a:r>
              <a:rPr lang="ru-RU" dirty="0">
                <a:latin typeface="+mj-lt"/>
              </a:rPr>
              <a:t>демографии </a:t>
            </a:r>
            <a:r>
              <a:rPr lang="ru-RU" dirty="0">
                <a:latin typeface="+mj-lt"/>
              </a:rPr>
              <a:t>клиентов</a:t>
            </a:r>
          </a:p>
          <a:p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5201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86745" y="2285318"/>
            <a:ext cx="5808290" cy="2789843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+mj-lt"/>
              </a:rPr>
              <a:t>Дата </a:t>
            </a:r>
            <a:r>
              <a:rPr lang="ru-RU" dirty="0" smtClean="0">
                <a:latin typeface="+mj-lt"/>
              </a:rPr>
              <a:t>посещения</a:t>
            </a:r>
          </a:p>
          <a:p>
            <a:r>
              <a:rPr lang="ru-RU" dirty="0" smtClean="0">
                <a:latin typeface="+mj-lt"/>
              </a:rPr>
              <a:t>Время входа</a:t>
            </a:r>
          </a:p>
          <a:p>
            <a:r>
              <a:rPr lang="ru-RU" dirty="0" smtClean="0">
                <a:latin typeface="+mj-lt"/>
              </a:rPr>
              <a:t>Время </a:t>
            </a:r>
            <a:r>
              <a:rPr lang="ru-RU" dirty="0" smtClean="0">
                <a:latin typeface="+mj-lt"/>
              </a:rPr>
              <a:t>выхода </a:t>
            </a:r>
            <a:endParaRPr lang="ru-RU" dirty="0" smtClean="0">
              <a:latin typeface="+mj-lt"/>
            </a:endParaRPr>
          </a:p>
          <a:p>
            <a:r>
              <a:rPr lang="ru-RU" dirty="0" smtClean="0">
                <a:latin typeface="+mj-lt"/>
              </a:rPr>
              <a:t>Предоставленные услуги</a:t>
            </a:r>
          </a:p>
          <a:p>
            <a:r>
              <a:rPr lang="ru-RU" dirty="0" smtClean="0">
                <a:latin typeface="+mj-lt"/>
              </a:rPr>
              <a:t>Количеств</a:t>
            </a:r>
            <a:r>
              <a:rPr lang="ru-RU" dirty="0">
                <a:latin typeface="+mj-lt"/>
              </a:rPr>
              <a:t>о</a:t>
            </a:r>
            <a:r>
              <a:rPr lang="ru-RU" dirty="0" smtClean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людей в помещении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endParaRPr lang="ru-RU" dirty="0" smtClean="0">
              <a:latin typeface="+mj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1D5DB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744" y="921119"/>
            <a:ext cx="3619983" cy="52654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07293" y="1657865"/>
            <a:ext cx="1200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+mj-lt"/>
              </a:rPr>
              <a:t>Возраст</a:t>
            </a:r>
            <a:endParaRPr lang="ru-RU" sz="24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025626" y="2209600"/>
            <a:ext cx="688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+mj-lt"/>
              </a:rPr>
              <a:t>Пол</a:t>
            </a:r>
            <a:endParaRPr lang="ru-RU" sz="24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56592" y="1284909"/>
            <a:ext cx="1097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+mj-lt"/>
              </a:rPr>
              <a:t>Услуги </a:t>
            </a:r>
            <a:endParaRPr lang="ru-RU" sz="24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574302" y="1785016"/>
            <a:ext cx="1131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+mj-lt"/>
              </a:rPr>
              <a:t>Товары</a:t>
            </a:r>
            <a:endParaRPr lang="ru-RU" sz="24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36413" y="5355552"/>
            <a:ext cx="32757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  <a:latin typeface="+mj-lt"/>
              </a:rPr>
              <a:t>Повышение качества предоставляемых услуг</a:t>
            </a:r>
            <a:endParaRPr lang="ru-RU" sz="24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9832479" y="3427579"/>
            <a:ext cx="862283" cy="1364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705637" y="3242913"/>
            <a:ext cx="1569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+mj-lt"/>
              </a:rPr>
              <a:t>Аналитика</a:t>
            </a:r>
            <a:endParaRPr lang="ru-RU" sz="2400" dirty="0">
              <a:latin typeface="+mj-lt"/>
            </a:endParaRPr>
          </a:p>
        </p:txBody>
      </p:sp>
      <p:sp>
        <p:nvSpPr>
          <p:cNvPr id="14" name="Заголовок 1"/>
          <p:cNvSpPr>
            <a:spLocks noGrp="1"/>
          </p:cNvSpPr>
          <p:nvPr>
            <p:ph type="title"/>
          </p:nvPr>
        </p:nvSpPr>
        <p:spPr>
          <a:xfrm>
            <a:off x="632197" y="445452"/>
            <a:ext cx="10515600" cy="1325562"/>
          </a:xfrm>
        </p:spPr>
        <p:txBody>
          <a:bodyPr/>
          <a:lstStyle/>
          <a:p>
            <a:r>
              <a:rPr lang="ru-RU" dirty="0"/>
              <a:t>Сбор статистических </a:t>
            </a:r>
            <a:r>
              <a:rPr lang="ru-RU" dirty="0" smtClean="0"/>
              <a:t>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3864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195" y="188057"/>
            <a:ext cx="6734098" cy="64818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756469" y="2147442"/>
            <a:ext cx="1650946" cy="468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Statistics</a:t>
            </a:r>
            <a:endParaRPr lang="ru-RU" sz="24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18755" y="6048737"/>
            <a:ext cx="2779138" cy="468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Knowledge Base</a:t>
            </a:r>
            <a:endParaRPr lang="ru-RU" sz="24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53" y="2255719"/>
            <a:ext cx="2898694" cy="23465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57064" y="305072"/>
            <a:ext cx="2000498" cy="468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AI Analytics</a:t>
            </a:r>
            <a:endParaRPr lang="ru-RU" sz="24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66392" y="4337465"/>
            <a:ext cx="1769139" cy="842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Computer Vision</a:t>
            </a:r>
            <a:endParaRPr lang="ru-RU" sz="24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04315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263" y="467435"/>
            <a:ext cx="9660393" cy="508829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00" r="31291"/>
          <a:stretch/>
        </p:blipFill>
        <p:spPr>
          <a:xfrm>
            <a:off x="5363514" y="2740113"/>
            <a:ext cx="1464972" cy="3926625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5709257" y="2674619"/>
            <a:ext cx="770689" cy="7706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6479946" y="3445308"/>
            <a:ext cx="2083029" cy="1360055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175" y="4805363"/>
            <a:ext cx="3258005" cy="103837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562386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целевой аудитории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473958" y="1690688"/>
            <a:ext cx="4831307" cy="23081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Количество людей по категориям</a:t>
            </a:r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7997587" y="1419366"/>
            <a:ext cx="2579428" cy="2579428"/>
          </a:xfrm>
          <a:prstGeom prst="ellips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0" name="Диаграмма 9"/>
          <p:cNvGraphicFramePr/>
          <p:nvPr>
            <p:extLst>
              <p:ext uri="{D42A27DB-BD31-4B8C-83A1-F6EECF244321}">
                <p14:modId xmlns:p14="http://schemas.microsoft.com/office/powerpoint/2010/main" val="1040910059"/>
              </p:ext>
            </p:extLst>
          </p:nvPr>
        </p:nvGraphicFramePr>
        <p:xfrm>
          <a:off x="1050878" y="4218792"/>
          <a:ext cx="10302921" cy="2334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2" name="Прямая соединительная линия 11"/>
          <p:cNvCxnSpPr>
            <a:stCxn id="6" idx="7"/>
          </p:cNvCxnSpPr>
          <p:nvPr/>
        </p:nvCxnSpPr>
        <p:spPr>
          <a:xfrm flipH="1">
            <a:off x="9287301" y="1797114"/>
            <a:ext cx="911966" cy="911966"/>
          </a:xfrm>
          <a:prstGeom prst="line">
            <a:avLst/>
          </a:prstGeom>
          <a:ln>
            <a:solidFill>
              <a:srgbClr val="E7637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>
            <a:stCxn id="6" idx="6"/>
          </p:cNvCxnSpPr>
          <p:nvPr/>
        </p:nvCxnSpPr>
        <p:spPr>
          <a:xfrm flipH="1">
            <a:off x="9287301" y="2709080"/>
            <a:ext cx="1289714" cy="0"/>
          </a:xfrm>
          <a:prstGeom prst="line">
            <a:avLst/>
          </a:prstGeom>
          <a:ln>
            <a:solidFill>
              <a:srgbClr val="E76376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33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TM02900722[[fn=Совет директоров]]</Template>
  <TotalTime>1446</TotalTime>
  <Words>99</Words>
  <Application>Microsoft Office PowerPoint</Application>
  <PresentationFormat>Широкоэкранный</PresentationFormat>
  <Paragraphs>34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Calibri</vt:lpstr>
      <vt:lpstr>Calibri Light</vt:lpstr>
      <vt:lpstr>Verdana</vt:lpstr>
      <vt:lpstr>Wingdings 2</vt:lpstr>
      <vt:lpstr>HDOfficeLightV0</vt:lpstr>
      <vt:lpstr>1_HDOfficeLightV0</vt:lpstr>
      <vt:lpstr>Сервис по предоставлению статистических данных в сфере услуг</vt:lpstr>
      <vt:lpstr>Проблематика </vt:lpstr>
      <vt:lpstr>Цель и задачи</vt:lpstr>
      <vt:lpstr>Сбор статистических данных</vt:lpstr>
      <vt:lpstr>Презентация PowerPoint</vt:lpstr>
      <vt:lpstr>Презентация PowerPoint</vt:lpstr>
      <vt:lpstr>Анализ целевой аудитории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73</cp:revision>
  <dcterms:created xsi:type="dcterms:W3CDTF">2018-04-13T20:06:50Z</dcterms:created>
  <dcterms:modified xsi:type="dcterms:W3CDTF">2018-04-14T21:10:21Z</dcterms:modified>
</cp:coreProperties>
</file>