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68" r:id="rId4"/>
    <p:sldId id="257" r:id="rId5"/>
    <p:sldId id="262" r:id="rId6"/>
    <p:sldId id="263" r:id="rId7"/>
    <p:sldId id="261" r:id="rId8"/>
    <p:sldId id="266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671"/>
    <a:srgbClr val="A8DDF0"/>
    <a:srgbClr val="C33764"/>
    <a:srgbClr val="1D5DB5"/>
    <a:srgbClr val="9BC7CA"/>
    <a:srgbClr val="B4B4B4"/>
    <a:srgbClr val="C4C4C4"/>
    <a:srgbClr val="FFFFFF"/>
    <a:srgbClr val="D9A3C6"/>
    <a:srgbClr val="FF8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>
        <p:scale>
          <a:sx n="66" d="100"/>
          <a:sy n="66" d="100"/>
        </p:scale>
        <p:origin x="9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Возраст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Man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Лист1!$A$2:$A$7</c:f>
              <c:strCache>
                <c:ptCount val="6"/>
                <c:pt idx="0">
                  <c:v>до 15</c:v>
                </c:pt>
                <c:pt idx="1">
                  <c:v>15-25</c:v>
                </c:pt>
                <c:pt idx="2">
                  <c:v>25-35</c:v>
                </c:pt>
                <c:pt idx="3">
                  <c:v>35-45</c:v>
                </c:pt>
                <c:pt idx="4">
                  <c:v>45-55</c:v>
                </c:pt>
                <c:pt idx="5">
                  <c:v>старше 55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3.2</c:v>
                </c:pt>
                <c:pt idx="5">
                  <c:v>1.6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Woman</c:v>
                </c:pt>
              </c:strCache>
            </c:strRef>
          </c:tx>
          <c:spPr>
            <a:solidFill>
              <a:srgbClr val="D9A3C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Лист1!$A$2:$A$7</c:f>
              <c:strCache>
                <c:ptCount val="6"/>
                <c:pt idx="0">
                  <c:v>до 15</c:v>
                </c:pt>
                <c:pt idx="1">
                  <c:v>15-25</c:v>
                </c:pt>
                <c:pt idx="2">
                  <c:v>25-35</c:v>
                </c:pt>
                <c:pt idx="3">
                  <c:v>35-45</c:v>
                </c:pt>
                <c:pt idx="4">
                  <c:v>45-55</c:v>
                </c:pt>
                <c:pt idx="5">
                  <c:v>старше 55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2.1</c:v>
                </c:pt>
                <c:pt idx="5">
                  <c:v>0.9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6605352"/>
        <c:axId val="87345480"/>
      </c:barChart>
      <c:catAx>
        <c:axId val="216605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7345480"/>
        <c:crosses val="autoZero"/>
        <c:auto val="1"/>
        <c:lblAlgn val="ctr"/>
        <c:lblOffset val="100"/>
        <c:noMultiLvlLbl val="0"/>
      </c:catAx>
      <c:valAx>
        <c:axId val="87345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6605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93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1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002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165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857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129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377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07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74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8591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54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1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290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553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03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19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59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9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47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2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25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95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19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51999" y="3922647"/>
            <a:ext cx="4339770" cy="2082632"/>
          </a:xfrm>
          <a:noFill/>
          <a:ln w="9525">
            <a:noFill/>
          </a:ln>
          <a:effectLst/>
        </p:spPr>
        <p:txBody>
          <a:bodyPr>
            <a:noAutofit/>
          </a:bodyPr>
          <a:lstStyle/>
          <a:p>
            <a:r>
              <a:rPr lang="en-US" sz="14000" dirty="0" smtClean="0">
                <a:solidFill>
                  <a:srgbClr val="1D26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DSA</a:t>
            </a:r>
            <a:endParaRPr lang="ru-RU" sz="14000" dirty="0">
              <a:solidFill>
                <a:srgbClr val="1D267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824" y="584200"/>
            <a:ext cx="5956119" cy="365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6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032000" y="719666"/>
            <a:ext cx="8127999" cy="5418666"/>
            <a:chOff x="2032000" y="719666"/>
            <a:chExt cx="8127999" cy="5418666"/>
          </a:xfrm>
          <a:gradFill flip="none" rotWithShape="0">
            <a:gsLst>
              <a:gs pos="0">
                <a:srgbClr val="C33764"/>
              </a:gs>
              <a:gs pos="100000">
                <a:srgbClr val="1D2671"/>
              </a:gs>
            </a:gsLst>
            <a:lin ang="5400000" scaled="1"/>
            <a:tileRect/>
          </a:gradFill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" name="Полилиния 5"/>
            <p:cNvSpPr/>
            <p:nvPr/>
          </p:nvSpPr>
          <p:spPr>
            <a:xfrm>
              <a:off x="2032000" y="719666"/>
              <a:ext cx="6258560" cy="975360"/>
            </a:xfrm>
            <a:custGeom>
              <a:avLst/>
              <a:gdLst>
                <a:gd name="connsiteX0" fmla="*/ 0 w 6258560"/>
                <a:gd name="connsiteY0" fmla="*/ 97536 h 975360"/>
                <a:gd name="connsiteX1" fmla="*/ 97536 w 6258560"/>
                <a:gd name="connsiteY1" fmla="*/ 0 h 975360"/>
                <a:gd name="connsiteX2" fmla="*/ 6161024 w 6258560"/>
                <a:gd name="connsiteY2" fmla="*/ 0 h 975360"/>
                <a:gd name="connsiteX3" fmla="*/ 6258560 w 6258560"/>
                <a:gd name="connsiteY3" fmla="*/ 97536 h 975360"/>
                <a:gd name="connsiteX4" fmla="*/ 6258560 w 6258560"/>
                <a:gd name="connsiteY4" fmla="*/ 877824 h 975360"/>
                <a:gd name="connsiteX5" fmla="*/ 6161024 w 6258560"/>
                <a:gd name="connsiteY5" fmla="*/ 975360 h 975360"/>
                <a:gd name="connsiteX6" fmla="*/ 97536 w 6258560"/>
                <a:gd name="connsiteY6" fmla="*/ 975360 h 975360"/>
                <a:gd name="connsiteX7" fmla="*/ 0 w 6258560"/>
                <a:gd name="connsiteY7" fmla="*/ 877824 h 975360"/>
                <a:gd name="connsiteX8" fmla="*/ 0 w 6258560"/>
                <a:gd name="connsiteY8" fmla="*/ 97536 h 9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975360">
                  <a:moveTo>
                    <a:pt x="0" y="97536"/>
                  </a:moveTo>
                  <a:cubicBezTo>
                    <a:pt x="0" y="43668"/>
                    <a:pt x="43668" y="0"/>
                    <a:pt x="97536" y="0"/>
                  </a:cubicBezTo>
                  <a:lnTo>
                    <a:pt x="6161024" y="0"/>
                  </a:lnTo>
                  <a:cubicBezTo>
                    <a:pt x="6214892" y="0"/>
                    <a:pt x="6258560" y="43668"/>
                    <a:pt x="6258560" y="97536"/>
                  </a:cubicBezTo>
                  <a:lnTo>
                    <a:pt x="6258560" y="877824"/>
                  </a:lnTo>
                  <a:cubicBezTo>
                    <a:pt x="6258560" y="931692"/>
                    <a:pt x="6214892" y="975360"/>
                    <a:pt x="6161024" y="975360"/>
                  </a:cubicBezTo>
                  <a:lnTo>
                    <a:pt x="97536" y="975360"/>
                  </a:lnTo>
                  <a:cubicBezTo>
                    <a:pt x="43668" y="975360"/>
                    <a:pt x="0" y="931692"/>
                    <a:pt x="0" y="877824"/>
                  </a:cubicBezTo>
                  <a:lnTo>
                    <a:pt x="0" y="97536"/>
                  </a:lnTo>
                  <a:close/>
                </a:path>
              </a:pathLst>
            </a:cu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147" tIns="97147" rIns="1206620" bIns="97147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800" kern="1200" dirty="0" smtClean="0">
                  <a:latin typeface="Verdana" charset="0"/>
                  <a:ea typeface="Verdana" charset="0"/>
                  <a:cs typeface="Verdana" charset="0"/>
                </a:rPr>
                <a:t>Сложность </a:t>
              </a:r>
              <a:r>
                <a:rPr lang="ru-RU" dirty="0" smtClean="0">
                  <a:latin typeface="Verdana" charset="0"/>
                  <a:ea typeface="Verdana" charset="0"/>
                  <a:cs typeface="Verdana" charset="0"/>
                </a:rPr>
                <a:t>ведения демографического </a:t>
              </a:r>
              <a:r>
                <a:rPr lang="ru-RU" sz="1800" kern="1200" dirty="0" smtClean="0">
                  <a:latin typeface="Verdana" charset="0"/>
                  <a:ea typeface="Verdana" charset="0"/>
                  <a:cs typeface="Verdana" charset="0"/>
                </a:rPr>
                <a:t>анализа </a:t>
              </a:r>
              <a:r>
                <a:rPr lang="ru-RU" sz="1800" kern="1200" dirty="0" smtClean="0">
                  <a:latin typeface="Verdana" charset="0"/>
                  <a:ea typeface="Verdana" charset="0"/>
                  <a:cs typeface="Verdana" charset="0"/>
                </a:rPr>
                <a:t>целевой аудитории по видеоданным </a:t>
              </a:r>
              <a:endParaRPr lang="ru-RU" sz="1800" kern="1200" dirty="0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" name="Полилиния 6"/>
            <p:cNvSpPr/>
            <p:nvPr/>
          </p:nvSpPr>
          <p:spPr>
            <a:xfrm>
              <a:off x="2499360" y="1830492"/>
              <a:ext cx="6258560" cy="975360"/>
            </a:xfrm>
            <a:custGeom>
              <a:avLst/>
              <a:gdLst>
                <a:gd name="connsiteX0" fmla="*/ 0 w 6258560"/>
                <a:gd name="connsiteY0" fmla="*/ 97536 h 975360"/>
                <a:gd name="connsiteX1" fmla="*/ 97536 w 6258560"/>
                <a:gd name="connsiteY1" fmla="*/ 0 h 975360"/>
                <a:gd name="connsiteX2" fmla="*/ 6161024 w 6258560"/>
                <a:gd name="connsiteY2" fmla="*/ 0 h 975360"/>
                <a:gd name="connsiteX3" fmla="*/ 6258560 w 6258560"/>
                <a:gd name="connsiteY3" fmla="*/ 97536 h 975360"/>
                <a:gd name="connsiteX4" fmla="*/ 6258560 w 6258560"/>
                <a:gd name="connsiteY4" fmla="*/ 877824 h 975360"/>
                <a:gd name="connsiteX5" fmla="*/ 6161024 w 6258560"/>
                <a:gd name="connsiteY5" fmla="*/ 975360 h 975360"/>
                <a:gd name="connsiteX6" fmla="*/ 97536 w 6258560"/>
                <a:gd name="connsiteY6" fmla="*/ 975360 h 975360"/>
                <a:gd name="connsiteX7" fmla="*/ 0 w 6258560"/>
                <a:gd name="connsiteY7" fmla="*/ 877824 h 975360"/>
                <a:gd name="connsiteX8" fmla="*/ 0 w 6258560"/>
                <a:gd name="connsiteY8" fmla="*/ 97536 h 9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975360">
                  <a:moveTo>
                    <a:pt x="0" y="97536"/>
                  </a:moveTo>
                  <a:cubicBezTo>
                    <a:pt x="0" y="43668"/>
                    <a:pt x="43668" y="0"/>
                    <a:pt x="97536" y="0"/>
                  </a:cubicBezTo>
                  <a:lnTo>
                    <a:pt x="6161024" y="0"/>
                  </a:lnTo>
                  <a:cubicBezTo>
                    <a:pt x="6214892" y="0"/>
                    <a:pt x="6258560" y="43668"/>
                    <a:pt x="6258560" y="97536"/>
                  </a:cubicBezTo>
                  <a:lnTo>
                    <a:pt x="6258560" y="877824"/>
                  </a:lnTo>
                  <a:cubicBezTo>
                    <a:pt x="6258560" y="931692"/>
                    <a:pt x="6214892" y="975360"/>
                    <a:pt x="6161024" y="975360"/>
                  </a:cubicBezTo>
                  <a:lnTo>
                    <a:pt x="97536" y="975360"/>
                  </a:lnTo>
                  <a:cubicBezTo>
                    <a:pt x="43668" y="975360"/>
                    <a:pt x="0" y="931692"/>
                    <a:pt x="0" y="877824"/>
                  </a:cubicBezTo>
                  <a:lnTo>
                    <a:pt x="0" y="97536"/>
                  </a:lnTo>
                  <a:close/>
                </a:path>
              </a:pathLst>
            </a:cu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147" tIns="97147" rIns="1198492" bIns="97147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800" kern="1200" dirty="0" smtClean="0">
                  <a:latin typeface="Verdana" charset="0"/>
                  <a:ea typeface="Verdana" charset="0"/>
                  <a:cs typeface="Verdana" charset="0"/>
                </a:rPr>
                <a:t>Потеря большого количества важных статистических данных</a:t>
              </a:r>
              <a:endParaRPr lang="ru-RU" sz="1800" kern="1200" dirty="0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" name="Полилиния 7"/>
            <p:cNvSpPr/>
            <p:nvPr/>
          </p:nvSpPr>
          <p:spPr>
            <a:xfrm>
              <a:off x="2966719" y="2941319"/>
              <a:ext cx="6258560" cy="975360"/>
            </a:xfrm>
            <a:custGeom>
              <a:avLst/>
              <a:gdLst>
                <a:gd name="connsiteX0" fmla="*/ 0 w 6258560"/>
                <a:gd name="connsiteY0" fmla="*/ 97536 h 975360"/>
                <a:gd name="connsiteX1" fmla="*/ 97536 w 6258560"/>
                <a:gd name="connsiteY1" fmla="*/ 0 h 975360"/>
                <a:gd name="connsiteX2" fmla="*/ 6161024 w 6258560"/>
                <a:gd name="connsiteY2" fmla="*/ 0 h 975360"/>
                <a:gd name="connsiteX3" fmla="*/ 6258560 w 6258560"/>
                <a:gd name="connsiteY3" fmla="*/ 97536 h 975360"/>
                <a:gd name="connsiteX4" fmla="*/ 6258560 w 6258560"/>
                <a:gd name="connsiteY4" fmla="*/ 877824 h 975360"/>
                <a:gd name="connsiteX5" fmla="*/ 6161024 w 6258560"/>
                <a:gd name="connsiteY5" fmla="*/ 975360 h 975360"/>
                <a:gd name="connsiteX6" fmla="*/ 97536 w 6258560"/>
                <a:gd name="connsiteY6" fmla="*/ 975360 h 975360"/>
                <a:gd name="connsiteX7" fmla="*/ 0 w 6258560"/>
                <a:gd name="connsiteY7" fmla="*/ 877824 h 975360"/>
                <a:gd name="connsiteX8" fmla="*/ 0 w 6258560"/>
                <a:gd name="connsiteY8" fmla="*/ 97536 h 9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975360">
                  <a:moveTo>
                    <a:pt x="0" y="97536"/>
                  </a:moveTo>
                  <a:cubicBezTo>
                    <a:pt x="0" y="43668"/>
                    <a:pt x="43668" y="0"/>
                    <a:pt x="97536" y="0"/>
                  </a:cubicBezTo>
                  <a:lnTo>
                    <a:pt x="6161024" y="0"/>
                  </a:lnTo>
                  <a:cubicBezTo>
                    <a:pt x="6214892" y="0"/>
                    <a:pt x="6258560" y="43668"/>
                    <a:pt x="6258560" y="97536"/>
                  </a:cubicBezTo>
                  <a:lnTo>
                    <a:pt x="6258560" y="877824"/>
                  </a:lnTo>
                  <a:cubicBezTo>
                    <a:pt x="6258560" y="931692"/>
                    <a:pt x="6214892" y="975360"/>
                    <a:pt x="6161024" y="975360"/>
                  </a:cubicBezTo>
                  <a:lnTo>
                    <a:pt x="97536" y="975360"/>
                  </a:lnTo>
                  <a:cubicBezTo>
                    <a:pt x="43668" y="975360"/>
                    <a:pt x="0" y="931692"/>
                    <a:pt x="0" y="877824"/>
                  </a:cubicBezTo>
                  <a:lnTo>
                    <a:pt x="0" y="97536"/>
                  </a:lnTo>
                  <a:close/>
                </a:path>
              </a:pathLst>
            </a:cu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147" tIns="97147" rIns="1198492" bIns="97147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800" kern="1200" dirty="0" smtClean="0">
                  <a:latin typeface="Verdana" charset="0"/>
                  <a:ea typeface="Verdana" charset="0"/>
                  <a:cs typeface="Verdana" charset="0"/>
                </a:rPr>
                <a:t>Невозможность обеспечения количественного и/или качественного уровня предоставления услуг</a:t>
              </a:r>
              <a:endParaRPr lang="ru-RU" sz="1800" kern="1200" dirty="0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9" name="Полилиния 8"/>
            <p:cNvSpPr/>
            <p:nvPr/>
          </p:nvSpPr>
          <p:spPr>
            <a:xfrm>
              <a:off x="3434079" y="4052146"/>
              <a:ext cx="6258560" cy="975360"/>
            </a:xfrm>
            <a:custGeom>
              <a:avLst/>
              <a:gdLst>
                <a:gd name="connsiteX0" fmla="*/ 0 w 6258560"/>
                <a:gd name="connsiteY0" fmla="*/ 97536 h 975360"/>
                <a:gd name="connsiteX1" fmla="*/ 97536 w 6258560"/>
                <a:gd name="connsiteY1" fmla="*/ 0 h 975360"/>
                <a:gd name="connsiteX2" fmla="*/ 6161024 w 6258560"/>
                <a:gd name="connsiteY2" fmla="*/ 0 h 975360"/>
                <a:gd name="connsiteX3" fmla="*/ 6258560 w 6258560"/>
                <a:gd name="connsiteY3" fmla="*/ 97536 h 975360"/>
                <a:gd name="connsiteX4" fmla="*/ 6258560 w 6258560"/>
                <a:gd name="connsiteY4" fmla="*/ 877824 h 975360"/>
                <a:gd name="connsiteX5" fmla="*/ 6161024 w 6258560"/>
                <a:gd name="connsiteY5" fmla="*/ 975360 h 975360"/>
                <a:gd name="connsiteX6" fmla="*/ 97536 w 6258560"/>
                <a:gd name="connsiteY6" fmla="*/ 975360 h 975360"/>
                <a:gd name="connsiteX7" fmla="*/ 0 w 6258560"/>
                <a:gd name="connsiteY7" fmla="*/ 877824 h 975360"/>
                <a:gd name="connsiteX8" fmla="*/ 0 w 6258560"/>
                <a:gd name="connsiteY8" fmla="*/ 97536 h 9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975360">
                  <a:moveTo>
                    <a:pt x="0" y="97536"/>
                  </a:moveTo>
                  <a:cubicBezTo>
                    <a:pt x="0" y="43668"/>
                    <a:pt x="43668" y="0"/>
                    <a:pt x="97536" y="0"/>
                  </a:cubicBezTo>
                  <a:lnTo>
                    <a:pt x="6161024" y="0"/>
                  </a:lnTo>
                  <a:cubicBezTo>
                    <a:pt x="6214892" y="0"/>
                    <a:pt x="6258560" y="43668"/>
                    <a:pt x="6258560" y="97536"/>
                  </a:cubicBezTo>
                  <a:lnTo>
                    <a:pt x="6258560" y="877824"/>
                  </a:lnTo>
                  <a:cubicBezTo>
                    <a:pt x="6258560" y="931692"/>
                    <a:pt x="6214892" y="975360"/>
                    <a:pt x="6161024" y="975360"/>
                  </a:cubicBezTo>
                  <a:lnTo>
                    <a:pt x="97536" y="975360"/>
                  </a:lnTo>
                  <a:cubicBezTo>
                    <a:pt x="43668" y="975360"/>
                    <a:pt x="0" y="931692"/>
                    <a:pt x="0" y="877824"/>
                  </a:cubicBezTo>
                  <a:lnTo>
                    <a:pt x="0" y="97536"/>
                  </a:lnTo>
                  <a:close/>
                </a:path>
              </a:pathLst>
            </a:cu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147" tIns="97147" rIns="1198492" bIns="97147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800" kern="1200" dirty="0" smtClean="0">
                  <a:latin typeface="Verdana" charset="0"/>
                  <a:ea typeface="Verdana" charset="0"/>
                  <a:cs typeface="Verdana" charset="0"/>
                </a:rPr>
                <a:t>Потеря доверия со стороны целевой аудитории</a:t>
              </a:r>
              <a:endParaRPr lang="ru-RU" sz="1800" kern="1200" dirty="0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3901439" y="5162972"/>
              <a:ext cx="6258560" cy="975360"/>
            </a:xfrm>
            <a:custGeom>
              <a:avLst/>
              <a:gdLst>
                <a:gd name="connsiteX0" fmla="*/ 0 w 6258560"/>
                <a:gd name="connsiteY0" fmla="*/ 97536 h 975360"/>
                <a:gd name="connsiteX1" fmla="*/ 97536 w 6258560"/>
                <a:gd name="connsiteY1" fmla="*/ 0 h 975360"/>
                <a:gd name="connsiteX2" fmla="*/ 6161024 w 6258560"/>
                <a:gd name="connsiteY2" fmla="*/ 0 h 975360"/>
                <a:gd name="connsiteX3" fmla="*/ 6258560 w 6258560"/>
                <a:gd name="connsiteY3" fmla="*/ 97536 h 975360"/>
                <a:gd name="connsiteX4" fmla="*/ 6258560 w 6258560"/>
                <a:gd name="connsiteY4" fmla="*/ 877824 h 975360"/>
                <a:gd name="connsiteX5" fmla="*/ 6161024 w 6258560"/>
                <a:gd name="connsiteY5" fmla="*/ 975360 h 975360"/>
                <a:gd name="connsiteX6" fmla="*/ 97536 w 6258560"/>
                <a:gd name="connsiteY6" fmla="*/ 975360 h 975360"/>
                <a:gd name="connsiteX7" fmla="*/ 0 w 6258560"/>
                <a:gd name="connsiteY7" fmla="*/ 877824 h 975360"/>
                <a:gd name="connsiteX8" fmla="*/ 0 w 6258560"/>
                <a:gd name="connsiteY8" fmla="*/ 97536 h 9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975360">
                  <a:moveTo>
                    <a:pt x="0" y="97536"/>
                  </a:moveTo>
                  <a:cubicBezTo>
                    <a:pt x="0" y="43668"/>
                    <a:pt x="43668" y="0"/>
                    <a:pt x="97536" y="0"/>
                  </a:cubicBezTo>
                  <a:lnTo>
                    <a:pt x="6161024" y="0"/>
                  </a:lnTo>
                  <a:cubicBezTo>
                    <a:pt x="6214892" y="0"/>
                    <a:pt x="6258560" y="43668"/>
                    <a:pt x="6258560" y="97536"/>
                  </a:cubicBezTo>
                  <a:lnTo>
                    <a:pt x="6258560" y="877824"/>
                  </a:lnTo>
                  <a:cubicBezTo>
                    <a:pt x="6258560" y="931692"/>
                    <a:pt x="6214892" y="975360"/>
                    <a:pt x="6161024" y="975360"/>
                  </a:cubicBezTo>
                  <a:lnTo>
                    <a:pt x="97536" y="975360"/>
                  </a:lnTo>
                  <a:cubicBezTo>
                    <a:pt x="43668" y="975360"/>
                    <a:pt x="0" y="931692"/>
                    <a:pt x="0" y="877824"/>
                  </a:cubicBezTo>
                  <a:lnTo>
                    <a:pt x="0" y="97536"/>
                  </a:lnTo>
                  <a:close/>
                </a:path>
              </a:pathLst>
            </a:cu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147" tIns="97147" rIns="1198492" bIns="97147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800" kern="1200" dirty="0" smtClean="0">
                  <a:latin typeface="Verdana" charset="0"/>
                  <a:ea typeface="Verdana" charset="0"/>
                  <a:cs typeface="Verdana" charset="0"/>
                </a:rPr>
                <a:t>Уменьшение прибыли</a:t>
              </a:r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7656575" y="1432220"/>
              <a:ext cx="633984" cy="633984"/>
            </a:xfrm>
            <a:custGeom>
              <a:avLst/>
              <a:gdLst>
                <a:gd name="connsiteX0" fmla="*/ 0 w 633984"/>
                <a:gd name="connsiteY0" fmla="*/ 348691 h 633984"/>
                <a:gd name="connsiteX1" fmla="*/ 142646 w 633984"/>
                <a:gd name="connsiteY1" fmla="*/ 348691 h 633984"/>
                <a:gd name="connsiteX2" fmla="*/ 142646 w 633984"/>
                <a:gd name="connsiteY2" fmla="*/ 0 h 633984"/>
                <a:gd name="connsiteX3" fmla="*/ 491338 w 633984"/>
                <a:gd name="connsiteY3" fmla="*/ 0 h 633984"/>
                <a:gd name="connsiteX4" fmla="*/ 491338 w 633984"/>
                <a:gd name="connsiteY4" fmla="*/ 348691 h 633984"/>
                <a:gd name="connsiteX5" fmla="*/ 633984 w 633984"/>
                <a:gd name="connsiteY5" fmla="*/ 348691 h 633984"/>
                <a:gd name="connsiteX6" fmla="*/ 316992 w 633984"/>
                <a:gd name="connsiteY6" fmla="*/ 633984 h 633984"/>
                <a:gd name="connsiteX7" fmla="*/ 0 w 633984"/>
                <a:gd name="connsiteY7" fmla="*/ 348691 h 6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3984" h="633984">
                  <a:moveTo>
                    <a:pt x="0" y="348691"/>
                  </a:moveTo>
                  <a:lnTo>
                    <a:pt x="142646" y="348691"/>
                  </a:lnTo>
                  <a:lnTo>
                    <a:pt x="142646" y="0"/>
                  </a:lnTo>
                  <a:lnTo>
                    <a:pt x="491338" y="0"/>
                  </a:lnTo>
                  <a:lnTo>
                    <a:pt x="491338" y="348691"/>
                  </a:lnTo>
                  <a:lnTo>
                    <a:pt x="633984" y="348691"/>
                  </a:lnTo>
                  <a:lnTo>
                    <a:pt x="316992" y="633984"/>
                  </a:lnTo>
                  <a:lnTo>
                    <a:pt x="0" y="348691"/>
                  </a:lnTo>
                  <a:close/>
                </a:path>
              </a:pathLst>
            </a:custGeom>
            <a:grpFill/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8206" tIns="35560" rIns="178206" bIns="192471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2800" kern="1200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8123935" y="2543047"/>
              <a:ext cx="633984" cy="633984"/>
            </a:xfrm>
            <a:custGeom>
              <a:avLst/>
              <a:gdLst>
                <a:gd name="connsiteX0" fmla="*/ 0 w 633984"/>
                <a:gd name="connsiteY0" fmla="*/ 348691 h 633984"/>
                <a:gd name="connsiteX1" fmla="*/ 142646 w 633984"/>
                <a:gd name="connsiteY1" fmla="*/ 348691 h 633984"/>
                <a:gd name="connsiteX2" fmla="*/ 142646 w 633984"/>
                <a:gd name="connsiteY2" fmla="*/ 0 h 633984"/>
                <a:gd name="connsiteX3" fmla="*/ 491338 w 633984"/>
                <a:gd name="connsiteY3" fmla="*/ 0 h 633984"/>
                <a:gd name="connsiteX4" fmla="*/ 491338 w 633984"/>
                <a:gd name="connsiteY4" fmla="*/ 348691 h 633984"/>
                <a:gd name="connsiteX5" fmla="*/ 633984 w 633984"/>
                <a:gd name="connsiteY5" fmla="*/ 348691 h 633984"/>
                <a:gd name="connsiteX6" fmla="*/ 316992 w 633984"/>
                <a:gd name="connsiteY6" fmla="*/ 633984 h 633984"/>
                <a:gd name="connsiteX7" fmla="*/ 0 w 633984"/>
                <a:gd name="connsiteY7" fmla="*/ 348691 h 6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3984" h="633984">
                  <a:moveTo>
                    <a:pt x="0" y="348691"/>
                  </a:moveTo>
                  <a:lnTo>
                    <a:pt x="142646" y="348691"/>
                  </a:lnTo>
                  <a:lnTo>
                    <a:pt x="142646" y="0"/>
                  </a:lnTo>
                  <a:lnTo>
                    <a:pt x="491338" y="0"/>
                  </a:lnTo>
                  <a:lnTo>
                    <a:pt x="491338" y="348691"/>
                  </a:lnTo>
                  <a:lnTo>
                    <a:pt x="633984" y="348691"/>
                  </a:lnTo>
                  <a:lnTo>
                    <a:pt x="316992" y="633984"/>
                  </a:lnTo>
                  <a:lnTo>
                    <a:pt x="0" y="348691"/>
                  </a:lnTo>
                  <a:close/>
                </a:path>
              </a:pathLst>
            </a:custGeom>
            <a:grpFill/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8206" tIns="35560" rIns="178206" bIns="192471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2800" kern="1200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8591295" y="3637618"/>
              <a:ext cx="633984" cy="633984"/>
            </a:xfrm>
            <a:custGeom>
              <a:avLst/>
              <a:gdLst>
                <a:gd name="connsiteX0" fmla="*/ 0 w 633984"/>
                <a:gd name="connsiteY0" fmla="*/ 348691 h 633984"/>
                <a:gd name="connsiteX1" fmla="*/ 142646 w 633984"/>
                <a:gd name="connsiteY1" fmla="*/ 348691 h 633984"/>
                <a:gd name="connsiteX2" fmla="*/ 142646 w 633984"/>
                <a:gd name="connsiteY2" fmla="*/ 0 h 633984"/>
                <a:gd name="connsiteX3" fmla="*/ 491338 w 633984"/>
                <a:gd name="connsiteY3" fmla="*/ 0 h 633984"/>
                <a:gd name="connsiteX4" fmla="*/ 491338 w 633984"/>
                <a:gd name="connsiteY4" fmla="*/ 348691 h 633984"/>
                <a:gd name="connsiteX5" fmla="*/ 633984 w 633984"/>
                <a:gd name="connsiteY5" fmla="*/ 348691 h 633984"/>
                <a:gd name="connsiteX6" fmla="*/ 316992 w 633984"/>
                <a:gd name="connsiteY6" fmla="*/ 633984 h 633984"/>
                <a:gd name="connsiteX7" fmla="*/ 0 w 633984"/>
                <a:gd name="connsiteY7" fmla="*/ 348691 h 6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3984" h="633984">
                  <a:moveTo>
                    <a:pt x="0" y="348691"/>
                  </a:moveTo>
                  <a:lnTo>
                    <a:pt x="142646" y="348691"/>
                  </a:lnTo>
                  <a:lnTo>
                    <a:pt x="142646" y="0"/>
                  </a:lnTo>
                  <a:lnTo>
                    <a:pt x="491338" y="0"/>
                  </a:lnTo>
                  <a:lnTo>
                    <a:pt x="491338" y="348691"/>
                  </a:lnTo>
                  <a:lnTo>
                    <a:pt x="633984" y="348691"/>
                  </a:lnTo>
                  <a:lnTo>
                    <a:pt x="316992" y="633984"/>
                  </a:lnTo>
                  <a:lnTo>
                    <a:pt x="0" y="348691"/>
                  </a:lnTo>
                  <a:close/>
                </a:path>
              </a:pathLst>
            </a:custGeom>
            <a:grpFill/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8206" tIns="35560" rIns="178206" bIns="192471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2800" kern="1200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9058655" y="4759282"/>
              <a:ext cx="633984" cy="633984"/>
            </a:xfrm>
            <a:custGeom>
              <a:avLst/>
              <a:gdLst>
                <a:gd name="connsiteX0" fmla="*/ 0 w 633984"/>
                <a:gd name="connsiteY0" fmla="*/ 348691 h 633984"/>
                <a:gd name="connsiteX1" fmla="*/ 142646 w 633984"/>
                <a:gd name="connsiteY1" fmla="*/ 348691 h 633984"/>
                <a:gd name="connsiteX2" fmla="*/ 142646 w 633984"/>
                <a:gd name="connsiteY2" fmla="*/ 0 h 633984"/>
                <a:gd name="connsiteX3" fmla="*/ 491338 w 633984"/>
                <a:gd name="connsiteY3" fmla="*/ 0 h 633984"/>
                <a:gd name="connsiteX4" fmla="*/ 491338 w 633984"/>
                <a:gd name="connsiteY4" fmla="*/ 348691 h 633984"/>
                <a:gd name="connsiteX5" fmla="*/ 633984 w 633984"/>
                <a:gd name="connsiteY5" fmla="*/ 348691 h 633984"/>
                <a:gd name="connsiteX6" fmla="*/ 316992 w 633984"/>
                <a:gd name="connsiteY6" fmla="*/ 633984 h 633984"/>
                <a:gd name="connsiteX7" fmla="*/ 0 w 633984"/>
                <a:gd name="connsiteY7" fmla="*/ 348691 h 6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3984" h="633984">
                  <a:moveTo>
                    <a:pt x="0" y="348691"/>
                  </a:moveTo>
                  <a:lnTo>
                    <a:pt x="142646" y="348691"/>
                  </a:lnTo>
                  <a:lnTo>
                    <a:pt x="142646" y="0"/>
                  </a:lnTo>
                  <a:lnTo>
                    <a:pt x="491338" y="0"/>
                  </a:lnTo>
                  <a:lnTo>
                    <a:pt x="491338" y="348691"/>
                  </a:lnTo>
                  <a:lnTo>
                    <a:pt x="633984" y="348691"/>
                  </a:lnTo>
                  <a:lnTo>
                    <a:pt x="316992" y="633984"/>
                  </a:lnTo>
                  <a:lnTo>
                    <a:pt x="0" y="348691"/>
                  </a:lnTo>
                  <a:close/>
                </a:path>
              </a:pathLst>
            </a:custGeom>
            <a:grpFill/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8206" tIns="35560" rIns="178206" bIns="192471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2800" kern="1200"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121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6745" y="2285318"/>
            <a:ext cx="5808290" cy="2789843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+mj-lt"/>
              </a:rPr>
              <a:t>Дата </a:t>
            </a:r>
            <a:r>
              <a:rPr lang="ru-RU" dirty="0" smtClean="0">
                <a:latin typeface="+mj-lt"/>
              </a:rPr>
              <a:t>посещения</a:t>
            </a:r>
          </a:p>
          <a:p>
            <a:r>
              <a:rPr lang="ru-RU" dirty="0" smtClean="0">
                <a:latin typeface="+mj-lt"/>
              </a:rPr>
              <a:t>Время входа</a:t>
            </a:r>
          </a:p>
          <a:p>
            <a:r>
              <a:rPr lang="ru-RU" dirty="0" smtClean="0">
                <a:latin typeface="+mj-lt"/>
              </a:rPr>
              <a:t>Время </a:t>
            </a:r>
            <a:r>
              <a:rPr lang="ru-RU" dirty="0" smtClean="0">
                <a:latin typeface="+mj-lt"/>
              </a:rPr>
              <a:t>выхода </a:t>
            </a:r>
            <a:endParaRPr lang="ru-RU" dirty="0" smtClean="0">
              <a:latin typeface="+mj-lt"/>
            </a:endParaRPr>
          </a:p>
          <a:p>
            <a:r>
              <a:rPr lang="ru-RU" dirty="0" smtClean="0">
                <a:latin typeface="+mj-lt"/>
              </a:rPr>
              <a:t>Предоставленные услуги</a:t>
            </a:r>
          </a:p>
          <a:p>
            <a:r>
              <a:rPr lang="ru-RU" dirty="0" smtClean="0">
                <a:latin typeface="+mj-lt"/>
              </a:rPr>
              <a:t>Количеств</a:t>
            </a:r>
            <a:r>
              <a:rPr lang="ru-RU" dirty="0">
                <a:latin typeface="+mj-lt"/>
              </a:rPr>
              <a:t>о</a:t>
            </a:r>
            <a:r>
              <a:rPr lang="ru-RU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людей в помещении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ru-RU" dirty="0" smtClean="0">
              <a:latin typeface="+mj-lt"/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632197" y="445452"/>
            <a:ext cx="10515600" cy="1325562"/>
          </a:xfrm>
        </p:spPr>
        <p:txBody>
          <a:bodyPr/>
          <a:lstStyle/>
          <a:p>
            <a:r>
              <a:rPr lang="ru-RU" dirty="0"/>
              <a:t>Сбор статистических </a:t>
            </a:r>
            <a:r>
              <a:rPr lang="ru-RU" dirty="0" smtClean="0"/>
              <a:t>данных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986" y="1108233"/>
            <a:ext cx="3629016" cy="52785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37921" y="1846547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Возраст</a:t>
            </a:r>
            <a:endParaRPr lang="ru-RU" sz="2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56252" y="2311198"/>
            <a:ext cx="688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Пол</a:t>
            </a:r>
            <a:endParaRPr lang="ru-RU" sz="24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14648" y="1401021"/>
            <a:ext cx="109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Услуги </a:t>
            </a:r>
            <a:endParaRPr lang="ru-RU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62988" y="1886614"/>
            <a:ext cx="1131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Товары</a:t>
            </a:r>
            <a:endParaRPr lang="ru-RU" sz="24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47424" y="5555289"/>
            <a:ext cx="3275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  <a:latin typeface="+mj-lt"/>
              </a:rPr>
              <a:t>Повышение качества предоставляемых услуг</a:t>
            </a:r>
            <a:endParaRPr lang="ru-RU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50039" y="3425063"/>
            <a:ext cx="1569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Аналитика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386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195" y="188057"/>
            <a:ext cx="6734098" cy="64818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56469" y="2147442"/>
            <a:ext cx="1650946" cy="46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Statistics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8755" y="6048737"/>
            <a:ext cx="2779138" cy="46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Knowledge Base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53" y="2255719"/>
            <a:ext cx="2898694" cy="23465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57064" y="305072"/>
            <a:ext cx="2000498" cy="46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AI Analytics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6392" y="4337465"/>
            <a:ext cx="1769139" cy="842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Computer Vision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431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19" y="497597"/>
            <a:ext cx="9660393" cy="508829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41" y="2652273"/>
            <a:ext cx="1443874" cy="367424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633053" y="2539658"/>
            <a:ext cx="770689" cy="7706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6403742" y="3307172"/>
            <a:ext cx="1802046" cy="1499779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44" y="4806951"/>
            <a:ext cx="3258005" cy="103837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6238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целевой аудитории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73958" y="1690688"/>
            <a:ext cx="4831307" cy="23081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Количество людей по категориям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7997587" y="1419366"/>
            <a:ext cx="2579428" cy="2579428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1040910059"/>
              </p:ext>
            </p:extLst>
          </p:nvPr>
        </p:nvGraphicFramePr>
        <p:xfrm>
          <a:off x="1050878" y="4218792"/>
          <a:ext cx="10302921" cy="2334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2" name="Прямая соединительная линия 11"/>
          <p:cNvCxnSpPr>
            <a:stCxn id="6" idx="7"/>
          </p:cNvCxnSpPr>
          <p:nvPr/>
        </p:nvCxnSpPr>
        <p:spPr>
          <a:xfrm flipH="1">
            <a:off x="9287301" y="1797114"/>
            <a:ext cx="911966" cy="911966"/>
          </a:xfrm>
          <a:prstGeom prst="line">
            <a:avLst/>
          </a:prstGeom>
          <a:ln>
            <a:solidFill>
              <a:srgbClr val="E7637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6" idx="6"/>
          </p:cNvCxnSpPr>
          <p:nvPr/>
        </p:nvCxnSpPr>
        <p:spPr>
          <a:xfrm flipH="1">
            <a:off x="9287301" y="2709080"/>
            <a:ext cx="1289714" cy="0"/>
          </a:xfrm>
          <a:prstGeom prst="line">
            <a:avLst/>
          </a:prstGeom>
          <a:ln>
            <a:solidFill>
              <a:srgbClr val="E7637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33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Analytics</a:t>
            </a:r>
            <a:endParaRPr lang="ru-RU" dirty="0"/>
          </a:p>
        </p:txBody>
      </p:sp>
      <p:pic>
        <p:nvPicPr>
          <p:cNvPr id="4" name="lear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45541" y="1302657"/>
            <a:ext cx="7514772" cy="5009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571500" y="631190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* </a:t>
            </a:r>
            <a:r>
              <a:rPr lang="en-US" dirty="0" smtClean="0"/>
              <a:t>RNN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16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Команда 404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2441419"/>
            <a:ext cx="7579000" cy="247348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9" b="9810"/>
          <a:stretch/>
        </p:blipFill>
        <p:spPr>
          <a:xfrm>
            <a:off x="8600312" y="2559663"/>
            <a:ext cx="2231173" cy="2264102"/>
          </a:xfrm>
          <a:prstGeom prst="ellipse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85900" y="5054600"/>
            <a:ext cx="104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Вадим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002947" y="5054599"/>
            <a:ext cx="126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Алексей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737874" y="5054598"/>
            <a:ext cx="761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Егор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950337" y="5054597"/>
            <a:ext cx="15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Екатерина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916353" y="5516262"/>
            <a:ext cx="2184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err="1" smtClean="0">
                <a:solidFill>
                  <a:schemeClr val="bg1">
                    <a:lumMod val="50000"/>
                  </a:schemeClr>
                </a:solidFill>
              </a:rPr>
              <a:t>ГазИнформСервис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0749" y="5516262"/>
            <a:ext cx="2655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Digital Security Services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18949" y="5516262"/>
            <a:ext cx="1799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Quest Software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18288" y="5516262"/>
            <a:ext cx="3395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Институт Сетевых Технологий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476" y="2558811"/>
            <a:ext cx="2313592" cy="225139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38801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1807</TotalTime>
  <Words>89</Words>
  <Application>Microsoft Office PowerPoint</Application>
  <PresentationFormat>Широкоэкранный</PresentationFormat>
  <Paragraphs>36</Paragraphs>
  <Slides>8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Verdana</vt:lpstr>
      <vt:lpstr>Wingdings 2</vt:lpstr>
      <vt:lpstr>HDOfficeLightV0</vt:lpstr>
      <vt:lpstr>1_HDOfficeLightV0</vt:lpstr>
      <vt:lpstr>DSA</vt:lpstr>
      <vt:lpstr>Презентация PowerPoint</vt:lpstr>
      <vt:lpstr>Сбор статистических данных</vt:lpstr>
      <vt:lpstr>Презентация PowerPoint</vt:lpstr>
      <vt:lpstr>Презентация PowerPoint</vt:lpstr>
      <vt:lpstr>Анализ целевой аудитории</vt:lpstr>
      <vt:lpstr>AI Analytics</vt:lpstr>
      <vt:lpstr>Команда 404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97</cp:revision>
  <dcterms:created xsi:type="dcterms:W3CDTF">2018-04-13T20:06:50Z</dcterms:created>
  <dcterms:modified xsi:type="dcterms:W3CDTF">2018-04-15T03:12:07Z</dcterms:modified>
</cp:coreProperties>
</file>